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2.jpeg" ContentType="image/jpe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43891200" cy="32918400"/>
  <p:notesSz cx="7010400" cy="9296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41"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2"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43"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44"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45" name="PlaceHolder 6"/>
          <p:cNvSpPr>
            <a:spLocks noGrp="1"/>
          </p:cNvSpPr>
          <p:nvPr>
            <p:ph type="sldNum"/>
          </p:nvPr>
        </p:nvSpPr>
        <p:spPr>
          <a:xfrm>
            <a:off x="4399200" y="9555480"/>
            <a:ext cx="3372840" cy="502560"/>
          </a:xfrm>
          <a:prstGeom prst="rect">
            <a:avLst/>
          </a:prstGeom>
        </p:spPr>
        <p:txBody>
          <a:bodyPr lIns="0" rIns="0" tIns="0" bIns="0" anchor="b"/>
          <a:p>
            <a:pPr algn="r"/>
            <a:fld id="{0C00F8E5-3894-4751-B318-C6DD93AD492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1414440" y="1162080"/>
            <a:ext cx="4180680" cy="3136320"/>
          </a:xfrm>
          <a:prstGeom prst="rect">
            <a:avLst/>
          </a:prstGeom>
        </p:spPr>
      </p:sp>
      <p:sp>
        <p:nvSpPr>
          <p:cNvPr id="66" name="PlaceHolder 2"/>
          <p:cNvSpPr>
            <a:spLocks noGrp="1"/>
          </p:cNvSpPr>
          <p:nvPr>
            <p:ph type="body"/>
          </p:nvPr>
        </p:nvSpPr>
        <p:spPr>
          <a:xfrm>
            <a:off x="700920" y="4473720"/>
            <a:ext cx="5607360" cy="3659400"/>
          </a:xfrm>
          <a:prstGeom prst="rect">
            <a:avLst/>
          </a:prstGeom>
        </p:spPr>
        <p:txBody>
          <a:bodyPr lIns="93240" rIns="93240" tIns="46440" bIns="46440"/>
          <a:p>
            <a:endParaRPr b="0" lang="en-US" sz="2000" spc="-1" strike="noStrike">
              <a:latin typeface="Arial"/>
            </a:endParaRPr>
          </a:p>
        </p:txBody>
      </p:sp>
      <p:sp>
        <p:nvSpPr>
          <p:cNvPr id="67" name="CustomShape 3"/>
          <p:cNvSpPr/>
          <p:nvPr/>
        </p:nvSpPr>
        <p:spPr>
          <a:xfrm>
            <a:off x="3970800" y="8830080"/>
            <a:ext cx="3036600" cy="465480"/>
          </a:xfrm>
          <a:prstGeom prst="rect">
            <a:avLst/>
          </a:prstGeom>
          <a:noFill/>
          <a:ln>
            <a:noFill/>
          </a:ln>
        </p:spPr>
        <p:style>
          <a:lnRef idx="0"/>
          <a:fillRef idx="0"/>
          <a:effectRef idx="0"/>
          <a:fontRef idx="minor"/>
        </p:style>
        <p:txBody>
          <a:bodyPr lIns="93240" rIns="93240" tIns="46440" bIns="46440" anchor="b"/>
          <a:p>
            <a:pPr algn="r">
              <a:lnSpc>
                <a:spcPct val="100000"/>
              </a:lnSpc>
            </a:pPr>
            <a:fld id="{6562239E-94BB-4ECF-96D1-373F276CFAD9}"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26" name="PlaceHolder 2"/>
          <p:cNvSpPr>
            <a:spLocks noGrp="1"/>
          </p:cNvSpPr>
          <p:nvPr>
            <p:ph type="body"/>
          </p:nvPr>
        </p:nvSpPr>
        <p:spPr>
          <a:xfrm>
            <a:off x="2194560" y="7702560"/>
            <a:ext cx="39501720" cy="910692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2194560" y="17674920"/>
            <a:ext cx="3950172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2194560" y="17674920"/>
            <a:ext cx="19276560" cy="910692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22435200" y="17674920"/>
            <a:ext cx="192765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2194560" y="7702560"/>
            <a:ext cx="12719160" cy="910692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15550200" y="7702560"/>
            <a:ext cx="12719160" cy="910692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28905480" y="7702560"/>
            <a:ext cx="12719160" cy="910692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2194560" y="17674920"/>
            <a:ext cx="12719160" cy="910692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15550200" y="17674920"/>
            <a:ext cx="12719160" cy="910692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28905480" y="17674920"/>
            <a:ext cx="127191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subTitle"/>
          </p:nvPr>
        </p:nvSpPr>
        <p:spPr>
          <a:xfrm>
            <a:off x="2194560" y="7702560"/>
            <a:ext cx="39501720" cy="19092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2194560" y="7702560"/>
            <a:ext cx="39501720" cy="19092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9"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194560" y="1313280"/>
            <a:ext cx="39501720" cy="25481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14"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2194560" y="17674920"/>
            <a:ext cx="192765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18"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22435200" y="17674920"/>
            <a:ext cx="192765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22"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2194560" y="17674920"/>
            <a:ext cx="39501720" cy="91069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43890120" cy="5028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0" y="3886200"/>
            <a:ext cx="43890120" cy="114192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0" y="3886200"/>
            <a:ext cx="43891200" cy="360"/>
          </a:xfrm>
          <a:prstGeom prst="line">
            <a:avLst/>
          </a:prstGeom>
          <a:ln w="114480">
            <a:solidFill>
              <a:srgbClr val="00ace4"/>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44302680" y="0"/>
            <a:ext cx="12446280" cy="329173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274320" rIns="274320" tIns="45000" bIns="45000"/>
          <a:p>
            <a:pPr>
              <a:lnSpc>
                <a:spcPct val="100000"/>
              </a:lnSpc>
              <a:spcBef>
                <a:spcPts val="1199"/>
              </a:spcBef>
            </a:pPr>
            <a:r>
              <a:rPr b="0" lang="en-US" sz="9600" spc="-1" strike="noStrike">
                <a:solidFill>
                  <a:srgbClr val="808080"/>
                </a:solidFill>
                <a:latin typeface="Calibri Light"/>
                <a:ea typeface="DejaVu Sans"/>
              </a:rPr>
              <a:t>Printing:</a:t>
            </a:r>
            <a:endParaRPr b="0" lang="en-US" sz="9600" spc="-1" strike="noStrike">
              <a:latin typeface="Arial"/>
            </a:endParaRPr>
          </a:p>
          <a:p>
            <a:pPr>
              <a:lnSpc>
                <a:spcPct val="100000"/>
              </a:lnSpc>
              <a:spcBef>
                <a:spcPts val="1199"/>
              </a:spcBef>
            </a:pPr>
            <a:r>
              <a:rPr b="0" lang="en-US" sz="6600" spc="-1" strike="noStrike">
                <a:solidFill>
                  <a:srgbClr val="808080"/>
                </a:solidFill>
                <a:latin typeface="Calibri Light"/>
                <a:ea typeface="DejaVu Sans"/>
              </a:rPr>
              <a:t>This poster is 48” wide by 36” high. It’s designed to be printed on a large-format printer.</a:t>
            </a:r>
            <a:endParaRPr b="0" lang="en-US" sz="6600" spc="-1" strike="noStrike">
              <a:latin typeface="Arial"/>
            </a:endParaRPr>
          </a:p>
          <a:p>
            <a:pPr>
              <a:lnSpc>
                <a:spcPct val="100000"/>
              </a:lnSpc>
              <a:spcBef>
                <a:spcPts val="300"/>
              </a:spcBef>
            </a:pPr>
            <a:endParaRPr b="0" lang="en-US" sz="6600" spc="-1" strike="noStrike">
              <a:latin typeface="Arial"/>
            </a:endParaRPr>
          </a:p>
          <a:p>
            <a:pPr>
              <a:lnSpc>
                <a:spcPct val="100000"/>
              </a:lnSpc>
              <a:spcBef>
                <a:spcPts val="1199"/>
              </a:spcBef>
            </a:pPr>
            <a:r>
              <a:rPr b="0" lang="en-US" sz="8800" spc="-1" strike="noStrike">
                <a:solidFill>
                  <a:srgbClr val="808080"/>
                </a:solidFill>
                <a:latin typeface="Calibri Light"/>
                <a:ea typeface="DejaVu Sans"/>
              </a:rPr>
              <a:t>Customizing the Content:</a:t>
            </a:r>
            <a:endParaRPr b="0" lang="en-US" sz="8800" spc="-1" strike="noStrike">
              <a:latin typeface="Arial"/>
            </a:endParaRPr>
          </a:p>
          <a:p>
            <a:pPr>
              <a:lnSpc>
                <a:spcPct val="100000"/>
              </a:lnSpc>
              <a:spcBef>
                <a:spcPts val="1199"/>
              </a:spcBef>
            </a:pPr>
            <a:r>
              <a:rPr b="0" lang="en-US" sz="6600" spc="-1" strike="noStrike">
                <a:solidFill>
                  <a:srgbClr val="808080"/>
                </a:solidFill>
                <a:latin typeface="Calibri Light"/>
                <a:ea typeface="DejaVu Sans"/>
              </a:rPr>
              <a:t>The placeholders in this poster are formatted for you. Type in the placeholders to add text, or click an icon to add a table, chart, SmartArt graphic, picture or multimedia file.</a:t>
            </a:r>
            <a:endParaRPr b="0" lang="en-US" sz="6600" spc="-1" strike="noStrike">
              <a:latin typeface="Arial"/>
            </a:endParaRPr>
          </a:p>
          <a:p>
            <a:pPr>
              <a:lnSpc>
                <a:spcPct val="100000"/>
              </a:lnSpc>
              <a:spcBef>
                <a:spcPts val="2401"/>
              </a:spcBef>
            </a:pPr>
            <a:r>
              <a:rPr b="0" lang="en-US" sz="6600" spc="-1" strike="noStrike">
                <a:solidFill>
                  <a:srgbClr val="808080"/>
                </a:solidFill>
                <a:latin typeface="Calibri Light"/>
                <a:ea typeface="DejaVu Sans"/>
              </a:rPr>
              <a:t>To add or remove bullet points from text, click the Bullets button on the Home tab.</a:t>
            </a:r>
            <a:endParaRPr b="0" lang="en-US" sz="6600" spc="-1" strike="noStrike">
              <a:latin typeface="Arial"/>
            </a:endParaRPr>
          </a:p>
          <a:p>
            <a:pPr>
              <a:lnSpc>
                <a:spcPct val="100000"/>
              </a:lnSpc>
              <a:spcBef>
                <a:spcPts val="2401"/>
              </a:spcBef>
            </a:pPr>
            <a:r>
              <a:rPr b="0" lang="en-US" sz="6600" spc="-1" strike="noStrike">
                <a:solidFill>
                  <a:srgbClr val="808080"/>
                </a:solidFill>
                <a:latin typeface="Calibri Light"/>
                <a:ea typeface="DejaVu Sans"/>
              </a:rPr>
              <a:t>If you need more placeholders for titles, content or body text, make a copy of what you need and drag it into place. PowerPoint’s Smart Guides will help you align it with everything else.</a:t>
            </a:r>
            <a:endParaRPr b="0" lang="en-US" sz="6600" spc="-1" strike="noStrike">
              <a:latin typeface="Arial"/>
            </a:endParaRPr>
          </a:p>
          <a:p>
            <a:pPr>
              <a:lnSpc>
                <a:spcPct val="100000"/>
              </a:lnSpc>
              <a:spcBef>
                <a:spcPts val="2401"/>
              </a:spcBef>
            </a:pPr>
            <a:r>
              <a:rPr b="0" lang="en-US" sz="6600" spc="-1" strike="noStrike">
                <a:solidFill>
                  <a:srgbClr val="808080"/>
                </a:solidFill>
                <a:latin typeface="Calibri Light"/>
                <a:ea typeface="DejaVu Sans"/>
              </a:rPr>
              <a:t>Want to use your own pictures instead of ours? No problem! Just click a picture, press the Delete key, then click the icon to add your picture.</a:t>
            </a:r>
            <a:endParaRPr b="0" lang="en-US" sz="66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4311360" y="74880"/>
            <a:ext cx="34740000" cy="3787200"/>
          </a:xfrm>
          <a:prstGeom prst="rect">
            <a:avLst/>
          </a:prstGeom>
          <a:noFill/>
          <a:ln>
            <a:noFill/>
          </a:ln>
        </p:spPr>
        <p:style>
          <a:lnRef idx="0"/>
          <a:fillRef idx="0"/>
          <a:effectRef idx="0"/>
          <a:fontRef idx="minor"/>
        </p:style>
        <p:txBody>
          <a:bodyPr lIns="90000" rIns="90000" tIns="45000" bIns="45000" anchor="b"/>
          <a:p>
            <a:pPr algn="ctr">
              <a:lnSpc>
                <a:spcPct val="90000"/>
              </a:lnSpc>
            </a:pPr>
            <a:r>
              <a:rPr b="0" lang="en-US" sz="9600" spc="-1" strike="noStrike">
                <a:solidFill>
                  <a:srgbClr val="ffffff"/>
                </a:solidFill>
                <a:latin typeface="Arial"/>
                <a:ea typeface="DejaVu Sans"/>
              </a:rPr>
              <a:t>Validation Study of Image Recognition Algorithms </a:t>
            </a:r>
            <a:br/>
            <a:br/>
            <a:r>
              <a:rPr b="0" lang="en-US" sz="3600" spc="-1" strike="noStrike">
                <a:solidFill>
                  <a:srgbClr val="ffffff"/>
                </a:solidFill>
                <a:latin typeface="Arial Black"/>
                <a:ea typeface="DejaVu Sans"/>
              </a:rPr>
              <a:t>Southwestern Oklahoma State University </a:t>
            </a:r>
            <a:br/>
            <a:br/>
            <a:endParaRPr b="0" lang="en-US" sz="3600" spc="-1" strike="noStrike">
              <a:latin typeface="Arial"/>
            </a:endParaRPr>
          </a:p>
        </p:txBody>
      </p:sp>
      <p:sp>
        <p:nvSpPr>
          <p:cNvPr id="47" name="CustomShape 2"/>
          <p:cNvSpPr/>
          <p:nvPr/>
        </p:nvSpPr>
        <p:spPr>
          <a:xfrm>
            <a:off x="1158120" y="4093920"/>
            <a:ext cx="30173400" cy="6451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a:solidFill>
                  <a:srgbClr val="bfbfbf"/>
                </a:solidFill>
                <a:latin typeface="Arial"/>
                <a:ea typeface="DejaVu Sans"/>
              </a:rPr>
              <a:t>Jacob Miller | Dr. Jeremy Evert | Department of Computer Science and Engineering Technology</a:t>
            </a:r>
            <a:endParaRPr b="0" lang="en-US" sz="3600" spc="-1" strike="noStrike">
              <a:latin typeface="Arial"/>
            </a:endParaRPr>
          </a:p>
        </p:txBody>
      </p:sp>
      <p:sp>
        <p:nvSpPr>
          <p:cNvPr id="48" name="CustomShape 3"/>
          <p:cNvSpPr/>
          <p:nvPr/>
        </p:nvSpPr>
        <p:spPr>
          <a:xfrm>
            <a:off x="972720" y="5580000"/>
            <a:ext cx="12800520" cy="1279080"/>
          </a:xfrm>
          <a:prstGeom prst="rect">
            <a:avLst/>
          </a:prstGeom>
          <a:gradFill rotWithShape="0">
            <a:gsLst>
              <a:gs pos="0">
                <a:srgbClr val="00b0ea"/>
              </a:gs>
              <a:gs pos="100000">
                <a:srgbClr val="00b0ea"/>
              </a:gs>
            </a:gsLst>
            <a:lin ang="5400000"/>
          </a:gradFill>
          <a:ln>
            <a:noFill/>
          </a:ln>
        </p:spPr>
        <p:style>
          <a:lnRef idx="0"/>
          <a:fillRef idx="0"/>
          <a:effectRef idx="0"/>
          <a:fontRef idx="minor"/>
        </p:style>
        <p:txBody>
          <a:bodyPr lIns="365760" rIns="90000" tIns="45000" bIns="45000" anchor="ctr"/>
          <a:p>
            <a:pPr algn="ctr">
              <a:lnSpc>
                <a:spcPct val="100000"/>
              </a:lnSpc>
            </a:pPr>
            <a:r>
              <a:rPr b="0" lang="en-US" sz="5400" spc="-1" strike="noStrike">
                <a:solidFill>
                  <a:srgbClr val="ffffff"/>
                </a:solidFill>
                <a:latin typeface="Arial"/>
                <a:ea typeface="DejaVu Sans"/>
              </a:rPr>
              <a:t>Introduction</a:t>
            </a:r>
            <a:endParaRPr b="0" lang="en-US" sz="5400" spc="-1" strike="noStrike">
              <a:latin typeface="Arial"/>
            </a:endParaRPr>
          </a:p>
        </p:txBody>
      </p:sp>
      <p:sp>
        <p:nvSpPr>
          <p:cNvPr id="49" name="CustomShape 4"/>
          <p:cNvSpPr/>
          <p:nvPr/>
        </p:nvSpPr>
        <p:spPr>
          <a:xfrm>
            <a:off x="972720" y="7164720"/>
            <a:ext cx="12800520" cy="18587880"/>
          </a:xfrm>
          <a:prstGeom prst="rect">
            <a:avLst/>
          </a:prstGeom>
          <a:solidFill>
            <a:srgbClr val="e8e8e8"/>
          </a:solidFill>
          <a:ln>
            <a:noFill/>
          </a:ln>
        </p:spPr>
        <p:style>
          <a:lnRef idx="0"/>
          <a:fillRef idx="0"/>
          <a:effectRef idx="0"/>
          <a:fontRef idx="minor"/>
        </p:style>
        <p:txBody>
          <a:bodyPr lIns="365760" rIns="365760" tIns="45000" bIns="45000" anchor="ctr"/>
          <a:p>
            <a:pPr>
              <a:lnSpc>
                <a:spcPct val="100000"/>
              </a:lnSpc>
              <a:spcBef>
                <a:spcPts val="1199"/>
              </a:spcBef>
            </a:pPr>
            <a:r>
              <a:rPr b="0" lang="en-US" sz="4000" spc="-1" strike="noStrike">
                <a:solidFill>
                  <a:srgbClr val="000000"/>
                </a:solidFill>
                <a:latin typeface="Arial"/>
                <a:ea typeface="DejaVu Sans"/>
              </a:rPr>
              <a:t>Developments in machine learning in recent years have created opportunities that previously never existed. One such field with an explosion of opportunity is image recognition, also known as computer vision; the process in which a machine analyzes a digital image. </a:t>
            </a:r>
            <a:br/>
            <a:r>
              <a:rPr b="0" lang="en-US" sz="4000" spc="-1" strike="noStrike">
                <a:solidFill>
                  <a:srgbClr val="000000"/>
                </a:solidFill>
                <a:latin typeface="Arial"/>
                <a:ea typeface="DejaVu Sans"/>
              </a:rPr>
              <a:t>In order for a machine to ‘see’ as a human does, it must break down the image in a process called image segmentation. The way the machine goes about doing this is important, and many algorithms exist to determine just how a machine will decide to group the pixels in an image. </a:t>
            </a:r>
            <a:br/>
            <a:r>
              <a:rPr b="0" lang="en-US" sz="4000" spc="-1" strike="noStrike">
                <a:solidFill>
                  <a:srgbClr val="000000"/>
                </a:solidFill>
                <a:latin typeface="Arial"/>
                <a:ea typeface="DejaVu Sans"/>
              </a:rPr>
              <a:t>This research is a validation study of related papers on image segmentation algorithms for machine learning.</a:t>
            </a:r>
            <a:br/>
            <a:r>
              <a:rPr b="0" lang="en-US" sz="4000" spc="-1" strike="noStrike">
                <a:solidFill>
                  <a:srgbClr val="000000"/>
                </a:solidFill>
                <a:latin typeface="Arial"/>
                <a:ea typeface="DejaVu Sans"/>
              </a:rPr>
              <a:t>Algorithms for this study will be written in Python and tested on three different hardware environments: a laptop, a desktop, and a server. </a:t>
            </a:r>
            <a:br/>
            <a:r>
              <a:rPr b="0" lang="en-US" sz="4000" spc="-1" strike="noStrike">
                <a:solidFill>
                  <a:srgbClr val="000000"/>
                </a:solidFill>
                <a:latin typeface="Arial"/>
                <a:ea typeface="DejaVu Sans"/>
              </a:rPr>
              <a:t>Many fields have great use for computer vision, and its improvement is a good sign that more possibilities will open up with its application. Additionally, this study opens opportunities for students to see sophisticated code first hand. </a:t>
            </a:r>
            <a:br/>
            <a:r>
              <a:rPr b="0" lang="en-US" sz="4000" spc="-1" strike="noStrike">
                <a:solidFill>
                  <a:srgbClr val="000000"/>
                </a:solidFill>
                <a:latin typeface="Arial"/>
                <a:ea typeface="DejaVu Sans"/>
              </a:rPr>
              <a:t>This research was funded in part by the Dr. Snowden Memorial Scholarship with the NASA OKLAHOMA Space Grant Consortium. This material is based upon work supported by the National Aeronautics and Space Administration issued through the Oklahoma Space Grant Consortium.</a:t>
            </a:r>
            <a:endParaRPr b="0" lang="en-US" sz="4000" spc="-1" strike="noStrike">
              <a:latin typeface="Arial"/>
            </a:endParaRPr>
          </a:p>
        </p:txBody>
      </p:sp>
      <p:sp>
        <p:nvSpPr>
          <p:cNvPr id="50" name="CustomShape 5"/>
          <p:cNvSpPr/>
          <p:nvPr/>
        </p:nvSpPr>
        <p:spPr>
          <a:xfrm>
            <a:off x="1158120" y="27099360"/>
            <a:ext cx="12615120" cy="5566320"/>
          </a:xfrm>
          <a:prstGeom prst="rect">
            <a:avLst/>
          </a:prstGeom>
          <a:noFill/>
          <a:ln>
            <a:noFill/>
          </a:ln>
        </p:spPr>
        <p:style>
          <a:lnRef idx="0"/>
          <a:fillRef idx="0"/>
          <a:effectRef idx="0"/>
          <a:fontRef idx="minor"/>
        </p:style>
        <p:txBody>
          <a:bodyPr lIns="90000" rIns="90000" tIns="182880" bIns="45000"/>
          <a:p>
            <a:pPr>
              <a:lnSpc>
                <a:spcPct val="100000"/>
              </a:lnSpc>
              <a:spcBef>
                <a:spcPts val="1199"/>
              </a:spcBef>
            </a:pPr>
            <a:r>
              <a:rPr b="0" lang="en-US" sz="4000" spc="-1" strike="noStrike">
                <a:solidFill>
                  <a:srgbClr val="000000"/>
                </a:solidFill>
                <a:latin typeface="Arial"/>
                <a:ea typeface="DejaVu Sans"/>
              </a:rPr>
              <a:t>This project serves as an introduction to machine learning and the research around image segmentation. The goal for the researchers is an increase familiarity with tools and fundamental concepts. Emphasis was placed on projects related to current research trajectories for NASA, general robotics applications, and Southwest Research Institute. </a:t>
            </a:r>
            <a:endParaRPr b="0" lang="en-US" sz="4000" spc="-1" strike="noStrike">
              <a:latin typeface="Arial"/>
            </a:endParaRPr>
          </a:p>
        </p:txBody>
      </p:sp>
      <p:sp>
        <p:nvSpPr>
          <p:cNvPr id="51" name="CustomShape 6"/>
          <p:cNvSpPr/>
          <p:nvPr/>
        </p:nvSpPr>
        <p:spPr>
          <a:xfrm>
            <a:off x="30264480" y="5608800"/>
            <a:ext cx="12800520" cy="1218240"/>
          </a:xfrm>
          <a:prstGeom prst="rect">
            <a:avLst/>
          </a:prstGeom>
          <a:gradFill rotWithShape="0">
            <a:gsLst>
              <a:gs pos="0">
                <a:srgbClr val="00b0ea"/>
              </a:gs>
              <a:gs pos="100000">
                <a:srgbClr val="00b0ea"/>
              </a:gs>
            </a:gsLst>
            <a:lin ang="5400000"/>
          </a:gradFill>
          <a:ln>
            <a:noFill/>
          </a:ln>
        </p:spPr>
        <p:style>
          <a:lnRef idx="0"/>
          <a:fillRef idx="0"/>
          <a:effectRef idx="0"/>
          <a:fontRef idx="minor"/>
        </p:style>
        <p:txBody>
          <a:bodyPr lIns="365760" rIns="90000" tIns="45000" bIns="45000" anchor="ctr"/>
          <a:p>
            <a:pPr algn="ctr">
              <a:lnSpc>
                <a:spcPct val="100000"/>
              </a:lnSpc>
            </a:pPr>
            <a:r>
              <a:rPr b="0" lang="en-US" sz="5400" spc="-1" strike="noStrike">
                <a:solidFill>
                  <a:srgbClr val="ffffff"/>
                </a:solidFill>
                <a:latin typeface="Arial"/>
                <a:ea typeface="DejaVu Sans"/>
              </a:rPr>
              <a:t>Example</a:t>
            </a:r>
            <a:endParaRPr b="0" lang="en-US" sz="5400" spc="-1" strike="noStrike">
              <a:latin typeface="Arial"/>
            </a:endParaRPr>
          </a:p>
        </p:txBody>
      </p:sp>
      <p:sp>
        <p:nvSpPr>
          <p:cNvPr id="52" name="CustomShape 7"/>
          <p:cNvSpPr/>
          <p:nvPr/>
        </p:nvSpPr>
        <p:spPr>
          <a:xfrm>
            <a:off x="30540960" y="24780240"/>
            <a:ext cx="12800520" cy="7044120"/>
          </a:xfrm>
          <a:prstGeom prst="rect">
            <a:avLst/>
          </a:prstGeom>
          <a:noFill/>
          <a:ln>
            <a:noFill/>
          </a:ln>
        </p:spPr>
        <p:style>
          <a:lnRef idx="0"/>
          <a:fillRef idx="0"/>
          <a:effectRef idx="0"/>
          <a:fontRef idx="minor"/>
        </p:style>
        <p:txBody>
          <a:bodyPr lIns="90000" rIns="90000" tIns="182880" bIns="45000"/>
          <a:p>
            <a:pPr>
              <a:lnSpc>
                <a:spcPct val="100000"/>
              </a:lnSpc>
              <a:spcBef>
                <a:spcPts val="1199"/>
              </a:spcBef>
            </a:pPr>
            <a:r>
              <a:rPr b="0" lang="en-US" sz="3200" spc="-1" strike="noStrike">
                <a:solidFill>
                  <a:srgbClr val="000000"/>
                </a:solidFill>
                <a:latin typeface="Arial"/>
                <a:ea typeface="DejaVu Sans"/>
              </a:rPr>
              <a:t>Bhatia, R. (2018, April 10). Deeplearning.jpg [Digital image]. Retrieved November 7, 2018, from https://www.analyticsindiamag.com/how-to-build-a-career-in-computer-vision/</a:t>
            </a:r>
            <a:endParaRPr b="0" lang="en-US" sz="3200" spc="-1" strike="noStrike">
              <a:latin typeface="Arial"/>
            </a:endParaRPr>
          </a:p>
          <a:p>
            <a:pPr>
              <a:lnSpc>
                <a:spcPct val="100000"/>
              </a:lnSpc>
              <a:spcBef>
                <a:spcPts val="1199"/>
              </a:spcBef>
            </a:pPr>
            <a:r>
              <a:rPr b="0" lang="en-US" sz="3200" spc="-1" strike="noStrike">
                <a:solidFill>
                  <a:srgbClr val="000000"/>
                </a:solidFill>
                <a:latin typeface="Arial"/>
                <a:ea typeface="DejaVu Sans"/>
              </a:rPr>
              <a:t>Christophe Andrieu, N. D. (2003). An Introduction to MCMC for Machine Learning. Machine Learning, 50, 5-43.</a:t>
            </a:r>
            <a:endParaRPr b="0" lang="en-US" sz="3200" spc="-1" strike="noStrike">
              <a:latin typeface="Arial"/>
            </a:endParaRPr>
          </a:p>
          <a:p>
            <a:pPr>
              <a:lnSpc>
                <a:spcPct val="100000"/>
              </a:lnSpc>
              <a:spcBef>
                <a:spcPts val="1199"/>
              </a:spcBef>
            </a:pPr>
            <a:r>
              <a:rPr b="0" lang="en-US" sz="3200" spc="-1" strike="noStrike">
                <a:solidFill>
                  <a:srgbClr val="000000"/>
                </a:solidFill>
                <a:latin typeface="Arial"/>
                <a:ea typeface="DejaVu Sans"/>
              </a:rPr>
              <a:t>David Martin, C. F. (2001). A Database of Human Segmented Natural Images and its Application to Evaluating Segmentation Algorithms and Measuring Ecological Statistics. Vancouver: IEEE.</a:t>
            </a:r>
            <a:endParaRPr b="0" lang="en-US" sz="3200" spc="-1" strike="noStrike">
              <a:latin typeface="Arial"/>
            </a:endParaRPr>
          </a:p>
          <a:p>
            <a:pPr>
              <a:lnSpc>
                <a:spcPct val="100000"/>
              </a:lnSpc>
              <a:spcBef>
                <a:spcPts val="1199"/>
              </a:spcBef>
            </a:pPr>
            <a:r>
              <a:rPr b="0" lang="en-US" sz="3200" spc="-1" strike="noStrike">
                <a:solidFill>
                  <a:srgbClr val="000000"/>
                </a:solidFill>
                <a:latin typeface="Arial"/>
                <a:ea typeface="DejaVu Sans"/>
              </a:rPr>
              <a:t>Larry Matthies, M. M. (2007). Computer Vision on Mars. International Journal of Computer Vision, Volume 75, Issue 1, 67-92.</a:t>
            </a:r>
            <a:endParaRPr b="0" lang="en-US" sz="3200" spc="-1" strike="noStrike">
              <a:latin typeface="Arial"/>
            </a:endParaRPr>
          </a:p>
          <a:p>
            <a:pPr>
              <a:lnSpc>
                <a:spcPct val="100000"/>
              </a:lnSpc>
              <a:spcBef>
                <a:spcPts val="1199"/>
              </a:spcBef>
            </a:pPr>
            <a:r>
              <a:rPr b="0" lang="en-US" sz="3200" spc="-1" strike="noStrike">
                <a:solidFill>
                  <a:srgbClr val="000000"/>
                </a:solidFill>
                <a:latin typeface="Arial"/>
                <a:ea typeface="DejaVu Sans"/>
              </a:rPr>
              <a:t>P.C.H. Martens, e. a. (2012). Computer Vision for the Solar Dynamics Observatory (SDO). Solar Physics, Volume 275, Issue 1-2, 79-113.</a:t>
            </a:r>
            <a:endParaRPr b="0" lang="en-US" sz="3200" spc="-1" strike="noStrike">
              <a:latin typeface="Arial"/>
            </a:endParaRPr>
          </a:p>
          <a:p>
            <a:pPr>
              <a:lnSpc>
                <a:spcPct val="100000"/>
              </a:lnSpc>
              <a:spcBef>
                <a:spcPts val="1199"/>
              </a:spcBef>
            </a:pPr>
            <a:endParaRPr b="0" lang="en-US" sz="3200" spc="-1" strike="noStrike">
              <a:latin typeface="Arial"/>
            </a:endParaRPr>
          </a:p>
          <a:p>
            <a:pPr>
              <a:lnSpc>
                <a:spcPct val="100000"/>
              </a:lnSpc>
              <a:spcBef>
                <a:spcPts val="1199"/>
              </a:spcBef>
            </a:pPr>
            <a:endParaRPr b="0" lang="en-US" sz="3200" spc="-1" strike="noStrike">
              <a:latin typeface="Arial"/>
            </a:endParaRPr>
          </a:p>
        </p:txBody>
      </p:sp>
      <p:pic>
        <p:nvPicPr>
          <p:cNvPr id="53" name="Picture 4" descr=""/>
          <p:cNvPicPr/>
          <p:nvPr/>
        </p:nvPicPr>
        <p:blipFill>
          <a:blip r:embed="rId1"/>
          <a:stretch/>
        </p:blipFill>
        <p:spPr>
          <a:xfrm>
            <a:off x="661680" y="74880"/>
            <a:ext cx="4518720" cy="3427560"/>
          </a:xfrm>
          <a:prstGeom prst="rect">
            <a:avLst/>
          </a:prstGeom>
          <a:ln>
            <a:noFill/>
          </a:ln>
        </p:spPr>
      </p:pic>
      <p:sp>
        <p:nvSpPr>
          <p:cNvPr id="54" name="CustomShape 8"/>
          <p:cNvSpPr/>
          <p:nvPr/>
        </p:nvSpPr>
        <p:spPr>
          <a:xfrm>
            <a:off x="972720" y="25894440"/>
            <a:ext cx="12800520" cy="1218240"/>
          </a:xfrm>
          <a:prstGeom prst="rect">
            <a:avLst/>
          </a:prstGeom>
          <a:gradFill rotWithShape="0">
            <a:gsLst>
              <a:gs pos="0">
                <a:srgbClr val="00b0ea"/>
              </a:gs>
              <a:gs pos="100000">
                <a:srgbClr val="00b0ea"/>
              </a:gs>
            </a:gsLst>
            <a:lin ang="5400000"/>
          </a:gradFill>
          <a:ln>
            <a:noFill/>
          </a:ln>
        </p:spPr>
        <p:style>
          <a:lnRef idx="0"/>
          <a:fillRef idx="0"/>
          <a:effectRef idx="0"/>
          <a:fontRef idx="minor"/>
        </p:style>
        <p:txBody>
          <a:bodyPr lIns="365760" rIns="90000" tIns="45000" bIns="45000" anchor="ctr"/>
          <a:p>
            <a:pPr algn="ctr">
              <a:lnSpc>
                <a:spcPct val="100000"/>
              </a:lnSpc>
            </a:pPr>
            <a:r>
              <a:rPr b="0" lang="en-US" sz="5400" spc="-1" strike="noStrike">
                <a:solidFill>
                  <a:srgbClr val="ffffff"/>
                </a:solidFill>
                <a:latin typeface="Arial"/>
                <a:ea typeface="DejaVu Sans"/>
              </a:rPr>
              <a:t>Objectives</a:t>
            </a:r>
            <a:endParaRPr b="0" lang="en-US" sz="5400" spc="-1" strike="noStrike">
              <a:latin typeface="Arial"/>
            </a:endParaRPr>
          </a:p>
        </p:txBody>
      </p:sp>
      <p:sp>
        <p:nvSpPr>
          <p:cNvPr id="55" name="CustomShape 9"/>
          <p:cNvSpPr/>
          <p:nvPr/>
        </p:nvSpPr>
        <p:spPr>
          <a:xfrm>
            <a:off x="0" y="32197320"/>
            <a:ext cx="38610360" cy="638280"/>
          </a:xfrm>
          <a:prstGeom prst="rect">
            <a:avLst/>
          </a:prstGeom>
          <a:noFill/>
          <a:ln>
            <a:noFill/>
          </a:ln>
        </p:spPr>
        <p:style>
          <a:lnRef idx="0"/>
          <a:fillRef idx="0"/>
          <a:effectRef idx="0"/>
          <a:fontRef idx="minor"/>
        </p:style>
        <p:txBody>
          <a:bodyPr lIns="90000" rIns="90000" tIns="45000" bIns="45000"/>
          <a:p>
            <a:pPr>
              <a:lnSpc>
                <a:spcPct val="100000"/>
              </a:lnSpc>
            </a:pPr>
            <a:r>
              <a:rPr b="0" i="1" lang="en-US" sz="3600" spc="-1" strike="noStrike">
                <a:solidFill>
                  <a:srgbClr val="000000"/>
                </a:solidFill>
                <a:latin typeface="Times New Roman"/>
                <a:ea typeface="DejaVu Sans"/>
              </a:rPr>
              <a:t>This material is based upon work supported by the National Aeronautics and Space Administration under Grant No.NNX15AK02H issued through NASA Education.</a:t>
            </a:r>
            <a:endParaRPr b="0" lang="en-US" sz="3600" spc="-1" strike="noStrike">
              <a:latin typeface="Arial"/>
            </a:endParaRPr>
          </a:p>
        </p:txBody>
      </p:sp>
      <p:sp>
        <p:nvSpPr>
          <p:cNvPr id="56" name="CustomShape 10"/>
          <p:cNvSpPr/>
          <p:nvPr/>
        </p:nvSpPr>
        <p:spPr>
          <a:xfrm>
            <a:off x="30264480" y="14474160"/>
            <a:ext cx="12800520" cy="1963440"/>
          </a:xfrm>
          <a:prstGeom prst="rect">
            <a:avLst/>
          </a:prstGeom>
          <a:noFill/>
          <a:ln>
            <a:noFill/>
          </a:ln>
        </p:spPr>
        <p:style>
          <a:lnRef idx="0"/>
          <a:fillRef idx="0"/>
          <a:effectRef idx="0"/>
          <a:fontRef idx="minor"/>
        </p:style>
        <p:txBody>
          <a:bodyPr lIns="90000" rIns="90000" tIns="45000" bIns="45000"/>
          <a:p>
            <a:pPr>
              <a:lnSpc>
                <a:spcPct val="100000"/>
              </a:lnSpc>
            </a:pPr>
            <a:r>
              <a:rPr b="0" lang="en-US" sz="4100" spc="-1" strike="noStrike">
                <a:solidFill>
                  <a:srgbClr val="000000"/>
                </a:solidFill>
                <a:latin typeface="Arial"/>
                <a:ea typeface="DejaVu Sans"/>
              </a:rPr>
              <a:t>Caption. </a:t>
            </a:r>
            <a:endParaRPr b="0" lang="en-US" sz="4100" spc="-1" strike="noStrike">
              <a:latin typeface="Arial"/>
            </a:endParaRPr>
          </a:p>
        </p:txBody>
      </p:sp>
      <p:sp>
        <p:nvSpPr>
          <p:cNvPr id="57" name="CustomShape 11"/>
          <p:cNvSpPr/>
          <p:nvPr/>
        </p:nvSpPr>
        <p:spPr>
          <a:xfrm>
            <a:off x="15615000" y="5580000"/>
            <a:ext cx="12800520" cy="1218240"/>
          </a:xfrm>
          <a:prstGeom prst="rect">
            <a:avLst/>
          </a:prstGeom>
          <a:gradFill rotWithShape="0">
            <a:gsLst>
              <a:gs pos="0">
                <a:srgbClr val="00b0ea"/>
              </a:gs>
              <a:gs pos="100000">
                <a:srgbClr val="00b0ea"/>
              </a:gs>
            </a:gsLst>
            <a:lin ang="5400000"/>
          </a:gradFill>
          <a:ln>
            <a:noFill/>
          </a:ln>
        </p:spPr>
        <p:style>
          <a:lnRef idx="0"/>
          <a:fillRef idx="0"/>
          <a:effectRef idx="0"/>
          <a:fontRef idx="minor"/>
        </p:style>
        <p:txBody>
          <a:bodyPr lIns="365760" rIns="90000" tIns="45000" bIns="45000" anchor="ctr"/>
          <a:p>
            <a:pPr algn="ctr">
              <a:lnSpc>
                <a:spcPct val="100000"/>
              </a:lnSpc>
            </a:pPr>
            <a:r>
              <a:rPr b="0" lang="en-US" sz="5400" spc="-1" strike="noStrike">
                <a:solidFill>
                  <a:srgbClr val="ffffff"/>
                </a:solidFill>
                <a:latin typeface="Arial"/>
                <a:ea typeface="DejaVu Sans"/>
              </a:rPr>
              <a:t>Methods</a:t>
            </a:r>
            <a:endParaRPr b="0" lang="en-US" sz="5400" spc="-1" strike="noStrike">
              <a:latin typeface="Arial"/>
            </a:endParaRPr>
          </a:p>
        </p:txBody>
      </p:sp>
      <p:sp>
        <p:nvSpPr>
          <p:cNvPr id="58" name="CustomShape 12"/>
          <p:cNvSpPr/>
          <p:nvPr/>
        </p:nvSpPr>
        <p:spPr>
          <a:xfrm>
            <a:off x="15615000" y="7098480"/>
            <a:ext cx="12800520" cy="10450440"/>
          </a:xfrm>
          <a:prstGeom prst="rect">
            <a:avLst/>
          </a:prstGeom>
          <a:noFill/>
          <a:ln>
            <a:noFill/>
          </a:ln>
        </p:spPr>
        <p:style>
          <a:lnRef idx="0"/>
          <a:fillRef idx="0"/>
          <a:effectRef idx="0"/>
          <a:fontRef idx="minor"/>
        </p:style>
        <p:txBody>
          <a:bodyPr lIns="90000" rIns="90000" tIns="45000" bIns="45000"/>
          <a:p>
            <a:pPr>
              <a:lnSpc>
                <a:spcPct val="100000"/>
              </a:lnSpc>
              <a:spcBef>
                <a:spcPts val="1199"/>
              </a:spcBef>
            </a:pPr>
            <a:r>
              <a:rPr b="0" lang="en-US" sz="4000" spc="-1" strike="noStrike">
                <a:solidFill>
                  <a:srgbClr val="000000"/>
                </a:solidFill>
                <a:latin typeface="Arial"/>
                <a:ea typeface="DejaVu Sans"/>
              </a:rPr>
              <a:t>This project will make use of open source software and segmentation algorithms from several journal articles to verify the results. </a:t>
            </a:r>
            <a:endParaRPr b="0" lang="en-US" sz="4000" spc="-1" strike="noStrike">
              <a:latin typeface="Arial"/>
            </a:endParaRPr>
          </a:p>
          <a:p>
            <a:pPr>
              <a:lnSpc>
                <a:spcPct val="100000"/>
              </a:lnSpc>
              <a:spcBef>
                <a:spcPts val="1199"/>
              </a:spcBef>
            </a:pPr>
            <a:r>
              <a:rPr b="0" lang="en-US" sz="4000" spc="-1" strike="noStrike">
                <a:solidFill>
                  <a:srgbClr val="000000"/>
                </a:solidFill>
                <a:latin typeface="Arial"/>
                <a:ea typeface="DejaVu Sans"/>
              </a:rPr>
              <a:t>To begin, articles were selected that offered a segmentation algorithm.</a:t>
            </a:r>
            <a:endParaRPr b="0" lang="en-US" sz="4000" spc="-1" strike="noStrike">
              <a:latin typeface="Arial"/>
            </a:endParaRPr>
          </a:p>
          <a:p>
            <a:pPr>
              <a:lnSpc>
                <a:spcPct val="100000"/>
              </a:lnSpc>
              <a:spcBef>
                <a:spcPts val="1199"/>
              </a:spcBef>
            </a:pPr>
            <a:r>
              <a:rPr b="0" lang="en-US" sz="4000" spc="-1" strike="noStrike">
                <a:solidFill>
                  <a:srgbClr val="000000"/>
                </a:solidFill>
                <a:latin typeface="Arial"/>
                <a:ea typeface="DejaVu Sans"/>
              </a:rPr>
              <a:t>Then, these algorithms will be implemented into independent builds of the same software, and be instructed to analyze the same set of images. The Corel database is widely used in Computer Vision and has more than 40,000 images to choose a large sample from. Currently, that is where the images are planned to come from.</a:t>
            </a:r>
            <a:endParaRPr b="0" lang="en-US" sz="4000" spc="-1" strike="noStrike">
              <a:latin typeface="Arial"/>
            </a:endParaRPr>
          </a:p>
          <a:p>
            <a:pPr>
              <a:lnSpc>
                <a:spcPct val="100000"/>
              </a:lnSpc>
              <a:spcBef>
                <a:spcPts val="1199"/>
              </a:spcBef>
            </a:pPr>
            <a:r>
              <a:rPr b="0" lang="en-US" sz="4000" spc="-1" strike="noStrike">
                <a:solidFill>
                  <a:srgbClr val="000000"/>
                </a:solidFill>
                <a:latin typeface="Arial"/>
                <a:ea typeface="DejaVu Sans"/>
              </a:rPr>
              <a:t>This process will be done three times: once on a laptop, a desktop, and then a server. </a:t>
            </a:r>
            <a:endParaRPr b="0" lang="en-US" sz="4000" spc="-1" strike="noStrike">
              <a:latin typeface="Arial"/>
            </a:endParaRPr>
          </a:p>
          <a:p>
            <a:pPr>
              <a:lnSpc>
                <a:spcPct val="100000"/>
              </a:lnSpc>
              <a:spcBef>
                <a:spcPts val="1199"/>
              </a:spcBef>
            </a:pPr>
            <a:r>
              <a:rPr b="0" lang="en-US" sz="4000" spc="-1" strike="noStrike">
                <a:solidFill>
                  <a:srgbClr val="000000"/>
                </a:solidFill>
                <a:latin typeface="Arial"/>
                <a:ea typeface="DejaVu Sans"/>
              </a:rPr>
              <a:t>Algorithms will be ranked against each other based on Accuracy, Efficiency, and Scalability. </a:t>
            </a:r>
            <a:endParaRPr b="0" lang="en-US" sz="4000" spc="-1" strike="noStrike">
              <a:latin typeface="Arial"/>
            </a:endParaRPr>
          </a:p>
        </p:txBody>
      </p:sp>
      <p:pic>
        <p:nvPicPr>
          <p:cNvPr id="59" name="Picture 9" descr=""/>
          <p:cNvPicPr/>
          <p:nvPr/>
        </p:nvPicPr>
        <p:blipFill>
          <a:blip r:embed="rId2"/>
          <a:stretch/>
        </p:blipFill>
        <p:spPr>
          <a:xfrm>
            <a:off x="40102920" y="0"/>
            <a:ext cx="3787200" cy="3787200"/>
          </a:xfrm>
          <a:prstGeom prst="rect">
            <a:avLst/>
          </a:prstGeom>
          <a:ln>
            <a:noFill/>
          </a:ln>
        </p:spPr>
      </p:pic>
      <p:sp>
        <p:nvSpPr>
          <p:cNvPr id="60" name="CustomShape 13"/>
          <p:cNvSpPr/>
          <p:nvPr/>
        </p:nvSpPr>
        <p:spPr>
          <a:xfrm>
            <a:off x="15615000" y="17939880"/>
            <a:ext cx="12979080" cy="1218240"/>
          </a:xfrm>
          <a:prstGeom prst="rect">
            <a:avLst/>
          </a:prstGeom>
          <a:gradFill rotWithShape="0">
            <a:gsLst>
              <a:gs pos="0">
                <a:schemeClr val="tx1">
                  <a:lumMod val="65000"/>
                  <a:lumOff val="35000"/>
                </a:schemeClr>
              </a:gs>
              <a:gs pos="90000">
                <a:schemeClr val="tx1">
                  <a:lumMod val="65000"/>
                  <a:lumOff val="35000"/>
                </a:schemeClr>
              </a:gs>
              <a:gs pos="91000">
                <a:schemeClr val="accent1"/>
              </a:gs>
              <a:gs pos="100000">
                <a:schemeClr val="accent1"/>
              </a:gs>
            </a:gsLst>
            <a:lin ang="5400000"/>
          </a:gradFill>
          <a:ln>
            <a:noFill/>
          </a:ln>
        </p:spPr>
        <p:style>
          <a:lnRef idx="0"/>
          <a:fillRef idx="0"/>
          <a:effectRef idx="0"/>
          <a:fontRef idx="minor"/>
        </p:style>
        <p:txBody>
          <a:bodyPr lIns="365760" rIns="90000" tIns="45000" bIns="45000" anchor="ctr"/>
          <a:p>
            <a:pPr algn="ctr">
              <a:lnSpc>
                <a:spcPct val="100000"/>
              </a:lnSpc>
            </a:pPr>
            <a:r>
              <a:rPr b="0" lang="en-US" sz="5400" spc="-1" strike="noStrike">
                <a:solidFill>
                  <a:srgbClr val="ffffff"/>
                </a:solidFill>
                <a:latin typeface="Arial"/>
                <a:ea typeface="DejaVu Sans"/>
              </a:rPr>
              <a:t>Project Effects</a:t>
            </a:r>
            <a:endParaRPr b="0" lang="en-US" sz="5400" spc="-1" strike="noStrike">
              <a:latin typeface="Arial"/>
            </a:endParaRPr>
          </a:p>
        </p:txBody>
      </p:sp>
      <p:sp>
        <p:nvSpPr>
          <p:cNvPr id="61" name="CustomShape 14"/>
          <p:cNvSpPr/>
          <p:nvPr/>
        </p:nvSpPr>
        <p:spPr>
          <a:xfrm>
            <a:off x="15615000" y="24474600"/>
            <a:ext cx="12800520" cy="1218240"/>
          </a:xfrm>
          <a:prstGeom prst="rect">
            <a:avLst/>
          </a:prstGeom>
          <a:gradFill rotWithShape="0">
            <a:gsLst>
              <a:gs pos="0">
                <a:schemeClr val="tx1">
                  <a:lumMod val="65000"/>
                  <a:lumOff val="35000"/>
                </a:schemeClr>
              </a:gs>
              <a:gs pos="90000">
                <a:schemeClr val="tx1">
                  <a:lumMod val="65000"/>
                  <a:lumOff val="35000"/>
                </a:schemeClr>
              </a:gs>
              <a:gs pos="91000">
                <a:schemeClr val="accent1"/>
              </a:gs>
              <a:gs pos="100000">
                <a:schemeClr val="accent1"/>
              </a:gs>
            </a:gsLst>
            <a:lin ang="5400000"/>
          </a:gradFill>
          <a:ln>
            <a:noFill/>
          </a:ln>
        </p:spPr>
        <p:style>
          <a:lnRef idx="0"/>
          <a:fillRef idx="0"/>
          <a:effectRef idx="0"/>
          <a:fontRef idx="minor"/>
        </p:style>
        <p:txBody>
          <a:bodyPr lIns="365760" rIns="90000" tIns="45000" bIns="45000" anchor="ctr"/>
          <a:p>
            <a:pPr algn="ctr">
              <a:lnSpc>
                <a:spcPct val="100000"/>
              </a:lnSpc>
            </a:pPr>
            <a:r>
              <a:rPr b="0" lang="en-US" sz="5400" spc="-1" strike="noStrike">
                <a:solidFill>
                  <a:srgbClr val="ffffff"/>
                </a:solidFill>
                <a:latin typeface="Arial"/>
                <a:ea typeface="DejaVu Sans"/>
              </a:rPr>
              <a:t>Other Considerations</a:t>
            </a:r>
            <a:endParaRPr b="0" lang="en-US" sz="5400" spc="-1" strike="noStrike">
              <a:latin typeface="Arial"/>
            </a:endParaRPr>
          </a:p>
        </p:txBody>
      </p:sp>
      <p:sp>
        <p:nvSpPr>
          <p:cNvPr id="62" name="CustomShape 15"/>
          <p:cNvSpPr/>
          <p:nvPr/>
        </p:nvSpPr>
        <p:spPr>
          <a:xfrm>
            <a:off x="15615000" y="19492920"/>
            <a:ext cx="12979080" cy="5117760"/>
          </a:xfrm>
          <a:prstGeom prst="rect">
            <a:avLst/>
          </a:prstGeom>
          <a:noFill/>
          <a:ln>
            <a:noFill/>
          </a:ln>
        </p:spPr>
        <p:style>
          <a:lnRef idx="0"/>
          <a:fillRef idx="0"/>
          <a:effectRef idx="0"/>
          <a:fontRef idx="minor"/>
        </p:style>
        <p:txBody>
          <a:bodyPr lIns="90000" rIns="90000" tIns="45000" bIns="45000"/>
          <a:p>
            <a:pPr>
              <a:lnSpc>
                <a:spcPct val="100000"/>
              </a:lnSpc>
              <a:spcBef>
                <a:spcPts val="1199"/>
              </a:spcBef>
            </a:pPr>
            <a:r>
              <a:rPr b="0" lang="en-US" sz="4000" spc="-1" strike="noStrike">
                <a:solidFill>
                  <a:srgbClr val="000000"/>
                </a:solidFill>
                <a:latin typeface="Arial"/>
                <a:ea typeface="DejaVu Sans"/>
              </a:rPr>
              <a:t>One of the goals of this project is for the team to familiarize themselves with machine learning concepts and tools. This benefit is two-fold, in that it prepares the researcher to continue to research more specific and advanced topics as well as allows new students interested in the topic a resource they would have easy access to. </a:t>
            </a:r>
            <a:endParaRPr b="0" lang="en-US" sz="4000" spc="-1" strike="noStrike">
              <a:latin typeface="Arial"/>
            </a:endParaRPr>
          </a:p>
          <a:p>
            <a:pPr>
              <a:lnSpc>
                <a:spcPct val="100000"/>
              </a:lnSpc>
              <a:spcBef>
                <a:spcPts val="1199"/>
              </a:spcBef>
            </a:pPr>
            <a:endParaRPr b="0" lang="en-US" sz="4000" spc="-1" strike="noStrike">
              <a:latin typeface="Arial"/>
            </a:endParaRPr>
          </a:p>
        </p:txBody>
      </p:sp>
      <p:sp>
        <p:nvSpPr>
          <p:cNvPr id="63" name="CustomShape 16"/>
          <p:cNvSpPr/>
          <p:nvPr/>
        </p:nvSpPr>
        <p:spPr>
          <a:xfrm>
            <a:off x="15615000" y="26236800"/>
            <a:ext cx="12800520" cy="4508280"/>
          </a:xfrm>
          <a:prstGeom prst="rect">
            <a:avLst/>
          </a:prstGeom>
          <a:noFill/>
          <a:ln>
            <a:noFill/>
          </a:ln>
        </p:spPr>
        <p:style>
          <a:lnRef idx="0"/>
          <a:fillRef idx="0"/>
          <a:effectRef idx="0"/>
          <a:fontRef idx="minor"/>
        </p:style>
        <p:txBody>
          <a:bodyPr lIns="90000" rIns="90000" tIns="45000" bIns="45000"/>
          <a:p>
            <a:pPr>
              <a:lnSpc>
                <a:spcPct val="100000"/>
              </a:lnSpc>
              <a:spcBef>
                <a:spcPts val="1199"/>
              </a:spcBef>
            </a:pPr>
            <a:r>
              <a:rPr b="0" lang="en-US" sz="4000" spc="-1" strike="noStrike">
                <a:solidFill>
                  <a:srgbClr val="000000"/>
                </a:solidFill>
                <a:latin typeface="Arial"/>
                <a:ea typeface="DejaVu Sans"/>
              </a:rPr>
              <a:t>This project’s primary goal was not to discover the best algorithm, or to develop a more accurate or efficient one. That could certainly be approached with the results of this study, however. </a:t>
            </a:r>
            <a:endParaRPr b="0" lang="en-US" sz="4000" spc="-1" strike="noStrike">
              <a:latin typeface="Arial"/>
            </a:endParaRPr>
          </a:p>
          <a:p>
            <a:pPr>
              <a:lnSpc>
                <a:spcPct val="100000"/>
              </a:lnSpc>
              <a:spcBef>
                <a:spcPts val="1199"/>
              </a:spcBef>
            </a:pPr>
            <a:r>
              <a:rPr b="0" lang="en-US" sz="4000" spc="-1" strike="noStrike">
                <a:solidFill>
                  <a:srgbClr val="000000"/>
                </a:solidFill>
                <a:latin typeface="Arial"/>
                <a:ea typeface="DejaVu Sans"/>
              </a:rPr>
              <a:t>It is certainly possible that these algorithms have strengths and weaknesses outside the scope of this study. It was only checked that the they were accurate. </a:t>
            </a:r>
            <a:endParaRPr b="0" lang="en-US" sz="4000" spc="-1" strike="noStrike">
              <a:latin typeface="Arial"/>
            </a:endParaRPr>
          </a:p>
        </p:txBody>
      </p:sp>
      <p:sp>
        <p:nvSpPr>
          <p:cNvPr id="64" name="CustomShape 17"/>
          <p:cNvSpPr/>
          <p:nvPr/>
        </p:nvSpPr>
        <p:spPr>
          <a:xfrm>
            <a:off x="30449520" y="23317200"/>
            <a:ext cx="12800520" cy="1218240"/>
          </a:xfrm>
          <a:prstGeom prst="rect">
            <a:avLst/>
          </a:prstGeom>
          <a:gradFill rotWithShape="0">
            <a:gsLst>
              <a:gs pos="0">
                <a:srgbClr val="00b0ea"/>
              </a:gs>
              <a:gs pos="100000">
                <a:srgbClr val="00b0ea"/>
              </a:gs>
            </a:gsLst>
            <a:lin ang="5400000"/>
          </a:gradFill>
          <a:ln>
            <a:noFill/>
          </a:ln>
        </p:spPr>
        <p:style>
          <a:lnRef idx="0"/>
          <a:fillRef idx="0"/>
          <a:effectRef idx="0"/>
          <a:fontRef idx="minor"/>
        </p:style>
        <p:txBody>
          <a:bodyPr lIns="365760" rIns="90000" tIns="45000" bIns="45000" anchor="ctr"/>
          <a:p>
            <a:pPr algn="ctr">
              <a:lnSpc>
                <a:spcPct val="100000"/>
              </a:lnSpc>
            </a:pPr>
            <a:r>
              <a:rPr b="0" lang="en-US" sz="5400" spc="-1" strike="noStrike">
                <a:solidFill>
                  <a:srgbClr val="ffffff"/>
                </a:solidFill>
                <a:latin typeface="Arial"/>
                <a:ea typeface="DejaVu Sans"/>
              </a:rPr>
              <a:t>References</a:t>
            </a:r>
            <a:endParaRPr b="0" lang="en-US" sz="5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LibreOffice/6.0.7.3$Linux_X86_64 LibreOffice_project/00m0$Build-3</Application>
  <Words>589</Words>
  <Paragraphs>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2016-03-03T22:12:54Z</dcterms:created>
  <dc:creator/>
  <dc:description/>
  <dc:language>en-US</dc:language>
  <cp:lastModifiedBy/>
  <dcterms:modified xsi:type="dcterms:W3CDTF">2019-02-28T12:04:36Z</dcterms:modified>
  <cp:revision>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y fmtid="{D5CDD505-2E9C-101B-9397-08002B2CF9AE}" pid="12" name="_TemplateID">
    <vt:lpwstr>TC040013439991</vt:lpwstr>
  </property>
</Properties>
</file>