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9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771F0-BBAE-4709-99CC-3ECE2E591066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DAB4B-4578-43EC-9DEA-E04BE906C3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DAB4B-4578-43EC-9DEA-E04BE906C360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97C1883-0123-4C3E-940E-22DC6CB707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29BBC0-B56A-4C16-A9E7-3ED5929B05BF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29BBC0-B56A-4C16-A9E7-3ED5929B05BF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97C1883-0123-4C3E-940E-22DC6CB707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Implementierung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USB-Grabber-</a:t>
            </a:r>
            <a:r>
              <a:rPr lang="en-US" dirty="0" err="1" smtClean="0"/>
              <a:t>Treibers</a:t>
            </a:r>
            <a:r>
              <a:rPr lang="en-US" dirty="0" smtClean="0"/>
              <a:t> f</a:t>
            </a:r>
            <a:r>
              <a:rPr lang="de-DE" dirty="0" err="1" smtClean="0"/>
              <a:t>ür</a:t>
            </a:r>
            <a:r>
              <a:rPr lang="de-DE" dirty="0" smtClean="0"/>
              <a:t> RIOT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Philipp Rosenkranz</a:t>
            </a:r>
          </a:p>
          <a:p>
            <a:r>
              <a:rPr lang="de-DE" dirty="0" smtClean="0"/>
              <a:t>Maximilian Müller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143108" y="1571612"/>
            <a:ext cx="192882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STK1160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5857884" y="1428736"/>
            <a:ext cx="221457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SAA7113</a:t>
            </a:r>
            <a:endParaRPr lang="de-DE" dirty="0"/>
          </a:p>
        </p:txBody>
      </p:sp>
      <p:cxnSp>
        <p:nvCxnSpPr>
          <p:cNvPr id="5" name="Gerade Verbindung mit Pfeil 4"/>
          <p:cNvCxnSpPr>
            <a:stCxn id="2" idx="3"/>
            <a:endCxn id="3" idx="1"/>
          </p:cNvCxnSpPr>
          <p:nvPr/>
        </p:nvCxnSpPr>
        <p:spPr>
          <a:xfrm flipV="1">
            <a:off x="4071934" y="1893082"/>
            <a:ext cx="1785950" cy="216000"/>
          </a:xfrm>
          <a:prstGeom prst="straightConnector1">
            <a:avLst/>
          </a:prstGeom>
          <a:ln>
            <a:headEnd type="arrow"/>
            <a:tailEnd type="arrow"/>
          </a:ln>
          <a:effectLst>
            <a:glow rad="63500">
              <a:schemeClr val="accent2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000496" y="1428736"/>
            <a:ext cx="22145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I2C</a:t>
            </a:r>
            <a:endParaRPr lang="de-DE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458" name="Picture 2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143380"/>
            <a:ext cx="1824038" cy="1120775"/>
          </a:xfrm>
          <a:prstGeom prst="rect">
            <a:avLst/>
          </a:prstGeom>
          <a:noFill/>
        </p:spPr>
      </p:pic>
      <p:cxnSp>
        <p:nvCxnSpPr>
          <p:cNvPr id="11" name="Gerade Verbindung mit Pfeil 10"/>
          <p:cNvCxnSpPr>
            <a:stCxn id="2" idx="2"/>
          </p:cNvCxnSpPr>
          <p:nvPr/>
        </p:nvCxnSpPr>
        <p:spPr>
          <a:xfrm rot="5400000">
            <a:off x="1660902" y="2696761"/>
            <a:ext cx="1571636" cy="13216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2357422" y="3357562"/>
            <a:ext cx="6719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USB</a:t>
            </a:r>
            <a:endParaRPr lang="de-DE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3" name="Grafik 12" descr="camera-we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8" y="4214818"/>
            <a:ext cx="1300593" cy="1300593"/>
          </a:xfrm>
          <a:prstGeom prst="rect">
            <a:avLst/>
          </a:prstGeom>
        </p:spPr>
      </p:pic>
      <p:cxnSp>
        <p:nvCxnSpPr>
          <p:cNvPr id="15" name="Gerade Verbindung mit Pfeil 14"/>
          <p:cNvCxnSpPr>
            <a:stCxn id="13" idx="0"/>
          </p:cNvCxnSpPr>
          <p:nvPr/>
        </p:nvCxnSpPr>
        <p:spPr>
          <a:xfrm rot="16200000" flipV="1">
            <a:off x="6361628" y="3139570"/>
            <a:ext cx="1785950" cy="364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3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Komplexe Treiberanalyse, teilweise schlecht bis gar nicht dokumentierte Linux-Quellcode</a:t>
            </a:r>
            <a:endParaRPr lang="de-DE" sz="1800" dirty="0"/>
          </a:p>
        </p:txBody>
      </p:sp>
      <p:pic>
        <p:nvPicPr>
          <p:cNvPr id="20482" name="Picture 2" descr="C:\Program Files (x86)\Microsoft Office\MEDIA\CAGCAT10\j028603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3632202" cy="350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3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71934" y="2998765"/>
            <a:ext cx="5072066" cy="2663482"/>
          </a:xfrm>
        </p:spPr>
        <p:txBody>
          <a:bodyPr>
            <a:normAutofit fontScale="92500" lnSpcReduction="10000"/>
          </a:bodyPr>
          <a:lstStyle/>
          <a:p>
            <a:r>
              <a:rPr lang="de-DE" sz="1800" dirty="0" smtClean="0"/>
              <a:t>Beispiel ‚Doku‘:</a:t>
            </a:r>
          </a:p>
          <a:p>
            <a:r>
              <a:rPr lang="de-DE" sz="1800" dirty="0" smtClean="0"/>
              <a:t>/*</a:t>
            </a:r>
          </a:p>
          <a:p>
            <a:r>
              <a:rPr lang="de-DE" sz="1800" dirty="0" smtClean="0"/>
              <a:t> * </a:t>
            </a:r>
            <a:r>
              <a:rPr lang="de-DE" sz="1800" dirty="0" err="1" smtClean="0"/>
              <a:t>functionality</a:t>
            </a:r>
            <a:r>
              <a:rPr lang="de-DE" sz="1800" dirty="0" smtClean="0"/>
              <a:t>(), </a:t>
            </a:r>
            <a:r>
              <a:rPr lang="de-DE" sz="1800" dirty="0" err="1" smtClean="0"/>
              <a:t>what</a:t>
            </a:r>
            <a:r>
              <a:rPr lang="de-DE" sz="1800" dirty="0" smtClean="0"/>
              <a:t> da heck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this</a:t>
            </a:r>
            <a:r>
              <a:rPr lang="de-DE" sz="1800" dirty="0" smtClean="0"/>
              <a:t>? </a:t>
            </a:r>
          </a:p>
          <a:p>
            <a:r>
              <a:rPr lang="de-DE" sz="1800" dirty="0" smtClean="0"/>
              <a:t> */</a:t>
            </a:r>
          </a:p>
          <a:p>
            <a:r>
              <a:rPr lang="de-DE" sz="1800" dirty="0" err="1" smtClean="0"/>
              <a:t>static</a:t>
            </a:r>
            <a:r>
              <a:rPr lang="de-DE" sz="1800" dirty="0" smtClean="0"/>
              <a:t> u32 </a:t>
            </a:r>
            <a:r>
              <a:rPr lang="de-DE" sz="1800" dirty="0" err="1" smtClean="0"/>
              <a:t>functionality</a:t>
            </a:r>
            <a:r>
              <a:rPr lang="de-DE" sz="1800" dirty="0" smtClean="0"/>
              <a:t>(</a:t>
            </a:r>
            <a:r>
              <a:rPr lang="de-DE" sz="1800" dirty="0" err="1" smtClean="0"/>
              <a:t>struct</a:t>
            </a:r>
            <a:r>
              <a:rPr lang="de-DE" sz="1800" dirty="0" smtClean="0"/>
              <a:t> i2c_adapter *</a:t>
            </a:r>
            <a:r>
              <a:rPr lang="de-DE" sz="1800" dirty="0" err="1" smtClean="0"/>
              <a:t>adap</a:t>
            </a:r>
            <a:r>
              <a:rPr lang="de-DE" sz="1800" dirty="0" smtClean="0"/>
              <a:t>)</a:t>
            </a:r>
          </a:p>
          <a:p>
            <a:endParaRPr lang="de-DE" sz="1800" dirty="0" smtClean="0"/>
          </a:p>
          <a:p>
            <a:r>
              <a:rPr lang="de-DE" sz="1800" dirty="0" smtClean="0"/>
              <a:t>/* ??? */</a:t>
            </a:r>
          </a:p>
          <a:p>
            <a:r>
              <a:rPr lang="de-DE" sz="1800" dirty="0" smtClean="0"/>
              <a:t>stk1160_write_reg(</a:t>
            </a:r>
            <a:r>
              <a:rPr lang="de-DE" sz="1800" dirty="0" err="1" smtClean="0"/>
              <a:t>dev</a:t>
            </a:r>
            <a:r>
              <a:rPr lang="de-DE" sz="1800" dirty="0" smtClean="0"/>
              <a:t>, STK1160_ASIC + 3,  0x00);</a:t>
            </a:r>
          </a:p>
          <a:p>
            <a:r>
              <a:rPr lang="de-DE" sz="1800" dirty="0" smtClean="0"/>
              <a:t>  </a:t>
            </a:r>
            <a:endParaRPr lang="de-DE" sz="1800" dirty="0"/>
          </a:p>
        </p:txBody>
      </p:sp>
      <p:pic>
        <p:nvPicPr>
          <p:cNvPr id="20482" name="Picture 2" descr="C:\Program Files (x86)\Microsoft Office\MEDIA\CAGCAT10\j028603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3632202" cy="350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des Linux-</a:t>
            </a:r>
            <a:r>
              <a:rPr lang="en-US" dirty="0" err="1" smtClean="0"/>
              <a:t>Treibers</a:t>
            </a:r>
            <a:endParaRPr lang="en-US" dirty="0" smtClean="0"/>
          </a:p>
          <a:p>
            <a:r>
              <a:rPr lang="en-US" dirty="0" smtClean="0"/>
              <a:t>Reverse Engineering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Wireshark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Treiberkonzept</a:t>
            </a:r>
            <a:r>
              <a:rPr lang="en-US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Registermanipulation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synchrone</a:t>
            </a:r>
            <a:r>
              <a:rPr lang="en-US" dirty="0" smtClean="0"/>
              <a:t> </a:t>
            </a:r>
            <a:r>
              <a:rPr lang="en-US" dirty="0" err="1" smtClean="0"/>
              <a:t>Kontrollnachrichten</a:t>
            </a:r>
            <a:endParaRPr lang="en-US" dirty="0" smtClean="0"/>
          </a:p>
          <a:p>
            <a:r>
              <a:rPr lang="en-US" dirty="0" err="1" smtClean="0"/>
              <a:t>Videodatentransfer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isochronen</a:t>
            </a:r>
            <a:r>
              <a:rPr lang="en-US" dirty="0" smtClean="0"/>
              <a:t> </a:t>
            </a:r>
            <a:r>
              <a:rPr lang="en-US" dirty="0" err="1" smtClean="0"/>
              <a:t>Nachrichtenaustausch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Grabber, </a:t>
            </a:r>
            <a:r>
              <a:rPr lang="en-US" dirty="0" err="1" smtClean="0"/>
              <a:t>gib</a:t>
            </a:r>
            <a:r>
              <a:rPr lang="en-US" dirty="0" smtClean="0"/>
              <a:t> </a:t>
            </a:r>
            <a:r>
              <a:rPr lang="en-US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Callback-</a:t>
            </a:r>
            <a:r>
              <a:rPr lang="en-US" dirty="0" err="1" smtClean="0"/>
              <a:t>Funktion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aufgerufen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Trennung</a:t>
            </a:r>
            <a:r>
              <a:rPr lang="en-US" dirty="0" smtClean="0"/>
              <a:t> in RIOT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Plattformabh</a:t>
            </a:r>
            <a:r>
              <a:rPr lang="de-DE" dirty="0" err="1" smtClean="0"/>
              <a:t>ängiger</a:t>
            </a:r>
            <a:r>
              <a:rPr lang="de-DE" dirty="0" smtClean="0"/>
              <a:t> Teil</a:t>
            </a:r>
          </a:p>
          <a:p>
            <a:endParaRPr lang="de-DE" dirty="0" smtClean="0"/>
          </a:p>
          <a:p>
            <a:pPr lvl="1"/>
            <a:r>
              <a:rPr lang="de-DE" dirty="0" err="1" smtClean="0"/>
              <a:t>Libusb</a:t>
            </a:r>
            <a:r>
              <a:rPr lang="de-DE" dirty="0" smtClean="0"/>
              <a:t>-Funktionen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Plattformunabhängiger Teil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Frontend</a:t>
            </a:r>
          </a:p>
          <a:p>
            <a:pPr lvl="1"/>
            <a:r>
              <a:rPr lang="de-DE" dirty="0" err="1" smtClean="0"/>
              <a:t>start_streaming</a:t>
            </a:r>
            <a:r>
              <a:rPr lang="de-DE" dirty="0" smtClean="0"/>
              <a:t>()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Libusb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Portable USB-Bibliothek</a:t>
            </a:r>
          </a:p>
          <a:p>
            <a:endParaRPr lang="de-DE" dirty="0" smtClean="0"/>
          </a:p>
          <a:p>
            <a:r>
              <a:rPr lang="de-DE" dirty="0" smtClean="0"/>
              <a:t>Im Laufe des Projektes durch die kompatible </a:t>
            </a:r>
            <a:r>
              <a:rPr lang="de-DE" dirty="0" err="1" smtClean="0"/>
              <a:t>libusbx</a:t>
            </a:r>
            <a:r>
              <a:rPr lang="de-DE" dirty="0" smtClean="0"/>
              <a:t> (</a:t>
            </a:r>
            <a:r>
              <a:rPr lang="de-DE" dirty="0" err="1" smtClean="0"/>
              <a:t>Fork</a:t>
            </a:r>
            <a:r>
              <a:rPr lang="de-DE" dirty="0" smtClean="0"/>
              <a:t>) ersetzt</a:t>
            </a:r>
          </a:p>
          <a:p>
            <a:r>
              <a:rPr lang="de-DE" dirty="0" smtClean="0"/>
              <a:t>Aktivere Entwicklung</a:t>
            </a:r>
          </a:p>
          <a:p>
            <a:r>
              <a:rPr lang="de-DE" dirty="0" smtClean="0"/>
              <a:t>Besseres Debugging</a:t>
            </a:r>
          </a:p>
          <a:p>
            <a:r>
              <a:rPr lang="de-DE" dirty="0" smtClean="0"/>
              <a:t>Bessere Dokumentation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Codebeispiele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de-DE" sz="1600" dirty="0" err="1" smtClean="0">
                <a:latin typeface="Lucida Sans Typewriter" pitchFamily="49" charset="0"/>
              </a:rPr>
              <a:t>void</a:t>
            </a:r>
            <a:r>
              <a:rPr lang="de-DE" sz="1600" dirty="0" smtClean="0">
                <a:latin typeface="Lucida Sans Typewriter" pitchFamily="49" charset="0"/>
              </a:rPr>
              <a:t> </a:t>
            </a:r>
            <a:r>
              <a:rPr lang="de-DE" sz="1600" dirty="0" smtClean="0">
                <a:latin typeface="Lucida Sans Typewriter" pitchFamily="49" charset="0"/>
              </a:rPr>
              <a:t>stk1160_arch_init(</a:t>
            </a:r>
            <a:r>
              <a:rPr lang="de-DE" sz="1600" dirty="0" err="1" smtClean="0">
                <a:latin typeface="Lucida Sans Typewriter" pitchFamily="49" charset="0"/>
              </a:rPr>
              <a:t>void</a:t>
            </a:r>
            <a:r>
              <a:rPr lang="de-DE" sz="1600" dirty="0" smtClean="0">
                <a:latin typeface="Lucida Sans Typewriter" pitchFamily="49" charset="0"/>
              </a:rPr>
              <a:t>);</a:t>
            </a:r>
          </a:p>
          <a:p>
            <a:pPr>
              <a:buNone/>
            </a:pPr>
            <a:endParaRPr lang="de-DE" sz="16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de-DE" sz="1600" dirty="0" err="1" smtClean="0">
                <a:latin typeface="Lucida Sans Typewriter" pitchFamily="49" charset="0"/>
              </a:rPr>
              <a:t>int</a:t>
            </a:r>
            <a:r>
              <a:rPr lang="de-DE" sz="1600" dirty="0" smtClean="0">
                <a:latin typeface="Lucida Sans Typewriter" pitchFamily="49" charset="0"/>
              </a:rPr>
              <a:t> </a:t>
            </a:r>
            <a:r>
              <a:rPr lang="de-DE" sz="1600" dirty="0" err="1" smtClean="0">
                <a:latin typeface="Lucida Sans Typewriter" pitchFamily="49" charset="0"/>
              </a:rPr>
              <a:t>usb_control_msg</a:t>
            </a:r>
            <a:r>
              <a:rPr lang="de-DE" sz="1600" dirty="0" smtClean="0">
                <a:latin typeface="Lucida Sans Typewriter" pitchFamily="49" charset="0"/>
              </a:rPr>
              <a:t>(…);</a:t>
            </a:r>
          </a:p>
          <a:p>
            <a:pPr>
              <a:buNone/>
            </a:pPr>
            <a:endParaRPr lang="de-DE" sz="16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de-DE" sz="1600" dirty="0" err="1" smtClean="0">
                <a:latin typeface="Lucida Sans Typewriter" pitchFamily="49" charset="0"/>
              </a:rPr>
              <a:t>void</a:t>
            </a:r>
            <a:r>
              <a:rPr lang="de-DE" sz="1600" dirty="0" smtClean="0">
                <a:latin typeface="Lucida Sans Typewriter" pitchFamily="49" charset="0"/>
              </a:rPr>
              <a:t> </a:t>
            </a:r>
            <a:r>
              <a:rPr lang="de-DE" sz="1600" dirty="0" err="1" smtClean="0">
                <a:latin typeface="Lucida Sans Typewriter" pitchFamily="49" charset="0"/>
              </a:rPr>
              <a:t>iso_handler</a:t>
            </a:r>
            <a:r>
              <a:rPr lang="de-DE" sz="1600" dirty="0" smtClean="0">
                <a:latin typeface="Lucida Sans Typewriter" pitchFamily="49" charset="0"/>
              </a:rPr>
              <a:t>(…);</a:t>
            </a:r>
          </a:p>
          <a:p>
            <a:pPr>
              <a:buNone/>
            </a:pPr>
            <a:endParaRPr lang="de-DE" sz="16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de-DE" sz="1600" dirty="0" err="1" smtClean="0">
                <a:latin typeface="Lucida Sans Typewriter" pitchFamily="49" charset="0"/>
              </a:rPr>
              <a:t>void</a:t>
            </a:r>
            <a:r>
              <a:rPr lang="de-DE" sz="1600" dirty="0" smtClean="0">
                <a:latin typeface="Lucida Sans Typewriter" pitchFamily="49" charset="0"/>
              </a:rPr>
              <a:t> </a:t>
            </a:r>
            <a:r>
              <a:rPr lang="de-DE" sz="1600" dirty="0" err="1" smtClean="0">
                <a:latin typeface="Lucida Sans Typewriter" pitchFamily="49" charset="0"/>
              </a:rPr>
              <a:t>libusb_event_handling_thread</a:t>
            </a:r>
            <a:r>
              <a:rPr lang="de-DE" sz="1600" dirty="0" smtClean="0">
                <a:latin typeface="Lucida Sans Typewriter" pitchFamily="49" charset="0"/>
              </a:rPr>
              <a:t>(</a:t>
            </a:r>
            <a:r>
              <a:rPr lang="de-DE" sz="1600" dirty="0" err="1" smtClean="0">
                <a:latin typeface="Lucida Sans Typewriter" pitchFamily="49" charset="0"/>
              </a:rPr>
              <a:t>void</a:t>
            </a:r>
            <a:r>
              <a:rPr lang="de-DE" sz="1600" dirty="0" smtClean="0">
                <a:latin typeface="Lucida Sans Typewriter" pitchFamily="49" charset="0"/>
              </a:rPr>
              <a:t>);</a:t>
            </a:r>
            <a:endParaRPr lang="de-DE" sz="1600" dirty="0" smtClean="0"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(Auswahl)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n-NO" sz="1800" dirty="0" smtClean="0">
                <a:latin typeface="Lucida Sans Typewriter" pitchFamily="49" charset="0"/>
              </a:rPr>
              <a:t>int stk1160_read_reg(uint16_t reg, uint8_t* val</a:t>
            </a:r>
            <a:r>
              <a:rPr lang="nn-NO" sz="1800" dirty="0" smtClean="0">
                <a:latin typeface="Lucida Sans Typewriter" pitchFamily="49" charset="0"/>
              </a:rPr>
              <a:t>);</a:t>
            </a:r>
          </a:p>
          <a:p>
            <a:pPr>
              <a:buNone/>
            </a:pPr>
            <a:endParaRPr lang="nn-NO" sz="18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nn-NO" sz="1800" dirty="0" smtClean="0">
                <a:latin typeface="Lucida Sans Typewriter" pitchFamily="49" charset="0"/>
              </a:rPr>
              <a:t>int stk1160_write_reg(uint16_t </a:t>
            </a:r>
            <a:r>
              <a:rPr lang="nn-NO" sz="1800" dirty="0" smtClean="0">
                <a:latin typeface="Lucida Sans Typewriter" pitchFamily="49" charset="0"/>
              </a:rPr>
              <a:t>reg</a:t>
            </a:r>
            <a:r>
              <a:rPr lang="nn-NO" sz="1800" dirty="0" smtClean="0">
                <a:latin typeface="Lucida Sans Typewriter" pitchFamily="49" charset="0"/>
              </a:rPr>
              <a:t>, uint16_t val</a:t>
            </a:r>
            <a:r>
              <a:rPr lang="nn-NO" sz="1800" dirty="0" smtClean="0">
                <a:latin typeface="Lucida Sans Typewriter" pitchFamily="49" charset="0"/>
              </a:rPr>
              <a:t>);</a:t>
            </a:r>
          </a:p>
          <a:p>
            <a:pPr>
              <a:buNone/>
            </a:pPr>
            <a:endParaRPr lang="nn-NO" sz="18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de-DE" sz="1800" dirty="0" err="1" smtClean="0">
                <a:latin typeface="Lucida Sans Typewriter" pitchFamily="49" charset="0"/>
              </a:rPr>
              <a:t>int</a:t>
            </a:r>
            <a:endParaRPr lang="de-DE" sz="18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de-DE" sz="1800" dirty="0" smtClean="0">
                <a:latin typeface="Lucida Sans Typewriter" pitchFamily="49" charset="0"/>
              </a:rPr>
              <a:t>stk1160_start_streaming</a:t>
            </a:r>
          </a:p>
          <a:p>
            <a:pPr>
              <a:buNone/>
            </a:pPr>
            <a:r>
              <a:rPr lang="de-DE" sz="1800" dirty="0" smtClean="0">
                <a:latin typeface="Lucida Sans Typewriter" pitchFamily="49" charset="0"/>
              </a:rPr>
              <a:t>(stk1160_process_data_cb_handler </a:t>
            </a:r>
            <a:r>
              <a:rPr lang="de-DE" sz="1800" dirty="0" err="1" smtClean="0">
                <a:latin typeface="Lucida Sans Typewriter" pitchFamily="49" charset="0"/>
              </a:rPr>
              <a:t>user_handler</a:t>
            </a:r>
            <a:r>
              <a:rPr lang="de-DE" sz="1800" dirty="0" smtClean="0">
                <a:latin typeface="Lucida Sans Typewriter" pitchFamily="49" charset="0"/>
              </a:rPr>
              <a:t>);</a:t>
            </a:r>
            <a:endParaRPr lang="de-DE" sz="1800" dirty="0"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OS für das Internet </a:t>
            </a:r>
            <a:r>
              <a:rPr lang="de-DE" dirty="0" err="1" smtClean="0"/>
              <a:t>of</a:t>
            </a:r>
            <a:r>
              <a:rPr lang="de-DE" dirty="0" smtClean="0"/>
              <a:t> Things (</a:t>
            </a:r>
            <a:r>
              <a:rPr lang="de-DE" dirty="0" err="1" smtClean="0"/>
              <a:t>IoT</a:t>
            </a:r>
            <a:r>
              <a:rPr lang="de-DE" dirty="0" smtClean="0"/>
              <a:t>)</a:t>
            </a:r>
          </a:p>
          <a:p>
            <a:r>
              <a:rPr lang="de-DE" dirty="0" smtClean="0"/>
              <a:t>ANSI C und C++</a:t>
            </a:r>
          </a:p>
          <a:p>
            <a:r>
              <a:rPr lang="de-DE" dirty="0" smtClean="0"/>
              <a:t>Minimaler Speicherbedarf</a:t>
            </a:r>
          </a:p>
          <a:p>
            <a:r>
              <a:rPr lang="de-DE" dirty="0" smtClean="0"/>
              <a:t>Teilweise POSIX-konform</a:t>
            </a:r>
          </a:p>
          <a:p>
            <a:r>
              <a:rPr lang="de-DE" dirty="0" smtClean="0"/>
              <a:t>Echtzeitfähig</a:t>
            </a:r>
          </a:p>
          <a:p>
            <a:r>
              <a:rPr lang="de-DE" dirty="0" smtClean="0"/>
              <a:t>Multi-Threading</a:t>
            </a:r>
          </a:p>
          <a:p>
            <a:r>
              <a:rPr lang="de-DE" dirty="0" smtClean="0"/>
              <a:t>http://www.riot-os.org</a:t>
            </a:r>
            <a:endParaRPr lang="de-DE" dirty="0"/>
          </a:p>
        </p:txBody>
      </p:sp>
      <p:pic>
        <p:nvPicPr>
          <p:cNvPr id="2050" name="Picture 2" descr="http://www.riot-os.org/images/logo-lar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4429132"/>
            <a:ext cx="4071934" cy="18263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Beispielprogramm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Lucida Sans Typewriter" pitchFamily="49" charset="0"/>
              </a:rPr>
              <a:t>char* buffer;</a:t>
            </a:r>
          </a:p>
          <a:p>
            <a:pPr>
              <a:buNone/>
            </a:pPr>
            <a:endParaRPr lang="en-US" sz="14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Lucida Sans Typewriter" pitchFamily="49" charset="0"/>
              </a:rPr>
              <a:t>void </a:t>
            </a:r>
            <a:r>
              <a:rPr lang="en-US" sz="1400" dirty="0" err="1" smtClean="0">
                <a:latin typeface="Lucida Sans Typewriter" pitchFamily="49" charset="0"/>
              </a:rPr>
              <a:t>our_handler</a:t>
            </a:r>
            <a:r>
              <a:rPr lang="en-US" sz="1400" dirty="0" smtClean="0">
                <a:latin typeface="Lucida Sans Typewriter" pitchFamily="49" charset="0"/>
              </a:rPr>
              <a:t>(uint8_t *data, uint16_t length</a:t>
            </a:r>
            <a:r>
              <a:rPr lang="en-US" sz="1400" dirty="0" smtClean="0">
                <a:latin typeface="Lucida Sans Typewriter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Lucida Sans Typewriter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Lucida Sans Typewriter" pitchFamily="49" charset="0"/>
              </a:rPr>
              <a:t>	</a:t>
            </a:r>
            <a:r>
              <a:rPr lang="en-US" sz="1400" dirty="0" smtClean="0">
                <a:latin typeface="Lucida Sans Typewriter" pitchFamily="49" charset="0"/>
              </a:rPr>
              <a:t>/* process data */</a:t>
            </a:r>
          </a:p>
          <a:p>
            <a:pPr>
              <a:buNone/>
            </a:pPr>
            <a:r>
              <a:rPr lang="en-US" sz="1400" dirty="0" smtClean="0">
                <a:latin typeface="Lucida Sans Typewriter" pitchFamily="49" charset="0"/>
              </a:rPr>
              <a:t>}</a:t>
            </a:r>
            <a:endParaRPr lang="de-DE" sz="1400" dirty="0" smtClean="0">
              <a:latin typeface="Lucida Sans Typewriter" pitchFamily="49" charset="0"/>
            </a:endParaRPr>
          </a:p>
          <a:p>
            <a:pPr>
              <a:buNone/>
            </a:pPr>
            <a:endParaRPr lang="de-DE" sz="14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de-DE" sz="1400" dirty="0" err="1" smtClean="0">
                <a:latin typeface="Lucida Sans Typewriter" pitchFamily="49" charset="0"/>
              </a:rPr>
              <a:t>int</a:t>
            </a:r>
            <a:r>
              <a:rPr lang="de-DE" sz="1400" dirty="0" smtClean="0">
                <a:latin typeface="Lucida Sans Typewriter" pitchFamily="49" charset="0"/>
              </a:rPr>
              <a:t> </a:t>
            </a:r>
            <a:r>
              <a:rPr lang="de-DE" sz="1400" dirty="0" err="1" smtClean="0">
                <a:latin typeface="Lucida Sans Typewriter" pitchFamily="49" charset="0"/>
              </a:rPr>
              <a:t>main</a:t>
            </a:r>
            <a:r>
              <a:rPr lang="de-DE" sz="1400" dirty="0" smtClean="0">
                <a:latin typeface="Lucida Sans Typewriter" pitchFamily="49" charset="0"/>
              </a:rPr>
              <a:t>(</a:t>
            </a:r>
            <a:r>
              <a:rPr lang="de-DE" sz="1400" dirty="0" err="1" smtClean="0">
                <a:latin typeface="Lucida Sans Typewriter" pitchFamily="49" charset="0"/>
              </a:rPr>
              <a:t>void</a:t>
            </a:r>
            <a:r>
              <a:rPr lang="de-DE" sz="1400" dirty="0" smtClean="0">
                <a:latin typeface="Lucida Sans Typewriter" pitchFamily="49" charset="0"/>
              </a:rPr>
              <a:t>)</a:t>
            </a:r>
          </a:p>
          <a:p>
            <a:pPr>
              <a:buNone/>
            </a:pPr>
            <a:r>
              <a:rPr lang="de-DE" sz="1400" dirty="0" smtClean="0">
                <a:latin typeface="Lucida Sans Typewriter" pitchFamily="49" charset="0"/>
              </a:rPr>
              <a:t>{</a:t>
            </a:r>
          </a:p>
          <a:p>
            <a:pPr>
              <a:buNone/>
            </a:pPr>
            <a:r>
              <a:rPr lang="de-DE" sz="1400" dirty="0" smtClean="0">
                <a:latin typeface="Lucida Sans Typewriter" pitchFamily="49" charset="0"/>
              </a:rPr>
              <a:t>	stk1160_set_videosource(STK1160_VIDEO_SOURCE_COMPOSITE0);</a:t>
            </a:r>
          </a:p>
          <a:p>
            <a:pPr>
              <a:buNone/>
            </a:pPr>
            <a:endParaRPr lang="de-DE" sz="14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Lucida Sans Typewriter" pitchFamily="49" charset="0"/>
              </a:rPr>
              <a:t>	/* </a:t>
            </a:r>
            <a:r>
              <a:rPr lang="de-DE" sz="1400" dirty="0" err="1" smtClean="0">
                <a:latin typeface="Lucida Sans Typewriter" pitchFamily="49" charset="0"/>
              </a:rPr>
              <a:t>allocate</a:t>
            </a:r>
            <a:r>
              <a:rPr lang="de-DE" sz="1400" dirty="0" smtClean="0">
                <a:latin typeface="Lucida Sans Typewriter" pitchFamily="49" charset="0"/>
              </a:rPr>
              <a:t> </a:t>
            </a:r>
            <a:r>
              <a:rPr lang="de-DE" sz="1400" dirty="0" err="1" smtClean="0">
                <a:latin typeface="Lucida Sans Typewriter" pitchFamily="49" charset="0"/>
              </a:rPr>
              <a:t>buffer</a:t>
            </a:r>
            <a:r>
              <a:rPr lang="de-DE" sz="1400" dirty="0" smtClean="0">
                <a:latin typeface="Lucida Sans Typewriter" pitchFamily="49" charset="0"/>
              </a:rPr>
              <a:t> */</a:t>
            </a:r>
          </a:p>
          <a:p>
            <a:pPr>
              <a:buNone/>
            </a:pPr>
            <a:endParaRPr lang="de-DE" sz="1400" dirty="0" smtClean="0">
              <a:latin typeface="Lucida Sans Typewriter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Lucida Sans Typewriter" pitchFamily="49" charset="0"/>
              </a:rPr>
              <a:t>	</a:t>
            </a:r>
            <a:r>
              <a:rPr lang="de-DE" sz="1400" dirty="0" smtClean="0">
                <a:latin typeface="Lucida Sans Typewriter" pitchFamily="49" charset="0"/>
              </a:rPr>
              <a:t>stk1160_start_streaming(</a:t>
            </a:r>
            <a:r>
              <a:rPr lang="de-DE" sz="1400" dirty="0" err="1" smtClean="0">
                <a:latin typeface="Lucida Sans Typewriter" pitchFamily="49" charset="0"/>
              </a:rPr>
              <a:t>our_handler</a:t>
            </a:r>
            <a:r>
              <a:rPr lang="de-DE" sz="1400" dirty="0" smtClean="0">
                <a:latin typeface="Lucida Sans Typewriter" pitchFamily="49" charset="0"/>
              </a:rPr>
              <a:t>);</a:t>
            </a:r>
          </a:p>
          <a:p>
            <a:pPr>
              <a:buNone/>
            </a:pPr>
            <a:r>
              <a:rPr lang="de-DE" sz="1400" dirty="0" smtClean="0">
                <a:latin typeface="Lucida Sans Typewriter" pitchFamily="49" charset="0"/>
              </a:rPr>
              <a:t>}</a:t>
            </a:r>
            <a:endParaRPr lang="de-DE" sz="1400" dirty="0"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Ursprüngliche 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 auf dem MSBA2</a:t>
            </a:r>
          </a:p>
          <a:p>
            <a:pPr lvl="1"/>
            <a:r>
              <a:rPr lang="de-DE" dirty="0" smtClean="0"/>
              <a:t>ARM7-Prozessor, 32 Bit, 98 </a:t>
            </a:r>
            <a:r>
              <a:rPr lang="de-DE" dirty="0" err="1" smtClean="0"/>
              <a:t>kB</a:t>
            </a:r>
            <a:r>
              <a:rPr lang="de-DE" dirty="0" smtClean="0"/>
              <a:t> RAM</a:t>
            </a:r>
          </a:p>
          <a:p>
            <a:pPr lvl="1"/>
            <a:r>
              <a:rPr lang="de-DE" dirty="0" err="1" smtClean="0"/>
              <a:t>Tranceiver</a:t>
            </a:r>
            <a:r>
              <a:rPr lang="de-DE" dirty="0" smtClean="0"/>
              <a:t> CC1100</a:t>
            </a:r>
          </a:p>
          <a:p>
            <a:pPr lvl="1"/>
            <a:r>
              <a:rPr lang="de-DE" dirty="0" smtClean="0"/>
              <a:t>46 frei programmierbare I/O-Pins</a:t>
            </a:r>
          </a:p>
          <a:p>
            <a:pPr lvl="1"/>
            <a:r>
              <a:rPr lang="de-DE" dirty="0" err="1" smtClean="0"/>
              <a:t>MicroSD</a:t>
            </a:r>
            <a:r>
              <a:rPr lang="de-DE" dirty="0" smtClean="0"/>
              <a:t>-Slot</a:t>
            </a:r>
          </a:p>
          <a:p>
            <a:pPr lvl="1"/>
            <a:r>
              <a:rPr lang="de-DE" dirty="0" smtClean="0"/>
              <a:t>USB-Schnittstelle</a:t>
            </a:r>
            <a:endParaRPr lang="de-DE" dirty="0"/>
          </a:p>
        </p:txBody>
      </p:sp>
      <p:pic>
        <p:nvPicPr>
          <p:cNvPr id="4" name="Grafik 3" descr="msba2.png"/>
          <p:cNvPicPr>
            <a:picLocks noChangeAspect="1"/>
          </p:cNvPicPr>
          <p:nvPr/>
        </p:nvPicPr>
        <p:blipFill>
          <a:blip r:embed="rId2">
            <a:lum bright="10000" contrast="20000"/>
          </a:blip>
          <a:stretch>
            <a:fillRect/>
          </a:stretch>
        </p:blipFill>
        <p:spPr>
          <a:xfrm>
            <a:off x="6643702" y="2928934"/>
            <a:ext cx="1427992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33375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Kalenderwoche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Ziel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 Präsentation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Anforderungen</a:t>
                      </a:r>
                      <a:r>
                        <a:rPr lang="de-DE" baseline="0" dirty="0" smtClean="0"/>
                        <a:t> klar, Kamera da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Kommunikation mit Kamera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Zwischenpräsentation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Treibergerüst steht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Defekt im Wesentlichen entfernt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Abschlusspräsentation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en-US" dirty="0" smtClean="0"/>
                        <a:t>&gt; 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Treiber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fertig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 in der Rückblende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33375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489200"/>
                <a:gridCol w="3911616"/>
                <a:gridCol w="10667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Kalenderwoche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Ziel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Laune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 Präsentation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Anforderungen</a:t>
                      </a:r>
                      <a:r>
                        <a:rPr lang="de-DE" baseline="0" dirty="0" smtClean="0"/>
                        <a:t> klar, Kamera da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Kommunikation mit Kamera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Zwischenpräsentation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Treibergerüst steht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Defekt im Wesentlichen entfernt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Abschlusspräsentation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en-US" dirty="0" smtClean="0"/>
                        <a:t>&gt; 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Treiber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fertig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63" name="Picture 3" descr="\\vboxsrv\maximilian\Wetter\weather-cle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1211" y="2000240"/>
            <a:ext cx="325437" cy="325437"/>
          </a:xfrm>
          <a:prstGeom prst="rect">
            <a:avLst/>
          </a:prstGeom>
          <a:noFill/>
        </p:spPr>
      </p:pic>
      <p:pic>
        <p:nvPicPr>
          <p:cNvPr id="15364" name="Picture 4" descr="\\vboxsrv\maximilian\Wetter\weather-showe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9148" y="2346315"/>
            <a:ext cx="325438" cy="325437"/>
          </a:xfrm>
          <a:prstGeom prst="rect">
            <a:avLst/>
          </a:prstGeom>
          <a:noFill/>
        </p:spPr>
      </p:pic>
      <p:pic>
        <p:nvPicPr>
          <p:cNvPr id="15365" name="Picture 5" descr="\\vboxsrv\maximilian\Wetter\weather-freezing-ra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9148" y="2732088"/>
            <a:ext cx="325438" cy="325437"/>
          </a:xfrm>
          <a:prstGeom prst="rect">
            <a:avLst/>
          </a:prstGeom>
          <a:noFill/>
        </p:spPr>
      </p:pic>
      <p:pic>
        <p:nvPicPr>
          <p:cNvPr id="15367" name="Picture 7" descr="\\vboxsrv\maximilian\Wetter\weather-cle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5521" y="3114675"/>
            <a:ext cx="325437" cy="325438"/>
          </a:xfrm>
          <a:prstGeom prst="rect">
            <a:avLst/>
          </a:prstGeom>
          <a:noFill/>
        </p:spPr>
      </p:pic>
      <p:pic>
        <p:nvPicPr>
          <p:cNvPr id="15368" name="Picture 8" descr="\\vboxsrv\maximilian\Wetter\weather-cloud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68" y="3500438"/>
            <a:ext cx="366711" cy="366711"/>
          </a:xfrm>
          <a:prstGeom prst="rect">
            <a:avLst/>
          </a:prstGeom>
          <a:noFill/>
        </p:spPr>
      </p:pic>
      <p:pic>
        <p:nvPicPr>
          <p:cNvPr id="15369" name="Picture 9" descr="\\vboxsrv\maximilian\Wetter\weather-showers-da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75521" y="3857628"/>
            <a:ext cx="325437" cy="325438"/>
          </a:xfrm>
          <a:prstGeom prst="rect">
            <a:avLst/>
          </a:prstGeom>
          <a:noFill/>
        </p:spPr>
      </p:pic>
      <p:pic>
        <p:nvPicPr>
          <p:cNvPr id="15370" name="Picture 10" descr="\\vboxsrv\maximilian\Wetter\weather-storm-nigh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75521" y="4603760"/>
            <a:ext cx="325437" cy="325438"/>
          </a:xfrm>
          <a:prstGeom prst="rect">
            <a:avLst/>
          </a:prstGeom>
          <a:noFill/>
        </p:spPr>
      </p:pic>
      <p:pic>
        <p:nvPicPr>
          <p:cNvPr id="15371" name="Picture 11" descr="\\vboxsrv\maximilian\Wetter\weather-cle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4246571"/>
            <a:ext cx="325437" cy="325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1</a:t>
            </a:r>
            <a:endParaRPr lang="de-DE" dirty="0"/>
          </a:p>
        </p:txBody>
      </p:sp>
      <p:pic>
        <p:nvPicPr>
          <p:cNvPr id="5" name="Bildplatzhalter 4" descr="camera-web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Kamera zu Beginn des Projektes nicht da</a:t>
            </a:r>
            <a:endParaRPr lang="de-DE" sz="1800" dirty="0"/>
          </a:p>
        </p:txBody>
      </p:sp>
      <p:sp>
        <p:nvSpPr>
          <p:cNvPr id="7" name="&quot;Nein&quot;-Symbol 6"/>
          <p:cNvSpPr/>
          <p:nvPr/>
        </p:nvSpPr>
        <p:spPr>
          <a:xfrm>
            <a:off x="928662" y="857232"/>
            <a:ext cx="4357718" cy="4357718"/>
          </a:xfrm>
          <a:prstGeom prst="noSmoking">
            <a:avLst>
              <a:gd name="adj" fmla="val 63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7414" name="Picture 6" descr="\\vboxsrv\maximilian\Wetter\weather-showe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285728"/>
            <a:ext cx="1357322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2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Kein USB-</a:t>
            </a:r>
            <a:r>
              <a:rPr lang="de-DE" sz="1800" dirty="0" err="1" smtClean="0"/>
              <a:t>Stack</a:t>
            </a:r>
            <a:r>
              <a:rPr lang="de-DE" sz="1800" dirty="0" smtClean="0"/>
              <a:t> in RIOT, schon gar nicht auf dem MSBA2</a:t>
            </a:r>
            <a:endParaRPr lang="de-DE" sz="1800" dirty="0"/>
          </a:p>
        </p:txBody>
      </p:sp>
      <p:pic>
        <p:nvPicPr>
          <p:cNvPr id="7" name="Grafik 6" descr="800px-USB-HighSpeed-certified-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000240"/>
            <a:ext cx="4929222" cy="24338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&quot;Nein&quot;-Symbol 8"/>
          <p:cNvSpPr/>
          <p:nvPr/>
        </p:nvSpPr>
        <p:spPr>
          <a:xfrm>
            <a:off x="1285852" y="1428736"/>
            <a:ext cx="3429024" cy="3429024"/>
          </a:xfrm>
          <a:prstGeom prst="noSmoking">
            <a:avLst>
              <a:gd name="adj" fmla="val 59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390" name="Picture 6" descr="\\vboxsrv\maximilian\Wetter\weather-storm-nigh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30" y="214290"/>
            <a:ext cx="1733583" cy="1733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 haben einen USB-</a:t>
            </a:r>
            <a:r>
              <a:rPr lang="de-DE" dirty="0" err="1" smtClean="0"/>
              <a:t>Grabber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EasyCap</a:t>
            </a:r>
            <a:r>
              <a:rPr lang="de-DE" dirty="0" smtClean="0"/>
              <a:t> DC60</a:t>
            </a:r>
          </a:p>
          <a:p>
            <a:pPr lvl="1"/>
            <a:r>
              <a:rPr lang="de-DE" dirty="0" smtClean="0"/>
              <a:t>USB-</a:t>
            </a:r>
            <a:r>
              <a:rPr lang="de-DE" dirty="0" err="1" smtClean="0"/>
              <a:t>Gatewaychip</a:t>
            </a:r>
            <a:r>
              <a:rPr lang="de-DE" dirty="0" smtClean="0"/>
              <a:t> STK1160</a:t>
            </a:r>
          </a:p>
          <a:p>
            <a:pPr lvl="1"/>
            <a:r>
              <a:rPr lang="de-DE" dirty="0" smtClean="0"/>
              <a:t>Videochip Phillips SAA7113</a:t>
            </a:r>
            <a:endParaRPr lang="de-DE" dirty="0"/>
          </a:p>
        </p:txBody>
      </p:sp>
      <p:pic>
        <p:nvPicPr>
          <p:cNvPr id="18434" name="Picture 2" descr="\\vboxsrv\maximilian\Wetter\weather-few-clou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142852"/>
            <a:ext cx="1160458" cy="1160458"/>
          </a:xfrm>
          <a:prstGeom prst="rect">
            <a:avLst/>
          </a:prstGeom>
          <a:noFill/>
        </p:spPr>
      </p:pic>
      <p:pic>
        <p:nvPicPr>
          <p:cNvPr id="7" name="Grafik 6" descr="easyca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3714752"/>
            <a:ext cx="2952744" cy="29527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328</Words>
  <Application>Microsoft Office PowerPoint</Application>
  <PresentationFormat>Bildschirmpräsentation (4:3)</PresentationFormat>
  <Paragraphs>142</Paragraphs>
  <Slides>20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Haemera</vt:lpstr>
      <vt:lpstr>Implementierung eines USB-Grabber-Treibers für RIOT</vt:lpstr>
      <vt:lpstr>RIOT</vt:lpstr>
      <vt:lpstr>Ursprüngliche Zielsetzung</vt:lpstr>
      <vt:lpstr>Zeitplan</vt:lpstr>
      <vt:lpstr>Zeitplan in der Rückblende</vt:lpstr>
      <vt:lpstr>Probleme</vt:lpstr>
      <vt:lpstr>Problem 1</vt:lpstr>
      <vt:lpstr>Problem 2</vt:lpstr>
      <vt:lpstr>Wir haben einen USB-Grabber</vt:lpstr>
      <vt:lpstr>Folie 10</vt:lpstr>
      <vt:lpstr>Problem 3</vt:lpstr>
      <vt:lpstr>Problem 3</vt:lpstr>
      <vt:lpstr>Vorgehen</vt:lpstr>
      <vt:lpstr>Treiberkonzept </vt:lpstr>
      <vt:lpstr>Trennung in RIOT</vt:lpstr>
      <vt:lpstr>Libusb</vt:lpstr>
      <vt:lpstr>Codebeispiele</vt:lpstr>
      <vt:lpstr>Backend</vt:lpstr>
      <vt:lpstr>Frontend (Auswahl)</vt:lpstr>
      <vt:lpstr>Beispielprogramm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Implementierung eines USB-Grabber-Treibers für RIOT</dc:title>
  <dc:creator>Maximilian Ferdinand</dc:creator>
  <cp:lastModifiedBy>Maximilian Ferdinand</cp:lastModifiedBy>
  <cp:revision>13</cp:revision>
  <dcterms:created xsi:type="dcterms:W3CDTF">2013-07-07T15:00:47Z</dcterms:created>
  <dcterms:modified xsi:type="dcterms:W3CDTF">2013-07-08T19:58:50Z</dcterms:modified>
</cp:coreProperties>
</file>