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3" r:id="rId4"/>
    <p:sldId id="294" r:id="rId5"/>
    <p:sldId id="296" r:id="rId6"/>
    <p:sldId id="297" r:id="rId7"/>
    <p:sldId id="298" r:id="rId8"/>
    <p:sldId id="300" r:id="rId9"/>
    <p:sldId id="299" r:id="rId10"/>
    <p:sldId id="303" r:id="rId11"/>
    <p:sldId id="30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A4519-5A6A-4EEE-8666-232579646814}" v="1126" dt="2022-11-09T08:51:37.523"/>
    <p1510:client id="{6F6F0DF6-EF5D-468C-2DE6-C694AD3C466C}" v="184" dt="2022-11-09T10:44:48.141"/>
    <p1510:client id="{A27173B9-F44E-F6B9-1B13-FFFB86D41301}" v="18" dt="2022-08-30T13:34:05.246"/>
    <p1510:client id="{EA46880E-730E-7055-2EE9-FBFA555D1A35}" v="403" dt="2022-11-09T08:38:26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351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624233" cy="1752600"/>
          </a:xfrm>
          <a:noFill/>
        </p:spPr>
        <p:txBody>
          <a:bodyPr/>
          <a:lstStyle>
            <a:lvl1pPr>
              <a:defRPr sz="5000">
                <a:solidFill>
                  <a:srgbClr val="1A5D65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40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C6956-F021-4A34-AB0D-F2CAF051086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0A19A-9D96-4D54-98C8-8D097C7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8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416"/>
            <a:ext cx="2057400" cy="58531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416"/>
            <a:ext cx="5969000" cy="58531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C6956-F021-4A34-AB0D-F2CAF051086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0A19A-9D96-4D54-98C8-8D097C7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C6956-F021-4A34-AB0D-F2CAF051086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0A19A-9D96-4D54-98C8-8D097C7BE7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2296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284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C6956-F021-4A34-AB0D-F2CAF051086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0A19A-9D96-4D54-98C8-8D097C7BE7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229600" cy="49875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483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784" y="44065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1784" y="2906316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2996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0" y="1143000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C6956-F021-4A34-AB0D-F2CAF051086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0A19A-9D96-4D54-98C8-8D097C7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73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717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717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6085" y="1052736"/>
            <a:ext cx="4040716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6085" y="1916832"/>
            <a:ext cx="4040716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C6956-F021-4A34-AB0D-F2CAF051086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0A19A-9D96-4D54-98C8-8D097C7BE7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4447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C6956-F021-4A34-AB0D-F2CAF051086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0A19A-9D96-4D54-98C8-8D097C7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C6956-F021-4A34-AB0D-F2CAF051086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0A19A-9D96-4D54-98C8-8D097C7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7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2654"/>
            <a:ext cx="30077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26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4703"/>
            <a:ext cx="30077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C6956-F021-4A34-AB0D-F2CAF051086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0A19A-9D96-4D54-98C8-8D097C7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17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817" y="6131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817" y="536733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C6956-F021-4A34-AB0D-F2CAF051086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0A19A-9D96-4D54-98C8-8D097C7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9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636587"/>
          </a:xfrm>
          <a:prstGeom prst="rect">
            <a:avLst/>
          </a:prstGeom>
          <a:solidFill>
            <a:srgbClr val="0365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fld id="{82BC6956-F021-4A34-AB0D-F2CAF051086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굴림" pitchFamily="50" charset="-127"/>
              </a:defRPr>
            </a:lvl1pPr>
          </a:lstStyle>
          <a:p>
            <a:fld id="{B190A19A-9D96-4D54-98C8-8D097C7BE7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7151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91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 i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i="0"/>
              <a:t>실험 </a:t>
            </a:r>
            <a:r>
              <a:rPr lang="en-US" altLang="ko-KR" sz="3600" i="0"/>
              <a:t>9</a:t>
            </a:r>
            <a:br>
              <a:rPr lang="en-US" altLang="ko-KR" sz="3600" i="0"/>
            </a:br>
            <a:r>
              <a:rPr lang="en-US" altLang="ko-KR" sz="3600" i="0"/>
              <a:t>Traffic Light Controller</a:t>
            </a:r>
            <a:r>
              <a:rPr lang="ko-KR" altLang="en-US" sz="3600" i="0"/>
              <a:t>의 구현을 통한 </a:t>
            </a:r>
            <a:r>
              <a:rPr lang="en-US" altLang="ko-KR" sz="3600" i="0"/>
              <a:t>Verilog </a:t>
            </a:r>
            <a:r>
              <a:rPr lang="ko-KR" altLang="en-US" sz="3600" i="0"/>
              <a:t>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>
                <a:ea typeface="맑은 고딕"/>
              </a:rPr>
              <a:t>SNU VLSI LAB</a:t>
            </a:r>
          </a:p>
          <a:p>
            <a:endParaRPr lang="en-US" altLang="ko-KR" sz="2400">
              <a:ea typeface="맑은 고딕"/>
            </a:endParaRPr>
          </a:p>
          <a:p>
            <a:r>
              <a:rPr lang="en-US" altLang="ko-KR" sz="2400">
                <a:ea typeface="맑은 고딕"/>
              </a:rPr>
              <a:t>2022-11-15</a:t>
            </a:r>
            <a:endParaRPr lang="ko-KR" altLang="en-US" sz="2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3529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/>
              <a:t>실험 진행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19212" y="1072238"/>
            <a:ext cx="4545323" cy="394438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1. TLC </a:t>
            </a:r>
            <a:r>
              <a:rPr lang="ko-KR" altLang="en-US">
                <a:ea typeface="맑은 고딕"/>
              </a:rPr>
              <a:t>설계</a:t>
            </a:r>
            <a:endParaRPr lang="en-US" altLang="ko-KR">
              <a:ea typeface="맑은 고딕"/>
            </a:endParaRPr>
          </a:p>
          <a:p>
            <a:pPr lvl="1" indent="-325120"/>
            <a:r>
              <a:rPr lang="en-US" altLang="ko-KR" b="0">
                <a:ea typeface="맑은 고딕"/>
              </a:rPr>
              <a:t>TLC </a:t>
            </a:r>
            <a:r>
              <a:rPr lang="ko-KR" altLang="en-US" b="0">
                <a:ea typeface="맑은 고딕"/>
              </a:rPr>
              <a:t>설명을 </a:t>
            </a:r>
            <a:r>
              <a:rPr lang="ko-KR" altLang="en-US">
                <a:ea typeface="맑은 고딕"/>
              </a:rPr>
              <a:t>바탕으로 </a:t>
            </a:r>
            <a:r>
              <a:rPr lang="en-US" altLang="ko-KR" b="0">
                <a:ea typeface="맑은 고딕"/>
              </a:rPr>
              <a:t>TLC</a:t>
            </a:r>
            <a:r>
              <a:rPr lang="en-US" altLang="ko-KR">
                <a:ea typeface="맑은 고딕"/>
              </a:rPr>
              <a:t> module </a:t>
            </a:r>
            <a:r>
              <a:rPr lang="ko-KR" altLang="en-US">
                <a:ea typeface="맑은 고딕"/>
              </a:rPr>
              <a:t>설계</a:t>
            </a:r>
            <a:endParaRPr lang="en-US" altLang="ko-KR">
              <a:ea typeface="맑은 고딕"/>
            </a:endParaRPr>
          </a:p>
          <a:p>
            <a:pPr lvl="1" indent="-325120"/>
            <a:endParaRPr lang="en-US" altLang="ko-KR" b="0"/>
          </a:p>
          <a:p>
            <a:r>
              <a:rPr lang="en-US" altLang="ko-KR">
                <a:ea typeface="맑은 고딕"/>
              </a:rPr>
              <a:t>2. Test bench</a:t>
            </a:r>
            <a:r>
              <a:rPr lang="ko-KR" altLang="en-US">
                <a:ea typeface="맑은 고딕"/>
              </a:rPr>
              <a:t> 작성</a:t>
            </a:r>
            <a:endParaRPr lang="en-US" altLang="ko-KR">
              <a:ea typeface="맑은 고딕"/>
            </a:endParaRPr>
          </a:p>
          <a:p>
            <a:pPr lvl="1" indent="-325120"/>
            <a:r>
              <a:rPr lang="ko-KR" altLang="en-US" b="0">
                <a:ea typeface="맑은 고딕"/>
              </a:rPr>
              <a:t>각 상황에 맞는 </a:t>
            </a:r>
            <a:r>
              <a:rPr lang="en-US" altLang="ko-KR" b="0">
                <a:ea typeface="맑은 고딕"/>
              </a:rPr>
              <a:t>input</a:t>
            </a:r>
            <a:r>
              <a:rPr lang="ko-KR" altLang="en-US" b="0">
                <a:ea typeface="맑은 고딕"/>
              </a:rPr>
              <a:t>을 </a:t>
            </a:r>
            <a:r>
              <a:rPr lang="ko-KR" altLang="en-US" err="1">
                <a:ea typeface="맑은 고딕"/>
              </a:rPr>
              <a:t>timing</a:t>
            </a:r>
            <a:r>
              <a:rPr lang="ko-KR" altLang="en-US">
                <a:ea typeface="맑은 고딕"/>
              </a:rPr>
              <a:t> 맞게 부여하여</a:t>
            </a:r>
            <a:r>
              <a:rPr lang="ko-KR" altLang="en-US" b="0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test (</a:t>
            </a:r>
            <a:r>
              <a:rPr lang="en-US" altLang="ko-KR" err="1">
                <a:ea typeface="맑은 고딕"/>
              </a:rPr>
              <a:t>오른쪽</a:t>
            </a:r>
            <a:r>
              <a:rPr lang="en-US" altLang="ko-KR">
                <a:ea typeface="맑은 고딕"/>
              </a:rPr>
              <a:t> 표)</a:t>
            </a:r>
          </a:p>
          <a:p>
            <a:pPr lvl="2" indent="-350520">
              <a:buChar char="Ø"/>
            </a:pPr>
            <a:r>
              <a:rPr lang="en-US">
                <a:ea typeface="+mn-lt"/>
                <a:cs typeface="+mn-lt"/>
              </a:rPr>
              <a:t>Finish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함수 </a:t>
            </a:r>
            <a:r>
              <a:rPr lang="en-US">
                <a:ea typeface="+mn-lt"/>
                <a:cs typeface="+mn-lt"/>
              </a:rPr>
              <a:t>($finish)</a:t>
            </a:r>
            <a:r>
              <a:rPr lang="ko-KR" altLang="en-US">
                <a:ea typeface="+mn-lt"/>
                <a:cs typeface="+mn-lt"/>
              </a:rPr>
              <a:t>에서</a:t>
            </a:r>
            <a:r>
              <a:rPr lang="en-US" altLang="ko-KR">
                <a:ea typeface="+mn-lt"/>
                <a:cs typeface="+mn-lt"/>
              </a:rPr>
              <a:t> simulation </a:t>
            </a:r>
            <a:r>
              <a:rPr lang="en-US" altLang="ko-KR" err="1">
                <a:ea typeface="+mn-lt"/>
                <a:cs typeface="+mn-lt"/>
              </a:rPr>
              <a:t>종료</a:t>
            </a:r>
            <a:r>
              <a:rPr lang="en-US" altLang="ko-KR">
                <a:ea typeface="+mn-lt"/>
                <a:cs typeface="+mn-lt"/>
              </a:rPr>
              <a:t>.</a:t>
            </a:r>
            <a:endParaRPr lang="en-US" err="1">
              <a:ea typeface="+mn-lt"/>
              <a:cs typeface="+mn-lt"/>
            </a:endParaRPr>
          </a:p>
          <a:p>
            <a:pPr lvl="2" indent="-350520">
              <a:buClr>
                <a:srgbClr val="CC9900"/>
              </a:buClr>
              <a:buChar char="Ø"/>
            </a:pPr>
            <a:r>
              <a:rPr lang="ko-KR" altLang="en-US" err="1">
                <a:latin typeface="Malgun Gothic"/>
                <a:ea typeface="Malgun Gothic"/>
              </a:rPr>
              <a:t>HL이</a:t>
            </a:r>
            <a:r>
              <a:rPr lang="ko-KR" altLang="en-US">
                <a:latin typeface="Malgun Gothic"/>
                <a:ea typeface="Malgun Gothic"/>
              </a:rPr>
              <a:t> 꺼질 때 </a:t>
            </a:r>
            <a:r>
              <a:rPr lang="ko-KR" altLang="en-US" err="1">
                <a:latin typeface="Malgun Gothic"/>
                <a:ea typeface="Malgun Gothic"/>
              </a:rPr>
              <a:t>HS를</a:t>
            </a:r>
            <a:r>
              <a:rPr lang="ko-KR" altLang="en-US">
                <a:latin typeface="Malgun Gothic"/>
                <a:ea typeface="Malgun Gothic"/>
              </a:rPr>
              <a:t> 반드시 내려줘야 함.</a:t>
            </a:r>
          </a:p>
          <a:p>
            <a:pPr lvl="1" indent="-325120"/>
            <a:r>
              <a:rPr lang="en-US" altLang="ko-KR" b="0">
                <a:ea typeface="맑은 고딕"/>
              </a:rPr>
              <a:t>Test bench</a:t>
            </a:r>
            <a:r>
              <a:rPr lang="ko-KR" altLang="en-US" b="0">
                <a:ea typeface="맑은 고딕"/>
              </a:rPr>
              <a:t>에서의 </a:t>
            </a:r>
            <a:r>
              <a:rPr lang="en-US" altLang="ko-KR" b="0">
                <a:ea typeface="맑은 고딕"/>
              </a:rPr>
              <a:t>1ns </a:t>
            </a:r>
            <a:r>
              <a:rPr lang="ko-KR" altLang="en-US" b="0">
                <a:ea typeface="맑은 고딕"/>
              </a:rPr>
              <a:t>단위가 </a:t>
            </a:r>
            <a:r>
              <a:rPr lang="en-US" altLang="ko-KR" b="0">
                <a:ea typeface="맑은 고딕"/>
              </a:rPr>
              <a:t>TLC </a:t>
            </a:r>
            <a:r>
              <a:rPr lang="ko-KR" altLang="en-US" b="0">
                <a:ea typeface="맑은 고딕"/>
              </a:rPr>
              <a:t>설계에서의 </a:t>
            </a:r>
            <a:r>
              <a:rPr lang="en-US" altLang="ko-KR" b="0">
                <a:ea typeface="맑은 고딕"/>
              </a:rPr>
              <a:t>1s</a:t>
            </a:r>
            <a:r>
              <a:rPr lang="ko-KR" altLang="en-US" b="0">
                <a:ea typeface="맑은 고딕"/>
              </a:rPr>
              <a:t>로 가정</a:t>
            </a:r>
          </a:p>
          <a:p>
            <a:pPr lvl="1" indent="-325120"/>
            <a:r>
              <a:rPr lang="ko-KR" altLang="en-US" err="1">
                <a:ea typeface="+mn-lt"/>
                <a:cs typeface="+mn-lt"/>
              </a:rPr>
              <a:t>Waveform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ko-KR" altLang="en-US" err="1">
                <a:ea typeface="+mn-lt"/>
                <a:cs typeface="+mn-lt"/>
              </a:rPr>
              <a:t>simulation으로</a:t>
            </a:r>
            <a:r>
              <a:rPr lang="ko-KR">
                <a:ea typeface="+mn-lt"/>
                <a:cs typeface="+mn-lt"/>
              </a:rPr>
              <a:t> 결과가 제대로 나오는지 </a:t>
            </a:r>
            <a:r>
              <a:rPr lang="ko-KR" altLang="en-US">
                <a:ea typeface="+mn-lt"/>
                <a:cs typeface="+mn-lt"/>
              </a:rPr>
              <a:t>실험 결과 확인</a:t>
            </a:r>
            <a:endParaRPr lang="ko-KR" altLang="en-US">
              <a:ea typeface="맑은 고딕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15A31D99-89B1-7FF3-E18C-B31A5888D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32422"/>
              </p:ext>
            </p:extLst>
          </p:nvPr>
        </p:nvGraphicFramePr>
        <p:xfrm>
          <a:off x="4801980" y="961316"/>
          <a:ext cx="1915673" cy="480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838">
                  <a:extLst>
                    <a:ext uri="{9D8B030D-6E8A-4147-A177-3AD203B41FA5}">
                      <a16:colId xmlns:a16="http://schemas.microsoft.com/office/drawing/2014/main" val="1668088208"/>
                    </a:ext>
                  </a:extLst>
                </a:gridCol>
                <a:gridCol w="1002835">
                  <a:extLst>
                    <a:ext uri="{9D8B030D-6E8A-4147-A177-3AD203B41FA5}">
                      <a16:colId xmlns:a16="http://schemas.microsoft.com/office/drawing/2014/main" val="2666374584"/>
                    </a:ext>
                  </a:extLst>
                </a:gridCol>
              </a:tblGrid>
              <a:tr h="4365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Time (</a:t>
                      </a:r>
                      <a:r>
                        <a:rPr lang="ko-KR" altLang="en-US" sz="1400" dirty="0" err="1"/>
                        <a:t>s</a:t>
                      </a:r>
                      <a:r>
                        <a:rPr lang="ko-KR" alt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/>
                        <a:t>event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6996"/>
                  </a:ext>
                </a:extLst>
              </a:tr>
              <a:tr h="4365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Reset</a:t>
                      </a:r>
                      <a:r>
                        <a:rPr lang="ko-KR" altLang="en-US" sz="1400" dirty="0"/>
                        <a:t> </a:t>
                      </a:r>
                      <a:r>
                        <a:rPr lang="ko-KR" altLang="en-US" sz="1400" dirty="0" err="1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08643"/>
                  </a:ext>
                </a:extLst>
              </a:tr>
              <a:tr h="4365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 err="1"/>
                        <a:t>Reset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98495"/>
                  </a:ext>
                </a:extLst>
              </a:tr>
              <a:tr h="4365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HS </a:t>
                      </a:r>
                      <a:r>
                        <a:rPr lang="ko-KR" altLang="en-US" sz="1400" dirty="0" err="1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149373"/>
                  </a:ext>
                </a:extLst>
              </a:tr>
              <a:tr h="4365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FS </a:t>
                      </a:r>
                      <a:r>
                        <a:rPr lang="ko-KR" altLang="en-US" sz="1400" dirty="0" err="1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345823"/>
                  </a:ext>
                </a:extLst>
              </a:tr>
              <a:tr h="4365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HS </a:t>
                      </a:r>
                      <a:r>
                        <a:rPr lang="ko-KR" altLang="en-US" sz="1400" dirty="0" err="1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57658"/>
                  </a:ext>
                </a:extLst>
              </a:tr>
              <a:tr h="4365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FS </a:t>
                      </a:r>
                      <a:r>
                        <a:rPr lang="ko-KR" altLang="en-US" sz="1400" dirty="0" err="1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65916"/>
                  </a:ext>
                </a:extLst>
              </a:tr>
              <a:tr h="4365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FS </a:t>
                      </a:r>
                      <a:r>
                        <a:rPr lang="ko-KR" altLang="en-US" sz="1400" dirty="0" err="1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91466"/>
                  </a:ext>
                </a:extLst>
              </a:tr>
              <a:tr h="4365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HS </a:t>
                      </a:r>
                      <a:r>
                        <a:rPr lang="ko-KR" altLang="en-US" sz="1400" dirty="0" err="1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78991"/>
                  </a:ext>
                </a:extLst>
              </a:tr>
              <a:tr h="4365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HS </a:t>
                      </a:r>
                      <a:r>
                        <a:rPr lang="ko-KR" altLang="en-US" sz="1400" dirty="0" err="1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91327"/>
                  </a:ext>
                </a:extLst>
              </a:tr>
              <a:tr h="4365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HS, FS </a:t>
                      </a:r>
                      <a:r>
                        <a:rPr lang="ko-KR" altLang="en-US" sz="1400" dirty="0" err="1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499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C16147F-5B08-CA72-E30F-AE8BD44CA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94813"/>
              </p:ext>
            </p:extLst>
          </p:nvPr>
        </p:nvGraphicFramePr>
        <p:xfrm>
          <a:off x="7041983" y="142586"/>
          <a:ext cx="1698339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992">
                  <a:extLst>
                    <a:ext uri="{9D8B030D-6E8A-4147-A177-3AD203B41FA5}">
                      <a16:colId xmlns:a16="http://schemas.microsoft.com/office/drawing/2014/main" val="1668088208"/>
                    </a:ext>
                  </a:extLst>
                </a:gridCol>
                <a:gridCol w="1046347">
                  <a:extLst>
                    <a:ext uri="{9D8B030D-6E8A-4147-A177-3AD203B41FA5}">
                      <a16:colId xmlns:a16="http://schemas.microsoft.com/office/drawing/2014/main" val="2666374584"/>
                    </a:ext>
                  </a:extLst>
                </a:gridCol>
              </a:tblGrid>
              <a:tr h="429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Time (</a:t>
                      </a:r>
                      <a:r>
                        <a:rPr lang="ko-KR" altLang="en-US" sz="1400" dirty="0" err="1"/>
                        <a:t>s</a:t>
                      </a:r>
                      <a:r>
                        <a:rPr lang="ko-KR" alt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err="1"/>
                        <a:t>output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6996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HGFR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08643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HYFR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98495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15</a:t>
                      </a:r>
                      <a:endParaRPr 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HLFR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149373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HYFR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345823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HRFL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67950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HRFY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57658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HGFR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65916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HGFR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91466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HYFR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78991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HRFL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91327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HRFY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44918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HGFR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35686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HYFR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457420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HLFR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49972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HYFR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67242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HGFR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053481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HYFR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59280"/>
                  </a:ext>
                </a:extLst>
              </a:tr>
              <a:tr h="25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HLFR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47"/>
                  </a:ext>
                </a:extLst>
              </a:tr>
              <a:tr h="250973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(이후 </a:t>
                      </a:r>
                      <a:r>
                        <a:rPr lang="ko-KR" altLang="en-US" sz="1400" dirty="0" err="1"/>
                        <a:t>signal은</a:t>
                      </a:r>
                      <a:r>
                        <a:rPr lang="ko-KR" altLang="en-US" sz="1400" dirty="0"/>
                        <a:t> 검사하지 않음)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21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01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sz="3000"/>
              <a:t> </a:t>
            </a:r>
            <a:r>
              <a:rPr lang="ko-KR" altLang="en-US" sz="3000"/>
              <a:t>결과보고서 제출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endParaRPr lang="en-US" altLang="ko-KR" sz="2400"/>
          </a:p>
          <a:p>
            <a:r>
              <a:rPr lang="ko-KR" altLang="en-US">
                <a:ea typeface="맑은 고딕"/>
              </a:rPr>
              <a:t>없음</a:t>
            </a:r>
            <a:endParaRPr lang="ko-KR" altLang="en-US" sz="2400">
              <a:ea typeface="맑은 고딕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5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/>
              <a:t>실험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62150"/>
            <a:ext cx="8229600" cy="3493296"/>
          </a:xfrm>
        </p:spPr>
        <p:txBody>
          <a:bodyPr/>
          <a:lstStyle/>
          <a:p>
            <a:r>
              <a:rPr lang="en-US" altLang="ko-KR" sz="2700"/>
              <a:t>Verilog</a:t>
            </a:r>
            <a:r>
              <a:rPr lang="ko-KR" altLang="en-US" sz="2700"/>
              <a:t>를 사용하여 </a:t>
            </a:r>
            <a:r>
              <a:rPr lang="en-US" altLang="ko-KR" sz="2700"/>
              <a:t>TLC</a:t>
            </a:r>
            <a:r>
              <a:rPr lang="ko-KR" altLang="en-US" sz="2700"/>
              <a:t>를 구현하고 동작 확인</a:t>
            </a:r>
            <a:br>
              <a:rPr lang="en-US" altLang="ko-KR" sz="2700"/>
            </a:br>
            <a:r>
              <a:rPr lang="en-US" altLang="ko-KR" sz="2700"/>
              <a:t>                 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Traffic Light Controller</a:t>
            </a:r>
          </a:p>
          <a:p>
            <a:endParaRPr lang="en-US" altLang="ko-KR" sz="16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sz="2700"/>
          </a:p>
          <a:p>
            <a:r>
              <a:rPr lang="en-US" altLang="ko-KR" sz="2700"/>
              <a:t>Test bench</a:t>
            </a:r>
            <a:r>
              <a:rPr lang="ko-KR" altLang="en-US" sz="2700"/>
              <a:t>를 통한 </a:t>
            </a:r>
            <a:r>
              <a:rPr lang="en-US" altLang="ko-KR" sz="2700"/>
              <a:t>simulation</a:t>
            </a: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2249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3000"/>
              <a:t>실험 </a:t>
            </a:r>
            <a:r>
              <a:rPr lang="en-US" altLang="ko-KR" sz="3000"/>
              <a:t>9 </a:t>
            </a:r>
            <a:r>
              <a:rPr lang="ko-KR" altLang="en-US" sz="3000"/>
              <a:t>예비보고서 작성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Traffic Light Controller</a:t>
            </a:r>
          </a:p>
          <a:p>
            <a:pPr marL="669925" lvl="1" indent="-3254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</a:pPr>
            <a:r>
              <a:rPr lang="en-US" altLang="ko-KR"/>
              <a:t>TLC FSM</a:t>
            </a:r>
            <a:r>
              <a:rPr lang="ko-KR" altLang="en-US"/>
              <a:t>의 </a:t>
            </a:r>
            <a:r>
              <a:rPr lang="en-US" altLang="ko-KR"/>
              <a:t>state diagram</a:t>
            </a:r>
            <a:r>
              <a:rPr lang="ko-KR" altLang="en-US"/>
              <a:t>을 작성하고 각 </a:t>
            </a:r>
            <a:r>
              <a:rPr lang="en-US" altLang="ko-KR"/>
              <a:t>state</a:t>
            </a:r>
            <a:r>
              <a:rPr lang="ko-KR" altLang="en-US"/>
              <a:t>에 적당한 값을 주고 </a:t>
            </a:r>
            <a:r>
              <a:rPr lang="en-US" altLang="ko-KR"/>
              <a:t>state transition table</a:t>
            </a:r>
            <a:r>
              <a:rPr lang="ko-KR" altLang="en-US"/>
              <a:t>을 만드시오</a:t>
            </a:r>
            <a:r>
              <a:rPr lang="en-US" altLang="ko-KR"/>
              <a:t>. </a:t>
            </a:r>
            <a:r>
              <a:rPr lang="ko-KR" altLang="en-US"/>
              <a:t>그리고 이에 대해 </a:t>
            </a:r>
            <a:r>
              <a:rPr lang="en-US" altLang="ko-KR"/>
              <a:t>logic minimization</a:t>
            </a:r>
            <a:r>
              <a:rPr lang="ko-KR" altLang="en-US"/>
              <a:t>을 실시한 후 </a:t>
            </a:r>
            <a:r>
              <a:rPr lang="en-US" altLang="ko-KR"/>
              <a:t>D flip-flop</a:t>
            </a:r>
            <a:r>
              <a:rPr lang="ko-KR" altLang="en-US"/>
              <a:t>을 이용하여 </a:t>
            </a:r>
            <a:r>
              <a:rPr lang="en-US" altLang="ko-KR"/>
              <a:t>FSM</a:t>
            </a:r>
            <a:r>
              <a:rPr lang="ko-KR" altLang="en-US"/>
              <a:t>의 </a:t>
            </a:r>
            <a:r>
              <a:rPr lang="en-US" altLang="ko-KR"/>
              <a:t>schematic</a:t>
            </a:r>
            <a:r>
              <a:rPr lang="ko-KR" altLang="en-US"/>
              <a:t>을 작성하시오</a:t>
            </a:r>
            <a:r>
              <a:rPr lang="en-US" altLang="ko-KR"/>
              <a:t>.</a:t>
            </a:r>
          </a:p>
          <a:p>
            <a:pPr marL="1022350" lvl="2" indent="-3508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교재 오타</a:t>
            </a: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state transition diagram  state transition table</a:t>
            </a:r>
            <a:endParaRPr kumimoji="1" lang="en-US" altLang="ko-KR" b="1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4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sz="3000"/>
              <a:t>TLC</a:t>
            </a:r>
            <a:r>
              <a:rPr lang="ko-KR" altLang="en-US" sz="3000"/>
              <a:t>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신호등 동작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 marL="801687" lvl="1" indent="-457200">
              <a:lnSpc>
                <a:spcPct val="150000"/>
              </a:lnSpc>
              <a:buAutoNum type="arabicParenR"/>
            </a:pPr>
            <a:r>
              <a:rPr lang="ko-KR" altLang="en-US"/>
              <a:t>이 사거리에서는 큰 길</a:t>
            </a:r>
            <a:r>
              <a:rPr lang="en-US" altLang="ko-KR"/>
              <a:t>(Highway)</a:t>
            </a:r>
            <a:r>
              <a:rPr lang="ko-KR" altLang="en-US"/>
              <a:t>에서는 직진과 좌회전이 모두 가능하고</a:t>
            </a:r>
            <a:r>
              <a:rPr lang="en-US" altLang="ko-KR"/>
              <a:t>, </a:t>
            </a:r>
            <a:r>
              <a:rPr lang="ko-KR" altLang="en-US"/>
              <a:t>작은</a:t>
            </a:r>
            <a:r>
              <a:rPr lang="en-US" altLang="ko-KR"/>
              <a:t> </a:t>
            </a:r>
            <a:r>
              <a:rPr lang="ko-KR" altLang="en-US"/>
              <a:t>길</a:t>
            </a:r>
            <a:r>
              <a:rPr lang="en-US" altLang="ko-KR"/>
              <a:t>(Farm road)</a:t>
            </a:r>
            <a:r>
              <a:rPr lang="ko-KR" altLang="en-US"/>
              <a:t>에서는 좌회전만 가능하다</a:t>
            </a:r>
            <a:r>
              <a:rPr lang="en-US" altLang="ko-KR"/>
              <a:t>.</a:t>
            </a:r>
          </a:p>
          <a:p>
            <a:pPr marL="801687" lvl="1" indent="-457200">
              <a:lnSpc>
                <a:spcPct val="150000"/>
              </a:lnSpc>
              <a:buAutoNum type="arabicParenR"/>
            </a:pPr>
            <a:r>
              <a:rPr lang="ko-KR" altLang="en-US"/>
              <a:t>직진이나 좌회전 모두 양방향이 동시에 이루어진다</a:t>
            </a:r>
            <a:r>
              <a:rPr lang="en-US" altLang="ko-KR"/>
              <a:t>. </a:t>
            </a:r>
            <a:r>
              <a:rPr lang="ko-KR" altLang="en-US"/>
              <a:t>따라서 서로 마주보는 두 신호등은 항상 같은 신호를 낸다</a:t>
            </a:r>
            <a:r>
              <a:rPr lang="en-US" altLang="ko-KR"/>
              <a:t>.</a:t>
            </a:r>
          </a:p>
          <a:p>
            <a:pPr marL="669925" lvl="1" indent="-3254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</a:pPr>
            <a:endParaRPr kumimoji="1" lang="en-US" altLang="ko-KR">
              <a:solidFill>
                <a:schemeClr val="tx1"/>
              </a:solidFill>
              <a:latin typeface="+mn-lt"/>
              <a:ea typeface="+mn-ea"/>
            </a:endParaRPr>
          </a:p>
          <a:p>
            <a:pPr marL="1022350" lvl="2" indent="-3508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endParaRPr kumimoji="1" lang="en-US" altLang="ko-KR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57" y="1525126"/>
            <a:ext cx="4038686" cy="2884776"/>
          </a:xfrm>
          <a:prstGeom prst="rect">
            <a:avLst/>
          </a:prstGeom>
        </p:spPr>
      </p:pic>
      <p:sp>
        <p:nvSpPr>
          <p:cNvPr id="9" name="자유형 8"/>
          <p:cNvSpPr/>
          <p:nvPr/>
        </p:nvSpPr>
        <p:spPr>
          <a:xfrm>
            <a:off x="2901141" y="2884388"/>
            <a:ext cx="1283689" cy="415766"/>
          </a:xfrm>
          <a:custGeom>
            <a:avLst/>
            <a:gdLst>
              <a:gd name="connsiteX0" fmla="*/ 1319614 w 1745673"/>
              <a:gd name="connsiteY0" fmla="*/ 0 h 565395"/>
              <a:gd name="connsiteX1" fmla="*/ 1446415 w 1745673"/>
              <a:gd name="connsiteY1" fmla="*/ 126802 h 565395"/>
              <a:gd name="connsiteX2" fmla="*/ 1383014 w 1745673"/>
              <a:gd name="connsiteY2" fmla="*/ 126802 h 565395"/>
              <a:gd name="connsiteX3" fmla="*/ 1383014 w 1745673"/>
              <a:gd name="connsiteY3" fmla="*/ 384593 h 565395"/>
              <a:gd name="connsiteX4" fmla="*/ 1625139 w 1745673"/>
              <a:gd name="connsiteY4" fmla="*/ 384593 h 565395"/>
              <a:gd name="connsiteX5" fmla="*/ 1625139 w 1745673"/>
              <a:gd name="connsiteY5" fmla="*/ 324326 h 565395"/>
              <a:gd name="connsiteX6" fmla="*/ 1745673 w 1745673"/>
              <a:gd name="connsiteY6" fmla="*/ 444861 h 565395"/>
              <a:gd name="connsiteX7" fmla="*/ 1625139 w 1745673"/>
              <a:gd name="connsiteY7" fmla="*/ 565395 h 565395"/>
              <a:gd name="connsiteX8" fmla="*/ 1625139 w 1745673"/>
              <a:gd name="connsiteY8" fmla="*/ 505128 h 565395"/>
              <a:gd name="connsiteX9" fmla="*/ 1383014 w 1745673"/>
              <a:gd name="connsiteY9" fmla="*/ 505128 h 565395"/>
              <a:gd name="connsiteX10" fmla="*/ 1383014 w 1745673"/>
              <a:gd name="connsiteY10" fmla="*/ 507206 h 565395"/>
              <a:gd name="connsiteX11" fmla="*/ 0 w 1745673"/>
              <a:gd name="connsiteY11" fmla="*/ 507206 h 565395"/>
              <a:gd name="connsiteX12" fmla="*/ 0 w 1745673"/>
              <a:gd name="connsiteY12" fmla="*/ 505128 h 565395"/>
              <a:gd name="connsiteX13" fmla="*/ 0 w 1745673"/>
              <a:gd name="connsiteY13" fmla="*/ 384593 h 565395"/>
              <a:gd name="connsiteX14" fmla="*/ 0 w 1745673"/>
              <a:gd name="connsiteY14" fmla="*/ 380405 h 565395"/>
              <a:gd name="connsiteX15" fmla="*/ 1256213 w 1745673"/>
              <a:gd name="connsiteY15" fmla="*/ 380405 h 565395"/>
              <a:gd name="connsiteX16" fmla="*/ 1256213 w 1745673"/>
              <a:gd name="connsiteY16" fmla="*/ 126802 h 565395"/>
              <a:gd name="connsiteX17" fmla="*/ 1192812 w 1745673"/>
              <a:gd name="connsiteY17" fmla="*/ 126802 h 56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45673" h="565395">
                <a:moveTo>
                  <a:pt x="1319614" y="0"/>
                </a:moveTo>
                <a:lnTo>
                  <a:pt x="1446415" y="126802"/>
                </a:lnTo>
                <a:lnTo>
                  <a:pt x="1383014" y="126802"/>
                </a:lnTo>
                <a:lnTo>
                  <a:pt x="1383014" y="384593"/>
                </a:lnTo>
                <a:lnTo>
                  <a:pt x="1625139" y="384593"/>
                </a:lnTo>
                <a:lnTo>
                  <a:pt x="1625139" y="324326"/>
                </a:lnTo>
                <a:lnTo>
                  <a:pt x="1745673" y="444861"/>
                </a:lnTo>
                <a:lnTo>
                  <a:pt x="1625139" y="565395"/>
                </a:lnTo>
                <a:lnTo>
                  <a:pt x="1625139" y="505128"/>
                </a:lnTo>
                <a:lnTo>
                  <a:pt x="1383014" y="505128"/>
                </a:lnTo>
                <a:lnTo>
                  <a:pt x="1383014" y="507206"/>
                </a:lnTo>
                <a:lnTo>
                  <a:pt x="0" y="507206"/>
                </a:lnTo>
                <a:lnTo>
                  <a:pt x="0" y="505128"/>
                </a:lnTo>
                <a:lnTo>
                  <a:pt x="0" y="384593"/>
                </a:lnTo>
                <a:lnTo>
                  <a:pt x="0" y="380405"/>
                </a:lnTo>
                <a:lnTo>
                  <a:pt x="1256213" y="380405"/>
                </a:lnTo>
                <a:lnTo>
                  <a:pt x="1256213" y="126802"/>
                </a:lnTo>
                <a:lnTo>
                  <a:pt x="1192812" y="12680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10800000">
            <a:off x="5081846" y="2222141"/>
            <a:ext cx="1283689" cy="415766"/>
          </a:xfrm>
          <a:custGeom>
            <a:avLst/>
            <a:gdLst>
              <a:gd name="connsiteX0" fmla="*/ 1319614 w 1745673"/>
              <a:gd name="connsiteY0" fmla="*/ 0 h 565395"/>
              <a:gd name="connsiteX1" fmla="*/ 1446415 w 1745673"/>
              <a:gd name="connsiteY1" fmla="*/ 126802 h 565395"/>
              <a:gd name="connsiteX2" fmla="*/ 1383014 w 1745673"/>
              <a:gd name="connsiteY2" fmla="*/ 126802 h 565395"/>
              <a:gd name="connsiteX3" fmla="*/ 1383014 w 1745673"/>
              <a:gd name="connsiteY3" fmla="*/ 384593 h 565395"/>
              <a:gd name="connsiteX4" fmla="*/ 1625139 w 1745673"/>
              <a:gd name="connsiteY4" fmla="*/ 384593 h 565395"/>
              <a:gd name="connsiteX5" fmla="*/ 1625139 w 1745673"/>
              <a:gd name="connsiteY5" fmla="*/ 324326 h 565395"/>
              <a:gd name="connsiteX6" fmla="*/ 1745673 w 1745673"/>
              <a:gd name="connsiteY6" fmla="*/ 444861 h 565395"/>
              <a:gd name="connsiteX7" fmla="*/ 1625139 w 1745673"/>
              <a:gd name="connsiteY7" fmla="*/ 565395 h 565395"/>
              <a:gd name="connsiteX8" fmla="*/ 1625139 w 1745673"/>
              <a:gd name="connsiteY8" fmla="*/ 505128 h 565395"/>
              <a:gd name="connsiteX9" fmla="*/ 1383014 w 1745673"/>
              <a:gd name="connsiteY9" fmla="*/ 505128 h 565395"/>
              <a:gd name="connsiteX10" fmla="*/ 1383014 w 1745673"/>
              <a:gd name="connsiteY10" fmla="*/ 507206 h 565395"/>
              <a:gd name="connsiteX11" fmla="*/ 0 w 1745673"/>
              <a:gd name="connsiteY11" fmla="*/ 507206 h 565395"/>
              <a:gd name="connsiteX12" fmla="*/ 0 w 1745673"/>
              <a:gd name="connsiteY12" fmla="*/ 505128 h 565395"/>
              <a:gd name="connsiteX13" fmla="*/ 0 w 1745673"/>
              <a:gd name="connsiteY13" fmla="*/ 384593 h 565395"/>
              <a:gd name="connsiteX14" fmla="*/ 0 w 1745673"/>
              <a:gd name="connsiteY14" fmla="*/ 380405 h 565395"/>
              <a:gd name="connsiteX15" fmla="*/ 1256213 w 1745673"/>
              <a:gd name="connsiteY15" fmla="*/ 380405 h 565395"/>
              <a:gd name="connsiteX16" fmla="*/ 1256213 w 1745673"/>
              <a:gd name="connsiteY16" fmla="*/ 126802 h 565395"/>
              <a:gd name="connsiteX17" fmla="*/ 1192812 w 1745673"/>
              <a:gd name="connsiteY17" fmla="*/ 126802 h 56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45673" h="565395">
                <a:moveTo>
                  <a:pt x="1319614" y="0"/>
                </a:moveTo>
                <a:lnTo>
                  <a:pt x="1446415" y="126802"/>
                </a:lnTo>
                <a:lnTo>
                  <a:pt x="1383014" y="126802"/>
                </a:lnTo>
                <a:lnTo>
                  <a:pt x="1383014" y="384593"/>
                </a:lnTo>
                <a:lnTo>
                  <a:pt x="1625139" y="384593"/>
                </a:lnTo>
                <a:lnTo>
                  <a:pt x="1625139" y="324326"/>
                </a:lnTo>
                <a:lnTo>
                  <a:pt x="1745673" y="444861"/>
                </a:lnTo>
                <a:lnTo>
                  <a:pt x="1625139" y="565395"/>
                </a:lnTo>
                <a:lnTo>
                  <a:pt x="1625139" y="505128"/>
                </a:lnTo>
                <a:lnTo>
                  <a:pt x="1383014" y="505128"/>
                </a:lnTo>
                <a:lnTo>
                  <a:pt x="1383014" y="507206"/>
                </a:lnTo>
                <a:lnTo>
                  <a:pt x="0" y="507206"/>
                </a:lnTo>
                <a:lnTo>
                  <a:pt x="0" y="505128"/>
                </a:lnTo>
                <a:lnTo>
                  <a:pt x="0" y="384593"/>
                </a:lnTo>
                <a:lnTo>
                  <a:pt x="0" y="380405"/>
                </a:lnTo>
                <a:lnTo>
                  <a:pt x="1256213" y="380405"/>
                </a:lnTo>
                <a:lnTo>
                  <a:pt x="1256213" y="126802"/>
                </a:lnTo>
                <a:lnTo>
                  <a:pt x="1192812" y="12680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굽은 화살표 6"/>
          <p:cNvSpPr/>
          <p:nvPr/>
        </p:nvSpPr>
        <p:spPr>
          <a:xfrm rot="5400000">
            <a:off x="4360654" y="1659021"/>
            <a:ext cx="411104" cy="4105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로 굽은 화살표 10"/>
          <p:cNvSpPr/>
          <p:nvPr/>
        </p:nvSpPr>
        <p:spPr>
          <a:xfrm rot="16200000">
            <a:off x="4360654" y="3529385"/>
            <a:ext cx="411104" cy="4105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7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sz="3000"/>
              <a:t>TLC</a:t>
            </a:r>
            <a:r>
              <a:rPr lang="ko-KR" altLang="en-US" sz="3000"/>
              <a:t>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</a:rPr>
              <a:t>신호등 동작</a:t>
            </a:r>
            <a:endParaRPr lang="en-US" altLang="ko-KR">
              <a:ea typeface="맑은 고딕"/>
            </a:endParaRPr>
          </a:p>
          <a:p>
            <a:pPr marL="80137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>
                <a:ea typeface="맑은 고딕"/>
              </a:rPr>
              <a:t>큰 길과 작은 길에 각각 좌회전 대기 차량에 대한 감지기가</a:t>
            </a:r>
            <a:br>
              <a:rPr lang="en-US" altLang="ko-KR">
                <a:cs typeface="+mn-lt"/>
              </a:rPr>
            </a:br>
            <a:r>
              <a:rPr lang="ko-KR" altLang="en-US">
                <a:ea typeface="맑은 고딕"/>
              </a:rPr>
              <a:t>설치되어 있어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제어기에 좌회전 대기 차량 유무를 알려준다</a:t>
            </a:r>
            <a:r>
              <a:rPr lang="en-US" altLang="ko-KR">
                <a:ea typeface="맑은 고딕"/>
              </a:rPr>
              <a:t>.</a:t>
            </a:r>
          </a:p>
          <a:p>
            <a:pPr marL="80137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>
                <a:ea typeface="맑은 고딕"/>
              </a:rPr>
              <a:t>좌회전 차량이 없으면 항상 큰 길 직진 신호가 유지된다</a:t>
            </a:r>
            <a:r>
              <a:rPr lang="en-US" altLang="ko-KR">
                <a:ea typeface="맑은 고딕"/>
              </a:rPr>
              <a:t>.</a:t>
            </a:r>
          </a:p>
          <a:p>
            <a:pPr marL="80137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>
                <a:ea typeface="맑은 고딕"/>
              </a:rPr>
              <a:t>직진 신호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좌회전 신호가 끝난 후에는 항상 노란 불로 바뀐다</a:t>
            </a:r>
            <a:r>
              <a:rPr lang="en-US" altLang="ko-KR">
                <a:ea typeface="맑은 고딕"/>
              </a:rPr>
              <a:t>.</a:t>
            </a:r>
          </a:p>
          <a:p>
            <a:pPr marL="80137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>
                <a:ea typeface="맑은 고딕"/>
              </a:rPr>
              <a:t>큰 길 직진 상태에서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큰 길이나 작은 길에 좌회전 대기 차량이 감지되면 0~5초 후에 노란 불로 바뀐다.</a:t>
            </a:r>
            <a:endParaRPr lang="en-US" altLang="ko-KR">
              <a:ea typeface="맑은 고딕"/>
            </a:endParaRPr>
          </a:p>
          <a:p>
            <a:pPr marL="80137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>
                <a:ea typeface="맑은 고딕"/>
              </a:rPr>
              <a:t>큰 길 직진 신호에서 노란 불로 바뀔 때 어느 쪽 길에 좌회전</a:t>
            </a:r>
            <a:br>
              <a:rPr lang="en-US" altLang="ko-KR">
                <a:cs typeface="+mn-lt"/>
              </a:rPr>
            </a:br>
            <a:r>
              <a:rPr lang="ko-KR" altLang="en-US">
                <a:ea typeface="맑은 고딕"/>
              </a:rPr>
              <a:t>차량이 있는가에 따라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노란 불 다음에 큰 길 또는 작은 길</a:t>
            </a:r>
            <a:br>
              <a:rPr lang="en-US" altLang="ko-KR">
                <a:cs typeface="+mn-lt"/>
              </a:rPr>
            </a:br>
            <a:r>
              <a:rPr lang="ko-KR" altLang="en-US">
                <a:ea typeface="맑은 고딕"/>
              </a:rPr>
              <a:t>좌회전 신호를 준다</a:t>
            </a:r>
            <a:r>
              <a:rPr lang="en-US" altLang="ko-KR">
                <a:ea typeface="맑은 고딕"/>
              </a:rPr>
              <a:t>.</a:t>
            </a:r>
            <a:endParaRPr lang="en-US" altLang="ko-KR" sz="1800">
              <a:ea typeface="맑은 고딕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7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sz="3000"/>
              <a:t>TLC</a:t>
            </a:r>
            <a:r>
              <a:rPr lang="ko-KR" altLang="en-US" sz="3000"/>
              <a:t>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신호등 동작</a:t>
            </a:r>
            <a:endParaRPr lang="en-US" altLang="ko-KR"/>
          </a:p>
          <a:p>
            <a:pPr marL="801687" lvl="1" indent="-457200">
              <a:lnSpc>
                <a:spcPct val="150000"/>
              </a:lnSpc>
              <a:buFont typeface="+mj-lt"/>
              <a:buAutoNum type="arabicParenR" startAt="8"/>
            </a:pPr>
            <a:r>
              <a:rPr lang="ko-KR" altLang="en-US"/>
              <a:t>양 쪽 길 모두에 좌회전 차량이 있을 때는 큰 길 좌회전 신호를 먼저 준다</a:t>
            </a:r>
            <a:r>
              <a:rPr lang="en-US" altLang="ko-KR"/>
              <a:t>.</a:t>
            </a:r>
          </a:p>
          <a:p>
            <a:pPr marL="801687" lvl="1" indent="-457200">
              <a:lnSpc>
                <a:spcPct val="150000"/>
              </a:lnSpc>
              <a:buFont typeface="+mj-lt"/>
              <a:buAutoNum type="arabicParenR" startAt="8"/>
            </a:pPr>
            <a:r>
              <a:rPr lang="ko-KR" altLang="en-US"/>
              <a:t>큰 길 좌회전 신호에서 노란 불로 바뀔 때</a:t>
            </a:r>
            <a:r>
              <a:rPr lang="en-US" altLang="ko-KR"/>
              <a:t>, </a:t>
            </a:r>
            <a:r>
              <a:rPr lang="ko-KR" altLang="en-US"/>
              <a:t>작은 길에 좌회전</a:t>
            </a:r>
            <a:br>
              <a:rPr lang="en-US" altLang="ko-KR"/>
            </a:br>
            <a:r>
              <a:rPr lang="ko-KR" altLang="en-US"/>
              <a:t>차량이 있으면 노란 불 다음에 작은 길 좌회전 신호를 주고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그렇지 않으면 큰 길 직진 신호를 준다</a:t>
            </a:r>
            <a:r>
              <a:rPr lang="en-US" altLang="ko-KR"/>
              <a:t>.</a:t>
            </a:r>
          </a:p>
          <a:p>
            <a:pPr marL="801687" lvl="1" indent="-457200">
              <a:lnSpc>
                <a:spcPct val="150000"/>
              </a:lnSpc>
              <a:buFont typeface="+mj-lt"/>
              <a:buAutoNum type="arabicParenR" startAt="8"/>
            </a:pPr>
            <a:r>
              <a:rPr lang="ko-KR" altLang="en-US"/>
              <a:t>작은 길 좌회전 신호에서는 노란 불 다음에 무조건 큰 길 직진</a:t>
            </a:r>
            <a:br>
              <a:rPr lang="en-US" altLang="ko-KR"/>
            </a:br>
            <a:r>
              <a:rPr lang="ko-KR" altLang="en-US"/>
              <a:t>신호를 준다</a:t>
            </a:r>
            <a:r>
              <a:rPr lang="en-US" altLang="ko-KR"/>
              <a:t>.</a:t>
            </a:r>
          </a:p>
          <a:p>
            <a:pPr marL="801687" lvl="1" indent="-457200">
              <a:lnSpc>
                <a:spcPct val="150000"/>
              </a:lnSpc>
              <a:buFont typeface="+mj-lt"/>
              <a:buAutoNum type="arabicParenR" startAt="8"/>
            </a:pPr>
            <a:r>
              <a:rPr lang="ko-KR" altLang="en-US"/>
              <a:t>노란 불과 좌회전 신호들은 </a:t>
            </a:r>
            <a:r>
              <a:rPr lang="en-US" altLang="ko-KR"/>
              <a:t>5</a:t>
            </a:r>
            <a:r>
              <a:rPr lang="ko-KR" altLang="en-US"/>
              <a:t>초간 유지된다</a:t>
            </a:r>
            <a:r>
              <a:rPr lang="en-US" altLang="ko-KR"/>
              <a:t>.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sz="3000"/>
              <a:t>TLC</a:t>
            </a:r>
            <a:r>
              <a:rPr lang="ko-KR" altLang="en-US" sz="3000"/>
              <a:t>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</a:rPr>
              <a:t>신호등 동작 (주의)</a:t>
            </a:r>
            <a:endParaRPr lang="en-US" altLang="ko-KR">
              <a:ea typeface="맑은 고딕"/>
            </a:endParaRPr>
          </a:p>
          <a:p>
            <a:pPr lvl="1" indent="-325120">
              <a:lnSpc>
                <a:spcPct val="150000"/>
              </a:lnSpc>
            </a:pPr>
            <a:r>
              <a:rPr lang="en-US" altLang="ko-KR">
                <a:ea typeface="맑은 고딕"/>
              </a:rPr>
              <a:t>7~9</a:t>
            </a:r>
            <a:r>
              <a:rPr lang="ko-KR" altLang="en-US">
                <a:ea typeface="맑은 고딕"/>
              </a:rPr>
              <a:t>에서 다음 신호를 결정하는 시점은 노란 불로 바뀔 때이다</a:t>
            </a:r>
            <a:r>
              <a:rPr lang="en-US" altLang="ko-KR">
                <a:ea typeface="맑은 고딕"/>
              </a:rPr>
              <a:t>. </a:t>
            </a:r>
            <a:r>
              <a:rPr lang="ko-KR" altLang="en-US">
                <a:ea typeface="맑은 고딕"/>
              </a:rPr>
              <a:t>노란 불로 바뀐 후에는 좌회전 차량이 감지되어도 반응하지 않아야 한다</a:t>
            </a:r>
            <a:r>
              <a:rPr lang="en-US" altLang="ko-KR">
                <a:ea typeface="맑은 고딕"/>
              </a:rPr>
              <a:t>. </a:t>
            </a:r>
            <a:r>
              <a:rPr lang="ko-KR" altLang="en-US">
                <a:ea typeface="맑은 고딕"/>
              </a:rPr>
              <a:t>즉 </a:t>
            </a:r>
            <a:r>
              <a:rPr lang="en-US" altLang="ko-KR">
                <a:ea typeface="맑은 고딕"/>
              </a:rPr>
              <a:t>7~8</a:t>
            </a:r>
            <a:r>
              <a:rPr lang="ko-KR" altLang="en-US">
                <a:ea typeface="맑은 고딕"/>
              </a:rPr>
              <a:t>에서 큰 길 직진에서 작은 길 좌회전 차량을 감지하고 노란 불로 바뀌었는데 그 후에 큰 길 좌회전 차량이 감지되어도 노란 불 다음에는 작은 길 좌회전 신호를 주어야 한다</a:t>
            </a:r>
            <a:r>
              <a:rPr lang="en-US" altLang="ko-KR">
                <a:ea typeface="맑은 고딕"/>
              </a:rPr>
              <a:t>. 9</a:t>
            </a:r>
            <a:r>
              <a:rPr lang="ko-KR" altLang="en-US">
                <a:ea typeface="맑은 고딕"/>
              </a:rPr>
              <a:t>에서 큰 길 좌회전 후에 큰 길 노란 불이 된 후에 작은 길 좌회전 차량이 감지되어도 노란 불 다음에 큰 길 직진이 되어야 한다</a:t>
            </a:r>
            <a:r>
              <a:rPr lang="en-US" altLang="ko-KR">
                <a:ea typeface="맑은 고딕"/>
              </a:rPr>
              <a:t>.</a:t>
            </a:r>
          </a:p>
          <a:p>
            <a:pPr lvl="1" indent="-325120">
              <a:lnSpc>
                <a:spcPct val="150000"/>
              </a:lnSpc>
            </a:pPr>
            <a:br>
              <a:rPr lang="ko-KR" alt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pPr marL="344805" lvl="1" indent="0">
              <a:lnSpc>
                <a:spcPct val="150000"/>
              </a:lnSpc>
              <a:buNone/>
            </a:pPr>
            <a:endParaRPr lang="en-US" altLang="ko-KR">
              <a:ea typeface="맑은 고딕"/>
            </a:endParaRPr>
          </a:p>
          <a:p>
            <a:pPr lvl="1" indent="-325120">
              <a:lnSpc>
                <a:spcPct val="150000"/>
              </a:lnSpc>
            </a:pPr>
            <a:endParaRPr lang="en-US" altLang="ko-KR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0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sz="3000"/>
              <a:t>TLC</a:t>
            </a:r>
            <a:r>
              <a:rPr lang="ko-KR" altLang="en-US" sz="3000"/>
              <a:t>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TLC </a:t>
            </a:r>
            <a:r>
              <a:rPr lang="ko-KR" altLang="en-US"/>
              <a:t>동작에서의 가정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RESET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이면 큰 길 직진 상태로 </a:t>
            </a:r>
            <a:r>
              <a:rPr lang="en-US" altLang="ko-KR"/>
              <a:t>reset</a:t>
            </a:r>
            <a:r>
              <a:rPr lang="ko-KR" altLang="en-US"/>
              <a:t>되고 </a:t>
            </a:r>
            <a:r>
              <a:rPr lang="en-US" altLang="ko-KR"/>
              <a:t>RESET</a:t>
            </a:r>
            <a:r>
              <a:rPr lang="ko-KR" altLang="en-US"/>
              <a:t>이 </a:t>
            </a:r>
            <a:r>
              <a:rPr lang="en-US" altLang="ko-KR"/>
              <a:t>0</a:t>
            </a:r>
            <a:r>
              <a:rPr lang="ko-KR" altLang="en-US"/>
              <a:t>이 되어야 </a:t>
            </a:r>
            <a:r>
              <a:rPr lang="en-US" altLang="ko-KR"/>
              <a:t>TLC</a:t>
            </a:r>
            <a:r>
              <a:rPr lang="ko-KR" altLang="en-US"/>
              <a:t>가 정상 동작을 한다</a:t>
            </a:r>
            <a:r>
              <a:rPr lang="en-US" altLang="ko-KR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CLK</a:t>
            </a:r>
            <a:r>
              <a:rPr lang="ko-KR" altLang="en-US"/>
              <a:t>의 주기는 </a:t>
            </a:r>
            <a:r>
              <a:rPr lang="en-US" altLang="ko-KR"/>
              <a:t>5</a:t>
            </a:r>
            <a:r>
              <a:rPr lang="ko-KR" altLang="en-US"/>
              <a:t>초이다</a:t>
            </a:r>
            <a:r>
              <a:rPr lang="en-US" altLang="ko-KR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좌회전 차량이 일단 좌회전 차선에 진입하면 직진 차선으로</a:t>
            </a:r>
            <a:br>
              <a:rPr lang="en-US" altLang="ko-KR"/>
            </a:br>
            <a:r>
              <a:rPr lang="ko-KR" altLang="en-US"/>
              <a:t>옮겨갈 수 없다</a:t>
            </a:r>
            <a:r>
              <a:rPr lang="en-US" altLang="ko-KR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좌회전 차량 감지 신호는 한 번 </a:t>
            </a:r>
            <a:r>
              <a:rPr lang="en-US" altLang="ko-KR"/>
              <a:t>1</a:t>
            </a:r>
            <a:r>
              <a:rPr lang="ko-KR" altLang="en-US"/>
              <a:t>이 되면 좌회전 신호가 나올</a:t>
            </a:r>
            <a:br>
              <a:rPr lang="en-US" altLang="ko-KR"/>
            </a:br>
            <a:r>
              <a:rPr lang="ko-KR" altLang="en-US"/>
              <a:t>때까지 유지된다</a:t>
            </a:r>
            <a:r>
              <a:rPr lang="en-US" altLang="ko-KR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각 신호등은 동시에 두 개의 불이 켜질 수 없다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큰 길 신호등은 직진</a:t>
            </a:r>
            <a:r>
              <a:rPr lang="en-US" altLang="ko-KR"/>
              <a:t>, </a:t>
            </a:r>
            <a:r>
              <a:rPr lang="ko-KR" altLang="en-US"/>
              <a:t>좌회전</a:t>
            </a:r>
            <a:r>
              <a:rPr lang="en-US" altLang="ko-KR"/>
              <a:t>, </a:t>
            </a:r>
            <a:r>
              <a:rPr lang="ko-KR" altLang="en-US"/>
              <a:t>노란 불</a:t>
            </a:r>
            <a:r>
              <a:rPr lang="en-US" altLang="ko-KR"/>
              <a:t>, </a:t>
            </a:r>
            <a:r>
              <a:rPr lang="ko-KR" altLang="en-US"/>
              <a:t>빨간 불 중 하나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작은 길 신호등은 좌회전</a:t>
            </a:r>
            <a:r>
              <a:rPr lang="en-US" altLang="ko-KR"/>
              <a:t>, </a:t>
            </a:r>
            <a:r>
              <a:rPr lang="ko-KR" altLang="en-US"/>
              <a:t>노란 불</a:t>
            </a:r>
            <a:r>
              <a:rPr lang="en-US" altLang="ko-KR"/>
              <a:t>, </a:t>
            </a:r>
            <a:r>
              <a:rPr lang="ko-KR" altLang="en-US"/>
              <a:t>빨간 불 중 하나만 켜진다</a:t>
            </a:r>
            <a:r>
              <a:rPr lang="en-US" altLang="ko-KR"/>
              <a:t>.</a:t>
            </a:r>
          </a:p>
          <a:p>
            <a:pPr lvl="1">
              <a:lnSpc>
                <a:spcPct val="150000"/>
              </a:lnSpc>
            </a:pPr>
            <a:endParaRPr lang="en-US" altLang="ko-KR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7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sz="3000"/>
              <a:t>TLC</a:t>
            </a:r>
            <a:r>
              <a:rPr lang="ko-KR" altLang="en-US" sz="3000"/>
              <a:t>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TLC module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 lvl="1">
              <a:lnSpc>
                <a:spcPct val="150000"/>
              </a:lnSpc>
            </a:pPr>
            <a:endParaRPr lang="en-US" altLang="ko-KR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157410" y="1512986"/>
            <a:ext cx="4829175" cy="2305050"/>
            <a:chOff x="2157410" y="1453515"/>
            <a:chExt cx="4829175" cy="23050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7410" y="1453515"/>
              <a:ext cx="4829175" cy="23050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181085" y="2112831"/>
              <a:ext cx="6215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b="1"/>
                <a:t>TLC</a:t>
              </a:r>
              <a:endParaRPr lang="ko-KR" altLang="en-US" sz="2000" b="1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3838871"/>
            <a:ext cx="4810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49678"/>
      </p:ext>
    </p:extLst>
  </p:cSld>
  <p:clrMapOvr>
    <a:masterClrMapping/>
  </p:clrMapOvr>
</p:sld>
</file>

<file path=ppt/theme/theme1.xml><?xml version="1.0" encoding="utf-8"?>
<a:theme xmlns:a="http://schemas.openxmlformats.org/drawingml/2006/main" name="SNUCAD_MKANG2">
  <a:themeElements>
    <a:clrScheme name="사용자 지정 1">
      <a:dk1>
        <a:srgbClr val="000000"/>
      </a:dk1>
      <a:lt1>
        <a:srgbClr val="FFFFFF"/>
      </a:lt1>
      <a:dk2>
        <a:srgbClr val="1A5D65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NUCAD_MKANG2" id="{DE99D4AF-FBBB-4231-A52E-66938279BD4F}" vid="{E53B7D39-0BF5-4E7B-914D-B06EA4AB96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SNUCAD_MKANG2</Template>
  <Application>Microsoft Office PowerPoint</Application>
  <PresentationFormat>화면 슬라이드 쇼(4:3)</PresentationFormat>
  <Slides>11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SNUCAD_MKANG2</vt:lpstr>
      <vt:lpstr>실험 9 Traffic Light Controller의 구현을 통한 Verilog 실습</vt:lpstr>
      <vt:lpstr>실험 목표</vt:lpstr>
      <vt:lpstr>실험 9 예비보고서 작성 내용</vt:lpstr>
      <vt:lpstr>TLC 설명</vt:lpstr>
      <vt:lpstr>TLC 설명</vt:lpstr>
      <vt:lpstr>TLC 설명</vt:lpstr>
      <vt:lpstr>TLC 설명</vt:lpstr>
      <vt:lpstr>TLC 설명</vt:lpstr>
      <vt:lpstr>TLC 설명</vt:lpstr>
      <vt:lpstr>실험 진행</vt:lpstr>
      <vt:lpstr> 결과보고서 제출 항목</vt:lpstr>
    </vt:vector>
  </TitlesOfParts>
  <Company>Seoul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실험 9 Traffic Light Controller의 구현을 통한 FPGA 실습</dc:title>
  <dc:creator>안세용</dc:creator>
  <cp:revision>19</cp:revision>
  <dcterms:created xsi:type="dcterms:W3CDTF">2014-06-26T04:37:17Z</dcterms:created>
  <dcterms:modified xsi:type="dcterms:W3CDTF">2022-11-09T13:21:40Z</dcterms:modified>
</cp:coreProperties>
</file>