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60" r:id="rId2"/>
  </p:sldMasterIdLst>
  <p:sldIdLst>
    <p:sldId id="257" r:id="rId3"/>
    <p:sldId id="259" r:id="rId4"/>
    <p:sldId id="271" r:id="rId5"/>
    <p:sldId id="270" r:id="rId6"/>
    <p:sldId id="269" r:id="rId7"/>
    <p:sldId id="260" r:id="rId8"/>
    <p:sldId id="261" r:id="rId9"/>
    <p:sldId id="26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4C6480-922D-A119-0FED-7FA179B234D0}" v="306" dt="2022-09-21T06:51:54.937"/>
    <p1510:client id="{82360D5C-D705-536E-E447-49A56B909D2E}" v="5" dt="2022-08-30T12:57:08.479"/>
    <p1510:client id="{A4E89DAD-0E2A-D47E-729B-630D03D56350}" v="21" dt="2022-08-30T11:53:26.5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351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524000"/>
            <a:ext cx="7624233" cy="1752600"/>
          </a:xfrm>
          <a:noFill/>
        </p:spPr>
        <p:txBody>
          <a:bodyPr/>
          <a:lstStyle>
            <a:lvl1pPr>
              <a:defRPr sz="5000">
                <a:solidFill>
                  <a:srgbClr val="1A5D65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9143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AD8364-518C-499C-8EE8-4FE4091F783F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F17595-6A7F-432E-8011-D393BD1D2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67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7416"/>
            <a:ext cx="2057400" cy="58531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7416"/>
            <a:ext cx="5969000" cy="58531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AD8364-518C-499C-8EE8-4FE4091F783F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F17595-6A7F-432E-8011-D393BD1D2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50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AD8364-518C-499C-8EE8-4FE4091F783F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F17595-6A7F-432E-8011-D393BD1D27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half" idx="1"/>
          </p:nvPr>
        </p:nvSpPr>
        <p:spPr>
          <a:xfrm>
            <a:off x="457199" y="1143000"/>
            <a:ext cx="8229600" cy="49875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3428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80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1" y="3962400"/>
            <a:ext cx="651351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800"/>
          </a:p>
        </p:txBody>
      </p:sp>
      <p:sp>
        <p:nvSpPr>
          <p:cNvPr id="71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524000"/>
            <a:ext cx="7624233" cy="1752600"/>
          </a:xfrm>
          <a:noFill/>
        </p:spPr>
        <p:txBody>
          <a:bodyPr/>
          <a:lstStyle>
            <a:lvl1pPr>
              <a:defRPr sz="5000">
                <a:solidFill>
                  <a:srgbClr val="1A5D65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08549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8CBC1C-4626-42B8-A4D3-2E3B487475E8}" type="datetime1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CAC1C-6999-4AC0-93DC-9A78DD6FACC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half" idx="1"/>
          </p:nvPr>
        </p:nvSpPr>
        <p:spPr>
          <a:xfrm>
            <a:off x="457199" y="1143002"/>
            <a:ext cx="8229600" cy="49875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89734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784" y="4406506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1784" y="2906316"/>
            <a:ext cx="7772400" cy="15001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10175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43002"/>
            <a:ext cx="4013200" cy="49875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3601" y="1143002"/>
            <a:ext cx="4013200" cy="49875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B92E8A-3FD7-4F2F-B7AB-497D3D602BB6}" type="datetime1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CAC1C-6999-4AC0-93DC-9A78DD6FA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34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052736"/>
            <a:ext cx="4040717" cy="8640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1916832"/>
            <a:ext cx="4040717" cy="42089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6085" y="1052736"/>
            <a:ext cx="4040716" cy="8640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6085" y="1916832"/>
            <a:ext cx="4040716" cy="42089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6DFE48-8ECE-42DE-9345-4EE54CD77815}" type="datetime1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CAC1C-6999-4AC0-93DC-9A78DD6FACC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6365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39214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8654C3-99DC-4CCF-86F0-771CEED6A5EC}" type="datetime1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CAC1C-6999-4AC0-93DC-9A78DD6FA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518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3A8A62-9927-4036-BD51-FE6E20A5F1A4}" type="datetime1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CAC1C-6999-4AC0-93DC-9A78DD6FA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4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AD8364-518C-499C-8EE8-4FE4091F783F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F17595-6A7F-432E-8011-D393BD1D27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half" idx="1"/>
          </p:nvPr>
        </p:nvSpPr>
        <p:spPr>
          <a:xfrm>
            <a:off x="457199" y="1143000"/>
            <a:ext cx="8229600" cy="49875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02699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2654"/>
            <a:ext cx="30077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2" y="272655"/>
            <a:ext cx="511174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4705"/>
            <a:ext cx="30077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A08F09-42E1-49B6-A2AC-2881AE3A6C8E}" type="datetime1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CAC1C-6999-4AC0-93DC-9A78DD6FA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5286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817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817" y="613172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817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B0F03A-39D4-4B07-A1D5-56B0F4454E93}" type="datetime1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CAC1C-6999-4AC0-93DC-9A78DD6FA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4721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0595FD-DCAA-446D-A08F-62EF14539142}" type="datetime1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CAC1C-6999-4AC0-93DC-9A78DD6FA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575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7418"/>
            <a:ext cx="2057400" cy="58531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1" y="277418"/>
            <a:ext cx="5969000" cy="58531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79A96-87B7-462C-8506-C899C0995108}" type="datetime1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CAC1C-6999-4AC0-93DC-9A78DD6FA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6576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4DB715-1E98-4285-AA52-23579E98005C}" type="datetime1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CAC1C-6999-4AC0-93DC-9A78DD6FACC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half" idx="1"/>
          </p:nvPr>
        </p:nvSpPr>
        <p:spPr>
          <a:xfrm>
            <a:off x="457199" y="1143002"/>
            <a:ext cx="8229600" cy="49875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3508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784" y="4406504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1784" y="2906316"/>
            <a:ext cx="7772400" cy="15001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2757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13200" cy="49875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3600" y="1143000"/>
            <a:ext cx="4013200" cy="49875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AD8364-518C-499C-8EE8-4FE4091F783F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F17595-6A7F-432E-8011-D393BD1D2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29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4040717" cy="8640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916832"/>
            <a:ext cx="4040717" cy="42089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6085" y="1052736"/>
            <a:ext cx="4040716" cy="8640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6085" y="1916832"/>
            <a:ext cx="4040716" cy="42089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AD8364-518C-499C-8EE8-4FE4091F783F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F17595-6A7F-432E-8011-D393BD1D27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8672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AD8364-518C-499C-8EE8-4FE4091F783F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F17595-6A7F-432E-8011-D393BD1D2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88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AD8364-518C-499C-8EE8-4FE4091F783F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F17595-6A7F-432E-8011-D393BD1D2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26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2654"/>
            <a:ext cx="30077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2653"/>
            <a:ext cx="511174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4703"/>
            <a:ext cx="30077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AD8364-518C-499C-8EE8-4FE4091F783F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F17595-6A7F-432E-8011-D393BD1D2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1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817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817" y="613172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817" y="5367337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AD8364-518C-499C-8EE8-4FE4091F783F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F17595-6A7F-432E-8011-D393BD1D2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02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636587"/>
          </a:xfrm>
          <a:prstGeom prst="rect">
            <a:avLst/>
          </a:prstGeom>
          <a:solidFill>
            <a:srgbClr val="03658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127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>
                <a:latin typeface="굴림" pitchFamily="50" charset="-127"/>
                <a:ea typeface="굴림" pitchFamily="50" charset="-127"/>
              </a:defRPr>
            </a:lvl1pPr>
          </a:lstStyle>
          <a:p>
            <a:fld id="{34AD8364-518C-499C-8EE8-4FE4091F783F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latin typeface="굴림" pitchFamily="50" charset="-127"/>
                <a:ea typeface="굴림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1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굴림" pitchFamily="50" charset="-127"/>
              </a:defRPr>
            </a:lvl1pPr>
          </a:lstStyle>
          <a:p>
            <a:fld id="{6CF17595-6A7F-432E-8011-D393BD1D27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715125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0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 i="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16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636587"/>
          </a:xfrm>
          <a:prstGeom prst="rect">
            <a:avLst/>
          </a:prstGeom>
          <a:solidFill>
            <a:srgbClr val="03658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2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127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>
                <a:latin typeface="굴림" pitchFamily="50" charset="-127"/>
                <a:ea typeface="굴림" pitchFamily="50" charset="-127"/>
              </a:defRPr>
            </a:lvl1pPr>
          </a:lstStyle>
          <a:p>
            <a:fld id="{593D75FF-FC1F-47E1-9079-076A4FEFF65F}" type="datetime1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latin typeface="굴림" pitchFamily="50" charset="-127"/>
                <a:ea typeface="굴림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1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굴림" pitchFamily="50" charset="-127"/>
              </a:defRPr>
            </a:lvl1pPr>
          </a:lstStyle>
          <a:p>
            <a:fld id="{4EECAC1C-6999-4AC0-93DC-9A78DD6FACC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715125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81038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 i="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16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1" y="1524000"/>
            <a:ext cx="7624233" cy="2438400"/>
          </a:xfrm>
        </p:spPr>
        <p:txBody>
          <a:bodyPr/>
          <a:lstStyle/>
          <a:p>
            <a:r>
              <a:rPr lang="ko-KR" altLang="en-US" sz="3600"/>
              <a:t>실험 </a:t>
            </a:r>
            <a:r>
              <a:rPr lang="en-US" altLang="ko-KR" sz="3600"/>
              <a:t>3</a:t>
            </a:r>
            <a:br>
              <a:rPr lang="en-US" altLang="ko-KR" sz="3600"/>
            </a:br>
            <a:r>
              <a:rPr lang="en-US" altLang="ko-KR" sz="3600"/>
              <a:t>  K-map, Multi-level, </a:t>
            </a:r>
            <a:br>
              <a:rPr lang="en-US" altLang="ko-KR" sz="3600"/>
            </a:br>
            <a:r>
              <a:rPr lang="en-US" altLang="ko-KR" sz="3600"/>
              <a:t>  Multi-output Logic </a:t>
            </a:r>
            <a:r>
              <a:rPr lang="ko-KR" altLang="en-US" sz="3600"/>
              <a:t>실험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400">
                <a:ea typeface="맑은 고딕"/>
              </a:rPr>
              <a:t>SNU VLSI LAB</a:t>
            </a:r>
            <a:endParaRPr lang="en-US" altLang="ko-KR" sz="2400"/>
          </a:p>
          <a:p>
            <a:endParaRPr lang="en-US" altLang="ko-KR" sz="2400"/>
          </a:p>
          <a:p>
            <a:r>
              <a:rPr lang="en-US" altLang="ko-KR" sz="2400">
                <a:ea typeface="맑은 고딕"/>
              </a:rPr>
              <a:t>2022-09-27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01245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/>
              <a:t>실험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sz="2700"/>
              <a:t>K-map</a:t>
            </a:r>
            <a:r>
              <a:rPr lang="ko-KR" altLang="en-US" sz="2700"/>
              <a:t>을 이용한 최적화</a:t>
            </a:r>
            <a:endParaRPr lang="en-US" altLang="ko-KR" sz="2700"/>
          </a:p>
          <a:p>
            <a:endParaRPr lang="en-US" altLang="ko-KR" sz="2700"/>
          </a:p>
          <a:p>
            <a:r>
              <a:rPr lang="en-US" altLang="ko-KR" sz="2700"/>
              <a:t>Multi-level, Multi-output Logic </a:t>
            </a:r>
            <a:r>
              <a:rPr lang="ko-KR" altLang="en-US" sz="2700"/>
              <a:t>설계</a:t>
            </a:r>
            <a:endParaRPr lang="en-US" altLang="ko-KR" sz="2700"/>
          </a:p>
          <a:p>
            <a:endParaRPr lang="en-US" altLang="ko-KR" sz="2700"/>
          </a:p>
          <a:p>
            <a:r>
              <a:rPr lang="en-US" altLang="ko-KR" sz="2700"/>
              <a:t>AOI</a:t>
            </a:r>
            <a:r>
              <a:rPr lang="ko-KR" altLang="en-US" sz="2700"/>
              <a:t>의 특성</a:t>
            </a:r>
            <a:endParaRPr lang="en-US" altLang="ko-KR" sz="2700"/>
          </a:p>
        </p:txBody>
      </p:sp>
    </p:spTree>
    <p:extLst>
      <p:ext uri="{BB962C8B-B14F-4D97-AF65-F5344CB8AC3E}">
        <p14:creationId xmlns:p14="http://schemas.microsoft.com/office/powerpoint/2010/main" val="388301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sz="3000"/>
              <a:t>실험 </a:t>
            </a:r>
            <a:r>
              <a:rPr lang="en-US" altLang="ko-KR" sz="3000"/>
              <a:t>3 </a:t>
            </a:r>
            <a:r>
              <a:rPr lang="ko-KR" altLang="en-US" sz="3000"/>
              <a:t>예비보고서 작성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35235"/>
            <a:ext cx="8229600" cy="4987529"/>
          </a:xfrm>
        </p:spPr>
        <p:txBody>
          <a:bodyPr/>
          <a:lstStyle/>
          <a:p>
            <a:r>
              <a:rPr lang="en-US" altLang="ko-KR"/>
              <a:t>4.2 3-bit comparator</a:t>
            </a:r>
          </a:p>
          <a:p>
            <a:pPr lvl="1"/>
            <a:r>
              <a:rPr lang="en-US" altLang="ko-KR"/>
              <a:t>3-bit comparator(</a:t>
            </a:r>
            <a:r>
              <a:rPr lang="ko-KR" altLang="en-US"/>
              <a:t>그림 </a:t>
            </a:r>
            <a:r>
              <a:rPr lang="en-US" altLang="ko-KR"/>
              <a:t>3.12)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동작은 다음과 같다</a:t>
            </a:r>
            <a:r>
              <a:rPr lang="en-US" altLang="ko-KR"/>
              <a:t>.</a:t>
            </a:r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en-US" altLang="ko-KR" sz="1600"/>
              <a:t>A</a:t>
            </a:r>
            <a:r>
              <a:rPr lang="ko-KR" altLang="en-US" sz="1600"/>
              <a:t>의 </a:t>
            </a:r>
            <a:r>
              <a:rPr lang="en-US" altLang="ko-KR" sz="1600"/>
              <a:t>MSB</a:t>
            </a:r>
            <a:r>
              <a:rPr lang="ko-KR" altLang="en-US" sz="1600"/>
              <a:t>는 </a:t>
            </a:r>
            <a:r>
              <a:rPr lang="en-US" altLang="ko-KR" sz="1600"/>
              <a:t>A2</a:t>
            </a:r>
            <a:r>
              <a:rPr lang="ko-KR" altLang="en-US" sz="1600"/>
              <a:t>이고 </a:t>
            </a:r>
            <a:r>
              <a:rPr lang="en-US" altLang="ko-KR" sz="1600"/>
              <a:t>LSB</a:t>
            </a:r>
            <a:r>
              <a:rPr lang="ko-KR" altLang="en-US" sz="1600"/>
              <a:t>는 </a:t>
            </a:r>
            <a:r>
              <a:rPr lang="en-US" altLang="ko-KR" sz="1600"/>
              <a:t>A0</a:t>
            </a:r>
            <a:r>
              <a:rPr lang="ko-KR" altLang="en-US" sz="1600"/>
              <a:t>이다</a:t>
            </a:r>
            <a:r>
              <a:rPr lang="en-US" altLang="ko-KR" sz="1600"/>
              <a:t>. B</a:t>
            </a:r>
            <a:r>
              <a:rPr lang="ko-KR" altLang="en-US" sz="1600"/>
              <a:t>도 동일하다</a:t>
            </a:r>
            <a:r>
              <a:rPr lang="en-US" altLang="ko-KR" sz="1600"/>
              <a:t>.</a:t>
            </a:r>
          </a:p>
          <a:p>
            <a:pPr lvl="2"/>
            <a:r>
              <a:rPr lang="en-US" altLang="ko-KR" sz="1600"/>
              <a:t>A</a:t>
            </a:r>
            <a:r>
              <a:rPr lang="ko-KR" altLang="en-US" sz="1600"/>
              <a:t>와 </a:t>
            </a:r>
            <a:r>
              <a:rPr lang="en-US" altLang="ko-KR" sz="1600"/>
              <a:t>B</a:t>
            </a:r>
            <a:r>
              <a:rPr lang="ko-KR" altLang="en-US" sz="1600"/>
              <a:t>는 </a:t>
            </a:r>
            <a:r>
              <a:rPr lang="en-US" altLang="ko-KR" sz="1600"/>
              <a:t>unsigned </a:t>
            </a:r>
            <a:r>
              <a:rPr lang="ko-KR" altLang="en-US" sz="1600"/>
              <a:t>수이다</a:t>
            </a:r>
            <a:r>
              <a:rPr lang="en-US" altLang="ko-KR" sz="1600"/>
              <a:t>.</a:t>
            </a:r>
          </a:p>
          <a:p>
            <a:pPr lvl="2"/>
            <a:r>
              <a:rPr lang="en-US" altLang="ko-KR" sz="1600"/>
              <a:t>A2=1</a:t>
            </a:r>
            <a:r>
              <a:rPr lang="ko-KR" altLang="en-US" sz="1600"/>
              <a:t>과 </a:t>
            </a:r>
            <a:r>
              <a:rPr lang="en-US" altLang="ko-KR" sz="1600"/>
              <a:t>B2=0</a:t>
            </a:r>
            <a:r>
              <a:rPr lang="ko-KR" altLang="en-US" sz="1600"/>
              <a:t>은 수</a:t>
            </a:r>
            <a:r>
              <a:rPr lang="en-US" altLang="ko-KR" sz="1600"/>
              <a:t> A</a:t>
            </a:r>
            <a:r>
              <a:rPr lang="ko-KR" altLang="en-US" sz="1600"/>
              <a:t>가 수 </a:t>
            </a:r>
            <a:r>
              <a:rPr lang="en-US" altLang="ko-KR" sz="1600"/>
              <a:t>B</a:t>
            </a:r>
            <a:r>
              <a:rPr lang="ko-KR" altLang="en-US" sz="1600"/>
              <a:t>보다 더 크다는 것을 의미한다</a:t>
            </a:r>
            <a:r>
              <a:rPr lang="en-US" altLang="ko-KR" sz="1600"/>
              <a:t>.</a:t>
            </a:r>
          </a:p>
          <a:p>
            <a:pPr lvl="2"/>
            <a:r>
              <a:rPr lang="en-US" altLang="ko-KR" sz="1600"/>
              <a:t>A2=0</a:t>
            </a:r>
            <a:r>
              <a:rPr lang="ko-KR" altLang="en-US" sz="1600"/>
              <a:t>과</a:t>
            </a:r>
            <a:r>
              <a:rPr lang="en-US" altLang="ko-KR" sz="1600"/>
              <a:t> B2=1</a:t>
            </a:r>
            <a:r>
              <a:rPr lang="ko-KR" altLang="en-US" sz="1600"/>
              <a:t>은 수</a:t>
            </a:r>
            <a:r>
              <a:rPr lang="en-US" altLang="ko-KR" sz="1600"/>
              <a:t> A</a:t>
            </a:r>
            <a:r>
              <a:rPr lang="ko-KR" altLang="en-US" sz="1600"/>
              <a:t>가 수</a:t>
            </a:r>
            <a:r>
              <a:rPr lang="en-US" altLang="ko-KR" sz="1600"/>
              <a:t> B</a:t>
            </a:r>
            <a:r>
              <a:rPr lang="ko-KR" altLang="en-US" sz="1600"/>
              <a:t>보다 더 작다는 것을 의미한다</a:t>
            </a:r>
            <a:r>
              <a:rPr lang="en-US" altLang="ko-KR" sz="1600"/>
              <a:t>.</a:t>
            </a:r>
          </a:p>
          <a:p>
            <a:pPr lvl="2"/>
            <a:r>
              <a:rPr lang="ko-KR" altLang="en-US" sz="1600"/>
              <a:t>만일 </a:t>
            </a:r>
            <a:r>
              <a:rPr lang="en-US" altLang="ko-KR" sz="1600"/>
              <a:t>A2=B2</a:t>
            </a:r>
            <a:r>
              <a:rPr lang="ko-KR" altLang="en-US" sz="1600"/>
              <a:t>이면 다음의 아래 자리 비트</a:t>
            </a:r>
            <a:r>
              <a:rPr lang="en-US" altLang="ko-KR" sz="1600"/>
              <a:t>(A1, B1)</a:t>
            </a:r>
            <a:r>
              <a:rPr lang="ko-KR" altLang="en-US" sz="1600"/>
              <a:t>를 두 개의 비트가 같지 않을 때까지 조사해 보아야 한다</a:t>
            </a:r>
            <a:r>
              <a:rPr lang="en-US" altLang="ko-KR" sz="1600"/>
              <a:t>.</a:t>
            </a:r>
          </a:p>
          <a:p>
            <a:pPr lvl="2"/>
            <a:r>
              <a:rPr lang="en-US" altLang="ko-KR" sz="1600"/>
              <a:t>A</a:t>
            </a:r>
            <a:r>
              <a:rPr lang="ko-KR" altLang="en-US" sz="1600"/>
              <a:t>가 </a:t>
            </a:r>
            <a:r>
              <a:rPr lang="en-US" altLang="ko-KR" sz="1600"/>
              <a:t>B</a:t>
            </a:r>
            <a:r>
              <a:rPr lang="ko-KR" altLang="en-US" sz="1600"/>
              <a:t>보다 큰 수이면 </a:t>
            </a:r>
            <a:r>
              <a:rPr lang="en-US" altLang="ko-KR" sz="1600"/>
              <a:t>F0</a:t>
            </a:r>
            <a:r>
              <a:rPr lang="ko-KR" altLang="en-US" sz="1600"/>
              <a:t>는 </a:t>
            </a:r>
            <a:r>
              <a:rPr lang="en-US" altLang="ko-KR" sz="1600"/>
              <a:t>1</a:t>
            </a:r>
            <a:r>
              <a:rPr lang="ko-KR" altLang="en-US" sz="1600"/>
              <a:t>이 되고 아닌 경우에는 </a:t>
            </a:r>
            <a:r>
              <a:rPr lang="en-US" altLang="ko-KR" sz="1600"/>
              <a:t>0</a:t>
            </a:r>
            <a:r>
              <a:rPr lang="ko-KR" altLang="en-US" sz="1600"/>
              <a:t>이 된다</a:t>
            </a:r>
            <a:r>
              <a:rPr lang="en-US" altLang="ko-KR" sz="1600"/>
              <a:t>.</a:t>
            </a:r>
          </a:p>
          <a:p>
            <a:pPr lvl="2"/>
            <a:r>
              <a:rPr lang="en-US" altLang="ko-KR" sz="1600"/>
              <a:t>A</a:t>
            </a:r>
            <a:r>
              <a:rPr lang="ko-KR" altLang="en-US" sz="1600"/>
              <a:t>와</a:t>
            </a:r>
            <a:r>
              <a:rPr lang="en-US" altLang="ko-KR" sz="1600"/>
              <a:t> B</a:t>
            </a:r>
            <a:r>
              <a:rPr lang="ko-KR" altLang="en-US" sz="1600"/>
              <a:t>가 같으면 </a:t>
            </a:r>
            <a:r>
              <a:rPr lang="en-US" altLang="ko-KR" sz="1600"/>
              <a:t>F1</a:t>
            </a:r>
            <a:r>
              <a:rPr lang="ko-KR" altLang="en-US" sz="1600"/>
              <a:t>는 </a:t>
            </a:r>
            <a:r>
              <a:rPr lang="en-US" altLang="ko-KR" sz="1600"/>
              <a:t>1</a:t>
            </a:r>
            <a:r>
              <a:rPr lang="ko-KR" altLang="en-US" sz="1600"/>
              <a:t>이 되고 아닌 경우에는 </a:t>
            </a:r>
            <a:r>
              <a:rPr lang="en-US" altLang="ko-KR" sz="1600"/>
              <a:t>0</a:t>
            </a:r>
            <a:r>
              <a:rPr lang="ko-KR" altLang="en-US" sz="1600"/>
              <a:t>이 된다</a:t>
            </a:r>
            <a:r>
              <a:rPr lang="en-US" altLang="ko-KR" sz="1600"/>
              <a:t>.</a:t>
            </a:r>
          </a:p>
          <a:p>
            <a:pPr lvl="2"/>
            <a:r>
              <a:rPr lang="en-US" altLang="ko-KR" sz="1600"/>
              <a:t>A</a:t>
            </a:r>
            <a:r>
              <a:rPr lang="ko-KR" altLang="en-US" sz="1600"/>
              <a:t>가 </a:t>
            </a:r>
            <a:r>
              <a:rPr lang="en-US" altLang="ko-KR" sz="1600"/>
              <a:t>B</a:t>
            </a:r>
            <a:r>
              <a:rPr lang="ko-KR" altLang="en-US" sz="1600"/>
              <a:t>보다 작은 수이면 </a:t>
            </a:r>
            <a:r>
              <a:rPr lang="en-US" altLang="ko-KR" sz="1600"/>
              <a:t>F2</a:t>
            </a:r>
            <a:r>
              <a:rPr lang="ko-KR" altLang="en-US" sz="1600"/>
              <a:t>는 </a:t>
            </a:r>
            <a:r>
              <a:rPr lang="en-US" altLang="ko-KR" sz="1600"/>
              <a:t>1</a:t>
            </a:r>
            <a:r>
              <a:rPr lang="ko-KR" altLang="en-US" sz="1600"/>
              <a:t>이 되고 아닌 경우에는 </a:t>
            </a:r>
            <a:r>
              <a:rPr lang="en-US" altLang="ko-KR" sz="1600"/>
              <a:t>0</a:t>
            </a:r>
            <a:r>
              <a:rPr lang="ko-KR" altLang="en-US" sz="1600"/>
              <a:t>이 된다</a:t>
            </a:r>
            <a:r>
              <a:rPr lang="en-US" altLang="ko-KR" sz="1600"/>
              <a:t>. </a:t>
            </a:r>
            <a:endParaRPr lang="ko-KR" altLang="en-US" sz="230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F43403E-5AA4-447E-A103-A8A4B787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AC1C-6999-4AC0-93DC-9A78DD6FACCC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477605-5A06-4090-B7CB-FA8F52D22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540" y="1725698"/>
            <a:ext cx="2988920" cy="224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4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sz="3000"/>
              <a:t>실험 </a:t>
            </a:r>
            <a:r>
              <a:rPr lang="en-US" altLang="ko-KR" sz="3000"/>
              <a:t>3 </a:t>
            </a:r>
            <a:r>
              <a:rPr lang="ko-KR" altLang="en-US" sz="3000"/>
              <a:t>예비보고서 작성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35235"/>
            <a:ext cx="8229600" cy="57656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4.2 </a:t>
            </a:r>
            <a:r>
              <a:rPr lang="ko-KR" altLang="en-US"/>
              <a:t>가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 sz="1600"/>
              <a:t>이와 같은 </a:t>
            </a:r>
            <a:r>
              <a:rPr lang="en-US" altLang="ko-KR" sz="1600"/>
              <a:t>3-bit</a:t>
            </a:r>
            <a:r>
              <a:rPr lang="ko-KR" altLang="en-US" sz="1600"/>
              <a:t> </a:t>
            </a:r>
            <a:r>
              <a:rPr lang="en-US" altLang="ko-KR" sz="1600"/>
              <a:t>comparator</a:t>
            </a:r>
            <a:r>
              <a:rPr lang="ko-KR" altLang="en-US" sz="1600"/>
              <a:t>를 </a:t>
            </a:r>
            <a:r>
              <a:rPr lang="en-US" altLang="ko-KR" sz="1600" b="1"/>
              <a:t>NOT, AND, OR </a:t>
            </a:r>
            <a:r>
              <a:rPr lang="ko-KR" altLang="en-US" sz="1600" b="1"/>
              <a:t>게이트</a:t>
            </a:r>
            <a:r>
              <a:rPr lang="ko-KR" altLang="en-US" sz="1600"/>
              <a:t>를 사용하여 </a:t>
            </a:r>
            <a:r>
              <a:rPr lang="en-US" altLang="ko-KR" sz="1600"/>
              <a:t>(</a:t>
            </a:r>
            <a:r>
              <a:rPr lang="ko-KR" altLang="en-US" sz="1600" b="1"/>
              <a:t>최대 </a:t>
            </a:r>
            <a:r>
              <a:rPr lang="en-US" altLang="ko-KR" sz="1600" b="1"/>
              <a:t>3-input gate</a:t>
            </a:r>
            <a:r>
              <a:rPr lang="ko-KR" altLang="en-US" sz="1600"/>
              <a:t>까지 사용 가능</a:t>
            </a:r>
            <a:r>
              <a:rPr lang="en-US" altLang="ko-KR" sz="1600"/>
              <a:t>) </a:t>
            </a:r>
            <a:r>
              <a:rPr lang="ko-KR" altLang="en-US" sz="1600"/>
              <a:t>설계하고 그 회로도를 </a:t>
            </a:r>
            <a:r>
              <a:rPr lang="en-US" altLang="ko-KR" sz="1600"/>
              <a:t>gate-level</a:t>
            </a:r>
            <a:r>
              <a:rPr lang="ko-KR" altLang="en-US" sz="1600"/>
              <a:t>로 </a:t>
            </a:r>
            <a:r>
              <a:rPr lang="ko-KR" altLang="en-US" sz="1600" err="1"/>
              <a:t>그리시오</a:t>
            </a:r>
            <a:r>
              <a:rPr lang="en-US" altLang="ko-KR" sz="160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400"/>
              <a:t>회로도는 손으로 작성하거나 프로그램으로 구현하여 사진 첨부할 것</a:t>
            </a:r>
            <a:endParaRPr lang="en-US" altLang="ko-KR" sz="1400"/>
          </a:p>
          <a:p>
            <a:pPr lvl="2">
              <a:lnSpc>
                <a:spcPct val="150000"/>
              </a:lnSpc>
            </a:pPr>
            <a:r>
              <a:rPr lang="ko-KR" altLang="en-US" sz="1400" b="1">
                <a:solidFill>
                  <a:srgbClr val="FF0000"/>
                </a:solidFill>
              </a:rPr>
              <a:t>게이트를 최소 개수로 구현할 필요는 없지만 가급적 줄여서 설계할 것</a:t>
            </a:r>
            <a:endParaRPr lang="en-US" altLang="ko-KR" sz="1400" b="1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sz="14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/>
              <a:t>4.2 </a:t>
            </a:r>
            <a:r>
              <a:rPr lang="ko-KR" altLang="en-US"/>
              <a:t>나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 sz="1600"/>
              <a:t>위의 </a:t>
            </a:r>
            <a:r>
              <a:rPr lang="en-US" altLang="ko-KR" sz="1600"/>
              <a:t>3-bit</a:t>
            </a:r>
            <a:r>
              <a:rPr lang="ko-KR" altLang="en-US" sz="1600"/>
              <a:t> </a:t>
            </a:r>
            <a:r>
              <a:rPr lang="en-US" altLang="ko-KR" sz="1600"/>
              <a:t>comparator</a:t>
            </a:r>
            <a:r>
              <a:rPr lang="ko-KR" altLang="en-US" sz="1600"/>
              <a:t>를 </a:t>
            </a:r>
            <a:r>
              <a:rPr lang="en-US" altLang="ko-KR" sz="1600" b="1"/>
              <a:t>AOI </a:t>
            </a:r>
            <a:r>
              <a:rPr lang="ko-KR" altLang="en-US" sz="1600" b="1"/>
              <a:t>게이트도 추가로 </a:t>
            </a:r>
            <a:r>
              <a:rPr lang="ko-KR" altLang="en-US" sz="1600"/>
              <a:t>사용하여 설계하고 그 회로도를 </a:t>
            </a:r>
            <a:r>
              <a:rPr lang="en-US" altLang="ko-KR" sz="1600"/>
              <a:t>gate-level</a:t>
            </a:r>
            <a:r>
              <a:rPr lang="ko-KR" altLang="en-US" sz="1600"/>
              <a:t>로 </a:t>
            </a:r>
            <a:r>
              <a:rPr lang="ko-KR" altLang="en-US" sz="1600" err="1"/>
              <a:t>그리시오</a:t>
            </a:r>
            <a:r>
              <a:rPr lang="en-US" altLang="ko-KR" sz="160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400"/>
              <a:t>회로도는 손으로 작성하거나 프로그램으로 구현하여 사진 첨부할 것</a:t>
            </a:r>
            <a:endParaRPr lang="en-US" altLang="ko-KR" sz="1400"/>
          </a:p>
          <a:p>
            <a:pPr lvl="2">
              <a:lnSpc>
                <a:spcPct val="150000"/>
              </a:lnSpc>
            </a:pPr>
            <a:r>
              <a:rPr lang="en-US" altLang="ko-KR" sz="1400"/>
              <a:t>AOI21, AOI22, AOI43, AOI333 </a:t>
            </a:r>
            <a:r>
              <a:rPr lang="ko-KR" altLang="en-US" sz="1400"/>
              <a:t>등 자유롭게 사용 가능</a:t>
            </a:r>
            <a:endParaRPr lang="en-US" altLang="ko-KR" sz="1400"/>
          </a:p>
          <a:p>
            <a:pPr lvl="2">
              <a:lnSpc>
                <a:spcPct val="150000"/>
              </a:lnSpc>
            </a:pPr>
            <a:r>
              <a:rPr lang="ko-KR" altLang="en-US" sz="1400" b="1">
                <a:solidFill>
                  <a:srgbClr val="FF0000"/>
                </a:solidFill>
              </a:rPr>
              <a:t>게이트를 최소 개수로 구현할 필요는 없지만 가급적 줄여서 설계할 것</a:t>
            </a:r>
            <a:endParaRPr lang="en-US" altLang="ko-KR" sz="1400" b="1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b="1">
              <a:solidFill>
                <a:srgbClr val="FF0000"/>
              </a:solidFill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F43403E-5AA4-447E-A103-A8A4B787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AC1C-6999-4AC0-93DC-9A78DD6FACC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11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sz="3000"/>
              <a:t>실험 </a:t>
            </a:r>
            <a:r>
              <a:rPr lang="en-US" altLang="ko-KR" sz="3000"/>
              <a:t>3 </a:t>
            </a:r>
            <a:r>
              <a:rPr lang="ko-KR" altLang="en-US" sz="3000"/>
              <a:t>예비보고서 작성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35235"/>
            <a:ext cx="8229600" cy="49875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4.3 Pulse Shaper Circuit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/>
              <a:t>가</a:t>
            </a:r>
            <a:r>
              <a:rPr lang="en-US" altLang="ko-KR" sz="1600" b="1"/>
              <a:t>. </a:t>
            </a:r>
            <a:r>
              <a:rPr lang="ko-KR" altLang="en-US" sz="1600"/>
              <a:t>그림 </a:t>
            </a:r>
            <a:r>
              <a:rPr lang="en-US" altLang="ko-KR" sz="1600"/>
              <a:t>3.13</a:t>
            </a:r>
            <a:r>
              <a:rPr lang="ko-KR" altLang="en-US" sz="1600"/>
              <a:t>의 </a:t>
            </a:r>
            <a:r>
              <a:rPr lang="en-US" altLang="ko-KR" sz="1600"/>
              <a:t>pulse shaper </a:t>
            </a:r>
            <a:r>
              <a:rPr lang="ko-KR" altLang="en-US" sz="1600"/>
              <a:t>회로에서 모든 게이트들은 </a:t>
            </a:r>
            <a:r>
              <a:rPr lang="en-US" altLang="ko-KR" sz="1600" b="1"/>
              <a:t>propagation delay</a:t>
            </a:r>
            <a:r>
              <a:rPr lang="ko-KR" altLang="en-US" sz="1600" b="1"/>
              <a:t>가 </a:t>
            </a:r>
            <a:r>
              <a:rPr lang="en-US" altLang="ko-KR" sz="1600" b="1"/>
              <a:t>10ns</a:t>
            </a:r>
            <a:r>
              <a:rPr lang="ko-KR" altLang="en-US" sz="1600"/>
              <a:t>으로 동일하다고 가정한다</a:t>
            </a:r>
            <a:r>
              <a:rPr lang="en-US" altLang="ko-KR" sz="1600"/>
              <a:t>. </a:t>
            </a:r>
            <a:r>
              <a:rPr lang="ko-KR" altLang="en-US" sz="1600"/>
              <a:t>닫혀 있던 스위치가 시간 </a:t>
            </a:r>
            <a:r>
              <a:rPr lang="en-US" altLang="ko-KR" sz="1600" b="1"/>
              <a:t>40ns</a:t>
            </a:r>
            <a:r>
              <a:rPr lang="ko-KR" altLang="en-US" sz="1600"/>
              <a:t>에서 열린다고 할 때 아래의 </a:t>
            </a:r>
            <a:r>
              <a:rPr lang="en-US" altLang="ko-KR" sz="1600"/>
              <a:t>timing diagram</a:t>
            </a:r>
            <a:r>
              <a:rPr lang="ko-KR" altLang="en-US" sz="1600"/>
              <a:t>에서 나머지를 </a:t>
            </a:r>
            <a:r>
              <a:rPr lang="ko-KR" altLang="en-US" sz="1600" err="1"/>
              <a:t>채우시오</a:t>
            </a:r>
            <a:r>
              <a:rPr lang="en-US" altLang="ko-KR" sz="160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400"/>
          </a:p>
          <a:p>
            <a:pPr lvl="2">
              <a:lnSpc>
                <a:spcPct val="150000"/>
              </a:lnSpc>
            </a:pPr>
            <a:r>
              <a:rPr lang="en-US" altLang="ko-KR" sz="1400"/>
              <a:t>Timing diagram</a:t>
            </a:r>
            <a:r>
              <a:rPr lang="ko-KR" altLang="en-US" sz="1400"/>
              <a:t>은 손으로 그리거나 프로그램을 이용해도 됨</a:t>
            </a:r>
            <a:endParaRPr lang="en-US" altLang="ko-KR" sz="1400"/>
          </a:p>
          <a:p>
            <a:pPr lvl="1">
              <a:lnSpc>
                <a:spcPct val="150000"/>
              </a:lnSpc>
            </a:pPr>
            <a:endParaRPr lang="en-US" altLang="ko-KR" sz="1400" b="1">
              <a:solidFill>
                <a:srgbClr val="FF0000"/>
              </a:solidFill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F43403E-5AA4-447E-A103-A8A4B787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AC1C-6999-4AC0-93DC-9A78DD6FACCC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FD6CE1-555F-46C8-A823-889FD6036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078" y="4632982"/>
            <a:ext cx="6159844" cy="18067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7E26CA-F8C4-4299-9BF2-12A32ED32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734" y="2733145"/>
            <a:ext cx="2936532" cy="183108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ED41A0A-D961-4F55-AF51-D4A511540411}"/>
              </a:ext>
            </a:extLst>
          </p:cNvPr>
          <p:cNvSpPr/>
          <p:nvPr/>
        </p:nvSpPr>
        <p:spPr>
          <a:xfrm>
            <a:off x="3624649" y="4501167"/>
            <a:ext cx="543697" cy="354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ns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7937F8-E0C0-4361-B6DC-D45EA578210D}"/>
              </a:ext>
            </a:extLst>
          </p:cNvPr>
          <p:cNvSpPr/>
          <p:nvPr/>
        </p:nvSpPr>
        <p:spPr>
          <a:xfrm>
            <a:off x="5374674" y="4508593"/>
            <a:ext cx="543697" cy="354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ns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46E92B-7BEE-47EB-AE72-87FAF03B6EF5}"/>
              </a:ext>
            </a:extLst>
          </p:cNvPr>
          <p:cNvSpPr/>
          <p:nvPr/>
        </p:nvSpPr>
        <p:spPr>
          <a:xfrm>
            <a:off x="7063946" y="4501166"/>
            <a:ext cx="543697" cy="354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ns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0B1899-BE23-4298-9156-8B0443240D55}"/>
              </a:ext>
            </a:extLst>
          </p:cNvPr>
          <p:cNvSpPr/>
          <p:nvPr/>
        </p:nvSpPr>
        <p:spPr>
          <a:xfrm>
            <a:off x="4044779" y="2996730"/>
            <a:ext cx="543697" cy="354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1100">
                <a:solidFill>
                  <a:schemeClr val="tx1"/>
                </a:solidFill>
              </a:rPr>
              <a:t>Ω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60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/>
              <a:t>실험 항목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5.2 </a:t>
            </a:r>
            <a:r>
              <a:rPr lang="ko-KR" altLang="en-US"/>
              <a:t>가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en-US" altLang="ko-KR" u="sng">
                <a:sym typeface="Wingdings" panose="05000000000000000000" pitchFamily="2" charset="2"/>
              </a:rPr>
              <a:t>Prelab</a:t>
            </a:r>
            <a:r>
              <a:rPr lang="ko-KR" altLang="en-US" u="sng">
                <a:sym typeface="Wingdings" panose="05000000000000000000" pitchFamily="2" charset="2"/>
              </a:rPr>
              <a:t> </a:t>
            </a:r>
            <a:r>
              <a:rPr lang="en-US" altLang="ko-KR" u="sng">
                <a:sym typeface="Wingdings" panose="05000000000000000000" pitchFamily="2" charset="2"/>
              </a:rPr>
              <a:t>4.2.</a:t>
            </a:r>
            <a:r>
              <a:rPr lang="ko-KR" altLang="en-US" u="sng">
                <a:sym typeface="Wingdings" panose="05000000000000000000" pitchFamily="2" charset="2"/>
              </a:rPr>
              <a:t>가</a:t>
            </a:r>
            <a:r>
              <a:rPr lang="ko-KR" altLang="en-US">
                <a:sym typeface="Wingdings" panose="05000000000000000000" pitchFamily="2" charset="2"/>
              </a:rPr>
              <a:t>의 회로 </a:t>
            </a:r>
            <a:r>
              <a:rPr lang="en-US" altLang="ko-KR">
                <a:sym typeface="Wingdings" panose="05000000000000000000" pitchFamily="2" charset="2"/>
              </a:rPr>
              <a:t>(</a:t>
            </a:r>
            <a:r>
              <a:rPr lang="en-US" altLang="ko-KR" b="1">
                <a:sym typeface="Wingdings" panose="05000000000000000000" pitchFamily="2" charset="2"/>
              </a:rPr>
              <a:t>3-bit comparator</a:t>
            </a:r>
            <a:r>
              <a:rPr lang="en-US" altLang="ko-KR">
                <a:sym typeface="Wingdings" panose="05000000000000000000" pitchFamily="2" charset="2"/>
              </a:rPr>
              <a:t>,</a:t>
            </a:r>
            <a:r>
              <a:rPr lang="en-US" altLang="ko-KR" b="1">
                <a:sym typeface="Wingdings" panose="05000000000000000000" pitchFamily="2" charset="2"/>
              </a:rPr>
              <a:t> AOI </a:t>
            </a:r>
            <a:r>
              <a:rPr lang="ko-KR" altLang="en-US" b="1">
                <a:sym typeface="Wingdings" panose="05000000000000000000" pitchFamily="2" charset="2"/>
              </a:rPr>
              <a:t>사용 </a:t>
            </a:r>
            <a:r>
              <a:rPr lang="en-US" altLang="ko-KR" b="1">
                <a:sym typeface="Wingdings" panose="05000000000000000000" pitchFamily="2" charset="2"/>
              </a:rPr>
              <a:t>X</a:t>
            </a:r>
            <a:r>
              <a:rPr lang="en-US" altLang="ko-KR">
                <a:sym typeface="Wingdings" panose="05000000000000000000" pitchFamily="2" charset="2"/>
              </a:rPr>
              <a:t>)</a:t>
            </a:r>
            <a:r>
              <a:rPr lang="ko-KR" altLang="en-US">
                <a:sym typeface="Wingdings" panose="05000000000000000000" pitchFamily="2" charset="2"/>
              </a:rPr>
              <a:t> 구현</a:t>
            </a:r>
            <a:endParaRPr lang="en-US" altLang="ko-KR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>
                <a:sym typeface="Wingdings" panose="05000000000000000000" pitchFamily="2" charset="2"/>
              </a:rPr>
              <a:t>입력 </a:t>
            </a:r>
            <a:r>
              <a:rPr lang="en-US" altLang="ko-KR">
                <a:sym typeface="Wingdings" panose="05000000000000000000" pitchFamily="2" charset="2"/>
              </a:rPr>
              <a:t>A0~A2, B0~B2</a:t>
            </a:r>
            <a:r>
              <a:rPr lang="ko-KR" altLang="en-US">
                <a:sym typeface="Wingdings" panose="05000000000000000000" pitchFamily="2" charset="2"/>
              </a:rPr>
              <a:t>는 </a:t>
            </a:r>
            <a:r>
              <a:rPr lang="ko-KR" altLang="en-US" b="1">
                <a:sym typeface="Wingdings" panose="05000000000000000000" pitchFamily="2" charset="2"/>
              </a:rPr>
              <a:t>반드시</a:t>
            </a:r>
            <a:r>
              <a:rPr lang="ko-KR" altLang="en-US" b="1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switch</a:t>
            </a:r>
            <a:r>
              <a:rPr lang="ko-KR" altLang="en-US">
                <a:sym typeface="Wingdings" panose="05000000000000000000" pitchFamily="2" charset="2"/>
              </a:rPr>
              <a:t>로 구현할 것</a:t>
            </a:r>
            <a:endParaRPr lang="en-US" altLang="ko-KR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>
                <a:sym typeface="Wingdings" panose="05000000000000000000" pitchFamily="2" charset="2"/>
              </a:rPr>
              <a:t>출력 </a:t>
            </a:r>
            <a:r>
              <a:rPr lang="en-US" altLang="ko-KR">
                <a:sym typeface="Wingdings" panose="05000000000000000000" pitchFamily="2" charset="2"/>
              </a:rPr>
              <a:t>F1~F3</a:t>
            </a:r>
            <a:r>
              <a:rPr lang="ko-KR" altLang="en-US">
                <a:sym typeface="Wingdings" panose="05000000000000000000" pitchFamily="2" charset="2"/>
              </a:rPr>
              <a:t>은 </a:t>
            </a:r>
            <a:r>
              <a:rPr lang="ko-KR" altLang="en-US" b="1">
                <a:sym typeface="Wingdings" panose="05000000000000000000" pitchFamily="2" charset="2"/>
              </a:rPr>
              <a:t>반드시 </a:t>
            </a:r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LED</a:t>
            </a:r>
            <a:r>
              <a:rPr lang="ko-KR" altLang="en-US">
                <a:sym typeface="Wingdings" panose="05000000000000000000" pitchFamily="2" charset="2"/>
              </a:rPr>
              <a:t>로 구현할 것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  <a:p>
            <a:pPr marL="395585" indent="-385763">
              <a:lnSpc>
                <a:spcPct val="150000"/>
              </a:lnSpc>
            </a:pPr>
            <a:r>
              <a:rPr lang="en-US" altLang="ko-KR">
                <a:sym typeface="Wingdings" panose="05000000000000000000" pitchFamily="2" charset="2"/>
              </a:rPr>
              <a:t>5.3 </a:t>
            </a:r>
            <a:r>
              <a:rPr lang="ko-KR" altLang="en-US">
                <a:sym typeface="Wingdings" panose="05000000000000000000" pitchFamily="2" charset="2"/>
              </a:rPr>
              <a:t>가</a:t>
            </a:r>
            <a:r>
              <a:rPr lang="en-US" altLang="ko-KR">
                <a:sym typeface="Wingdings" panose="05000000000000000000" pitchFamily="2" charset="2"/>
              </a:rPr>
              <a:t>, </a:t>
            </a:r>
            <a:r>
              <a:rPr lang="ko-KR" altLang="en-US">
                <a:sym typeface="Wingdings" panose="05000000000000000000" pitchFamily="2" charset="2"/>
              </a:rPr>
              <a:t>나</a:t>
            </a:r>
            <a:endParaRPr lang="en-US" altLang="ko-KR">
              <a:sym typeface="Wingdings" panose="05000000000000000000" pitchFamily="2" charset="2"/>
            </a:endParaRPr>
          </a:p>
          <a:p>
            <a:pPr marL="722610" lvl="1" indent="-385763">
              <a:lnSpc>
                <a:spcPct val="150000"/>
              </a:lnSpc>
            </a:pPr>
            <a:r>
              <a:rPr lang="en-US" altLang="ko-KR" u="sng">
                <a:sym typeface="Wingdings" panose="05000000000000000000" pitchFamily="2" charset="2"/>
              </a:rPr>
              <a:t>Prelab 4.3</a:t>
            </a:r>
            <a:r>
              <a:rPr lang="ko-KR" altLang="en-US">
                <a:sym typeface="Wingdings" panose="05000000000000000000" pitchFamily="2" charset="2"/>
              </a:rPr>
              <a:t>의 회로 </a:t>
            </a:r>
            <a:r>
              <a:rPr lang="en-US" altLang="ko-KR">
                <a:sym typeface="Wingdings" panose="05000000000000000000" pitchFamily="2" charset="2"/>
              </a:rPr>
              <a:t>(</a:t>
            </a:r>
            <a:r>
              <a:rPr lang="en-US" altLang="ko-KR" b="1">
                <a:sym typeface="Wingdings" panose="05000000000000000000" pitchFamily="2" charset="2"/>
              </a:rPr>
              <a:t>Pulse shaper</a:t>
            </a:r>
            <a:r>
              <a:rPr lang="en-US" altLang="ko-KR">
                <a:sym typeface="Wingdings" panose="05000000000000000000" pitchFamily="2" charset="2"/>
              </a:rPr>
              <a:t>) </a:t>
            </a:r>
            <a:r>
              <a:rPr lang="ko-KR" altLang="en-US">
                <a:sym typeface="Wingdings" panose="05000000000000000000" pitchFamily="2" charset="2"/>
              </a:rPr>
              <a:t>구현</a:t>
            </a:r>
            <a:endParaRPr lang="en-US" altLang="ko-KR">
              <a:sym typeface="Wingdings" panose="05000000000000000000" pitchFamily="2" charset="2"/>
            </a:endParaRPr>
          </a:p>
          <a:p>
            <a:pPr marL="722610" lvl="1" indent="-385763">
              <a:lnSpc>
                <a:spcPct val="150000"/>
              </a:lnSpc>
            </a:pPr>
            <a:r>
              <a:rPr lang="ko-KR" altLang="en-US">
                <a:sym typeface="Wingdings" panose="05000000000000000000" pitchFamily="2" charset="2"/>
              </a:rPr>
              <a:t>저항 </a:t>
            </a:r>
            <a:r>
              <a:rPr lang="en-US" altLang="ko-KR">
                <a:sym typeface="Wingdings" panose="05000000000000000000" pitchFamily="2" charset="2"/>
              </a:rPr>
              <a:t>330 Ω</a:t>
            </a:r>
            <a:r>
              <a:rPr lang="ko-KR" altLang="en-US">
                <a:sym typeface="Wingdings" panose="05000000000000000000" pitchFamily="2" charset="2"/>
              </a:rPr>
              <a:t>은 그 정도의 적당한 크기로 구현할 것</a:t>
            </a:r>
            <a:r>
              <a:rPr lang="en-US" altLang="ko-KR">
                <a:sym typeface="Wingdings" panose="05000000000000000000" pitchFamily="2" charset="2"/>
              </a:rPr>
              <a:t>. (</a:t>
            </a:r>
            <a:r>
              <a:rPr lang="ko-KR" altLang="en-US">
                <a:sym typeface="Wingdings" panose="05000000000000000000" pitchFamily="2" charset="2"/>
              </a:rPr>
              <a:t>없으면 안됨</a:t>
            </a:r>
            <a:r>
              <a:rPr lang="en-US" altLang="ko-KR">
                <a:sym typeface="Wingdings" panose="05000000000000000000" pitchFamily="2" charset="2"/>
              </a:rPr>
              <a:t>)</a:t>
            </a:r>
          </a:p>
          <a:p>
            <a:pPr marL="9822" indent="0">
              <a:lnSpc>
                <a:spcPct val="150000"/>
              </a:lnSpc>
              <a:buNone/>
            </a:pPr>
            <a:endParaRPr lang="en-US" altLang="ko-KR" sz="280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7145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/>
              <a:t>실험 검사 항목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9" y="1654234"/>
            <a:ext cx="8229600" cy="4476296"/>
          </a:xfrm>
        </p:spPr>
        <p:txBody>
          <a:bodyPr/>
          <a:lstStyle/>
          <a:p>
            <a:r>
              <a:rPr lang="en-US" altLang="ko-KR" sz="2700"/>
              <a:t>5.2</a:t>
            </a:r>
            <a:r>
              <a:rPr lang="ko-KR" altLang="en-US" sz="2700"/>
              <a:t> 가</a:t>
            </a:r>
            <a:r>
              <a:rPr lang="ko-KR" altLang="en-US" sz="2700" b="0"/>
              <a:t> </a:t>
            </a:r>
            <a:r>
              <a:rPr lang="en-US" altLang="ko-KR" sz="2700" b="0"/>
              <a:t>(3-bit comparator)</a:t>
            </a:r>
          </a:p>
          <a:p>
            <a:pPr lvl="1"/>
            <a:r>
              <a:rPr lang="en-US" altLang="ko-KR" sz="2250"/>
              <a:t>A0~A2, B0~B2</a:t>
            </a:r>
            <a:r>
              <a:rPr lang="ko-KR" altLang="en-US" sz="2250" b="1">
                <a:solidFill>
                  <a:srgbClr val="C00000"/>
                </a:solidFill>
              </a:rPr>
              <a:t> </a:t>
            </a:r>
            <a:r>
              <a:rPr lang="ko-KR" altLang="en-US" sz="2250"/>
              <a:t>입력에 따라 제대로 된 결과가 나오는 지 확인</a:t>
            </a:r>
            <a:endParaRPr lang="en-US" altLang="ko-KR" sz="2250"/>
          </a:p>
          <a:p>
            <a:pPr lvl="1"/>
            <a:r>
              <a:rPr lang="ko-KR" altLang="en-US" sz="2250"/>
              <a:t>입력 </a:t>
            </a:r>
            <a:r>
              <a:rPr lang="en-US" altLang="ko-KR" sz="2250"/>
              <a:t>/ </a:t>
            </a:r>
            <a:r>
              <a:rPr lang="ko-KR" altLang="en-US" sz="2250"/>
              <a:t>출력은 </a:t>
            </a:r>
            <a:r>
              <a:rPr lang="ko-KR" altLang="en-US" sz="2250" b="1"/>
              <a:t>반드시</a:t>
            </a:r>
            <a:r>
              <a:rPr lang="ko-KR" altLang="en-US" sz="2250"/>
              <a:t> </a:t>
            </a:r>
            <a:r>
              <a:rPr lang="en-US" altLang="ko-KR" sz="2250" b="1">
                <a:solidFill>
                  <a:srgbClr val="FF0000"/>
                </a:solidFill>
              </a:rPr>
              <a:t>switch</a:t>
            </a:r>
            <a:r>
              <a:rPr lang="en-US" altLang="ko-KR" sz="2250"/>
              <a:t> (SPDT) / </a:t>
            </a:r>
            <a:r>
              <a:rPr lang="en-US" altLang="ko-KR" sz="2250" b="1">
                <a:solidFill>
                  <a:srgbClr val="FF0000"/>
                </a:solidFill>
              </a:rPr>
              <a:t>LED</a:t>
            </a:r>
            <a:r>
              <a:rPr lang="ko-KR" altLang="en-US" sz="2250"/>
              <a:t>로</a:t>
            </a:r>
            <a:endParaRPr lang="en-US" altLang="ko-KR" sz="2250"/>
          </a:p>
          <a:p>
            <a:pPr lvl="1"/>
            <a:endParaRPr lang="en-US" altLang="ko-KR" sz="2250"/>
          </a:p>
          <a:p>
            <a:r>
              <a:rPr lang="en-US" altLang="ko-KR" sz="2475"/>
              <a:t>5.3 </a:t>
            </a:r>
            <a:r>
              <a:rPr lang="ko-KR" altLang="en-US" sz="2475"/>
              <a:t>가</a:t>
            </a:r>
            <a:r>
              <a:rPr lang="en-US" altLang="ko-KR" sz="2475"/>
              <a:t>, </a:t>
            </a:r>
            <a:r>
              <a:rPr lang="ko-KR" altLang="en-US" sz="2475"/>
              <a:t>나</a:t>
            </a:r>
            <a:r>
              <a:rPr lang="ko-KR" altLang="en-US" sz="2475" b="0"/>
              <a:t> </a:t>
            </a:r>
            <a:r>
              <a:rPr lang="en-US" altLang="ko-KR" sz="2475" b="0"/>
              <a:t>(Pulse shaper)</a:t>
            </a:r>
          </a:p>
          <a:p>
            <a:pPr lvl="1"/>
            <a:r>
              <a:rPr lang="en-US" altLang="ko-KR" sz="2250"/>
              <a:t>Switch on/off </a:t>
            </a:r>
            <a:r>
              <a:rPr lang="ko-KR" altLang="en-US" sz="2250"/>
              <a:t>했을 때 </a:t>
            </a:r>
            <a:r>
              <a:rPr lang="en-US" altLang="ko-KR" sz="2250"/>
              <a:t>A, B</a:t>
            </a:r>
            <a:r>
              <a:rPr lang="ko-KR" altLang="en-US" sz="2250"/>
              <a:t>의 </a:t>
            </a:r>
            <a:r>
              <a:rPr lang="en-US" altLang="ko-KR" sz="2250"/>
              <a:t>waveform </a:t>
            </a:r>
            <a:r>
              <a:rPr lang="ko-KR" altLang="en-US" sz="2250"/>
              <a:t>확인</a:t>
            </a:r>
            <a:endParaRPr lang="en-US" altLang="ko-KR" sz="2250"/>
          </a:p>
          <a:p>
            <a:pPr lvl="1"/>
            <a:r>
              <a:rPr lang="en-US" altLang="ko-KR" sz="2250"/>
              <a:t>B</a:t>
            </a:r>
            <a:r>
              <a:rPr lang="ko-KR" altLang="en-US" sz="2250"/>
              <a:t>의 </a:t>
            </a:r>
            <a:r>
              <a:rPr lang="ko-KR" altLang="en-US" sz="2250" b="1">
                <a:solidFill>
                  <a:srgbClr val="FF0000"/>
                </a:solidFill>
              </a:rPr>
              <a:t>주기</a:t>
            </a:r>
            <a:r>
              <a:rPr lang="en-US" altLang="ko-KR" sz="2250"/>
              <a:t>, </a:t>
            </a:r>
            <a:r>
              <a:rPr lang="ko-KR" altLang="en-US" sz="2250" b="1">
                <a:solidFill>
                  <a:srgbClr val="FF0000"/>
                </a:solidFill>
              </a:rPr>
              <a:t>최고 전압</a:t>
            </a:r>
            <a:r>
              <a:rPr lang="en-US" altLang="ko-KR" sz="2250"/>
              <a:t>, </a:t>
            </a:r>
            <a:r>
              <a:rPr lang="ko-KR" altLang="en-US" sz="2250" b="1">
                <a:solidFill>
                  <a:srgbClr val="FF0000"/>
                </a:solidFill>
              </a:rPr>
              <a:t>최저 전압 </a:t>
            </a:r>
            <a:r>
              <a:rPr lang="ko-KR" altLang="en-US" sz="2250"/>
              <a:t>확인</a:t>
            </a:r>
            <a:endParaRPr lang="en-US" altLang="ko-KR" sz="2700"/>
          </a:p>
          <a:p>
            <a:pPr lvl="1"/>
            <a:endParaRPr lang="en-US" altLang="ko-KR" sz="2475"/>
          </a:p>
          <a:p>
            <a:endParaRPr lang="en-US" altLang="ko-KR" sz="2700"/>
          </a:p>
          <a:p>
            <a:endParaRPr lang="en-US" altLang="ko-KR" sz="2700"/>
          </a:p>
          <a:p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25183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/>
              <a:t>결과보고서 작성 항목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9" y="1396538"/>
            <a:ext cx="8229600" cy="4733991"/>
          </a:xfrm>
        </p:spPr>
        <p:txBody>
          <a:bodyPr/>
          <a:lstStyle/>
          <a:p>
            <a:r>
              <a:rPr lang="en-US" altLang="ko-KR" sz="2800" dirty="0">
                <a:ea typeface="맑은 고딕"/>
              </a:rPr>
              <a:t>6.2</a:t>
            </a:r>
          </a:p>
          <a:p>
            <a:pPr lvl="1" indent="-325120"/>
            <a:r>
              <a:rPr lang="ko-KR" altLang="en-US" sz="2400" dirty="0">
                <a:ea typeface="맑은 고딕"/>
              </a:rPr>
              <a:t>가 </a:t>
            </a:r>
            <a:r>
              <a:rPr lang="en-US" altLang="ko-KR" sz="2400" dirty="0">
                <a:ea typeface="맑은 고딕"/>
              </a:rPr>
              <a:t>: </a:t>
            </a:r>
            <a:r>
              <a:rPr lang="ko-KR" altLang="en-US" sz="2400" dirty="0">
                <a:ea typeface="맑은 고딕"/>
              </a:rPr>
              <a:t>실험에서 나온 결과 </a:t>
            </a:r>
            <a:r>
              <a:rPr lang="en-US" altLang="ko-KR" sz="2400" dirty="0">
                <a:ea typeface="맑은 고딕"/>
              </a:rPr>
              <a:t>(Truth table)</a:t>
            </a:r>
          </a:p>
          <a:p>
            <a:r>
              <a:rPr lang="en-US" altLang="ko-KR" sz="2800" dirty="0">
                <a:ea typeface="맑은 고딕"/>
              </a:rPr>
              <a:t>6.3 </a:t>
            </a:r>
            <a:endParaRPr lang="ko-KR" altLang="en-US" sz="2800">
              <a:ea typeface="맑은 고딕"/>
            </a:endParaRPr>
          </a:p>
          <a:p>
            <a:pPr lvl="1" indent="-325120"/>
            <a:r>
              <a:rPr lang="ko-KR" altLang="en-US" sz="2400" dirty="0">
                <a:ea typeface="맑은 고딕"/>
              </a:rPr>
              <a:t>가 </a:t>
            </a:r>
            <a:r>
              <a:rPr lang="en-US" altLang="ko-KR" sz="2400" dirty="0">
                <a:ea typeface="맑은 고딕"/>
              </a:rPr>
              <a:t>: A, B, C, D </a:t>
            </a:r>
            <a:r>
              <a:rPr lang="ko-KR" altLang="en-US" sz="2400" dirty="0">
                <a:ea typeface="맑은 고딕"/>
              </a:rPr>
              <a:t>파형 사진 첨부 (아래 표 참고)</a:t>
            </a:r>
            <a:endParaRPr lang="en-US" altLang="ko-KR" sz="2400" dirty="0">
              <a:ea typeface="맑은 고딕"/>
            </a:endParaRPr>
          </a:p>
          <a:p>
            <a:pPr lvl="2" indent="-350520"/>
            <a:r>
              <a:rPr lang="ko-KR" altLang="en-US" sz="2400" dirty="0">
                <a:ea typeface="맑은 고딕"/>
              </a:rPr>
              <a:t>주기</a:t>
            </a:r>
            <a:r>
              <a:rPr lang="en-US" altLang="ko-KR" sz="2400" dirty="0">
                <a:ea typeface="맑은 고딕"/>
              </a:rPr>
              <a:t>, </a:t>
            </a:r>
            <a:r>
              <a:rPr lang="ko-KR" altLang="en-US" sz="2400" dirty="0">
                <a:ea typeface="맑은 고딕"/>
              </a:rPr>
              <a:t>최고 전압</a:t>
            </a:r>
            <a:r>
              <a:rPr lang="en-US" altLang="ko-KR" sz="2400" dirty="0">
                <a:ea typeface="맑은 고딕"/>
              </a:rPr>
              <a:t>, </a:t>
            </a:r>
            <a:r>
              <a:rPr lang="ko-KR" altLang="en-US" sz="2400" dirty="0">
                <a:ea typeface="맑은 고딕"/>
              </a:rPr>
              <a:t>최저 전압 표기</a:t>
            </a:r>
            <a:endParaRPr lang="en-US" altLang="ko-KR" sz="2400" dirty="0">
              <a:ea typeface="맑은 고딕"/>
            </a:endParaRPr>
          </a:p>
          <a:p>
            <a:pPr lvl="2" indent="-350520"/>
            <a:r>
              <a:rPr lang="ko-KR" altLang="en-US" sz="2400" dirty="0">
                <a:ea typeface="맑은 고딕"/>
              </a:rPr>
              <a:t>각 파형</a:t>
            </a:r>
            <a:r>
              <a:rPr lang="en-US" altLang="ko-KR" sz="2400" dirty="0">
                <a:ea typeface="맑은 고딕"/>
              </a:rPr>
              <a:t>(B, C, D)</a:t>
            </a:r>
            <a:r>
              <a:rPr lang="ko-KR" altLang="en-US" sz="2400" dirty="0">
                <a:ea typeface="맑은 고딕"/>
              </a:rPr>
              <a:t>간의 시간 차이 표기</a:t>
            </a:r>
            <a:endParaRPr lang="en-US" altLang="ko-KR" sz="2400" dirty="0">
              <a:ea typeface="맑은 고딕"/>
            </a:endParaRPr>
          </a:p>
          <a:p>
            <a:pPr>
              <a:buClr>
                <a:srgbClr val="CC9900"/>
              </a:buClr>
            </a:pPr>
            <a:endParaRPr lang="ko-KR" altLang="en-US" sz="2400">
              <a:ea typeface="맑은 고딕" panose="020B0503020000020004" pitchFamily="34" charset="-127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05B7E0-879B-86D1-7625-312E2A409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821957"/>
              </p:ext>
            </p:extLst>
          </p:nvPr>
        </p:nvGraphicFramePr>
        <p:xfrm>
          <a:off x="1213460" y="4391678"/>
          <a:ext cx="7319193" cy="1940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599">
                  <a:extLst>
                    <a:ext uri="{9D8B030D-6E8A-4147-A177-3AD203B41FA5}">
                      <a16:colId xmlns:a16="http://schemas.microsoft.com/office/drawing/2014/main" val="2499822379"/>
                    </a:ext>
                  </a:extLst>
                </a:gridCol>
                <a:gridCol w="1045599">
                  <a:extLst>
                    <a:ext uri="{9D8B030D-6E8A-4147-A177-3AD203B41FA5}">
                      <a16:colId xmlns:a16="http://schemas.microsoft.com/office/drawing/2014/main" val="2620303020"/>
                    </a:ext>
                  </a:extLst>
                </a:gridCol>
                <a:gridCol w="1045599">
                  <a:extLst>
                    <a:ext uri="{9D8B030D-6E8A-4147-A177-3AD203B41FA5}">
                      <a16:colId xmlns:a16="http://schemas.microsoft.com/office/drawing/2014/main" val="2267133712"/>
                    </a:ext>
                  </a:extLst>
                </a:gridCol>
                <a:gridCol w="1045599">
                  <a:extLst>
                    <a:ext uri="{9D8B030D-6E8A-4147-A177-3AD203B41FA5}">
                      <a16:colId xmlns:a16="http://schemas.microsoft.com/office/drawing/2014/main" val="2253200931"/>
                    </a:ext>
                  </a:extLst>
                </a:gridCol>
                <a:gridCol w="1045599">
                  <a:extLst>
                    <a:ext uri="{9D8B030D-6E8A-4147-A177-3AD203B41FA5}">
                      <a16:colId xmlns:a16="http://schemas.microsoft.com/office/drawing/2014/main" val="1314629112"/>
                    </a:ext>
                  </a:extLst>
                </a:gridCol>
                <a:gridCol w="1045599">
                  <a:extLst>
                    <a:ext uri="{9D8B030D-6E8A-4147-A177-3AD203B41FA5}">
                      <a16:colId xmlns:a16="http://schemas.microsoft.com/office/drawing/2014/main" val="3920954988"/>
                    </a:ext>
                  </a:extLst>
                </a:gridCol>
                <a:gridCol w="1045599">
                  <a:extLst>
                    <a:ext uri="{9D8B030D-6E8A-4147-A177-3AD203B41FA5}">
                      <a16:colId xmlns:a16="http://schemas.microsoft.com/office/drawing/2014/main" val="2109358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Waveform</a:t>
                      </a:r>
                    </a:p>
                    <a:p>
                      <a:pPr lvl="0">
                        <a:buNone/>
                      </a:pPr>
                      <a:r>
                        <a:rPr lang="en-US" sz="1200" dirty="0"/>
                        <a:t>(</a:t>
                      </a:r>
                      <a:r>
                        <a:rPr lang="ko-KR" altLang="en-US" sz="1200" dirty="0"/>
                        <a:t>사진</a:t>
                      </a:r>
                      <a:r>
                        <a:rPr lang="en-US" altLang="ko-KR" sz="1200" dirty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Ch1~Ch2 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200" dirty="0"/>
                        <a:t>delay(ns)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Ch2 </a:t>
                      </a:r>
                      <a:r>
                        <a:rPr lang="ko-KR" altLang="en-US" sz="1200" dirty="0"/>
                        <a:t>최대</a:t>
                      </a:r>
                      <a:r>
                        <a:rPr lang="en-US" altLang="ko-KR" sz="1200" dirty="0"/>
                        <a:t> V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Ch2 </a:t>
                      </a:r>
                      <a:r>
                        <a:rPr lang="ko-KR" altLang="en-US" sz="1200" dirty="0"/>
                        <a:t>최저</a:t>
                      </a:r>
                      <a:r>
                        <a:rPr lang="en-US" altLang="ko-KR" sz="1200" dirty="0"/>
                        <a:t> 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Ch2주기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90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40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903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95641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737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827035"/>
      </p:ext>
    </p:extLst>
  </p:cSld>
  <p:clrMapOvr>
    <a:masterClrMapping/>
  </p:clrMapOvr>
</p:sld>
</file>

<file path=ppt/theme/theme1.xml><?xml version="1.0" encoding="utf-8"?>
<a:theme xmlns:a="http://schemas.openxmlformats.org/drawingml/2006/main" name="SNUCAD_MKANG2">
  <a:themeElements>
    <a:clrScheme name="사용자 지정 1">
      <a:dk1>
        <a:srgbClr val="000000"/>
      </a:dk1>
      <a:lt1>
        <a:srgbClr val="FFFFFF"/>
      </a:lt1>
      <a:dk2>
        <a:srgbClr val="1A5D65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벽지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벽지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벽지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NUCAD_MKANG2" id="{DE99D4AF-FBBB-4231-A52E-66938279BD4F}" vid="{E53B7D39-0BF5-4E7B-914D-B06EA4AB96B8}"/>
    </a:ext>
  </a:extLst>
</a:theme>
</file>

<file path=ppt/theme/theme2.xml><?xml version="1.0" encoding="utf-8"?>
<a:theme xmlns:a="http://schemas.openxmlformats.org/drawingml/2006/main" name="SNUCAD_MKANG2">
  <a:themeElements>
    <a:clrScheme name="사용자 지정 1">
      <a:dk1>
        <a:srgbClr val="000000"/>
      </a:dk1>
      <a:lt1>
        <a:srgbClr val="FFFFFF"/>
      </a:lt1>
      <a:dk2>
        <a:srgbClr val="1A5D65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벽지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벽지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벽지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NUCAD_MKANG2" id="{DE99D4AF-FBBB-4231-A52E-66938279BD4F}" vid="{E53B7D39-0BF5-4E7B-914D-B06EA4AB96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SNUCAD_MKANG2</Template>
  <Application>Microsoft Office PowerPoint</Application>
  <PresentationFormat>On-screen Show (4:3)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SNUCAD_MKANG2</vt:lpstr>
      <vt:lpstr>SNUCAD_MKANG2</vt:lpstr>
      <vt:lpstr>실험 3   K-map, Multi-level,    Multi-output Logic 실험</vt:lpstr>
      <vt:lpstr>실험 목표</vt:lpstr>
      <vt:lpstr>실험 3 예비보고서 작성 내용</vt:lpstr>
      <vt:lpstr>실험 3 예비보고서 작성 내용</vt:lpstr>
      <vt:lpstr>실험 3 예비보고서 작성 내용</vt:lpstr>
      <vt:lpstr>실험 항목</vt:lpstr>
      <vt:lpstr>실험 검사 항목</vt:lpstr>
      <vt:lpstr>결과보고서 작성 항목</vt:lpstr>
    </vt:vector>
  </TitlesOfParts>
  <Company>Seoul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실험 3 K-map, Multi-level,  Multi-output Logic 실험</dc:title>
  <dc:creator>안세용</dc:creator>
  <cp:revision>37</cp:revision>
  <dcterms:created xsi:type="dcterms:W3CDTF">2014-06-26T03:25:25Z</dcterms:created>
  <dcterms:modified xsi:type="dcterms:W3CDTF">2022-09-21T06:55:04Z</dcterms:modified>
</cp:coreProperties>
</file>