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3" r:id="rId5"/>
    <p:sldId id="288" r:id="rId6"/>
    <p:sldId id="259" r:id="rId7"/>
    <p:sldId id="289" r:id="rId8"/>
    <p:sldId id="258" r:id="rId9"/>
    <p:sldId id="260" r:id="rId10"/>
    <p:sldId id="26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46"/>
    <p:restoredTop sz="94677"/>
  </p:normalViewPr>
  <p:slideViewPr>
    <p:cSldViewPr snapToGrid="0">
      <p:cViewPr varScale="1">
        <p:scale>
          <a:sx n="83" d="100"/>
          <a:sy n="83" d="100"/>
        </p:scale>
        <p:origin x="208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방승원" userId="9ce93ec5-f3d8-4208-96f7-a578c97e1745" providerId="ADAL" clId="{2324CF65-C994-5542-9B2F-DE79AD28CD4C}"/>
    <pc:docChg chg="undo custSel addSld delSld modSld">
      <pc:chgData name="방승원" userId="9ce93ec5-f3d8-4208-96f7-a578c97e1745" providerId="ADAL" clId="{2324CF65-C994-5542-9B2F-DE79AD28CD4C}" dt="2022-10-06T07:11:37.514" v="90" actId="2696"/>
      <pc:docMkLst>
        <pc:docMk/>
      </pc:docMkLst>
      <pc:sldChg chg="modSp add del mod">
        <pc:chgData name="방승원" userId="9ce93ec5-f3d8-4208-96f7-a578c97e1745" providerId="ADAL" clId="{2324CF65-C994-5542-9B2F-DE79AD28CD4C}" dt="2022-10-06T07:11:36.542" v="89" actId="2696"/>
        <pc:sldMkLst>
          <pc:docMk/>
          <pc:sldMk cId="2736695979" sldId="288"/>
        </pc:sldMkLst>
        <pc:spChg chg="mod">
          <ac:chgData name="방승원" userId="9ce93ec5-f3d8-4208-96f7-a578c97e1745" providerId="ADAL" clId="{2324CF65-C994-5542-9B2F-DE79AD28CD4C}" dt="2022-10-06T06:15:32.144" v="84" actId="20577"/>
          <ac:spMkLst>
            <pc:docMk/>
            <pc:sldMk cId="2736695979" sldId="288"/>
            <ac:spMk id="3" creationId="{00000000-0000-0000-0000-000000000000}"/>
          </ac:spMkLst>
        </pc:spChg>
      </pc:sldChg>
      <pc:sldChg chg="new del">
        <pc:chgData name="방승원" userId="9ce93ec5-f3d8-4208-96f7-a578c97e1745" providerId="ADAL" clId="{2324CF65-C994-5542-9B2F-DE79AD28CD4C}" dt="2022-10-06T07:11:37.514" v="90" actId="2696"/>
        <pc:sldMkLst>
          <pc:docMk/>
          <pc:sldMk cId="3450285139" sldId="290"/>
        </pc:sldMkLst>
      </pc:sldChg>
      <pc:sldChg chg="new del">
        <pc:chgData name="방승원" userId="9ce93ec5-f3d8-4208-96f7-a578c97e1745" providerId="ADAL" clId="{2324CF65-C994-5542-9B2F-DE79AD28CD4C}" dt="2022-10-06T07:11:34.232" v="87" actId="2696"/>
        <pc:sldMkLst>
          <pc:docMk/>
          <pc:sldMk cId="3981910770" sldId="29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351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524000"/>
            <a:ext cx="7624233" cy="1752600"/>
          </a:xfrm>
          <a:noFill/>
        </p:spPr>
        <p:txBody>
          <a:bodyPr/>
          <a:lstStyle>
            <a:lvl1pPr>
              <a:defRPr sz="5000">
                <a:solidFill>
                  <a:srgbClr val="1A5D65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2799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452D8A-625A-4172-B3AA-8BD1D266DF31}" type="datetimeFigureOut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3D05F7-3E77-48CC-B737-FE1F767A0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21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7416"/>
            <a:ext cx="2057400" cy="58531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7416"/>
            <a:ext cx="5969000" cy="58531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452D8A-625A-4172-B3AA-8BD1D266DF31}" type="datetimeFigureOut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3D05F7-3E77-48CC-B737-FE1F767A0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080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452D8A-625A-4172-B3AA-8BD1D266DF31}" type="datetimeFigureOut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3D05F7-3E77-48CC-B737-FE1F767A036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199" y="1143000"/>
            <a:ext cx="8229600" cy="4987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2075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452D8A-625A-4172-B3AA-8BD1D266DF31}" type="datetimeFigureOut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3D05F7-3E77-48CC-B737-FE1F767A036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199" y="1143000"/>
            <a:ext cx="8229600" cy="49875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9712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784" y="4406504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1784" y="2906316"/>
            <a:ext cx="7772400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5718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13200" cy="4987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3600" y="1143000"/>
            <a:ext cx="4013200" cy="4987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452D8A-625A-4172-B3AA-8BD1D266DF31}" type="datetimeFigureOut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3D05F7-3E77-48CC-B737-FE1F767A0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85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4040717" cy="8640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040717" cy="42089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6085" y="1052736"/>
            <a:ext cx="4040716" cy="8640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6085" y="1916832"/>
            <a:ext cx="4040716" cy="42089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452D8A-625A-4172-B3AA-8BD1D266DF31}" type="datetimeFigureOut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3D05F7-3E77-48CC-B737-FE1F767A036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3406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452D8A-625A-4172-B3AA-8BD1D266DF31}" type="datetimeFigureOut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3D05F7-3E77-48CC-B737-FE1F767A0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88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452D8A-625A-4172-B3AA-8BD1D266DF31}" type="datetimeFigureOut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3D05F7-3E77-48CC-B737-FE1F767A0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08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2654"/>
            <a:ext cx="30077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2653"/>
            <a:ext cx="51117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4703"/>
            <a:ext cx="30077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452D8A-625A-4172-B3AA-8BD1D266DF31}" type="datetimeFigureOut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3D05F7-3E77-48CC-B737-FE1F767A0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92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817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817" y="613172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817" y="5367337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452D8A-625A-4172-B3AA-8BD1D266DF31}" type="datetimeFigureOut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3D05F7-3E77-48CC-B737-FE1F767A0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6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636587"/>
          </a:xfrm>
          <a:prstGeom prst="rect">
            <a:avLst/>
          </a:prstGeom>
          <a:solidFill>
            <a:srgbClr val="03658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12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latin typeface="굴림" pitchFamily="50" charset="-127"/>
                <a:ea typeface="굴림" pitchFamily="50" charset="-127"/>
              </a:defRPr>
            </a:lvl1pPr>
          </a:lstStyle>
          <a:p>
            <a:fld id="{7E452D8A-625A-4172-B3AA-8BD1D266DF31}" type="datetimeFigureOut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1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굴림" pitchFamily="50" charset="-127"/>
              </a:defRPr>
            </a:lvl1pPr>
          </a:lstStyle>
          <a:p>
            <a:fld id="{EE3D05F7-3E77-48CC-B737-FE1F767A036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71512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3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 i="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/>
              <a:t>실험 </a:t>
            </a:r>
            <a:r>
              <a:rPr lang="en-US" altLang="ko-KR" sz="3600"/>
              <a:t>5</a:t>
            </a:r>
            <a:br>
              <a:rPr lang="en-US" altLang="ko-KR" sz="3600"/>
            </a:br>
            <a:r>
              <a:rPr lang="en-US" altLang="ko-KR" sz="3600"/>
              <a:t>Latch/Flip-Flop </a:t>
            </a:r>
            <a:r>
              <a:rPr lang="ko-KR" altLang="en-US" sz="3600"/>
              <a:t>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>
                <a:ea typeface="맑은 고딕"/>
              </a:rPr>
              <a:t>SNU VLSI LAB</a:t>
            </a:r>
          </a:p>
          <a:p>
            <a:endParaRPr lang="en-US" altLang="ko-KR" sz="2400">
              <a:ea typeface="맑은 고딕"/>
            </a:endParaRPr>
          </a:p>
          <a:p>
            <a:r>
              <a:rPr lang="en-US" altLang="ko-KR" sz="2400">
                <a:ea typeface="맑은 고딕"/>
              </a:rPr>
              <a:t>2022-10-11</a:t>
            </a:r>
            <a:endParaRPr lang="ko-KR" altLang="en-US" sz="24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4401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/>
              <a:t>결과보고서 작성 항목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19123"/>
            <a:ext cx="8229600" cy="3493296"/>
          </a:xfrm>
        </p:spPr>
        <p:txBody>
          <a:bodyPr/>
          <a:lstStyle/>
          <a:p>
            <a:pPr marL="0" indent="0">
              <a:buNone/>
            </a:pPr>
            <a:endParaRPr lang="en-US" altLang="ko-KR" sz="2700"/>
          </a:p>
          <a:p>
            <a:r>
              <a:rPr lang="ko-KR" altLang="en-US" sz="2700"/>
              <a:t>없음</a:t>
            </a:r>
            <a:endParaRPr lang="en-US" altLang="ko-KR" sz="2700"/>
          </a:p>
          <a:p>
            <a:pPr marL="0" indent="0">
              <a:buNone/>
            </a:pPr>
            <a:endParaRPr lang="en-US" altLang="ko-KR" sz="2700"/>
          </a:p>
        </p:txBody>
      </p:sp>
    </p:spTree>
    <p:extLst>
      <p:ext uri="{BB962C8B-B14F-4D97-AF65-F5344CB8AC3E}">
        <p14:creationId xmlns:p14="http://schemas.microsoft.com/office/powerpoint/2010/main" val="313817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/>
              <a:t>실험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62150"/>
            <a:ext cx="8229600" cy="3493296"/>
          </a:xfrm>
        </p:spPr>
        <p:txBody>
          <a:bodyPr/>
          <a:lstStyle/>
          <a:p>
            <a:r>
              <a:rPr lang="en-US" altLang="ko-KR" sz="2700"/>
              <a:t>RS latch </a:t>
            </a:r>
            <a:r>
              <a:rPr lang="ko-KR" altLang="en-US" sz="2700"/>
              <a:t>제작</a:t>
            </a:r>
            <a:endParaRPr lang="en-US" altLang="ko-KR" sz="2700"/>
          </a:p>
          <a:p>
            <a:endParaRPr lang="en-US" altLang="ko-KR" sz="2700"/>
          </a:p>
          <a:p>
            <a:r>
              <a:rPr lang="en-US" altLang="ko-KR" sz="2700"/>
              <a:t>D flip-flop</a:t>
            </a:r>
            <a:r>
              <a:rPr lang="ko-KR" altLang="en-US" sz="2700"/>
              <a:t> 제작</a:t>
            </a:r>
          </a:p>
        </p:txBody>
      </p:sp>
    </p:spTree>
    <p:extLst>
      <p:ext uri="{BB962C8B-B14F-4D97-AF65-F5344CB8AC3E}">
        <p14:creationId xmlns:p14="http://schemas.microsoft.com/office/powerpoint/2010/main" val="220949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Latch / Flip-Flop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/>
              <a:t>Latch/Flip-Flop</a:t>
            </a:r>
          </a:p>
          <a:p>
            <a:pPr lvl="1"/>
            <a:r>
              <a:rPr lang="en-US" altLang="ko-KR"/>
              <a:t>1 bit</a:t>
            </a:r>
            <a:r>
              <a:rPr lang="ko-KR" altLang="en-US"/>
              <a:t>의 정보를 보관할 수 있도록 고안된 회로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RS Latch</a:t>
            </a:r>
          </a:p>
          <a:p>
            <a:pPr lvl="1"/>
            <a:r>
              <a:rPr lang="en-US" altLang="ko-KR"/>
              <a:t>Input : S, R</a:t>
            </a:r>
          </a:p>
          <a:p>
            <a:pPr lvl="1"/>
            <a:r>
              <a:rPr lang="en-US" altLang="ko-KR"/>
              <a:t>Output : Q, Q’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S(Set) =</a:t>
            </a:r>
            <a:r>
              <a:rPr lang="ko-KR" altLang="en-US"/>
              <a:t> </a:t>
            </a:r>
            <a:r>
              <a:rPr lang="en-US" altLang="ko-KR"/>
              <a:t>1 ⇒ Q</a:t>
            </a:r>
            <a:r>
              <a:rPr lang="ko-KR" altLang="en-US"/>
              <a:t>를 </a:t>
            </a:r>
            <a:r>
              <a:rPr lang="en-US" altLang="ko-KR"/>
              <a:t>1</a:t>
            </a:r>
            <a:r>
              <a:rPr lang="ko-KR" altLang="en-US"/>
              <a:t>로 설정</a:t>
            </a:r>
            <a:endParaRPr lang="en-US" altLang="ko-KR"/>
          </a:p>
          <a:p>
            <a:pPr lvl="1"/>
            <a:r>
              <a:rPr lang="en-US" altLang="ko-KR"/>
              <a:t>R(Reset)</a:t>
            </a:r>
            <a:r>
              <a:rPr lang="ko-KR" altLang="en-US"/>
              <a:t> </a:t>
            </a:r>
            <a:r>
              <a:rPr lang="en-US" altLang="ko-KR"/>
              <a:t>= 1 ⇒ Q</a:t>
            </a:r>
            <a:r>
              <a:rPr lang="ko-KR" altLang="en-US"/>
              <a:t>를 </a:t>
            </a:r>
            <a:r>
              <a:rPr lang="en-US" altLang="ko-KR"/>
              <a:t>0</a:t>
            </a:r>
            <a:r>
              <a:rPr lang="ko-KR" altLang="en-US"/>
              <a:t>으로 설정</a:t>
            </a:r>
            <a:endParaRPr lang="en-US" altLang="ko-KR"/>
          </a:p>
          <a:p>
            <a:pPr lvl="1"/>
            <a:r>
              <a:rPr lang="en-US" altLang="ko-KR"/>
              <a:t>S, R = 0 ⇒ Q</a:t>
            </a:r>
            <a:r>
              <a:rPr lang="ko-KR" altLang="en-US"/>
              <a:t>는 이전 값 유지</a:t>
            </a:r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32895"/>
              </p:ext>
            </p:extLst>
          </p:nvPr>
        </p:nvGraphicFramePr>
        <p:xfrm>
          <a:off x="5268686" y="2667000"/>
          <a:ext cx="3537855" cy="237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Q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Hold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Unstable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36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Latch / Flip-Flop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/>
              <a:t>D Flip-Flop</a:t>
            </a:r>
          </a:p>
          <a:p>
            <a:pPr lvl="1"/>
            <a:r>
              <a:rPr lang="en-US" altLang="ko-KR"/>
              <a:t>Input : D, CLK</a:t>
            </a:r>
          </a:p>
          <a:p>
            <a:pPr lvl="1"/>
            <a:r>
              <a:rPr lang="en-US" altLang="ko-KR"/>
              <a:t>Output : Q, Q’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CLK</a:t>
            </a:r>
            <a:r>
              <a:rPr lang="ko-KR" altLang="en-US"/>
              <a:t>의 </a:t>
            </a:r>
            <a:r>
              <a:rPr lang="en-US" altLang="ko-KR"/>
              <a:t>Edge</a:t>
            </a:r>
            <a:r>
              <a:rPr lang="ko-KR" altLang="en-US"/>
              <a:t>에 입력 </a:t>
            </a:r>
            <a:r>
              <a:rPr lang="en-US" altLang="ko-KR"/>
              <a:t>D</a:t>
            </a:r>
            <a:r>
              <a:rPr lang="ko-KR" altLang="en-US"/>
              <a:t>의 값을 </a:t>
            </a:r>
            <a:r>
              <a:rPr lang="en-US" altLang="ko-KR"/>
              <a:t>Capture</a:t>
            </a:r>
            <a:r>
              <a:rPr lang="ko-KR" altLang="en-US"/>
              <a:t>하여 </a:t>
            </a:r>
            <a:r>
              <a:rPr lang="en-US" altLang="ko-KR"/>
              <a:t>Q</a:t>
            </a:r>
            <a:r>
              <a:rPr lang="ko-KR" altLang="en-US"/>
              <a:t>에 반영</a:t>
            </a:r>
            <a:endParaRPr lang="en-US" altLang="ko-KR"/>
          </a:p>
          <a:p>
            <a:pPr lvl="1"/>
            <a:r>
              <a:rPr lang="en-US" altLang="ko-KR"/>
              <a:t>Edge</a:t>
            </a:r>
            <a:r>
              <a:rPr lang="ko-KR" altLang="en-US"/>
              <a:t>가 발생하지 않으면 </a:t>
            </a:r>
            <a:r>
              <a:rPr lang="en-US" altLang="ko-KR"/>
              <a:t>Q</a:t>
            </a:r>
            <a:r>
              <a:rPr lang="ko-KR" altLang="en-US"/>
              <a:t>가 값 유지 </a:t>
            </a:r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152871"/>
              </p:ext>
            </p:extLst>
          </p:nvPr>
        </p:nvGraphicFramePr>
        <p:xfrm>
          <a:off x="2318657" y="3833644"/>
          <a:ext cx="5148942" cy="1898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CLK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Q</a:t>
                      </a:r>
                      <a:r>
                        <a:rPr lang="en-US" altLang="ko-KR" baseline="-25000"/>
                        <a:t>next</a:t>
                      </a:r>
                      <a:endParaRPr lang="ko-KR" altLang="en-US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Rising Edge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Rising Edge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No</a:t>
                      </a:r>
                      <a:r>
                        <a:rPr lang="en-US" altLang="ko-KR" baseline="0"/>
                        <a:t> Edge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Q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83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sz="3000" dirty="0"/>
              <a:t>실험 </a:t>
            </a:r>
            <a:r>
              <a:rPr lang="en-US" altLang="ko-KR" sz="3000" dirty="0"/>
              <a:t>5 </a:t>
            </a:r>
            <a:r>
              <a:rPr lang="ko-KR" altLang="en-US" sz="3000" dirty="0"/>
              <a:t>예비보고서 작성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35235"/>
            <a:ext cx="8229600" cy="5765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4. </a:t>
            </a:r>
            <a:r>
              <a:rPr lang="ko-KR" altLang="en-US" dirty="0">
                <a:ea typeface="맑은 고딕"/>
              </a:rPr>
              <a:t>가</a:t>
            </a:r>
            <a:endParaRPr lang="en-US" altLang="ko-KR" dirty="0">
              <a:ea typeface="맑은 고딕"/>
            </a:endParaRPr>
          </a:p>
          <a:p>
            <a:pPr lvl="1" indent="-325120">
              <a:lnSpc>
                <a:spcPct val="150000"/>
              </a:lnSpc>
            </a:pPr>
            <a:r>
              <a:rPr lang="en-US" altLang="ko-KR" sz="1800" dirty="0">
                <a:ea typeface="맑은 고딕"/>
              </a:rPr>
              <a:t>Gated latch</a:t>
            </a:r>
            <a:r>
              <a:rPr lang="ko-KR" altLang="en-US" sz="1800" dirty="0">
                <a:ea typeface="맑은 고딕"/>
              </a:rPr>
              <a:t>와 </a:t>
            </a:r>
            <a:r>
              <a:rPr lang="en-US" altLang="ko-KR" sz="1800" dirty="0">
                <a:ea typeface="맑은 고딕"/>
              </a:rPr>
              <a:t>Flip-flop</a:t>
            </a:r>
            <a:r>
              <a:rPr lang="ko-KR" altLang="en-US" sz="1800" dirty="0">
                <a:ea typeface="맑은 고딕"/>
              </a:rPr>
              <a:t>의 차이점을 간단한 </a:t>
            </a:r>
            <a:r>
              <a:rPr lang="en-US" altLang="ko-KR" sz="1800" dirty="0">
                <a:ea typeface="맑은 고딕"/>
              </a:rPr>
              <a:t>Timing diagram</a:t>
            </a:r>
            <a:r>
              <a:rPr lang="ko-KR" altLang="en-US" sz="1800" dirty="0">
                <a:ea typeface="맑은 고딕"/>
              </a:rPr>
              <a:t>을 그려 간단히 </a:t>
            </a:r>
            <a:r>
              <a:rPr lang="ko-KR" altLang="en-US" sz="1800" dirty="0" err="1">
                <a:ea typeface="맑은 고딕"/>
              </a:rPr>
              <a:t>설명하시오</a:t>
            </a:r>
            <a:r>
              <a:rPr lang="en-US" altLang="ko-KR" sz="1800" dirty="0">
                <a:ea typeface="맑은 고딕"/>
              </a:rPr>
              <a:t>. (3줄이내)</a:t>
            </a:r>
          </a:p>
          <a:p>
            <a:pPr lvl="1" indent="-325120">
              <a:lnSpc>
                <a:spcPct val="150000"/>
              </a:lnSpc>
            </a:pPr>
            <a:endParaRPr lang="en-US" altLang="ko-KR" sz="1800" dirty="0">
              <a:ea typeface="맑은 고딕"/>
            </a:endParaRPr>
          </a:p>
          <a:p>
            <a:pPr marL="344805" lvl="1" indent="0">
              <a:lnSpc>
                <a:spcPct val="150000"/>
              </a:lnSpc>
              <a:buNone/>
            </a:pPr>
            <a:endParaRPr lang="en-US" altLang="ko-KR" sz="1800" dirty="0">
              <a:ea typeface="맑은 고딕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F43403E-5AA4-447E-A103-A8A4B787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C1C-6999-4AC0-93DC-9A78DD6FACC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9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AFB65F0-225A-BE6B-5AAB-1737BC4D8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163" y="3111515"/>
            <a:ext cx="4598745" cy="33012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/>
              <a:t>실험 항목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3683796"/>
          </a:xfrm>
        </p:spPr>
        <p:txBody>
          <a:bodyPr/>
          <a:lstStyle/>
          <a:p>
            <a:r>
              <a:rPr lang="en-US" altLang="ko-KR" dirty="0">
                <a:ea typeface="맑은 고딕"/>
              </a:rPr>
              <a:t>5.1 </a:t>
            </a:r>
            <a:r>
              <a:rPr lang="ko-KR" altLang="en-US" dirty="0">
                <a:ea typeface="맑은 고딕"/>
              </a:rPr>
              <a:t>가 : NOR </a:t>
            </a:r>
            <a:r>
              <a:rPr lang="ko-KR" altLang="en-US" dirty="0" err="1">
                <a:ea typeface="맑은 고딕"/>
              </a:rPr>
              <a:t>gate를</a:t>
            </a:r>
            <a:r>
              <a:rPr lang="ko-KR" altLang="en-US" dirty="0">
                <a:ea typeface="맑은 고딕"/>
              </a:rPr>
              <a:t> 이용한 </a:t>
            </a:r>
            <a:r>
              <a:rPr lang="ko-KR" altLang="en-US" dirty="0" err="1">
                <a:ea typeface="맑은 고딕"/>
              </a:rPr>
              <a:t>gated</a:t>
            </a:r>
            <a:r>
              <a:rPr lang="ko-KR" altLang="en-US" dirty="0">
                <a:ea typeface="맑은 고딕"/>
              </a:rPr>
              <a:t> RS </a:t>
            </a:r>
            <a:r>
              <a:rPr lang="ko-KR" altLang="en-US" dirty="0" err="1">
                <a:ea typeface="맑은 고딕"/>
              </a:rPr>
              <a:t>latch</a:t>
            </a:r>
            <a:r>
              <a:rPr lang="ko-KR" altLang="en-US" dirty="0">
                <a:ea typeface="맑은 고딕"/>
              </a:rPr>
              <a:t> 구현</a:t>
            </a:r>
            <a:endParaRPr lang="en-US" altLang="ko-KR" dirty="0"/>
          </a:p>
          <a:p>
            <a:pPr lvl="1" indent="-325120"/>
            <a:r>
              <a:rPr lang="ko-KR" altLang="en-US" dirty="0">
                <a:ea typeface="맑은 고딕"/>
              </a:rPr>
              <a:t>입력 </a:t>
            </a:r>
            <a:r>
              <a:rPr lang="en-US" altLang="ko-KR" dirty="0">
                <a:ea typeface="맑은 고딕"/>
              </a:rPr>
              <a:t>S’, R’, clock’</a:t>
            </a:r>
            <a:r>
              <a:rPr lang="ko-KR" altLang="en-US" dirty="0">
                <a:ea typeface="맑은 고딕"/>
              </a:rPr>
              <a:t>은 </a:t>
            </a:r>
            <a:r>
              <a:rPr lang="ko-KR" altLang="en-US" b="1" dirty="0">
                <a:solidFill>
                  <a:srgbClr val="0070C0"/>
                </a:solidFill>
                <a:ea typeface="맑은 고딕"/>
              </a:rPr>
              <a:t>스위치</a:t>
            </a:r>
            <a:r>
              <a:rPr lang="ko-KR" altLang="en-US" dirty="0">
                <a:ea typeface="맑은 고딕"/>
              </a:rPr>
              <a:t>로 구현</a:t>
            </a:r>
            <a:endParaRPr lang="en-US" altLang="ko-KR" dirty="0">
              <a:ea typeface="맑은 고딕"/>
            </a:endParaRPr>
          </a:p>
          <a:p>
            <a:pPr lvl="1" indent="-325120"/>
            <a:r>
              <a:rPr lang="ko-KR" altLang="en-US" dirty="0">
                <a:ea typeface="맑은 고딕"/>
              </a:rPr>
              <a:t>입력 </a:t>
            </a:r>
            <a:r>
              <a:rPr lang="en-US" altLang="ko-KR" dirty="0">
                <a:ea typeface="맑은 고딕"/>
              </a:rPr>
              <a:t>S’, R’, clock’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b="1" dirty="0">
                <a:solidFill>
                  <a:srgbClr val="0070C0"/>
                </a:solidFill>
                <a:ea typeface="맑은 고딕"/>
              </a:rPr>
              <a:t>active low</a:t>
            </a:r>
            <a:r>
              <a:rPr lang="en-US" altLang="ko-KR" dirty="0">
                <a:solidFill>
                  <a:srgbClr val="0070C0"/>
                </a:solidFill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(inverted input)</a:t>
            </a:r>
          </a:p>
          <a:p>
            <a:pPr lvl="1" indent="-325120"/>
            <a:r>
              <a:rPr lang="ko-KR" altLang="en-US" dirty="0">
                <a:ea typeface="맑은 고딕"/>
              </a:rPr>
              <a:t>출력 </a:t>
            </a:r>
            <a:r>
              <a:rPr lang="en-US" altLang="ko-KR" dirty="0">
                <a:ea typeface="맑은 고딕"/>
              </a:rPr>
              <a:t>Q, Q’</a:t>
            </a:r>
            <a:r>
              <a:rPr lang="ko-KR" altLang="en-US" dirty="0">
                <a:ea typeface="맑은 고딕"/>
              </a:rPr>
              <a:t>에 </a:t>
            </a:r>
            <a:r>
              <a:rPr lang="en-US" altLang="ko-KR" b="1" dirty="0">
                <a:solidFill>
                  <a:srgbClr val="0070C0"/>
                </a:solidFill>
                <a:ea typeface="맑은 고딕"/>
              </a:rPr>
              <a:t>LED</a:t>
            </a:r>
            <a:r>
              <a:rPr lang="ko-KR" altLang="en-US" dirty="0" err="1">
                <a:ea typeface="맑은 고딕"/>
              </a:rPr>
              <a:t>를</a:t>
            </a:r>
            <a:r>
              <a:rPr lang="ko-KR" altLang="en-US" dirty="0">
                <a:ea typeface="맑은 고딕"/>
              </a:rPr>
              <a:t> 연결하여서 값을 확인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(LED</a:t>
            </a:r>
            <a:r>
              <a:rPr lang="ko-KR" altLang="en-US" sz="1400" dirty="0">
                <a:ea typeface="맑은 고딕"/>
              </a:rPr>
              <a:t>에 저항 연결</a:t>
            </a:r>
            <a:r>
              <a:rPr lang="en-US" altLang="ko-KR" sz="1400" dirty="0">
                <a:ea typeface="맑은 고딕"/>
              </a:rPr>
              <a:t>!)</a:t>
            </a:r>
            <a:endParaRPr lang="en-US" altLang="ko-KR" dirty="0">
              <a:ea typeface="맑은 고딕"/>
            </a:endParaRPr>
          </a:p>
          <a:p>
            <a:pPr lvl="1" indent="-325120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782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39AC5260-0C02-7747-8740-F4B681535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151" y="2839304"/>
            <a:ext cx="4410684" cy="38206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/>
              <a:t>실험 항목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3683796"/>
          </a:xfrm>
        </p:spPr>
        <p:txBody>
          <a:bodyPr/>
          <a:lstStyle/>
          <a:p>
            <a:r>
              <a:rPr lang="en-US" altLang="ko-KR" dirty="0">
                <a:ea typeface="맑은 고딕"/>
              </a:rPr>
              <a:t>5.2 : D flip-flop </a:t>
            </a:r>
            <a:r>
              <a:rPr lang="en-US" altLang="ko-KR" dirty="0" err="1">
                <a:ea typeface="맑은 고딕"/>
              </a:rPr>
              <a:t>구현</a:t>
            </a:r>
            <a:endParaRPr lang="en-US" dirty="0" err="1"/>
          </a:p>
          <a:p>
            <a:pPr lvl="1" indent="-325120"/>
            <a:r>
              <a:rPr lang="ko-KR" altLang="en-US" dirty="0">
                <a:ea typeface="맑은 고딕"/>
              </a:rPr>
              <a:t>입력 </a:t>
            </a:r>
            <a:r>
              <a:rPr lang="en-US" altLang="ko-KR" dirty="0">
                <a:ea typeface="맑은 고딕"/>
              </a:rPr>
              <a:t>D</a:t>
            </a:r>
            <a:r>
              <a:rPr lang="ko-KR" altLang="en-US" dirty="0">
                <a:ea typeface="맑은 고딕"/>
              </a:rPr>
              <a:t>는 </a:t>
            </a:r>
            <a:r>
              <a:rPr lang="ko-KR" altLang="en-US" b="1" dirty="0">
                <a:solidFill>
                  <a:srgbClr val="0070C0"/>
                </a:solidFill>
                <a:ea typeface="맑은 고딕"/>
              </a:rPr>
              <a:t>스위치</a:t>
            </a:r>
            <a:r>
              <a:rPr lang="ko-KR" altLang="en-US" dirty="0">
                <a:ea typeface="맑은 고딕"/>
              </a:rPr>
              <a:t>로 구현</a:t>
            </a:r>
            <a:endParaRPr lang="en-US" altLang="ko-KR">
              <a:ea typeface="맑은 고딕"/>
            </a:endParaRPr>
          </a:p>
          <a:p>
            <a:pPr lvl="1" indent="-325120"/>
            <a:r>
              <a:rPr lang="en-US" altLang="ko-KR" dirty="0">
                <a:ea typeface="맑은 고딕"/>
              </a:rPr>
              <a:t>Clock </a:t>
            </a:r>
            <a:r>
              <a:rPr lang="ko-KR" altLang="en-US" dirty="0">
                <a:ea typeface="맑은 고딕"/>
              </a:rPr>
              <a:t>신호는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ea typeface="맑은 고딕"/>
              </a:rPr>
              <a:t>function generator</a:t>
            </a:r>
            <a:r>
              <a:rPr lang="ko-KR" altLang="en-US" dirty="0">
                <a:solidFill>
                  <a:srgbClr val="0070C0"/>
                </a:solidFill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사용 </a:t>
            </a:r>
            <a:r>
              <a:rPr lang="en-US" altLang="ko-KR" dirty="0">
                <a:ea typeface="맑은 고딕"/>
              </a:rPr>
              <a:t>(0.5Hz)</a:t>
            </a:r>
          </a:p>
          <a:p>
            <a:pPr lvl="1" indent="-325120"/>
            <a:r>
              <a:rPr lang="ko-KR" altLang="en-US" dirty="0">
                <a:ea typeface="맑은 고딕"/>
              </a:rPr>
              <a:t>출력</a:t>
            </a:r>
            <a:r>
              <a:rPr lang="en-US" altLang="ko-KR" dirty="0">
                <a:ea typeface="맑은 고딕"/>
              </a:rPr>
              <a:t>, clock </a:t>
            </a:r>
            <a:r>
              <a:rPr lang="ko-KR" altLang="en-US" dirty="0">
                <a:ea typeface="맑은 고딕"/>
              </a:rPr>
              <a:t>신호에 </a:t>
            </a:r>
            <a:r>
              <a:rPr lang="en-US" altLang="ko-KR" b="1" dirty="0">
                <a:solidFill>
                  <a:srgbClr val="0070C0"/>
                </a:solidFill>
                <a:ea typeface="맑은 고딕"/>
              </a:rPr>
              <a:t>LED</a:t>
            </a:r>
            <a:r>
              <a:rPr lang="ko-KR" altLang="en-US" dirty="0" err="1">
                <a:ea typeface="맑은 고딕"/>
              </a:rPr>
              <a:t>를</a:t>
            </a:r>
            <a:r>
              <a:rPr lang="ko-KR" altLang="en-US" dirty="0">
                <a:ea typeface="맑은 고딕"/>
              </a:rPr>
              <a:t> 연결하여서 값을 확인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(LED</a:t>
            </a:r>
            <a:r>
              <a:rPr lang="ko-KR" altLang="en-US" sz="1400" dirty="0">
                <a:ea typeface="맑은 고딕"/>
              </a:rPr>
              <a:t>에 저항 연결</a:t>
            </a:r>
            <a:r>
              <a:rPr lang="en-US" altLang="ko-KR" sz="1400" dirty="0">
                <a:ea typeface="맑은 고딕"/>
              </a:rPr>
              <a:t>!)</a:t>
            </a:r>
            <a:endParaRPr lang="en-US" altLang="ko-KR">
              <a:ea typeface="맑은 고딕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12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/>
              <a:t>주의사항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62150"/>
            <a:ext cx="8229600" cy="3493296"/>
          </a:xfrm>
        </p:spPr>
        <p:txBody>
          <a:bodyPr/>
          <a:lstStyle/>
          <a:p>
            <a:r>
              <a:rPr lang="en-US" altLang="ko-KR" sz="2700" dirty="0">
                <a:ea typeface="맑은 고딕"/>
              </a:rPr>
              <a:t>NAND, OR, AND gate</a:t>
            </a:r>
            <a:r>
              <a:rPr lang="ko-KR" altLang="en-US" sz="2700" dirty="0">
                <a:ea typeface="맑은 고딕"/>
              </a:rPr>
              <a:t>와는 다르게</a:t>
            </a:r>
            <a:br>
              <a:rPr lang="en-US" altLang="ko-KR" sz="2700" dirty="0"/>
            </a:br>
            <a:r>
              <a:rPr lang="en-US" altLang="ko-KR" sz="2700" dirty="0">
                <a:ea typeface="맑은 고딕"/>
              </a:rPr>
              <a:t>NOR gate</a:t>
            </a:r>
            <a:r>
              <a:rPr lang="ko-KR" altLang="en-US" sz="2700" dirty="0">
                <a:ea typeface="맑은 고딕"/>
              </a:rPr>
              <a:t>는 </a:t>
            </a:r>
            <a:r>
              <a:rPr lang="ko-KR" altLang="en-US" sz="2700" dirty="0" err="1">
                <a:ea typeface="맑은 고딕"/>
              </a:rPr>
              <a:t>출력핀이</a:t>
            </a:r>
            <a:r>
              <a:rPr lang="ko-KR" altLang="en-US" sz="2700" dirty="0">
                <a:ea typeface="맑은 고딕"/>
              </a:rPr>
              <a:t> </a:t>
            </a:r>
            <a:r>
              <a:rPr lang="ko-KR" altLang="en-US" sz="2700" dirty="0" err="1">
                <a:ea typeface="맑은 고딕"/>
              </a:rPr>
              <a:t>입력핀보다</a:t>
            </a:r>
            <a:r>
              <a:rPr lang="ko-KR" altLang="en-US" sz="2700" dirty="0">
                <a:ea typeface="맑은 고딕"/>
              </a:rPr>
              <a:t> 위에 있음</a:t>
            </a:r>
            <a:endParaRPr lang="en-US" altLang="ko-KR" sz="2700" dirty="0">
              <a:ea typeface="맑은 고딕"/>
            </a:endParaRPr>
          </a:p>
          <a:p>
            <a:endParaRPr lang="en-US" altLang="ko-KR" sz="2700"/>
          </a:p>
          <a:p>
            <a:r>
              <a:rPr lang="en-US" altLang="ko-KR" sz="2700" dirty="0">
                <a:ea typeface="맑은 고딕"/>
              </a:rPr>
              <a:t>data sheet</a:t>
            </a:r>
            <a:r>
              <a:rPr lang="ko-KR" altLang="en-US" sz="2700" dirty="0" err="1">
                <a:ea typeface="맑은 고딕"/>
              </a:rPr>
              <a:t>를</a:t>
            </a:r>
            <a:r>
              <a:rPr lang="ko-KR" altLang="en-US" sz="2700" dirty="0">
                <a:ea typeface="맑은 고딕"/>
              </a:rPr>
              <a:t> 확인</a:t>
            </a:r>
            <a:endParaRPr lang="en-US" altLang="ko-KR" sz="27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4867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/>
              <a:t>실험 검사 항목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3683796"/>
          </a:xfrm>
        </p:spPr>
        <p:txBody>
          <a:bodyPr/>
          <a:lstStyle/>
          <a:p>
            <a:r>
              <a:rPr lang="en-US" altLang="ko-KR" sz="2700"/>
              <a:t>5.1 </a:t>
            </a:r>
            <a:r>
              <a:rPr lang="ko-KR" altLang="en-US" sz="2700"/>
              <a:t>가</a:t>
            </a:r>
            <a:endParaRPr lang="en-US" altLang="ko-KR" sz="2700"/>
          </a:p>
          <a:p>
            <a:pPr lvl="1"/>
            <a:r>
              <a:rPr lang="en-US" altLang="ko-KR" sz="2100"/>
              <a:t>Gated RS Latch</a:t>
            </a:r>
            <a:r>
              <a:rPr lang="ko-KR" altLang="en-US" sz="2100"/>
              <a:t>의 </a:t>
            </a:r>
            <a:r>
              <a:rPr lang="en-US" altLang="ko-KR" sz="2100"/>
              <a:t>truth table</a:t>
            </a:r>
            <a:r>
              <a:rPr lang="ko-KR" altLang="en-US" sz="2100"/>
              <a:t>대로 회로가 작동하는지 확인</a:t>
            </a:r>
            <a:endParaRPr lang="en-US" altLang="ko-KR" sz="2100"/>
          </a:p>
          <a:p>
            <a:pPr lvl="1"/>
            <a:r>
              <a:rPr lang="en-US" altLang="ko-KR" sz="2100"/>
              <a:t>Race condition</a:t>
            </a:r>
            <a:r>
              <a:rPr lang="ko-KR" altLang="en-US" sz="2100"/>
              <a:t>은 확인이 잘 안되므로 검사하지 않음</a:t>
            </a:r>
            <a:endParaRPr lang="en-US" altLang="ko-KR" sz="2100"/>
          </a:p>
          <a:p>
            <a:pPr lvl="1"/>
            <a:endParaRPr lang="en-US" altLang="ko-KR" sz="2100"/>
          </a:p>
          <a:p>
            <a:r>
              <a:rPr lang="en-US" altLang="ko-KR" sz="2700"/>
              <a:t>5.2</a:t>
            </a:r>
          </a:p>
          <a:p>
            <a:pPr lvl="1"/>
            <a:r>
              <a:rPr lang="en-US" altLang="ko-KR" sz="2100"/>
              <a:t>Negative edge triggered</a:t>
            </a:r>
            <a:r>
              <a:rPr lang="ko-KR" altLang="en-US" sz="2100"/>
              <a:t>로 동작을 하는지 확인</a:t>
            </a:r>
            <a:endParaRPr lang="en-US" altLang="ko-KR" sz="2100"/>
          </a:p>
          <a:p>
            <a:endParaRPr lang="en-US" altLang="ko-KR" sz="2700"/>
          </a:p>
          <a:p>
            <a:endParaRPr lang="ko-KR" altLang="en-US" sz="270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690577"/>
              </p:ext>
            </p:extLst>
          </p:nvPr>
        </p:nvGraphicFramePr>
        <p:xfrm>
          <a:off x="457200" y="4442486"/>
          <a:ext cx="3024129" cy="202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R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Q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Hold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Unstable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086745"/>
              </p:ext>
            </p:extLst>
          </p:nvPr>
        </p:nvGraphicFramePr>
        <p:xfrm>
          <a:off x="4700535" y="4506212"/>
          <a:ext cx="3986265" cy="1898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8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8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CLK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D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Q</a:t>
                      </a:r>
                      <a:r>
                        <a:rPr lang="en-US" altLang="ko-KR" sz="1600" baseline="-25000"/>
                        <a:t>next</a:t>
                      </a:r>
                      <a:endParaRPr lang="ko-KR" altLang="en-US" sz="1600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Falling Edge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Falling Edge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No</a:t>
                      </a:r>
                      <a:r>
                        <a:rPr lang="en-US" altLang="ko-KR" sz="1600" baseline="0"/>
                        <a:t> Edge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X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Q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자유형 5"/>
          <p:cNvSpPr/>
          <p:nvPr/>
        </p:nvSpPr>
        <p:spPr>
          <a:xfrm>
            <a:off x="242371" y="2478795"/>
            <a:ext cx="583894" cy="2181340"/>
          </a:xfrm>
          <a:custGeom>
            <a:avLst/>
            <a:gdLst>
              <a:gd name="connsiteX0" fmla="*/ 583894 w 583894"/>
              <a:gd name="connsiteY0" fmla="*/ 0 h 2181340"/>
              <a:gd name="connsiteX1" fmla="*/ 0 w 583894"/>
              <a:gd name="connsiteY1" fmla="*/ 0 h 2181340"/>
              <a:gd name="connsiteX2" fmla="*/ 0 w 583894"/>
              <a:gd name="connsiteY2" fmla="*/ 2181340 h 2181340"/>
              <a:gd name="connsiteX3" fmla="*/ 220337 w 583894"/>
              <a:gd name="connsiteY3" fmla="*/ 2181340 h 218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3894" h="2181340">
                <a:moveTo>
                  <a:pt x="583894" y="0"/>
                </a:moveTo>
                <a:lnTo>
                  <a:pt x="0" y="0"/>
                </a:lnTo>
                <a:lnTo>
                  <a:pt x="0" y="2181340"/>
                </a:lnTo>
                <a:lnTo>
                  <a:pt x="220337" y="2181340"/>
                </a:ln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6918593" y="4076241"/>
            <a:ext cx="1035585" cy="440675"/>
          </a:xfrm>
          <a:custGeom>
            <a:avLst/>
            <a:gdLst>
              <a:gd name="connsiteX0" fmla="*/ 0 w 418641"/>
              <a:gd name="connsiteY0" fmla="*/ 0 h 440675"/>
              <a:gd name="connsiteX1" fmla="*/ 418641 w 418641"/>
              <a:gd name="connsiteY1" fmla="*/ 0 h 440675"/>
              <a:gd name="connsiteX2" fmla="*/ 418641 w 418641"/>
              <a:gd name="connsiteY2" fmla="*/ 440675 h 44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641" h="440675">
                <a:moveTo>
                  <a:pt x="0" y="0"/>
                </a:moveTo>
                <a:lnTo>
                  <a:pt x="418641" y="0"/>
                </a:lnTo>
                <a:lnTo>
                  <a:pt x="418641" y="440675"/>
                </a:ln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8216" y="6060782"/>
            <a:ext cx="3013113" cy="396607"/>
          </a:xfrm>
          <a:prstGeom prst="rect">
            <a:avLst/>
          </a:prstGeom>
          <a:solidFill>
            <a:schemeClr val="tx1">
              <a:lumMod val="85000"/>
              <a:lumOff val="15000"/>
              <a:alpha val="3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604021"/>
      </p:ext>
    </p:extLst>
  </p:cSld>
  <p:clrMapOvr>
    <a:masterClrMapping/>
  </p:clrMapOvr>
</p:sld>
</file>

<file path=ppt/theme/theme1.xml><?xml version="1.0" encoding="utf-8"?>
<a:theme xmlns:a="http://schemas.openxmlformats.org/drawingml/2006/main" name="SNUCAD_MKANG2">
  <a:themeElements>
    <a:clrScheme name="사용자 지정 1">
      <a:dk1>
        <a:srgbClr val="000000"/>
      </a:dk1>
      <a:lt1>
        <a:srgbClr val="FFFFFF"/>
      </a:lt1>
      <a:dk2>
        <a:srgbClr val="1A5D65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벽지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NUCAD_MKANG2" id="{DE99D4AF-FBBB-4231-A52E-66938279BD4F}" vid="{E53B7D39-0BF5-4E7B-914D-B06EA4AB96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SNUCAD_MKANG2</Template>
  <TotalTime>0</TotalTime>
  <Words>351</Words>
  <Application>Microsoft Macintosh PowerPoint</Application>
  <PresentationFormat>On-screen Show (4:3)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굴림</vt:lpstr>
      <vt:lpstr>맑은 고딕</vt:lpstr>
      <vt:lpstr>Times New Roman</vt:lpstr>
      <vt:lpstr>Wingdings</vt:lpstr>
      <vt:lpstr>SNUCAD_MKANG2</vt:lpstr>
      <vt:lpstr>실험 5 Latch/Flip-Flop 구현</vt:lpstr>
      <vt:lpstr>실험 목표</vt:lpstr>
      <vt:lpstr>Latch / Flip-Flop</vt:lpstr>
      <vt:lpstr>Latch / Flip-Flop</vt:lpstr>
      <vt:lpstr>실험 5 예비보고서 작성 내용</vt:lpstr>
      <vt:lpstr>실험 항목</vt:lpstr>
      <vt:lpstr>실험 항목</vt:lpstr>
      <vt:lpstr>주의사항</vt:lpstr>
      <vt:lpstr>실험 검사 항목</vt:lpstr>
      <vt:lpstr>결과보고서 작성 항목</vt:lpstr>
    </vt:vector>
  </TitlesOfParts>
  <Company>Seoul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실험 5 Latch/Flip-Flop 구현</dc:title>
  <dc:creator>안세용</dc:creator>
  <cp:lastModifiedBy>Pang Seungwon</cp:lastModifiedBy>
  <cp:revision>27</cp:revision>
  <cp:lastPrinted>2014-07-04T05:17:17Z</cp:lastPrinted>
  <dcterms:created xsi:type="dcterms:W3CDTF">2014-06-26T03:30:49Z</dcterms:created>
  <dcterms:modified xsi:type="dcterms:W3CDTF">2022-10-06T07:11:41Z</dcterms:modified>
</cp:coreProperties>
</file>