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98" r:id="rId2"/>
    <p:sldId id="399" r:id="rId3"/>
    <p:sldId id="400" r:id="rId4"/>
    <p:sldId id="402" r:id="rId5"/>
    <p:sldId id="40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7" r:id="rId20"/>
    <p:sldId id="416" r:id="rId21"/>
    <p:sldId id="418" r:id="rId22"/>
    <p:sldId id="419" r:id="rId23"/>
    <p:sldId id="420" r:id="rId24"/>
    <p:sldId id="421" r:id="rId25"/>
    <p:sldId id="422" r:id="rId26"/>
    <p:sldId id="424" r:id="rId27"/>
    <p:sldId id="423" r:id="rId28"/>
    <p:sldId id="425" r:id="rId29"/>
    <p:sldId id="426" r:id="rId30"/>
    <p:sldId id="42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70AD47"/>
    <a:srgbClr val="0000FF"/>
    <a:srgbClr val="F7F8F2"/>
    <a:srgbClr val="C80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DBEA-BFEE-4211-B719-B4A5D8BC3FDF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7BA-FF6E-49F8-8997-9851EB5CE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6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1486013"/>
            <a:ext cx="8184923" cy="966787"/>
          </a:xfrm>
        </p:spPr>
        <p:txBody>
          <a:bodyPr anchor="b">
            <a:normAutofit/>
          </a:bodyPr>
          <a:lstStyle>
            <a:lvl1pPr algn="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2709228"/>
            <a:ext cx="8184923" cy="9445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9012C2-448A-4251-93B1-016E7172C276}" type="datetime1">
              <a:rPr lang="ko-KR" altLang="en-US" smtClean="0"/>
              <a:t>2022-10-22</a:t>
            </a:fld>
            <a:endParaRPr lang="ko-KR" altLang="en-US"/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2256082" y="2530958"/>
            <a:ext cx="6887918" cy="102069"/>
            <a:chOff x="2872740" y="2304581"/>
            <a:chExt cx="6271259" cy="198906"/>
          </a:xfrm>
        </p:grpSpPr>
        <p:sp>
          <p:nvSpPr>
            <p:cNvPr id="26" name="직사각형 25"/>
            <p:cNvSpPr/>
            <p:nvPr userDrawn="1"/>
          </p:nvSpPr>
          <p:spPr>
            <a:xfrm rot="10800000">
              <a:off x="6323908" y="2304581"/>
              <a:ext cx="2820091" cy="198905"/>
            </a:xfrm>
            <a:prstGeom prst="rect">
              <a:avLst/>
            </a:prstGeom>
            <a:solidFill>
              <a:srgbClr val="C80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 userDrawn="1"/>
          </p:nvGrpSpPr>
          <p:grpSpPr>
            <a:xfrm rot="10800000">
              <a:off x="2872740" y="2304582"/>
              <a:ext cx="3714224" cy="198905"/>
              <a:chOff x="2647658" y="6186777"/>
              <a:chExt cx="2626650" cy="84560"/>
            </a:xfrm>
          </p:grpSpPr>
          <p:sp>
            <p:nvSpPr>
              <p:cNvPr id="23" name="직사각형 22"/>
              <p:cNvSpPr/>
              <p:nvPr userDrawn="1"/>
            </p:nvSpPr>
            <p:spPr>
              <a:xfrm>
                <a:off x="2793122" y="6186777"/>
                <a:ext cx="2334927" cy="845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각 삼각형 23"/>
              <p:cNvSpPr/>
              <p:nvPr userDrawn="1"/>
            </p:nvSpPr>
            <p:spPr>
              <a:xfrm flipH="1" flipV="1">
                <a:off x="2647658" y="6186777"/>
                <a:ext cx="146259" cy="84560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각 삼각형 24"/>
              <p:cNvSpPr/>
              <p:nvPr userDrawn="1"/>
            </p:nvSpPr>
            <p:spPr>
              <a:xfrm>
                <a:off x="5128049" y="6188400"/>
                <a:ext cx="146259" cy="8293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97900" y="6394451"/>
            <a:ext cx="683804" cy="365125"/>
          </a:xfrm>
        </p:spPr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4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5964-A4BD-46FB-B500-C39D5D4C581E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D47-ECAD-4279-BDD8-DBE2544F7887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200026"/>
            <a:ext cx="8272462" cy="4114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C53D1-31FF-457D-AF11-A4925F9E3CA4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  <p:cxnSp>
        <p:nvCxnSpPr>
          <p:cNvPr id="7" name="직선 연결선 15"/>
          <p:cNvCxnSpPr>
            <a:cxnSpLocks noChangeShapeType="1"/>
          </p:cNvCxnSpPr>
          <p:nvPr userDrawn="1"/>
        </p:nvCxnSpPr>
        <p:spPr bwMode="auto">
          <a:xfrm>
            <a:off x="242888" y="677863"/>
            <a:ext cx="86804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87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74744"/>
            <a:ext cx="8473440" cy="497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8982-0455-4466-B900-53D67626BEB2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 dirty="0"/>
          </a:p>
        </p:txBody>
      </p:sp>
      <p:cxnSp>
        <p:nvCxnSpPr>
          <p:cNvPr id="9" name="직선 연결선 15">
            <a:extLst>
              <a:ext uri="{FF2B5EF4-FFF2-40B4-BE49-F238E27FC236}">
                <a16:creationId xmlns:a16="http://schemas.microsoft.com/office/drawing/2014/main" id="{C26FA02B-D993-4749-A83D-45483B9137D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2888" y="677863"/>
            <a:ext cx="86804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90F310A-B8D9-4F6B-9E39-DFB33241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00026"/>
            <a:ext cx="8272462" cy="4114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A2A1-B61B-4A41-828E-BA1A70A354A5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54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9659"/>
            <a:ext cx="3886200" cy="47273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9659"/>
            <a:ext cx="3886200" cy="472730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A365-31AF-4E00-A419-95EEB0DA1F5B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 rot="16200000">
            <a:off x="1194961" y="537200"/>
            <a:ext cx="93160" cy="1225782"/>
            <a:chOff x="8645399" y="5045477"/>
            <a:chExt cx="93160" cy="1225782"/>
          </a:xfrm>
          <a:solidFill>
            <a:srgbClr val="C80151"/>
          </a:solidFill>
        </p:grpSpPr>
        <p:sp>
          <p:nvSpPr>
            <p:cNvPr id="9" name="직사각형 8"/>
            <p:cNvSpPr/>
            <p:nvPr userDrawn="1"/>
          </p:nvSpPr>
          <p:spPr>
            <a:xfrm rot="5400000" flipV="1">
              <a:off x="8128468" y="5562408"/>
              <a:ext cx="1127022" cy="93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각 삼각형 9"/>
            <p:cNvSpPr/>
            <p:nvPr userDrawn="1"/>
          </p:nvSpPr>
          <p:spPr>
            <a:xfrm rot="5400000" flipV="1">
              <a:off x="8642599" y="6175299"/>
              <a:ext cx="98760" cy="9315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33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78D-28FE-4F69-A124-8A5A12C84DF3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5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A82D-248F-4D27-A24D-49D6056A3E34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 rot="16200000">
            <a:off x="1194961" y="537200"/>
            <a:ext cx="93160" cy="1225782"/>
            <a:chOff x="8645399" y="5045477"/>
            <a:chExt cx="93160" cy="1225782"/>
          </a:xfrm>
          <a:solidFill>
            <a:srgbClr val="C80151"/>
          </a:solidFill>
        </p:grpSpPr>
        <p:sp>
          <p:nvSpPr>
            <p:cNvPr id="7" name="직사각형 6"/>
            <p:cNvSpPr/>
            <p:nvPr userDrawn="1"/>
          </p:nvSpPr>
          <p:spPr>
            <a:xfrm rot="5400000" flipV="1">
              <a:off x="8128468" y="5562408"/>
              <a:ext cx="1127022" cy="93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각 삼각형 7"/>
            <p:cNvSpPr/>
            <p:nvPr userDrawn="1"/>
          </p:nvSpPr>
          <p:spPr>
            <a:xfrm rot="5400000" flipV="1">
              <a:off x="8642599" y="6175299"/>
              <a:ext cx="98760" cy="9315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6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1312-BF4A-47BB-9E91-707F19CBCD4C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427-137C-4620-BDB8-1D6C8AEA2CDD}" type="datetime1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24/25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5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6280"/>
            <a:ext cx="8534400" cy="98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72583"/>
            <a:ext cx="8534400" cy="462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0" y="6394451"/>
            <a:ext cx="963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660719-B7BE-4456-B0A5-3F152A28ED4A}" type="datetime1">
              <a:rPr lang="ko-KR" altLang="en-US" smtClean="0"/>
              <a:t>2022-10-22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97900" y="6394451"/>
            <a:ext cx="66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24/25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F540A3-8281-4ACD-BEAF-68C40E530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9" r="22323"/>
          <a:stretch/>
        </p:blipFill>
        <p:spPr>
          <a:xfrm>
            <a:off x="0" y="6106049"/>
            <a:ext cx="4389882" cy="748238"/>
          </a:xfrm>
          <a:prstGeom prst="rect">
            <a:avLst/>
          </a:prstGeom>
        </p:spPr>
      </p:pic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9816E456-038D-4529-ABBD-4DAA38454157}"/>
              </a:ext>
            </a:extLst>
          </p:cNvPr>
          <p:cNvSpPr/>
          <p:nvPr userDrawn="1"/>
        </p:nvSpPr>
        <p:spPr>
          <a:xfrm rot="10800000">
            <a:off x="3643321" y="6571658"/>
            <a:ext cx="777341" cy="29102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7249B-2CB3-4BB0-8823-EBC60FD45CB2}"/>
              </a:ext>
            </a:extLst>
          </p:cNvPr>
          <p:cNvSpPr txBox="1"/>
          <p:nvPr userDrawn="1"/>
        </p:nvSpPr>
        <p:spPr>
          <a:xfrm>
            <a:off x="89431" y="6466006"/>
            <a:ext cx="3818626" cy="29102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l"/>
            <a:r>
              <a:rPr lang="en-US" sz="1400" dirty="0">
                <a:latin typeface="Bahnschrift" panose="020B0502040204020203" pitchFamily="34" charset="0"/>
              </a:rPr>
              <a:t>SNU VLSI Lab</a:t>
            </a:r>
          </a:p>
        </p:txBody>
      </p:sp>
    </p:spTree>
    <p:extLst>
      <p:ext uri="{BB962C8B-B14F-4D97-AF65-F5344CB8AC3E}">
        <p14:creationId xmlns:p14="http://schemas.microsoft.com/office/powerpoint/2010/main" val="3624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icrosemi.com/document-portal/doc_view/136363-modelsim-me-10-4c-tutorial-for-libero-soc-v11-7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tel.com/content/www/us/en/homepage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7744" y="2998113"/>
            <a:ext cx="53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/>
              <a:t>Modelsim</a:t>
            </a:r>
            <a:r>
              <a:rPr lang="en-US" altLang="ko-KR" sz="5000" dirty="0"/>
              <a:t> Tutorial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2313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5736358-24F6-AF60-AE96-49E6607A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959452"/>
            <a:ext cx="6496957" cy="516327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1395081" y="2100170"/>
            <a:ext cx="2333310" cy="295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3676228" y="2154622"/>
            <a:ext cx="402129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8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87893D-9873-3396-E6BA-9164AD21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1012546"/>
            <a:ext cx="6496957" cy="516327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2869920" y="4831572"/>
            <a:ext cx="1389414" cy="25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4259334" y="4899180"/>
            <a:ext cx="402129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982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C40F11-6310-268A-32FB-2EF9299D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1278017"/>
            <a:ext cx="6496957" cy="516327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495F930-7734-DF52-ADE2-448BC3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Korean should not be included in the Directory path.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0E4A87-0A94-4C05-A689-179DAC01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32" y="1316893"/>
            <a:ext cx="6284730" cy="499461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Installation is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6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Directory Path: C:\intelFPGA\17.0\modelsim_ase\win32aloem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408C21E-7664-06BF-E58D-476E89CE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698487"/>
            <a:ext cx="8747827" cy="40828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5A4DC6-BC26-A4D7-F4DC-8C756120AD0F}"/>
              </a:ext>
            </a:extLst>
          </p:cNvPr>
          <p:cNvSpPr/>
          <p:nvPr/>
        </p:nvSpPr>
        <p:spPr>
          <a:xfrm flipH="1" flipV="1">
            <a:off x="999824" y="3607221"/>
            <a:ext cx="728687" cy="18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4110-B40F-1FDF-77E6-4635591D6C60}"/>
              </a:ext>
            </a:extLst>
          </p:cNvPr>
          <p:cNvSpPr txBox="1"/>
          <p:nvPr/>
        </p:nvSpPr>
        <p:spPr>
          <a:xfrm>
            <a:off x="1687215" y="3641142"/>
            <a:ext cx="402129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5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Project Flow</a:t>
            </a:r>
          </a:p>
          <a:p>
            <a:r>
              <a:rPr lang="en-US" dirty="0"/>
              <a:t>More Information: </a:t>
            </a:r>
            <a:r>
              <a:rPr lang="en-US" altLang="ko-KR" dirty="0" err="1">
                <a:hlinkClick r:id="rId2"/>
              </a:rPr>
              <a:t>ModelSim</a:t>
            </a:r>
            <a:r>
              <a:rPr lang="en-US" altLang="ko-KR" dirty="0">
                <a:hlinkClick r:id="rId2"/>
              </a:rPr>
              <a:t> Tutorial (microsemi.com)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62F490-2842-A8AF-8433-221A9715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69" y="1962291"/>
            <a:ext cx="2327491" cy="36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AD953C-D47D-DB24-651E-21021173F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" y="1394782"/>
            <a:ext cx="8992052" cy="491752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Basic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931F96-84EC-0BAC-4179-5813D480B2C1}"/>
              </a:ext>
            </a:extLst>
          </p:cNvPr>
          <p:cNvSpPr/>
          <p:nvPr/>
        </p:nvSpPr>
        <p:spPr>
          <a:xfrm flipH="1" flipV="1">
            <a:off x="75973" y="1649879"/>
            <a:ext cx="8992052" cy="3813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4982A-B415-AE1B-7A8A-6E80727578AE}"/>
              </a:ext>
            </a:extLst>
          </p:cNvPr>
          <p:cNvSpPr/>
          <p:nvPr/>
        </p:nvSpPr>
        <p:spPr>
          <a:xfrm flipH="1" flipV="1">
            <a:off x="75973" y="5533871"/>
            <a:ext cx="8992052" cy="77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B3EF6-7297-F95E-74AC-A3C8898A8BB1}"/>
              </a:ext>
            </a:extLst>
          </p:cNvPr>
          <p:cNvSpPr txBox="1"/>
          <p:nvPr/>
        </p:nvSpPr>
        <p:spPr>
          <a:xfrm>
            <a:off x="2469729" y="3524422"/>
            <a:ext cx="4312429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Work Window (Project, Code editor, simulator, etc.)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1E793-D7BF-1241-D26D-147F0A4ED83C}"/>
              </a:ext>
            </a:extLst>
          </p:cNvPr>
          <p:cNvSpPr txBox="1"/>
          <p:nvPr/>
        </p:nvSpPr>
        <p:spPr>
          <a:xfrm>
            <a:off x="2469729" y="5751635"/>
            <a:ext cx="4312429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altLang="ko-KR" sz="1200" b="1" dirty="0">
                <a:latin typeface="+mj-ea"/>
                <a:ea typeface="+mj-ea"/>
              </a:rPr>
              <a:t>Log / Command Window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5A350D-E37D-C056-8A22-FF55B8E6F7E9}"/>
              </a:ext>
            </a:extLst>
          </p:cNvPr>
          <p:cNvSpPr/>
          <p:nvPr/>
        </p:nvSpPr>
        <p:spPr>
          <a:xfrm flipH="1" flipV="1">
            <a:off x="75973" y="1468939"/>
            <a:ext cx="2012399" cy="6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8E970-367C-17F0-1140-75ACE08EE4EE}"/>
              </a:ext>
            </a:extLst>
          </p:cNvPr>
          <p:cNvSpPr txBox="1"/>
          <p:nvPr/>
        </p:nvSpPr>
        <p:spPr>
          <a:xfrm>
            <a:off x="1969691" y="1353390"/>
            <a:ext cx="1000075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altLang="ko-KR" sz="1050" b="1" dirty="0">
                <a:latin typeface="+mj-ea"/>
                <a:ea typeface="+mj-ea"/>
              </a:rPr>
              <a:t>Menu Bar</a:t>
            </a:r>
            <a:endParaRPr lang="ko-KR" altLang="en-US" sz="105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032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0AA235-BF15-B98D-A1CE-3E6CC6803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5742"/>
            <a:ext cx="9144000" cy="500062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Create Project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28734-5956-F5ED-9E9E-7C693B1B83DC}"/>
              </a:ext>
            </a:extLst>
          </p:cNvPr>
          <p:cNvSpPr/>
          <p:nvPr/>
        </p:nvSpPr>
        <p:spPr>
          <a:xfrm flipH="1" flipV="1">
            <a:off x="16128" y="1404045"/>
            <a:ext cx="90060" cy="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FE3BF-C16E-2F7A-8431-A4841DE56E07}"/>
              </a:ext>
            </a:extLst>
          </p:cNvPr>
          <p:cNvSpPr txBox="1"/>
          <p:nvPr/>
        </p:nvSpPr>
        <p:spPr>
          <a:xfrm>
            <a:off x="-103374" y="1318045"/>
            <a:ext cx="1825986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altLang="ko-KR" sz="1050" b="1" dirty="0">
                <a:latin typeface="+mj-ea"/>
                <a:ea typeface="+mj-ea"/>
              </a:rPr>
              <a:t>File – New - Project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CE888E-8F58-0745-E8C6-65D02FD64AD9}"/>
              </a:ext>
            </a:extLst>
          </p:cNvPr>
          <p:cNvSpPr/>
          <p:nvPr/>
        </p:nvSpPr>
        <p:spPr>
          <a:xfrm flipH="1" flipV="1">
            <a:off x="4032473" y="3828680"/>
            <a:ext cx="315352" cy="123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05929-69A2-C6A2-7017-CB90953C26C6}"/>
              </a:ext>
            </a:extLst>
          </p:cNvPr>
          <p:cNvSpPr/>
          <p:nvPr/>
        </p:nvSpPr>
        <p:spPr>
          <a:xfrm flipH="1" flipV="1">
            <a:off x="4763009" y="4565115"/>
            <a:ext cx="263241" cy="136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88D885-1DD8-5F34-CB95-01E5D4E32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" y="1229554"/>
            <a:ext cx="9144000" cy="500062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Create v File (Source File)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CE888E-8F58-0745-E8C6-65D02FD64AD9}"/>
              </a:ext>
            </a:extLst>
          </p:cNvPr>
          <p:cNvSpPr/>
          <p:nvPr/>
        </p:nvSpPr>
        <p:spPr>
          <a:xfrm flipH="1" flipV="1">
            <a:off x="4213025" y="3640299"/>
            <a:ext cx="852193" cy="2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2BA00-8DB0-8221-B40A-41DBE68E7A35}"/>
              </a:ext>
            </a:extLst>
          </p:cNvPr>
          <p:cNvSpPr txBox="1"/>
          <p:nvPr/>
        </p:nvSpPr>
        <p:spPr>
          <a:xfrm>
            <a:off x="2744578" y="2930206"/>
            <a:ext cx="4312429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latin typeface="+mj-ea"/>
                <a:ea typeface="+mj-ea"/>
              </a:rPr>
              <a:t>Create New File: Create new v file in project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+mj-ea"/>
                <a:ea typeface="+mj-ea"/>
              </a:rPr>
              <a:t>Add Existing File: Add the existing v file to project 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149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Create v File (Source File)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290FBA0-A399-6466-3CA9-91BBA33E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91" y="2524577"/>
            <a:ext cx="3486637" cy="14765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A8EDF1-738B-5B5C-39B2-3795CAA34539}"/>
              </a:ext>
            </a:extLst>
          </p:cNvPr>
          <p:cNvSpPr/>
          <p:nvPr/>
        </p:nvSpPr>
        <p:spPr>
          <a:xfrm flipH="1" flipV="1">
            <a:off x="2822120" y="2989988"/>
            <a:ext cx="393027" cy="20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1FF0FF-D7D2-8AA7-A9C8-8A21EB6CE959}"/>
              </a:ext>
            </a:extLst>
          </p:cNvPr>
          <p:cNvSpPr/>
          <p:nvPr/>
        </p:nvSpPr>
        <p:spPr>
          <a:xfrm flipH="1" flipV="1">
            <a:off x="2822118" y="3452105"/>
            <a:ext cx="1248436" cy="20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8E9D1-A2D9-75F7-F1AC-B31CAD17466F}"/>
              </a:ext>
            </a:extLst>
          </p:cNvPr>
          <p:cNvSpPr txBox="1"/>
          <p:nvPr/>
        </p:nvSpPr>
        <p:spPr>
          <a:xfrm>
            <a:off x="2675613" y="3132180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latin typeface="+mj-ea"/>
                <a:ea typeface="+mj-ea"/>
              </a:rPr>
              <a:t>Name your source file (you can use only English and ‘_’)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9F964-96EA-118D-BE3F-88D72D8D1D9E}"/>
              </a:ext>
            </a:extLst>
          </p:cNvPr>
          <p:cNvSpPr txBox="1"/>
          <p:nvPr/>
        </p:nvSpPr>
        <p:spPr>
          <a:xfrm>
            <a:off x="2685588" y="3627790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Set the Verilog 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051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034C320-D71E-28CB-3ED6-0FAEDF48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74744"/>
            <a:ext cx="8473440" cy="4973850"/>
          </a:xfrm>
        </p:spPr>
        <p:txBody>
          <a:bodyPr/>
          <a:lstStyle/>
          <a:p>
            <a:r>
              <a:rPr lang="en-US" altLang="ko-KR" dirty="0"/>
              <a:t>Intel Homepage </a:t>
            </a:r>
            <a:endParaRPr lang="en-US" altLang="ko-KR" dirty="0">
              <a:hlinkClick r:id="rId2" tooltip="https://www.intel.com/content/www/us/en/homepage.html"/>
            </a:endParaRPr>
          </a:p>
          <a:p>
            <a:pPr marL="0" indent="0">
              <a:buNone/>
            </a:pPr>
            <a:r>
              <a:rPr lang="en-US" altLang="ko-KR" dirty="0">
                <a:hlinkClick r:id="rId2" tooltip="https://www.intel.com/content/www/us/en/homepage.html"/>
              </a:rPr>
              <a:t>https://www.intel.com/content/www/us/en/homepage.html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69896A-E8F8-9D7F-2BF5-AEA985CE3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7" y="2179297"/>
            <a:ext cx="7091025" cy="35843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DCF3E4-33DE-D617-87AC-5133078C5FB6}"/>
              </a:ext>
            </a:extLst>
          </p:cNvPr>
          <p:cNvSpPr/>
          <p:nvPr/>
        </p:nvSpPr>
        <p:spPr>
          <a:xfrm>
            <a:off x="6790157" y="2179297"/>
            <a:ext cx="165182" cy="18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3CA17-E219-29CF-BEEB-C0C0A8E93C48}"/>
              </a:ext>
            </a:extLst>
          </p:cNvPr>
          <p:cNvSpPr txBox="1"/>
          <p:nvPr/>
        </p:nvSpPr>
        <p:spPr>
          <a:xfrm>
            <a:off x="6512887" y="2406937"/>
            <a:ext cx="719721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 1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52D81C-7F22-0EC6-792D-95BECC37C798}"/>
              </a:ext>
            </a:extLst>
          </p:cNvPr>
          <p:cNvSpPr/>
          <p:nvPr/>
        </p:nvSpPr>
        <p:spPr>
          <a:xfrm>
            <a:off x="3981081" y="2500109"/>
            <a:ext cx="248756" cy="18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2FAA4-6369-FA01-2E9C-75BF631C92C4}"/>
              </a:ext>
            </a:extLst>
          </p:cNvPr>
          <p:cNvSpPr txBox="1"/>
          <p:nvPr/>
        </p:nvSpPr>
        <p:spPr>
          <a:xfrm>
            <a:off x="3745598" y="2692596"/>
            <a:ext cx="719721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 2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62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E98951-8626-F751-6C31-63A2DB67C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521"/>
            <a:ext cx="9144000" cy="500062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Create v File (Source File)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2BA00-8DB0-8221-B40A-41DBE68E7A35}"/>
              </a:ext>
            </a:extLst>
          </p:cNvPr>
          <p:cNvSpPr txBox="1"/>
          <p:nvPr/>
        </p:nvSpPr>
        <p:spPr>
          <a:xfrm>
            <a:off x="1607050" y="3139230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The above process can also be created by right-clicking on the project screen.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994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1DEFA6-36E1-FAD5-2A33-8A3A226B3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850"/>
            <a:ext cx="9144000" cy="500062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Editor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CDAC18-D7CB-2547-7090-CBE11B5CCF6A}"/>
              </a:ext>
            </a:extLst>
          </p:cNvPr>
          <p:cNvSpPr/>
          <p:nvPr/>
        </p:nvSpPr>
        <p:spPr>
          <a:xfrm flipH="1" flipV="1">
            <a:off x="46374" y="1645919"/>
            <a:ext cx="1310478" cy="141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C8B0-4F90-5AC1-74A1-1210382E5844}"/>
              </a:ext>
            </a:extLst>
          </p:cNvPr>
          <p:cNvSpPr txBox="1"/>
          <p:nvPr/>
        </p:nvSpPr>
        <p:spPr>
          <a:xfrm>
            <a:off x="-44769" y="1787504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Double click ‘</a:t>
            </a:r>
            <a:r>
              <a:rPr lang="en-US" altLang="ko-KR" sz="1200" b="1" dirty="0" err="1">
                <a:latin typeface="+mj-ea"/>
                <a:ea typeface="+mj-ea"/>
              </a:rPr>
              <a:t>test.v</a:t>
            </a:r>
            <a:r>
              <a:rPr lang="en-US" altLang="ko-KR" sz="1200" b="1" dirty="0">
                <a:latin typeface="+mj-ea"/>
                <a:ea typeface="+mj-ea"/>
              </a:rPr>
              <a:t>’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115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BAC4F03-D15B-AE29-B4D7-590D11297D91}"/>
              </a:ext>
            </a:extLst>
          </p:cNvPr>
          <p:cNvGrpSpPr/>
          <p:nvPr/>
        </p:nvGrpSpPr>
        <p:grpSpPr>
          <a:xfrm>
            <a:off x="0" y="1264950"/>
            <a:ext cx="9144000" cy="5000625"/>
            <a:chOff x="0" y="1264950"/>
            <a:chExt cx="9144000" cy="50006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466E9AA-84AC-F517-8179-BE102819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4950"/>
              <a:ext cx="9144000" cy="5000625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6B98296-6388-F712-D78D-5439B20BE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3576" y="1835983"/>
              <a:ext cx="126206" cy="5959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D980FA-6229-240F-9E57-E79B98CD5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782" y="1890819"/>
              <a:ext cx="126206" cy="59598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Example) 8-bit AND gate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71E8D-3671-44BA-247E-1B860F42DC65}"/>
              </a:ext>
            </a:extLst>
          </p:cNvPr>
          <p:cNvSpPr/>
          <p:nvPr/>
        </p:nvSpPr>
        <p:spPr>
          <a:xfrm flipH="1" flipV="1">
            <a:off x="1945966" y="1645918"/>
            <a:ext cx="915221" cy="601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91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652175D-5D26-FF93-B722-A8511D13F941}"/>
              </a:ext>
            </a:extLst>
          </p:cNvPr>
          <p:cNvGrpSpPr/>
          <p:nvPr/>
        </p:nvGrpSpPr>
        <p:grpSpPr>
          <a:xfrm>
            <a:off x="0" y="1241353"/>
            <a:ext cx="9144000" cy="5000625"/>
            <a:chOff x="0" y="1241353"/>
            <a:chExt cx="9144000" cy="50006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BAD2D9-AE19-1A82-1E12-858C66E8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41353"/>
              <a:ext cx="9144000" cy="50006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2ECD69-17F8-1B3E-7817-9AEF63C4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4126" y="1869320"/>
              <a:ext cx="126206" cy="5959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748817-8C5B-93F9-DF91-CEE04688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7920" y="1814484"/>
              <a:ext cx="126206" cy="59598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Example) 8-bit AND gate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71E8D-3671-44BA-247E-1B860F42DC65}"/>
              </a:ext>
            </a:extLst>
          </p:cNvPr>
          <p:cNvSpPr/>
          <p:nvPr/>
        </p:nvSpPr>
        <p:spPr>
          <a:xfrm flipH="1" flipV="1">
            <a:off x="1338332" y="1368649"/>
            <a:ext cx="419676" cy="1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524692-7AD2-9F37-2077-CF4D00F0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70" y="2450676"/>
            <a:ext cx="1143000" cy="31432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779E607-18C8-E33B-E15A-87CD4B4CAED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H="1">
            <a:off x="976670" y="1455434"/>
            <a:ext cx="361662" cy="1152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598C4C-B0D0-3263-D766-959E0404300D}"/>
              </a:ext>
            </a:extLst>
          </p:cNvPr>
          <p:cNvCxnSpPr>
            <a:stCxn id="9" idx="1"/>
            <a:endCxn id="7" idx="3"/>
          </p:cNvCxnSpPr>
          <p:nvPr/>
        </p:nvCxnSpPr>
        <p:spPr>
          <a:xfrm>
            <a:off x="1758008" y="1455434"/>
            <a:ext cx="361662" cy="1152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EB626B-2E70-B81D-42AB-66C9230BB90B}"/>
              </a:ext>
            </a:extLst>
          </p:cNvPr>
          <p:cNvSpPr/>
          <p:nvPr/>
        </p:nvSpPr>
        <p:spPr>
          <a:xfrm flipH="1" flipV="1">
            <a:off x="1440669" y="2502548"/>
            <a:ext cx="193452" cy="205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CC8D8-4FE9-CA8B-9DAD-A99F6CC5745A}"/>
              </a:ext>
            </a:extLst>
          </p:cNvPr>
          <p:cNvSpPr/>
          <p:nvPr/>
        </p:nvSpPr>
        <p:spPr>
          <a:xfrm flipH="1" flipV="1">
            <a:off x="1649484" y="2502548"/>
            <a:ext cx="193452" cy="205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577BD-BB3F-EFDE-8745-828251A201F4}"/>
              </a:ext>
            </a:extLst>
          </p:cNvPr>
          <p:cNvSpPr txBox="1"/>
          <p:nvPr/>
        </p:nvSpPr>
        <p:spPr>
          <a:xfrm>
            <a:off x="1157501" y="2704230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latin typeface="+mj-ea"/>
                <a:ea typeface="+mj-ea"/>
              </a:rPr>
              <a:t>Compile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+mj-ea"/>
                <a:ea typeface="+mj-ea"/>
              </a:rPr>
              <a:t>Simulate compiled module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A31C4-0AE3-37F7-EBC9-17511F9D6057}"/>
              </a:ext>
            </a:extLst>
          </p:cNvPr>
          <p:cNvSpPr/>
          <p:nvPr/>
        </p:nvSpPr>
        <p:spPr>
          <a:xfrm flipH="1" flipV="1">
            <a:off x="0" y="5970841"/>
            <a:ext cx="1044186" cy="80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E5385-D0AD-BE49-F8CD-9EC9C9774412}"/>
              </a:ext>
            </a:extLst>
          </p:cNvPr>
          <p:cNvSpPr txBox="1"/>
          <p:nvPr/>
        </p:nvSpPr>
        <p:spPr>
          <a:xfrm>
            <a:off x="1044186" y="5843168"/>
            <a:ext cx="6064141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Double click error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055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r>
              <a:rPr lang="en-US" dirty="0"/>
              <a:t>Error Report</a:t>
            </a:r>
          </a:p>
          <a:p>
            <a:pPr>
              <a:buFontTx/>
              <a:buChar char="-"/>
            </a:pPr>
            <a:r>
              <a:rPr lang="en-US" dirty="0"/>
              <a:t>module test(a, b, out) -&gt; module test(a, b, out);</a:t>
            </a:r>
          </a:p>
          <a:p>
            <a:pPr>
              <a:buFontTx/>
              <a:buChar char="-"/>
            </a:pPr>
            <a:r>
              <a:rPr lang="en-US" dirty="0"/>
              <a:t>output reg -&gt; output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AA9988-FADB-F49E-DB86-41195664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1" y="2110706"/>
            <a:ext cx="3990428" cy="312630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7939C63-E4F6-7797-7F8C-E865B8FB6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99" y="2110706"/>
            <a:ext cx="3990428" cy="31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2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A2660DB-E081-D561-167F-D2CDEFE8B420}"/>
              </a:ext>
            </a:extLst>
          </p:cNvPr>
          <p:cNvGrpSpPr/>
          <p:nvPr/>
        </p:nvGrpSpPr>
        <p:grpSpPr>
          <a:xfrm>
            <a:off x="1069933" y="2466975"/>
            <a:ext cx="6838950" cy="1924050"/>
            <a:chOff x="1069933" y="2466975"/>
            <a:chExt cx="6838950" cy="19240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6290B8-54E2-BC8C-BF70-C9C50EFA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933" y="2466975"/>
              <a:ext cx="6838950" cy="1924050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2BBB64-AB49-E942-AD7D-814C628F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250" y="3240921"/>
              <a:ext cx="338367" cy="15950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034F85-DB5E-2FD7-2A1C-B28D94057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2686" y="3386137"/>
              <a:ext cx="338367" cy="159505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Error Correction</a:t>
            </a:r>
          </a:p>
          <a:p>
            <a:pPr marL="0" indent="0">
              <a:buNone/>
            </a:pPr>
            <a:r>
              <a:rPr lang="en-US" dirty="0"/>
              <a:t>2. Ctrl + s or save</a:t>
            </a:r>
          </a:p>
          <a:p>
            <a:pPr marL="0" indent="0">
              <a:buNone/>
            </a:pPr>
            <a:r>
              <a:rPr lang="en-US" dirty="0"/>
              <a:t>3. Compile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FA0E08-395D-AAA6-0772-F213266E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800" y="1795370"/>
            <a:ext cx="2438400" cy="1524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44B1F57-AABD-C4A5-CB56-5B85C2A55F79}"/>
              </a:ext>
            </a:extLst>
          </p:cNvPr>
          <p:cNvCxnSpPr/>
          <p:nvPr/>
        </p:nvCxnSpPr>
        <p:spPr>
          <a:xfrm>
            <a:off x="1728511" y="1871570"/>
            <a:ext cx="31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05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E64C0-54C7-F2F7-639F-67098B7F0387}"/>
              </a:ext>
            </a:extLst>
          </p:cNvPr>
          <p:cNvSpPr txBox="1">
            <a:spLocks/>
          </p:cNvSpPr>
          <p:nvPr/>
        </p:nvSpPr>
        <p:spPr>
          <a:xfrm>
            <a:off x="487679" y="1027760"/>
            <a:ext cx="8473440" cy="497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‘</a:t>
            </a:r>
            <a:r>
              <a:rPr lang="en-US" dirty="0" err="1"/>
              <a:t>testbench.v</a:t>
            </a:r>
            <a:r>
              <a:rPr lang="en-US" dirty="0"/>
              <a:t>’ file (in the same project)</a:t>
            </a:r>
          </a:p>
          <a:p>
            <a:r>
              <a:rPr lang="en-US" dirty="0"/>
              <a:t>Save file and compile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6E7202-DE74-8B15-8BAA-11973ACE8144}"/>
              </a:ext>
            </a:extLst>
          </p:cNvPr>
          <p:cNvGrpSpPr/>
          <p:nvPr/>
        </p:nvGrpSpPr>
        <p:grpSpPr>
          <a:xfrm>
            <a:off x="740526" y="1905886"/>
            <a:ext cx="7277185" cy="3217598"/>
            <a:chOff x="740526" y="1905886"/>
            <a:chExt cx="7277185" cy="321759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88C2AF-332C-7FEF-E817-AA137DB7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26" y="1905886"/>
              <a:ext cx="7277185" cy="321759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7A4C4B4-076E-822B-4037-7C2B20F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1661" y="2300287"/>
              <a:ext cx="273361" cy="12886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82B8A9-3526-D151-4876-ED6BA907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2000" y="2408400"/>
              <a:ext cx="266702" cy="125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661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538BFEF-9BA6-E5A5-C444-3E6F9A68081A}"/>
              </a:ext>
            </a:extLst>
          </p:cNvPr>
          <p:cNvGrpSpPr/>
          <p:nvPr/>
        </p:nvGrpSpPr>
        <p:grpSpPr>
          <a:xfrm>
            <a:off x="0" y="1918857"/>
            <a:ext cx="9144000" cy="3362448"/>
            <a:chOff x="0" y="1918857"/>
            <a:chExt cx="9144000" cy="336244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32E5D36-4775-3B1C-A113-629DB2BE9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8857"/>
              <a:ext cx="9144000" cy="33624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65500FA-27F2-3BC9-6EE6-1374B5C36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8830" y="2469082"/>
              <a:ext cx="131925" cy="6218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21E876-5E4C-FF34-8047-F06CCEA95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308" y="2521398"/>
              <a:ext cx="131925" cy="62189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E64C0-54C7-F2F7-639F-67098B7F0387}"/>
              </a:ext>
            </a:extLst>
          </p:cNvPr>
          <p:cNvSpPr txBox="1">
            <a:spLocks/>
          </p:cNvSpPr>
          <p:nvPr/>
        </p:nvSpPr>
        <p:spPr>
          <a:xfrm>
            <a:off x="487679" y="1027760"/>
            <a:ext cx="8473440" cy="497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Simulate testbench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C03A2-058B-0648-CDE0-9D6B336F740B}"/>
              </a:ext>
            </a:extLst>
          </p:cNvPr>
          <p:cNvSpPr/>
          <p:nvPr/>
        </p:nvSpPr>
        <p:spPr>
          <a:xfrm flipH="1" flipV="1">
            <a:off x="1574307" y="2005780"/>
            <a:ext cx="118808" cy="1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BD1E5-492C-0A60-7473-D5082429A2A2}"/>
              </a:ext>
            </a:extLst>
          </p:cNvPr>
          <p:cNvSpPr txBox="1"/>
          <p:nvPr/>
        </p:nvSpPr>
        <p:spPr>
          <a:xfrm>
            <a:off x="1347049" y="2179350"/>
            <a:ext cx="2186666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Simulate compiled module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F07BD4-80AB-5440-1B37-FA014D533245}"/>
              </a:ext>
            </a:extLst>
          </p:cNvPr>
          <p:cNvSpPr/>
          <p:nvPr/>
        </p:nvSpPr>
        <p:spPr>
          <a:xfrm flipH="1" flipV="1">
            <a:off x="3750185" y="3419628"/>
            <a:ext cx="1594630" cy="1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27CCF-CB78-FA7B-6A39-D0F03CD4E07A}"/>
              </a:ext>
            </a:extLst>
          </p:cNvPr>
          <p:cNvSpPr txBox="1"/>
          <p:nvPr/>
        </p:nvSpPr>
        <p:spPr>
          <a:xfrm>
            <a:off x="5344815" y="3341851"/>
            <a:ext cx="2186666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Click testbench file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6A90F1-DD3C-345A-B825-208B1068E52C}"/>
              </a:ext>
            </a:extLst>
          </p:cNvPr>
          <p:cNvSpPr/>
          <p:nvPr/>
        </p:nvSpPr>
        <p:spPr>
          <a:xfrm flipH="1" flipV="1">
            <a:off x="5029362" y="4263681"/>
            <a:ext cx="232863" cy="17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2C2B69-938D-84B6-0D55-316C6151B0E2}"/>
              </a:ext>
            </a:extLst>
          </p:cNvPr>
          <p:cNvSpPr txBox="1"/>
          <p:nvPr/>
        </p:nvSpPr>
        <p:spPr>
          <a:xfrm>
            <a:off x="5414625" y="4232948"/>
            <a:ext cx="2186666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Click ‘OK’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436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10E6772-D1D3-B388-1815-9AE88C42BACA}"/>
              </a:ext>
            </a:extLst>
          </p:cNvPr>
          <p:cNvGrpSpPr/>
          <p:nvPr/>
        </p:nvGrpSpPr>
        <p:grpSpPr>
          <a:xfrm>
            <a:off x="0" y="1704657"/>
            <a:ext cx="9144000" cy="3932635"/>
            <a:chOff x="0" y="1704657"/>
            <a:chExt cx="9144000" cy="39326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BB50363-2AEF-57B6-C51F-E6A111FA1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4657"/>
              <a:ext cx="9144000" cy="393263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C49B973-5563-C0F0-671C-2879F470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974" y="2276201"/>
              <a:ext cx="131925" cy="6218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89E86D-B1D5-91CB-7B54-28A423173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6690" y="2330329"/>
              <a:ext cx="131925" cy="62189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6025CA5-1509-FC7D-5AE1-47A7CD34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875360"/>
            <a:ext cx="8473440" cy="4973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E64C0-54C7-F2F7-639F-67098B7F0387}"/>
              </a:ext>
            </a:extLst>
          </p:cNvPr>
          <p:cNvSpPr txBox="1">
            <a:spLocks/>
          </p:cNvSpPr>
          <p:nvPr/>
        </p:nvSpPr>
        <p:spPr>
          <a:xfrm>
            <a:off x="487679" y="1027760"/>
            <a:ext cx="8473440" cy="497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 – Default Screen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C03A2-058B-0648-CDE0-9D6B336F740B}"/>
              </a:ext>
            </a:extLst>
          </p:cNvPr>
          <p:cNvSpPr/>
          <p:nvPr/>
        </p:nvSpPr>
        <p:spPr>
          <a:xfrm flipH="1" flipV="1">
            <a:off x="33589" y="2092565"/>
            <a:ext cx="1635927" cy="1578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BD1E5-492C-0A60-7473-D5082429A2A2}"/>
              </a:ext>
            </a:extLst>
          </p:cNvPr>
          <p:cNvSpPr txBox="1"/>
          <p:nvPr/>
        </p:nvSpPr>
        <p:spPr>
          <a:xfrm>
            <a:off x="33589" y="3686866"/>
            <a:ext cx="4605400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Right-click the top module and click Add Wave in the menu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(</a:t>
            </a:r>
            <a:r>
              <a:rPr lang="en-US" altLang="ko-KR" sz="1200" b="1" dirty="0" err="1">
                <a:latin typeface="+mj-ea"/>
                <a:ea typeface="+mj-ea"/>
              </a:rPr>
              <a:t>Topmodule</a:t>
            </a:r>
            <a:r>
              <a:rPr lang="en-US" altLang="ko-KR" sz="1200" b="1" dirty="0">
                <a:latin typeface="+mj-ea"/>
                <a:ea typeface="+mj-ea"/>
              </a:rPr>
              <a:t> is </a:t>
            </a:r>
            <a:r>
              <a:rPr lang="en-US" altLang="ko-KR" sz="1200" b="1" dirty="0" err="1">
                <a:latin typeface="+mj-ea"/>
                <a:ea typeface="+mj-ea"/>
              </a:rPr>
              <a:t>test.v</a:t>
            </a:r>
            <a:r>
              <a:rPr lang="en-US" altLang="ko-KR" sz="1200" b="1" dirty="0">
                <a:latin typeface="+mj-ea"/>
                <a:ea typeface="+mj-ea"/>
              </a:rPr>
              <a:t> file in this example)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1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1AB83E34-FE82-D63D-024A-8F223FD94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746"/>
            <a:ext cx="9144000" cy="391987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E64C0-54C7-F2F7-639F-67098B7F0387}"/>
              </a:ext>
            </a:extLst>
          </p:cNvPr>
          <p:cNvSpPr txBox="1">
            <a:spLocks/>
          </p:cNvSpPr>
          <p:nvPr/>
        </p:nvSpPr>
        <p:spPr>
          <a:xfrm>
            <a:off x="487679" y="1027760"/>
            <a:ext cx="8473440" cy="497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Waveform Simulation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C03A2-058B-0648-CDE0-9D6B336F740B}"/>
              </a:ext>
            </a:extLst>
          </p:cNvPr>
          <p:cNvSpPr/>
          <p:nvPr/>
        </p:nvSpPr>
        <p:spPr>
          <a:xfrm flipH="1" flipV="1">
            <a:off x="2701904" y="1724575"/>
            <a:ext cx="100288" cy="92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BD1E5-492C-0A60-7473-D5082429A2A2}"/>
              </a:ext>
            </a:extLst>
          </p:cNvPr>
          <p:cNvSpPr txBox="1"/>
          <p:nvPr/>
        </p:nvSpPr>
        <p:spPr>
          <a:xfrm>
            <a:off x="2855286" y="1606226"/>
            <a:ext cx="4605400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1. Click Run-All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E6E0A2-17BA-3408-CF56-92B5E1BEC5E7}"/>
              </a:ext>
            </a:extLst>
          </p:cNvPr>
          <p:cNvSpPr/>
          <p:nvPr/>
        </p:nvSpPr>
        <p:spPr>
          <a:xfrm flipH="1" flipV="1">
            <a:off x="4724399" y="4301609"/>
            <a:ext cx="295952" cy="9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7BBBA-5535-322F-BE49-39E48C560D51}"/>
              </a:ext>
            </a:extLst>
          </p:cNvPr>
          <p:cNvSpPr txBox="1"/>
          <p:nvPr/>
        </p:nvSpPr>
        <p:spPr>
          <a:xfrm>
            <a:off x="2547538" y="5253888"/>
            <a:ext cx="4605400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3. Click ‘Wave’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26D2D-1962-2691-7090-B51A734D44DF}"/>
              </a:ext>
            </a:extLst>
          </p:cNvPr>
          <p:cNvSpPr/>
          <p:nvPr/>
        </p:nvSpPr>
        <p:spPr>
          <a:xfrm flipH="1" flipV="1">
            <a:off x="2251586" y="5368796"/>
            <a:ext cx="295952" cy="9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6ED5D-09A7-06B8-6C2E-935D9F556C68}"/>
              </a:ext>
            </a:extLst>
          </p:cNvPr>
          <p:cNvSpPr txBox="1"/>
          <p:nvPr/>
        </p:nvSpPr>
        <p:spPr>
          <a:xfrm>
            <a:off x="5026279" y="4186701"/>
            <a:ext cx="4605400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2. Click ‘No’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08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C6E665A-1248-68A4-3564-B7D60F42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59" y="1750212"/>
            <a:ext cx="5727834" cy="4346771"/>
          </a:xfrm>
          <a:prstGeom prst="rect">
            <a:avLst/>
          </a:prstGeom>
        </p:spPr>
      </p:pic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Sign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8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0036365-ACEE-4564-39D9-C92CA648B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10"/>
            <a:ext cx="9144000" cy="39433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DE64C0-54C7-F2F7-639F-67098B7F0387}"/>
              </a:ext>
            </a:extLst>
          </p:cNvPr>
          <p:cNvSpPr txBox="1">
            <a:spLocks/>
          </p:cNvSpPr>
          <p:nvPr/>
        </p:nvSpPr>
        <p:spPr>
          <a:xfrm>
            <a:off x="487679" y="1027760"/>
            <a:ext cx="8473440" cy="497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the waveform simulation result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7BBBA-5535-322F-BE49-39E48C560D51}"/>
              </a:ext>
            </a:extLst>
          </p:cNvPr>
          <p:cNvSpPr txBox="1"/>
          <p:nvPr/>
        </p:nvSpPr>
        <p:spPr>
          <a:xfrm>
            <a:off x="1846498" y="1724575"/>
            <a:ext cx="4605400" cy="3291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Zoom in/out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26D2D-1962-2691-7090-B51A734D44DF}"/>
              </a:ext>
            </a:extLst>
          </p:cNvPr>
          <p:cNvSpPr/>
          <p:nvPr/>
        </p:nvSpPr>
        <p:spPr>
          <a:xfrm flipH="1" flipV="1">
            <a:off x="1298840" y="1809025"/>
            <a:ext cx="547658" cy="9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Login and Click Support - Download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9EF31E-6CEB-2F39-2CD1-6EF3655F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3" y="1817001"/>
            <a:ext cx="7583288" cy="38069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>
            <a:off x="842623" y="2783278"/>
            <a:ext cx="720705" cy="18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160374" y="2969622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F84F96-7788-6607-C786-DDE85F824B3F}"/>
              </a:ext>
            </a:extLst>
          </p:cNvPr>
          <p:cNvSpPr/>
          <p:nvPr/>
        </p:nvSpPr>
        <p:spPr>
          <a:xfrm>
            <a:off x="1940888" y="1947826"/>
            <a:ext cx="542741" cy="18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FE148-F2C2-6B03-F572-777737D320B1}"/>
              </a:ext>
            </a:extLst>
          </p:cNvPr>
          <p:cNvSpPr txBox="1"/>
          <p:nvPr/>
        </p:nvSpPr>
        <p:spPr>
          <a:xfrm>
            <a:off x="1169657" y="2156828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062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525236-5EC3-26D6-E3EF-68D7B9DFD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8" y="1740111"/>
            <a:ext cx="7728244" cy="390184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Click Intel FPGAs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5563091" y="4420861"/>
            <a:ext cx="660728" cy="239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4850854" y="4660488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01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0B4E641-14D5-3B8C-C3BE-7D85B75B1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982"/>
            <a:ext cx="9144000" cy="45809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Modelsim</a:t>
            </a:r>
            <a:r>
              <a:rPr lang="en-US" dirty="0"/>
              <a:t>-Intel FPGA Edition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141583" y="3928969"/>
            <a:ext cx="820011" cy="188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60578" y="3963101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61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AFC9D7-AE8F-CF18-4382-C72DC205FD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509473"/>
            <a:ext cx="8713347" cy="483899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dirty="0" err="1"/>
              <a:t>Modelsim</a:t>
            </a:r>
            <a:r>
              <a:rPr lang="en-US" dirty="0"/>
              <a:t>-Intel FPGAs Standard Edition Software Version 17.0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335279" y="2706893"/>
            <a:ext cx="1959569" cy="188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272462" y="2927467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867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9EB48B-B7AC-EDF6-9A6E-CE2ACD8F7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646"/>
            <a:ext cx="9144000" cy="46238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C21699EC-8A42-2313-A2C0-3F75CF8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123133"/>
            <a:ext cx="8473440" cy="4973850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ModelsimSetup</a:t>
            </a:r>
            <a:r>
              <a:rPr lang="en-US" dirty="0"/>
              <a:t> according to your 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1754946" y="4447007"/>
            <a:ext cx="1825961" cy="309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1629314" y="4756267"/>
            <a:ext cx="2085202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8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23FFAE8-2B04-D818-8348-8A95AEF5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64" y="1498667"/>
            <a:ext cx="5207065" cy="413816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DEA25D8-78BD-4B5B-8D29-A24E29A7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Installing </a:t>
            </a:r>
            <a:r>
              <a:rPr lang="en-US" altLang="ko-KR" dirty="0" err="1"/>
              <a:t>Modelsim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6A9F46-9BC8-AFA8-8EF1-7D427F62DB95}"/>
              </a:ext>
            </a:extLst>
          </p:cNvPr>
          <p:cNvSpPr/>
          <p:nvPr/>
        </p:nvSpPr>
        <p:spPr>
          <a:xfrm flipH="1" flipV="1">
            <a:off x="5731109" y="5327116"/>
            <a:ext cx="634293" cy="25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1375-ADF6-354F-F7FB-A38B550E18E4}"/>
              </a:ext>
            </a:extLst>
          </p:cNvPr>
          <p:cNvSpPr txBox="1"/>
          <p:nvPr/>
        </p:nvSpPr>
        <p:spPr>
          <a:xfrm>
            <a:off x="5847190" y="5589124"/>
            <a:ext cx="402129" cy="1863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0000" lnSpcReduction="20000"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Click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32374</TotalTime>
  <Words>444</Words>
  <Application>Microsoft Office PowerPoint</Application>
  <PresentationFormat>화면 슬라이드 쇼(4:3)</PresentationFormat>
  <Paragraphs>126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Bahnschrift</vt:lpstr>
      <vt:lpstr>Office 테마</vt:lpstr>
      <vt:lpstr>PowerPoint 프레젠테이션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Installing Modelsim</vt:lpstr>
      <vt:lpstr>Open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  <vt:lpstr>How to Use 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LAB. PPT Template v3.0</dc:title>
  <dc:creator>user</dc:creator>
  <cp:lastModifiedBy>장재용(IT융합공학과)</cp:lastModifiedBy>
  <cp:revision>560</cp:revision>
  <dcterms:created xsi:type="dcterms:W3CDTF">2015-05-12T06:41:55Z</dcterms:created>
  <dcterms:modified xsi:type="dcterms:W3CDTF">2022-10-22T13:25:33Z</dcterms:modified>
</cp:coreProperties>
</file>