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16" r:id="rId3"/>
    <p:sldId id="339" r:id="rId4"/>
    <p:sldId id="318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84" r:id="rId20"/>
    <p:sldId id="359" r:id="rId21"/>
    <p:sldId id="362" r:id="rId22"/>
    <p:sldId id="360" r:id="rId23"/>
    <p:sldId id="361" r:id="rId24"/>
    <p:sldId id="368" r:id="rId25"/>
    <p:sldId id="369" r:id="rId26"/>
    <p:sldId id="370" r:id="rId27"/>
    <p:sldId id="371" r:id="rId28"/>
    <p:sldId id="374" r:id="rId29"/>
    <p:sldId id="375" r:id="rId30"/>
    <p:sldId id="378" r:id="rId31"/>
    <p:sldId id="379" r:id="rId32"/>
    <p:sldId id="376" r:id="rId33"/>
    <p:sldId id="380" r:id="rId34"/>
    <p:sldId id="381" r:id="rId35"/>
    <p:sldId id="377" r:id="rId36"/>
    <p:sldId id="382" r:id="rId37"/>
    <p:sldId id="383" r:id="rId38"/>
    <p:sldId id="372" r:id="rId39"/>
    <p:sldId id="363" r:id="rId40"/>
    <p:sldId id="364" r:id="rId41"/>
    <p:sldId id="365" r:id="rId42"/>
    <p:sldId id="366" r:id="rId43"/>
    <p:sldId id="36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0AD47"/>
    <a:srgbClr val="0000FF"/>
    <a:srgbClr val="F7F8F2"/>
    <a:srgbClr val="C80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재용(IT융합공학과)" userId="85dc5fc6-5f69-4b88-bf9b-df96dc0f8e55" providerId="ADAL" clId="{5C375323-DBBD-4A62-B1D3-FF6EA1E0C279}"/>
    <pc:docChg chg="delSld modSld">
      <pc:chgData name="장재용(IT융합공학과)" userId="85dc5fc6-5f69-4b88-bf9b-df96dc0f8e55" providerId="ADAL" clId="{5C375323-DBBD-4A62-B1D3-FF6EA1E0C279}" dt="2022-10-23T02:31:28.694" v="1" actId="47"/>
      <pc:docMkLst>
        <pc:docMk/>
      </pc:docMkLst>
      <pc:sldChg chg="modSp mod">
        <pc:chgData name="장재용(IT융합공학과)" userId="85dc5fc6-5f69-4b88-bf9b-df96dc0f8e55" providerId="ADAL" clId="{5C375323-DBBD-4A62-B1D3-FF6EA1E0C279}" dt="2022-10-23T02:31:15.037" v="0" actId="20577"/>
        <pc:sldMkLst>
          <pc:docMk/>
          <pc:sldMk cId="1402601804" sldId="256"/>
        </pc:sldMkLst>
        <pc:spChg chg="mod">
          <ac:chgData name="장재용(IT융합공학과)" userId="85dc5fc6-5f69-4b88-bf9b-df96dc0f8e55" providerId="ADAL" clId="{5C375323-DBBD-4A62-B1D3-FF6EA1E0C279}" dt="2022-10-23T02:31:15.037" v="0" actId="20577"/>
          <ac:spMkLst>
            <pc:docMk/>
            <pc:sldMk cId="1402601804" sldId="256"/>
            <ac:spMk id="2" creationId="{00000000-0000-0000-0000-000000000000}"/>
          </ac:spMkLst>
        </pc:spChg>
      </pc:sldChg>
      <pc:sldChg chg="del">
        <pc:chgData name="장재용(IT융합공학과)" userId="85dc5fc6-5f69-4b88-bf9b-df96dc0f8e55" providerId="ADAL" clId="{5C375323-DBBD-4A62-B1D3-FF6EA1E0C279}" dt="2022-10-23T02:31:28.694" v="1" actId="47"/>
        <pc:sldMkLst>
          <pc:docMk/>
          <pc:sldMk cId="1000670791" sldId="385"/>
        </pc:sldMkLst>
      </pc:sldChg>
      <pc:sldChg chg="del">
        <pc:chgData name="장재용(IT융합공학과)" userId="85dc5fc6-5f69-4b88-bf9b-df96dc0f8e55" providerId="ADAL" clId="{5C375323-DBBD-4A62-B1D3-FF6EA1E0C279}" dt="2022-10-23T02:31:28.694" v="1" actId="47"/>
        <pc:sldMkLst>
          <pc:docMk/>
          <pc:sldMk cId="144640694" sldId="386"/>
        </pc:sldMkLst>
      </pc:sldChg>
      <pc:sldChg chg="del">
        <pc:chgData name="장재용(IT융합공학과)" userId="85dc5fc6-5f69-4b88-bf9b-df96dc0f8e55" providerId="ADAL" clId="{5C375323-DBBD-4A62-B1D3-FF6EA1E0C279}" dt="2022-10-23T02:31:28.694" v="1" actId="47"/>
        <pc:sldMkLst>
          <pc:docMk/>
          <pc:sldMk cId="3563390847" sldId="387"/>
        </pc:sldMkLst>
      </pc:sldChg>
      <pc:sldChg chg="del">
        <pc:chgData name="장재용(IT융합공학과)" userId="85dc5fc6-5f69-4b88-bf9b-df96dc0f8e55" providerId="ADAL" clId="{5C375323-DBBD-4A62-B1D3-FF6EA1E0C279}" dt="2022-10-23T02:31:28.694" v="1" actId="47"/>
        <pc:sldMkLst>
          <pc:docMk/>
          <pc:sldMk cId="2937039827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DBEA-BFEE-4211-B719-B4A5D8BC3FD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7BA-FF6E-49F8-8997-9851EB5C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6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486013"/>
            <a:ext cx="8184923" cy="966787"/>
          </a:xfrm>
        </p:spPr>
        <p:txBody>
          <a:bodyPr anchor="b">
            <a:normAutofit/>
          </a:bodyPr>
          <a:lstStyle>
            <a:lvl1pPr algn="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2709228"/>
            <a:ext cx="8184923" cy="9445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9012C2-448A-4251-93B1-016E7172C276}" type="datetime1">
              <a:rPr lang="ko-KR" altLang="en-US" smtClean="0"/>
              <a:t>2022-10-23</a:t>
            </a:fld>
            <a:endParaRPr lang="ko-KR" altLang="en-US"/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2256082" y="2530958"/>
            <a:ext cx="6887918" cy="102069"/>
            <a:chOff x="2872740" y="2304581"/>
            <a:chExt cx="6271259" cy="198906"/>
          </a:xfrm>
        </p:grpSpPr>
        <p:sp>
          <p:nvSpPr>
            <p:cNvPr id="26" name="직사각형 25"/>
            <p:cNvSpPr/>
            <p:nvPr userDrawn="1"/>
          </p:nvSpPr>
          <p:spPr>
            <a:xfrm rot="10800000">
              <a:off x="6323908" y="2304581"/>
              <a:ext cx="2820091" cy="198905"/>
            </a:xfrm>
            <a:prstGeom prst="rect">
              <a:avLst/>
            </a:prstGeom>
            <a:solidFill>
              <a:srgbClr val="C80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 userDrawn="1"/>
          </p:nvGrpSpPr>
          <p:grpSpPr>
            <a:xfrm rot="10800000">
              <a:off x="2872740" y="2304582"/>
              <a:ext cx="3714224" cy="198905"/>
              <a:chOff x="2647658" y="6186777"/>
              <a:chExt cx="2626650" cy="84560"/>
            </a:xfrm>
          </p:grpSpPr>
          <p:sp>
            <p:nvSpPr>
              <p:cNvPr id="23" name="직사각형 22"/>
              <p:cNvSpPr/>
              <p:nvPr userDrawn="1"/>
            </p:nvSpPr>
            <p:spPr>
              <a:xfrm>
                <a:off x="2793122" y="6186777"/>
                <a:ext cx="2334927" cy="84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각 삼각형 23"/>
              <p:cNvSpPr/>
              <p:nvPr userDrawn="1"/>
            </p:nvSpPr>
            <p:spPr>
              <a:xfrm flipH="1" flipV="1">
                <a:off x="2647658" y="6186777"/>
                <a:ext cx="146259" cy="84560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 userDrawn="1"/>
            </p:nvSpPr>
            <p:spPr>
              <a:xfrm>
                <a:off x="5128049" y="6188400"/>
                <a:ext cx="146259" cy="8293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97900" y="6394451"/>
            <a:ext cx="683804" cy="365125"/>
          </a:xfrm>
        </p:spPr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4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5964-A4BD-46FB-B500-C39D5D4C581E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D47-ECAD-4279-BDD8-DBE2544F7887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200026"/>
            <a:ext cx="8272462" cy="4114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53D1-31FF-457D-AF11-A4925F9E3CA4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  <p:cxnSp>
        <p:nvCxnSpPr>
          <p:cNvPr id="7" name="직선 연결선 15"/>
          <p:cNvCxnSpPr>
            <a:cxnSpLocks noChangeShapeType="1"/>
          </p:cNvCxnSpPr>
          <p:nvPr userDrawn="1"/>
        </p:nvCxnSpPr>
        <p:spPr bwMode="auto">
          <a:xfrm>
            <a:off x="242888" y="677863"/>
            <a:ext cx="86804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87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74744"/>
            <a:ext cx="8473440" cy="497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982-0455-4466-B900-53D67626BEB2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C26FA02B-D993-4749-A83D-45483B9137D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2888" y="677863"/>
            <a:ext cx="86804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90F310A-B8D9-4F6B-9E39-DFB33241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00026"/>
            <a:ext cx="8272462" cy="4114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A2A1-B61B-4A41-828E-BA1A70A354A5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54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9659"/>
            <a:ext cx="3886200" cy="47273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9659"/>
            <a:ext cx="3886200" cy="472730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A365-31AF-4E00-A419-95EEB0DA1F5B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 rot="16200000">
            <a:off x="1194961" y="537200"/>
            <a:ext cx="93160" cy="1225782"/>
            <a:chOff x="8645399" y="5045477"/>
            <a:chExt cx="93160" cy="1225782"/>
          </a:xfrm>
          <a:solidFill>
            <a:srgbClr val="C80151"/>
          </a:solidFill>
        </p:grpSpPr>
        <p:sp>
          <p:nvSpPr>
            <p:cNvPr id="9" name="직사각형 8"/>
            <p:cNvSpPr/>
            <p:nvPr userDrawn="1"/>
          </p:nvSpPr>
          <p:spPr>
            <a:xfrm rot="5400000" flipV="1">
              <a:off x="8128468" y="5562408"/>
              <a:ext cx="1127022" cy="93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각 삼각형 9"/>
            <p:cNvSpPr/>
            <p:nvPr userDrawn="1"/>
          </p:nvSpPr>
          <p:spPr>
            <a:xfrm rot="5400000" flipV="1">
              <a:off x="8642599" y="6175299"/>
              <a:ext cx="98760" cy="9315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33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78D-28FE-4F69-A124-8A5A12C84DF3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5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A82D-248F-4D27-A24D-49D6056A3E34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 rot="16200000">
            <a:off x="1194961" y="537200"/>
            <a:ext cx="93160" cy="1225782"/>
            <a:chOff x="8645399" y="5045477"/>
            <a:chExt cx="93160" cy="1225782"/>
          </a:xfrm>
          <a:solidFill>
            <a:srgbClr val="C80151"/>
          </a:solidFill>
        </p:grpSpPr>
        <p:sp>
          <p:nvSpPr>
            <p:cNvPr id="7" name="직사각형 6"/>
            <p:cNvSpPr/>
            <p:nvPr userDrawn="1"/>
          </p:nvSpPr>
          <p:spPr>
            <a:xfrm rot="5400000" flipV="1">
              <a:off x="8128468" y="5562408"/>
              <a:ext cx="1127022" cy="93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각 삼각형 7"/>
            <p:cNvSpPr/>
            <p:nvPr userDrawn="1"/>
          </p:nvSpPr>
          <p:spPr>
            <a:xfrm rot="5400000" flipV="1">
              <a:off x="8642599" y="6175299"/>
              <a:ext cx="98760" cy="9315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6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1312-BF4A-47BB-9E91-707F19CBCD4C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427-137C-4620-BDB8-1D6C8AEA2CDD}" type="datetime1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6280"/>
            <a:ext cx="8534400" cy="98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72583"/>
            <a:ext cx="8534400" cy="462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0" y="6394451"/>
            <a:ext cx="963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660719-B7BE-4456-B0A5-3F152A28ED4A}" type="datetime1">
              <a:rPr lang="ko-KR" altLang="en-US" smtClean="0"/>
              <a:t>2022-10-23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97900" y="6394451"/>
            <a:ext cx="66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24/25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F540A3-8281-4ACD-BEAF-68C40E530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9" r="22323"/>
          <a:stretch/>
        </p:blipFill>
        <p:spPr>
          <a:xfrm>
            <a:off x="0" y="6106049"/>
            <a:ext cx="4389882" cy="748238"/>
          </a:xfrm>
          <a:prstGeom prst="rect">
            <a:avLst/>
          </a:prstGeom>
        </p:spPr>
      </p:pic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9816E456-038D-4529-ABBD-4DAA38454157}"/>
              </a:ext>
            </a:extLst>
          </p:cNvPr>
          <p:cNvSpPr/>
          <p:nvPr userDrawn="1"/>
        </p:nvSpPr>
        <p:spPr>
          <a:xfrm rot="10800000">
            <a:off x="3643321" y="6571658"/>
            <a:ext cx="777341" cy="29102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7249B-2CB3-4BB0-8823-EBC60FD45CB2}"/>
              </a:ext>
            </a:extLst>
          </p:cNvPr>
          <p:cNvSpPr txBox="1"/>
          <p:nvPr userDrawn="1"/>
        </p:nvSpPr>
        <p:spPr>
          <a:xfrm>
            <a:off x="89431" y="6466006"/>
            <a:ext cx="3818626" cy="29102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l"/>
            <a:r>
              <a:rPr lang="en-US" sz="1400" dirty="0">
                <a:latin typeface="Bahnschrift" panose="020B0502040204020203" pitchFamily="34" charset="0"/>
              </a:rPr>
              <a:t>SNU VLSI Lab</a:t>
            </a:r>
          </a:p>
        </p:txBody>
      </p:sp>
    </p:spTree>
    <p:extLst>
      <p:ext uri="{BB962C8B-B14F-4D97-AF65-F5344CB8AC3E}">
        <p14:creationId xmlns:p14="http://schemas.microsoft.com/office/powerpoint/2010/main" val="3624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verilog/verilog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논리 설계 및 실험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</a:t>
            </a:r>
            <a:r>
              <a:rPr lang="en-US" altLang="ko-KR" dirty="0"/>
              <a:t>6 : Verilog Tutorial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801389" y="4264428"/>
            <a:ext cx="5866134" cy="17807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/>
              <a:t>SNU VLSI LAB</a:t>
            </a:r>
          </a:p>
          <a:p>
            <a:pPr algn="r">
              <a:lnSpc>
                <a:spcPct val="150000"/>
              </a:lnSpc>
            </a:pPr>
            <a:r>
              <a:rPr lang="en-US" altLang="ko-KR" dirty="0"/>
              <a:t>Oct 26, 2022</a:t>
            </a:r>
          </a:p>
        </p:txBody>
      </p:sp>
    </p:spTree>
    <p:extLst>
      <p:ext uri="{BB962C8B-B14F-4D97-AF65-F5344CB8AC3E}">
        <p14:creationId xmlns:p14="http://schemas.microsoft.com/office/powerpoint/2010/main" val="140260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scalar and vector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29245"/>
            <a:ext cx="8712186" cy="59118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Bit-selects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Any bit in a vectored net or variable can be individually selected and assigned a new value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Part-selects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 range of contiguous bits can be selected and assigned a new value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AC0601-B577-8EED-20BE-0AE6F27B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2" y="1745137"/>
            <a:ext cx="6499927" cy="2314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040E1F-A951-90B3-08D3-AE45306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7" y="4718811"/>
            <a:ext cx="7453586" cy="18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array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29245"/>
            <a:ext cx="8712186" cy="56697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Each element of array can be scalar or vector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Any number of dimensions can be created by specifying an address range after the identifier name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Left to right indexing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1413CD-62E6-8283-8200-58C1BE75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" y="3202272"/>
            <a:ext cx="8069839" cy="26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3358" y="2998113"/>
            <a:ext cx="69411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Building Blocks</a:t>
            </a:r>
          </a:p>
          <a:p>
            <a:r>
              <a:rPr lang="en-US" altLang="ko-KR" sz="2000" dirty="0"/>
              <a:t>                                    </a:t>
            </a:r>
            <a:r>
              <a:rPr lang="en-US" altLang="ko-KR" sz="3200" dirty="0"/>
              <a:t>Module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54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5"/>
            <a:ext cx="8787757" cy="56697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Block of Verilog code that implements a certain functionality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The same module can be reused to form bigger modules that implement more complex hardware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EX) use </a:t>
            </a:r>
            <a:r>
              <a:rPr lang="en-US" altLang="ko-KR" dirty="0" err="1"/>
              <a:t>dff</a:t>
            </a:r>
            <a:r>
              <a:rPr lang="en-US" altLang="ko-KR" dirty="0"/>
              <a:t> module to form </a:t>
            </a:r>
            <a:r>
              <a:rPr lang="en-US" altLang="ko-KR" dirty="0" err="1"/>
              <a:t>shift_reg</a:t>
            </a:r>
            <a:r>
              <a:rPr lang="en-US" altLang="ko-KR" dirty="0"/>
              <a:t> module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F9A93-EB1C-E1CE-6C12-E4FA7272D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5"/>
          <a:stretch/>
        </p:blipFill>
        <p:spPr>
          <a:xfrm>
            <a:off x="-1" y="3013205"/>
            <a:ext cx="4033596" cy="27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694E06-23DE-01BA-8466-9322203AC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08"/>
          <a:stretch/>
        </p:blipFill>
        <p:spPr>
          <a:xfrm>
            <a:off x="4033595" y="3013206"/>
            <a:ext cx="4997049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3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5"/>
            <a:ext cx="8787757" cy="56697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Module should be enclosed within </a:t>
            </a:r>
            <a:r>
              <a:rPr lang="en-US" altLang="ko-KR" dirty="0">
                <a:solidFill>
                  <a:srgbClr val="FF0000"/>
                </a:solidFill>
              </a:rPr>
              <a:t>module</a:t>
            </a:r>
            <a:r>
              <a:rPr lang="en-US" altLang="ko-KR" dirty="0"/>
              <a:t> and </a:t>
            </a:r>
            <a:r>
              <a:rPr lang="en-US" altLang="ko-KR" dirty="0" err="1">
                <a:solidFill>
                  <a:srgbClr val="FF0000"/>
                </a:solidFill>
              </a:rPr>
              <a:t>endmodule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keyword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Name of the module should be given right after the module keyword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Optional list of ports may be declared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457DE-264F-CE87-B7D5-8C19DAAE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501973"/>
            <a:ext cx="7858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4"/>
            <a:ext cx="8787757" cy="5887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A module can contain multiple instances of other modules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A top level module is one which contains all other modules.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A top level module is not instantiated within any other module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A7F3B-EEFF-C310-C9A2-84A9BC7A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90" y="2274076"/>
            <a:ext cx="5165620" cy="43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4"/>
            <a:ext cx="8787757" cy="5887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Port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Set of signals that act as inputs and outputs to a particular module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Direction : input, output, </a:t>
            </a:r>
            <a:r>
              <a:rPr lang="en-US" altLang="ko-KR" dirty="0" err="1"/>
              <a:t>inout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Default : wire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9F036C-59F7-A844-F510-EA5EFA85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11" y="1999683"/>
            <a:ext cx="7108508" cy="1857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93AABF-8F04-0E7E-9131-DCDCBE8A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11" y="3730894"/>
            <a:ext cx="7108508" cy="29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4"/>
            <a:ext cx="8787757" cy="57745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&lt;direction&gt; [</a:t>
            </a:r>
            <a:r>
              <a:rPr lang="en-US" altLang="ko-KR" dirty="0" err="1"/>
              <a:t>net_type</a:t>
            </a:r>
            <a:r>
              <a:rPr lang="en-US" altLang="ko-KR" dirty="0"/>
              <a:t>] [signed] [range] &lt;signal name&gt;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282564-D488-E4F1-3675-C6E0D255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7" y="1173209"/>
            <a:ext cx="7915275" cy="126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325802-5D0C-D0E1-E0BB-4D6E6D34A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20" y="2440034"/>
            <a:ext cx="6289360" cy="41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module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29244"/>
            <a:ext cx="8831444" cy="59111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Module instantiations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Modules can be instantiated within other modules and ports of these instances can be connected with other signals inside the parent module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&lt;module name&gt; &lt;instance name&gt; (&lt;port list&gt;);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Port connection by ordered list, </a:t>
            </a:r>
            <a:r>
              <a:rPr lang="en-US" altLang="ko-KR" sz="1400" dirty="0">
                <a:solidFill>
                  <a:srgbClr val="FF0000"/>
                </a:solidFill>
              </a:rPr>
              <a:t>Port connection by name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Ports that are not connected to any wire will have a high-impedance value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Ports of type </a:t>
            </a:r>
            <a:r>
              <a:rPr lang="en-US" altLang="ko-KR" sz="1400" dirty="0">
                <a:solidFill>
                  <a:srgbClr val="FF0000"/>
                </a:solidFill>
              </a:rPr>
              <a:t>Input</a:t>
            </a:r>
            <a:r>
              <a:rPr lang="en-US" altLang="ko-KR" sz="1400" dirty="0"/>
              <a:t> or </a:t>
            </a:r>
            <a:r>
              <a:rPr lang="en-US" altLang="ko-KR" sz="1400" dirty="0" err="1">
                <a:solidFill>
                  <a:srgbClr val="FF0000"/>
                </a:solidFill>
              </a:rPr>
              <a:t>inout</a:t>
            </a:r>
            <a:r>
              <a:rPr lang="en-US" altLang="ko-KR" sz="1400" dirty="0"/>
              <a:t> cannot be declared as reg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ABAF2-85E1-13FA-49C8-97046BDE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" y="2839762"/>
            <a:ext cx="4494575" cy="3818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64F31-8AA3-EC17-B688-60BA088E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93" y="2839761"/>
            <a:ext cx="4494576" cy="38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3358" y="2998113"/>
            <a:ext cx="69411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Building Blocks</a:t>
            </a:r>
          </a:p>
          <a:p>
            <a:r>
              <a:rPr lang="en-US" altLang="ko-KR" sz="2000" dirty="0"/>
              <a:t>                              </a:t>
            </a:r>
            <a:r>
              <a:rPr lang="en-US" altLang="ko-KR" sz="3200" dirty="0"/>
              <a:t>Statements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2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7499" y="3152044"/>
            <a:ext cx="5667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Introduction</a:t>
            </a:r>
            <a:endParaRPr lang="ko-KR" alt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636097" y="6134342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127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assign 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748385"/>
            <a:ext cx="8683399" cy="57021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Signals of type wire requires the continuous assignment of a value.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When the circuit is running, the wire is </a:t>
            </a:r>
            <a:r>
              <a:rPr lang="en-US" altLang="ko-KR" sz="1400" dirty="0">
                <a:solidFill>
                  <a:srgbClr val="FF0000"/>
                </a:solidFill>
              </a:rPr>
              <a:t>continuously</a:t>
            </a:r>
            <a:r>
              <a:rPr lang="en-US" altLang="ko-KR" sz="1400" dirty="0"/>
              <a:t> driven by some source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This concept is realized by the </a:t>
            </a:r>
            <a:r>
              <a:rPr lang="en-US" altLang="ko-KR" sz="1400" dirty="0">
                <a:solidFill>
                  <a:srgbClr val="FF0000"/>
                </a:solidFill>
              </a:rPr>
              <a:t>assign statement </a:t>
            </a:r>
            <a:r>
              <a:rPr lang="en-US" altLang="ko-KR" sz="1400" dirty="0"/>
              <a:t>where any wire can be driven continuously with a value. The value can either be a constant or an expression comprising of a group of signals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Assign statement rules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LHS should always be wire type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Whenever any operand on the RHS changes in value, LHS will be updated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Example #1 : </a:t>
            </a:r>
            <a:r>
              <a:rPr lang="en-US" altLang="ko-KR" sz="1800" dirty="0"/>
              <a:t>AND gate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Wire out is continuously driven by an expression of signals i1 &amp; i2.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433DD-0002-28CB-36CA-0C021FCF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4" y="2761866"/>
            <a:ext cx="7375391" cy="992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9918C9-BFBF-3CF3-5519-01EBC2AD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649555"/>
            <a:ext cx="4567238" cy="16582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9CADD2-E779-82D2-5525-C2258241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4957427"/>
            <a:ext cx="4209467" cy="10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assign 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748385"/>
            <a:ext cx="8683399" cy="57021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Example #1 : connection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Example #2 : </a:t>
            </a:r>
            <a:r>
              <a:rPr lang="en-US" altLang="ko-KR" sz="1800" dirty="0"/>
              <a:t>AND gate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Wire out is continuously driven by an expression of signals i1 &amp; i2.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9918C9-BFBF-3CF3-5519-01EBC2AD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4" y="4647458"/>
            <a:ext cx="4567238" cy="16582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9CADD2-E779-82D2-5525-C2258241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32" y="4955330"/>
            <a:ext cx="4209467" cy="104247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664B3A6-3865-4F00-945D-AEB6A71A0CA3}"/>
              </a:ext>
            </a:extLst>
          </p:cNvPr>
          <p:cNvCxnSpPr>
            <a:cxnSpLocks/>
          </p:cNvCxnSpPr>
          <p:nvPr/>
        </p:nvCxnSpPr>
        <p:spPr>
          <a:xfrm>
            <a:off x="1418251" y="2370712"/>
            <a:ext cx="131872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CEA1041-1D92-A726-ABD1-1A5422A5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39" y="1452663"/>
            <a:ext cx="1785256" cy="182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614D0-8256-7871-FE30-274D7478A1A8}"/>
              </a:ext>
            </a:extLst>
          </p:cNvPr>
          <p:cNvSpPr txBox="1"/>
          <p:nvPr/>
        </p:nvSpPr>
        <p:spPr>
          <a:xfrm>
            <a:off x="1900336" y="2128884"/>
            <a:ext cx="391882" cy="24330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F101F-43C5-26AF-C913-AC1C2DD154C0}"/>
              </a:ext>
            </a:extLst>
          </p:cNvPr>
          <p:cNvSpPr txBox="1"/>
          <p:nvPr/>
        </p:nvSpPr>
        <p:spPr>
          <a:xfrm>
            <a:off x="3256383" y="2143535"/>
            <a:ext cx="391882" cy="24330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AF680B-B04A-B121-2AC6-CF47862CA754}"/>
              </a:ext>
            </a:extLst>
          </p:cNvPr>
          <p:cNvCxnSpPr>
            <a:cxnSpLocks/>
          </p:cNvCxnSpPr>
          <p:nvPr/>
        </p:nvCxnSpPr>
        <p:spPr>
          <a:xfrm>
            <a:off x="2721430" y="2367607"/>
            <a:ext cx="131872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0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assign 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7" y="829245"/>
            <a:ext cx="8787757" cy="58287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Example #3 : Combinational Logic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and operation : &amp;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or operation : |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xor</a:t>
            </a:r>
            <a:r>
              <a:rPr lang="en-US" altLang="ko-KR" sz="1400" dirty="0"/>
              <a:t> operation : ^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not operation : ~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Relative order of assign statements doesn’t matter.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All assign statements are evaluated </a:t>
            </a:r>
            <a:r>
              <a:rPr lang="en-US" altLang="ko-KR" sz="1400" dirty="0">
                <a:solidFill>
                  <a:srgbClr val="FF0000"/>
                </a:solidFill>
              </a:rPr>
              <a:t>concurrently and continuously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BCE2E-BFA0-D446-0BF6-B79E8263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4" r="19913"/>
          <a:stretch/>
        </p:blipFill>
        <p:spPr>
          <a:xfrm>
            <a:off x="113356" y="3891767"/>
            <a:ext cx="3402563" cy="1589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6B202F-B715-07D4-AD9D-200E3BE0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64" y="3355956"/>
            <a:ext cx="2386209" cy="266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8D263C-F1C6-0F5B-DBDF-4E22236A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521" y="3355956"/>
            <a:ext cx="2285028" cy="2660952"/>
          </a:xfrm>
          <a:prstGeom prst="rect">
            <a:avLst/>
          </a:prstGeom>
        </p:spPr>
      </p:pic>
      <p:sp>
        <p:nvSpPr>
          <p:cNvPr id="10" name="같음 기호 9">
            <a:extLst>
              <a:ext uri="{FF2B5EF4-FFF2-40B4-BE49-F238E27FC236}">
                <a16:creationId xmlns:a16="http://schemas.microsoft.com/office/drawing/2014/main" id="{F79636A4-78F1-54B4-E6B2-1197B353D414}"/>
              </a:ext>
            </a:extLst>
          </p:cNvPr>
          <p:cNvSpPr/>
          <p:nvPr/>
        </p:nvSpPr>
        <p:spPr>
          <a:xfrm>
            <a:off x="3453719" y="4609328"/>
            <a:ext cx="348602" cy="2923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24BB99C1-76BC-B366-0939-7C3244906063}"/>
              </a:ext>
            </a:extLst>
          </p:cNvPr>
          <p:cNvSpPr/>
          <p:nvPr/>
        </p:nvSpPr>
        <p:spPr>
          <a:xfrm>
            <a:off x="6193784" y="4609328"/>
            <a:ext cx="348602" cy="2923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2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7" y="742159"/>
            <a:ext cx="8787757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41BA04-991E-FB19-674E-E77E376EDCA9}"/>
              </a:ext>
            </a:extLst>
          </p:cNvPr>
          <p:cNvSpPr txBox="1"/>
          <p:nvPr/>
        </p:nvSpPr>
        <p:spPr>
          <a:xfrm>
            <a:off x="5915608" y="6611779"/>
            <a:ext cx="3228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https://class.ece.uw.edu/cadta/verilog/operators.html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2444BE-9CBD-08D1-29CD-B167067930D6}"/>
              </a:ext>
            </a:extLst>
          </p:cNvPr>
          <p:cNvSpPr/>
          <p:nvPr/>
        </p:nvSpPr>
        <p:spPr>
          <a:xfrm>
            <a:off x="401214" y="3063547"/>
            <a:ext cx="2824065" cy="6998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6359AA-60BB-D5A6-7103-26A5044DB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99"/>
          <a:stretch/>
        </p:blipFill>
        <p:spPr>
          <a:xfrm>
            <a:off x="4100534" y="1122444"/>
            <a:ext cx="3892422" cy="49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3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always statement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8" y="742159"/>
            <a:ext cx="8787756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 always block is one of the procedural blocks. Statements inside an always block are executed sequentially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Sensitivity list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Expression that defines when the always block should be executed.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Specified after @ operator within parenthesis ()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LHS in always block must be reg type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54D070-389A-BD98-42AF-42912E3A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" y="3290889"/>
            <a:ext cx="4486281" cy="2675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9AB73F-E120-8CC5-B547-47138375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921500"/>
            <a:ext cx="3257550" cy="33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8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always statement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787756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Blocking assignment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The statements below the blocking assignment will be evaluated after the blocking assignment is evaluated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Non-blocking assignment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The statements below the blocking assignment will be evaluated concurrently with the Non-blocking assignment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D54FA-8A26-6BBC-162E-C62E2937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2" y="2855279"/>
            <a:ext cx="2613932" cy="3459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AE44E0-0BBF-8B4E-04A1-4C4537D6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75" y="2855279"/>
            <a:ext cx="2613932" cy="345297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9F1E33-D169-BEE3-1BD7-58454C9CE7DE}"/>
              </a:ext>
            </a:extLst>
          </p:cNvPr>
          <p:cNvCxnSpPr>
            <a:cxnSpLocks/>
          </p:cNvCxnSpPr>
          <p:nvPr/>
        </p:nvCxnSpPr>
        <p:spPr>
          <a:xfrm>
            <a:off x="3184848" y="4603102"/>
            <a:ext cx="31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25ED08-9E64-5D31-4E73-4AA7EC399D53}"/>
              </a:ext>
            </a:extLst>
          </p:cNvPr>
          <p:cNvSpPr txBox="1"/>
          <p:nvPr/>
        </p:nvSpPr>
        <p:spPr>
          <a:xfrm>
            <a:off x="3408781" y="4512904"/>
            <a:ext cx="1194319" cy="23015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/>
              <a:t>Just connection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77CEC2-5741-263A-C2C1-A05C76491803}"/>
              </a:ext>
            </a:extLst>
          </p:cNvPr>
          <p:cNvCxnSpPr/>
          <p:nvPr/>
        </p:nvCxnSpPr>
        <p:spPr>
          <a:xfrm>
            <a:off x="7542311" y="4603102"/>
            <a:ext cx="422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0689EE-F74D-4DF6-3932-5D01E3B2E149}"/>
              </a:ext>
            </a:extLst>
          </p:cNvPr>
          <p:cNvSpPr txBox="1"/>
          <p:nvPr/>
        </p:nvSpPr>
        <p:spPr>
          <a:xfrm>
            <a:off x="8011587" y="4500464"/>
            <a:ext cx="983549" cy="23015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/>
              <a:t>Shift 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always statement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787756" cy="53227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Combinational logic with always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Use only blocking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Consider using “*” in sensitivity list (* means all signals on RHS)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F43AB-062C-0C10-5D69-F8959B2C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9" y="2214490"/>
            <a:ext cx="2145574" cy="37229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BE54A-120A-2DE0-CCAE-54A1DF5D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089"/>
            <a:ext cx="2076644" cy="37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always statement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787756" cy="557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Sequential logic with always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Use only Non-blocking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@(negedge </a:t>
            </a:r>
            <a:r>
              <a:rPr lang="en-US" altLang="ko-KR" sz="1400" dirty="0" err="1"/>
              <a:t>rstn</a:t>
            </a:r>
            <a:r>
              <a:rPr lang="en-US" altLang="ko-KR" sz="1400" dirty="0"/>
              <a:t>) means async reset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58332-2C10-0176-B30C-35634D7C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8" y="1582654"/>
            <a:ext cx="1870272" cy="2475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81A675-9BA7-1082-A9B6-9497D120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8" y="4156363"/>
            <a:ext cx="1870272" cy="22822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0A0C65E-C8B9-52B0-5BE6-77F33C0E9772}"/>
              </a:ext>
            </a:extLst>
          </p:cNvPr>
          <p:cNvCxnSpPr>
            <a:cxnSpLocks/>
          </p:cNvCxnSpPr>
          <p:nvPr/>
        </p:nvCxnSpPr>
        <p:spPr>
          <a:xfrm>
            <a:off x="2416044" y="2786358"/>
            <a:ext cx="31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B8C9FE-ACCB-7DFC-373F-05388AE6B81E}"/>
              </a:ext>
            </a:extLst>
          </p:cNvPr>
          <p:cNvSpPr txBox="1"/>
          <p:nvPr/>
        </p:nvSpPr>
        <p:spPr>
          <a:xfrm>
            <a:off x="2639977" y="2696160"/>
            <a:ext cx="1194319" cy="23015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/>
              <a:t>Just connection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7F8BF2-744C-B7F2-AF6A-3037B904805E}"/>
              </a:ext>
            </a:extLst>
          </p:cNvPr>
          <p:cNvCxnSpPr/>
          <p:nvPr/>
        </p:nvCxnSpPr>
        <p:spPr>
          <a:xfrm>
            <a:off x="2381471" y="5361826"/>
            <a:ext cx="422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5581D5-4D99-ECED-FBB3-A10171F8AA0B}"/>
              </a:ext>
            </a:extLst>
          </p:cNvPr>
          <p:cNvSpPr txBox="1"/>
          <p:nvPr/>
        </p:nvSpPr>
        <p:spPr>
          <a:xfrm>
            <a:off x="2850747" y="5259188"/>
            <a:ext cx="983549" cy="23015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/>
              <a:t>Shift register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A948C0-E6A8-5762-2054-AC7F2C2338BD}"/>
              </a:ext>
            </a:extLst>
          </p:cNvPr>
          <p:cNvSpPr/>
          <p:nvPr/>
        </p:nvSpPr>
        <p:spPr>
          <a:xfrm>
            <a:off x="242888" y="4106646"/>
            <a:ext cx="3591408" cy="2373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4AB82E-D31B-6425-E23E-227DC7D5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986" y="2158951"/>
            <a:ext cx="3912137" cy="399763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EACBB7-7594-D77C-9162-09FF15879C61}"/>
              </a:ext>
            </a:extLst>
          </p:cNvPr>
          <p:cNvSpPr/>
          <p:nvPr/>
        </p:nvSpPr>
        <p:spPr>
          <a:xfrm>
            <a:off x="4972505" y="4072318"/>
            <a:ext cx="2101626" cy="73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6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057" y="2998113"/>
            <a:ext cx="8154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Behavioral modeling</a:t>
            </a:r>
            <a:endParaRPr lang="ko-KR" alt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1821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Control blocks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787756" cy="557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Hardware</a:t>
            </a:r>
            <a:r>
              <a:rPr lang="ko-KR" altLang="en-US" dirty="0"/>
              <a:t> </a:t>
            </a:r>
            <a:r>
              <a:rPr lang="en-US" altLang="ko-KR" dirty="0"/>
              <a:t>behavior</a:t>
            </a:r>
            <a:r>
              <a:rPr lang="ko-KR" altLang="en-US" dirty="0"/>
              <a:t> </a:t>
            </a:r>
            <a:r>
              <a:rPr lang="en-US" altLang="ko-KR" dirty="0"/>
              <a:t>cannot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implemented without conditional statements and other ways to control the flow of logic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multiplexer, decoder,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Conditional statements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If - else – if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case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Iterative statements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60600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>
            <a:extLst>
              <a:ext uri="{FF2B5EF4-FFF2-40B4-BE49-F238E27FC236}">
                <a16:creationId xmlns:a16="http://schemas.microsoft.com/office/drawing/2014/main" id="{C8D7550C-4498-44B9-AAFA-126F28F8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00026"/>
            <a:ext cx="8272462" cy="4114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What is Verilog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783ED-4E8B-FF7B-0424-930A7F909498}"/>
              </a:ext>
            </a:extLst>
          </p:cNvPr>
          <p:cNvSpPr txBox="1"/>
          <p:nvPr/>
        </p:nvSpPr>
        <p:spPr>
          <a:xfrm>
            <a:off x="242888" y="836802"/>
            <a:ext cx="8712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In the early days, integrated circuit engineers had to manually draw transistors and their connections on paper to design the integrated circuit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As circuits become larger and more complex, there was a need to have a better way of designing integrated circuits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HDL : Hardware Description Language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The language that describes hardware functionality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VHDL, </a:t>
            </a:r>
            <a:r>
              <a:rPr lang="en-US" altLang="ko-KR" dirty="0">
                <a:solidFill>
                  <a:srgbClr val="FF0000"/>
                </a:solidFill>
              </a:rPr>
              <a:t>Verilog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Functionality of a up-down counter can be described easily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C6B8A-4F74-0901-E663-957D0EF9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48" y="3959881"/>
            <a:ext cx="6348150" cy="2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Control blocks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8" y="723498"/>
            <a:ext cx="8787756" cy="58576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Conditional statements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If - else – if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If the expression evaluates to true, then the first statement will be executed. If false, else part will be executed.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If else must be used in always statement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else part is optional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112A0-3519-443A-BF3C-D2C2BD90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2" y="4838294"/>
            <a:ext cx="4461498" cy="1861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61D35F-503B-A12A-ECA9-F1D1DB24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10" y="2015412"/>
            <a:ext cx="2549844" cy="46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Control blocks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8" y="723498"/>
            <a:ext cx="8787756" cy="58576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Conditional statements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case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case statement checks if the given expression matches </a:t>
            </a:r>
            <a:br>
              <a:rPr lang="en-US" altLang="ko-KR" dirty="0"/>
            </a:br>
            <a:r>
              <a:rPr lang="en-US" altLang="ko-KR" dirty="0"/>
              <a:t>one of the other expressions in the list and branches </a:t>
            </a:r>
            <a:br>
              <a:rPr lang="en-US" altLang="ko-KR" dirty="0"/>
            </a:br>
            <a:r>
              <a:rPr lang="en-US" altLang="ko-KR" dirty="0"/>
              <a:t>accordingly.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Matching is done in order (item1 </a:t>
            </a:r>
            <a:r>
              <a:rPr lang="en-US" altLang="ko-KR" dirty="0">
                <a:sym typeface="Wingdings" panose="05000000000000000000" pitchFamily="2" charset="2"/>
              </a:rPr>
              <a:t> itme2  item3 </a:t>
            </a:r>
            <a:r>
              <a:rPr lang="en-US" altLang="ko-KR" dirty="0"/>
              <a:t> item4).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First matched item is executed.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If no item is matched, default statement is executed. But if </a:t>
            </a:r>
            <a:br>
              <a:rPr lang="en-US" altLang="ko-KR" dirty="0"/>
            </a:br>
            <a:r>
              <a:rPr lang="en-US" altLang="ko-KR" dirty="0"/>
              <a:t>there is no default statement, case statement is done without </a:t>
            </a:r>
            <a:br>
              <a:rPr lang="en-US" altLang="ko-KR" dirty="0"/>
            </a:br>
            <a:r>
              <a:rPr lang="en-US" altLang="ko-KR" dirty="0"/>
              <a:t>doing anything.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FA18A-DDE7-639F-7396-0D06D683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09" y="4356349"/>
            <a:ext cx="5105400" cy="204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0AC784-C6C9-42F7-CBD1-0527246C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50" y="916889"/>
            <a:ext cx="1834488" cy="54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7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Control blocks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8"/>
            <a:ext cx="8787756" cy="60339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Iterative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For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for loop is to iterate a set of statements given within the loop as long as the given condition is true.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loop is just unrolled when running module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543C1-54C5-12A1-55EB-FBAF39BF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05" y="2580111"/>
            <a:ext cx="4733925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0903EA-DF65-A50E-B39F-63762353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7" y="3295450"/>
            <a:ext cx="4174151" cy="3374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FAB0F4-000F-1047-EDF7-3B18F9EA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40" y="3295450"/>
            <a:ext cx="3851564" cy="33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5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Parameters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8"/>
            <a:ext cx="8787756" cy="60339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Parameters are Verilog constructs that allow a module to be reused with a different specification.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Adder with different bit width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BADD5-3101-7355-E0AC-72AE2D40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1" y="3560897"/>
            <a:ext cx="2324100" cy="2305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F1C9BF-E321-54F8-67AC-8EAF54D5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09" y="3560897"/>
            <a:ext cx="1468048" cy="2305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C6E16D-0DCA-213E-090D-926F49793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490" y="3564661"/>
            <a:ext cx="1542376" cy="23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816" y="2998113"/>
            <a:ext cx="5393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Simulation</a:t>
            </a:r>
            <a:endParaRPr lang="ko-KR" alt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495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Simulation Basics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683398" cy="60502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Applying different input stimulus to the design at different times to check if the RTL code behaves the intended way.</a:t>
            </a:r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Testbench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module including a design module and testing it.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303EB-618B-4AA1-592C-D85493F4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87" y="2629676"/>
            <a:ext cx="3343275" cy="39909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0333F8-1DC8-21FC-FE5E-063BEE36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47" y="2525485"/>
            <a:ext cx="1796391" cy="42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Simulation Basics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683398" cy="60443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Timescale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`timescale directive specifies the time unit and precision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&lt;</a:t>
            </a:r>
            <a:r>
              <a:rPr lang="en-US" altLang="ko-KR" dirty="0" err="1"/>
              <a:t>time_unit</a:t>
            </a:r>
            <a:r>
              <a:rPr lang="en-US" altLang="ko-KR" dirty="0"/>
              <a:t>&gt; : measurement of delays and simulation time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#1 = 1ns delay when `timescale 1ns/&lt;</a:t>
            </a:r>
            <a:r>
              <a:rPr lang="en-US" altLang="ko-KR" dirty="0" err="1"/>
              <a:t>time_precision</a:t>
            </a:r>
            <a:r>
              <a:rPr lang="en-US" altLang="ko-KR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&lt;</a:t>
            </a:r>
            <a:r>
              <a:rPr lang="en-US" altLang="ko-KR" dirty="0" err="1"/>
              <a:t>time_precision</a:t>
            </a:r>
            <a:r>
              <a:rPr lang="en-US" altLang="ko-KR" dirty="0"/>
              <a:t>&gt; : how delay values are rounded </a:t>
            </a:r>
            <a:br>
              <a:rPr lang="en-US" altLang="ko-KR" dirty="0"/>
            </a:br>
            <a:r>
              <a:rPr lang="en-US" altLang="ko-KR" dirty="0"/>
              <a:t>before used in simulation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#1.4 = 1ns    delay when `timescale 1ns/1ns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#1.5 = 2ns    delay when `timescale 1ns/1ns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#1.1 = 1.1ns delay when `timescale 1ns/1ps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06E18-62C0-E6C0-EC3F-E4D66687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2" y="3812053"/>
            <a:ext cx="4305200" cy="1804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C6E885-3417-7D0F-796F-F9BD4CCF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50" y="2391016"/>
            <a:ext cx="1796391" cy="42669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AC7506-B5EF-D9CC-2459-F8A94CF03C28}"/>
              </a:ext>
            </a:extLst>
          </p:cNvPr>
          <p:cNvSpPr/>
          <p:nvPr/>
        </p:nvSpPr>
        <p:spPr>
          <a:xfrm>
            <a:off x="6400802" y="2365767"/>
            <a:ext cx="1212694" cy="1679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2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Simulation Basics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9108" y="742159"/>
            <a:ext cx="8683398" cy="58079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initial statement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Only for simulation. Not synthesizable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initial block is started at the beginning of a simulation at time 0 unit.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This block will be executed only once.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$finish : system task for finishing the simulation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47F7FD-3A95-0E58-A52F-A66C210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2461182"/>
            <a:ext cx="1796391" cy="42669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AC7506-B5EF-D9CC-2459-F8A94CF03C28}"/>
              </a:ext>
            </a:extLst>
          </p:cNvPr>
          <p:cNvSpPr/>
          <p:nvPr/>
        </p:nvSpPr>
        <p:spPr>
          <a:xfrm>
            <a:off x="185270" y="4594661"/>
            <a:ext cx="758889" cy="19678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645327-DE10-4271-536C-ECD7EE4A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9" y="3827178"/>
            <a:ext cx="7147205" cy="13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2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351" y="2998113"/>
            <a:ext cx="5139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Appendix</a:t>
            </a:r>
            <a:endParaRPr lang="ko-KR" alt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279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7" y="742159"/>
            <a:ext cx="8787757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41BA04-991E-FB19-674E-E77E376EDCA9}"/>
              </a:ext>
            </a:extLst>
          </p:cNvPr>
          <p:cNvSpPr txBox="1"/>
          <p:nvPr/>
        </p:nvSpPr>
        <p:spPr>
          <a:xfrm>
            <a:off x="6544258" y="6611779"/>
            <a:ext cx="25997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https://nandland.com/reduction-operators/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5205-C77C-12AF-F8E5-E9CFF3B7ED21}"/>
              </a:ext>
            </a:extLst>
          </p:cNvPr>
          <p:cNvSpPr/>
          <p:nvPr/>
        </p:nvSpPr>
        <p:spPr>
          <a:xfrm>
            <a:off x="404326" y="1586203"/>
            <a:ext cx="2824065" cy="80865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1884C-9619-5A04-3112-C5B9FA3C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19" y="775833"/>
            <a:ext cx="4307483" cy="55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Verilog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8C682-261C-CA49-8220-17A7812D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72"/>
          <a:stretch/>
        </p:blipFill>
        <p:spPr>
          <a:xfrm>
            <a:off x="267017" y="3133545"/>
            <a:ext cx="2856949" cy="2684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580399-4185-BE18-6C1E-06A02322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90" y="3632998"/>
            <a:ext cx="3495955" cy="180624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F11307-FB5F-ABDB-998D-754CE0111B24}"/>
              </a:ext>
            </a:extLst>
          </p:cNvPr>
          <p:cNvCxnSpPr>
            <a:cxnSpLocks/>
          </p:cNvCxnSpPr>
          <p:nvPr/>
        </p:nvCxnSpPr>
        <p:spPr>
          <a:xfrm>
            <a:off x="3325091" y="4475663"/>
            <a:ext cx="201772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582B9-6291-5BC0-DC39-48FF4CF3B9B1}"/>
              </a:ext>
            </a:extLst>
          </p:cNvPr>
          <p:cNvSpPr txBox="1"/>
          <p:nvPr/>
        </p:nvSpPr>
        <p:spPr>
          <a:xfrm>
            <a:off x="3190522" y="3996935"/>
            <a:ext cx="2277612" cy="4114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altLang="ko-KR" dirty="0"/>
              <a:t>Converted to hardware schematic by software toolchain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A2F9B-F230-3476-3BDA-E76C4AA88177}"/>
              </a:ext>
            </a:extLst>
          </p:cNvPr>
          <p:cNvSpPr txBox="1"/>
          <p:nvPr/>
        </p:nvSpPr>
        <p:spPr>
          <a:xfrm>
            <a:off x="242888" y="836802"/>
            <a:ext cx="871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Hardware schematic : diagram with logic gates and interconnection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Software toolchain converts Verilog code to netlist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EX) Synopsys Design compiler, Xilinx </a:t>
            </a:r>
            <a:r>
              <a:rPr lang="en-US" altLang="ko-KR" dirty="0" err="1"/>
              <a:t>Vivado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Hardware schematic : visualization of netlist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Low development cost with HDL!</a:t>
            </a:r>
          </a:p>
        </p:txBody>
      </p:sp>
    </p:spTree>
    <p:extLst>
      <p:ext uri="{BB962C8B-B14F-4D97-AF65-F5344CB8AC3E}">
        <p14:creationId xmlns:p14="http://schemas.microsoft.com/office/powerpoint/2010/main" val="13147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7" y="742159"/>
            <a:ext cx="8787757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5205-C77C-12AF-F8E5-E9CFF3B7ED21}"/>
              </a:ext>
            </a:extLst>
          </p:cNvPr>
          <p:cNvSpPr/>
          <p:nvPr/>
        </p:nvSpPr>
        <p:spPr>
          <a:xfrm>
            <a:off x="404326" y="1300065"/>
            <a:ext cx="2824065" cy="15551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385EE5-BEEF-C7F7-0928-D466E4ABAF75}"/>
              </a:ext>
            </a:extLst>
          </p:cNvPr>
          <p:cNvSpPr/>
          <p:nvPr/>
        </p:nvSpPr>
        <p:spPr>
          <a:xfrm>
            <a:off x="395001" y="5912495"/>
            <a:ext cx="2824065" cy="31413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C8CBD3-947E-B93C-E09E-39F7A807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75" y="3099121"/>
            <a:ext cx="5149138" cy="17044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39BCD9-C0DC-B3DF-1CA6-528869EF52CC}"/>
              </a:ext>
            </a:extLst>
          </p:cNvPr>
          <p:cNvSpPr txBox="1"/>
          <p:nvPr/>
        </p:nvSpPr>
        <p:spPr>
          <a:xfrm>
            <a:off x="3783074" y="2351374"/>
            <a:ext cx="5033218" cy="66558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altLang="ko-KR" dirty="0"/>
              <a:t>Zero or not</a:t>
            </a:r>
          </a:p>
          <a:p>
            <a:pPr algn="ctr"/>
            <a:r>
              <a:rPr lang="en-US" altLang="ko-KR" dirty="0"/>
              <a:t>All numbers except 0 are treated equally.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8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242887" y="742159"/>
            <a:ext cx="8787757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5205-C77C-12AF-F8E5-E9CFF3B7ED21}"/>
              </a:ext>
            </a:extLst>
          </p:cNvPr>
          <p:cNvSpPr/>
          <p:nvPr/>
        </p:nvSpPr>
        <p:spPr>
          <a:xfrm>
            <a:off x="404326" y="4105469"/>
            <a:ext cx="2824065" cy="5225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385EE5-BEEF-C7F7-0928-D466E4ABAF75}"/>
              </a:ext>
            </a:extLst>
          </p:cNvPr>
          <p:cNvSpPr/>
          <p:nvPr/>
        </p:nvSpPr>
        <p:spPr>
          <a:xfrm>
            <a:off x="395001" y="4668421"/>
            <a:ext cx="2824065" cy="27058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68420-DE17-BBE3-A37F-51C04D13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80" y="849716"/>
            <a:ext cx="1781641" cy="2630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BBCB05-912A-A140-2CEE-55952B24D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893" y="845412"/>
            <a:ext cx="1903056" cy="2631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112CB0-80BE-EE77-8DE5-C91FC0E27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680" y="3853785"/>
            <a:ext cx="1781641" cy="254520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1D5C1D-D3ED-2C7A-7F43-422050F77C26}"/>
              </a:ext>
            </a:extLst>
          </p:cNvPr>
          <p:cNvCxnSpPr/>
          <p:nvPr/>
        </p:nvCxnSpPr>
        <p:spPr>
          <a:xfrm>
            <a:off x="5393094" y="5145047"/>
            <a:ext cx="4914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1A1A-E9EF-FBB3-155D-A216F06B892D}"/>
              </a:ext>
            </a:extLst>
          </p:cNvPr>
          <p:cNvSpPr txBox="1"/>
          <p:nvPr/>
        </p:nvSpPr>
        <p:spPr>
          <a:xfrm>
            <a:off x="5920617" y="4612545"/>
            <a:ext cx="3114312" cy="12744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altLang="ko-KR" dirty="0"/>
              <a:t>If unsigned and signed wire signals are compared, signed signals will be treated as unsigned type.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0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3415004" y="742159"/>
            <a:ext cx="5615640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Bitwise operation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Apply operator bit by bit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Concatenation, replication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5205-C77C-12AF-F8E5-E9CFF3B7ED21}"/>
              </a:ext>
            </a:extLst>
          </p:cNvPr>
          <p:cNvSpPr/>
          <p:nvPr/>
        </p:nvSpPr>
        <p:spPr>
          <a:xfrm>
            <a:off x="404326" y="2730765"/>
            <a:ext cx="2824065" cy="29235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619FA-30AC-9552-01EA-8330F79FA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83"/>
          <a:stretch/>
        </p:blipFill>
        <p:spPr>
          <a:xfrm>
            <a:off x="4381622" y="1461799"/>
            <a:ext cx="3561840" cy="21269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02AA5C-9C29-2B01-87C4-83AC65BD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705" y="4308416"/>
            <a:ext cx="5404009" cy="1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9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Verilog Operators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DB7B-74EF-6244-C497-8FBAF75D572F}"/>
              </a:ext>
            </a:extLst>
          </p:cNvPr>
          <p:cNvSpPr txBox="1"/>
          <p:nvPr/>
        </p:nvSpPr>
        <p:spPr>
          <a:xfrm>
            <a:off x="3415004" y="742159"/>
            <a:ext cx="5615640" cy="57052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Shift operation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Logical shift, arithmetic shift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Ternary conditional operation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0FEA00-4263-4919-777D-60E06EE4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8" y="742159"/>
            <a:ext cx="2921916" cy="57052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5205-C77C-12AF-F8E5-E9CFF3B7ED21}"/>
              </a:ext>
            </a:extLst>
          </p:cNvPr>
          <p:cNvSpPr/>
          <p:nvPr/>
        </p:nvSpPr>
        <p:spPr>
          <a:xfrm>
            <a:off x="404326" y="3782007"/>
            <a:ext cx="2824065" cy="29235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B74DF-35D7-E2EF-2C67-A6ACBDBE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97" y="1463860"/>
            <a:ext cx="5620747" cy="18578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103182-BA29-319E-45BF-F041E457B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897" y="4074360"/>
            <a:ext cx="5627009" cy="16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351" y="2998113"/>
            <a:ext cx="5954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Verilog Data Types</a:t>
            </a:r>
            <a:endParaRPr lang="ko-KR" alt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D75D6-8E7C-FBB8-178F-4A11FD5C3CFB}"/>
              </a:ext>
            </a:extLst>
          </p:cNvPr>
          <p:cNvSpPr txBox="1"/>
          <p:nvPr/>
        </p:nvSpPr>
        <p:spPr>
          <a:xfrm>
            <a:off x="1386715" y="6277924"/>
            <a:ext cx="637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/>
              <a:t>Reference : </a:t>
            </a:r>
            <a:r>
              <a:rPr lang="en-US" altLang="ko-KR" sz="1000" i="1" dirty="0">
                <a:hlinkClick r:id="rId2"/>
              </a:rPr>
              <a:t>https://www.chipverify.com/verilog/verilog-tutorial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048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syntax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36802"/>
            <a:ext cx="8712186" cy="59008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Comments : // or /* … */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Number Format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Decimal, hexadecimal, binary, octal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[size]’[</a:t>
            </a:r>
            <a:r>
              <a:rPr lang="en-US" altLang="ko-KR" dirty="0" err="1"/>
              <a:t>base_format</a:t>
            </a:r>
            <a:r>
              <a:rPr lang="en-US" altLang="ko-KR" dirty="0"/>
              <a:t>][number]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79A4A-CA20-318B-AB5A-A5AFC04A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57" y="1210508"/>
            <a:ext cx="4322226" cy="2564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EB72A-9A23-00B9-5768-0AC12FAE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18" y="4851610"/>
            <a:ext cx="5939182" cy="14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syntax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36802"/>
            <a:ext cx="8712186" cy="56244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ko-KR" dirty="0"/>
              <a:t>Number Format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Unsized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‘0 : all zeros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‘1 : all ones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Negative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Negative numbers are specified by placing a minus sign (-) before the size of a number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2’b11  </a:t>
            </a:r>
            <a:r>
              <a:rPr lang="en-US" altLang="ko-KR" sz="800" dirty="0"/>
              <a:t>  </a:t>
            </a:r>
            <a:r>
              <a:rPr lang="en-US" altLang="ko-KR" dirty="0"/>
              <a:t>: decimal 3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2’sb11 : decimal -1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A7D3B-D642-6D09-7320-17E14965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26" y="3560562"/>
            <a:ext cx="7237330" cy="1409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6F8D44-2FB9-C716-D40B-597432C9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6" y="5082690"/>
            <a:ext cx="7237330" cy="12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Date types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36802"/>
            <a:ext cx="8712186" cy="59569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 Types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Net : EX) wire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Variable : EX) reg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Each bit position stores one of the four different values (0, 1, x, z)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Wire : used to connect between hardware entities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Reg  : used to model hardware register or combinational logic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Wire and reg have different ways to use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8FF026-4FC0-8603-DF62-F65BEB2C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3" y="2886783"/>
            <a:ext cx="7630075" cy="1198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D969CF-AE7A-2B49-CED6-F4AC3B2E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" y="4059637"/>
            <a:ext cx="3686725" cy="26661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F2BF6C-101A-4F48-0F1B-D41AB4247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427"/>
          <a:stretch/>
        </p:blipFill>
        <p:spPr>
          <a:xfrm>
            <a:off x="4572000" y="4059637"/>
            <a:ext cx="3829243" cy="26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Verilog scalar and vector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FE48-A0C2-5061-ED35-2FF6974406DC}"/>
              </a:ext>
            </a:extLst>
          </p:cNvPr>
          <p:cNvSpPr txBox="1"/>
          <p:nvPr/>
        </p:nvSpPr>
        <p:spPr>
          <a:xfrm>
            <a:off x="242888" y="829245"/>
            <a:ext cx="8712186" cy="56244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Scalar : 1bit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Vector : multi bit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1C9C19-A32F-5EDC-0F91-E2518DC6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87" y="1988618"/>
            <a:ext cx="6859988" cy="40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34044</TotalTime>
  <Words>1460</Words>
  <Application>Microsoft Office PowerPoint</Application>
  <PresentationFormat>화면 슬라이드 쇼(4:3)</PresentationFormat>
  <Paragraphs>312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Bahnschrift</vt:lpstr>
      <vt:lpstr>Office 테마</vt:lpstr>
      <vt:lpstr>실험6 : Verilog Tutorial</vt:lpstr>
      <vt:lpstr>PowerPoint 프레젠테이션</vt:lpstr>
      <vt:lpstr>What is Verilog</vt:lpstr>
      <vt:lpstr>What is Verilog</vt:lpstr>
      <vt:lpstr>PowerPoint 프레젠테이션</vt:lpstr>
      <vt:lpstr>Verilog syntax</vt:lpstr>
      <vt:lpstr>Verilog syntax</vt:lpstr>
      <vt:lpstr>Verilog Date types</vt:lpstr>
      <vt:lpstr>Verilog scalar and vector</vt:lpstr>
      <vt:lpstr>Verilog scalar and vector</vt:lpstr>
      <vt:lpstr>Verilog array</vt:lpstr>
      <vt:lpstr>PowerPoint 프레젠테이션</vt:lpstr>
      <vt:lpstr>Verilog module</vt:lpstr>
      <vt:lpstr>Verilog module</vt:lpstr>
      <vt:lpstr>Verilog module</vt:lpstr>
      <vt:lpstr>Verilog module</vt:lpstr>
      <vt:lpstr>Verilog module</vt:lpstr>
      <vt:lpstr>Verilog module</vt:lpstr>
      <vt:lpstr>PowerPoint 프레젠테이션</vt:lpstr>
      <vt:lpstr>Verilog assign statement</vt:lpstr>
      <vt:lpstr>Verilog assign statement</vt:lpstr>
      <vt:lpstr>Verilog assign statement</vt:lpstr>
      <vt:lpstr>Verilog Operators</vt:lpstr>
      <vt:lpstr>Verilog always statement</vt:lpstr>
      <vt:lpstr>Verilog always statement</vt:lpstr>
      <vt:lpstr>Verilog always statement</vt:lpstr>
      <vt:lpstr>Verilog always statement</vt:lpstr>
      <vt:lpstr>PowerPoint 프레젠테이션</vt:lpstr>
      <vt:lpstr>Verilog Control blocks</vt:lpstr>
      <vt:lpstr>Verilog Control blocks</vt:lpstr>
      <vt:lpstr>Verilog Control blocks</vt:lpstr>
      <vt:lpstr>Verilog Control blocks</vt:lpstr>
      <vt:lpstr>Verilog Parameters</vt:lpstr>
      <vt:lpstr>PowerPoint 프레젠테이션</vt:lpstr>
      <vt:lpstr>Verilog Simulation Basics</vt:lpstr>
      <vt:lpstr>Verilog Simulation Basics</vt:lpstr>
      <vt:lpstr>Verilog Simulation Basics</vt:lpstr>
      <vt:lpstr>PowerPoint 프레젠테이션</vt:lpstr>
      <vt:lpstr>Verilog Operators</vt:lpstr>
      <vt:lpstr>Verilog Operators</vt:lpstr>
      <vt:lpstr>Verilog Operators</vt:lpstr>
      <vt:lpstr>Verilog Operators</vt:lpstr>
      <vt:lpstr>Verilog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LAB. PPT Template v3.0</dc:title>
  <dc:creator>user</dc:creator>
  <cp:lastModifiedBy>장재용(IT융합공학과)</cp:lastModifiedBy>
  <cp:revision>556</cp:revision>
  <dcterms:created xsi:type="dcterms:W3CDTF">2015-05-12T06:41:55Z</dcterms:created>
  <dcterms:modified xsi:type="dcterms:W3CDTF">2022-10-23T02:31:29Z</dcterms:modified>
</cp:coreProperties>
</file>