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1"/>
  </p:notesMasterIdLst>
  <p:handoutMasterIdLst>
    <p:handoutMasterId r:id="rId22"/>
  </p:handoutMasterIdLst>
  <p:sldIdLst>
    <p:sldId id="265" r:id="rId2"/>
    <p:sldId id="827" r:id="rId3"/>
    <p:sldId id="830" r:id="rId4"/>
    <p:sldId id="787" r:id="rId5"/>
    <p:sldId id="789" r:id="rId6"/>
    <p:sldId id="791" r:id="rId7"/>
    <p:sldId id="820" r:id="rId8"/>
    <p:sldId id="793" r:id="rId9"/>
    <p:sldId id="794" r:id="rId10"/>
    <p:sldId id="829" r:id="rId11"/>
    <p:sldId id="808" r:id="rId12"/>
    <p:sldId id="811" r:id="rId13"/>
    <p:sldId id="821" r:id="rId14"/>
    <p:sldId id="816" r:id="rId15"/>
    <p:sldId id="825" r:id="rId16"/>
    <p:sldId id="828" r:id="rId17"/>
    <p:sldId id="826" r:id="rId18"/>
    <p:sldId id="823" r:id="rId19"/>
    <p:sldId id="824" r:id="rId2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89631" autoAdjust="0"/>
  </p:normalViewPr>
  <p:slideViewPr>
    <p:cSldViewPr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-4002" y="-96"/>
      </p:cViewPr>
      <p:guideLst>
        <p:guide orient="horz" pos="3127"/>
        <p:guide pos="2141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5E55B-161E-4A97-B38A-B71F602F65B5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F233C-260B-49EE-8DC6-B5563A51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36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D71A8-372D-426A-9597-9ACBBE1E2E75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A7F54-2EE3-410B-A245-1C5F3A26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8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362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47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356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942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37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DBA49A-4B9E-4E42-BC08-14F01DE2FDF4}"/>
              </a:ext>
            </a:extLst>
          </p:cNvPr>
          <p:cNvSpPr/>
          <p:nvPr/>
        </p:nvSpPr>
        <p:spPr>
          <a:xfrm>
            <a:off x="5085212" y="3513504"/>
            <a:ext cx="2021574" cy="2021574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1EA148-D190-4B6D-8FD2-508F734709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999" y="1155187"/>
            <a:ext cx="9144000" cy="202157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19386D"/>
                </a:solidFill>
              </a:defRPr>
            </a:lvl1pPr>
          </a:lstStyle>
          <a:p>
            <a:r>
              <a:rPr lang="en-US" altLang="ko-KR" dirty="0"/>
              <a:t>Title of the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C0DEA-CBBB-4448-A056-528ADA134B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3943326"/>
            <a:ext cx="9144000" cy="711801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err="1"/>
              <a:t>Dongsuk</a:t>
            </a:r>
            <a:r>
              <a:rPr lang="en-US" altLang="ko-KR" dirty="0"/>
              <a:t> Jeon</a:t>
            </a:r>
            <a:br>
              <a:rPr lang="en-US" altLang="ko-KR" dirty="0"/>
            </a:br>
            <a:r>
              <a:rPr lang="en-US" altLang="ko-KR" dirty="0"/>
              <a:t>djeon1@snu.ac.kr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E5EA0F-69D1-4FBF-A128-9CA35B1E8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6" y="5698836"/>
            <a:ext cx="6096006" cy="372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E9E3C2-A2CC-497F-A84B-7FDA1571DFB6}"/>
              </a:ext>
            </a:extLst>
          </p:cNvPr>
          <p:cNvSpPr txBox="1"/>
          <p:nvPr/>
        </p:nvSpPr>
        <p:spPr>
          <a:xfrm>
            <a:off x="3504168" y="4603855"/>
            <a:ext cx="5183662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+mj-lt"/>
              </a:rPr>
              <a:t>Graduate School of Convergence Science and Technology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+mj-lt"/>
              </a:rPr>
              <a:t>Seoul National </a:t>
            </a:r>
            <a:r>
              <a:rPr lang="en-US" altLang="ko-KR" sz="1600" dirty="0">
                <a:solidFill>
                  <a:schemeClr val="tx1"/>
                </a:solidFill>
                <a:latin typeface="+mj-lt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5300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rgbClr val="19386D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452919" y="2731078"/>
            <a:ext cx="757381" cy="1108075"/>
          </a:xfrm>
        </p:spPr>
        <p:txBody>
          <a:bodyPr anchor="b">
            <a:noAutofit/>
          </a:bodyPr>
          <a:lstStyle>
            <a:lvl1pPr>
              <a:defRPr sz="9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172672" y="4190208"/>
            <a:ext cx="3846656" cy="337561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1F1F1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Title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 Chapter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59946" y="3455195"/>
            <a:ext cx="129886" cy="141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07583" y="3285115"/>
            <a:ext cx="129886" cy="141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4172672" y="4115163"/>
            <a:ext cx="3846656" cy="0"/>
          </a:xfrm>
          <a:prstGeom prst="line">
            <a:avLst/>
          </a:prstGeom>
          <a:ln>
            <a:solidFill>
              <a:srgbClr val="E3E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72672" y="4612197"/>
            <a:ext cx="3846656" cy="0"/>
          </a:xfrm>
          <a:prstGeom prst="line">
            <a:avLst/>
          </a:prstGeom>
          <a:ln>
            <a:solidFill>
              <a:srgbClr val="E3E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4425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DD0A5-7625-4FAD-A42A-EA5D6B2ADB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254" y="166833"/>
            <a:ext cx="11859485" cy="473247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6B6B6B"/>
                </a:solidFill>
              </a:defRPr>
            </a:lvl1pPr>
          </a:lstStyle>
          <a:p>
            <a:r>
              <a:rPr lang="en-US" altLang="ko-KR" dirty="0"/>
              <a:t>Title of the Slide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F8E3C-741D-442A-9D42-527F7FEB9F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255" y="929698"/>
            <a:ext cx="11841018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400">
                <a:solidFill>
                  <a:srgbClr val="6B6B6B"/>
                </a:solidFill>
              </a:defRPr>
            </a:lvl1pPr>
            <a:lvl2pPr marL="6858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2pPr>
            <a:lvl3pPr marL="11430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3pPr>
            <a:lvl4pPr marL="16002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4pPr>
            <a:lvl5pPr marL="20574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5pPr>
          </a:lstStyle>
          <a:p>
            <a:pPr lvl="0"/>
            <a:r>
              <a:rPr lang="en-US" altLang="ko-KR" dirty="0"/>
              <a:t>Line 1</a:t>
            </a:r>
            <a:endParaRPr lang="ko-KR" altLang="en-US" dirty="0"/>
          </a:p>
          <a:p>
            <a:pPr lvl="1"/>
            <a:r>
              <a:rPr lang="en-US" altLang="ko-KR" dirty="0"/>
              <a:t>Line 2 </a:t>
            </a:r>
          </a:p>
          <a:p>
            <a:pPr lvl="2"/>
            <a:r>
              <a:rPr lang="en-US" altLang="ko-KR" dirty="0"/>
              <a:t>Line 3</a:t>
            </a:r>
          </a:p>
          <a:p>
            <a:pPr lvl="3"/>
            <a:r>
              <a:rPr lang="en-US" altLang="ko-KR" dirty="0"/>
              <a:t>Line 4</a:t>
            </a:r>
          </a:p>
          <a:p>
            <a:pPr lvl="4"/>
            <a:r>
              <a:rPr lang="en-US" altLang="ko-KR" dirty="0"/>
              <a:t>Line 5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EE1DB89-DF7A-44AF-87DF-AC4158E50143}"/>
              </a:ext>
            </a:extLst>
          </p:cNvPr>
          <p:cNvCxnSpPr/>
          <p:nvPr/>
        </p:nvCxnSpPr>
        <p:spPr>
          <a:xfrm>
            <a:off x="166255" y="166833"/>
            <a:ext cx="0" cy="401493"/>
          </a:xfrm>
          <a:prstGeom prst="line">
            <a:avLst/>
          </a:prstGeom>
          <a:ln w="31750">
            <a:solidFill>
              <a:srgbClr val="19386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D0DB6904-5BDF-4345-B2F4-05E923F3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2633" y="6423023"/>
            <a:ext cx="466725" cy="365125"/>
          </a:xfrm>
        </p:spPr>
        <p:txBody>
          <a:bodyPr/>
          <a:lstStyle>
            <a:lvl1pPr algn="ctr">
              <a:defRPr/>
            </a:lvl1pPr>
          </a:lstStyle>
          <a:p>
            <a:fld id="{E404A0BA-372D-4ACC-886D-03471C3DC61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B9D13B-D497-4905-84BE-9EC7A6F84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20" y="6506738"/>
            <a:ext cx="3238053" cy="1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50558953-DFE3-47AA-96DA-87978122D9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254" y="166833"/>
            <a:ext cx="11859485" cy="473247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6B6B6B"/>
                </a:solidFill>
              </a:defRPr>
            </a:lvl1pPr>
          </a:lstStyle>
          <a:p>
            <a:r>
              <a:rPr lang="en-US" altLang="ko-KR" dirty="0"/>
              <a:t>Title of the Slide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C3BA912-9A6B-4D26-BA4A-E34725A08FC4}"/>
              </a:ext>
            </a:extLst>
          </p:cNvPr>
          <p:cNvCxnSpPr/>
          <p:nvPr/>
        </p:nvCxnSpPr>
        <p:spPr>
          <a:xfrm>
            <a:off x="166255" y="166833"/>
            <a:ext cx="0" cy="401493"/>
          </a:xfrm>
          <a:prstGeom prst="line">
            <a:avLst/>
          </a:prstGeom>
          <a:ln w="31750">
            <a:solidFill>
              <a:srgbClr val="19386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958250CE-4715-4751-952D-F0B19FB2D30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66255" y="929240"/>
            <a:ext cx="5061528" cy="441584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B6B6B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Figure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0C41322-CDF2-4904-96F5-EE5D324F0DD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523345" y="929238"/>
            <a:ext cx="6483927" cy="4873625"/>
          </a:xfrm>
        </p:spPr>
        <p:txBody>
          <a:bodyPr>
            <a:normAutofit/>
          </a:bodyPr>
          <a:lstStyle>
            <a:lvl1pPr marL="2286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400">
                <a:solidFill>
                  <a:srgbClr val="6B6B6B"/>
                </a:solidFill>
              </a:defRPr>
            </a:lvl1pPr>
            <a:lvl2pPr marL="6858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2pPr>
            <a:lvl3pPr marL="11430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3pPr>
            <a:lvl4pPr marL="16002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4pPr>
            <a:lvl5pPr marL="20574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5pPr>
          </a:lstStyle>
          <a:p>
            <a:pPr lvl="0"/>
            <a:r>
              <a:rPr lang="en-US" altLang="ko-KR" dirty="0"/>
              <a:t>Line 1</a:t>
            </a:r>
            <a:endParaRPr lang="ko-KR" altLang="en-US" dirty="0"/>
          </a:p>
          <a:p>
            <a:pPr lvl="1"/>
            <a:r>
              <a:rPr lang="en-US" altLang="ko-KR" dirty="0"/>
              <a:t>Line 2 </a:t>
            </a:r>
          </a:p>
          <a:p>
            <a:pPr lvl="2"/>
            <a:r>
              <a:rPr lang="en-US" altLang="ko-KR" dirty="0"/>
              <a:t>Line 3</a:t>
            </a:r>
          </a:p>
          <a:p>
            <a:pPr lvl="3"/>
            <a:r>
              <a:rPr lang="en-US" altLang="ko-KR" dirty="0"/>
              <a:t>Line 4</a:t>
            </a:r>
          </a:p>
          <a:p>
            <a:pPr lvl="4"/>
            <a:r>
              <a:rPr lang="en-US" altLang="ko-KR" dirty="0"/>
              <a:t>Line 5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F3CE64A-DA62-4AA2-B72B-7ADAB62E39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254" y="5329671"/>
            <a:ext cx="5061529" cy="3651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altLang="ko-KR" dirty="0"/>
              <a:t>Figure 1. Explanation</a:t>
            </a:r>
            <a:endParaRPr lang="ko-KR" altLang="en-US" dirty="0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2B478C78-DD7D-43EB-B8F8-FCEED4A7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2633" y="6423023"/>
            <a:ext cx="466725" cy="365125"/>
          </a:xfrm>
        </p:spPr>
        <p:txBody>
          <a:bodyPr/>
          <a:lstStyle>
            <a:lvl1pPr algn="ctr">
              <a:defRPr/>
            </a:lvl1pPr>
          </a:lstStyle>
          <a:p>
            <a:fld id="{E404A0BA-372D-4ACC-886D-03471C3DC61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51A82FA-767B-43E8-83C1-91C6E02FE2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20" y="6506738"/>
            <a:ext cx="3238053" cy="1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4126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구역 머리글">
    <p:bg>
      <p:bgPr>
        <a:solidFill>
          <a:srgbClr val="19386D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496000" y="2731078"/>
            <a:ext cx="7200000" cy="1108075"/>
          </a:xfrm>
        </p:spPr>
        <p:txBody>
          <a:bodyPr anchor="b">
            <a:noAutofit/>
          </a:bodyPr>
          <a:lstStyle>
            <a:lvl1pPr>
              <a:defRPr sz="9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Thank You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172672" y="4190208"/>
            <a:ext cx="3846656" cy="337561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1F1F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For Your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75901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A55E79-69EA-4681-AC44-467EC825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7B83B-5679-40DE-8380-689CFE14C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89F23-19BD-4B07-8657-031E2FF8E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C15A0-A080-49B6-8910-39B16B897AD2}" type="datetime1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CFF4E-6E6C-45F7-8302-60E5C3FD6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479FF-D4FA-4AC8-B702-9D0DEDD81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09A9-E7AC-43CE-88F1-B6054AEF7E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77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324100" y="2551500"/>
            <a:ext cx="7551900" cy="877500"/>
          </a:xfrm>
        </p:spPr>
        <p:txBody>
          <a:bodyPr/>
          <a:lstStyle/>
          <a:p>
            <a:pPr latinLnBrk="0">
              <a:spcBef>
                <a:spcPts val="225"/>
              </a:spcBef>
            </a:pPr>
            <a:r>
              <a:rPr lang="en-US" altLang="ko-KR" sz="2400" dirty="0" err="1"/>
              <a:t>Vivado</a:t>
            </a:r>
            <a:r>
              <a:rPr lang="en-US" altLang="ko-KR" sz="2400" dirty="0"/>
              <a:t> </a:t>
            </a:r>
            <a:r>
              <a:rPr lang="ko-KR" altLang="en-US" sz="2400" dirty="0"/>
              <a:t>사용법</a:t>
            </a:r>
            <a:endParaRPr 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2001000" y="6314710"/>
            <a:ext cx="826335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25" dirty="0"/>
              <a:t>* </a:t>
            </a:r>
            <a:r>
              <a:rPr lang="ko-KR" altLang="en-US" sz="825" dirty="0"/>
              <a:t>본 자료는 서울대학교 컴퓨터 구조 및 병렬처리 연구실의 김현 교수님이 진행하신 </a:t>
            </a:r>
            <a:r>
              <a:rPr lang="en-US" altLang="ko-KR" sz="825" dirty="0"/>
              <a:t>2017</a:t>
            </a:r>
            <a:r>
              <a:rPr lang="ko-KR" altLang="en-US" sz="825" dirty="0"/>
              <a:t>년 </a:t>
            </a:r>
            <a:r>
              <a:rPr lang="en-US" altLang="ko-KR" sz="825" dirty="0"/>
              <a:t>430.315A </a:t>
            </a:r>
            <a:r>
              <a:rPr lang="ko-KR" altLang="en-US" sz="825" dirty="0"/>
              <a:t>디지털 시스템 설계 및 실험 수업의 실험 자료를 참고하여 만들었습니다</a:t>
            </a:r>
            <a:r>
              <a:rPr lang="en-US" altLang="ko-KR" sz="825" dirty="0"/>
              <a:t>.</a:t>
            </a:r>
            <a:endParaRPr lang="ko-KR" altLang="en-US" sz="825" dirty="0"/>
          </a:p>
        </p:txBody>
      </p:sp>
    </p:spTree>
    <p:extLst>
      <p:ext uri="{BB962C8B-B14F-4D97-AF65-F5344CB8AC3E}">
        <p14:creationId xmlns:p14="http://schemas.microsoft.com/office/powerpoint/2010/main" val="341778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CBC803E-DC36-4B69-BE91-61F20463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7783270-5A9D-4930-8ED6-82F44DB1F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Simulation </a:t>
            </a:r>
            <a:r>
              <a:rPr lang="ko-KR" altLang="en-US" dirty="0"/>
              <a:t>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1727C-5937-452F-921D-53AF9CB012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23025"/>
            <a:ext cx="466725" cy="365125"/>
          </a:xfrm>
        </p:spPr>
        <p:txBody>
          <a:bodyPr/>
          <a:lstStyle/>
          <a:p>
            <a:fld id="{E404A0BA-372D-4ACC-886D-03471C3DC61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00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Vivado</a:t>
            </a:r>
            <a:r>
              <a:rPr lang="en-US" altLang="ko-KR" dirty="0">
                <a:latin typeface="+mn-lt"/>
              </a:rPr>
              <a:t> – </a:t>
            </a:r>
            <a:r>
              <a:rPr lang="ko-KR" altLang="en-US" dirty="0">
                <a:latin typeface="+mn-lt"/>
              </a:rPr>
              <a:t>시뮬레이션 돌리기</a:t>
            </a:r>
            <a:endParaRPr lang="en-US" dirty="0">
              <a:latin typeface="+mn-lt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85AEC-E9EC-4D13-B1CA-F1D1C752C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001" y="1944001"/>
            <a:ext cx="4671589" cy="4437751"/>
          </a:xfrm>
        </p:spPr>
        <p:txBody>
          <a:bodyPr/>
          <a:lstStyle/>
          <a:p>
            <a:r>
              <a:rPr lang="ko-KR" altLang="en-US" dirty="0"/>
              <a:t>처음 시작은 </a:t>
            </a:r>
            <a:r>
              <a:rPr lang="en-US" altLang="ko-KR" dirty="0"/>
              <a:t>Flow Navigator</a:t>
            </a:r>
            <a:r>
              <a:rPr lang="ko-KR" altLang="en-US" dirty="0"/>
              <a:t>에 있는 </a:t>
            </a:r>
            <a:r>
              <a:rPr lang="en-US" altLang="ko-KR" dirty="0"/>
              <a:t>Simulation</a:t>
            </a:r>
            <a:r>
              <a:rPr lang="ko-KR" altLang="en-US" dirty="0"/>
              <a:t>을 눌러서  </a:t>
            </a:r>
            <a:r>
              <a:rPr lang="en-US" altLang="ko-KR" dirty="0">
                <a:solidFill>
                  <a:srgbClr val="FF0000"/>
                </a:solidFill>
              </a:rPr>
              <a:t>[Run Behavior simulation]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5622" y="2020576"/>
            <a:ext cx="30377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ko-KR" altLang="en-US" sz="13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83" y="1539000"/>
            <a:ext cx="3671320" cy="35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1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75622" y="2020576"/>
            <a:ext cx="30377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ko-KR" alt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1875623" y="1809412"/>
            <a:ext cx="7998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에러가 있는 경우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84" y="2079002"/>
            <a:ext cx="4997828" cy="374476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76084" y="4272750"/>
            <a:ext cx="526166" cy="2025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Rectangle 15"/>
          <p:cNvSpPr/>
          <p:nvPr/>
        </p:nvSpPr>
        <p:spPr>
          <a:xfrm>
            <a:off x="3497250" y="4914000"/>
            <a:ext cx="3881250" cy="371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Rectangle 16"/>
          <p:cNvSpPr/>
          <p:nvPr/>
        </p:nvSpPr>
        <p:spPr>
          <a:xfrm>
            <a:off x="8222250" y="3665250"/>
            <a:ext cx="168750" cy="2025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Rectangle 17"/>
          <p:cNvSpPr/>
          <p:nvPr/>
        </p:nvSpPr>
        <p:spPr>
          <a:xfrm>
            <a:off x="6163500" y="3125250"/>
            <a:ext cx="2295000" cy="236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1742250" y="4475251"/>
            <a:ext cx="143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err="1">
                <a:latin typeface="+mn-ea"/>
              </a:rPr>
              <a:t>Tcl</a:t>
            </a:r>
            <a:r>
              <a:rPr lang="en-US" altLang="ko-KR" sz="1350" dirty="0">
                <a:latin typeface="+mn-ea"/>
              </a:rPr>
              <a:t> Console</a:t>
            </a:r>
            <a:r>
              <a:rPr lang="ko-KR" altLang="en-US" sz="1350" dirty="0">
                <a:latin typeface="+mn-ea"/>
              </a:rPr>
              <a:t>에서 에러의 원인을 확인 할 수 있다</a:t>
            </a:r>
            <a:r>
              <a:rPr lang="en-US" altLang="ko-KR" sz="1350" dirty="0">
                <a:latin typeface="+mn-ea"/>
              </a:rPr>
              <a:t>.</a:t>
            </a:r>
            <a:endParaRPr lang="ko-KR" altLang="en-US" sz="1350" dirty="0">
              <a:latin typeface="+mn-ea"/>
            </a:endParaRPr>
          </a:p>
        </p:txBody>
      </p:sp>
      <p:cxnSp>
        <p:nvCxnSpPr>
          <p:cNvPr id="21" name="Straight Connector 20"/>
          <p:cNvCxnSpPr>
            <a:stCxn id="19" idx="3"/>
            <a:endCxn id="15" idx="1"/>
          </p:cNvCxnSpPr>
          <p:nvPr/>
        </p:nvCxnSpPr>
        <p:spPr>
          <a:xfrm flipV="1">
            <a:off x="3173798" y="4374000"/>
            <a:ext cx="202286" cy="562916"/>
          </a:xfrm>
          <a:prstGeom prst="line">
            <a:avLst/>
          </a:prstGeom>
          <a:ln w="15875">
            <a:solidFill>
              <a:srgbClr val="FF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3"/>
            <a:endCxn id="16" idx="1"/>
          </p:cNvCxnSpPr>
          <p:nvPr/>
        </p:nvCxnSpPr>
        <p:spPr>
          <a:xfrm>
            <a:off x="3173798" y="4936917"/>
            <a:ext cx="323452" cy="162709"/>
          </a:xfrm>
          <a:prstGeom prst="line">
            <a:avLst/>
          </a:prstGeom>
          <a:ln w="15875">
            <a:solidFill>
              <a:srgbClr val="FF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27250" y="3125251"/>
            <a:ext cx="192375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+mn-ea"/>
              </a:rPr>
              <a:t>코드에 원인이 있는 경우 스크립트의 경고를 클릭하여 오류가 있는 줄을 찾아 갈 수 있다</a:t>
            </a:r>
            <a:r>
              <a:rPr lang="en-US" altLang="ko-KR" sz="1350" dirty="0">
                <a:latin typeface="+mn-ea"/>
              </a:rPr>
              <a:t>.</a:t>
            </a:r>
            <a:endParaRPr lang="ko-KR" altLang="en-US" sz="1350" dirty="0">
              <a:latin typeface="+mn-ea"/>
            </a:endParaRPr>
          </a:p>
        </p:txBody>
      </p:sp>
      <p:cxnSp>
        <p:nvCxnSpPr>
          <p:cNvPr id="28" name="Straight Connector 27"/>
          <p:cNvCxnSpPr>
            <a:cxnSpLocks/>
            <a:stCxn id="18" idx="3"/>
            <a:endCxn id="26" idx="1"/>
          </p:cNvCxnSpPr>
          <p:nvPr/>
        </p:nvCxnSpPr>
        <p:spPr>
          <a:xfrm>
            <a:off x="8458500" y="3243376"/>
            <a:ext cx="168750" cy="447415"/>
          </a:xfrm>
          <a:prstGeom prst="line">
            <a:avLst/>
          </a:prstGeom>
          <a:ln w="15875">
            <a:solidFill>
              <a:srgbClr val="FF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  <a:stCxn id="17" idx="3"/>
            <a:endCxn id="26" idx="1"/>
          </p:cNvCxnSpPr>
          <p:nvPr/>
        </p:nvCxnSpPr>
        <p:spPr>
          <a:xfrm flipV="1">
            <a:off x="8391000" y="3690790"/>
            <a:ext cx="236250" cy="75710"/>
          </a:xfrm>
          <a:prstGeom prst="line">
            <a:avLst/>
          </a:prstGeom>
          <a:ln w="15875">
            <a:solidFill>
              <a:srgbClr val="FF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>
            <a:extLst>
              <a:ext uri="{FF2B5EF4-FFF2-40B4-BE49-F238E27FC236}">
                <a16:creationId xmlns:a16="http://schemas.microsoft.com/office/drawing/2014/main" id="{387E5E41-6034-4870-AE05-AF58C00B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Vivado</a:t>
            </a:r>
            <a:r>
              <a:rPr lang="en-US" altLang="ko-KR" dirty="0">
                <a:latin typeface="+mn-lt"/>
              </a:rPr>
              <a:t> – </a:t>
            </a:r>
            <a:r>
              <a:rPr lang="ko-KR" altLang="en-US" dirty="0">
                <a:latin typeface="+mn-lt"/>
              </a:rPr>
              <a:t>시뮬레이션 돌리기</a:t>
            </a:r>
          </a:p>
        </p:txBody>
      </p:sp>
    </p:spTree>
    <p:extLst>
      <p:ext uri="{BB962C8B-B14F-4D97-AF65-F5344CB8AC3E}">
        <p14:creationId xmlns:p14="http://schemas.microsoft.com/office/powerpoint/2010/main" val="129889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Vivado</a:t>
            </a:r>
            <a:r>
              <a:rPr lang="en-US" altLang="ko-KR" dirty="0">
                <a:latin typeface="+mn-lt"/>
              </a:rPr>
              <a:t> – </a:t>
            </a:r>
            <a:r>
              <a:rPr lang="ko-KR" altLang="en-US" dirty="0">
                <a:latin typeface="+mn-lt"/>
              </a:rPr>
              <a:t>시뮬레이션 돌리기</a:t>
            </a:r>
            <a:endParaRPr 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5622" y="2020576"/>
            <a:ext cx="30377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ko-KR" altLang="en-US" sz="13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0F1F9E-2061-46B4-8F38-945B0720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1018745"/>
            <a:ext cx="8916644" cy="1171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D616F9-BCF9-4962-8D74-32C67453B056}"/>
              </a:ext>
            </a:extLst>
          </p:cNvPr>
          <p:cNvSpPr txBox="1"/>
          <p:nvPr/>
        </p:nvSpPr>
        <p:spPr>
          <a:xfrm>
            <a:off x="4476000" y="2214000"/>
            <a:ext cx="1710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현재 실행된 시뮬레이션을 처음부터 시작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1E22B1-D4C6-4DE2-A9C7-BE03E3026D5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80161" y="1759227"/>
            <a:ext cx="0" cy="45995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A6E0E6-B8CC-4A48-8D29-922B3D171A61}"/>
              </a:ext>
            </a:extLst>
          </p:cNvPr>
          <p:cNvCxnSpPr>
            <a:cxnSpLocks/>
          </p:cNvCxnSpPr>
          <p:nvPr/>
        </p:nvCxnSpPr>
        <p:spPr bwMode="auto">
          <a:xfrm flipV="1">
            <a:off x="6501000" y="1730531"/>
            <a:ext cx="0" cy="189314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6424C9-3C48-43AC-B5CE-0A7D5F3B7B1D}"/>
              </a:ext>
            </a:extLst>
          </p:cNvPr>
          <p:cNvSpPr txBox="1"/>
          <p:nvPr/>
        </p:nvSpPr>
        <p:spPr>
          <a:xfrm>
            <a:off x="5241000" y="3623672"/>
            <a:ext cx="1710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시뮬레이션을 끝나는 신호가 나올 때 까지 계속해서 실행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B7A7DBC-0E6B-48F7-90B8-348FA256D5B0}"/>
              </a:ext>
            </a:extLst>
          </p:cNvPr>
          <p:cNvCxnSpPr>
            <a:cxnSpLocks/>
          </p:cNvCxnSpPr>
          <p:nvPr/>
        </p:nvCxnSpPr>
        <p:spPr bwMode="auto">
          <a:xfrm flipV="1">
            <a:off x="6816000" y="1759228"/>
            <a:ext cx="0" cy="45477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0AB48D-4845-4332-8EE5-1702EAAC154B}"/>
              </a:ext>
            </a:extLst>
          </p:cNvPr>
          <p:cNvSpPr txBox="1"/>
          <p:nvPr/>
        </p:nvSpPr>
        <p:spPr>
          <a:xfrm>
            <a:off x="6771000" y="2214001"/>
            <a:ext cx="1889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오른 쪽에 설정된 시간만큼 시뮬레이션을 추가로 실행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00D2CB9-5AD7-461E-BBB9-F64B28132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9201000" y="1759229"/>
            <a:ext cx="0" cy="186444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81BECF-1F36-4655-88BF-AAF521AC204F}"/>
              </a:ext>
            </a:extLst>
          </p:cNvPr>
          <p:cNvSpPr txBox="1"/>
          <p:nvPr/>
        </p:nvSpPr>
        <p:spPr>
          <a:xfrm>
            <a:off x="8211000" y="3623671"/>
            <a:ext cx="2160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Code</a:t>
            </a:r>
            <a:r>
              <a:rPr lang="ko-KR" altLang="en-US" dirty="0">
                <a:solidFill>
                  <a:srgbClr val="000000"/>
                </a:solidFill>
              </a:rPr>
              <a:t>를 바꾸거나 했을 때 사용 시뮬레이션을 다시 컴파일해서 돌림</a:t>
            </a:r>
          </a:p>
        </p:txBody>
      </p:sp>
    </p:spTree>
    <p:extLst>
      <p:ext uri="{BB962C8B-B14F-4D97-AF65-F5344CB8AC3E}">
        <p14:creationId xmlns:p14="http://schemas.microsoft.com/office/powerpoint/2010/main" val="45354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Vivado</a:t>
            </a:r>
            <a:r>
              <a:rPr lang="en-US" altLang="ko-KR" dirty="0">
                <a:latin typeface="+mn-lt"/>
              </a:rPr>
              <a:t> – </a:t>
            </a:r>
            <a:r>
              <a:rPr lang="ko-KR" altLang="en-US" dirty="0">
                <a:latin typeface="+mn-lt"/>
              </a:rPr>
              <a:t>숫자 표현 방법 바꾸기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5622" y="4974501"/>
            <a:ext cx="7820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1625" indent="-301625" defTabSz="801688" fontAlgn="ctr" latinLnBrk="1">
              <a:spcBef>
                <a:spcPct val="25000"/>
              </a:spcBef>
              <a:spcAft>
                <a:spcPct val="0"/>
              </a:spcAft>
              <a:buClr>
                <a:srgbClr val="910D0D"/>
              </a:buClr>
              <a:buSzPct val="125000"/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바꾸고자 하는 </a:t>
            </a:r>
            <a:r>
              <a:rPr lang="ko-KR" altLang="en-US" sz="2400" dirty="0" err="1">
                <a:solidFill>
                  <a:srgbClr val="000000"/>
                </a:solidFill>
                <a:ea typeface="나눔고딕" panose="020D0604000000000000" pitchFamily="50" charset="-127"/>
              </a:rPr>
              <a:t>출력값을</a:t>
            </a:r>
            <a:r>
              <a:rPr lang="ko-KR" altLang="en-US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ea typeface="나눔고딕" panose="020D0604000000000000" pitchFamily="50" charset="-127"/>
              </a:rPr>
              <a:t>우클릭</a:t>
            </a:r>
            <a:endParaRPr lang="en-US" altLang="ko-KR" sz="2400" dirty="0">
              <a:solidFill>
                <a:srgbClr val="000000"/>
              </a:solidFill>
              <a:ea typeface="나눔고딕" panose="020D0604000000000000" pitchFamily="50" charset="-127"/>
            </a:endParaRPr>
          </a:p>
          <a:p>
            <a:pPr marL="301625" indent="-301625" defTabSz="801688" fontAlgn="ctr" latinLnBrk="1">
              <a:spcBef>
                <a:spcPct val="25000"/>
              </a:spcBef>
              <a:spcAft>
                <a:spcPct val="0"/>
              </a:spcAft>
              <a:buClr>
                <a:srgbClr val="910D0D"/>
              </a:buClr>
              <a:buSzPct val="125000"/>
              <a:buFont typeface="Wingdings" pitchFamily="2" charset="2"/>
              <a:buChar char="§"/>
            </a:pP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Radix</a:t>
            </a:r>
            <a:r>
              <a:rPr lang="ko-KR" altLang="en-US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를 선택 후 원하는 </a:t>
            </a: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radix</a:t>
            </a:r>
            <a:r>
              <a:rPr lang="ko-KR" altLang="en-US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로 바꿀 수 있다</a:t>
            </a: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.</a:t>
            </a:r>
            <a:endParaRPr lang="ko-KR" altLang="en-US" sz="2400" dirty="0">
              <a:solidFill>
                <a:srgbClr val="000000"/>
              </a:solidFill>
              <a:ea typeface="나눔고딕" panose="020D0604000000000000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8" t="9522" r="15306" b="35359"/>
          <a:stretch/>
        </p:blipFill>
        <p:spPr>
          <a:xfrm>
            <a:off x="3351000" y="1224001"/>
            <a:ext cx="4995000" cy="347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3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Vivado</a:t>
            </a:r>
            <a:r>
              <a:rPr lang="en-US" altLang="ko-KR" dirty="0">
                <a:latin typeface="+mn-lt"/>
              </a:rPr>
              <a:t> – </a:t>
            </a:r>
            <a:r>
              <a:rPr lang="ko-KR" altLang="en-US" dirty="0">
                <a:latin typeface="+mn-lt"/>
              </a:rPr>
              <a:t>시뮬레이션 돌릴 </a:t>
            </a:r>
            <a:r>
              <a:rPr lang="en-US" altLang="ko-KR" dirty="0">
                <a:latin typeface="+mn-lt"/>
              </a:rPr>
              <a:t>.tb</a:t>
            </a:r>
            <a:r>
              <a:rPr lang="ko-KR" altLang="en-US" dirty="0">
                <a:latin typeface="+mn-lt"/>
              </a:rPr>
              <a:t>파일 바꾸기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3528" y="1269000"/>
            <a:ext cx="4712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1625" indent="-301625" defTabSz="801688" fontAlgn="ctr" latinLnBrk="1">
              <a:spcBef>
                <a:spcPct val="25000"/>
              </a:spcBef>
              <a:spcAft>
                <a:spcPct val="0"/>
              </a:spcAft>
              <a:buClr>
                <a:srgbClr val="910D0D"/>
              </a:buClr>
              <a:buSzPct val="125000"/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000000"/>
                </a:solidFill>
                <a:ea typeface="나눔고딕" panose="020D0604000000000000" pitchFamily="50" charset="-127"/>
              </a:rPr>
              <a:t>SIMULATION </a:t>
            </a:r>
            <a:r>
              <a:rPr lang="ko-KR" altLang="en-US" sz="2000" dirty="0" err="1">
                <a:solidFill>
                  <a:srgbClr val="000000"/>
                </a:solidFill>
                <a:ea typeface="나눔고딕" panose="020D0604000000000000" pitchFamily="50" charset="-127"/>
              </a:rPr>
              <a:t>우클릭</a:t>
            </a:r>
            <a:endParaRPr lang="en-US" altLang="ko-KR" sz="2000" dirty="0">
              <a:solidFill>
                <a:srgbClr val="000000"/>
              </a:solidFill>
              <a:ea typeface="나눔고딕" panose="020D0604000000000000" pitchFamily="50" charset="-127"/>
            </a:endParaRPr>
          </a:p>
          <a:p>
            <a:pPr marL="301625" indent="-301625" defTabSz="801688" fontAlgn="ctr" latinLnBrk="1">
              <a:spcBef>
                <a:spcPct val="25000"/>
              </a:spcBef>
              <a:spcAft>
                <a:spcPct val="0"/>
              </a:spcAft>
              <a:buClr>
                <a:srgbClr val="910D0D"/>
              </a:buClr>
              <a:buSzPct val="125000"/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000000"/>
                </a:solidFill>
                <a:ea typeface="나눔고딕" panose="020D0604000000000000" pitchFamily="50" charset="-127"/>
              </a:rPr>
              <a:t>simulation</a:t>
            </a:r>
            <a:r>
              <a:rPr lang="ko-KR" altLang="en-US" sz="2000" dirty="0">
                <a:solidFill>
                  <a:srgbClr val="000000"/>
                </a:solidFill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a typeface="나눔고딕" panose="020D0604000000000000" pitchFamily="50" charset="-127"/>
              </a:rPr>
              <a:t>setting </a:t>
            </a:r>
            <a:r>
              <a:rPr lang="ko-KR" altLang="en-US" sz="2000" dirty="0">
                <a:solidFill>
                  <a:srgbClr val="000000"/>
                </a:solidFill>
                <a:ea typeface="나눔고딕" panose="020D0604000000000000" pitchFamily="50" charset="-127"/>
              </a:rPr>
              <a:t>선택</a:t>
            </a:r>
            <a:endParaRPr lang="en-US" altLang="ko-KR" sz="2000" dirty="0">
              <a:solidFill>
                <a:srgbClr val="000000"/>
              </a:solidFill>
              <a:ea typeface="나눔고딕" panose="020D0604000000000000" pitchFamily="50" charset="-127"/>
            </a:endParaRPr>
          </a:p>
          <a:p>
            <a:pPr marL="301625" indent="-301625" defTabSz="801688" fontAlgn="ctr" latinLnBrk="1">
              <a:spcBef>
                <a:spcPct val="25000"/>
              </a:spcBef>
              <a:spcAft>
                <a:spcPct val="0"/>
              </a:spcAft>
              <a:buClr>
                <a:srgbClr val="910D0D"/>
              </a:buClr>
              <a:buSzPct val="125000"/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0000"/>
                </a:solidFill>
                <a:ea typeface="나눔고딕" panose="020D0604000000000000" pitchFamily="50" charset="-127"/>
              </a:rPr>
              <a:t>빨간 동그라미 누르고 원하는 </a:t>
            </a:r>
            <a:r>
              <a:rPr lang="en-US" altLang="ko-KR" sz="2000" dirty="0">
                <a:solidFill>
                  <a:srgbClr val="000000"/>
                </a:solidFill>
                <a:ea typeface="나눔고딕" panose="020D0604000000000000" pitchFamily="50" charset="-127"/>
              </a:rPr>
              <a:t>.tb </a:t>
            </a:r>
            <a:r>
              <a:rPr lang="ko-KR" altLang="en-US" sz="2000" dirty="0">
                <a:solidFill>
                  <a:srgbClr val="000000"/>
                </a:solidFill>
                <a:ea typeface="나눔고딕" panose="020D0604000000000000" pitchFamily="50" charset="-127"/>
              </a:rPr>
              <a:t>파일 선택 후 </a:t>
            </a:r>
            <a:r>
              <a:rPr lang="en-US" altLang="ko-KR" sz="2000" dirty="0">
                <a:solidFill>
                  <a:srgbClr val="000000"/>
                </a:solidFill>
                <a:ea typeface="나눔고딕" panose="020D0604000000000000" pitchFamily="50" charset="-127"/>
              </a:rPr>
              <a:t>OK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4A0436-C737-4565-9236-812626ECD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26" y="1155671"/>
            <a:ext cx="3905303" cy="25199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3E7812-1FB3-41DA-8311-65855F39C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960" y="3879000"/>
            <a:ext cx="641122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2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CBC803E-DC36-4B69-BE91-61F20463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7783270-5A9D-4930-8ED6-82F44DB1F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Synthesis </a:t>
            </a:r>
            <a:r>
              <a:rPr lang="ko-KR" altLang="en-US" dirty="0"/>
              <a:t>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1727C-5937-452F-921D-53AF9CB012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23025"/>
            <a:ext cx="466725" cy="365125"/>
          </a:xfrm>
        </p:spPr>
        <p:txBody>
          <a:bodyPr/>
          <a:lstStyle/>
          <a:p>
            <a:fld id="{E404A0BA-372D-4ACC-886D-03471C3DC61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9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Vivado</a:t>
            </a:r>
            <a:r>
              <a:rPr lang="en-US" altLang="ko-KR" dirty="0">
                <a:latin typeface="+mn-lt"/>
              </a:rPr>
              <a:t> – Synthesis </a:t>
            </a:r>
            <a:r>
              <a:rPr lang="ko-KR" altLang="en-US" dirty="0">
                <a:latin typeface="+mn-lt"/>
              </a:rPr>
              <a:t>전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단계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5622" y="4974501"/>
            <a:ext cx="78203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1625" indent="-301625" defTabSz="801688" fontAlgn="ctr" latinLnBrk="1">
              <a:spcBef>
                <a:spcPct val="25000"/>
              </a:spcBef>
              <a:spcAft>
                <a:spcPct val="0"/>
              </a:spcAft>
              <a:buClr>
                <a:srgbClr val="910D0D"/>
              </a:buClr>
              <a:buSzPct val="125000"/>
              <a:buFont typeface="Wingdings" pitchFamily="2" charset="2"/>
              <a:buChar char="§"/>
            </a:pP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Synthesis </a:t>
            </a:r>
            <a:r>
              <a:rPr lang="ko-KR" altLang="en-US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혹은 </a:t>
            </a: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Implement </a:t>
            </a:r>
            <a:r>
              <a:rPr lang="ko-KR" altLang="en-US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과정에서 사용할 </a:t>
            </a: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Constraint </a:t>
            </a:r>
            <a:r>
              <a:rPr lang="ko-KR" altLang="en-US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file</a:t>
            </a:r>
            <a:r>
              <a:rPr lang="ko-KR" altLang="en-US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을 </a:t>
            </a: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Target</a:t>
            </a:r>
            <a:r>
              <a:rPr lang="ko-KR" altLang="en-US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으로 만듭니다</a:t>
            </a: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.</a:t>
            </a:r>
          </a:p>
          <a:p>
            <a:pPr marL="301625" indent="-301625" defTabSz="801688" fontAlgn="ctr" latinLnBrk="1">
              <a:spcBef>
                <a:spcPct val="25000"/>
              </a:spcBef>
              <a:spcAft>
                <a:spcPct val="0"/>
              </a:spcAft>
              <a:buClr>
                <a:srgbClr val="910D0D"/>
              </a:buClr>
              <a:buSzPct val="125000"/>
              <a:buFont typeface="Wingdings" pitchFamily="2" charset="2"/>
              <a:buChar char="§"/>
            </a:pPr>
            <a:endParaRPr lang="ko-KR" altLang="en-US" sz="2400" dirty="0">
              <a:solidFill>
                <a:srgbClr val="000000"/>
              </a:solidFill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718AF8-D215-411B-BFF7-865699351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01" y="999000"/>
            <a:ext cx="3262313" cy="37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0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Vivado</a:t>
            </a:r>
            <a:r>
              <a:rPr lang="en-US" altLang="ko-KR" dirty="0">
                <a:latin typeface="+mn-lt"/>
              </a:rPr>
              <a:t> – Synthesis </a:t>
            </a:r>
            <a:r>
              <a:rPr lang="ko-KR" altLang="en-US" dirty="0">
                <a:latin typeface="+mn-lt"/>
              </a:rPr>
              <a:t>실행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5622" y="4974502"/>
            <a:ext cx="7820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1625" indent="-301625" defTabSz="801688" fontAlgn="ctr" latinLnBrk="1">
              <a:spcBef>
                <a:spcPct val="25000"/>
              </a:spcBef>
              <a:spcAft>
                <a:spcPct val="0"/>
              </a:spcAft>
              <a:buClr>
                <a:srgbClr val="910D0D"/>
              </a:buClr>
              <a:buSzPct val="125000"/>
              <a:buFont typeface="Wingdings" pitchFamily="2" charset="2"/>
              <a:buChar char="§"/>
            </a:pP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Synthesis</a:t>
            </a:r>
            <a:r>
              <a:rPr lang="ko-KR" altLang="en-US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를 실행한다</a:t>
            </a: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.</a:t>
            </a:r>
          </a:p>
          <a:p>
            <a:pPr marL="301625" indent="-301625" defTabSz="801688" fontAlgn="ctr" latinLnBrk="1">
              <a:spcBef>
                <a:spcPct val="25000"/>
              </a:spcBef>
              <a:spcAft>
                <a:spcPct val="0"/>
              </a:spcAft>
              <a:buClr>
                <a:srgbClr val="910D0D"/>
              </a:buClr>
              <a:buSzPct val="125000"/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그냥 다음 것은 </a:t>
            </a: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OK </a:t>
            </a:r>
            <a:r>
              <a:rPr lang="ko-KR" altLang="en-US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넣어준다</a:t>
            </a: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DE2B06-B686-4DEB-9677-3D3A55AB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669" y="850488"/>
            <a:ext cx="3973142" cy="41242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86750E-6B3D-45B3-AB47-94A47876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000" y="1269001"/>
            <a:ext cx="4016176" cy="31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97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Vivado</a:t>
            </a:r>
            <a:r>
              <a:rPr lang="en-US" altLang="ko-KR" dirty="0">
                <a:latin typeface="+mn-lt"/>
              </a:rPr>
              <a:t> – Synthesis </a:t>
            </a:r>
            <a:r>
              <a:rPr lang="ko-KR" altLang="en-US" dirty="0">
                <a:latin typeface="+mn-lt"/>
              </a:rPr>
              <a:t>실행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5622" y="4974501"/>
            <a:ext cx="782037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1625" indent="-301625" defTabSz="801688" fontAlgn="ctr" latinLnBrk="1">
              <a:spcBef>
                <a:spcPct val="25000"/>
              </a:spcBef>
              <a:spcAft>
                <a:spcPct val="0"/>
              </a:spcAft>
              <a:buClr>
                <a:srgbClr val="910D0D"/>
              </a:buClr>
              <a:buSzPct val="125000"/>
              <a:buFont typeface="Wingdings" pitchFamily="2" charset="2"/>
              <a:buChar char="§"/>
            </a:pP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Message </a:t>
            </a:r>
            <a:r>
              <a:rPr lang="ko-KR" altLang="en-US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창에 빨간 </a:t>
            </a: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error</a:t>
            </a:r>
            <a:r>
              <a:rPr lang="ko-KR" altLang="en-US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가 없는지 확인한다</a:t>
            </a:r>
            <a:endParaRPr lang="en-US" altLang="ko-KR" sz="2400" dirty="0">
              <a:solidFill>
                <a:srgbClr val="000000"/>
              </a:solidFill>
              <a:ea typeface="나눔고딕" panose="020D0604000000000000" pitchFamily="50" charset="-127"/>
            </a:endParaRPr>
          </a:p>
          <a:p>
            <a:pPr marL="301625" indent="-301625" defTabSz="801688" fontAlgn="ctr" latinLnBrk="1">
              <a:spcBef>
                <a:spcPct val="25000"/>
              </a:spcBef>
              <a:spcAft>
                <a:spcPct val="0"/>
              </a:spcAft>
              <a:buClr>
                <a:srgbClr val="910D0D"/>
              </a:buClr>
              <a:buSzPct val="125000"/>
              <a:buFont typeface="Wingdings" pitchFamily="2" charset="2"/>
              <a:buChar char="§"/>
            </a:pP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Warning</a:t>
            </a:r>
            <a:r>
              <a:rPr lang="ko-KR" altLang="en-US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은 가능하면 고쳐준다</a:t>
            </a:r>
            <a:r>
              <a:rPr lang="en-US" altLang="ko-KR" sz="2400" dirty="0">
                <a:solidFill>
                  <a:srgbClr val="000000"/>
                </a:solidFill>
                <a:ea typeface="나눔고딕" panose="020D0604000000000000" pitchFamily="50" charset="-127"/>
              </a:rPr>
              <a:t>.</a:t>
            </a:r>
          </a:p>
          <a:p>
            <a:pPr marL="758825" lvl="1" indent="-301625" defTabSz="801688" fontAlgn="ctr" latinLnBrk="1">
              <a:spcBef>
                <a:spcPct val="25000"/>
              </a:spcBef>
              <a:spcAft>
                <a:spcPct val="0"/>
              </a:spcAft>
              <a:buClr>
                <a:srgbClr val="910D0D"/>
              </a:buClr>
              <a:buSzPct val="125000"/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000000"/>
                </a:solidFill>
                <a:ea typeface="나눔고딕" panose="020D0604000000000000" pitchFamily="50" charset="-127"/>
              </a:rPr>
              <a:t>Ex) </a:t>
            </a:r>
            <a:r>
              <a:rPr lang="ko-KR" altLang="en-US" sz="2000" dirty="0">
                <a:solidFill>
                  <a:srgbClr val="000000"/>
                </a:solidFill>
                <a:ea typeface="나눔고딕" panose="020D0604000000000000" pitchFamily="50" charset="-127"/>
              </a:rPr>
              <a:t>위의 경우 범위를 벗어나는</a:t>
            </a:r>
            <a:r>
              <a:rPr lang="en-US" altLang="ko-KR" sz="2000" dirty="0">
                <a:solidFill>
                  <a:srgbClr val="000000"/>
                </a:solidFill>
                <a:ea typeface="나눔고딕" panose="020D0604000000000000" pitchFamily="50" charset="-127"/>
              </a:rPr>
              <a:t> code</a:t>
            </a:r>
            <a:r>
              <a:rPr lang="ko-KR" altLang="en-US" sz="2000" dirty="0">
                <a:solidFill>
                  <a:srgbClr val="000000"/>
                </a:solidFill>
                <a:ea typeface="나눔고딕" panose="020D0604000000000000" pitchFamily="50" charset="-127"/>
              </a:rPr>
              <a:t>를 짰다고 나왔다</a:t>
            </a:r>
            <a:r>
              <a:rPr lang="en-US" altLang="ko-KR" sz="2000" dirty="0">
                <a:solidFill>
                  <a:srgbClr val="000000"/>
                </a:solidFill>
                <a:ea typeface="나눔고딕" panose="020D0604000000000000" pitchFamily="50" charset="-127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ea typeface="나눔고딕" panose="020D0604000000000000" pitchFamily="50" charset="-127"/>
              </a:rPr>
              <a:t>수정</a:t>
            </a:r>
            <a:r>
              <a:rPr lang="en-US" altLang="ko-KR" sz="2000">
                <a:solidFill>
                  <a:srgbClr val="000000"/>
                </a:solidFill>
                <a:ea typeface="나눔고딕" panose="020D0604000000000000" pitchFamily="50" charset="-127"/>
              </a:rPr>
              <a:t>!</a:t>
            </a:r>
            <a:endParaRPr lang="en-US" altLang="ko-KR" sz="2000" dirty="0">
              <a:solidFill>
                <a:srgbClr val="000000"/>
              </a:solidFill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8462DB-AA16-41D0-8EE7-3E868190E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22" y="954000"/>
            <a:ext cx="8440328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ko-KR" altLang="en-US" dirty="0"/>
              <a:t>준비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255" y="929698"/>
            <a:ext cx="7774745" cy="555930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ea typeface="나눔고딕" panose="020D0604000000000000"/>
              </a:rPr>
              <a:t>사용 툴 </a:t>
            </a:r>
            <a:r>
              <a:rPr lang="en-US" altLang="ko-KR" dirty="0">
                <a:ea typeface="나눔고딕" panose="020D0604000000000000"/>
              </a:rPr>
              <a:t>: </a:t>
            </a:r>
            <a:r>
              <a:rPr lang="en-US" altLang="ko-KR" dirty="0" err="1">
                <a:ea typeface="나눔고딕" panose="020D0604000000000000"/>
              </a:rPr>
              <a:t>Vivado</a:t>
            </a:r>
            <a:r>
              <a:rPr lang="en-US" altLang="ko-KR" dirty="0">
                <a:ea typeface="나눔고딕" panose="020D0604000000000000"/>
              </a:rPr>
              <a:t> </a:t>
            </a:r>
            <a:r>
              <a:rPr lang="en-US" altLang="ko-KR" dirty="0" err="1">
                <a:ea typeface="나눔고딕" panose="020D0604000000000000"/>
              </a:rPr>
              <a:t>webpack</a:t>
            </a:r>
            <a:r>
              <a:rPr lang="en-US" altLang="ko-KR" dirty="0">
                <a:ea typeface="나눔고딕" panose="020D0604000000000000"/>
              </a:rPr>
              <a:t> </a:t>
            </a:r>
            <a:r>
              <a:rPr lang="ko-KR" altLang="en-US" dirty="0">
                <a:ea typeface="나눔고딕" panose="020D0604000000000000"/>
              </a:rPr>
              <a:t>버전</a:t>
            </a:r>
            <a:endParaRPr lang="en-US" altLang="ko-KR" dirty="0">
              <a:ea typeface="나눔고딕" panose="020D0604000000000000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ea typeface="나눔고딕" panose="020D0604000000000000"/>
              </a:rPr>
              <a:t>Vivado</a:t>
            </a:r>
            <a:r>
              <a:rPr lang="en-US" altLang="ko-KR" dirty="0">
                <a:ea typeface="나눔고딕" panose="020D0604000000000000"/>
              </a:rPr>
              <a:t> </a:t>
            </a:r>
            <a:r>
              <a:rPr lang="en-US" altLang="ko-KR" dirty="0" err="1">
                <a:ea typeface="나눔고딕" panose="020D0604000000000000"/>
              </a:rPr>
              <a:t>HLx</a:t>
            </a:r>
            <a:r>
              <a:rPr lang="en-US" altLang="ko-KR" dirty="0">
                <a:ea typeface="나눔고딕" panose="020D0604000000000000"/>
              </a:rPr>
              <a:t> 2019.1, Webpack edition</a:t>
            </a:r>
            <a:r>
              <a:rPr lang="ko-KR" altLang="en-US" dirty="0">
                <a:ea typeface="나눔고딕" panose="020D0604000000000000"/>
              </a:rPr>
              <a:t>으로 설치 할 것</a:t>
            </a:r>
            <a:r>
              <a:rPr lang="en-US" altLang="ko-KR" dirty="0">
                <a:ea typeface="나눔고딕" panose="020D060400000000000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ea typeface="나눔고딕" panose="020D0604000000000000"/>
              </a:rPr>
              <a:t>Mac</a:t>
            </a:r>
            <a:r>
              <a:rPr lang="ko-KR" altLang="en-US" dirty="0">
                <a:ea typeface="나눔고딕" panose="020D0604000000000000"/>
              </a:rPr>
              <a:t>은 지원되지 않음</a:t>
            </a:r>
            <a:endParaRPr lang="en-US" altLang="ko-KR" dirty="0">
              <a:ea typeface="나눔고딕" panose="020D0604000000000000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ea typeface="나눔고딕" panose="020D0604000000000000"/>
              </a:rPr>
              <a:t>[</a:t>
            </a:r>
            <a:r>
              <a:rPr lang="en-US" altLang="ko-KR" dirty="0" err="1">
                <a:ea typeface="나눔고딕" panose="020D0604000000000000"/>
              </a:rPr>
              <a:t>Vivado</a:t>
            </a:r>
            <a:r>
              <a:rPr lang="en-US" altLang="ko-KR" dirty="0">
                <a:ea typeface="나눔고딕" panose="020D0604000000000000"/>
              </a:rPr>
              <a:t> </a:t>
            </a:r>
            <a:r>
              <a:rPr lang="ko-KR" altLang="en-US" dirty="0">
                <a:ea typeface="나눔고딕" panose="020D0604000000000000"/>
              </a:rPr>
              <a:t>설치 방법</a:t>
            </a:r>
            <a:r>
              <a:rPr lang="en-US" altLang="ko-KR" dirty="0">
                <a:ea typeface="나눔고딕" panose="020D0604000000000000"/>
              </a:rPr>
              <a:t>.pptx]</a:t>
            </a:r>
            <a:r>
              <a:rPr lang="ko-KR" altLang="en-US" dirty="0">
                <a:ea typeface="나눔고딕" panose="020D0604000000000000"/>
              </a:rPr>
              <a:t>을 참고할 것</a:t>
            </a:r>
            <a:endParaRPr lang="en-US" altLang="ko-KR" dirty="0">
              <a:ea typeface="나눔고딕" panose="020D0604000000000000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ea typeface="나눔고딕" panose="020D0604000000000000"/>
              </a:rPr>
              <a:t>주의사항</a:t>
            </a:r>
            <a:endParaRPr lang="en-US" altLang="ko-KR" dirty="0">
              <a:ea typeface="나눔고딕" panose="020D0604000000000000"/>
            </a:endParaRPr>
          </a:p>
          <a:p>
            <a:pPr lvl="1">
              <a:lnSpc>
                <a:spcPct val="120000"/>
              </a:lnSpc>
            </a:pPr>
            <a:r>
              <a:rPr lang="ko-KR" altLang="en-US" b="1" dirty="0">
                <a:solidFill>
                  <a:srgbClr val="FF0000"/>
                </a:solidFill>
                <a:ea typeface="나눔고딕" panose="020D0604000000000000"/>
              </a:rPr>
              <a:t>파일 경로에 한글이 있으면 제대로 작동을 안할 가능성이 있음</a:t>
            </a:r>
            <a:r>
              <a:rPr lang="en-US" altLang="ko-KR" dirty="0">
                <a:ea typeface="나눔고딕" panose="020D0604000000000000"/>
              </a:rPr>
              <a:t>. </a:t>
            </a:r>
          </a:p>
          <a:p>
            <a:pPr lvl="1">
              <a:lnSpc>
                <a:spcPct val="120000"/>
              </a:lnSpc>
            </a:pPr>
            <a:r>
              <a:rPr lang="ko-KR" altLang="en-US" dirty="0">
                <a:ea typeface="나눔고딕" panose="020D0604000000000000"/>
              </a:rPr>
              <a:t>윈도우 계정이 한글로 되어있다면 영어로 새로 만들어 설치 할 것</a:t>
            </a:r>
            <a:endParaRPr lang="en-US" altLang="ko-KR" sz="1800" dirty="0">
              <a:ea typeface="나눔고딕" panose="020D0604000000000000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ea typeface="나눔고딕" panose="020D0604000000000000"/>
              </a:rPr>
              <a:t>설치 후 진행</a:t>
            </a:r>
            <a:endParaRPr lang="en-US" altLang="ko-KR" dirty="0">
              <a:ea typeface="나눔고딕" panose="020D0604000000000000"/>
            </a:endParaRP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  <a:ea typeface="나눔고딕" panose="020D0604000000000000"/>
              </a:rPr>
              <a:t>ETL</a:t>
            </a:r>
            <a:r>
              <a:rPr lang="ko-KR" altLang="en-US" b="1" dirty="0">
                <a:solidFill>
                  <a:srgbClr val="FF0000"/>
                </a:solidFill>
                <a:ea typeface="나눔고딕" panose="020D0604000000000000"/>
              </a:rPr>
              <a:t>에 올린 </a:t>
            </a:r>
            <a:r>
              <a:rPr lang="en-US" altLang="ko-KR" b="1" dirty="0">
                <a:solidFill>
                  <a:srgbClr val="FF0000"/>
                </a:solidFill>
                <a:ea typeface="나눔고딕" panose="020D0604000000000000"/>
              </a:rPr>
              <a:t>nexys4_ddr </a:t>
            </a:r>
            <a:r>
              <a:rPr lang="ko-KR" altLang="en-US" b="1" dirty="0">
                <a:solidFill>
                  <a:srgbClr val="FF0000"/>
                </a:solidFill>
                <a:ea typeface="나눔고딕" panose="020D0604000000000000"/>
              </a:rPr>
              <a:t>보드 파일</a:t>
            </a:r>
            <a:r>
              <a:rPr lang="ko-KR" altLang="en-US" dirty="0">
                <a:ea typeface="나눔고딕" panose="020D0604000000000000"/>
              </a:rPr>
              <a:t>을 아래 경로에 추가할 것</a:t>
            </a:r>
            <a:r>
              <a:rPr lang="en-US" altLang="ko-KR" dirty="0">
                <a:ea typeface="나눔고딕" panose="020D0604000000000000"/>
              </a:rPr>
              <a:t>.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ea typeface="나눔고딕" panose="020D0604000000000000"/>
              </a:rPr>
              <a:t>C:\Xilinx\Vivado</a:t>
            </a:r>
            <a:r>
              <a:rPr lang="en-US" altLang="ko-KR" b="1">
                <a:ea typeface="나눔고딕" panose="020D0604000000000000"/>
              </a:rPr>
              <a:t>\2019.1\</a:t>
            </a:r>
            <a:r>
              <a:rPr lang="en-US" altLang="ko-KR" b="1" dirty="0">
                <a:ea typeface="나눔고딕" panose="020D0604000000000000"/>
              </a:rPr>
              <a:t>data\</a:t>
            </a:r>
            <a:r>
              <a:rPr lang="en-US" altLang="ko-KR" b="1" dirty="0">
                <a:solidFill>
                  <a:srgbClr val="FF0000"/>
                </a:solidFill>
                <a:ea typeface="나눔고딕" panose="020D0604000000000000"/>
              </a:rPr>
              <a:t>boards</a:t>
            </a:r>
            <a:r>
              <a:rPr lang="en-US" altLang="ko-KR" b="1" dirty="0">
                <a:ea typeface="나눔고딕" panose="020D0604000000000000"/>
              </a:rPr>
              <a:t>\</a:t>
            </a:r>
            <a:r>
              <a:rPr lang="en-US" altLang="ko-KR" b="1" dirty="0">
                <a:solidFill>
                  <a:srgbClr val="FF0000"/>
                </a:solidFill>
                <a:ea typeface="나눔고딕" panose="020D0604000000000000"/>
              </a:rPr>
              <a:t>board_files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rgbClr val="FF0000"/>
              </a:solidFill>
              <a:ea typeface="나눔고딕" panose="020D060400000000000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50" dirty="0">
                <a:ea typeface="나눔고딕" panose="020D0604000000000000"/>
              </a:rPr>
              <a:t>  </a:t>
            </a:r>
            <a:endParaRPr lang="en-US" altLang="ko-KR" sz="1800" dirty="0">
              <a:ea typeface="나눔고딕" panose="020D060400000000000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1100" dirty="0">
              <a:ea typeface="나눔고딕" panose="020D060400000000000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0BFAD6-9E55-425F-AAF7-5AF74F54C18F}"/>
              </a:ext>
            </a:extLst>
          </p:cNvPr>
          <p:cNvGrpSpPr/>
          <p:nvPr/>
        </p:nvGrpSpPr>
        <p:grpSpPr>
          <a:xfrm>
            <a:off x="8049466" y="929698"/>
            <a:ext cx="3976273" cy="4235476"/>
            <a:chOff x="7137482" y="2124001"/>
            <a:chExt cx="3458518" cy="338417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7482" y="2124001"/>
              <a:ext cx="3402000" cy="338417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266000" y="3699000"/>
              <a:ext cx="3330000" cy="3712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860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CBC803E-DC36-4B69-BE91-61F20463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7783270-5A9D-4930-8ED6-82F44DB1F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1727C-5937-452F-921D-53AF9CB012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23025"/>
            <a:ext cx="466725" cy="365125"/>
          </a:xfrm>
        </p:spPr>
        <p:txBody>
          <a:bodyPr/>
          <a:lstStyle/>
          <a:p>
            <a:fld id="{E404A0BA-372D-4ACC-886D-03471C3DC61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18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Vivado</a:t>
            </a:r>
            <a:r>
              <a:rPr lang="en-US" altLang="ko-KR" dirty="0">
                <a:latin typeface="+mn-lt"/>
              </a:rPr>
              <a:t> – </a:t>
            </a:r>
            <a:r>
              <a:rPr lang="ko-KR" altLang="en-US" dirty="0">
                <a:latin typeface="+mn-lt"/>
              </a:rPr>
              <a:t>프로젝트 생성</a:t>
            </a:r>
            <a:endParaRPr lang="en-US" dirty="0">
              <a:latin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" t="886" r="1215" b="3125"/>
          <a:stretch/>
        </p:blipFill>
        <p:spPr>
          <a:xfrm>
            <a:off x="1698625" y="2124000"/>
            <a:ext cx="4155982" cy="2745000"/>
          </a:xfr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5C4C4D9-DFF2-4B2C-9D86-EE84B32361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t="1642" r="1096" b="1783"/>
          <a:stretch/>
        </p:blipFill>
        <p:spPr bwMode="auto">
          <a:xfrm>
            <a:off x="6096001" y="1809000"/>
            <a:ext cx="4320001" cy="36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7FC99284-C9A3-443A-B99B-391DA2C22191}"/>
              </a:ext>
            </a:extLst>
          </p:cNvPr>
          <p:cNvSpPr/>
          <p:nvPr/>
        </p:nvSpPr>
        <p:spPr>
          <a:xfrm>
            <a:off x="6703500" y="2787749"/>
            <a:ext cx="3487500" cy="1687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40103-41E0-4985-96AF-DB62704CA7E5}"/>
              </a:ext>
            </a:extLst>
          </p:cNvPr>
          <p:cNvSpPr txBox="1"/>
          <p:nvPr/>
        </p:nvSpPr>
        <p:spPr>
          <a:xfrm>
            <a:off x="7918500" y="2956499"/>
            <a:ext cx="2193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</a:rPr>
              <a:t>프로젝트 경로는 영어로만</a:t>
            </a:r>
            <a:r>
              <a:rPr lang="en-US" altLang="ko-KR" sz="1350" dirty="0">
                <a:solidFill>
                  <a:srgbClr val="FF0000"/>
                </a:solidFill>
              </a:rPr>
              <a:t>!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10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Vivado</a:t>
            </a:r>
            <a:r>
              <a:rPr lang="en-US" altLang="ko-KR" dirty="0">
                <a:latin typeface="+mn-lt"/>
              </a:rPr>
              <a:t> – </a:t>
            </a:r>
            <a:r>
              <a:rPr lang="ko-KR" altLang="en-US" dirty="0">
                <a:latin typeface="+mn-lt"/>
              </a:rPr>
              <a:t>프로젝트 생성</a:t>
            </a:r>
            <a:endParaRPr lang="en-US" dirty="0"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22AE59-9F53-4E81-832B-42AE03ED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48" y="3812265"/>
            <a:ext cx="7087589" cy="2486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C082CE-C2EB-48E7-8970-2D68CB92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705" y="757272"/>
            <a:ext cx="751627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0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Vivado</a:t>
            </a:r>
            <a:r>
              <a:rPr lang="en-US" altLang="ko-KR" dirty="0"/>
              <a:t> – Flow Navigator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F6A245-ECC5-471E-AF97-7EAC0800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929698"/>
            <a:ext cx="8539745" cy="4351338"/>
          </a:xfrm>
        </p:spPr>
        <p:txBody>
          <a:bodyPr/>
          <a:lstStyle/>
          <a:p>
            <a:r>
              <a:rPr lang="en-US" altLang="ko-KR" dirty="0"/>
              <a:t>Flow Navigator</a:t>
            </a:r>
          </a:p>
          <a:p>
            <a:pPr lvl="1"/>
            <a:r>
              <a:rPr lang="en-US" altLang="ko-KR" dirty="0"/>
              <a:t>Design</a:t>
            </a:r>
            <a:r>
              <a:rPr lang="ko-KR" altLang="en-US" dirty="0"/>
              <a:t> 단계 순으로 배치되어 있는 화면</a:t>
            </a:r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en-US" altLang="ko-KR" dirty="0">
                <a:sym typeface="Wingdings" panose="05000000000000000000" pitchFamily="2" charset="2"/>
              </a:rPr>
              <a:t> Simulation  Synthesis  Implementation</a:t>
            </a:r>
            <a:endParaRPr lang="en-US" altLang="ko-KR" dirty="0"/>
          </a:p>
          <a:p>
            <a:r>
              <a:rPr lang="ko-KR" altLang="en-US" dirty="0"/>
              <a:t>굵은 글씨</a:t>
            </a:r>
            <a:endParaRPr lang="en-US" altLang="ko-KR" dirty="0"/>
          </a:p>
          <a:p>
            <a:pPr lvl="1"/>
            <a:r>
              <a:rPr lang="ko-KR" altLang="en-US" dirty="0"/>
              <a:t>현재 해당하는 부분까지 실행되고 있다는 것을 의미</a:t>
            </a:r>
            <a:endParaRPr lang="en-US" altLang="ko-KR" dirty="0"/>
          </a:p>
          <a:p>
            <a:pPr lvl="1"/>
            <a:r>
              <a:rPr lang="ko-KR" altLang="en-US" dirty="0"/>
              <a:t>좌측 사진은 </a:t>
            </a:r>
            <a:r>
              <a:rPr lang="en-US" altLang="ko-KR" dirty="0"/>
              <a:t>Simulation</a:t>
            </a:r>
            <a:r>
              <a:rPr lang="ko-KR" altLang="en-US" dirty="0"/>
              <a:t>까지 실행 됨</a:t>
            </a:r>
            <a:endParaRPr lang="en-US" altLang="ko-KR" dirty="0"/>
          </a:p>
          <a:p>
            <a:r>
              <a:rPr lang="ko-KR" altLang="en-US" dirty="0"/>
              <a:t>창 변경 요령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Simulation</a:t>
            </a:r>
            <a:r>
              <a:rPr lang="ko-KR" altLang="en-US" dirty="0"/>
              <a:t>을 하다가 코드를 수정하고 싶다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Project Manager</a:t>
            </a:r>
            <a:r>
              <a:rPr lang="ko-KR" altLang="en-US" dirty="0"/>
              <a:t>를 누르면 코드 수정하는 부분으로 가게 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91A60E-EE8B-4979-9EC4-7E2C1ADD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000" y="640080"/>
            <a:ext cx="2027565" cy="53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2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Vivado</a:t>
            </a:r>
            <a:r>
              <a:rPr lang="en-US" altLang="ko-KR" dirty="0"/>
              <a:t> – </a:t>
            </a:r>
            <a:r>
              <a:rPr lang="ko-KR" altLang="en-US" dirty="0"/>
              <a:t>소스 추가하기</a:t>
            </a:r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C63AE70-813B-421F-86BB-772C08AA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929698"/>
            <a:ext cx="6379745" cy="4351338"/>
          </a:xfrm>
        </p:spPr>
        <p:txBody>
          <a:bodyPr/>
          <a:lstStyle/>
          <a:p>
            <a:r>
              <a:rPr lang="en-US" altLang="ko-KR" dirty="0"/>
              <a:t>Source</a:t>
            </a:r>
            <a:r>
              <a:rPr lang="ko-KR" altLang="en-US" dirty="0"/>
              <a:t> 파일 종류</a:t>
            </a:r>
            <a:endParaRPr lang="en-US" altLang="ko-KR" dirty="0"/>
          </a:p>
          <a:p>
            <a:pPr lvl="1"/>
            <a:r>
              <a:rPr lang="en-US" altLang="ko-KR" dirty="0"/>
              <a:t>Constraint</a:t>
            </a:r>
          </a:p>
          <a:p>
            <a:pPr lvl="1"/>
            <a:r>
              <a:rPr lang="en-US" altLang="ko-KR" dirty="0"/>
              <a:t>Design Source</a:t>
            </a:r>
          </a:p>
          <a:p>
            <a:pPr lvl="1"/>
            <a:r>
              <a:rPr lang="en-US" altLang="ko-KR" dirty="0"/>
              <a:t>Simulation Source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Constraint</a:t>
            </a:r>
          </a:p>
          <a:p>
            <a:pPr lvl="1"/>
            <a:r>
              <a:rPr lang="en-US" altLang="ko-KR" dirty="0"/>
              <a:t>FPGA</a:t>
            </a:r>
            <a:r>
              <a:rPr lang="ko-KR" altLang="en-US" dirty="0"/>
              <a:t>에서 어떤 핀을 연결하고 사용할 것인지 정리</a:t>
            </a:r>
            <a:endParaRPr lang="en-US" altLang="ko-KR" dirty="0"/>
          </a:p>
          <a:p>
            <a:r>
              <a:rPr lang="en-US" altLang="ko-KR" dirty="0"/>
              <a:t>Design Source</a:t>
            </a:r>
          </a:p>
          <a:p>
            <a:pPr lvl="1"/>
            <a:r>
              <a:rPr lang="en-US" altLang="ko-KR" dirty="0"/>
              <a:t>RTL Module</a:t>
            </a:r>
          </a:p>
          <a:p>
            <a:r>
              <a:rPr lang="en-US" altLang="ko-KR" dirty="0"/>
              <a:t>Simulation Source</a:t>
            </a:r>
          </a:p>
          <a:p>
            <a:pPr lvl="1"/>
            <a:r>
              <a:rPr lang="en-US" altLang="ko-KR" dirty="0"/>
              <a:t>Test-Bench</a:t>
            </a:r>
            <a:r>
              <a:rPr lang="ko-KR" altLang="en-US" dirty="0"/>
              <a:t> </a:t>
            </a:r>
            <a:r>
              <a:rPr lang="en-US" altLang="ko-KR" dirty="0"/>
              <a:t>file (</a:t>
            </a:r>
            <a:r>
              <a:rPr lang="ko-KR" altLang="en-US" dirty="0"/>
              <a:t> </a:t>
            </a:r>
            <a:r>
              <a:rPr lang="en-US" altLang="ko-KR" dirty="0"/>
              <a:t>tb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032BB3-4F65-43B8-B89A-06E185DD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000" y="263914"/>
            <a:ext cx="2851372" cy="23749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19A26B-4C82-4304-BC1D-B3D9B0017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997" y="2844000"/>
            <a:ext cx="4892375" cy="33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1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Vivado</a:t>
            </a:r>
            <a:r>
              <a:rPr lang="en-US" altLang="ko-KR" dirty="0">
                <a:latin typeface="+mn-lt"/>
              </a:rPr>
              <a:t> – </a:t>
            </a:r>
            <a:r>
              <a:rPr lang="ko-KR" altLang="en-US" dirty="0">
                <a:latin typeface="+mn-lt"/>
              </a:rPr>
              <a:t>소스 추가하기</a:t>
            </a:r>
            <a:endParaRPr lang="en-US" dirty="0">
              <a:latin typeface="+mn-lt"/>
            </a:endParaRP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6B4600C1-8481-4640-9BA4-09E82C04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001" y="3924001"/>
            <a:ext cx="4716589" cy="2457751"/>
          </a:xfrm>
        </p:spPr>
        <p:txBody>
          <a:bodyPr/>
          <a:lstStyle/>
          <a:p>
            <a:r>
              <a:rPr lang="ko-KR" altLang="en-US" sz="2000" dirty="0"/>
              <a:t>새로운 파일 생성 시 좌측 화면 나옴</a:t>
            </a:r>
            <a:endParaRPr lang="en-US" altLang="ko-KR" sz="2000" dirty="0"/>
          </a:p>
          <a:p>
            <a:r>
              <a:rPr lang="en-US" altLang="ko-KR" sz="2000" dirty="0"/>
              <a:t>File</a:t>
            </a:r>
            <a:r>
              <a:rPr lang="ko-KR" altLang="en-US" sz="2000" dirty="0"/>
              <a:t> </a:t>
            </a:r>
            <a:r>
              <a:rPr lang="en-US" altLang="ko-KR" sz="2000" dirty="0"/>
              <a:t>name</a:t>
            </a:r>
            <a:r>
              <a:rPr lang="ko-KR" altLang="en-US" sz="2000" dirty="0"/>
              <a:t>에 원하는 파일 명을 적고서 </a:t>
            </a:r>
            <a:r>
              <a:rPr lang="en-US" altLang="ko-KR" sz="2000" dirty="0"/>
              <a:t>OK </a:t>
            </a:r>
            <a:r>
              <a:rPr lang="ko-KR" altLang="en-US" sz="2000" dirty="0"/>
              <a:t>눌러 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04E740-751C-48CA-A43F-402A9137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500" y="819001"/>
            <a:ext cx="6615000" cy="2210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56728-E8B4-4529-BE68-EB2D495D333D}"/>
              </a:ext>
            </a:extLst>
          </p:cNvPr>
          <p:cNvSpPr txBox="1"/>
          <p:nvPr/>
        </p:nvSpPr>
        <p:spPr>
          <a:xfrm>
            <a:off x="3351000" y="3024001"/>
            <a:ext cx="234000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기존 </a:t>
            </a:r>
            <a:r>
              <a:rPr lang="en-US" altLang="ko-KR" dirty="0">
                <a:solidFill>
                  <a:srgbClr val="000000"/>
                </a:solidFill>
              </a:rPr>
              <a:t>File</a:t>
            </a:r>
            <a:r>
              <a:rPr lang="ko-KR" altLang="en-US" dirty="0">
                <a:solidFill>
                  <a:srgbClr val="000000"/>
                </a:solidFill>
              </a:rPr>
              <a:t> 추가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File</a:t>
            </a:r>
            <a:r>
              <a:rPr lang="ko-KR" altLang="en-US" dirty="0">
                <a:solidFill>
                  <a:srgbClr val="000000"/>
                </a:solidFill>
              </a:rPr>
              <a:t> 선택 창이 뜬다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54BE3E-01F8-4793-BCBE-0B4C571C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00" y="4028214"/>
            <a:ext cx="3128756" cy="22493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969B64-12E3-4743-9B6F-4076F6637B59}"/>
              </a:ext>
            </a:extLst>
          </p:cNvPr>
          <p:cNvSpPr txBox="1"/>
          <p:nvPr/>
        </p:nvSpPr>
        <p:spPr>
          <a:xfrm>
            <a:off x="6801605" y="3219917"/>
            <a:ext cx="174759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BCEB0A-3444-4CD1-844F-90617A64E77B}"/>
              </a:ext>
            </a:extLst>
          </p:cNvPr>
          <p:cNvCxnSpPr>
            <a:cxnSpLocks/>
          </p:cNvCxnSpPr>
          <p:nvPr/>
        </p:nvCxnSpPr>
        <p:spPr bwMode="auto">
          <a:xfrm flipV="1">
            <a:off x="5087888" y="2889000"/>
            <a:ext cx="0" cy="35533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5063D6C-9BD1-43BE-80FD-4EDFF7EAFC50}"/>
              </a:ext>
            </a:extLst>
          </p:cNvPr>
          <p:cNvCxnSpPr>
            <a:cxnSpLocks/>
          </p:cNvCxnSpPr>
          <p:nvPr/>
        </p:nvCxnSpPr>
        <p:spPr bwMode="auto">
          <a:xfrm flipV="1">
            <a:off x="7086000" y="2889000"/>
            <a:ext cx="0" cy="35533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8130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Vivado</a:t>
            </a:r>
            <a:r>
              <a:rPr lang="en-US" altLang="ko-KR" dirty="0">
                <a:latin typeface="+mn-lt"/>
              </a:rPr>
              <a:t> – </a:t>
            </a:r>
            <a:r>
              <a:rPr lang="ko-KR" altLang="en-US" dirty="0">
                <a:latin typeface="+mn-lt"/>
              </a:rPr>
              <a:t>소스 추가하기</a:t>
            </a:r>
            <a:endParaRPr lang="en-US" dirty="0">
              <a:latin typeface="+mn-lt"/>
            </a:endParaRPr>
          </a:p>
        </p:txBody>
      </p:sp>
      <p:sp>
        <p:nvSpPr>
          <p:cNvPr id="6" name="내용 개체 틀 18">
            <a:extLst>
              <a:ext uri="{FF2B5EF4-FFF2-40B4-BE49-F238E27FC236}">
                <a16:creationId xmlns:a16="http://schemas.microsoft.com/office/drawing/2014/main" id="{7E0E4C3B-6870-4378-A4C2-F2A2FB32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001" y="2034001"/>
            <a:ext cx="5264999" cy="4347751"/>
          </a:xfrm>
        </p:spPr>
        <p:txBody>
          <a:bodyPr/>
          <a:lstStyle/>
          <a:p>
            <a:r>
              <a:rPr lang="ko-KR" altLang="en-US" sz="2000" dirty="0"/>
              <a:t>원하는 모듈 명 적고서 </a:t>
            </a:r>
            <a:r>
              <a:rPr lang="en-US" altLang="ko-KR" sz="2000" dirty="0"/>
              <a:t>OK </a:t>
            </a:r>
            <a:r>
              <a:rPr lang="ko-KR" altLang="en-US" sz="2000" dirty="0"/>
              <a:t>버튼 눌러 줌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1944000"/>
            <a:ext cx="3926388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4185"/>
      </p:ext>
    </p:extLst>
  </p:cSld>
  <p:clrMapOvr>
    <a:masterClrMapping/>
  </p:clrMapOvr>
</p:sld>
</file>

<file path=ppt/theme/theme1.xml><?xml version="1.0" encoding="utf-8"?>
<a:theme xmlns:a="http://schemas.openxmlformats.org/drawingml/2006/main" name="MMS_template_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MS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MMS_template_Blue</Template>
  <TotalTime>30817</TotalTime>
  <Words>460</Words>
  <Application>Microsoft Office PowerPoint</Application>
  <PresentationFormat>와이드스크린</PresentationFormat>
  <Paragraphs>84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HY견고딕</vt:lpstr>
      <vt:lpstr>Microsoft YaHei UI</vt:lpstr>
      <vt:lpstr>나눔고딕</vt:lpstr>
      <vt:lpstr>맑은 고딕</vt:lpstr>
      <vt:lpstr>Arial</vt:lpstr>
      <vt:lpstr>Calibri</vt:lpstr>
      <vt:lpstr>Wingdings</vt:lpstr>
      <vt:lpstr>MMS_template_Blue</vt:lpstr>
      <vt:lpstr>Vivado 사용법</vt:lpstr>
      <vt:lpstr>Vivado 준비</vt:lpstr>
      <vt:lpstr>1</vt:lpstr>
      <vt:lpstr>Vivado – 프로젝트 생성</vt:lpstr>
      <vt:lpstr>Vivado – 프로젝트 생성</vt:lpstr>
      <vt:lpstr>Vivado – Flow Navigator</vt:lpstr>
      <vt:lpstr>Vivado – 소스 추가하기</vt:lpstr>
      <vt:lpstr>Vivado – 소스 추가하기</vt:lpstr>
      <vt:lpstr>Vivado – 소스 추가하기</vt:lpstr>
      <vt:lpstr>2</vt:lpstr>
      <vt:lpstr>Vivado – 시뮬레이션 돌리기</vt:lpstr>
      <vt:lpstr>Vivado – 시뮬레이션 돌리기</vt:lpstr>
      <vt:lpstr>Vivado – 시뮬레이션 돌리기</vt:lpstr>
      <vt:lpstr>Vivado – 숫자 표현 방법 바꾸기</vt:lpstr>
      <vt:lpstr>Vivado – 시뮬레이션 돌릴 .tb파일 바꾸기</vt:lpstr>
      <vt:lpstr>3</vt:lpstr>
      <vt:lpstr>Vivado – Synthesis 전 단계</vt:lpstr>
      <vt:lpstr>Vivado – Synthesis 실행</vt:lpstr>
      <vt:lpstr>Vivado – Synthesis 실행</vt:lpstr>
    </vt:vector>
  </TitlesOfParts>
  <Company>Seoul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Ho Ahn</dc:creator>
  <cp:lastModifiedBy>홍지우</cp:lastModifiedBy>
  <cp:revision>1298</cp:revision>
  <cp:lastPrinted>2017-08-09T07:53:16Z</cp:lastPrinted>
  <dcterms:created xsi:type="dcterms:W3CDTF">2014-01-26T11:50:42Z</dcterms:created>
  <dcterms:modified xsi:type="dcterms:W3CDTF">2021-09-03T01:42:24Z</dcterms:modified>
</cp:coreProperties>
</file>