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9" r:id="rId3"/>
    <p:sldId id="281" r:id="rId4"/>
    <p:sldId id="259" r:id="rId5"/>
    <p:sldId id="282" r:id="rId6"/>
    <p:sldId id="268" r:id="rId7"/>
    <p:sldId id="283" r:id="rId8"/>
    <p:sldId id="260" r:id="rId9"/>
    <p:sldId id="266" r:id="rId10"/>
    <p:sldId id="271" r:id="rId11"/>
    <p:sldId id="272" r:id="rId12"/>
    <p:sldId id="273" r:id="rId13"/>
    <p:sldId id="286" r:id="rId14"/>
    <p:sldId id="274" r:id="rId15"/>
    <p:sldId id="284" r:id="rId16"/>
    <p:sldId id="275" r:id="rId17"/>
    <p:sldId id="276" r:id="rId18"/>
    <p:sldId id="277" r:id="rId19"/>
    <p:sldId id="278" r:id="rId20"/>
    <p:sldId id="279" r:id="rId21"/>
    <p:sldId id="280" r:id="rId22"/>
    <p:sldId id="285" r:id="rId23"/>
    <p:sldId id="270" r:id="rId24"/>
    <p:sldId id="264"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CE1C81FE-ECC9-41D7-B882-825211D0498C}">
          <p14:sldIdLst>
            <p14:sldId id="256"/>
            <p14:sldId id="269"/>
            <p14:sldId id="281"/>
            <p14:sldId id="259"/>
            <p14:sldId id="282"/>
            <p14:sldId id="268"/>
            <p14:sldId id="283"/>
            <p14:sldId id="260"/>
            <p14:sldId id="266"/>
            <p14:sldId id="271"/>
            <p14:sldId id="272"/>
            <p14:sldId id="273"/>
            <p14:sldId id="286"/>
            <p14:sldId id="274"/>
            <p14:sldId id="284"/>
            <p14:sldId id="275"/>
            <p14:sldId id="276"/>
            <p14:sldId id="277"/>
            <p14:sldId id="278"/>
            <p14:sldId id="279"/>
            <p14:sldId id="280"/>
            <p14:sldId id="285"/>
            <p14:sldId id="270"/>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2F2F2"/>
    <a:srgbClr val="CE6DF9"/>
    <a:srgbClr val="E8A152"/>
    <a:srgbClr val="385723"/>
    <a:srgbClr val="548235"/>
    <a:srgbClr val="E3E8DB"/>
    <a:srgbClr val="0D3781"/>
    <a:srgbClr val="2E75B6"/>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E11CA-C296-4F45-AFC1-130E0A5756CF}" v="39" dt="2022-11-18T15:22:46.52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0" autoAdjust="0"/>
    <p:restoredTop sz="91539" autoAdjust="0"/>
  </p:normalViewPr>
  <p:slideViewPr>
    <p:cSldViewPr snapToGrid="0">
      <p:cViewPr varScale="1">
        <p:scale>
          <a:sx n="141" d="100"/>
          <a:sy n="141" d="100"/>
        </p:scale>
        <p:origin x="738" y="120"/>
      </p:cViewPr>
      <p:guideLst/>
    </p:cSldViewPr>
  </p:slideViewPr>
  <p:notesTextViewPr>
    <p:cViewPr>
      <p:scale>
        <a:sx n="3" d="2"/>
        <a:sy n="3" d="2"/>
      </p:scale>
      <p:origin x="0" y="0"/>
    </p:cViewPr>
  </p:notesTextViewPr>
  <p:notesViewPr>
    <p:cSldViewPr snapToGrid="0">
      <p:cViewPr>
        <p:scale>
          <a:sx n="100" d="100"/>
          <a:sy n="100" d="100"/>
        </p:scale>
        <p:origin x="32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71452-28DC-48E7-8789-2354E6852157}" type="datetimeFigureOut">
              <a:rPr lang="ko-KR" altLang="en-US" smtClean="0"/>
              <a:t>2022-11-21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BF555-29AA-4943-BA89-66E2D9777526}" type="slidenum">
              <a:rPr lang="ko-KR" altLang="en-US" smtClean="0"/>
              <a:t>‹#›</a:t>
            </a:fld>
            <a:endParaRPr lang="ko-KR" altLang="en-US"/>
          </a:p>
        </p:txBody>
      </p:sp>
    </p:spTree>
    <p:extLst>
      <p:ext uri="{BB962C8B-B14F-4D97-AF65-F5344CB8AC3E}">
        <p14:creationId xmlns:p14="http://schemas.microsoft.com/office/powerpoint/2010/main" val="65911475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6ABBF555-29AA-4943-BA89-66E2D9777526}" type="slidenum">
              <a:rPr lang="ko-KR" altLang="en-US" smtClean="0"/>
              <a:t>1</a:t>
            </a:fld>
            <a:endParaRPr lang="ko-KR" altLang="en-US"/>
          </a:p>
        </p:txBody>
      </p:sp>
    </p:spTree>
    <p:extLst>
      <p:ext uri="{BB962C8B-B14F-4D97-AF65-F5344CB8AC3E}">
        <p14:creationId xmlns:p14="http://schemas.microsoft.com/office/powerpoint/2010/main" val="349670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8984" y="1466334"/>
            <a:ext cx="11154032" cy="1153297"/>
          </a:xfrm>
        </p:spPr>
        <p:txBody>
          <a:bodyPr anchor="b">
            <a:normAutofit/>
          </a:bodyPr>
          <a:lstStyle>
            <a:lvl1pPr algn="r">
              <a:defRPr sz="4000"/>
            </a:lvl1pPr>
          </a:lstStyle>
          <a:p>
            <a:r>
              <a:rPr lang="ko-KR" altLang="en-US" dirty="0"/>
              <a:t>마스터 제목 스타일 편집</a:t>
            </a:r>
          </a:p>
        </p:txBody>
      </p:sp>
      <p:sp>
        <p:nvSpPr>
          <p:cNvPr id="3" name="부제목 2"/>
          <p:cNvSpPr>
            <a:spLocks noGrp="1"/>
          </p:cNvSpPr>
          <p:nvPr>
            <p:ph type="subTitle" idx="1"/>
          </p:nvPr>
        </p:nvSpPr>
        <p:spPr>
          <a:xfrm>
            <a:off x="518984" y="2923765"/>
            <a:ext cx="11154032" cy="849164"/>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649E4375-34C5-4790-94C1-617497118BFB}"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lvl1pPr algn="r">
              <a:defRPr/>
            </a:lvl1pPr>
          </a:lstStyle>
          <a:p>
            <a:fld id="{2F8993D2-7FE5-4AEC-BD56-F8077955FB5F}" type="slidenum">
              <a:rPr lang="ko-KR" altLang="en-US" smtClean="0"/>
              <a:pPr/>
              <a:t>‹#›</a:t>
            </a:fld>
            <a:endParaRPr lang="ko-KR" altLang="en-US" dirty="0"/>
          </a:p>
        </p:txBody>
      </p:sp>
      <p:grpSp>
        <p:nvGrpSpPr>
          <p:cNvPr id="14" name="그룹 13"/>
          <p:cNvGrpSpPr/>
          <p:nvPr userDrawn="1"/>
        </p:nvGrpSpPr>
        <p:grpSpPr>
          <a:xfrm>
            <a:off x="3122141" y="2721642"/>
            <a:ext cx="9069859" cy="128649"/>
            <a:chOff x="2872740" y="2304581"/>
            <a:chExt cx="6271259" cy="198906"/>
          </a:xfrm>
        </p:grpSpPr>
        <p:sp>
          <p:nvSpPr>
            <p:cNvPr id="15" name="직사각형 14"/>
            <p:cNvSpPr/>
            <p:nvPr userDrawn="1"/>
          </p:nvSpPr>
          <p:spPr>
            <a:xfrm rot="10800000">
              <a:off x="6323908" y="2304581"/>
              <a:ext cx="2820091" cy="198905"/>
            </a:xfrm>
            <a:prstGeom prst="rect">
              <a:avLst/>
            </a:prstGeom>
            <a:solidFill>
              <a:srgbClr val="10429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grpSp>
          <p:nvGrpSpPr>
            <p:cNvPr id="16" name="그룹 15"/>
            <p:cNvGrpSpPr/>
            <p:nvPr userDrawn="1"/>
          </p:nvGrpSpPr>
          <p:grpSpPr>
            <a:xfrm rot="10800000">
              <a:off x="2872740" y="2304582"/>
              <a:ext cx="3714224" cy="198905"/>
              <a:chOff x="2647658" y="6186777"/>
              <a:chExt cx="2626650" cy="84560"/>
            </a:xfrm>
          </p:grpSpPr>
          <p:sp>
            <p:nvSpPr>
              <p:cNvPr id="17" name="직사각형 16"/>
              <p:cNvSpPr/>
              <p:nvPr userDrawn="1"/>
            </p:nvSpPr>
            <p:spPr>
              <a:xfrm>
                <a:off x="2793122" y="6186777"/>
                <a:ext cx="2334927" cy="84560"/>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sp>
            <p:nvSpPr>
              <p:cNvPr id="18" name="직각 삼각형 17"/>
              <p:cNvSpPr/>
              <p:nvPr userDrawn="1"/>
            </p:nvSpPr>
            <p:spPr>
              <a:xfrm flipH="1" flipV="1">
                <a:off x="2647658" y="6186777"/>
                <a:ext cx="146259" cy="84560"/>
              </a:xfrm>
              <a:prstGeom prst="rtTriangl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sp>
            <p:nvSpPr>
              <p:cNvPr id="19" name="직각 삼각형 18"/>
              <p:cNvSpPr/>
              <p:nvPr userDrawn="1"/>
            </p:nvSpPr>
            <p:spPr>
              <a:xfrm>
                <a:off x="5128049" y="6188400"/>
                <a:ext cx="146259" cy="82937"/>
              </a:xfrm>
              <a:prstGeom prst="rtTriangl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grpSp>
      </p:grpSp>
    </p:spTree>
    <p:extLst>
      <p:ext uri="{BB962C8B-B14F-4D97-AF65-F5344CB8AC3E}">
        <p14:creationId xmlns:p14="http://schemas.microsoft.com/office/powerpoint/2010/main" val="129014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81EC68D1-60FC-43D6-B6B5-F8CE6CC361F1}"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15304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72762FFF-98E7-495F-8D4D-659E989B8063}"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2154425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8984" y="1466334"/>
            <a:ext cx="11154032" cy="1153297"/>
          </a:xfrm>
        </p:spPr>
        <p:txBody>
          <a:bodyPr anchor="b">
            <a:normAutofit/>
          </a:bodyPr>
          <a:lstStyle>
            <a:lvl1pPr algn="r">
              <a:defRPr sz="4000"/>
            </a:lvl1pPr>
          </a:lstStyle>
          <a:p>
            <a:r>
              <a:rPr lang="ko-KR" altLang="en-US" dirty="0"/>
              <a:t>마스터 제목 스타일 편집</a:t>
            </a:r>
          </a:p>
        </p:txBody>
      </p:sp>
      <p:sp>
        <p:nvSpPr>
          <p:cNvPr id="3" name="부제목 2"/>
          <p:cNvSpPr>
            <a:spLocks noGrp="1"/>
          </p:cNvSpPr>
          <p:nvPr>
            <p:ph type="subTitle" idx="1"/>
          </p:nvPr>
        </p:nvSpPr>
        <p:spPr>
          <a:xfrm>
            <a:off x="518984" y="2923765"/>
            <a:ext cx="11154032" cy="849164"/>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649E4375-34C5-4790-94C1-617497118BFB}"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dirty="0"/>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lvl1pPr algn="r">
              <a:defRPr/>
            </a:lvl1pPr>
          </a:lstStyle>
          <a:p>
            <a:fld id="{2F8993D2-7FE5-4AEC-BD56-F8077955FB5F}" type="slidenum">
              <a:rPr lang="ko-KR" altLang="en-US" smtClean="0"/>
              <a:pPr/>
              <a:t>‹#›</a:t>
            </a:fld>
            <a:endParaRPr lang="ko-KR" altLang="en-US" dirty="0"/>
          </a:p>
        </p:txBody>
      </p:sp>
      <p:grpSp>
        <p:nvGrpSpPr>
          <p:cNvPr id="14" name="그룹 13"/>
          <p:cNvGrpSpPr/>
          <p:nvPr userDrawn="1"/>
        </p:nvGrpSpPr>
        <p:grpSpPr>
          <a:xfrm>
            <a:off x="3122141" y="2721642"/>
            <a:ext cx="9069859" cy="128649"/>
            <a:chOff x="2872740" y="2304581"/>
            <a:chExt cx="6271259" cy="198906"/>
          </a:xfrm>
        </p:grpSpPr>
        <p:sp>
          <p:nvSpPr>
            <p:cNvPr id="15" name="직사각형 14"/>
            <p:cNvSpPr/>
            <p:nvPr userDrawn="1"/>
          </p:nvSpPr>
          <p:spPr>
            <a:xfrm rot="10800000">
              <a:off x="6323908" y="2304581"/>
              <a:ext cx="2820091" cy="198905"/>
            </a:xfrm>
            <a:prstGeom prst="rect">
              <a:avLst/>
            </a:prstGeom>
            <a:solidFill>
              <a:srgbClr val="10429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grpSp>
          <p:nvGrpSpPr>
            <p:cNvPr id="16" name="그룹 15"/>
            <p:cNvGrpSpPr/>
            <p:nvPr userDrawn="1"/>
          </p:nvGrpSpPr>
          <p:grpSpPr>
            <a:xfrm rot="10800000">
              <a:off x="2872740" y="2304582"/>
              <a:ext cx="3714224" cy="198905"/>
              <a:chOff x="2647658" y="6186777"/>
              <a:chExt cx="2626650" cy="84560"/>
            </a:xfrm>
          </p:grpSpPr>
          <p:sp>
            <p:nvSpPr>
              <p:cNvPr id="17" name="직사각형 16"/>
              <p:cNvSpPr/>
              <p:nvPr userDrawn="1"/>
            </p:nvSpPr>
            <p:spPr>
              <a:xfrm>
                <a:off x="2793122" y="6186777"/>
                <a:ext cx="2334927" cy="84560"/>
              </a:xfrm>
              <a:prstGeom prst="rect">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sp>
            <p:nvSpPr>
              <p:cNvPr id="18" name="직각 삼각형 17"/>
              <p:cNvSpPr/>
              <p:nvPr userDrawn="1"/>
            </p:nvSpPr>
            <p:spPr>
              <a:xfrm flipH="1" flipV="1">
                <a:off x="2647658" y="6186777"/>
                <a:ext cx="146259" cy="84560"/>
              </a:xfrm>
              <a:prstGeom prst="rtTriangl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sp>
            <p:nvSpPr>
              <p:cNvPr id="19" name="직각 삼각형 18"/>
              <p:cNvSpPr/>
              <p:nvPr userDrawn="1"/>
            </p:nvSpPr>
            <p:spPr>
              <a:xfrm>
                <a:off x="5128049" y="6188400"/>
                <a:ext cx="146259" cy="82937"/>
              </a:xfrm>
              <a:prstGeom prst="rtTriangle">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Arial" panose="020B0604020202020204" pitchFamily="34" charset="0"/>
                  <a:ea typeface="맑은 고딕"/>
                  <a:cs typeface="Arial" panose="020B0604020202020204" pitchFamily="34" charset="0"/>
                </a:endParaRPr>
              </a:p>
            </p:txBody>
          </p:sp>
        </p:grpSp>
      </p:grpSp>
    </p:spTree>
    <p:extLst>
      <p:ext uri="{BB962C8B-B14F-4D97-AF65-F5344CB8AC3E}">
        <p14:creationId xmlns:p14="http://schemas.microsoft.com/office/powerpoint/2010/main" val="129014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191491"/>
            <a:ext cx="10515600" cy="4985472"/>
          </a:xfrm>
        </p:spPr>
        <p:txBody>
          <a:bodyPr/>
          <a:lstStyle>
            <a:lvl1pPr>
              <a:defRPr sz="2000"/>
            </a:lvl1pPr>
            <a:lvl2pPr>
              <a:defRPr sz="1800"/>
            </a:lvl2pPr>
            <a:lvl3pPr>
              <a:defRPr sz="1600"/>
            </a:lvl3pPr>
            <a:lvl4pPr>
              <a:defRPr sz="1400"/>
            </a:lvl4pPr>
            <a:lvl5pPr>
              <a:defRPr sz="1400"/>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제목 6"/>
          <p:cNvSpPr>
            <a:spLocks noGrp="1"/>
          </p:cNvSpPr>
          <p:nvPr>
            <p:ph type="title"/>
          </p:nvPr>
        </p:nvSpPr>
        <p:spPr>
          <a:xfrm>
            <a:off x="838200" y="365125"/>
            <a:ext cx="10515600" cy="658800"/>
          </a:xfrm>
        </p:spPr>
        <p:txBody>
          <a:bodyPr>
            <a:normAutofit/>
          </a:bodyPr>
          <a:lstStyle>
            <a:lvl1pPr>
              <a:defRPr sz="2400"/>
            </a:lvl1pPr>
          </a:lstStyle>
          <a:p>
            <a:r>
              <a:rPr lang="ko-KR" altLang="en-US" dirty="0"/>
              <a:t>마스터 제목 스타일 편집</a:t>
            </a:r>
          </a:p>
        </p:txBody>
      </p:sp>
      <p:sp>
        <p:nvSpPr>
          <p:cNvPr id="8" name="날짜 개체 틀 7"/>
          <p:cNvSpPr>
            <a:spLocks noGrp="1"/>
          </p:cNvSpPr>
          <p:nvPr>
            <p:ph type="dt" sz="half" idx="10"/>
          </p:nvPr>
        </p:nvSpPr>
        <p:spPr>
          <a:xfrm>
            <a:off x="9780612" y="6356350"/>
            <a:ext cx="998838" cy="365125"/>
          </a:xfrm>
          <a:prstGeom prst="rect">
            <a:avLst/>
          </a:prstGeom>
        </p:spPr>
        <p:txBody>
          <a:bodyPr/>
          <a:lstStyle/>
          <a:p>
            <a:fld id="{F5379022-EF55-4167-9F5C-8CBDFAAD1B82}" type="datetime1">
              <a:rPr lang="ko-KR" altLang="en-US" smtClean="0"/>
              <a:t>2022-11-21</a:t>
            </a:fld>
            <a:endParaRPr lang="ko-KR" altLang="en-US"/>
          </a:p>
        </p:txBody>
      </p:sp>
      <p:sp>
        <p:nvSpPr>
          <p:cNvPr id="9" name="바닥글 개체 틀 8"/>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10" name="슬라이드 번호 개체 틀 9"/>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11" name="그룹 10"/>
          <p:cNvGrpSpPr/>
          <p:nvPr userDrawn="1"/>
        </p:nvGrpSpPr>
        <p:grpSpPr>
          <a:xfrm rot="16200000">
            <a:off x="1404511" y="373980"/>
            <a:ext cx="93160" cy="1225782"/>
            <a:chOff x="8645399" y="5045477"/>
            <a:chExt cx="93160" cy="1225782"/>
          </a:xfrm>
          <a:solidFill>
            <a:srgbClr val="10429C"/>
          </a:solidFill>
        </p:grpSpPr>
        <p:sp>
          <p:nvSpPr>
            <p:cNvPr id="12" name="직사각형 11"/>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직각 삼각형 12"/>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0987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dirty="0"/>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7453913F-6DDD-4747-94B9-1D1820945425}"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dirty="0"/>
          </a:p>
        </p:txBody>
      </p:sp>
    </p:spTree>
    <p:extLst>
      <p:ext uri="{BB962C8B-B14F-4D97-AF65-F5344CB8AC3E}">
        <p14:creationId xmlns:p14="http://schemas.microsoft.com/office/powerpoint/2010/main" val="835259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28000"/>
          </a:xfrm>
        </p:spPr>
        <p:txBody>
          <a:bodyPr/>
          <a:lstStyle/>
          <a:p>
            <a:r>
              <a:rPr lang="ko-KR" altLang="en-US"/>
              <a:t>마스터 제목 스타일 편집</a:t>
            </a:r>
          </a:p>
        </p:txBody>
      </p:sp>
      <p:sp>
        <p:nvSpPr>
          <p:cNvPr id="3" name="내용 개체 틀 2"/>
          <p:cNvSpPr>
            <a:spLocks noGrp="1"/>
          </p:cNvSpPr>
          <p:nvPr>
            <p:ph sz="half" idx="1"/>
          </p:nvPr>
        </p:nvSpPr>
        <p:spPr>
          <a:xfrm>
            <a:off x="838200" y="1485900"/>
            <a:ext cx="5181600" cy="46910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485900"/>
            <a:ext cx="5181600" cy="46910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A8CE4BFE-09F9-43E5-B312-9E4BDC0E619E}"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8" name="그룹 7"/>
          <p:cNvGrpSpPr/>
          <p:nvPr userDrawn="1"/>
        </p:nvGrpSpPr>
        <p:grpSpPr>
          <a:xfrm rot="16200000">
            <a:off x="1404511" y="552704"/>
            <a:ext cx="93160" cy="1225782"/>
            <a:chOff x="8645399" y="5045477"/>
            <a:chExt cx="93160" cy="1225782"/>
          </a:xfrm>
          <a:solidFill>
            <a:srgbClr val="10429C"/>
          </a:solidFill>
        </p:grpSpPr>
        <p:sp>
          <p:nvSpPr>
            <p:cNvPr id="9" name="직사각형 8"/>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직각 삼각형 9"/>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32476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9780612" y="6356350"/>
            <a:ext cx="998838" cy="365125"/>
          </a:xfrm>
          <a:prstGeom prst="rect">
            <a:avLst/>
          </a:prstGeom>
        </p:spPr>
        <p:txBody>
          <a:bodyPr/>
          <a:lstStyle/>
          <a:p>
            <a:fld id="{63738FF2-998D-43A4-A3E0-D06FC2FE9770}" type="datetime1">
              <a:rPr lang="ko-KR" altLang="en-US" smtClean="0"/>
              <a:t>2022-11-21</a:t>
            </a:fld>
            <a:endParaRPr lang="ko-KR" altLang="en-US"/>
          </a:p>
        </p:txBody>
      </p:sp>
      <p:sp>
        <p:nvSpPr>
          <p:cNvPr id="8" name="바닥글 개체 틀 7"/>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416041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58800"/>
          </a:xfrm>
        </p:spPr>
        <p:txBody>
          <a:bodyPr/>
          <a:lstStyle/>
          <a:p>
            <a:r>
              <a:rPr lang="ko-KR" altLang="en-US" dirty="0"/>
              <a:t>마스터 제목 스타일 편집</a:t>
            </a:r>
          </a:p>
        </p:txBody>
      </p:sp>
      <p:sp>
        <p:nvSpPr>
          <p:cNvPr id="3" name="날짜 개체 틀 2"/>
          <p:cNvSpPr>
            <a:spLocks noGrp="1"/>
          </p:cNvSpPr>
          <p:nvPr>
            <p:ph type="dt" sz="half" idx="10"/>
          </p:nvPr>
        </p:nvSpPr>
        <p:spPr>
          <a:xfrm>
            <a:off x="9780612" y="6356350"/>
            <a:ext cx="998838" cy="365125"/>
          </a:xfrm>
          <a:prstGeom prst="rect">
            <a:avLst/>
          </a:prstGeom>
        </p:spPr>
        <p:txBody>
          <a:bodyPr/>
          <a:lstStyle/>
          <a:p>
            <a:fld id="{BCE58E4C-52F2-40EE-9F9A-18DFF22E9C80}" type="datetime1">
              <a:rPr lang="ko-KR" altLang="en-US" smtClean="0"/>
              <a:t>2022-11-21</a:t>
            </a:fld>
            <a:endParaRPr lang="ko-KR" altLang="en-US"/>
          </a:p>
        </p:txBody>
      </p:sp>
      <p:sp>
        <p:nvSpPr>
          <p:cNvPr id="4" name="바닥글 개체 틀 3"/>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9" name="그룹 8"/>
          <p:cNvGrpSpPr/>
          <p:nvPr userDrawn="1"/>
        </p:nvGrpSpPr>
        <p:grpSpPr>
          <a:xfrm rot="16200000">
            <a:off x="1404511" y="373980"/>
            <a:ext cx="93160" cy="1225782"/>
            <a:chOff x="8645399" y="5045477"/>
            <a:chExt cx="93160" cy="1225782"/>
          </a:xfrm>
          <a:solidFill>
            <a:srgbClr val="10429C"/>
          </a:solidFill>
        </p:grpSpPr>
        <p:sp>
          <p:nvSpPr>
            <p:cNvPr id="10" name="직사각형 9"/>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직각 삼각형 10"/>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36208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9780612" y="6356350"/>
            <a:ext cx="998838" cy="365125"/>
          </a:xfrm>
          <a:prstGeom prst="rect">
            <a:avLst/>
          </a:prstGeom>
        </p:spPr>
        <p:txBody>
          <a:bodyPr/>
          <a:lstStyle/>
          <a:p>
            <a:fld id="{61B872AD-F855-4437-999C-8B2015326734}" type="datetime1">
              <a:rPr lang="ko-KR" altLang="en-US" smtClean="0"/>
              <a:t>2022-11-21</a:t>
            </a:fld>
            <a:endParaRPr lang="ko-KR" altLang="en-US"/>
          </a:p>
        </p:txBody>
      </p:sp>
      <p:sp>
        <p:nvSpPr>
          <p:cNvPr id="3" name="바닥글 개체 틀 2"/>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400846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35345C4B-AEAA-483F-87A7-BC345ACC190F}"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191787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191491"/>
            <a:ext cx="10515600" cy="4985472"/>
          </a:xfrm>
        </p:spPr>
        <p:txBody>
          <a:bodyPr/>
          <a:lstStyle>
            <a:lvl1pPr>
              <a:defRPr sz="2000"/>
            </a:lvl1pPr>
            <a:lvl2pPr>
              <a:defRPr sz="1800"/>
            </a:lvl2pPr>
            <a:lvl3pPr>
              <a:defRPr sz="1600"/>
            </a:lvl3pPr>
            <a:lvl4pPr>
              <a:defRPr sz="1400"/>
            </a:lvl4pPr>
            <a:lvl5pPr>
              <a:defRPr sz="1400"/>
            </a:lvl5p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제목 6"/>
          <p:cNvSpPr>
            <a:spLocks noGrp="1"/>
          </p:cNvSpPr>
          <p:nvPr>
            <p:ph type="title"/>
          </p:nvPr>
        </p:nvSpPr>
        <p:spPr>
          <a:xfrm>
            <a:off x="838200" y="365125"/>
            <a:ext cx="10515600" cy="658800"/>
          </a:xfrm>
        </p:spPr>
        <p:txBody>
          <a:bodyPr>
            <a:normAutofit/>
          </a:bodyPr>
          <a:lstStyle>
            <a:lvl1pPr>
              <a:defRPr sz="2400"/>
            </a:lvl1pPr>
          </a:lstStyle>
          <a:p>
            <a:r>
              <a:rPr lang="ko-KR" altLang="en-US" dirty="0"/>
              <a:t>마스터 제목 스타일 편집</a:t>
            </a:r>
          </a:p>
        </p:txBody>
      </p:sp>
      <p:sp>
        <p:nvSpPr>
          <p:cNvPr id="8" name="날짜 개체 틀 7"/>
          <p:cNvSpPr>
            <a:spLocks noGrp="1"/>
          </p:cNvSpPr>
          <p:nvPr>
            <p:ph type="dt" sz="half" idx="10"/>
          </p:nvPr>
        </p:nvSpPr>
        <p:spPr>
          <a:xfrm>
            <a:off x="9780612" y="6356350"/>
            <a:ext cx="998838" cy="365125"/>
          </a:xfrm>
          <a:prstGeom prst="rect">
            <a:avLst/>
          </a:prstGeom>
        </p:spPr>
        <p:txBody>
          <a:bodyPr/>
          <a:lstStyle/>
          <a:p>
            <a:fld id="{F5379022-EF55-4167-9F5C-8CBDFAAD1B82}" type="datetime1">
              <a:rPr lang="ko-KR" altLang="en-US" smtClean="0"/>
              <a:t>2022-11-21</a:t>
            </a:fld>
            <a:endParaRPr lang="ko-KR" altLang="en-US"/>
          </a:p>
        </p:txBody>
      </p:sp>
      <p:sp>
        <p:nvSpPr>
          <p:cNvPr id="9" name="바닥글 개체 틀 8"/>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10" name="슬라이드 번호 개체 틀 9"/>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11" name="그룹 10"/>
          <p:cNvGrpSpPr/>
          <p:nvPr userDrawn="1"/>
        </p:nvGrpSpPr>
        <p:grpSpPr>
          <a:xfrm rot="16200000">
            <a:off x="1404511" y="373980"/>
            <a:ext cx="93160" cy="1225782"/>
            <a:chOff x="8645399" y="5045477"/>
            <a:chExt cx="93160" cy="1225782"/>
          </a:xfrm>
          <a:solidFill>
            <a:srgbClr val="10429C"/>
          </a:solidFill>
        </p:grpSpPr>
        <p:sp>
          <p:nvSpPr>
            <p:cNvPr id="12" name="직사각형 11"/>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직각 삼각형 12"/>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098764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F1AF852B-D6BD-49B8-91E6-1E26F29E56C5}"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709583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81EC68D1-60FC-43D6-B6B5-F8CE6CC361F1}"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153046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72762FFF-98E7-495F-8D4D-659E989B8063}"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215442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dirty="0"/>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9780612" y="6356350"/>
            <a:ext cx="998838" cy="365125"/>
          </a:xfrm>
          <a:prstGeom prst="rect">
            <a:avLst/>
          </a:prstGeom>
        </p:spPr>
        <p:txBody>
          <a:bodyPr/>
          <a:lstStyle/>
          <a:p>
            <a:fld id="{7453913F-6DDD-4747-94B9-1D1820945425}" type="datetime1">
              <a:rPr lang="ko-KR" altLang="en-US" smtClean="0"/>
              <a:t>2022-11-21</a:t>
            </a:fld>
            <a:endParaRPr lang="ko-KR" altLang="en-US"/>
          </a:p>
        </p:txBody>
      </p:sp>
      <p:sp>
        <p:nvSpPr>
          <p:cNvPr id="5" name="바닥글 개체 틀 4"/>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dirty="0"/>
          </a:p>
        </p:txBody>
      </p:sp>
    </p:spTree>
    <p:extLst>
      <p:ext uri="{BB962C8B-B14F-4D97-AF65-F5344CB8AC3E}">
        <p14:creationId xmlns:p14="http://schemas.microsoft.com/office/powerpoint/2010/main" val="83525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828000"/>
          </a:xfrm>
        </p:spPr>
        <p:txBody>
          <a:bodyPr/>
          <a:lstStyle/>
          <a:p>
            <a:r>
              <a:rPr lang="ko-KR" altLang="en-US"/>
              <a:t>마스터 제목 스타일 편집</a:t>
            </a:r>
          </a:p>
        </p:txBody>
      </p:sp>
      <p:sp>
        <p:nvSpPr>
          <p:cNvPr id="3" name="내용 개체 틀 2"/>
          <p:cNvSpPr>
            <a:spLocks noGrp="1"/>
          </p:cNvSpPr>
          <p:nvPr>
            <p:ph sz="half" idx="1"/>
          </p:nvPr>
        </p:nvSpPr>
        <p:spPr>
          <a:xfrm>
            <a:off x="838200" y="1485900"/>
            <a:ext cx="5181600" cy="46910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485900"/>
            <a:ext cx="5181600" cy="46910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A8CE4BFE-09F9-43E5-B312-9E4BDC0E619E}"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8" name="그룹 7"/>
          <p:cNvGrpSpPr/>
          <p:nvPr userDrawn="1"/>
        </p:nvGrpSpPr>
        <p:grpSpPr>
          <a:xfrm rot="16200000">
            <a:off x="1404511" y="552704"/>
            <a:ext cx="93160" cy="1225782"/>
            <a:chOff x="8645399" y="5045477"/>
            <a:chExt cx="93160" cy="1225782"/>
          </a:xfrm>
          <a:solidFill>
            <a:srgbClr val="10429C"/>
          </a:solidFill>
        </p:grpSpPr>
        <p:sp>
          <p:nvSpPr>
            <p:cNvPr id="9" name="직사각형 8"/>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0" name="직각 삼각형 9"/>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324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9780612" y="6356350"/>
            <a:ext cx="998838" cy="365125"/>
          </a:xfrm>
          <a:prstGeom prst="rect">
            <a:avLst/>
          </a:prstGeom>
        </p:spPr>
        <p:txBody>
          <a:bodyPr/>
          <a:lstStyle/>
          <a:p>
            <a:fld id="{63738FF2-998D-43A4-A3E0-D06FC2FE9770}" type="datetime1">
              <a:rPr lang="ko-KR" altLang="en-US" smtClean="0"/>
              <a:t>2022-11-21</a:t>
            </a:fld>
            <a:endParaRPr lang="ko-KR" altLang="en-US"/>
          </a:p>
        </p:txBody>
      </p:sp>
      <p:sp>
        <p:nvSpPr>
          <p:cNvPr id="8" name="바닥글 개체 틀 7"/>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41604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58800"/>
          </a:xfrm>
        </p:spPr>
        <p:txBody>
          <a:bodyPr/>
          <a:lstStyle/>
          <a:p>
            <a:r>
              <a:rPr lang="ko-KR" altLang="en-US" dirty="0"/>
              <a:t>마스터 제목 스타일 편집</a:t>
            </a:r>
          </a:p>
        </p:txBody>
      </p:sp>
      <p:sp>
        <p:nvSpPr>
          <p:cNvPr id="3" name="날짜 개체 틀 2"/>
          <p:cNvSpPr>
            <a:spLocks noGrp="1"/>
          </p:cNvSpPr>
          <p:nvPr>
            <p:ph type="dt" sz="half" idx="10"/>
          </p:nvPr>
        </p:nvSpPr>
        <p:spPr>
          <a:xfrm>
            <a:off x="9780612" y="6356350"/>
            <a:ext cx="998838" cy="365125"/>
          </a:xfrm>
          <a:prstGeom prst="rect">
            <a:avLst/>
          </a:prstGeom>
        </p:spPr>
        <p:txBody>
          <a:bodyPr/>
          <a:lstStyle/>
          <a:p>
            <a:fld id="{BCE58E4C-52F2-40EE-9F9A-18DFF22E9C80}" type="datetime1">
              <a:rPr lang="ko-KR" altLang="en-US" smtClean="0"/>
              <a:t>2022-11-21</a:t>
            </a:fld>
            <a:endParaRPr lang="ko-KR" altLang="en-US"/>
          </a:p>
        </p:txBody>
      </p:sp>
      <p:sp>
        <p:nvSpPr>
          <p:cNvPr id="4" name="바닥글 개체 틀 3"/>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grpSp>
        <p:nvGrpSpPr>
          <p:cNvPr id="9" name="그룹 8"/>
          <p:cNvGrpSpPr/>
          <p:nvPr userDrawn="1"/>
        </p:nvGrpSpPr>
        <p:grpSpPr>
          <a:xfrm rot="16200000">
            <a:off x="1404511" y="373980"/>
            <a:ext cx="93160" cy="1225782"/>
            <a:chOff x="8645399" y="5045477"/>
            <a:chExt cx="93160" cy="1225782"/>
          </a:xfrm>
          <a:solidFill>
            <a:srgbClr val="10429C"/>
          </a:solidFill>
        </p:grpSpPr>
        <p:sp>
          <p:nvSpPr>
            <p:cNvPr id="10" name="직사각형 9"/>
            <p:cNvSpPr/>
            <p:nvPr userDrawn="1"/>
          </p:nvSpPr>
          <p:spPr>
            <a:xfrm rot="5400000" flipV="1">
              <a:off x="8128468" y="5562408"/>
              <a:ext cx="1127022" cy="93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1" name="직각 삼각형 10"/>
            <p:cNvSpPr/>
            <p:nvPr userDrawn="1"/>
          </p:nvSpPr>
          <p:spPr>
            <a:xfrm rot="5400000" flipV="1">
              <a:off x="8642599" y="6175299"/>
              <a:ext cx="98760" cy="9315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3620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9780612" y="6356350"/>
            <a:ext cx="998838" cy="365125"/>
          </a:xfrm>
          <a:prstGeom prst="rect">
            <a:avLst/>
          </a:prstGeom>
        </p:spPr>
        <p:txBody>
          <a:bodyPr/>
          <a:lstStyle/>
          <a:p>
            <a:fld id="{61B872AD-F855-4437-999C-8B2015326734}" type="datetime1">
              <a:rPr lang="ko-KR" altLang="en-US" smtClean="0"/>
              <a:t>2022-11-21</a:t>
            </a:fld>
            <a:endParaRPr lang="ko-KR" altLang="en-US"/>
          </a:p>
        </p:txBody>
      </p:sp>
      <p:sp>
        <p:nvSpPr>
          <p:cNvPr id="3" name="바닥글 개체 틀 2"/>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4" name="슬라이드 번호 개체 틀 3"/>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3400846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35345C4B-AEAA-483F-87A7-BC345ACC190F}"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191787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9780612" y="6356350"/>
            <a:ext cx="998838" cy="365125"/>
          </a:xfrm>
          <a:prstGeom prst="rect">
            <a:avLst/>
          </a:prstGeom>
        </p:spPr>
        <p:txBody>
          <a:bodyPr/>
          <a:lstStyle/>
          <a:p>
            <a:fld id="{F1AF852B-D6BD-49B8-91E6-1E26F29E56C5}" type="datetime1">
              <a:rPr lang="ko-KR" altLang="en-US" smtClean="0"/>
              <a:t>2022-11-21</a:t>
            </a:fld>
            <a:endParaRPr lang="ko-KR" altLang="en-US"/>
          </a:p>
        </p:txBody>
      </p:sp>
      <p:sp>
        <p:nvSpPr>
          <p:cNvPr id="6" name="바닥글 개체 틀 5"/>
          <p:cNvSpPr>
            <a:spLocks noGrp="1"/>
          </p:cNvSpPr>
          <p:nvPr>
            <p:ph type="ftr" sz="quarter" idx="11"/>
          </p:nvPr>
        </p:nvSpPr>
        <p:spPr>
          <a:xfrm>
            <a:off x="5209064" y="6356350"/>
            <a:ext cx="1773872"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10903016" y="6356350"/>
            <a:ext cx="448191" cy="365125"/>
          </a:xfrm>
          <a:prstGeom prst="rect">
            <a:avLst/>
          </a:prstGeom>
        </p:spPr>
        <p:txBody>
          <a:bodyPr/>
          <a:lstStyle/>
          <a:p>
            <a:fld id="{2F8993D2-7FE5-4AEC-BD56-F8077955FB5F}" type="slidenum">
              <a:rPr lang="ko-KR" altLang="en-US" smtClean="0"/>
              <a:t>‹#›</a:t>
            </a:fld>
            <a:endParaRPr lang="ko-KR" altLang="en-US"/>
          </a:p>
        </p:txBody>
      </p:sp>
    </p:spTree>
    <p:extLst>
      <p:ext uri="{BB962C8B-B14F-4D97-AF65-F5344CB8AC3E}">
        <p14:creationId xmlns:p14="http://schemas.microsoft.com/office/powerpoint/2010/main" val="70958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9780612" y="6356350"/>
            <a:ext cx="99883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79022-EF55-4167-9F5C-8CBDFAAD1B82}" type="datetime1">
              <a:rPr lang="ko-KR" altLang="en-US" smtClean="0"/>
              <a:t>2022-11-21</a:t>
            </a:fld>
            <a:endParaRPr lang="ko-KR" altLang="en-US"/>
          </a:p>
        </p:txBody>
      </p:sp>
      <p:sp>
        <p:nvSpPr>
          <p:cNvPr id="5" name="바닥글 개체 틀 4"/>
          <p:cNvSpPr>
            <a:spLocks noGrp="1"/>
          </p:cNvSpPr>
          <p:nvPr>
            <p:ph type="ftr" sz="quarter" idx="3"/>
          </p:nvPr>
        </p:nvSpPr>
        <p:spPr>
          <a:xfrm>
            <a:off x="5209064" y="6356350"/>
            <a:ext cx="1773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10903016" y="6356350"/>
            <a:ext cx="448191" cy="365125"/>
          </a:xfrm>
          <a:prstGeom prst="rect">
            <a:avLst/>
          </a:prstGeom>
        </p:spPr>
        <p:txBody>
          <a:bodyPr vert="horz" lIns="91440" tIns="45720" rIns="91440" bIns="45720" rtlCol="0" anchor="ctr"/>
          <a:lstStyle>
            <a:lvl1pPr algn="r">
              <a:defRPr sz="1200" b="0">
                <a:solidFill>
                  <a:schemeClr val="tx1"/>
                </a:solidFill>
              </a:defRPr>
            </a:lvl1pPr>
          </a:lstStyle>
          <a:p>
            <a:fld id="{2F8993D2-7FE5-4AEC-BD56-F8077955FB5F}" type="slidenum">
              <a:rPr lang="ko-KR" altLang="en-US" smtClean="0"/>
              <a:pPr/>
              <a:t>‹#›</a:t>
            </a:fld>
            <a:endParaRPr lang="ko-KR" altLang="en-US" dirty="0"/>
          </a:p>
        </p:txBody>
      </p:sp>
      <p:sp>
        <p:nvSpPr>
          <p:cNvPr id="7" name="슬라이드 번호 개체 틀 5"/>
          <p:cNvSpPr txBox="1">
            <a:spLocks/>
          </p:cNvSpPr>
          <p:nvPr userDrawn="1"/>
        </p:nvSpPr>
        <p:spPr>
          <a:xfrm>
            <a:off x="11296649" y="6356349"/>
            <a:ext cx="561975"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b="0" dirty="0">
                <a:solidFill>
                  <a:schemeClr val="tx1"/>
                </a:solidFill>
              </a:rPr>
              <a:t>/</a:t>
            </a:r>
            <a:r>
              <a:rPr lang="en-US" altLang="ko-KR" b="0" baseline="0" dirty="0">
                <a:solidFill>
                  <a:schemeClr val="tx1"/>
                </a:solidFill>
              </a:rPr>
              <a:t> 23</a:t>
            </a:r>
          </a:p>
        </p:txBody>
      </p:sp>
      <p:sp>
        <p:nvSpPr>
          <p:cNvPr id="8" name="TextBox 7">
            <a:extLst>
              <a:ext uri="{FF2B5EF4-FFF2-40B4-BE49-F238E27FC236}">
                <a16:creationId xmlns:a16="http://schemas.microsoft.com/office/drawing/2014/main" id="{FE043D10-0623-E58F-2824-81927CAD1F28}"/>
              </a:ext>
            </a:extLst>
          </p:cNvPr>
          <p:cNvSpPr txBox="1"/>
          <p:nvPr userDrawn="1"/>
        </p:nvSpPr>
        <p:spPr>
          <a:xfrm>
            <a:off x="284023" y="6317670"/>
            <a:ext cx="1773872" cy="369332"/>
          </a:xfrm>
          <a:prstGeom prst="rect">
            <a:avLst/>
          </a:prstGeom>
          <a:noFill/>
        </p:spPr>
        <p:txBody>
          <a:bodyPr wrap="square" rtlCol="0">
            <a:spAutoFit/>
          </a:bodyPr>
          <a:lstStyle/>
          <a:p>
            <a:r>
              <a:rPr lang="en-US" altLang="ko-KR" dirty="0"/>
              <a:t>SNU VLSI</a:t>
            </a:r>
            <a:endParaRPr lang="ko-KR" altLang="en-US" dirty="0"/>
          </a:p>
        </p:txBody>
      </p:sp>
    </p:spTree>
    <p:extLst>
      <p:ext uri="{BB962C8B-B14F-4D97-AF65-F5344CB8AC3E}">
        <p14:creationId xmlns:p14="http://schemas.microsoft.com/office/powerpoint/2010/main" val="150888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6" r:id="rId13"/>
    <p:sldLayoutId id="2147483668" r:id="rId14"/>
    <p:sldLayoutId id="2147483670" r:id="rId15"/>
    <p:sldLayoutId id="2147483661" r:id="rId16"/>
    <p:sldLayoutId id="2147483662" r:id="rId17"/>
    <p:sldLayoutId id="2147483663" r:id="rId18"/>
    <p:sldLayoutId id="2147483665" r:id="rId19"/>
    <p:sldLayoutId id="2147483667" r:id="rId20"/>
    <p:sldLayoutId id="2147483669" r:id="rId21"/>
    <p:sldLayoutId id="2147483671" r:id="rId22"/>
  </p:sldLayoutIdLst>
  <p:hf hdr="0" ftr="0" dt="0"/>
  <p:txStyles>
    <p:titleStyle>
      <a:lvl1pPr algn="l" defTabSz="914400" rtl="0" eaLnBrk="1" latinLnBrk="1"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1"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1"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1"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1"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3200" b="1" dirty="0"/>
              <a:t>Digital Logic Design and Lab</a:t>
            </a:r>
            <a:endParaRPr lang="ko-KR" altLang="en-US" sz="3200" b="1" u="sng"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a:t>
            </a:fld>
            <a:endParaRPr lang="ko-KR" altLang="en-US"/>
          </a:p>
        </p:txBody>
      </p:sp>
      <p:sp>
        <p:nvSpPr>
          <p:cNvPr id="5" name="제목 1">
            <a:extLst>
              <a:ext uri="{FF2B5EF4-FFF2-40B4-BE49-F238E27FC236}">
                <a16:creationId xmlns:a16="http://schemas.microsoft.com/office/drawing/2014/main" id="{88F279F4-E3F9-3191-BB65-A5CBDEAA6552}"/>
              </a:ext>
            </a:extLst>
          </p:cNvPr>
          <p:cNvSpPr txBox="1">
            <a:spLocks/>
          </p:cNvSpPr>
          <p:nvPr/>
        </p:nvSpPr>
        <p:spPr>
          <a:xfrm>
            <a:off x="3256907" y="2630313"/>
            <a:ext cx="8481011" cy="873178"/>
          </a:xfrm>
          <a:prstGeom prst="rect">
            <a:avLst/>
          </a:prstGeom>
        </p:spPr>
        <p:txBody>
          <a:bodyPr vert="horz" lIns="91440" tIns="45720" rIns="91440" bIns="45720" rtlCol="0" anchor="b">
            <a:normAutofit/>
          </a:bodyPr>
          <a:lstStyle>
            <a:lvl1pPr algn="r" defTabSz="914400" rtl="0" eaLnBrk="1" latinLnBrk="1"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a:lstStyle>
          <a:p>
            <a:r>
              <a:rPr lang="en-US" altLang="ko-KR" sz="2400" b="1" u="sng" dirty="0"/>
              <a:t>Term Project</a:t>
            </a:r>
            <a:r>
              <a:rPr lang="en-US" altLang="ko-KR" sz="2400" b="1" dirty="0"/>
              <a:t> : </a:t>
            </a:r>
            <a:r>
              <a:rPr lang="en-US" altLang="ko-KR" sz="2400" dirty="0"/>
              <a:t>Number Baseball Accelerator(NBA) Design</a:t>
            </a:r>
            <a:endParaRPr lang="ko-KR" altLang="en-US" sz="2000" dirty="0"/>
          </a:p>
        </p:txBody>
      </p:sp>
    </p:spTree>
    <p:extLst>
      <p:ext uri="{BB962C8B-B14F-4D97-AF65-F5344CB8AC3E}">
        <p14:creationId xmlns:p14="http://schemas.microsoft.com/office/powerpoint/2010/main" val="1894521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10</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57451"/>
            <a:ext cx="10868713" cy="5167246"/>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457200" indent="-457200">
              <a:buFont typeface="Wingdings" panose="05000000000000000000" pitchFamily="2" charset="2"/>
              <a:buChar char="§"/>
            </a:pPr>
            <a:r>
              <a:rPr lang="en-US" altLang="ko-KR" b="1" dirty="0"/>
              <a:t>Communication protocol between solver and grader</a:t>
            </a:r>
          </a:p>
          <a:p>
            <a:pPr marL="457200" indent="-457200">
              <a:buFont typeface="Wingdings" panose="05000000000000000000" pitchFamily="2" charset="2"/>
              <a:buChar char="§"/>
            </a:pPr>
            <a:endParaRPr lang="en-US" altLang="ko-KR" b="1" dirty="0"/>
          </a:p>
          <a:p>
            <a:pPr marL="914400" lvl="1" indent="-457200">
              <a:buFont typeface="Wingdings" panose="05000000000000000000" pitchFamily="2" charset="2"/>
              <a:buChar char="§"/>
            </a:pPr>
            <a:r>
              <a:rPr lang="en-US" altLang="ko-KR" dirty="0"/>
              <a:t>The solver's question is determined to be delivered to the grader when the solver's valid and the grader's ready are 1 at the positive edge. (handshake occurs)</a:t>
            </a:r>
          </a:p>
          <a:p>
            <a:pPr marL="1371600" lvl="2" indent="-457200">
              <a:lnSpc>
                <a:spcPct val="150000"/>
              </a:lnSpc>
              <a:buFont typeface="Wingdings" panose="05000000000000000000" pitchFamily="2" charset="2"/>
              <a:buChar char="§"/>
            </a:pPr>
            <a:r>
              <a:rPr lang="en-US" altLang="ko-KR" sz="1400" dirty="0"/>
              <a:t>The channel through which the solver's questions are delivered is defined as a </a:t>
            </a:r>
            <a:r>
              <a:rPr lang="en-US" altLang="ko-KR" sz="1400" b="1" dirty="0"/>
              <a:t>question channel</a:t>
            </a:r>
            <a:endParaRPr lang="en-US" altLang="ko-KR" sz="1400" dirty="0"/>
          </a:p>
          <a:p>
            <a:pPr lvl="2"/>
            <a:endParaRPr lang="en-US" altLang="ko-KR" sz="1400" dirty="0"/>
          </a:p>
          <a:p>
            <a:pPr marL="914400" lvl="1" indent="-457200">
              <a:buFont typeface="Wingdings" panose="05000000000000000000" pitchFamily="2" charset="2"/>
              <a:buChar char="§"/>
            </a:pPr>
            <a:r>
              <a:rPr lang="en-US" altLang="ko-KR" dirty="0"/>
              <a:t>The grader’s strike and ball are determined to be delivered to the solver when the grader’s valid and the solver's ready are 1 at the positive edge. (handshake occurs)</a:t>
            </a:r>
          </a:p>
          <a:p>
            <a:pPr marL="1371600" lvl="2" indent="-457200">
              <a:buFont typeface="Wingdings" panose="05000000000000000000" pitchFamily="2" charset="2"/>
              <a:buChar char="§"/>
            </a:pPr>
            <a:r>
              <a:rPr lang="en-US" altLang="ko-KR" sz="1400" dirty="0"/>
              <a:t>The channel through which the strike and ball are transmitted is defined as the </a:t>
            </a:r>
            <a:r>
              <a:rPr lang="en-US" altLang="ko-KR" sz="1400" b="1" dirty="0"/>
              <a:t>sb channel</a:t>
            </a:r>
          </a:p>
          <a:p>
            <a:pPr marL="1371600" lvl="2" indent="-457200">
              <a:buFont typeface="Wingdings" panose="05000000000000000000" pitchFamily="2" charset="2"/>
              <a:buChar char="§"/>
            </a:pPr>
            <a:endParaRPr lang="en-US" altLang="ko-KR" sz="1400" dirty="0"/>
          </a:p>
          <a:p>
            <a:pPr marL="914400" lvl="1" indent="-457200">
              <a:buFont typeface="Wingdings" panose="05000000000000000000" pitchFamily="2" charset="2"/>
              <a:buChar char="§"/>
            </a:pPr>
            <a:r>
              <a:rPr lang="en-US" altLang="ko-KR" dirty="0"/>
              <a:t>the VALID signal of the solver must not be dependent on the READY signal of the estimator receiving that information</a:t>
            </a:r>
          </a:p>
          <a:p>
            <a:pPr marL="914400" lvl="1" indent="-457200">
              <a:buFont typeface="Wingdings" panose="05000000000000000000" pitchFamily="2" charset="2"/>
              <a:buChar char="§"/>
            </a:pPr>
            <a:endParaRPr lang="en-US" altLang="ko-KR" dirty="0"/>
          </a:p>
          <a:p>
            <a:pPr marL="914400" lvl="1" indent="-457200">
              <a:buFont typeface="Wingdings" panose="05000000000000000000" pitchFamily="2" charset="2"/>
              <a:buChar char="§"/>
            </a:pPr>
            <a:r>
              <a:rPr lang="en-US" altLang="ko-KR" dirty="0"/>
              <a:t>solver can wait until it detects a VALID signal before it asserts its corresponding READY signal.</a:t>
            </a:r>
          </a:p>
          <a:p>
            <a:pPr marL="914400" lvl="1" indent="-457200">
              <a:buFont typeface="Wingdings" panose="05000000000000000000" pitchFamily="2" charset="2"/>
              <a:buChar char="§"/>
            </a:pPr>
            <a:endParaRPr lang="en-US" altLang="ko-KR" dirty="0"/>
          </a:p>
          <a:p>
            <a:pPr marL="914400" lvl="1" indent="-457200">
              <a:buFont typeface="Wingdings" panose="05000000000000000000" pitchFamily="2" charset="2"/>
              <a:buChar char="§"/>
            </a:pPr>
            <a:r>
              <a:rPr lang="en-US" altLang="ko-KR" dirty="0"/>
              <a:t>While it is acceptable to wait for VALID of estimator to be asserted before asserting READY of solver , it is also acceptable to assert READY of solver before detecting the corresponding VALID of estimator. This can result in a more efficient design.</a:t>
            </a:r>
          </a:p>
          <a:p>
            <a:pPr marL="914400" lvl="1" indent="-457200">
              <a:buFont typeface="Wingdings" panose="05000000000000000000" pitchFamily="2" charset="2"/>
              <a:buChar char="§"/>
            </a:pPr>
            <a:endParaRPr lang="en-US" altLang="ko-KR" sz="2400" b="1" dirty="0"/>
          </a:p>
        </p:txBody>
      </p:sp>
    </p:spTree>
    <p:extLst>
      <p:ext uri="{BB962C8B-B14F-4D97-AF65-F5344CB8AC3E}">
        <p14:creationId xmlns:p14="http://schemas.microsoft.com/office/powerpoint/2010/main" val="136123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11</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57450"/>
            <a:ext cx="11062547" cy="5228203"/>
          </a:xfrm>
          <a:prstGeom prst="rect">
            <a:avLst/>
          </a:prstGeom>
        </p:spPr>
        <p:txBody>
          <a:bodyPr vert="horz" lIns="91440" tIns="45720" rIns="91440" bIns="45720" rtlCol="0" anchor="t" anchorCtr="0">
            <a:normAutofit fontScale="70000" lnSpcReduction="20000"/>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457200" indent="-457200">
              <a:lnSpc>
                <a:spcPct val="120000"/>
              </a:lnSpc>
              <a:buFont typeface="Wingdings" panose="05000000000000000000" pitchFamily="2" charset="2"/>
              <a:buChar char="§"/>
            </a:pPr>
            <a:r>
              <a:rPr lang="en-US" altLang="ko-KR" b="1" dirty="0"/>
              <a:t>Description of grader</a:t>
            </a:r>
          </a:p>
          <a:p>
            <a:pPr marL="914400" lvl="1" indent="-457200">
              <a:lnSpc>
                <a:spcPct val="120000"/>
              </a:lnSpc>
              <a:buFont typeface="Wingdings" panose="05000000000000000000" pitchFamily="2" charset="2"/>
              <a:buChar char="§"/>
            </a:pPr>
            <a:endParaRPr lang="en-US" altLang="ko-KR" b="1" dirty="0"/>
          </a:p>
          <a:p>
            <a:pPr marL="914400" lvl="1" indent="-457200">
              <a:lnSpc>
                <a:spcPct val="120000"/>
              </a:lnSpc>
              <a:buFont typeface="Wingdings" panose="05000000000000000000" pitchFamily="2" charset="2"/>
              <a:buChar char="§"/>
            </a:pPr>
            <a:r>
              <a:rPr lang="en-US" altLang="ko-KR" sz="2300" dirty="0"/>
              <a:t>Please refer to grader Verilog code uploaded in ETL</a:t>
            </a:r>
          </a:p>
          <a:p>
            <a:pPr marL="914400" lvl="1" indent="-457200">
              <a:lnSpc>
                <a:spcPct val="120000"/>
              </a:lnSpc>
              <a:buFont typeface="Wingdings" panose="05000000000000000000" pitchFamily="2" charset="2"/>
              <a:buChar char="§"/>
            </a:pPr>
            <a:endParaRPr lang="en-US" altLang="ko-KR" sz="2300" dirty="0"/>
          </a:p>
          <a:p>
            <a:pPr marL="914400" lvl="1" indent="-457200">
              <a:lnSpc>
                <a:spcPct val="120000"/>
              </a:lnSpc>
              <a:buFont typeface="Wingdings" panose="05000000000000000000" pitchFamily="2" charset="2"/>
              <a:buChar char="§"/>
            </a:pPr>
            <a:r>
              <a:rPr lang="en-US" altLang="ko-KR" sz="2300" dirty="0"/>
              <a:t>Behavior related to grader valid signal</a:t>
            </a:r>
          </a:p>
          <a:p>
            <a:pPr marL="1371600" lvl="2" indent="-457200">
              <a:lnSpc>
                <a:spcPct val="120000"/>
              </a:lnSpc>
              <a:buFont typeface="Wingdings" panose="05000000000000000000" pitchFamily="2" charset="2"/>
              <a:buChar char="§"/>
            </a:pPr>
            <a:r>
              <a:rPr lang="en-US" altLang="ko-KR" dirty="0"/>
              <a:t>When a handshake occurs in the question channel, the grader calculates the strike and ball and drives the calculated strike and ball to the output port while changing the grader valid signal to 1.</a:t>
            </a:r>
          </a:p>
          <a:p>
            <a:pPr marL="1371600" lvl="2" indent="-457200">
              <a:lnSpc>
                <a:spcPct val="120000"/>
              </a:lnSpc>
              <a:buFont typeface="Wingdings" panose="05000000000000000000" pitchFamily="2" charset="2"/>
              <a:buChar char="§"/>
            </a:pPr>
            <a:r>
              <a:rPr lang="en-US" altLang="ko-KR" dirty="0"/>
              <a:t>When the grader valid signal is 0, invalid strike and ball signals are driven to the output port even after the question channel handshake has occurred.</a:t>
            </a:r>
          </a:p>
          <a:p>
            <a:pPr marL="1371600" lvl="2" indent="-457200">
              <a:lnSpc>
                <a:spcPct val="120000"/>
              </a:lnSpc>
              <a:buFont typeface="Wingdings" panose="05000000000000000000" pitchFamily="2" charset="2"/>
              <a:buChar char="§"/>
            </a:pPr>
            <a:r>
              <a:rPr lang="en-US" altLang="ko-KR" dirty="0"/>
              <a:t>When the sb channel handshake occurs, the grader valid value remains 0 until the next question channel handshake occurs.</a:t>
            </a:r>
          </a:p>
          <a:p>
            <a:pPr marL="914400" lvl="1" indent="-457200">
              <a:lnSpc>
                <a:spcPct val="120000"/>
              </a:lnSpc>
              <a:buFont typeface="Wingdings" panose="05000000000000000000" pitchFamily="2" charset="2"/>
              <a:buChar char="§"/>
            </a:pPr>
            <a:endParaRPr lang="en-US" altLang="ko-KR" dirty="0"/>
          </a:p>
          <a:p>
            <a:pPr marL="914400" lvl="1" indent="-457200">
              <a:lnSpc>
                <a:spcPct val="120000"/>
              </a:lnSpc>
              <a:buFont typeface="Wingdings" panose="05000000000000000000" pitchFamily="2" charset="2"/>
              <a:buChar char="§"/>
            </a:pPr>
            <a:r>
              <a:rPr lang="en-US" altLang="ko-KR" sz="2300" dirty="0"/>
              <a:t>Behavior related to grader ready signal</a:t>
            </a:r>
          </a:p>
          <a:p>
            <a:pPr marL="1371600" lvl="2" indent="-457200">
              <a:lnSpc>
                <a:spcPct val="120000"/>
              </a:lnSpc>
              <a:buFont typeface="Wingdings" panose="05000000000000000000" pitchFamily="2" charset="2"/>
              <a:buChar char="§"/>
            </a:pPr>
            <a:r>
              <a:rPr lang="en-US" altLang="ko-KR" dirty="0"/>
              <a:t>The grader maintains grader ready as 0 after the question channel handshake has occurred until the sb channel handshake has occurred.</a:t>
            </a:r>
          </a:p>
          <a:p>
            <a:pPr marL="1371600" lvl="2" indent="-457200">
              <a:lnSpc>
                <a:spcPct val="120000"/>
              </a:lnSpc>
              <a:buFont typeface="Wingdings" panose="05000000000000000000" pitchFamily="2" charset="2"/>
              <a:buChar char="§"/>
            </a:pPr>
            <a:r>
              <a:rPr lang="en-US" altLang="ko-KR" dirty="0"/>
              <a:t>The grader changes grader ready to 0 when solver valid is 0 in the clock's </a:t>
            </a:r>
            <a:r>
              <a:rPr lang="en-US" altLang="ko-KR" dirty="0" err="1"/>
              <a:t>posedge</a:t>
            </a:r>
            <a:r>
              <a:rPr lang="en-US" altLang="ko-KR" dirty="0"/>
              <a:t>.</a:t>
            </a:r>
          </a:p>
          <a:p>
            <a:pPr marL="914400" lvl="1" indent="-457200">
              <a:lnSpc>
                <a:spcPct val="120000"/>
              </a:lnSpc>
              <a:buFont typeface="Wingdings" panose="05000000000000000000" pitchFamily="2" charset="2"/>
              <a:buChar char="§"/>
            </a:pPr>
            <a:endParaRPr lang="en-US" altLang="ko-KR" sz="1600" dirty="0"/>
          </a:p>
          <a:p>
            <a:pPr marL="914400" lvl="1" indent="-457200">
              <a:lnSpc>
                <a:spcPct val="120000"/>
              </a:lnSpc>
              <a:buFont typeface="Wingdings" panose="05000000000000000000" pitchFamily="2" charset="2"/>
              <a:buChar char="§"/>
            </a:pPr>
            <a:r>
              <a:rPr lang="en-US" altLang="ko-KR" sz="2300" dirty="0"/>
              <a:t>Behavior related to counting</a:t>
            </a:r>
          </a:p>
          <a:p>
            <a:pPr marL="1371600" lvl="2" indent="-457200">
              <a:lnSpc>
                <a:spcPct val="120000"/>
              </a:lnSpc>
              <a:buFont typeface="Wingdings" panose="05000000000000000000" pitchFamily="2" charset="2"/>
              <a:buChar char="§"/>
            </a:pPr>
            <a:r>
              <a:rPr lang="en-US" altLang="ko-KR" dirty="0"/>
              <a:t>The grader increments the count by one each time a question channel handshake occurs.</a:t>
            </a:r>
          </a:p>
          <a:p>
            <a:pPr marL="1371600" lvl="2" indent="-457200">
              <a:lnSpc>
                <a:spcPct val="120000"/>
              </a:lnSpc>
              <a:buFont typeface="Wingdings" panose="05000000000000000000" pitchFamily="2" charset="2"/>
              <a:buChar char="§"/>
            </a:pPr>
            <a:r>
              <a:rPr lang="en-US" altLang="ko-KR" dirty="0"/>
              <a:t>If the solver can not solve the problem by the time the count reaches 200, testbench will force to move on to the next round with reset signal asserted.</a:t>
            </a:r>
          </a:p>
          <a:p>
            <a:pPr marL="1371600" lvl="2" indent="-457200">
              <a:lnSpc>
                <a:spcPct val="120000"/>
              </a:lnSpc>
              <a:buFont typeface="Wingdings" panose="05000000000000000000" pitchFamily="2" charset="2"/>
              <a:buChar char="§"/>
            </a:pPr>
            <a:r>
              <a:rPr lang="en-US" altLang="ko-KR" dirty="0"/>
              <a:t>If the question channel handshake or sb channel handshake does not occur during 200 cycles, it is determined that deadlock has occurred, and the count is increased to 200, and the next round will be started with the reset signal asserted.</a:t>
            </a:r>
          </a:p>
        </p:txBody>
      </p:sp>
    </p:spTree>
    <p:extLst>
      <p:ext uri="{BB962C8B-B14F-4D97-AF65-F5344CB8AC3E}">
        <p14:creationId xmlns:p14="http://schemas.microsoft.com/office/powerpoint/2010/main" val="360732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12</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57450"/>
            <a:ext cx="11062547" cy="5228203"/>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342900" indent="-342900">
              <a:lnSpc>
                <a:spcPct val="120000"/>
              </a:lnSpc>
              <a:buFont typeface="Arial" panose="020B0604020202020204" pitchFamily="34" charset="0"/>
              <a:buChar char="•"/>
            </a:pPr>
            <a:r>
              <a:rPr lang="en-US" altLang="ko-KR" b="1" dirty="0"/>
              <a:t>Description of testbench</a:t>
            </a:r>
          </a:p>
          <a:p>
            <a:pPr marL="914400" lvl="1" indent="-457200">
              <a:lnSpc>
                <a:spcPct val="120000"/>
              </a:lnSpc>
              <a:buFont typeface="Wingdings" panose="05000000000000000000" pitchFamily="2" charset="2"/>
              <a:buChar char="§"/>
            </a:pPr>
            <a:r>
              <a:rPr lang="en-US" altLang="ko-KR" dirty="0"/>
              <a:t>Please refer to the code of testbench</a:t>
            </a:r>
          </a:p>
          <a:p>
            <a:pPr marL="914400" lvl="1" indent="-457200">
              <a:lnSpc>
                <a:spcPct val="120000"/>
              </a:lnSpc>
              <a:buFont typeface="Wingdings" panose="05000000000000000000" pitchFamily="2" charset="2"/>
              <a:buChar char="§"/>
            </a:pPr>
            <a:r>
              <a:rPr lang="en-US" altLang="ko-KR" dirty="0"/>
              <a:t>Testbench reads the answers.txt and give the answer of the current round to the grader.</a:t>
            </a:r>
          </a:p>
          <a:p>
            <a:pPr marL="914400" lvl="1" indent="-457200">
              <a:lnSpc>
                <a:spcPct val="120000"/>
              </a:lnSpc>
              <a:buFont typeface="Wingdings" panose="05000000000000000000" pitchFamily="2" charset="2"/>
              <a:buChar char="§"/>
            </a:pPr>
            <a:r>
              <a:rPr lang="en-US" altLang="ko-KR" dirty="0"/>
              <a:t>Testbench will run 1024 rounds.</a:t>
            </a:r>
          </a:p>
          <a:p>
            <a:pPr marL="914400" lvl="1" indent="-457200">
              <a:lnSpc>
                <a:spcPct val="120000"/>
              </a:lnSpc>
              <a:buFont typeface="Wingdings" panose="05000000000000000000" pitchFamily="2" charset="2"/>
              <a:buChar char="§"/>
            </a:pPr>
            <a:r>
              <a:rPr lang="en-US" altLang="ko-KR" dirty="0"/>
              <a:t>When the count of the grader reaches 200 or Correct signal changes to 1, the current round will end and the next round will start.</a:t>
            </a:r>
          </a:p>
          <a:p>
            <a:pPr marL="914400" lvl="1" indent="-457200">
              <a:lnSpc>
                <a:spcPct val="120000"/>
              </a:lnSpc>
              <a:buFont typeface="Wingdings" panose="05000000000000000000" pitchFamily="2" charset="2"/>
              <a:buChar char="§"/>
            </a:pPr>
            <a:endParaRPr lang="en-US" altLang="ko-KR" dirty="0"/>
          </a:p>
          <a:p>
            <a:pPr marL="457200" indent="-457200">
              <a:lnSpc>
                <a:spcPct val="120000"/>
              </a:lnSpc>
              <a:buFont typeface="Wingdings" panose="05000000000000000000" pitchFamily="2" charset="2"/>
              <a:buChar char="§"/>
            </a:pPr>
            <a:r>
              <a:rPr lang="en-US" altLang="ko-KR" b="1" dirty="0"/>
              <a:t>Restriction of solver</a:t>
            </a:r>
          </a:p>
          <a:p>
            <a:pPr marL="914400" lvl="1" indent="-457200">
              <a:lnSpc>
                <a:spcPct val="120000"/>
              </a:lnSpc>
              <a:buFont typeface="Wingdings" panose="05000000000000000000" pitchFamily="2" charset="2"/>
              <a:buChar char="§"/>
            </a:pPr>
            <a:r>
              <a:rPr lang="en-US" altLang="ko-KR" dirty="0"/>
              <a:t>If the behavior of the grader is not properly considered, incorrect operation or deadlock may occur.</a:t>
            </a:r>
          </a:p>
          <a:p>
            <a:pPr marL="914400" lvl="1" indent="-457200">
              <a:lnSpc>
                <a:spcPct val="120000"/>
              </a:lnSpc>
              <a:buFont typeface="Wingdings" panose="05000000000000000000" pitchFamily="2" charset="2"/>
              <a:buChar char="§"/>
            </a:pPr>
            <a:r>
              <a:rPr lang="en-US" altLang="ko-KR" dirty="0"/>
              <a:t>You must use synchronous active low reset.</a:t>
            </a:r>
          </a:p>
          <a:p>
            <a:pPr marL="457200" indent="-457200">
              <a:lnSpc>
                <a:spcPct val="120000"/>
              </a:lnSpc>
              <a:buFont typeface="Wingdings" panose="05000000000000000000" pitchFamily="2" charset="2"/>
              <a:buChar char="§"/>
            </a:pPr>
            <a:endParaRPr lang="en-US" altLang="ko-KR" dirty="0"/>
          </a:p>
        </p:txBody>
      </p:sp>
    </p:spTree>
    <p:extLst>
      <p:ext uri="{BB962C8B-B14F-4D97-AF65-F5344CB8AC3E}">
        <p14:creationId xmlns:p14="http://schemas.microsoft.com/office/powerpoint/2010/main" val="357164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13</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57451"/>
            <a:ext cx="10868713" cy="5167246"/>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457200" indent="-457200">
              <a:buFont typeface="Wingdings" panose="05000000000000000000" pitchFamily="2" charset="2"/>
              <a:buChar char="§"/>
            </a:pPr>
            <a:r>
              <a:rPr lang="en-US" altLang="ko-KR" b="1" dirty="0"/>
              <a:t>Reference waveform</a:t>
            </a:r>
          </a:p>
          <a:p>
            <a:pPr marL="914400" lvl="1" indent="-457200">
              <a:buFont typeface="Wingdings" panose="05000000000000000000" pitchFamily="2" charset="2"/>
              <a:buChar char="§"/>
            </a:pPr>
            <a:endParaRPr lang="en-US" altLang="ko-KR" sz="2400" b="1" dirty="0"/>
          </a:p>
        </p:txBody>
      </p:sp>
      <p:pic>
        <p:nvPicPr>
          <p:cNvPr id="6" name="그림 5">
            <a:extLst>
              <a:ext uri="{FF2B5EF4-FFF2-40B4-BE49-F238E27FC236}">
                <a16:creationId xmlns:a16="http://schemas.microsoft.com/office/drawing/2014/main" id="{76ABFFED-5F67-294F-E72B-42B341B81B8D}"/>
              </a:ext>
            </a:extLst>
          </p:cNvPr>
          <p:cNvPicPr>
            <a:picLocks noChangeAspect="1"/>
          </p:cNvPicPr>
          <p:nvPr/>
        </p:nvPicPr>
        <p:blipFill>
          <a:blip r:embed="rId2"/>
          <a:stretch>
            <a:fillRect/>
          </a:stretch>
        </p:blipFill>
        <p:spPr>
          <a:xfrm>
            <a:off x="108375" y="3443777"/>
            <a:ext cx="11975252" cy="1501218"/>
          </a:xfrm>
          <a:prstGeom prst="rect">
            <a:avLst/>
          </a:prstGeom>
        </p:spPr>
      </p:pic>
      <p:cxnSp>
        <p:nvCxnSpPr>
          <p:cNvPr id="8" name="직선 화살표 연결선 7">
            <a:extLst>
              <a:ext uri="{FF2B5EF4-FFF2-40B4-BE49-F238E27FC236}">
                <a16:creationId xmlns:a16="http://schemas.microsoft.com/office/drawing/2014/main" id="{54325C9E-F3E6-3875-0077-7730375A0511}"/>
              </a:ext>
            </a:extLst>
          </p:cNvPr>
          <p:cNvCxnSpPr>
            <a:cxnSpLocks/>
          </p:cNvCxnSpPr>
          <p:nvPr/>
        </p:nvCxnSpPr>
        <p:spPr>
          <a:xfrm>
            <a:off x="2411304" y="306154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FD0C3FF-8AF6-0548-9CF3-69E51A26F9CD}"/>
              </a:ext>
            </a:extLst>
          </p:cNvPr>
          <p:cNvCxnSpPr>
            <a:cxnSpLocks/>
          </p:cNvCxnSpPr>
          <p:nvPr/>
        </p:nvCxnSpPr>
        <p:spPr>
          <a:xfrm>
            <a:off x="4660052" y="1791264"/>
            <a:ext cx="660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B29EE4-DB93-54BF-0FC2-1E13AA0739E6}"/>
              </a:ext>
            </a:extLst>
          </p:cNvPr>
          <p:cNvSpPr txBox="1"/>
          <p:nvPr/>
        </p:nvSpPr>
        <p:spPr>
          <a:xfrm>
            <a:off x="1320799" y="1577798"/>
            <a:ext cx="3454402" cy="369332"/>
          </a:xfrm>
          <a:prstGeom prst="rect">
            <a:avLst/>
          </a:prstGeom>
          <a:noFill/>
        </p:spPr>
        <p:txBody>
          <a:bodyPr wrap="square" rtlCol="0">
            <a:spAutoFit/>
          </a:bodyPr>
          <a:lstStyle/>
          <a:p>
            <a:r>
              <a:rPr lang="en-US" altLang="ko-KR" dirty="0"/>
              <a:t>Question channel handshake :</a:t>
            </a:r>
            <a:endParaRPr lang="ko-KR" altLang="en-US" dirty="0"/>
          </a:p>
        </p:txBody>
      </p:sp>
      <p:cxnSp>
        <p:nvCxnSpPr>
          <p:cNvPr id="14" name="직선 화살표 연결선 13">
            <a:extLst>
              <a:ext uri="{FF2B5EF4-FFF2-40B4-BE49-F238E27FC236}">
                <a16:creationId xmlns:a16="http://schemas.microsoft.com/office/drawing/2014/main" id="{522D9634-354A-B540-8E4D-6A215FFDDA2F}"/>
              </a:ext>
            </a:extLst>
          </p:cNvPr>
          <p:cNvCxnSpPr>
            <a:cxnSpLocks/>
          </p:cNvCxnSpPr>
          <p:nvPr/>
        </p:nvCxnSpPr>
        <p:spPr>
          <a:xfrm>
            <a:off x="4660052" y="2347194"/>
            <a:ext cx="660403"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A5A124-C67F-8475-A53C-6A6B3BEB2DCC}"/>
              </a:ext>
            </a:extLst>
          </p:cNvPr>
          <p:cNvSpPr txBox="1"/>
          <p:nvPr/>
        </p:nvSpPr>
        <p:spPr>
          <a:xfrm>
            <a:off x="1991356" y="2133728"/>
            <a:ext cx="2594191" cy="369332"/>
          </a:xfrm>
          <a:prstGeom prst="rect">
            <a:avLst/>
          </a:prstGeom>
          <a:noFill/>
        </p:spPr>
        <p:txBody>
          <a:bodyPr wrap="square" rtlCol="0">
            <a:spAutoFit/>
          </a:bodyPr>
          <a:lstStyle/>
          <a:p>
            <a:r>
              <a:rPr lang="en-US" altLang="ko-KR" dirty="0"/>
              <a:t>sb channel handshake :</a:t>
            </a:r>
            <a:endParaRPr lang="ko-KR" altLang="en-US" dirty="0"/>
          </a:p>
        </p:txBody>
      </p:sp>
      <p:cxnSp>
        <p:nvCxnSpPr>
          <p:cNvPr id="16" name="직선 화살표 연결선 15">
            <a:extLst>
              <a:ext uri="{FF2B5EF4-FFF2-40B4-BE49-F238E27FC236}">
                <a16:creationId xmlns:a16="http://schemas.microsoft.com/office/drawing/2014/main" id="{DDBEA253-F8AC-808E-F66C-C9540CE2631B}"/>
              </a:ext>
            </a:extLst>
          </p:cNvPr>
          <p:cNvCxnSpPr>
            <a:cxnSpLocks/>
          </p:cNvCxnSpPr>
          <p:nvPr/>
        </p:nvCxnSpPr>
        <p:spPr>
          <a:xfrm>
            <a:off x="2695789" y="3061550"/>
            <a:ext cx="0" cy="36000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89EC2108-59A1-D7A6-D845-917DABCF0479}"/>
              </a:ext>
            </a:extLst>
          </p:cNvPr>
          <p:cNvCxnSpPr>
            <a:cxnSpLocks/>
          </p:cNvCxnSpPr>
          <p:nvPr/>
        </p:nvCxnSpPr>
        <p:spPr>
          <a:xfrm>
            <a:off x="3288451" y="3070231"/>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B0A90BCD-AB87-549A-9440-1EE9BE77CD47}"/>
              </a:ext>
            </a:extLst>
          </p:cNvPr>
          <p:cNvCxnSpPr>
            <a:cxnSpLocks/>
          </p:cNvCxnSpPr>
          <p:nvPr/>
        </p:nvCxnSpPr>
        <p:spPr>
          <a:xfrm>
            <a:off x="3579709" y="3068313"/>
            <a:ext cx="0" cy="36000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69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14</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57450"/>
            <a:ext cx="11062547" cy="5113057"/>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457200" indent="-457200">
              <a:lnSpc>
                <a:spcPct val="100000"/>
              </a:lnSpc>
              <a:buFont typeface="Wingdings" panose="05000000000000000000" pitchFamily="2" charset="2"/>
              <a:buChar char="§"/>
            </a:pPr>
            <a:r>
              <a:rPr lang="en-US" altLang="ko-KR" b="1" dirty="0"/>
              <a:t>Setting to run the given testbench</a:t>
            </a:r>
          </a:p>
          <a:p>
            <a:pPr marL="914400" lvl="1" indent="-457200">
              <a:buFont typeface="Wingdings" panose="05000000000000000000" pitchFamily="2" charset="2"/>
              <a:buChar char="§"/>
            </a:pPr>
            <a:r>
              <a:rPr lang="en-US" altLang="ko-KR" b="1" dirty="0"/>
              <a:t>Unzip given </a:t>
            </a:r>
            <a:r>
              <a:rPr lang="en-US" altLang="ko-KR" b="1" dirty="0" err="1"/>
              <a:t>term_project</a:t>
            </a:r>
            <a:r>
              <a:rPr lang="en-US" altLang="ko-KR" b="1" dirty="0"/>
              <a:t> .zip</a:t>
            </a:r>
          </a:p>
          <a:p>
            <a:pPr marL="914400" lvl="1" indent="-457200">
              <a:buFont typeface="Wingdings" panose="05000000000000000000" pitchFamily="2" charset="2"/>
              <a:buChar char="§"/>
            </a:pPr>
            <a:r>
              <a:rPr lang="en-US" altLang="ko-KR" b="1" dirty="0"/>
              <a:t>You should create the </a:t>
            </a:r>
            <a:r>
              <a:rPr lang="en-US" altLang="ko-KR" b="1" dirty="0" err="1"/>
              <a:t>modelsim</a:t>
            </a:r>
            <a:r>
              <a:rPr lang="en-US" altLang="ko-KR" b="1" dirty="0"/>
              <a:t> project in &lt;path to </a:t>
            </a:r>
            <a:r>
              <a:rPr lang="en-US" altLang="ko-KR" b="1" dirty="0" err="1"/>
              <a:t>term_project</a:t>
            </a:r>
            <a:r>
              <a:rPr lang="en-US" altLang="ko-KR" b="1" dirty="0"/>
              <a:t>&gt;/</a:t>
            </a:r>
            <a:r>
              <a:rPr lang="en-US" altLang="ko-KR" b="1" dirty="0" err="1"/>
              <a:t>term_project</a:t>
            </a:r>
            <a:r>
              <a:rPr lang="en-US" altLang="ko-KR" b="1" dirty="0"/>
              <a:t>/projects/</a:t>
            </a:r>
          </a:p>
          <a:p>
            <a:pPr marL="1371600" lvl="2" indent="-457200">
              <a:buFont typeface="Wingdings" panose="05000000000000000000" pitchFamily="2" charset="2"/>
              <a:buChar char="§"/>
            </a:pPr>
            <a:r>
              <a:rPr lang="en-US" altLang="ko-KR" b="1" dirty="0"/>
              <a:t>Never use Korean in the path</a:t>
            </a:r>
          </a:p>
          <a:p>
            <a:pPr marL="914400" lvl="1" indent="-457200">
              <a:buFont typeface="Wingdings" panose="05000000000000000000" pitchFamily="2" charset="2"/>
              <a:buChar char="§"/>
            </a:pPr>
            <a:r>
              <a:rPr lang="en-US" altLang="ko-KR" b="1" dirty="0"/>
              <a:t>Please be careful not to mix up term project codes with your previous codes in work library</a:t>
            </a:r>
          </a:p>
        </p:txBody>
      </p:sp>
      <p:pic>
        <p:nvPicPr>
          <p:cNvPr id="8" name="그림 7">
            <a:extLst>
              <a:ext uri="{FF2B5EF4-FFF2-40B4-BE49-F238E27FC236}">
                <a16:creationId xmlns:a16="http://schemas.microsoft.com/office/drawing/2014/main" id="{F1E3BFD7-6F8A-70FE-7EAE-9599F01FE256}"/>
              </a:ext>
            </a:extLst>
          </p:cNvPr>
          <p:cNvPicPr>
            <a:picLocks noChangeAspect="1"/>
          </p:cNvPicPr>
          <p:nvPr/>
        </p:nvPicPr>
        <p:blipFill>
          <a:blip r:embed="rId2"/>
          <a:stretch>
            <a:fillRect/>
          </a:stretch>
        </p:blipFill>
        <p:spPr>
          <a:xfrm>
            <a:off x="4366971" y="3122082"/>
            <a:ext cx="3458058" cy="3048425"/>
          </a:xfrm>
          <a:prstGeom prst="rect">
            <a:avLst/>
          </a:prstGeom>
        </p:spPr>
      </p:pic>
    </p:spTree>
    <p:extLst>
      <p:ext uri="{BB962C8B-B14F-4D97-AF65-F5344CB8AC3E}">
        <p14:creationId xmlns:p14="http://schemas.microsoft.com/office/powerpoint/2010/main" val="414912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solidFill>
                  <a:schemeClr val="bg2">
                    <a:lumMod val="75000"/>
                  </a:schemeClr>
                </a:solidFill>
              </a:rPr>
              <a:t>What is Number Baseball</a:t>
            </a:r>
          </a:p>
          <a:p>
            <a:pPr>
              <a:buFont typeface="Wingdings" panose="05000000000000000000" pitchFamily="2" charset="2"/>
              <a:buChar char="§"/>
            </a:pPr>
            <a:r>
              <a:rPr lang="en-US" altLang="ko-KR" sz="2400" b="1" dirty="0">
                <a:solidFill>
                  <a:schemeClr val="bg2">
                    <a:lumMod val="75000"/>
                  </a:schemeClr>
                </a:solidFill>
              </a:rPr>
              <a:t>Goal</a:t>
            </a:r>
          </a:p>
          <a:p>
            <a:pPr>
              <a:buFont typeface="Wingdings" panose="05000000000000000000" pitchFamily="2" charset="2"/>
              <a:buChar char="§"/>
            </a:pPr>
            <a:r>
              <a:rPr lang="en-US" altLang="ko-KR" sz="2400" b="1" dirty="0">
                <a:solidFill>
                  <a:schemeClr val="bg2">
                    <a:lumMod val="75000"/>
                  </a:schemeClr>
                </a:solidFill>
              </a:rPr>
              <a:t>Restriction on implementation</a:t>
            </a:r>
          </a:p>
          <a:p>
            <a:pPr>
              <a:buFont typeface="Wingdings" panose="05000000000000000000" pitchFamily="2" charset="2"/>
              <a:buChar char="§"/>
            </a:pPr>
            <a:r>
              <a:rPr lang="en-US" altLang="ko-KR" sz="2400" b="1" dirty="0"/>
              <a:t>Default algorithm</a:t>
            </a:r>
          </a:p>
          <a:p>
            <a:pPr>
              <a:buFont typeface="Wingdings" panose="05000000000000000000" pitchFamily="2" charset="2"/>
              <a:buChar char="§"/>
            </a:pPr>
            <a:r>
              <a:rPr lang="en-US" altLang="ko-KR" sz="2400" b="1" dirty="0">
                <a:solidFill>
                  <a:schemeClr val="bg2">
                    <a:lumMod val="75000"/>
                  </a:schemeClr>
                </a:solidFill>
              </a:rPr>
              <a:t>Submission list</a:t>
            </a:r>
            <a:endParaRPr lang="en-US" altLang="ko-KR" dirty="0">
              <a:solidFill>
                <a:schemeClr val="bg2">
                  <a:lumMod val="75000"/>
                </a:schemeClr>
              </a:solidFill>
            </a:endParaRPr>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15</a:t>
            </a:fld>
            <a:endParaRPr lang="ko-KR" altLang="en-US"/>
          </a:p>
        </p:txBody>
      </p:sp>
    </p:spTree>
    <p:extLst>
      <p:ext uri="{BB962C8B-B14F-4D97-AF65-F5344CB8AC3E}">
        <p14:creationId xmlns:p14="http://schemas.microsoft.com/office/powerpoint/2010/main" val="3541795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r>
              <a:rPr lang="en-US" altLang="ko-KR" dirty="0"/>
              <a:t>You can use the below algorithms for implementation of ‘solver’ module</a:t>
            </a:r>
          </a:p>
          <a:p>
            <a:r>
              <a:rPr lang="en-US" altLang="ko-KR" dirty="0"/>
              <a:t>This is a simple algorithms, and you can improve algorithm or use the different algorithm. But, you should get less than 30 counts in average.</a:t>
            </a:r>
          </a:p>
          <a:p>
            <a:r>
              <a:rPr lang="en-US" altLang="ko-KR" dirty="0">
                <a:solidFill>
                  <a:srgbClr val="FF0000"/>
                </a:solidFill>
              </a:rPr>
              <a:t>But you can’t use the same 4-digit numbers as answer or question. </a:t>
            </a:r>
            <a:r>
              <a:rPr lang="en-US" altLang="ko-KR" dirty="0"/>
              <a:t>EX) 0000</a:t>
            </a:r>
          </a:p>
          <a:p>
            <a:pPr>
              <a:buFont typeface="Wingdings" panose="05000000000000000000" pitchFamily="2" charset="2"/>
              <a:buChar char="§"/>
            </a:pPr>
            <a:endParaRPr lang="en-US" altLang="ko-KR" dirty="0"/>
          </a:p>
          <a:p>
            <a:pPr>
              <a:buFont typeface="Wingdings" panose="05000000000000000000" pitchFamily="2" charset="2"/>
              <a:buChar char="Ø"/>
            </a:pPr>
            <a:r>
              <a:rPr lang="en-US" altLang="ko-KR" dirty="0"/>
              <a:t>Simple Algorithm (Example is answer 6247)</a:t>
            </a:r>
          </a:p>
          <a:p>
            <a:pPr marL="457200" lvl="1" indent="0">
              <a:buNone/>
            </a:pPr>
            <a:r>
              <a:rPr lang="en-US" altLang="ko-KR" dirty="0"/>
              <a:t>1. Start the first question with 0123.</a:t>
            </a:r>
          </a:p>
          <a:p>
            <a:pPr lvl="2"/>
            <a:r>
              <a:rPr lang="en-US" altLang="ko-KR" dirty="0"/>
              <a:t>Grader returns 0 strike 1 ball.</a:t>
            </a:r>
          </a:p>
          <a:p>
            <a:pPr lvl="2"/>
            <a:r>
              <a:rPr lang="en-US" altLang="ko-KR" dirty="0"/>
              <a:t>Strike + ball = 1 is reference sum</a:t>
            </a:r>
          </a:p>
          <a:p>
            <a:pPr lvl="2"/>
            <a:r>
              <a:rPr lang="en-US" altLang="ko-KR" dirty="0"/>
              <a:t>If grader returns strike + ball = 4 (reference sum) at any time, move on to step 6.</a:t>
            </a:r>
          </a:p>
          <a:p>
            <a:pPr marL="457200" lvl="1" indent="0">
              <a:buNone/>
            </a:pPr>
            <a:endParaRPr lang="en-US" altLang="ko-KR" dirty="0"/>
          </a:p>
          <a:p>
            <a:pPr marL="0" indent="0">
              <a:buNone/>
            </a:pPr>
            <a:endParaRPr lang="en-US" altLang="ko-KR" dirty="0"/>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16</a:t>
            </a:fld>
            <a:endParaRPr lang="ko-KR" altLang="en-US"/>
          </a:p>
        </p:txBody>
      </p:sp>
    </p:spTree>
    <p:extLst>
      <p:ext uri="{BB962C8B-B14F-4D97-AF65-F5344CB8AC3E}">
        <p14:creationId xmlns:p14="http://schemas.microsoft.com/office/powerpoint/2010/main" val="199041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pPr marL="457200" lvl="1" indent="0">
              <a:buNone/>
            </a:pPr>
            <a:r>
              <a:rPr lang="en-US" altLang="ko-KR" dirty="0"/>
              <a:t>2. Change the first position number and find the change of reference sum (Ex. answer = 6247)</a:t>
            </a:r>
          </a:p>
          <a:p>
            <a:pPr lvl="2"/>
            <a:r>
              <a:rPr lang="en-US" altLang="ko-KR" dirty="0"/>
              <a:t>Reference sum (strike + ball) is 1</a:t>
            </a:r>
          </a:p>
          <a:p>
            <a:pPr lvl="2"/>
            <a:r>
              <a:rPr lang="en-US" altLang="ko-KR" dirty="0"/>
              <a:t>Reference question is 0123</a:t>
            </a:r>
          </a:p>
          <a:p>
            <a:pPr lvl="2"/>
            <a:r>
              <a:rPr lang="en-US" altLang="ko-KR" dirty="0"/>
              <a:t>Try to ask question 4123, 5123, 6123, etc.</a:t>
            </a:r>
          </a:p>
          <a:p>
            <a:pPr lvl="2"/>
            <a:r>
              <a:rPr lang="en-US" altLang="ko-KR" dirty="0"/>
              <a:t>If grader returns strike + ball = 4 (reference sum) at any time, move on to step 6.</a:t>
            </a:r>
          </a:p>
          <a:p>
            <a:pPr lvl="2"/>
            <a:r>
              <a:rPr lang="en-US" altLang="ko-KR" dirty="0"/>
              <a:t>In this example, question 4123 is 0 strike 2 ball, and strike + ball = 2.</a:t>
            </a:r>
          </a:p>
          <a:p>
            <a:pPr lvl="2"/>
            <a:r>
              <a:rPr lang="en-US" altLang="ko-KR" dirty="0"/>
              <a:t>If strike + ball(=2) &gt; reference sum(=1), 4 is the valid number.</a:t>
            </a:r>
          </a:p>
          <a:p>
            <a:pPr lvl="2"/>
            <a:r>
              <a:rPr lang="en-US" altLang="ko-KR" dirty="0"/>
              <a:t>Save the valid number and fix the first position to number 4.</a:t>
            </a:r>
          </a:p>
          <a:p>
            <a:pPr lvl="2"/>
            <a:r>
              <a:rPr lang="en-US" altLang="ko-KR" dirty="0"/>
              <a:t>Now, reference sum is the strike + ball =2</a:t>
            </a:r>
          </a:p>
          <a:p>
            <a:pPr marL="914400" lvl="2" indent="0">
              <a:buNone/>
            </a:pPr>
            <a:endParaRPr lang="en-US" altLang="ko-KR" dirty="0"/>
          </a:p>
          <a:p>
            <a:pPr marL="0" indent="0">
              <a:buNone/>
            </a:pPr>
            <a:endParaRPr lang="en-US" altLang="ko-KR" dirty="0"/>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17</a:t>
            </a:fld>
            <a:endParaRPr lang="ko-KR" altLang="en-US"/>
          </a:p>
        </p:txBody>
      </p:sp>
    </p:spTree>
    <p:extLst>
      <p:ext uri="{BB962C8B-B14F-4D97-AF65-F5344CB8AC3E}">
        <p14:creationId xmlns:p14="http://schemas.microsoft.com/office/powerpoint/2010/main" val="7804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pPr marL="457200" lvl="1" indent="0">
              <a:buNone/>
            </a:pPr>
            <a:r>
              <a:rPr lang="en-US" altLang="ko-KR" dirty="0"/>
              <a:t>3. Change the second position number and find the change of reference sum (Ex. answer = 6247)</a:t>
            </a:r>
          </a:p>
          <a:p>
            <a:pPr lvl="2"/>
            <a:r>
              <a:rPr lang="en-US" altLang="ko-KR" dirty="0"/>
              <a:t>Reference sum (strike + ball) is 2</a:t>
            </a:r>
          </a:p>
          <a:p>
            <a:pPr lvl="2"/>
            <a:r>
              <a:rPr lang="en-US" altLang="ko-KR" dirty="0"/>
              <a:t>Reference question is 4123</a:t>
            </a:r>
          </a:p>
          <a:p>
            <a:pPr lvl="2"/>
            <a:r>
              <a:rPr lang="en-US" altLang="ko-KR" dirty="0"/>
              <a:t>Try to ask question 4023, 4523, 4623, etc.</a:t>
            </a:r>
          </a:p>
          <a:p>
            <a:pPr lvl="2"/>
            <a:r>
              <a:rPr lang="en-US" altLang="ko-KR" dirty="0"/>
              <a:t>If grader returns strike + ball = 4 (reference sum) at any time, move on to step 6.</a:t>
            </a:r>
          </a:p>
          <a:p>
            <a:pPr lvl="2"/>
            <a:r>
              <a:rPr lang="en-US" altLang="ko-KR" dirty="0"/>
              <a:t>In this example, question 4023 is 0 strike 2 ball, and strike + ball = 2. No change reference sum.</a:t>
            </a:r>
          </a:p>
          <a:p>
            <a:pPr lvl="2"/>
            <a:r>
              <a:rPr lang="en-US" altLang="ko-KR" dirty="0"/>
              <a:t>question 4523 is 0 strike 2 ball, and strike + ball = 2. No change reference sum.</a:t>
            </a:r>
          </a:p>
          <a:p>
            <a:pPr lvl="2"/>
            <a:r>
              <a:rPr lang="en-US" altLang="ko-KR" dirty="0"/>
              <a:t>question 4623 is 0 strike 3 ball, and strike + ball = 3. Reference sum changes.</a:t>
            </a:r>
          </a:p>
          <a:p>
            <a:pPr lvl="2"/>
            <a:r>
              <a:rPr lang="en-US" altLang="ko-KR" dirty="0"/>
              <a:t>If strike + ball(=3) &gt; reference sum(=2), 6 is the valid number.</a:t>
            </a:r>
          </a:p>
          <a:p>
            <a:pPr lvl="2"/>
            <a:r>
              <a:rPr lang="en-US" altLang="ko-KR" dirty="0"/>
              <a:t>Save the valid number and fix the second position to number 6.</a:t>
            </a:r>
          </a:p>
          <a:p>
            <a:pPr lvl="2"/>
            <a:r>
              <a:rPr lang="en-US" altLang="ko-KR" dirty="0"/>
              <a:t>Now, reference sum is the strike + ball =3</a:t>
            </a:r>
          </a:p>
          <a:p>
            <a:pPr marL="0" indent="0">
              <a:buNone/>
            </a:pPr>
            <a:endParaRPr lang="en-US" altLang="ko-KR" dirty="0"/>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18</a:t>
            </a:fld>
            <a:endParaRPr lang="ko-KR" altLang="en-US"/>
          </a:p>
        </p:txBody>
      </p:sp>
    </p:spTree>
    <p:extLst>
      <p:ext uri="{BB962C8B-B14F-4D97-AF65-F5344CB8AC3E}">
        <p14:creationId xmlns:p14="http://schemas.microsoft.com/office/powerpoint/2010/main" val="420851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pPr marL="457200" lvl="1" indent="0">
              <a:buNone/>
            </a:pPr>
            <a:r>
              <a:rPr lang="en-US" altLang="ko-KR" dirty="0"/>
              <a:t>4. Change the third position number and find the change of reference sum (Ex. answer = 6247)</a:t>
            </a:r>
          </a:p>
          <a:p>
            <a:pPr lvl="2"/>
            <a:r>
              <a:rPr lang="en-US" altLang="ko-KR" dirty="0"/>
              <a:t>Reference sum (strike + ball) is 3</a:t>
            </a:r>
          </a:p>
          <a:p>
            <a:pPr lvl="2"/>
            <a:r>
              <a:rPr lang="en-US" altLang="ko-KR" dirty="0"/>
              <a:t>Reference question is 4623</a:t>
            </a:r>
          </a:p>
          <a:p>
            <a:pPr lvl="2"/>
            <a:r>
              <a:rPr lang="en-US" altLang="ko-KR" dirty="0"/>
              <a:t>Try to ask question 4603, 4613, 4653, etc.</a:t>
            </a:r>
          </a:p>
          <a:p>
            <a:pPr lvl="2"/>
            <a:r>
              <a:rPr lang="en-US" altLang="ko-KR" dirty="0"/>
              <a:t>If grader returns strike + ball = 4 (reference sum) at any time, move on to step 6.</a:t>
            </a:r>
          </a:p>
          <a:p>
            <a:pPr lvl="2"/>
            <a:r>
              <a:rPr lang="en-US" altLang="ko-KR" dirty="0"/>
              <a:t>In this example, question 4603 is 0 strike 2 ball, and strike + ball = 2. Reference sum changes.</a:t>
            </a:r>
          </a:p>
          <a:p>
            <a:pPr lvl="2"/>
            <a:r>
              <a:rPr lang="en-US" altLang="ko-KR" dirty="0"/>
              <a:t>If strike + ball(=2) &lt; reference sum(=3), the third position of reference question 4623, number 2 is the valid number.</a:t>
            </a:r>
          </a:p>
          <a:p>
            <a:pPr lvl="2"/>
            <a:r>
              <a:rPr lang="en-US" altLang="ko-KR" dirty="0"/>
              <a:t>Save the valid number and fix the third position to number 2.</a:t>
            </a:r>
          </a:p>
          <a:p>
            <a:pPr lvl="2"/>
            <a:r>
              <a:rPr lang="en-US" altLang="ko-KR" dirty="0"/>
              <a:t>Now, reference sum is the strike + ball = 3</a:t>
            </a:r>
          </a:p>
          <a:p>
            <a:pPr marL="0" indent="0">
              <a:buNone/>
            </a:pPr>
            <a:endParaRPr lang="en-US" altLang="ko-KR" dirty="0"/>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19</a:t>
            </a:fld>
            <a:endParaRPr lang="ko-KR" altLang="en-US"/>
          </a:p>
        </p:txBody>
      </p:sp>
    </p:spTree>
    <p:extLst>
      <p:ext uri="{BB962C8B-B14F-4D97-AF65-F5344CB8AC3E}">
        <p14:creationId xmlns:p14="http://schemas.microsoft.com/office/powerpoint/2010/main" val="393602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t>What is Number Baseball</a:t>
            </a:r>
          </a:p>
          <a:p>
            <a:pPr>
              <a:buFont typeface="Wingdings" panose="05000000000000000000" pitchFamily="2" charset="2"/>
              <a:buChar char="§"/>
            </a:pPr>
            <a:r>
              <a:rPr lang="en-US" altLang="ko-KR" sz="2400" b="1" dirty="0"/>
              <a:t>Goal</a:t>
            </a:r>
          </a:p>
          <a:p>
            <a:pPr>
              <a:buFont typeface="Wingdings" panose="05000000000000000000" pitchFamily="2" charset="2"/>
              <a:buChar char="§"/>
            </a:pPr>
            <a:r>
              <a:rPr lang="en-US" altLang="ko-KR" sz="2400" b="1" dirty="0"/>
              <a:t>Restriction on implementation</a:t>
            </a:r>
          </a:p>
          <a:p>
            <a:pPr>
              <a:buFont typeface="Wingdings" panose="05000000000000000000" pitchFamily="2" charset="2"/>
              <a:buChar char="§"/>
            </a:pPr>
            <a:r>
              <a:rPr lang="en-US" altLang="ko-KR" sz="2400" b="1" dirty="0"/>
              <a:t>Default algorithm</a:t>
            </a:r>
          </a:p>
          <a:p>
            <a:pPr>
              <a:buFont typeface="Wingdings" panose="05000000000000000000" pitchFamily="2" charset="2"/>
              <a:buChar char="§"/>
            </a:pPr>
            <a:r>
              <a:rPr lang="en-US" altLang="ko-KR" sz="2400" b="1" dirty="0"/>
              <a:t>Submission list</a:t>
            </a:r>
            <a:endParaRPr lang="en-US" altLang="ko-KR" dirty="0"/>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2</a:t>
            </a:fld>
            <a:endParaRPr lang="ko-KR" altLang="en-US"/>
          </a:p>
        </p:txBody>
      </p:sp>
    </p:spTree>
    <p:extLst>
      <p:ext uri="{BB962C8B-B14F-4D97-AF65-F5344CB8AC3E}">
        <p14:creationId xmlns:p14="http://schemas.microsoft.com/office/powerpoint/2010/main" val="281635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pPr marL="457200" lvl="1" indent="0">
              <a:buNone/>
            </a:pPr>
            <a:r>
              <a:rPr lang="en-US" altLang="ko-KR" dirty="0"/>
              <a:t>5. Change the fourth position number and find the change of reference sum (Ex. answer = 6247)</a:t>
            </a:r>
          </a:p>
          <a:p>
            <a:pPr lvl="2"/>
            <a:r>
              <a:rPr lang="en-US" altLang="ko-KR" dirty="0"/>
              <a:t>Reference sum (strike + ball) is 3</a:t>
            </a:r>
          </a:p>
          <a:p>
            <a:pPr lvl="2"/>
            <a:r>
              <a:rPr lang="en-US" altLang="ko-KR" dirty="0"/>
              <a:t>Reference question is 4623</a:t>
            </a:r>
          </a:p>
          <a:p>
            <a:pPr lvl="2"/>
            <a:r>
              <a:rPr lang="en-US" altLang="ko-KR" dirty="0"/>
              <a:t>Try to ask question 4620, 4621, 4623, 4624, 4625, 4627, etc. until you find the strike + ball = 4</a:t>
            </a:r>
          </a:p>
          <a:p>
            <a:pPr lvl="2"/>
            <a:r>
              <a:rPr lang="en-US" altLang="ko-KR" dirty="0"/>
              <a:t>In this example, question 4627 is 1 strike 3 ball, and strike + ball = 4. </a:t>
            </a:r>
          </a:p>
          <a:p>
            <a:pPr lvl="2"/>
            <a:r>
              <a:rPr lang="en-US" altLang="ko-KR" dirty="0"/>
              <a:t>Save the valid number and fix the fourth position to number 7.</a:t>
            </a:r>
          </a:p>
          <a:p>
            <a:pPr lvl="2"/>
            <a:r>
              <a:rPr lang="en-US" altLang="ko-KR" dirty="0"/>
              <a:t>You found all the valid numbers.</a:t>
            </a:r>
          </a:p>
          <a:p>
            <a:pPr marL="0" indent="0">
              <a:buNone/>
            </a:pPr>
            <a:endParaRPr lang="en-US" altLang="ko-KR" dirty="0"/>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20</a:t>
            </a:fld>
            <a:endParaRPr lang="ko-KR" altLang="en-US"/>
          </a:p>
        </p:txBody>
      </p:sp>
    </p:spTree>
    <p:extLst>
      <p:ext uri="{BB962C8B-B14F-4D97-AF65-F5344CB8AC3E}">
        <p14:creationId xmlns:p14="http://schemas.microsoft.com/office/powerpoint/2010/main" val="234005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9FEDBD-83C9-CCE8-5EB5-DA9B1D8A2606}"/>
              </a:ext>
            </a:extLst>
          </p:cNvPr>
          <p:cNvSpPr>
            <a:spLocks noGrp="1"/>
          </p:cNvSpPr>
          <p:nvPr>
            <p:ph idx="1"/>
          </p:nvPr>
        </p:nvSpPr>
        <p:spPr>
          <a:xfrm>
            <a:off x="838200" y="1191491"/>
            <a:ext cx="10515600" cy="5048323"/>
          </a:xfrm>
        </p:spPr>
        <p:txBody>
          <a:bodyPr>
            <a:normAutofit/>
          </a:bodyPr>
          <a:lstStyle/>
          <a:p>
            <a:pPr marL="457200" lvl="1" indent="0">
              <a:buNone/>
            </a:pPr>
            <a:r>
              <a:rPr lang="en-US" altLang="ko-KR" dirty="0"/>
              <a:t>6. Change the fourth position number and find the change of reference sum (Ex. answer = 6247)</a:t>
            </a:r>
          </a:p>
          <a:p>
            <a:pPr lvl="2"/>
            <a:r>
              <a:rPr lang="en-US" altLang="ko-KR" dirty="0"/>
              <a:t>Reference question is 4627 and this is all valid numbers.</a:t>
            </a:r>
          </a:p>
          <a:p>
            <a:pPr lvl="2"/>
            <a:r>
              <a:rPr lang="en-US" altLang="ko-KR" dirty="0"/>
              <a:t>Try to ask question 4627, 4672, 4726, 4762, 4267, 4276, 6274, 6427, 6247, etc.</a:t>
            </a:r>
          </a:p>
          <a:p>
            <a:pPr lvl="2"/>
            <a:r>
              <a:rPr lang="en-US" altLang="ko-KR" dirty="0"/>
              <a:t>The number of all cases is 24.</a:t>
            </a:r>
          </a:p>
          <a:p>
            <a:pPr lvl="2"/>
            <a:r>
              <a:rPr lang="en-US" altLang="ko-KR" dirty="0"/>
              <a:t>If grader returns 4 strike 0 ball, This is correct.</a:t>
            </a:r>
          </a:p>
          <a:p>
            <a:pPr lvl="2"/>
            <a:r>
              <a:rPr lang="en-US" altLang="ko-KR" dirty="0"/>
              <a:t>Example count:</a:t>
            </a:r>
          </a:p>
          <a:p>
            <a:pPr lvl="3"/>
            <a:r>
              <a:rPr lang="en-US" altLang="ko-KR" dirty="0"/>
              <a:t>0123, 4123, 4023, 4523, 4623, 4603, 4620, 4621, 4623, 4624, 4625, 4627, 4672, 4726, 4762, 4267, 4276, 6247(correct)</a:t>
            </a:r>
          </a:p>
          <a:p>
            <a:pPr lvl="3"/>
            <a:r>
              <a:rPr lang="en-US" altLang="ko-KR" dirty="0"/>
              <a:t>Count is 18.</a:t>
            </a:r>
          </a:p>
          <a:p>
            <a:pPr lvl="3"/>
            <a:endParaRPr lang="en-US" altLang="ko-KR" dirty="0"/>
          </a:p>
          <a:p>
            <a:pPr marL="0" indent="0">
              <a:buNone/>
            </a:pPr>
            <a:r>
              <a:rPr lang="en-US" altLang="ko-KR" dirty="0"/>
              <a:t>	</a:t>
            </a:r>
          </a:p>
          <a:p>
            <a:endParaRPr lang="en-US" altLang="ko-KR" dirty="0"/>
          </a:p>
        </p:txBody>
      </p:sp>
      <p:sp>
        <p:nvSpPr>
          <p:cNvPr id="3" name="Title 2">
            <a:extLst>
              <a:ext uri="{FF2B5EF4-FFF2-40B4-BE49-F238E27FC236}">
                <a16:creationId xmlns:a16="http://schemas.microsoft.com/office/drawing/2014/main" id="{F34BC72B-FF37-73B4-4644-A093354DE792}"/>
              </a:ext>
            </a:extLst>
          </p:cNvPr>
          <p:cNvSpPr>
            <a:spLocks noGrp="1"/>
          </p:cNvSpPr>
          <p:nvPr>
            <p:ph type="title"/>
          </p:nvPr>
        </p:nvSpPr>
        <p:spPr/>
        <p:txBody>
          <a:bodyPr/>
          <a:lstStyle/>
          <a:p>
            <a:r>
              <a:rPr lang="en-US" altLang="ko-KR" b="1" dirty="0"/>
              <a:t>Algorithm Example</a:t>
            </a:r>
            <a:endParaRPr lang="ko-KR" altLang="en-US" b="1" dirty="0"/>
          </a:p>
        </p:txBody>
      </p:sp>
      <p:sp>
        <p:nvSpPr>
          <p:cNvPr id="4" name="Slide Number Placeholder 3">
            <a:extLst>
              <a:ext uri="{FF2B5EF4-FFF2-40B4-BE49-F238E27FC236}">
                <a16:creationId xmlns:a16="http://schemas.microsoft.com/office/drawing/2014/main" id="{BB05DDFC-2887-A22B-6166-54A936DE73D8}"/>
              </a:ext>
            </a:extLst>
          </p:cNvPr>
          <p:cNvSpPr>
            <a:spLocks noGrp="1"/>
          </p:cNvSpPr>
          <p:nvPr>
            <p:ph type="sldNum" sz="quarter" idx="12"/>
          </p:nvPr>
        </p:nvSpPr>
        <p:spPr/>
        <p:txBody>
          <a:bodyPr/>
          <a:lstStyle/>
          <a:p>
            <a:fld id="{2F8993D2-7FE5-4AEC-BD56-F8077955FB5F}" type="slidenum">
              <a:rPr lang="ko-KR" altLang="en-US" smtClean="0"/>
              <a:t>21</a:t>
            </a:fld>
            <a:endParaRPr lang="ko-KR" altLang="en-US"/>
          </a:p>
        </p:txBody>
      </p:sp>
    </p:spTree>
    <p:extLst>
      <p:ext uri="{BB962C8B-B14F-4D97-AF65-F5344CB8AC3E}">
        <p14:creationId xmlns:p14="http://schemas.microsoft.com/office/powerpoint/2010/main" val="1321991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solidFill>
                  <a:schemeClr val="bg2">
                    <a:lumMod val="75000"/>
                  </a:schemeClr>
                </a:solidFill>
              </a:rPr>
              <a:t>What is Number Baseball</a:t>
            </a:r>
          </a:p>
          <a:p>
            <a:pPr>
              <a:buFont typeface="Wingdings" panose="05000000000000000000" pitchFamily="2" charset="2"/>
              <a:buChar char="§"/>
            </a:pPr>
            <a:r>
              <a:rPr lang="en-US" altLang="ko-KR" sz="2400" b="1" dirty="0">
                <a:solidFill>
                  <a:schemeClr val="bg2">
                    <a:lumMod val="75000"/>
                  </a:schemeClr>
                </a:solidFill>
              </a:rPr>
              <a:t>Goal</a:t>
            </a:r>
          </a:p>
          <a:p>
            <a:pPr>
              <a:buFont typeface="Wingdings" panose="05000000000000000000" pitchFamily="2" charset="2"/>
              <a:buChar char="§"/>
            </a:pPr>
            <a:r>
              <a:rPr lang="en-US" altLang="ko-KR" sz="2400" b="1" dirty="0">
                <a:solidFill>
                  <a:schemeClr val="bg2">
                    <a:lumMod val="75000"/>
                  </a:schemeClr>
                </a:solidFill>
              </a:rPr>
              <a:t>Restriction on implementation</a:t>
            </a:r>
          </a:p>
          <a:p>
            <a:pPr>
              <a:buFont typeface="Wingdings" panose="05000000000000000000" pitchFamily="2" charset="2"/>
              <a:buChar char="§"/>
            </a:pPr>
            <a:r>
              <a:rPr lang="en-US" altLang="ko-KR" sz="2400" b="1" dirty="0">
                <a:solidFill>
                  <a:schemeClr val="bg2">
                    <a:lumMod val="75000"/>
                  </a:schemeClr>
                </a:solidFill>
              </a:rPr>
              <a:t>Default algorithm</a:t>
            </a:r>
          </a:p>
          <a:p>
            <a:pPr>
              <a:buFont typeface="Wingdings" panose="05000000000000000000" pitchFamily="2" charset="2"/>
              <a:buChar char="§"/>
            </a:pPr>
            <a:r>
              <a:rPr lang="en-US" altLang="ko-KR" sz="2400" b="1" dirty="0"/>
              <a:t>Submission list</a:t>
            </a:r>
            <a:endParaRPr lang="en-US" altLang="ko-KR" dirty="0"/>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22</a:t>
            </a:fld>
            <a:endParaRPr lang="ko-KR" altLang="en-US"/>
          </a:p>
        </p:txBody>
      </p:sp>
    </p:spTree>
    <p:extLst>
      <p:ext uri="{BB962C8B-B14F-4D97-AF65-F5344CB8AC3E}">
        <p14:creationId xmlns:p14="http://schemas.microsoft.com/office/powerpoint/2010/main" val="1231823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b="1" dirty="0"/>
              <a:t>Submission list </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23</a:t>
            </a:fld>
            <a:endParaRPr lang="ko-KR" altLang="en-US"/>
          </a:p>
        </p:txBody>
      </p:sp>
      <p:sp>
        <p:nvSpPr>
          <p:cNvPr id="7" name="제목 2"/>
          <p:cNvSpPr txBox="1">
            <a:spLocks/>
          </p:cNvSpPr>
          <p:nvPr/>
        </p:nvSpPr>
        <p:spPr>
          <a:xfrm>
            <a:off x="387416" y="1176325"/>
            <a:ext cx="11690284" cy="5389575"/>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ko-KR" altLang="en-US" sz="2000" dirty="0"/>
          </a:p>
        </p:txBody>
      </p:sp>
      <p:sp>
        <p:nvSpPr>
          <p:cNvPr id="2" name="제목 2">
            <a:extLst>
              <a:ext uri="{FF2B5EF4-FFF2-40B4-BE49-F238E27FC236}">
                <a16:creationId xmlns:a16="http://schemas.microsoft.com/office/drawing/2014/main" id="{459C3CE9-214C-67B0-0236-730221A0713F}"/>
              </a:ext>
            </a:extLst>
          </p:cNvPr>
          <p:cNvSpPr txBox="1">
            <a:spLocks/>
          </p:cNvSpPr>
          <p:nvPr/>
        </p:nvSpPr>
        <p:spPr>
          <a:xfrm>
            <a:off x="835607" y="1040862"/>
            <a:ext cx="10515600" cy="383593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altLang="ko-KR" b="1" dirty="0"/>
              <a:t>Due date : 12/15 (Thursday) 23:59. submit your code in ETL.</a:t>
            </a:r>
          </a:p>
          <a:p>
            <a:pPr marL="342900" indent="-342900">
              <a:lnSpc>
                <a:spcPct val="100000"/>
              </a:lnSpc>
              <a:buFont typeface="Arial" panose="020B0604020202020204" pitchFamily="34" charset="0"/>
              <a:buChar char="•"/>
            </a:pPr>
            <a:endParaRPr lang="en-US" altLang="ko-KR" b="1" dirty="0"/>
          </a:p>
          <a:p>
            <a:pPr marL="342900" indent="-342900">
              <a:lnSpc>
                <a:spcPct val="100000"/>
              </a:lnSpc>
              <a:buFont typeface="Arial" panose="020B0604020202020204" pitchFamily="34" charset="0"/>
              <a:buChar char="•"/>
            </a:pPr>
            <a:r>
              <a:rPr lang="en-US" altLang="ko-KR" b="1" dirty="0"/>
              <a:t>Report</a:t>
            </a:r>
          </a:p>
          <a:p>
            <a:pPr marL="800100" lvl="1" indent="-342900">
              <a:buFont typeface="Arial" panose="020B0604020202020204" pitchFamily="34" charset="0"/>
              <a:buChar char="•"/>
            </a:pPr>
            <a:r>
              <a:rPr lang="en-US" altLang="ko-KR" dirty="0"/>
              <a:t>Explain your solver code</a:t>
            </a:r>
          </a:p>
          <a:p>
            <a:pPr marL="800100" lvl="1" indent="-342900">
              <a:buFont typeface="Arial" panose="020B0604020202020204" pitchFamily="34" charset="0"/>
              <a:buChar char="•"/>
            </a:pPr>
            <a:r>
              <a:rPr lang="en-US" altLang="ko-KR" dirty="0"/>
              <a:t>Analyze simulation results of your code</a:t>
            </a:r>
          </a:p>
          <a:p>
            <a:pPr marL="800100" lvl="1" indent="-342900">
              <a:buFont typeface="Arial" panose="020B0604020202020204" pitchFamily="34" charset="0"/>
              <a:buChar char="•"/>
            </a:pPr>
            <a:endParaRPr lang="en-US" altLang="ko-KR" b="1" dirty="0"/>
          </a:p>
          <a:p>
            <a:pPr marL="342900" indent="-342900">
              <a:lnSpc>
                <a:spcPct val="100000"/>
              </a:lnSpc>
              <a:buFont typeface="Arial" panose="020B0604020202020204" pitchFamily="34" charset="0"/>
              <a:buChar char="•"/>
            </a:pPr>
            <a:r>
              <a:rPr lang="en-US" altLang="ko-KR" b="1" dirty="0"/>
              <a:t>Source code</a:t>
            </a:r>
          </a:p>
          <a:p>
            <a:pPr marL="800100" lvl="1" indent="-342900">
              <a:buFont typeface="Arial" panose="020B0604020202020204" pitchFamily="34" charset="0"/>
              <a:buChar char="•"/>
            </a:pPr>
            <a:r>
              <a:rPr lang="en-US" altLang="ko-KR" dirty="0"/>
              <a:t>Verilog code for solver</a:t>
            </a:r>
          </a:p>
          <a:p>
            <a:pPr marL="800100" lvl="1" indent="-342900">
              <a:buFont typeface="Arial" panose="020B0604020202020204" pitchFamily="34" charset="0"/>
              <a:buChar char="•"/>
            </a:pPr>
            <a:r>
              <a:rPr lang="en-US" altLang="ko-KR" dirty="0"/>
              <a:t>File name : &lt;</a:t>
            </a:r>
            <a:r>
              <a:rPr lang="en-US" altLang="ko-KR" dirty="0" err="1"/>
              <a:t>student_id</a:t>
            </a:r>
            <a:r>
              <a:rPr lang="en-US" altLang="ko-KR" dirty="0"/>
              <a:t>&gt;_</a:t>
            </a:r>
            <a:r>
              <a:rPr lang="en-US" altLang="ko-KR" dirty="0" err="1"/>
              <a:t>solver.v</a:t>
            </a:r>
            <a:endParaRPr lang="en-US" altLang="ko-KR" dirty="0"/>
          </a:p>
          <a:p>
            <a:pPr marL="1257300" lvl="2" indent="-342900">
              <a:buFont typeface="Arial" panose="020B0604020202020204" pitchFamily="34" charset="0"/>
              <a:buChar char="•"/>
            </a:pPr>
            <a:r>
              <a:rPr lang="en-US" altLang="ko-KR" dirty="0"/>
              <a:t>EX) 2022_12345_solver.v</a:t>
            </a:r>
          </a:p>
          <a:p>
            <a:pPr marL="800100" lvl="1" indent="-342900">
              <a:buFont typeface="Arial" panose="020B0604020202020204" pitchFamily="34" charset="0"/>
              <a:buChar char="•"/>
            </a:pPr>
            <a:r>
              <a:rPr lang="en-US" altLang="ko-KR" dirty="0"/>
              <a:t>Don’t submit .zip file</a:t>
            </a:r>
          </a:p>
          <a:p>
            <a:pPr marL="800100" lvl="1" indent="-342900">
              <a:buFont typeface="Arial" panose="020B0604020202020204" pitchFamily="34" charset="0"/>
              <a:buChar char="•"/>
            </a:pPr>
            <a:r>
              <a:rPr lang="en-US" altLang="ko-KR" dirty="0"/>
              <a:t>If you don’t follow this format, you may not be correctly graded.</a:t>
            </a:r>
          </a:p>
        </p:txBody>
      </p:sp>
    </p:spTree>
    <p:extLst>
      <p:ext uri="{BB962C8B-B14F-4D97-AF65-F5344CB8AC3E}">
        <p14:creationId xmlns:p14="http://schemas.microsoft.com/office/powerpoint/2010/main" val="272270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b="1" dirty="0"/>
              <a:t>Grade </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24</a:t>
            </a:fld>
            <a:endParaRPr lang="ko-KR" altLang="en-US"/>
          </a:p>
        </p:txBody>
      </p:sp>
      <p:sp>
        <p:nvSpPr>
          <p:cNvPr id="7" name="제목 2"/>
          <p:cNvSpPr txBox="1">
            <a:spLocks/>
          </p:cNvSpPr>
          <p:nvPr/>
        </p:nvSpPr>
        <p:spPr>
          <a:xfrm>
            <a:off x="387416" y="1176325"/>
            <a:ext cx="11690284" cy="5389575"/>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endParaRPr lang="ko-KR" altLang="en-US" sz="2000" dirty="0"/>
          </a:p>
        </p:txBody>
      </p:sp>
      <p:sp>
        <p:nvSpPr>
          <p:cNvPr id="2" name="제목 2">
            <a:extLst>
              <a:ext uri="{FF2B5EF4-FFF2-40B4-BE49-F238E27FC236}">
                <a16:creationId xmlns:a16="http://schemas.microsoft.com/office/drawing/2014/main" id="{459C3CE9-214C-67B0-0236-730221A0713F}"/>
              </a:ext>
            </a:extLst>
          </p:cNvPr>
          <p:cNvSpPr txBox="1">
            <a:spLocks/>
          </p:cNvSpPr>
          <p:nvPr/>
        </p:nvSpPr>
        <p:spPr>
          <a:xfrm>
            <a:off x="835607" y="1041070"/>
            <a:ext cx="10515600" cy="279941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342900" indent="-342900">
              <a:buFont typeface="Arial" panose="020B0604020202020204" pitchFamily="34" charset="0"/>
              <a:buChar char="•"/>
            </a:pPr>
            <a:r>
              <a:rPr lang="en-US" altLang="ko-KR" b="1" dirty="0"/>
              <a:t>Submitted codes will be graded according to the average number of count taken to give correct answer for all rounds</a:t>
            </a:r>
          </a:p>
          <a:p>
            <a:endParaRPr lang="en-US" altLang="ko-KR" b="1" dirty="0"/>
          </a:p>
          <a:p>
            <a:pPr marL="342900" indent="-342900">
              <a:buFont typeface="Arial" panose="020B0604020202020204" pitchFamily="34" charset="0"/>
              <a:buChar char="•"/>
            </a:pPr>
            <a:r>
              <a:rPr lang="en-US" altLang="ko-KR" b="1" dirty="0"/>
              <a:t>Percentage</a:t>
            </a:r>
          </a:p>
          <a:p>
            <a:pPr marL="800100" lvl="1" indent="-342900">
              <a:buFont typeface="Arial" panose="020B0604020202020204" pitchFamily="34" charset="0"/>
              <a:buChar char="•"/>
            </a:pPr>
            <a:r>
              <a:rPr lang="en-US" altLang="ko-KR" b="1" dirty="0"/>
              <a:t>Code : 80%</a:t>
            </a:r>
          </a:p>
          <a:p>
            <a:pPr marL="800100" lvl="1" indent="-342900">
              <a:buFont typeface="Arial" panose="020B0604020202020204" pitchFamily="34" charset="0"/>
              <a:buChar char="•"/>
            </a:pPr>
            <a:r>
              <a:rPr lang="en-US" altLang="ko-KR" b="1" dirty="0"/>
              <a:t>Report : 20%</a:t>
            </a:r>
          </a:p>
          <a:p>
            <a:endParaRPr lang="en-US" altLang="ko-KR" b="1" dirty="0"/>
          </a:p>
          <a:p>
            <a:pPr marL="342900" indent="-342900">
              <a:buFont typeface="Arial" panose="020B0604020202020204" pitchFamily="34" charset="0"/>
              <a:buChar char="•"/>
            </a:pPr>
            <a:r>
              <a:rPr lang="en-US" altLang="ko-KR" b="1" dirty="0"/>
              <a:t>Extra point for improving the algorithm</a:t>
            </a:r>
          </a:p>
        </p:txBody>
      </p:sp>
    </p:spTree>
    <p:extLst>
      <p:ext uri="{BB962C8B-B14F-4D97-AF65-F5344CB8AC3E}">
        <p14:creationId xmlns:p14="http://schemas.microsoft.com/office/powerpoint/2010/main" val="251827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t>What is Number Baseball</a:t>
            </a:r>
          </a:p>
          <a:p>
            <a:pPr>
              <a:buFont typeface="Wingdings" panose="05000000000000000000" pitchFamily="2" charset="2"/>
              <a:buChar char="§"/>
            </a:pPr>
            <a:r>
              <a:rPr lang="en-US" altLang="ko-KR" sz="2400" b="1" dirty="0">
                <a:solidFill>
                  <a:schemeClr val="bg2">
                    <a:lumMod val="75000"/>
                  </a:schemeClr>
                </a:solidFill>
              </a:rPr>
              <a:t>Goal</a:t>
            </a:r>
          </a:p>
          <a:p>
            <a:pPr>
              <a:buFont typeface="Wingdings" panose="05000000000000000000" pitchFamily="2" charset="2"/>
              <a:buChar char="§"/>
            </a:pPr>
            <a:r>
              <a:rPr lang="en-US" altLang="ko-KR" sz="2400" b="1" dirty="0">
                <a:solidFill>
                  <a:schemeClr val="bg2">
                    <a:lumMod val="75000"/>
                  </a:schemeClr>
                </a:solidFill>
              </a:rPr>
              <a:t>Restriction on implementation</a:t>
            </a:r>
          </a:p>
          <a:p>
            <a:pPr>
              <a:buFont typeface="Wingdings" panose="05000000000000000000" pitchFamily="2" charset="2"/>
              <a:buChar char="§"/>
            </a:pPr>
            <a:r>
              <a:rPr lang="en-US" altLang="ko-KR" sz="2400" b="1" dirty="0">
                <a:solidFill>
                  <a:schemeClr val="bg2">
                    <a:lumMod val="75000"/>
                  </a:schemeClr>
                </a:solidFill>
              </a:rPr>
              <a:t>Default algorithm</a:t>
            </a:r>
          </a:p>
          <a:p>
            <a:pPr>
              <a:buFont typeface="Wingdings" panose="05000000000000000000" pitchFamily="2" charset="2"/>
              <a:buChar char="§"/>
            </a:pPr>
            <a:r>
              <a:rPr lang="en-US" altLang="ko-KR" sz="2400" b="1" dirty="0">
                <a:solidFill>
                  <a:schemeClr val="bg2">
                    <a:lumMod val="75000"/>
                  </a:schemeClr>
                </a:solidFill>
              </a:rPr>
              <a:t>Submission list</a:t>
            </a:r>
            <a:endParaRPr lang="en-US" altLang="ko-KR" dirty="0">
              <a:solidFill>
                <a:schemeClr val="bg2">
                  <a:lumMod val="75000"/>
                </a:schemeClr>
              </a:solidFill>
            </a:endParaRPr>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3</a:t>
            </a:fld>
            <a:endParaRPr lang="ko-KR" altLang="en-US"/>
          </a:p>
        </p:txBody>
      </p:sp>
    </p:spTree>
    <p:extLst>
      <p:ext uri="{BB962C8B-B14F-4D97-AF65-F5344CB8AC3E}">
        <p14:creationId xmlns:p14="http://schemas.microsoft.com/office/powerpoint/2010/main" val="131460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Number Baseball</a:t>
            </a:r>
            <a:endParaRPr lang="ko-KR" altLang="en-US" b="1" dirty="0"/>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4</a:t>
            </a:fld>
            <a:endParaRPr lang="ko-KR" altLang="en-US"/>
          </a:p>
        </p:txBody>
      </p:sp>
      <p:sp>
        <p:nvSpPr>
          <p:cNvPr id="8" name="제목 2">
            <a:extLst>
              <a:ext uri="{FF2B5EF4-FFF2-40B4-BE49-F238E27FC236}">
                <a16:creationId xmlns:a16="http://schemas.microsoft.com/office/drawing/2014/main" id="{65B5AC47-FF59-A5F2-F03D-759686805DD2}"/>
              </a:ext>
            </a:extLst>
          </p:cNvPr>
          <p:cNvSpPr txBox="1">
            <a:spLocks/>
          </p:cNvSpPr>
          <p:nvPr/>
        </p:nvSpPr>
        <p:spPr>
          <a:xfrm>
            <a:off x="838198" y="1168288"/>
            <a:ext cx="9990763" cy="2565512"/>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342900" indent="-342900">
              <a:buFont typeface="Wingdings" panose="05000000000000000000" pitchFamily="2" charset="2"/>
              <a:buChar char="§"/>
            </a:pPr>
            <a:r>
              <a:rPr lang="en-US" altLang="ko-KR" sz="2000" b="1" dirty="0"/>
              <a:t>Number Baseball is a number game</a:t>
            </a:r>
          </a:p>
          <a:p>
            <a:pPr marL="342900" indent="-342900">
              <a:buFont typeface="Wingdings" panose="05000000000000000000" pitchFamily="2" charset="2"/>
              <a:buChar char="§"/>
            </a:pPr>
            <a:endParaRPr lang="en-US" altLang="ko-KR" sz="2000" b="1" dirty="0"/>
          </a:p>
          <a:p>
            <a:pPr marL="342900" indent="-342900">
              <a:buFont typeface="Wingdings" panose="05000000000000000000" pitchFamily="2" charset="2"/>
              <a:buChar char="§"/>
            </a:pPr>
            <a:r>
              <a:rPr lang="en-US" altLang="ko-KR" sz="2000" b="1" dirty="0"/>
              <a:t>One player (grader) makes random 4-digit decimal number (0123~9876) with</a:t>
            </a:r>
            <a:r>
              <a:rPr lang="ko-KR" altLang="en-US" sz="2000" b="1" dirty="0"/>
              <a:t> </a:t>
            </a:r>
            <a:r>
              <a:rPr lang="en-US" altLang="ko-KR" sz="2000" b="1" dirty="0">
                <a:solidFill>
                  <a:srgbClr val="FF0000"/>
                </a:solidFill>
              </a:rPr>
              <a:t>different number for each digit</a:t>
            </a:r>
            <a:r>
              <a:rPr lang="en-US" altLang="ko-KR" sz="2000" b="1" dirty="0"/>
              <a:t>.</a:t>
            </a:r>
          </a:p>
          <a:p>
            <a:pPr marL="342900" indent="-342900">
              <a:buFont typeface="Wingdings" panose="05000000000000000000" pitchFamily="2" charset="2"/>
              <a:buChar char="§"/>
            </a:pPr>
            <a:endParaRPr lang="en-US" altLang="ko-KR" sz="2000" b="1" dirty="0"/>
          </a:p>
          <a:p>
            <a:pPr marL="342900" indent="-342900">
              <a:buFont typeface="Wingdings" panose="05000000000000000000" pitchFamily="2" charset="2"/>
              <a:buChar char="§"/>
            </a:pPr>
            <a:r>
              <a:rPr lang="en-US" altLang="ko-KR" sz="2000" b="1" dirty="0"/>
              <a:t>The other player (solver) guesses the number</a:t>
            </a:r>
          </a:p>
          <a:p>
            <a:pPr marL="342900" indent="-342900">
              <a:buFont typeface="Wingdings" panose="05000000000000000000" pitchFamily="2" charset="2"/>
              <a:buChar char="§"/>
            </a:pPr>
            <a:endParaRPr lang="en-US" altLang="ko-KR" sz="2000" b="1" dirty="0"/>
          </a:p>
          <a:p>
            <a:pPr marL="342900" indent="-342900">
              <a:buFont typeface="Wingdings" panose="05000000000000000000" pitchFamily="2" charset="2"/>
              <a:buChar char="§"/>
            </a:pPr>
            <a:r>
              <a:rPr lang="en-US" altLang="ko-KR" sz="2000" b="1" dirty="0"/>
              <a:t>Whenever solver gives the answer, grader responds with ‘ball’ or ‘strike’ according to the following rules </a:t>
            </a:r>
          </a:p>
        </p:txBody>
      </p:sp>
      <p:sp>
        <p:nvSpPr>
          <p:cNvPr id="9" name="제목 2">
            <a:extLst>
              <a:ext uri="{FF2B5EF4-FFF2-40B4-BE49-F238E27FC236}">
                <a16:creationId xmlns:a16="http://schemas.microsoft.com/office/drawing/2014/main" id="{655F4963-607E-B0D3-29B8-88BA342928D4}"/>
              </a:ext>
            </a:extLst>
          </p:cNvPr>
          <p:cNvSpPr txBox="1">
            <a:spLocks/>
          </p:cNvSpPr>
          <p:nvPr/>
        </p:nvSpPr>
        <p:spPr>
          <a:xfrm>
            <a:off x="1872567" y="3887367"/>
            <a:ext cx="6587326" cy="1232374"/>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altLang="ko-KR" sz="2000" dirty="0"/>
              <a:t>Ball    : Right number, but wrong location </a:t>
            </a:r>
          </a:p>
          <a:p>
            <a:r>
              <a:rPr lang="en-US" altLang="ko-KR" sz="2000" dirty="0"/>
              <a:t>Strike : Right number and location</a:t>
            </a:r>
          </a:p>
          <a:p>
            <a:r>
              <a:rPr lang="en-US" altLang="ko-KR" sz="2000" dirty="0"/>
              <a:t>EX) Correct answer : 1234 , Try : 1829 =&gt; 1strike,1ball</a:t>
            </a:r>
          </a:p>
        </p:txBody>
      </p:sp>
      <p:sp>
        <p:nvSpPr>
          <p:cNvPr id="11" name="제목 2">
            <a:extLst>
              <a:ext uri="{FF2B5EF4-FFF2-40B4-BE49-F238E27FC236}">
                <a16:creationId xmlns:a16="http://schemas.microsoft.com/office/drawing/2014/main" id="{26BA1C45-BB5F-E436-7CE9-4F348A5FC0F7}"/>
              </a:ext>
            </a:extLst>
          </p:cNvPr>
          <p:cNvSpPr txBox="1">
            <a:spLocks/>
          </p:cNvSpPr>
          <p:nvPr/>
        </p:nvSpPr>
        <p:spPr>
          <a:xfrm>
            <a:off x="838197" y="4899305"/>
            <a:ext cx="9990763" cy="8060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342900" indent="-342900">
              <a:buFont typeface="Wingdings" panose="05000000000000000000" pitchFamily="2" charset="2"/>
              <a:buChar char="§"/>
            </a:pPr>
            <a:r>
              <a:rPr lang="en-US" altLang="ko-KR" sz="2000" b="1" dirty="0"/>
              <a:t>It continues until solver gives the right answer(4 strike) to grader</a:t>
            </a:r>
          </a:p>
        </p:txBody>
      </p:sp>
    </p:spTree>
    <p:extLst>
      <p:ext uri="{BB962C8B-B14F-4D97-AF65-F5344CB8AC3E}">
        <p14:creationId xmlns:p14="http://schemas.microsoft.com/office/powerpoint/2010/main" val="250341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solidFill>
                  <a:schemeClr val="bg2">
                    <a:lumMod val="75000"/>
                  </a:schemeClr>
                </a:solidFill>
              </a:rPr>
              <a:t>What is Number Baseball</a:t>
            </a:r>
          </a:p>
          <a:p>
            <a:pPr>
              <a:buFont typeface="Wingdings" panose="05000000000000000000" pitchFamily="2" charset="2"/>
              <a:buChar char="§"/>
            </a:pPr>
            <a:r>
              <a:rPr lang="en-US" altLang="ko-KR" sz="2400" b="1" dirty="0"/>
              <a:t>Goal</a:t>
            </a:r>
          </a:p>
          <a:p>
            <a:pPr>
              <a:buFont typeface="Wingdings" panose="05000000000000000000" pitchFamily="2" charset="2"/>
              <a:buChar char="§"/>
            </a:pPr>
            <a:r>
              <a:rPr lang="en-US" altLang="ko-KR" sz="2400" b="1" dirty="0">
                <a:solidFill>
                  <a:schemeClr val="bg2">
                    <a:lumMod val="75000"/>
                  </a:schemeClr>
                </a:solidFill>
              </a:rPr>
              <a:t>Restriction on implementation</a:t>
            </a:r>
          </a:p>
          <a:p>
            <a:pPr>
              <a:buFont typeface="Wingdings" panose="05000000000000000000" pitchFamily="2" charset="2"/>
              <a:buChar char="§"/>
            </a:pPr>
            <a:r>
              <a:rPr lang="en-US" altLang="ko-KR" sz="2400" b="1" dirty="0">
                <a:solidFill>
                  <a:schemeClr val="bg2">
                    <a:lumMod val="75000"/>
                  </a:schemeClr>
                </a:solidFill>
              </a:rPr>
              <a:t>Default algorithm</a:t>
            </a:r>
          </a:p>
          <a:p>
            <a:pPr>
              <a:buFont typeface="Wingdings" panose="05000000000000000000" pitchFamily="2" charset="2"/>
              <a:buChar char="§"/>
            </a:pPr>
            <a:r>
              <a:rPr lang="en-US" altLang="ko-KR" sz="2400" b="1" dirty="0">
                <a:solidFill>
                  <a:schemeClr val="bg2">
                    <a:lumMod val="75000"/>
                  </a:schemeClr>
                </a:solidFill>
              </a:rPr>
              <a:t>Submission list</a:t>
            </a:r>
            <a:endParaRPr lang="en-US" altLang="ko-KR" dirty="0">
              <a:solidFill>
                <a:schemeClr val="bg2">
                  <a:lumMod val="75000"/>
                </a:schemeClr>
              </a:solidFill>
            </a:endParaRPr>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5</a:t>
            </a:fld>
            <a:endParaRPr lang="ko-KR" altLang="en-US"/>
          </a:p>
        </p:txBody>
      </p:sp>
    </p:spTree>
    <p:extLst>
      <p:ext uri="{BB962C8B-B14F-4D97-AF65-F5344CB8AC3E}">
        <p14:creationId xmlns:p14="http://schemas.microsoft.com/office/powerpoint/2010/main" val="373798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t>Design a Number Baseball accelerator</a:t>
            </a:r>
          </a:p>
          <a:p>
            <a:pPr lvl="1">
              <a:buFont typeface="Wingdings" panose="05000000000000000000" pitchFamily="2" charset="2"/>
              <a:buChar char="§"/>
            </a:pPr>
            <a:r>
              <a:rPr lang="en-US" altLang="ko-KR" sz="2000" dirty="0"/>
              <a:t>Goal : implement solver in Verilog code</a:t>
            </a:r>
          </a:p>
          <a:p>
            <a:pPr lvl="1">
              <a:buFont typeface="Wingdings" panose="05000000000000000000" pitchFamily="2" charset="2"/>
              <a:buChar char="§"/>
            </a:pPr>
            <a:r>
              <a:rPr lang="en-US" altLang="ko-KR" sz="2000" dirty="0"/>
              <a:t>Find out the best way for solver to give the correct answer with the least number of attempts as possible</a:t>
            </a:r>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Goal</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6</a:t>
            </a:fld>
            <a:endParaRPr lang="ko-KR" altLang="en-US"/>
          </a:p>
        </p:txBody>
      </p:sp>
    </p:spTree>
    <p:extLst>
      <p:ext uri="{BB962C8B-B14F-4D97-AF65-F5344CB8AC3E}">
        <p14:creationId xmlns:p14="http://schemas.microsoft.com/office/powerpoint/2010/main" val="228148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2FCB6D-C9C4-D228-1DF7-C43E8DB04117}"/>
              </a:ext>
            </a:extLst>
          </p:cNvPr>
          <p:cNvSpPr>
            <a:spLocks noGrp="1"/>
          </p:cNvSpPr>
          <p:nvPr>
            <p:ph idx="1"/>
          </p:nvPr>
        </p:nvSpPr>
        <p:spPr/>
        <p:txBody>
          <a:bodyPr>
            <a:normAutofit/>
          </a:bodyPr>
          <a:lstStyle/>
          <a:p>
            <a:pPr>
              <a:buFont typeface="Wingdings" panose="05000000000000000000" pitchFamily="2" charset="2"/>
              <a:buChar char="§"/>
            </a:pPr>
            <a:r>
              <a:rPr lang="en-US" altLang="ko-KR" sz="2400" b="1" dirty="0">
                <a:solidFill>
                  <a:schemeClr val="bg2">
                    <a:lumMod val="75000"/>
                  </a:schemeClr>
                </a:solidFill>
              </a:rPr>
              <a:t>What is Number Baseball</a:t>
            </a:r>
          </a:p>
          <a:p>
            <a:pPr>
              <a:buFont typeface="Wingdings" panose="05000000000000000000" pitchFamily="2" charset="2"/>
              <a:buChar char="§"/>
            </a:pPr>
            <a:r>
              <a:rPr lang="en-US" altLang="ko-KR" sz="2400" b="1" dirty="0">
                <a:solidFill>
                  <a:schemeClr val="bg2">
                    <a:lumMod val="75000"/>
                  </a:schemeClr>
                </a:solidFill>
              </a:rPr>
              <a:t>Goal</a:t>
            </a:r>
          </a:p>
          <a:p>
            <a:pPr>
              <a:buFont typeface="Wingdings" panose="05000000000000000000" pitchFamily="2" charset="2"/>
              <a:buChar char="§"/>
            </a:pPr>
            <a:r>
              <a:rPr lang="en-US" altLang="ko-KR" sz="2400" b="1" dirty="0"/>
              <a:t>Restriction on implementation</a:t>
            </a:r>
          </a:p>
          <a:p>
            <a:pPr>
              <a:buFont typeface="Wingdings" panose="05000000000000000000" pitchFamily="2" charset="2"/>
              <a:buChar char="§"/>
            </a:pPr>
            <a:r>
              <a:rPr lang="en-US" altLang="ko-KR" sz="2400" b="1" dirty="0">
                <a:solidFill>
                  <a:schemeClr val="bg2">
                    <a:lumMod val="75000"/>
                  </a:schemeClr>
                </a:solidFill>
              </a:rPr>
              <a:t>Default algorithm</a:t>
            </a:r>
          </a:p>
          <a:p>
            <a:pPr>
              <a:buFont typeface="Wingdings" panose="05000000000000000000" pitchFamily="2" charset="2"/>
              <a:buChar char="§"/>
            </a:pPr>
            <a:r>
              <a:rPr lang="en-US" altLang="ko-KR" sz="2400" b="1" dirty="0">
                <a:solidFill>
                  <a:schemeClr val="bg2">
                    <a:lumMod val="75000"/>
                  </a:schemeClr>
                </a:solidFill>
              </a:rPr>
              <a:t>Submission list</a:t>
            </a:r>
            <a:endParaRPr lang="en-US" altLang="ko-KR" dirty="0">
              <a:solidFill>
                <a:schemeClr val="bg2">
                  <a:lumMod val="75000"/>
                </a:schemeClr>
              </a:solidFill>
            </a:endParaRPr>
          </a:p>
          <a:p>
            <a:pPr>
              <a:buFont typeface="Wingdings" panose="05000000000000000000" pitchFamily="2" charset="2"/>
              <a:buChar char="§"/>
            </a:pPr>
            <a:endParaRPr lang="en-US" altLang="ko-KR" sz="2400" dirty="0"/>
          </a:p>
          <a:p>
            <a:pPr>
              <a:buFont typeface="Wingdings" panose="05000000000000000000" pitchFamily="2" charset="2"/>
              <a:buChar char="§"/>
            </a:pPr>
            <a:endParaRPr lang="ko-KR" altLang="en-US" sz="2400" dirty="0"/>
          </a:p>
        </p:txBody>
      </p:sp>
      <p:sp>
        <p:nvSpPr>
          <p:cNvPr id="3" name="Title 2">
            <a:extLst>
              <a:ext uri="{FF2B5EF4-FFF2-40B4-BE49-F238E27FC236}">
                <a16:creationId xmlns:a16="http://schemas.microsoft.com/office/drawing/2014/main" id="{7B7476AF-BBD6-2352-168B-F641A07B68F9}"/>
              </a:ext>
            </a:extLst>
          </p:cNvPr>
          <p:cNvSpPr>
            <a:spLocks noGrp="1"/>
          </p:cNvSpPr>
          <p:nvPr>
            <p:ph type="title"/>
          </p:nvPr>
        </p:nvSpPr>
        <p:spPr/>
        <p:txBody>
          <a:bodyPr/>
          <a:lstStyle/>
          <a:p>
            <a:r>
              <a:rPr lang="en-US" altLang="ko-KR" b="1" dirty="0"/>
              <a:t>Contents</a:t>
            </a:r>
            <a:endParaRPr lang="ko-KR" altLang="en-US" b="1" dirty="0"/>
          </a:p>
        </p:txBody>
      </p:sp>
      <p:sp>
        <p:nvSpPr>
          <p:cNvPr id="4" name="Slide Number Placeholder 3">
            <a:extLst>
              <a:ext uri="{FF2B5EF4-FFF2-40B4-BE49-F238E27FC236}">
                <a16:creationId xmlns:a16="http://schemas.microsoft.com/office/drawing/2014/main" id="{8594C2E6-682A-BB31-C1FB-E59A2EE237DE}"/>
              </a:ext>
            </a:extLst>
          </p:cNvPr>
          <p:cNvSpPr>
            <a:spLocks noGrp="1"/>
          </p:cNvSpPr>
          <p:nvPr>
            <p:ph type="sldNum" sz="quarter" idx="12"/>
          </p:nvPr>
        </p:nvSpPr>
        <p:spPr/>
        <p:txBody>
          <a:bodyPr/>
          <a:lstStyle/>
          <a:p>
            <a:fld id="{2F8993D2-7FE5-4AEC-BD56-F8077955FB5F}" type="slidenum">
              <a:rPr lang="ko-KR" altLang="en-US" smtClean="0"/>
              <a:t>7</a:t>
            </a:fld>
            <a:endParaRPr lang="ko-KR" altLang="en-US"/>
          </a:p>
        </p:txBody>
      </p:sp>
    </p:spTree>
    <p:extLst>
      <p:ext uri="{BB962C8B-B14F-4D97-AF65-F5344CB8AC3E}">
        <p14:creationId xmlns:p14="http://schemas.microsoft.com/office/powerpoint/2010/main" val="336565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8</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091655"/>
            <a:ext cx="10515600" cy="4991480"/>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altLang="ko-KR" b="1" dirty="0"/>
              <a:t>There are two main top modules </a:t>
            </a:r>
          </a:p>
          <a:p>
            <a:r>
              <a:rPr lang="en-US" altLang="ko-KR" b="1" dirty="0"/>
              <a:t>: ‘solver’ , ‘grader’</a:t>
            </a:r>
          </a:p>
          <a:p>
            <a:endParaRPr lang="en-US" altLang="ko-KR" b="1" dirty="0"/>
          </a:p>
          <a:p>
            <a:pPr marL="457200" indent="-457200">
              <a:buFont typeface="Wingdings" panose="05000000000000000000" pitchFamily="2" charset="2"/>
              <a:buChar char="§"/>
            </a:pPr>
            <a:r>
              <a:rPr lang="en-US" altLang="ko-KR" b="1" dirty="0"/>
              <a:t>solver : </a:t>
            </a:r>
          </a:p>
          <a:p>
            <a:pPr marL="914400" lvl="1" indent="-457200">
              <a:buFont typeface="Wingdings" panose="05000000000000000000" pitchFamily="2" charset="2"/>
              <a:buChar char="§"/>
            </a:pPr>
            <a:r>
              <a:rPr lang="en-US" altLang="ko-KR" dirty="0"/>
              <a:t>Decide number to ask and transfer the number to ‘grader’ module</a:t>
            </a:r>
          </a:p>
          <a:p>
            <a:pPr marL="914400" lvl="1" indent="-457200">
              <a:buFont typeface="Wingdings" panose="05000000000000000000" pitchFamily="2" charset="2"/>
              <a:buChar char="§"/>
            </a:pPr>
            <a:r>
              <a:rPr lang="en-US" altLang="ko-KR" dirty="0"/>
              <a:t>Receive ‘ball’ or ‘strike’ from ‘grader’ module</a:t>
            </a:r>
          </a:p>
          <a:p>
            <a:pPr marL="914400" lvl="1" indent="-457200">
              <a:buFont typeface="Wingdings" panose="05000000000000000000" pitchFamily="2" charset="2"/>
              <a:buChar char="§"/>
            </a:pPr>
            <a:r>
              <a:rPr lang="en-US" altLang="ko-KR" dirty="0"/>
              <a:t>Implemented with FSM</a:t>
            </a:r>
          </a:p>
          <a:p>
            <a:pPr marL="457200" indent="-457200">
              <a:buFont typeface="Wingdings" panose="05000000000000000000" pitchFamily="2" charset="2"/>
              <a:buChar char="§"/>
            </a:pPr>
            <a:endParaRPr lang="en-US" altLang="ko-KR" b="1" dirty="0"/>
          </a:p>
          <a:p>
            <a:pPr marL="457200" indent="-457200">
              <a:buFont typeface="Wingdings" panose="05000000000000000000" pitchFamily="2" charset="2"/>
              <a:buChar char="§"/>
            </a:pPr>
            <a:r>
              <a:rPr lang="en-US" altLang="ko-KR" b="1" dirty="0"/>
              <a:t>grader</a:t>
            </a:r>
          </a:p>
          <a:p>
            <a:pPr marL="914400" lvl="1" indent="-457200">
              <a:buFont typeface="Wingdings" panose="05000000000000000000" pitchFamily="2" charset="2"/>
              <a:buChar char="§"/>
            </a:pPr>
            <a:r>
              <a:rPr lang="en-US" altLang="ko-KR" dirty="0"/>
              <a:t>Determine whether the number transferred from ‘solver’ module is ‘ball’ or ‘strike’</a:t>
            </a:r>
          </a:p>
          <a:p>
            <a:pPr marL="914400" lvl="1" indent="-457200">
              <a:buFont typeface="Wingdings" panose="05000000000000000000" pitchFamily="2" charset="2"/>
              <a:buChar char="§"/>
            </a:pPr>
            <a:r>
              <a:rPr lang="en-US" altLang="ko-KR" dirty="0"/>
              <a:t>Send back ‘strike’ or ‘ball’ to ‘solver’ module</a:t>
            </a:r>
          </a:p>
          <a:p>
            <a:pPr marL="914400" lvl="1" indent="-457200">
              <a:buFont typeface="Wingdings" panose="05000000000000000000" pitchFamily="2" charset="2"/>
              <a:buChar char="§"/>
            </a:pPr>
            <a:endParaRPr lang="en-US" altLang="ko-KR" b="1" dirty="0"/>
          </a:p>
          <a:p>
            <a:pPr marL="914400" lvl="1" indent="-457200">
              <a:buFont typeface="Wingdings" panose="05000000000000000000" pitchFamily="2" charset="2"/>
              <a:buChar char="§"/>
            </a:pPr>
            <a:endParaRPr lang="en-US" altLang="ko-KR" b="1" dirty="0"/>
          </a:p>
          <a:p>
            <a:pPr marL="914400" lvl="1" indent="-457200">
              <a:buFont typeface="Wingdings" panose="05000000000000000000" pitchFamily="2" charset="2"/>
              <a:buChar char="§"/>
            </a:pPr>
            <a:endParaRPr lang="ko-KR" altLang="en-US" b="1" dirty="0"/>
          </a:p>
        </p:txBody>
      </p:sp>
    </p:spTree>
    <p:extLst>
      <p:ext uri="{BB962C8B-B14F-4D97-AF65-F5344CB8AC3E}">
        <p14:creationId xmlns:p14="http://schemas.microsoft.com/office/powerpoint/2010/main" val="259324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sz="2400" b="1" dirty="0"/>
              <a:t>Restriction on implementation</a:t>
            </a:r>
          </a:p>
        </p:txBody>
      </p:sp>
      <p:sp>
        <p:nvSpPr>
          <p:cNvPr id="4" name="슬라이드 번호 개체 틀 3"/>
          <p:cNvSpPr>
            <a:spLocks noGrp="1"/>
          </p:cNvSpPr>
          <p:nvPr>
            <p:ph type="sldNum" sz="quarter" idx="12"/>
          </p:nvPr>
        </p:nvSpPr>
        <p:spPr/>
        <p:txBody>
          <a:bodyPr/>
          <a:lstStyle/>
          <a:p>
            <a:fld id="{2F8993D2-7FE5-4AEC-BD56-F8077955FB5F}" type="slidenum">
              <a:rPr lang="ko-KR" altLang="en-US" smtClean="0"/>
              <a:t>9</a:t>
            </a:fld>
            <a:endParaRPr lang="ko-KR" altLang="en-US"/>
          </a:p>
        </p:txBody>
      </p:sp>
      <p:sp>
        <p:nvSpPr>
          <p:cNvPr id="2" name="제목 2">
            <a:extLst>
              <a:ext uri="{FF2B5EF4-FFF2-40B4-BE49-F238E27FC236}">
                <a16:creationId xmlns:a16="http://schemas.microsoft.com/office/drawing/2014/main" id="{9AE862D7-033F-62F3-6CF5-1B9D82B92245}"/>
              </a:ext>
            </a:extLst>
          </p:cNvPr>
          <p:cNvSpPr txBox="1">
            <a:spLocks/>
          </p:cNvSpPr>
          <p:nvPr/>
        </p:nvSpPr>
        <p:spPr>
          <a:xfrm>
            <a:off x="838200" y="1125181"/>
            <a:ext cx="11021907" cy="4462819"/>
          </a:xfrm>
          <a:prstGeom prst="rect">
            <a:avLst/>
          </a:prstGeom>
        </p:spPr>
        <p:txBody>
          <a:bodyPr vert="horz" lIns="91440" tIns="45720" rIns="91440" bIns="45720" rtlCol="0" anchor="t" anchorCtr="0">
            <a:normAutofit/>
          </a:bodyPr>
          <a:lstStyle>
            <a:lvl1pPr algn="l" defTabSz="914400" rtl="0" eaLnBrk="1" latinLnBrk="1"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pPr marL="457200" indent="-457200">
              <a:lnSpc>
                <a:spcPct val="100000"/>
              </a:lnSpc>
              <a:buFont typeface="Wingdings" panose="05000000000000000000" pitchFamily="2" charset="2"/>
              <a:buChar char="§"/>
            </a:pPr>
            <a:r>
              <a:rPr lang="en-US" altLang="ko-KR" b="1" dirty="0"/>
              <a:t>The zip file including skeleton of solver module, grader, testbench and other necessary files will be given in the code uploaded to ETL</a:t>
            </a:r>
          </a:p>
          <a:p>
            <a:pPr marL="914400" lvl="1" indent="-457200">
              <a:buFont typeface="Wingdings" panose="05000000000000000000" pitchFamily="2" charset="2"/>
              <a:buChar char="§"/>
            </a:pPr>
            <a:r>
              <a:rPr lang="en-US" altLang="ko-KR" dirty="0" err="1"/>
              <a:t>tb_nba.v</a:t>
            </a:r>
            <a:r>
              <a:rPr lang="en-US" altLang="ko-KR" dirty="0"/>
              <a:t>, </a:t>
            </a:r>
            <a:r>
              <a:rPr lang="en-US" altLang="ko-KR" dirty="0" err="1"/>
              <a:t>grader.v</a:t>
            </a:r>
            <a:r>
              <a:rPr lang="en-US" altLang="ko-KR" dirty="0"/>
              <a:t> and </a:t>
            </a:r>
            <a:r>
              <a:rPr lang="en-US" altLang="ko-KR" dirty="0" err="1"/>
              <a:t>solver.v</a:t>
            </a:r>
            <a:r>
              <a:rPr lang="en-US" altLang="ko-KR" dirty="0"/>
              <a:t> are in </a:t>
            </a:r>
            <a:r>
              <a:rPr lang="en-US" altLang="ko-KR" dirty="0" err="1"/>
              <a:t>rtl</a:t>
            </a:r>
            <a:r>
              <a:rPr lang="en-US" altLang="ko-KR" dirty="0"/>
              <a:t> folder</a:t>
            </a:r>
          </a:p>
          <a:p>
            <a:endParaRPr lang="en-US" altLang="ko-KR" sz="3000" b="1" dirty="0"/>
          </a:p>
          <a:p>
            <a:pPr marL="457200" indent="-457200">
              <a:buFont typeface="Wingdings" panose="05000000000000000000" pitchFamily="2" charset="2"/>
              <a:buChar char="§"/>
            </a:pPr>
            <a:r>
              <a:rPr lang="en-US" altLang="ko-KR" b="1" dirty="0"/>
              <a:t>Your code will be graded by original grader and testbench uploaded in ETL. (answer list will be different)</a:t>
            </a:r>
          </a:p>
          <a:p>
            <a:pPr marL="914400" lvl="1" indent="-457200">
              <a:buFont typeface="Wingdings" panose="05000000000000000000" pitchFamily="2" charset="2"/>
              <a:buChar char="§"/>
            </a:pPr>
            <a:r>
              <a:rPr lang="en-US" altLang="ko-KR" dirty="0"/>
              <a:t>Never change the interface of solver and grader</a:t>
            </a:r>
          </a:p>
          <a:p>
            <a:pPr marL="914400" lvl="1" indent="-457200">
              <a:buFont typeface="Wingdings" panose="05000000000000000000" pitchFamily="2" charset="2"/>
              <a:buChar char="§"/>
            </a:pPr>
            <a:r>
              <a:rPr lang="en-US" altLang="ko-KR" dirty="0"/>
              <a:t>Never change the Verilog code of grader</a:t>
            </a:r>
          </a:p>
          <a:p>
            <a:pPr marL="914400" lvl="1" indent="-457200">
              <a:buFont typeface="Wingdings" panose="05000000000000000000" pitchFamily="2" charset="2"/>
              <a:buChar char="§"/>
            </a:pPr>
            <a:r>
              <a:rPr lang="en-US" altLang="ko-KR" dirty="0"/>
              <a:t>Never change the Verilog code of testbench</a:t>
            </a:r>
          </a:p>
          <a:p>
            <a:pPr marL="914400" lvl="1" indent="-457200">
              <a:buFont typeface="Wingdings" panose="05000000000000000000" pitchFamily="2" charset="2"/>
              <a:buChar char="§"/>
            </a:pPr>
            <a:r>
              <a:rPr lang="en-US" altLang="ko-KR" dirty="0"/>
              <a:t>If you change the code, you may not be correctly graded</a:t>
            </a:r>
          </a:p>
        </p:txBody>
      </p:sp>
    </p:spTree>
    <p:extLst>
      <p:ext uri="{BB962C8B-B14F-4D97-AF65-F5344CB8AC3E}">
        <p14:creationId xmlns:p14="http://schemas.microsoft.com/office/powerpoint/2010/main" val="126036843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24921</TotalTime>
  <Words>1927</Words>
  <Application>Microsoft Office PowerPoint</Application>
  <PresentationFormat>와이드스크린</PresentationFormat>
  <Paragraphs>237</Paragraphs>
  <Slides>24</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24</vt:i4>
      </vt:variant>
    </vt:vector>
  </HeadingPairs>
  <TitlesOfParts>
    <vt:vector size="28" baseType="lpstr">
      <vt:lpstr>맑은 고딕</vt:lpstr>
      <vt:lpstr>Arial</vt:lpstr>
      <vt:lpstr>Wingdings</vt:lpstr>
      <vt:lpstr>Office 테마</vt:lpstr>
      <vt:lpstr>Digital Logic Design and Lab</vt:lpstr>
      <vt:lpstr>Contents</vt:lpstr>
      <vt:lpstr>Contents</vt:lpstr>
      <vt:lpstr>Number Baseball</vt:lpstr>
      <vt:lpstr>Contents</vt:lpstr>
      <vt:lpstr>Goal</vt:lpstr>
      <vt:lpstr>Contents</vt:lpstr>
      <vt:lpstr>Restriction on implementation</vt:lpstr>
      <vt:lpstr>Restriction on implementation</vt:lpstr>
      <vt:lpstr>Restriction on implementation</vt:lpstr>
      <vt:lpstr>Restriction on implementation</vt:lpstr>
      <vt:lpstr>Restriction on implementation</vt:lpstr>
      <vt:lpstr>Restriction on implementation</vt:lpstr>
      <vt:lpstr>Restriction on implementation</vt:lpstr>
      <vt:lpstr>Contents</vt:lpstr>
      <vt:lpstr>Algorithm Example</vt:lpstr>
      <vt:lpstr>Algorithm Example</vt:lpstr>
      <vt:lpstr>Algorithm Example</vt:lpstr>
      <vt:lpstr>Algorithm Example</vt:lpstr>
      <vt:lpstr>Algorithm Example</vt:lpstr>
      <vt:lpstr>Algorithm Example</vt:lpstr>
      <vt:lpstr>Contents</vt:lpstr>
      <vt:lpstr>Submission list </vt:lpstr>
      <vt:lpstr>Grade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ㄴㅇㄹ</dc:title>
  <dc:creator>이창훈</dc:creator>
  <cp:lastModifiedBy>장재용</cp:lastModifiedBy>
  <cp:revision>989</cp:revision>
  <dcterms:created xsi:type="dcterms:W3CDTF">2020-08-22T07:42:21Z</dcterms:created>
  <dcterms:modified xsi:type="dcterms:W3CDTF">2022-11-21T12:58:09Z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C:\Users\sh27s\Documents\카카오톡 받은 파일\Comparative Study of ReRAM Array Structures for In-Memory Neural Network Computing.pptx</vt:lpwstr>
  </property>
</Properties>
</file>