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66" r:id="rId2"/>
    <p:sldId id="267" r:id="rId3"/>
    <p:sldId id="256" r:id="rId4"/>
    <p:sldId id="257" r:id="rId5"/>
    <p:sldId id="268" r:id="rId6"/>
    <p:sldId id="269" r:id="rId7"/>
    <p:sldId id="270" r:id="rId8"/>
    <p:sldId id="260" r:id="rId9"/>
    <p:sldId id="278" r:id="rId10"/>
    <p:sldId id="289" r:id="rId11"/>
    <p:sldId id="290" r:id="rId12"/>
    <p:sldId id="291" r:id="rId13"/>
    <p:sldId id="292" r:id="rId14"/>
    <p:sldId id="293" r:id="rId15"/>
    <p:sldId id="295" r:id="rId16"/>
    <p:sldId id="297" r:id="rId17"/>
    <p:sldId id="294" r:id="rId18"/>
  </p:sldIdLst>
  <p:sldSz cx="12192000" cy="6858000"/>
  <p:notesSz cx="6858000" cy="9144000"/>
  <p:embeddedFontLst>
    <p:embeddedFont>
      <p:font typeface="나눔스퀘어 네오 Bold" panose="00000800000000000000" pitchFamily="2" charset="-127"/>
      <p:bold r:id="rId20"/>
    </p:embeddedFont>
    <p:embeddedFont>
      <p:font typeface="나눔스퀘어 네오 ExtraBold" panose="00000900000000000000" pitchFamily="2" charset="-127"/>
      <p:bold r:id="rId21"/>
    </p:embeddedFont>
    <p:embeddedFont>
      <p:font typeface="나눔스퀘어 네오 Regular" panose="00000500000000000000" pitchFamily="2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FD6B0-C18E-48BD-9BB0-D646D083ABC5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99E79-1FF9-4200-90CC-D538C3BB4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63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99E79-1FF9-4200-90CC-D538C3BB48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8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726A-D884-B7F2-EC47-AC887B4E4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3F4138-CC35-9EC8-E397-BC3B9F249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13AC2-FD38-DE8A-0C1E-636BCE99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ED4-028B-4107-B316-9C618ECEC8C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5982C-B4E3-2BE5-2B44-F0941C3D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87539-07C3-81DC-411D-A21697E1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18F-C7B3-46D9-8448-657276B95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36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D6264-D3D5-535C-A621-C0CAC4E7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70B3F4-8574-1FC0-E862-488BCC2FC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179D0-F823-10F2-5315-46ECBB3F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ED4-028B-4107-B316-9C618ECEC8C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E7647-0953-F4BE-27E4-281BA8B8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345A3-FB01-CE26-6373-164E9038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18F-C7B3-46D9-8448-657276B95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2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3A4BFE-989A-AF90-8605-75A8CABB5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6B1AF9-1C68-AE31-69C1-295AB2BA9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463FC-DA84-DBCD-8C83-4CA6B96A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ED4-028B-4107-B316-9C618ECEC8C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2A6B9-D8AF-18ED-E19D-98D3E245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0D4B7-4987-CE50-B18F-BEC60B9D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18F-C7B3-46D9-8448-657276B95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7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AD5F4-2D6D-06C1-B665-3A96864B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4DB62-0E22-41A1-81E0-623429754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EFC4F-2E88-1E74-01CC-296A4579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ED4-028B-4107-B316-9C618ECEC8C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11BB3-E363-347C-97E1-D35D8BCE7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1A219-E5F9-E4C4-D497-2CAA107D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18F-C7B3-46D9-8448-657276B95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16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DBBC9-7D45-7315-80EE-E06CE784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44936-E5CB-459A-1136-963EE163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6ED3E-28DF-FCF3-09BD-DEBCA79F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ED4-028B-4107-B316-9C618ECEC8C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DF48A6-56AE-8477-7ECC-C37BCBA1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64CB1-843E-E24E-36A0-4422850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18F-C7B3-46D9-8448-657276B95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F5DA4-FC0F-6854-B1C1-5587E77E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62DDF-CDF0-74D5-13C2-3FA133257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0CD7D7-6832-83A5-2C79-80B45CFDF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163A2-1586-AB54-772E-769D1196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ED4-028B-4107-B316-9C618ECEC8C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104A4-A6BD-8393-D73D-BF1C27657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E7C27-72E2-CE14-82F3-3C732AA7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18F-C7B3-46D9-8448-657276B95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2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1C6DB-52AE-3C63-B620-4E93B566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CFE41-96EE-6F10-A68D-FA143CA49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4FC6FF-F3F3-FE3C-FAE6-FAE5F17BF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947080-04C1-4774-80B4-ED48E20CF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49ED4D-E845-F66C-8B81-1685E37CA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B0E273-E8DA-1EA9-92BF-BE312C35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ED4-028B-4107-B316-9C618ECEC8C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93ECF8-BEF9-B80D-21AE-10C1E8B4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38268C-1E48-B6D0-E812-C0C218E3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18F-C7B3-46D9-8448-657276B95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FC0FB-8ACF-907D-00B3-541FE00B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10849-59C3-26DA-5E0F-7384460D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ED4-028B-4107-B316-9C618ECEC8C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F1E2E7-9658-5841-540A-07044D1D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1F9B74-532A-8843-4767-BFAD894C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18F-C7B3-46D9-8448-657276B95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3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ED33D5-76D8-89CE-378C-8BF8551A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ED4-028B-4107-B316-9C618ECEC8C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2BBFC6-84FD-6508-2D3F-AF7CA427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9C50DC-2E23-53DA-ED70-35FA3DAF9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18F-C7B3-46D9-8448-657276B95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6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9F7C4-045C-3E73-39EC-0422DC24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16BED-298B-9C8D-3E10-C7901FC8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9772-8264-3BA0-83AA-03257300A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520EBC-2085-816F-024E-AC0DCEBA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ED4-028B-4107-B316-9C618ECEC8C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BBF5B-01F1-81A3-9344-F8A028EF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6CC7F-9D52-AE59-8FA1-E80F6853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18F-C7B3-46D9-8448-657276B95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0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CA68F-A509-9971-F787-72165A34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02EF50-04EA-487F-9D24-31CB9C719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0E3AA9-95E3-148B-C9C2-08CC217A7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B5681-9EC8-CDE4-4ABA-4D12041C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1ED4-028B-4107-B316-9C618ECEC8C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42E94C-E496-B33D-6B1C-98EBD039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CC3E5-261A-168F-6FC9-44201797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518F-C7B3-46D9-8448-657276B95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90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75449D-C9C5-AE4C-3B28-9479CCAE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88A24F-00F9-2B50-A688-5773C547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D754F-99DA-7117-C973-8955C4847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1ED4-028B-4107-B316-9C618ECEC8C3}" type="datetimeFigureOut">
              <a:rPr lang="ko-KR" altLang="en-US" smtClean="0"/>
              <a:t>2024-05-28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2DF76-91DA-89E4-5C38-3FDBB7A53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B5530-E514-3E01-F355-16865AFB4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D518F-C7B3-46D9-8448-657276B95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5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9C41B-2485-990C-0789-67C9B5DAC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83564"/>
            <a:ext cx="12192000" cy="1044018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BBK </a:t>
            </a:r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도서 대여 서비스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3767CA-7DE5-55F1-E596-A8E6A0CE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6184"/>
            <a:ext cx="9144000" cy="524926"/>
          </a:xfrm>
        </p:spPr>
        <p:txBody>
          <a:bodyPr>
            <a:noAutofit/>
          </a:bodyPr>
          <a:lstStyle/>
          <a:p>
            <a:r>
              <a:rPr lang="ko-KR" altLang="en-US" sz="3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김성엽</a:t>
            </a:r>
            <a:r>
              <a:rPr lang="ko-KR" altLang="en-US" sz="3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강승우  김동규  </a:t>
            </a:r>
            <a:r>
              <a:rPr lang="ko-KR" altLang="en-US" sz="3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김시은</a:t>
            </a:r>
            <a:r>
              <a:rPr lang="ko-KR" altLang="en-US" sz="3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신정현</a:t>
            </a:r>
          </a:p>
        </p:txBody>
      </p:sp>
    </p:spTree>
    <p:extLst>
      <p:ext uri="{BB962C8B-B14F-4D97-AF65-F5344CB8AC3E}">
        <p14:creationId xmlns:p14="http://schemas.microsoft.com/office/powerpoint/2010/main" val="242644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7FEB247-55AA-FCBF-5C6E-DCFACBA2413A}"/>
              </a:ext>
            </a:extLst>
          </p:cNvPr>
          <p:cNvGrpSpPr/>
          <p:nvPr/>
        </p:nvGrpSpPr>
        <p:grpSpPr>
          <a:xfrm>
            <a:off x="9766053" y="1521194"/>
            <a:ext cx="1951349" cy="493028"/>
            <a:chOff x="9766053" y="1585154"/>
            <a:chExt cx="1951349" cy="49302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3A43800-8448-A784-9A33-828784904D3C}"/>
                </a:ext>
              </a:extLst>
            </p:cNvPr>
            <p:cNvSpPr/>
            <p:nvPr/>
          </p:nvSpPr>
          <p:spPr>
            <a:xfrm>
              <a:off x="9766053" y="1585154"/>
              <a:ext cx="1951349" cy="493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235B40-382E-2B1B-44C1-8AD1A3EE112A}"/>
                </a:ext>
              </a:extLst>
            </p:cNvPr>
            <p:cNvSpPr txBox="1"/>
            <p:nvPr/>
          </p:nvSpPr>
          <p:spPr>
            <a:xfrm>
              <a:off x="9986402" y="1662391"/>
              <a:ext cx="1510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도서 </a:t>
              </a:r>
              <a:r>
                <a:rPr lang="ko-KR" altLang="en-US" sz="1600" dirty="0" err="1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고객단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2F4F9BF-5331-BA57-BE14-3022A40E3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8" y="1270510"/>
            <a:ext cx="9010457" cy="5074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18A0A-7AD4-39C3-7F1D-C0C043EC726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6.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27723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CD5FB82-ED8D-2995-5C91-42465171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7" y="1270510"/>
            <a:ext cx="9012198" cy="507559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7FEB247-55AA-FCBF-5C6E-DCFACBA2413A}"/>
              </a:ext>
            </a:extLst>
          </p:cNvPr>
          <p:cNvGrpSpPr/>
          <p:nvPr/>
        </p:nvGrpSpPr>
        <p:grpSpPr>
          <a:xfrm>
            <a:off x="9766053" y="1521194"/>
            <a:ext cx="1951349" cy="493028"/>
            <a:chOff x="9766053" y="1585154"/>
            <a:chExt cx="1951349" cy="49302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3A43800-8448-A784-9A33-828784904D3C}"/>
                </a:ext>
              </a:extLst>
            </p:cNvPr>
            <p:cNvSpPr/>
            <p:nvPr/>
          </p:nvSpPr>
          <p:spPr>
            <a:xfrm>
              <a:off x="9766053" y="1585154"/>
              <a:ext cx="1951349" cy="493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235B40-382E-2B1B-44C1-8AD1A3EE112A}"/>
                </a:ext>
              </a:extLst>
            </p:cNvPr>
            <p:cNvSpPr txBox="1"/>
            <p:nvPr/>
          </p:nvSpPr>
          <p:spPr>
            <a:xfrm>
              <a:off x="9986402" y="1662391"/>
              <a:ext cx="1510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대여 </a:t>
              </a:r>
              <a:r>
                <a:rPr lang="ko-KR" altLang="en-US" sz="1600" dirty="0" err="1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고객단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D18A0A-7AD4-39C3-7F1D-C0C043EC726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6.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67029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EC118D-5025-FAAF-202A-D10780BD70F3}"/>
              </a:ext>
            </a:extLst>
          </p:cNvPr>
          <p:cNvGrpSpPr/>
          <p:nvPr/>
        </p:nvGrpSpPr>
        <p:grpSpPr>
          <a:xfrm>
            <a:off x="9766053" y="1521194"/>
            <a:ext cx="1951349" cy="493028"/>
            <a:chOff x="9630286" y="1585154"/>
            <a:chExt cx="1951349" cy="49302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A2DDC2C-6894-B3A7-A2C5-AD31EFE0D7E0}"/>
                </a:ext>
              </a:extLst>
            </p:cNvPr>
            <p:cNvSpPr/>
            <p:nvPr/>
          </p:nvSpPr>
          <p:spPr>
            <a:xfrm>
              <a:off x="9630286" y="1585154"/>
              <a:ext cx="1951349" cy="493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FBACD3-F2D7-AD82-592A-6D7829CF3D3F}"/>
                </a:ext>
              </a:extLst>
            </p:cNvPr>
            <p:cNvSpPr txBox="1"/>
            <p:nvPr/>
          </p:nvSpPr>
          <p:spPr>
            <a:xfrm>
              <a:off x="9850635" y="1647002"/>
              <a:ext cx="1510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회원 관리자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C574D6CE-39F7-DAB7-1C51-98ADC6CB3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57" y="1271490"/>
            <a:ext cx="9010458" cy="5074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D18A0A-7AD4-39C3-7F1D-C0C043EC726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6.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4095676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578A8C-DAF4-4522-9B69-AF574838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8" y="1271490"/>
            <a:ext cx="9010447" cy="507460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EC118D-5025-FAAF-202A-D10780BD70F3}"/>
              </a:ext>
            </a:extLst>
          </p:cNvPr>
          <p:cNvGrpSpPr/>
          <p:nvPr/>
        </p:nvGrpSpPr>
        <p:grpSpPr>
          <a:xfrm>
            <a:off x="9766053" y="1521194"/>
            <a:ext cx="1951349" cy="493028"/>
            <a:chOff x="9630286" y="1585154"/>
            <a:chExt cx="1951349" cy="49302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A2DDC2C-6894-B3A7-A2C5-AD31EFE0D7E0}"/>
                </a:ext>
              </a:extLst>
            </p:cNvPr>
            <p:cNvSpPr/>
            <p:nvPr/>
          </p:nvSpPr>
          <p:spPr>
            <a:xfrm>
              <a:off x="9630286" y="1585154"/>
              <a:ext cx="1951349" cy="493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FBACD3-F2D7-AD82-592A-6D7829CF3D3F}"/>
                </a:ext>
              </a:extLst>
            </p:cNvPr>
            <p:cNvSpPr txBox="1"/>
            <p:nvPr/>
          </p:nvSpPr>
          <p:spPr>
            <a:xfrm>
              <a:off x="9850635" y="1647002"/>
              <a:ext cx="1510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도서 관리자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D18A0A-7AD4-39C3-7F1D-C0C043EC726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6.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321255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1AD8AAC-E571-C428-98B9-FDB15873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68" y="1271490"/>
            <a:ext cx="9010447" cy="507460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EC118D-5025-FAAF-202A-D10780BD70F3}"/>
              </a:ext>
            </a:extLst>
          </p:cNvPr>
          <p:cNvGrpSpPr/>
          <p:nvPr/>
        </p:nvGrpSpPr>
        <p:grpSpPr>
          <a:xfrm>
            <a:off x="9766053" y="1521194"/>
            <a:ext cx="1951349" cy="493028"/>
            <a:chOff x="9630286" y="1585154"/>
            <a:chExt cx="1951349" cy="49302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A2DDC2C-6894-B3A7-A2C5-AD31EFE0D7E0}"/>
                </a:ext>
              </a:extLst>
            </p:cNvPr>
            <p:cNvSpPr/>
            <p:nvPr/>
          </p:nvSpPr>
          <p:spPr>
            <a:xfrm>
              <a:off x="9630286" y="1585154"/>
              <a:ext cx="1951349" cy="493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FBACD3-F2D7-AD82-592A-6D7829CF3D3F}"/>
                </a:ext>
              </a:extLst>
            </p:cNvPr>
            <p:cNvSpPr txBox="1"/>
            <p:nvPr/>
          </p:nvSpPr>
          <p:spPr>
            <a:xfrm>
              <a:off x="9850635" y="1647002"/>
              <a:ext cx="1510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대여 관리자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D18A0A-7AD4-39C3-7F1D-C0C043EC726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6.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시연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B0D987-D0D2-5002-23B7-59BB9ADEA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74" y="2289161"/>
            <a:ext cx="1844904" cy="9364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EAD0CE-5DF8-1B8E-29EF-EEF8912F0D06}"/>
              </a:ext>
            </a:extLst>
          </p:cNvPr>
          <p:cNvSpPr txBox="1"/>
          <p:nvPr/>
        </p:nvSpPr>
        <p:spPr>
          <a:xfrm>
            <a:off x="9819273" y="3220433"/>
            <a:ext cx="1844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관리자 대여 시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회원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ID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39392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74303EF-A4D6-DF4B-7688-0A08D152812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7.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느낀 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A9CBCE7-8968-FF23-4452-44A4EECF4893}"/>
              </a:ext>
            </a:extLst>
          </p:cNvPr>
          <p:cNvSpPr/>
          <p:nvPr/>
        </p:nvSpPr>
        <p:spPr>
          <a:xfrm>
            <a:off x="461817" y="868218"/>
            <a:ext cx="11397673" cy="5809673"/>
          </a:xfrm>
          <a:prstGeom prst="roundRect">
            <a:avLst>
              <a:gd name="adj" fmla="val 12374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87FC42-7FE9-DF38-2DA6-57AEDA8017EA}"/>
              </a:ext>
            </a:extLst>
          </p:cNvPr>
          <p:cNvGrpSpPr/>
          <p:nvPr/>
        </p:nvGrpSpPr>
        <p:grpSpPr>
          <a:xfrm>
            <a:off x="791731" y="1283163"/>
            <a:ext cx="10608537" cy="4807647"/>
            <a:chOff x="763928" y="1172326"/>
            <a:chExt cx="10608537" cy="48076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7BB63A7-8717-38FC-0DE0-1CFCC24395D0}"/>
                </a:ext>
              </a:extLst>
            </p:cNvPr>
            <p:cNvSpPr txBox="1"/>
            <p:nvPr/>
          </p:nvSpPr>
          <p:spPr>
            <a:xfrm>
              <a:off x="763928" y="1172326"/>
              <a:ext cx="1434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 err="1"/>
                <a:t>김성엽</a:t>
              </a:r>
              <a:endParaRPr lang="ko-KR" altLang="en-US" sz="2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EE8E9F-C2CD-8A8D-F442-0028A943434E}"/>
                </a:ext>
              </a:extLst>
            </p:cNvPr>
            <p:cNvSpPr txBox="1"/>
            <p:nvPr/>
          </p:nvSpPr>
          <p:spPr>
            <a:xfrm>
              <a:off x="2180580" y="1172326"/>
              <a:ext cx="8967711" cy="170033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팀장으로 프로젝트를 진행하면서 많은 부족함과 도전에 직면했지만</a:t>
              </a:r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팀원들의 협력 덕분에</a:t>
              </a:r>
              <a:r>
                <a:rPr lang="en-US" altLang="ko-KR" sz="1600" kern="0" dirty="0">
                  <a:solidFill>
                    <a:srgbClr val="000000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성공적으로 마무리할 수</a:t>
              </a:r>
              <a:r>
                <a:rPr lang="en-US" altLang="ko-KR" sz="1600" kern="0" dirty="0">
                  <a:solidFill>
                    <a:srgbClr val="000000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있었습니다</a:t>
              </a:r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. </a:t>
              </a:r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이번 프로젝트를 통해 시스템 개발 과정의</a:t>
              </a:r>
              <a:r>
                <a:rPr lang="en-US" altLang="ko-KR" sz="1600" kern="0" dirty="0">
                  <a:solidFill>
                    <a:srgbClr val="000000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일부분을 직접 체험할 수 있었으며</a:t>
              </a:r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특히</a:t>
              </a:r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2000" u="sng" kern="0" spc="0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쿼리 작성과 테이블 설계 시 발생한 제약 조건들로 인해</a:t>
              </a:r>
              <a:r>
                <a:rPr lang="en-US" altLang="ko-KR" sz="2000" u="sng" kern="0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lang="ko-KR" altLang="en-US" sz="2000" u="sng" kern="0" spc="0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겪었던</a:t>
              </a:r>
              <a:r>
                <a:rPr lang="en-US" altLang="ko-KR" sz="2000" u="sng" kern="0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lang="ko-KR" altLang="en-US" sz="2000" u="sng" kern="0" spc="0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오류들을 통해 데이터베이스의 철저한 설계와 체계적인 관리가 중요하다는 것</a:t>
              </a:r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을</a:t>
              </a:r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실감할</a:t>
              </a:r>
              <a:r>
                <a:rPr lang="en-US" altLang="ko-KR" sz="1600" kern="0" dirty="0">
                  <a:solidFill>
                    <a:srgbClr val="000000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수</a:t>
              </a:r>
              <a:r>
                <a:rPr lang="en-US" altLang="ko-KR" sz="1600" kern="0" dirty="0">
                  <a:solidFill>
                    <a:srgbClr val="000000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있는 값진 경험이었습니다</a:t>
              </a:r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.</a:t>
              </a:r>
              <a:endParaRPr lang="ko-KR" altLang="en-US" sz="1600" kern="0" spc="0" dirty="0">
                <a:solidFill>
                  <a:srgbClr val="000000"/>
                </a:solidFill>
                <a:effectLst/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E3917F-B438-4CC7-664C-F292EE3C3B69}"/>
                </a:ext>
              </a:extLst>
            </p:cNvPr>
            <p:cNvSpPr txBox="1"/>
            <p:nvPr/>
          </p:nvSpPr>
          <p:spPr>
            <a:xfrm>
              <a:off x="763928" y="3122396"/>
              <a:ext cx="1434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/>
                <a:t>김동규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CAFE01-212D-E770-BA63-0B27D09215AE}"/>
                </a:ext>
              </a:extLst>
            </p:cNvPr>
            <p:cNvSpPr txBox="1"/>
            <p:nvPr/>
          </p:nvSpPr>
          <p:spPr>
            <a:xfrm>
              <a:off x="2180580" y="3122986"/>
              <a:ext cx="9191884" cy="14006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 로그인</a:t>
              </a:r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회원가입 </a:t>
              </a:r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Frame</a:t>
              </a:r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은 순조롭게 만들 수 있었지만</a:t>
              </a:r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 </a:t>
              </a:r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데이터를 통합하는 과정에서</a:t>
              </a:r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변수 이름 통일과</a:t>
              </a:r>
              <a:endPara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명확화 등</a:t>
              </a:r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여러 가지 협의가 충분히 이루어지지 않아</a:t>
              </a:r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수정에</a:t>
              </a:r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큰 어려움이 있었습니다</a:t>
              </a:r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. </a:t>
              </a:r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하지만 팀원들과</a:t>
              </a:r>
              <a:endPara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협력을 통해 어려움을 극복하며 각 패키지의 역할과 전체적인</a:t>
              </a:r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흐름을 이해할 수 있었습니다</a:t>
              </a:r>
              <a:r>
                <a:rPr lang="en-US" altLang="ko-KR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. </a:t>
              </a:r>
              <a:r>
                <a:rPr lang="ko-KR" altLang="en-US" sz="2000" u="sng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프로젝트를</a:t>
              </a:r>
              <a:endParaRPr lang="en-US" altLang="ko-KR" sz="2000" u="sng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lang="ko-KR" altLang="en-US" sz="2000" u="sng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통해 팀원들 간의 커뮤니케이션과</a:t>
              </a:r>
              <a:r>
                <a:rPr lang="ko-KR" altLang="en-US" sz="2000" b="1" u="sng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lang="ko-KR" altLang="en-US" sz="2000" u="sng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화합이 좋은 결과를 나타낸다는 것을 느꼈습니다</a:t>
              </a:r>
              <a:r>
                <a:rPr lang="en-US" altLang="ko-KR" sz="2000" u="sng" dirty="0"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.</a:t>
              </a:r>
              <a:endParaRPr lang="ko-KR" altLang="en-US" sz="2000" u="sng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C25220-8185-C1FA-9FFC-4C89E39F2C28}"/>
                </a:ext>
              </a:extLst>
            </p:cNvPr>
            <p:cNvSpPr txBox="1"/>
            <p:nvPr/>
          </p:nvSpPr>
          <p:spPr>
            <a:xfrm>
              <a:off x="2180581" y="4959745"/>
              <a:ext cx="9191884" cy="102022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l">
                <a:lnSpc>
                  <a:spcPct val="120000"/>
                </a:lnSpc>
              </a:pPr>
              <a:r>
                <a:rPr lang="ko-KR" altLang="en-US" sz="16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팀원과 함께 프로젝트를 진행하며 형상관리 프로그램의 필요성을 알게 되었으며</a:t>
              </a:r>
              <a:r>
                <a:rPr lang="en-US" altLang="ko-KR" sz="16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,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2000" b="0" i="0" u="sng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데이터베이스를</a:t>
              </a:r>
              <a:endParaRPr lang="en-US" altLang="ko-KR" sz="20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pPr algn="l">
                <a:lnSpc>
                  <a:spcPct val="120000"/>
                </a:lnSpc>
              </a:pPr>
              <a:r>
                <a:rPr lang="ko-KR" altLang="en-US" sz="2000" b="0" i="0" u="sng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실제로 다뤄볼 수 있는 기회를 통해 어떤 식으로 데이터를 다뤄야</a:t>
              </a:r>
              <a:r>
                <a:rPr lang="en-US" altLang="ko-KR" sz="2000" u="sng" dirty="0">
                  <a:solidFill>
                    <a:srgbClr val="000000"/>
                  </a:solidFill>
                  <a:highlight>
                    <a:srgbClr val="FFFFFF"/>
                  </a:highlight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lang="ko-KR" altLang="en-US" sz="2000" b="0" i="0" u="sng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하는지 알 수 있게</a:t>
              </a:r>
              <a:endParaRPr lang="en-US" altLang="ko-KR" sz="2000" b="0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endParaRPr>
            </a:p>
            <a:p>
              <a:pPr algn="l">
                <a:lnSpc>
                  <a:spcPct val="120000"/>
                </a:lnSpc>
              </a:pPr>
              <a:r>
                <a:rPr lang="ko-KR" altLang="en-US" sz="2000" b="0" i="0" u="sng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된</a:t>
              </a:r>
              <a:r>
                <a:rPr lang="en-US" altLang="ko-KR" sz="2000" u="sng" dirty="0">
                  <a:solidFill>
                    <a:srgbClr val="000000"/>
                  </a:solidFill>
                  <a:highlight>
                    <a:srgbClr val="FFFFFF"/>
                  </a:highlight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lang="ko-KR" altLang="en-US" sz="2000" b="0" i="0" u="sng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좋은</a:t>
              </a:r>
              <a:r>
                <a:rPr lang="en-US" altLang="ko-KR" sz="2000" u="sng" dirty="0">
                  <a:solidFill>
                    <a:srgbClr val="000000"/>
                  </a:solidFill>
                  <a:highlight>
                    <a:srgbClr val="FFFFFF"/>
                  </a:highlight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 </a:t>
              </a:r>
              <a:r>
                <a:rPr lang="ko-KR" altLang="en-US" sz="2000" b="0" i="0" u="sng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경험이었습니다</a:t>
              </a:r>
              <a:r>
                <a:rPr lang="en-US" altLang="ko-KR" sz="2000" b="0" i="0" u="sng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ExtraBold" panose="00000900000000000000" pitchFamily="2" charset="-127"/>
                  <a:ea typeface="나눔스퀘어 네오 ExtraBold" panose="00000900000000000000" pitchFamily="2" charset="-127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C37510-EEF1-F27E-2D63-7149FC21698A}"/>
                </a:ext>
              </a:extLst>
            </p:cNvPr>
            <p:cNvSpPr txBox="1"/>
            <p:nvPr/>
          </p:nvSpPr>
          <p:spPr>
            <a:xfrm>
              <a:off x="763928" y="4959745"/>
              <a:ext cx="14345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/>
                <a:t>강승우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260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74303EF-A4D6-DF4B-7688-0A08D152812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7.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느낀 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A9CBCE7-8968-FF23-4452-44A4EECF4893}"/>
              </a:ext>
            </a:extLst>
          </p:cNvPr>
          <p:cNvSpPr/>
          <p:nvPr/>
        </p:nvSpPr>
        <p:spPr>
          <a:xfrm>
            <a:off x="461817" y="868218"/>
            <a:ext cx="11397673" cy="5809673"/>
          </a:xfrm>
          <a:prstGeom prst="roundRect">
            <a:avLst>
              <a:gd name="adj" fmla="val 12374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08FCD1-A77F-699F-C4AD-C3F6CADDC9C5}"/>
              </a:ext>
            </a:extLst>
          </p:cNvPr>
          <p:cNvGrpSpPr/>
          <p:nvPr/>
        </p:nvGrpSpPr>
        <p:grpSpPr>
          <a:xfrm>
            <a:off x="829975" y="1655351"/>
            <a:ext cx="10532050" cy="4235406"/>
            <a:chOff x="773259" y="1552914"/>
            <a:chExt cx="10532050" cy="42354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5BC1F57-5F67-DEBF-55DF-BC009987672E}"/>
                </a:ext>
              </a:extLst>
            </p:cNvPr>
            <p:cNvGrpSpPr/>
            <p:nvPr/>
          </p:nvGrpSpPr>
          <p:grpSpPr>
            <a:xfrm>
              <a:off x="773259" y="4092215"/>
              <a:ext cx="10532050" cy="1696105"/>
              <a:chOff x="773259" y="4092215"/>
              <a:chExt cx="10532050" cy="169610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E3917F-B438-4CC7-664C-F292EE3C3B69}"/>
                  </a:ext>
                </a:extLst>
              </p:cNvPr>
              <p:cNvSpPr txBox="1"/>
              <p:nvPr/>
            </p:nvSpPr>
            <p:spPr>
              <a:xfrm>
                <a:off x="773259" y="4092215"/>
                <a:ext cx="1434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/>
                  <a:t>신정현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AFE01-212D-E770-BA63-0B27D09215AE}"/>
                  </a:ext>
                </a:extLst>
              </p:cNvPr>
              <p:cNvSpPr txBox="1"/>
              <p:nvPr/>
            </p:nvSpPr>
            <p:spPr>
              <a:xfrm>
                <a:off x="2207764" y="4092215"/>
                <a:ext cx="9097545" cy="16961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1600" dirty="0"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배운 내용들과 자료들을 참고하여 테이블 설계부터 기능에 맞는 </a:t>
                </a:r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SQL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문을 직접 작성해볼 수 있는</a:t>
                </a:r>
                <a:r>
                  <a:rPr lang="en-US" altLang="ko-KR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뜻깊은</a:t>
                </a:r>
                <a:r>
                  <a:rPr lang="en-US" altLang="ko-KR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시간이었습니다</a:t>
                </a:r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뿐만 아니라 각 기능이 실행되는 것을 보고 해냈다는 성취감도</a:t>
                </a:r>
                <a:r>
                  <a:rPr lang="en-US" altLang="ko-KR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얻을 수</a:t>
                </a:r>
                <a:r>
                  <a:rPr lang="en-US" altLang="ko-KR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있었습니다</a:t>
                </a:r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 </a:t>
                </a:r>
                <a:r>
                  <a:rPr lang="ko-KR" altLang="en-US" sz="2000" b="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 프로젝트를 진행하면서 내가 맡은 부분에 대한 책임감</a:t>
                </a:r>
                <a:r>
                  <a:rPr lang="ko-KR" altLang="en-US" sz="2000" u="sng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을</a:t>
                </a:r>
                <a:r>
                  <a:rPr lang="ko-KR" altLang="en-US" sz="2000" b="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느낄 수 있었고</a:t>
                </a:r>
                <a:r>
                  <a:rPr lang="en-US" altLang="ko-KR" sz="2000" b="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,</a:t>
                </a:r>
                <a:endParaRPr lang="en-US" altLang="ko-KR" sz="1600" b="0" i="0" u="sng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도움이</a:t>
                </a:r>
                <a:r>
                  <a:rPr lang="en-US" altLang="ko-KR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되는</a:t>
                </a:r>
                <a:r>
                  <a:rPr lang="en-US" altLang="ko-KR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팀원이</a:t>
                </a:r>
                <a:r>
                  <a:rPr lang="en-US" altLang="ko-KR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되고자</a:t>
                </a:r>
                <a:r>
                  <a:rPr lang="en-US" altLang="ko-KR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노력했습니다</a:t>
                </a:r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앞으로의 프로젝트에서는 더 많은 의견을 나누고 소통을</a:t>
                </a:r>
                <a:endParaRPr lang="en-US" altLang="ko-KR" sz="16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ko-KR" altLang="en-US" sz="200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열심히</a:t>
                </a:r>
                <a:r>
                  <a:rPr lang="en-US" altLang="ko-KR" sz="2000" u="sng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ko-KR" altLang="en-US" sz="2000" i="0" u="sng" dirty="0" err="1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해야겠다고</a:t>
                </a:r>
                <a:r>
                  <a:rPr lang="ko-KR" altLang="en-US" sz="200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다짐할 수 있었던 좋은 경험이었습니다</a:t>
                </a:r>
                <a:r>
                  <a:rPr lang="en-US" altLang="ko-KR" sz="200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.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E1C05B8-846B-D31D-ED88-04C093534013}"/>
                </a:ext>
              </a:extLst>
            </p:cNvPr>
            <p:cNvGrpSpPr/>
            <p:nvPr/>
          </p:nvGrpSpPr>
          <p:grpSpPr>
            <a:xfrm>
              <a:off x="773259" y="1552914"/>
              <a:ext cx="10282668" cy="1991571"/>
              <a:chOff x="773259" y="1700695"/>
              <a:chExt cx="10282668" cy="199157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B63A7-8717-38FC-0DE0-1CFCC24395D0}"/>
                  </a:ext>
                </a:extLst>
              </p:cNvPr>
              <p:cNvSpPr txBox="1"/>
              <p:nvPr/>
            </p:nvSpPr>
            <p:spPr>
              <a:xfrm>
                <a:off x="773259" y="1700695"/>
                <a:ext cx="14345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 err="1"/>
                  <a:t>김시은</a:t>
                </a:r>
                <a:endParaRPr lang="ko-KR" altLang="en-US" sz="2400" b="1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DA8C0-9C07-17A1-5B76-15493EFAD06E}"/>
                  </a:ext>
                </a:extLst>
              </p:cNvPr>
              <p:cNvSpPr txBox="1"/>
              <p:nvPr/>
            </p:nvSpPr>
            <p:spPr>
              <a:xfrm>
                <a:off x="2189910" y="1700695"/>
                <a:ext cx="8866017" cy="199157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ko-KR" altLang="en-US" sz="1600" kern="0" spc="0" dirty="0">
                    <a:solidFill>
                      <a:srgbClr val="000000"/>
                    </a:solidFill>
                    <a:effectLst/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수업 시간에 배웠던 내용을 바탕으로 생각한 그림을 직접 만들어낼 수 있다는 점이 가장</a:t>
                </a:r>
                <a:r>
                  <a:rPr lang="en-US" altLang="ko-KR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흥미로웠던</a:t>
                </a:r>
                <a:endParaRPr lang="en-US" altLang="ko-KR" sz="16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경험이었고</a:t>
                </a:r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,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프로젝트 초반에는 흐름을 파악하는 데 어려움이 </a:t>
                </a:r>
                <a:r>
                  <a:rPr lang="ko-KR" altLang="en-US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있었지만</a:t>
                </a:r>
                <a:r>
                  <a:rPr lang="en-US" altLang="ko-KR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계속 확인하다 보니 눈에</a:t>
                </a:r>
                <a:endParaRPr lang="en-US" altLang="ko-KR" sz="16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흐름이 보였습니다</a:t>
                </a:r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endParaRPr lang="en-US" altLang="ko-KR" sz="16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 팀프로젝트로 진행하면서 가장 어려웠던 부분은 각자가 만든 부분을 통합할 때 하나의</a:t>
                </a:r>
                <a:r>
                  <a:rPr lang="en-US" altLang="ko-KR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오류를</a:t>
                </a:r>
                <a:r>
                  <a:rPr lang="en-US" altLang="ko-KR" sz="16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해결</a:t>
                </a:r>
                <a:endParaRPr lang="en-US" altLang="ko-KR" sz="1600" b="0" i="0" dirty="0">
                  <a:solidFill>
                    <a:srgbClr val="000000"/>
                  </a:solidFill>
                  <a:effectLst/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하고 나면  또 다른 오류가 생긴다는 점이었습니다</a:t>
                </a:r>
                <a:r>
                  <a:rPr lang="en-US" altLang="ko-KR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. </a:t>
                </a:r>
                <a:r>
                  <a:rPr lang="ko-KR" altLang="en-US" sz="1600" b="0" i="0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Regular" panose="00000500000000000000" pitchFamily="2" charset="-127"/>
                    <a:ea typeface="나눔스퀘어 네오 Regular" panose="00000500000000000000" pitchFamily="2" charset="-127"/>
                  </a:rPr>
                  <a:t>하지만 </a:t>
                </a:r>
                <a:r>
                  <a:rPr lang="ko-KR" altLang="en-US" sz="200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팀원 모두가 합심해서 토의를</a:t>
                </a:r>
                <a:r>
                  <a:rPr lang="en-US" altLang="ko-KR" sz="2000" u="sng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ko-KR" altLang="en-US" sz="200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통해</a:t>
                </a:r>
                <a:r>
                  <a:rPr lang="en-US" altLang="ko-KR" sz="2000" u="sng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ko-KR" altLang="en-US" sz="200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해결해 나가고</a:t>
                </a:r>
                <a:r>
                  <a:rPr lang="en-US" altLang="ko-KR" sz="2000" u="sng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ko-KR" altLang="en-US" sz="200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문제에 대해 다양한 해결 방안을 찾아가는 </a:t>
                </a:r>
                <a:r>
                  <a:rPr lang="ko-KR" altLang="en-US" sz="2000" u="sng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점</a:t>
                </a:r>
                <a:r>
                  <a:rPr lang="ko-KR" altLang="en-US" sz="200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이 가장</a:t>
                </a:r>
                <a:r>
                  <a:rPr lang="en-US" altLang="ko-KR" sz="2000" u="sng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 </a:t>
                </a:r>
                <a:r>
                  <a:rPr lang="ko-KR" altLang="en-US" sz="200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뜻깊었습니다</a:t>
                </a:r>
                <a:r>
                  <a:rPr lang="en-US" altLang="ko-KR" sz="2000" i="0" u="sng" dirty="0"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latin typeface="나눔스퀘어 네오 ExtraBold" panose="00000900000000000000" pitchFamily="2" charset="-127"/>
                    <a:ea typeface="나눔스퀘어 네오 ExtraBold" panose="00000900000000000000" pitchFamily="2" charset="-127"/>
                  </a:rPr>
                  <a:t>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537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9C41B-2485-990C-0789-67C9B5DAC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47566"/>
            <a:ext cx="12192000" cy="1044018"/>
          </a:xfrm>
        </p:spPr>
        <p:txBody>
          <a:bodyPr>
            <a:noAutofit/>
          </a:bodyPr>
          <a:lstStyle/>
          <a:p>
            <a:r>
              <a:rPr lang="en-US" altLang="ko-KR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BBK </a:t>
            </a:r>
            <a:r>
              <a:rPr lang="ko-KR" altLang="en-US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도서대여서비스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3767CA-7DE5-55F1-E596-A8E6A0CE6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6731"/>
            <a:ext cx="9144000" cy="524926"/>
          </a:xfrm>
        </p:spPr>
        <p:txBody>
          <a:bodyPr>
            <a:noAutofit/>
          </a:bodyPr>
          <a:lstStyle/>
          <a:p>
            <a:r>
              <a:rPr lang="ko-KR" altLang="en-US" sz="3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김성엽</a:t>
            </a:r>
            <a:r>
              <a:rPr lang="ko-KR" altLang="en-US" sz="3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강승우  김동규  </a:t>
            </a:r>
            <a:r>
              <a:rPr lang="ko-KR" altLang="en-US" sz="32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김시은</a:t>
            </a:r>
            <a:r>
              <a:rPr lang="ko-KR" altLang="en-US" sz="3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신정현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5B2C8-6182-7277-F602-8EB55F646E56}"/>
              </a:ext>
            </a:extLst>
          </p:cNvPr>
          <p:cNvSpPr txBox="1"/>
          <p:nvPr/>
        </p:nvSpPr>
        <p:spPr>
          <a:xfrm>
            <a:off x="0" y="3248659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9365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71448-D1A0-B298-4BBA-B085D6F20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26" y="785091"/>
            <a:ext cx="3126104" cy="5689600"/>
          </a:xfrm>
        </p:spPr>
        <p:txBody>
          <a:bodyPr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프로젝트 소개</a:t>
            </a:r>
            <a:endParaRPr lang="en-US" altLang="ko-KR" sz="2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프로젝트 일정</a:t>
            </a:r>
            <a:endParaRPr lang="en-US" altLang="ko-KR" sz="2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담당 기능</a:t>
            </a:r>
            <a:endParaRPr lang="en-US" altLang="ko-KR" sz="2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스킬 </a:t>
            </a:r>
            <a:r>
              <a:rPr lang="en-US" altLang="ko-KR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&amp; </a:t>
            </a: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툴</a:t>
            </a:r>
            <a:endParaRPr lang="en-US" altLang="ko-KR" sz="2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E-R </a:t>
            </a: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다이어그램</a:t>
            </a:r>
            <a:endParaRPr lang="en-US" altLang="ko-KR" sz="2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프로젝트 시연</a:t>
            </a:r>
            <a:endParaRPr lang="en-US" altLang="ko-KR" sz="2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느낀 점</a:t>
            </a:r>
            <a:endParaRPr lang="en-US" altLang="ko-KR" sz="24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75864BD-105E-1DA7-0A5B-9F221933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3" r="15713"/>
          <a:stretch/>
        </p:blipFill>
        <p:spPr bwMode="auto">
          <a:xfrm>
            <a:off x="4544291" y="584774"/>
            <a:ext cx="7647709" cy="6273225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E57E9C-5E9C-9E02-B5CB-E3D3A6AA3A8E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0.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77765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8E67D0-78E2-2455-08E8-B7674CDCE1F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F4DB3-6436-F35D-7251-535A676C644C}"/>
              </a:ext>
            </a:extLst>
          </p:cNvPr>
          <p:cNvSpPr txBox="1"/>
          <p:nvPr/>
        </p:nvSpPr>
        <p:spPr>
          <a:xfrm>
            <a:off x="969567" y="1556305"/>
            <a:ext cx="6174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BBK </a:t>
            </a:r>
            <a:r>
              <a:rPr lang="ko-KR" altLang="en-US" sz="4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도서 대여 서비스 </a:t>
            </a:r>
            <a:endParaRPr lang="ko-KR" altLang="en-US" sz="4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A444F98-C3DA-1E18-8981-34989794BFCF}"/>
              </a:ext>
            </a:extLst>
          </p:cNvPr>
          <p:cNvGrpSpPr/>
          <p:nvPr/>
        </p:nvGrpSpPr>
        <p:grpSpPr>
          <a:xfrm>
            <a:off x="969567" y="3054654"/>
            <a:ext cx="10220516" cy="2395599"/>
            <a:chOff x="842818" y="3228945"/>
            <a:chExt cx="8939630" cy="23955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206B0F-E396-BB43-5FA6-CF7DB4F278F6}"/>
                </a:ext>
              </a:extLst>
            </p:cNvPr>
            <p:cNvSpPr txBox="1"/>
            <p:nvPr/>
          </p:nvSpPr>
          <p:spPr>
            <a:xfrm>
              <a:off x="842818" y="3228945"/>
              <a:ext cx="85357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- </a:t>
              </a:r>
              <a:r>
                <a:rPr lang="ko-KR" altLang="en-US" sz="2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사용자가 간편하게 도서를 대여할 수 있도록 모든 </a:t>
              </a:r>
              <a:r>
                <a:rPr lang="ko-KR" altLang="en-US" sz="2200" dirty="0">
                  <a:solidFill>
                    <a:srgbClr val="0D0D0D"/>
                  </a:solidFill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화면</a:t>
              </a:r>
              <a:r>
                <a:rPr lang="ko-KR" altLang="en-US" sz="2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에서 검색을 제공합니다</a:t>
              </a:r>
              <a:r>
                <a:rPr lang="en-US" altLang="ko-KR" sz="22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.</a:t>
              </a:r>
              <a:endParaRPr lang="ko-KR" altLang="en-US" sz="2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3B5A76-E7D6-006A-12F0-530BD4286FAB}"/>
                </a:ext>
              </a:extLst>
            </p:cNvPr>
            <p:cNvSpPr txBox="1"/>
            <p:nvPr/>
          </p:nvSpPr>
          <p:spPr>
            <a:xfrm>
              <a:off x="842818" y="4211301"/>
              <a:ext cx="893963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- </a:t>
              </a:r>
              <a:r>
                <a:rPr lang="ko-KR" altLang="en-US" sz="22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사용자 친화적인 인터페이스를 제공하여</a:t>
              </a:r>
              <a:r>
                <a:rPr lang="en-US" altLang="ko-KR" sz="22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 </a:t>
              </a:r>
              <a:r>
                <a:rPr lang="ko-KR" altLang="en-US" sz="22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누구나 쉽게 서비스를 이용할 수 있습니다</a:t>
              </a:r>
              <a:r>
                <a:rPr lang="en-US" altLang="ko-KR" sz="2200" dirty="0">
                  <a:highlight>
                    <a:srgbClr val="FFFFFF"/>
                  </a:highligh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.</a:t>
              </a:r>
              <a:endParaRPr lang="ko-KR" altLang="en-US" sz="2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DAA4D2-14A1-2F97-0324-4B6E07DD2571}"/>
                </a:ext>
              </a:extLst>
            </p:cNvPr>
            <p:cNvSpPr txBox="1"/>
            <p:nvPr/>
          </p:nvSpPr>
          <p:spPr>
            <a:xfrm>
              <a:off x="842818" y="5193657"/>
              <a:ext cx="87408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- </a:t>
              </a:r>
              <a:r>
                <a:rPr lang="ko-KR" altLang="en-US" sz="22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사용자의 편의를 위해 관리자가 아이디를 이용하여 도서를 대여할 수 있습니다</a:t>
              </a:r>
              <a:r>
                <a:rPr lang="en-US" altLang="ko-KR" sz="22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.</a:t>
              </a:r>
              <a:endParaRPr lang="ko-KR" altLang="en-US" sz="22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57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2B9F002-A814-2EA1-D5D5-B4D68139AC72}"/>
              </a:ext>
            </a:extLst>
          </p:cNvPr>
          <p:cNvGrpSpPr/>
          <p:nvPr/>
        </p:nvGrpSpPr>
        <p:grpSpPr>
          <a:xfrm>
            <a:off x="989433" y="2315228"/>
            <a:ext cx="10213133" cy="1397790"/>
            <a:chOff x="1660690" y="2749794"/>
            <a:chExt cx="8974767" cy="1358412"/>
          </a:xfrm>
        </p:grpSpPr>
        <p:sp>
          <p:nvSpPr>
            <p:cNvPr id="10" name="화살표: 오각형 9">
              <a:extLst>
                <a:ext uri="{FF2B5EF4-FFF2-40B4-BE49-F238E27FC236}">
                  <a16:creationId xmlns:a16="http://schemas.microsoft.com/office/drawing/2014/main" id="{73641A38-826C-B6B6-2832-D193961CE156}"/>
                </a:ext>
              </a:extLst>
            </p:cNvPr>
            <p:cNvSpPr/>
            <p:nvPr/>
          </p:nvSpPr>
          <p:spPr>
            <a:xfrm>
              <a:off x="8085244" y="2749794"/>
              <a:ext cx="2550213" cy="1358412"/>
            </a:xfrm>
            <a:prstGeom prst="homePlate">
              <a:avLst/>
            </a:prstGeom>
            <a:solidFill>
              <a:schemeClr val="bg2">
                <a:lumMod val="1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CE5BD2E4-43B9-8460-0CF7-EF766EC0FCB7}"/>
                </a:ext>
              </a:extLst>
            </p:cNvPr>
            <p:cNvSpPr/>
            <p:nvPr/>
          </p:nvSpPr>
          <p:spPr>
            <a:xfrm>
              <a:off x="5726785" y="2749794"/>
              <a:ext cx="3006219" cy="1358412"/>
            </a:xfrm>
            <a:custGeom>
              <a:avLst/>
              <a:gdLst>
                <a:gd name="connsiteX0" fmla="*/ 0 w 4446309"/>
                <a:gd name="connsiteY0" fmla="*/ 0 h 1319752"/>
                <a:gd name="connsiteX1" fmla="*/ 3156408 w 4446309"/>
                <a:gd name="connsiteY1" fmla="*/ 0 h 1319752"/>
                <a:gd name="connsiteX2" fmla="*/ 3214540 w 4446309"/>
                <a:gd name="connsiteY2" fmla="*/ 0 h 1319752"/>
                <a:gd name="connsiteX3" fmla="*/ 3214540 w 4446309"/>
                <a:gd name="connsiteY3" fmla="*/ 2998 h 1319752"/>
                <a:gd name="connsiteX4" fmla="*/ 3416368 w 4446309"/>
                <a:gd name="connsiteY4" fmla="*/ 13406 h 1319752"/>
                <a:gd name="connsiteX5" fmla="*/ 4446309 w 4446309"/>
                <a:gd name="connsiteY5" fmla="*/ 659876 h 1319752"/>
                <a:gd name="connsiteX6" fmla="*/ 3416368 w 4446309"/>
                <a:gd name="connsiteY6" fmla="*/ 1306346 h 1319752"/>
                <a:gd name="connsiteX7" fmla="*/ 3214540 w 4446309"/>
                <a:gd name="connsiteY7" fmla="*/ 1316754 h 1319752"/>
                <a:gd name="connsiteX8" fmla="*/ 3214540 w 4446309"/>
                <a:gd name="connsiteY8" fmla="*/ 1319752 h 1319752"/>
                <a:gd name="connsiteX9" fmla="*/ 3156408 w 4446309"/>
                <a:gd name="connsiteY9" fmla="*/ 1319752 h 1319752"/>
                <a:gd name="connsiteX10" fmla="*/ 0 w 4446309"/>
                <a:gd name="connsiteY10" fmla="*/ 1319752 h 131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46309" h="1319752">
                  <a:moveTo>
                    <a:pt x="0" y="0"/>
                  </a:moveTo>
                  <a:lnTo>
                    <a:pt x="3156408" y="0"/>
                  </a:lnTo>
                  <a:lnTo>
                    <a:pt x="3214540" y="0"/>
                  </a:lnTo>
                  <a:lnTo>
                    <a:pt x="3214540" y="2998"/>
                  </a:lnTo>
                  <a:lnTo>
                    <a:pt x="3416368" y="13406"/>
                  </a:lnTo>
                  <a:cubicBezTo>
                    <a:pt x="4004155" y="74937"/>
                    <a:pt x="4446309" y="340992"/>
                    <a:pt x="4446309" y="659876"/>
                  </a:cubicBezTo>
                  <a:cubicBezTo>
                    <a:pt x="4446309" y="978760"/>
                    <a:pt x="4004155" y="1244815"/>
                    <a:pt x="3416368" y="1306346"/>
                  </a:cubicBezTo>
                  <a:lnTo>
                    <a:pt x="3214540" y="1316754"/>
                  </a:lnTo>
                  <a:lnTo>
                    <a:pt x="3214540" y="1319752"/>
                  </a:lnTo>
                  <a:lnTo>
                    <a:pt x="3156408" y="1319752"/>
                  </a:lnTo>
                  <a:lnTo>
                    <a:pt x="0" y="1319752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3F763E36-D2FD-97B5-FDF1-9CF443E12D8C}"/>
                </a:ext>
              </a:extLst>
            </p:cNvPr>
            <p:cNvSpPr/>
            <p:nvPr/>
          </p:nvSpPr>
          <p:spPr>
            <a:xfrm>
              <a:off x="3696878" y="2749794"/>
              <a:ext cx="2865747" cy="1358412"/>
            </a:xfrm>
            <a:custGeom>
              <a:avLst/>
              <a:gdLst>
                <a:gd name="connsiteX0" fmla="*/ 0 w 4446309"/>
                <a:gd name="connsiteY0" fmla="*/ 0 h 1319752"/>
                <a:gd name="connsiteX1" fmla="*/ 3156408 w 4446309"/>
                <a:gd name="connsiteY1" fmla="*/ 0 h 1319752"/>
                <a:gd name="connsiteX2" fmla="*/ 3214540 w 4446309"/>
                <a:gd name="connsiteY2" fmla="*/ 0 h 1319752"/>
                <a:gd name="connsiteX3" fmla="*/ 3214540 w 4446309"/>
                <a:gd name="connsiteY3" fmla="*/ 2998 h 1319752"/>
                <a:gd name="connsiteX4" fmla="*/ 3416368 w 4446309"/>
                <a:gd name="connsiteY4" fmla="*/ 13406 h 1319752"/>
                <a:gd name="connsiteX5" fmla="*/ 4446309 w 4446309"/>
                <a:gd name="connsiteY5" fmla="*/ 659876 h 1319752"/>
                <a:gd name="connsiteX6" fmla="*/ 3416368 w 4446309"/>
                <a:gd name="connsiteY6" fmla="*/ 1306346 h 1319752"/>
                <a:gd name="connsiteX7" fmla="*/ 3214540 w 4446309"/>
                <a:gd name="connsiteY7" fmla="*/ 1316754 h 1319752"/>
                <a:gd name="connsiteX8" fmla="*/ 3214540 w 4446309"/>
                <a:gd name="connsiteY8" fmla="*/ 1319752 h 1319752"/>
                <a:gd name="connsiteX9" fmla="*/ 3156408 w 4446309"/>
                <a:gd name="connsiteY9" fmla="*/ 1319752 h 1319752"/>
                <a:gd name="connsiteX10" fmla="*/ 0 w 4446309"/>
                <a:gd name="connsiteY10" fmla="*/ 1319752 h 131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46309" h="1319752">
                  <a:moveTo>
                    <a:pt x="0" y="0"/>
                  </a:moveTo>
                  <a:lnTo>
                    <a:pt x="3156408" y="0"/>
                  </a:lnTo>
                  <a:lnTo>
                    <a:pt x="3214540" y="0"/>
                  </a:lnTo>
                  <a:lnTo>
                    <a:pt x="3214540" y="2998"/>
                  </a:lnTo>
                  <a:lnTo>
                    <a:pt x="3416368" y="13406"/>
                  </a:lnTo>
                  <a:cubicBezTo>
                    <a:pt x="4004155" y="74937"/>
                    <a:pt x="4446309" y="340992"/>
                    <a:pt x="4446309" y="659876"/>
                  </a:cubicBezTo>
                  <a:cubicBezTo>
                    <a:pt x="4446309" y="978760"/>
                    <a:pt x="4004155" y="1244815"/>
                    <a:pt x="3416368" y="1306346"/>
                  </a:cubicBezTo>
                  <a:lnTo>
                    <a:pt x="3214540" y="1316754"/>
                  </a:lnTo>
                  <a:lnTo>
                    <a:pt x="3214540" y="1319752"/>
                  </a:lnTo>
                  <a:lnTo>
                    <a:pt x="3156408" y="1319752"/>
                  </a:lnTo>
                  <a:lnTo>
                    <a:pt x="0" y="1319752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88716897-0192-99F2-98C3-D1EE29F1D831}"/>
                </a:ext>
              </a:extLst>
            </p:cNvPr>
            <p:cNvSpPr/>
            <p:nvPr/>
          </p:nvSpPr>
          <p:spPr>
            <a:xfrm>
              <a:off x="1660690" y="2749794"/>
              <a:ext cx="2624459" cy="1358412"/>
            </a:xfrm>
            <a:custGeom>
              <a:avLst/>
              <a:gdLst>
                <a:gd name="connsiteX0" fmla="*/ 0 w 4446309"/>
                <a:gd name="connsiteY0" fmla="*/ 0 h 1319752"/>
                <a:gd name="connsiteX1" fmla="*/ 3156408 w 4446309"/>
                <a:gd name="connsiteY1" fmla="*/ 0 h 1319752"/>
                <a:gd name="connsiteX2" fmla="*/ 3214540 w 4446309"/>
                <a:gd name="connsiteY2" fmla="*/ 0 h 1319752"/>
                <a:gd name="connsiteX3" fmla="*/ 3214540 w 4446309"/>
                <a:gd name="connsiteY3" fmla="*/ 2998 h 1319752"/>
                <a:gd name="connsiteX4" fmla="*/ 3416368 w 4446309"/>
                <a:gd name="connsiteY4" fmla="*/ 13406 h 1319752"/>
                <a:gd name="connsiteX5" fmla="*/ 4446309 w 4446309"/>
                <a:gd name="connsiteY5" fmla="*/ 659876 h 1319752"/>
                <a:gd name="connsiteX6" fmla="*/ 3416368 w 4446309"/>
                <a:gd name="connsiteY6" fmla="*/ 1306346 h 1319752"/>
                <a:gd name="connsiteX7" fmla="*/ 3214540 w 4446309"/>
                <a:gd name="connsiteY7" fmla="*/ 1316754 h 1319752"/>
                <a:gd name="connsiteX8" fmla="*/ 3214540 w 4446309"/>
                <a:gd name="connsiteY8" fmla="*/ 1319752 h 1319752"/>
                <a:gd name="connsiteX9" fmla="*/ 3156408 w 4446309"/>
                <a:gd name="connsiteY9" fmla="*/ 1319752 h 1319752"/>
                <a:gd name="connsiteX10" fmla="*/ 0 w 4446309"/>
                <a:gd name="connsiteY10" fmla="*/ 1319752 h 131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46309" h="1319752">
                  <a:moveTo>
                    <a:pt x="0" y="0"/>
                  </a:moveTo>
                  <a:lnTo>
                    <a:pt x="3156408" y="0"/>
                  </a:lnTo>
                  <a:lnTo>
                    <a:pt x="3214540" y="0"/>
                  </a:lnTo>
                  <a:lnTo>
                    <a:pt x="3214540" y="2998"/>
                  </a:lnTo>
                  <a:lnTo>
                    <a:pt x="3416368" y="13406"/>
                  </a:lnTo>
                  <a:cubicBezTo>
                    <a:pt x="4004155" y="74937"/>
                    <a:pt x="4446309" y="340992"/>
                    <a:pt x="4446309" y="659876"/>
                  </a:cubicBezTo>
                  <a:cubicBezTo>
                    <a:pt x="4446309" y="978760"/>
                    <a:pt x="4004155" y="1244815"/>
                    <a:pt x="3416368" y="1306346"/>
                  </a:cubicBezTo>
                  <a:lnTo>
                    <a:pt x="3214540" y="1316754"/>
                  </a:lnTo>
                  <a:lnTo>
                    <a:pt x="3214540" y="1319752"/>
                  </a:lnTo>
                  <a:lnTo>
                    <a:pt x="3156408" y="1319752"/>
                  </a:lnTo>
                  <a:lnTo>
                    <a:pt x="0" y="1319752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10792A-4AC3-572B-5538-191F8AE0B1A6}"/>
                </a:ext>
              </a:extLst>
            </p:cNvPr>
            <p:cNvSpPr txBox="1"/>
            <p:nvPr/>
          </p:nvSpPr>
          <p:spPr>
            <a:xfrm>
              <a:off x="2020491" y="3003103"/>
              <a:ext cx="1555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기획</a:t>
              </a:r>
              <a:endParaRPr lang="en-US" altLang="ko-KR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2C491F-638F-0F4A-0F5C-F9037353E3AF}"/>
                </a:ext>
              </a:extLst>
            </p:cNvPr>
            <p:cNvSpPr txBox="1"/>
            <p:nvPr/>
          </p:nvSpPr>
          <p:spPr>
            <a:xfrm>
              <a:off x="6562625" y="2980685"/>
              <a:ext cx="1555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통합</a:t>
              </a:r>
              <a:endParaRPr lang="en-US" altLang="ko-KR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1F70A8-AC88-A653-B230-C72E58AFA031}"/>
                </a:ext>
              </a:extLst>
            </p:cNvPr>
            <p:cNvSpPr txBox="1"/>
            <p:nvPr/>
          </p:nvSpPr>
          <p:spPr>
            <a:xfrm>
              <a:off x="8432276" y="2980685"/>
              <a:ext cx="1555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발표</a:t>
              </a:r>
              <a:endParaRPr lang="en-US" altLang="ko-KR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5338B2-D125-905C-C2D0-E50A0666321F}"/>
                </a:ext>
              </a:extLst>
            </p:cNvPr>
            <p:cNvSpPr txBox="1"/>
            <p:nvPr/>
          </p:nvSpPr>
          <p:spPr>
            <a:xfrm>
              <a:off x="4285151" y="2980685"/>
              <a:ext cx="15554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</a:rPr>
                <a:t>구현</a:t>
              </a:r>
              <a:endParaRPr lang="en-US" altLang="ko-KR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286405-C9C9-D366-6604-269C7B8317B6}"/>
                </a:ext>
              </a:extLst>
            </p:cNvPr>
            <p:cNvSpPr txBox="1"/>
            <p:nvPr/>
          </p:nvSpPr>
          <p:spPr>
            <a:xfrm>
              <a:off x="2020491" y="3560496"/>
              <a:ext cx="1555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05. 17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7C67F0-D9E7-EC98-76EF-0E17F0A1DEE9}"/>
                </a:ext>
              </a:extLst>
            </p:cNvPr>
            <p:cNvSpPr txBox="1"/>
            <p:nvPr/>
          </p:nvSpPr>
          <p:spPr>
            <a:xfrm>
              <a:off x="4285150" y="3560498"/>
              <a:ext cx="1847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05. 20 – 05. 23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241289-0DAB-9DA8-2B5E-26BB20CA8970}"/>
                </a:ext>
              </a:extLst>
            </p:cNvPr>
            <p:cNvSpPr txBox="1"/>
            <p:nvPr/>
          </p:nvSpPr>
          <p:spPr>
            <a:xfrm>
              <a:off x="6562625" y="3560497"/>
              <a:ext cx="1847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05. 24 – 05. 28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87B667-827B-147C-3C86-4C5C375F60EA}"/>
                </a:ext>
              </a:extLst>
            </p:cNvPr>
            <p:cNvSpPr txBox="1"/>
            <p:nvPr/>
          </p:nvSpPr>
          <p:spPr>
            <a:xfrm>
              <a:off x="8432275" y="3560496"/>
              <a:ext cx="1555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05. 29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C7E2E2E-0A76-34FD-77CF-668A422E569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23234-BCC6-99CE-173D-4C11A450AFD2}"/>
              </a:ext>
            </a:extLst>
          </p:cNvPr>
          <p:cNvSpPr txBox="1"/>
          <p:nvPr/>
        </p:nvSpPr>
        <p:spPr>
          <a:xfrm>
            <a:off x="1474639" y="4054913"/>
            <a:ext cx="1622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주제 선정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업무 분담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DB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설계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구축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C29F5-C8FD-BD8A-6A35-CF71F9CE3261}"/>
              </a:ext>
            </a:extLst>
          </p:cNvPr>
          <p:cNvSpPr txBox="1"/>
          <p:nvPr/>
        </p:nvSpPr>
        <p:spPr>
          <a:xfrm>
            <a:off x="4191633" y="419189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 구현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 테스트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973FA-D0E8-4FC4-A348-8DD56E3AACF7}"/>
              </a:ext>
            </a:extLst>
          </p:cNvPr>
          <p:cNvSpPr txBox="1"/>
          <p:nvPr/>
        </p:nvSpPr>
        <p:spPr>
          <a:xfrm>
            <a:off x="6780362" y="4191898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 통합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통합 테스트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8D5A80-02F9-28EA-58A0-9F496177693E}"/>
              </a:ext>
            </a:extLst>
          </p:cNvPr>
          <p:cNvSpPr txBox="1"/>
          <p:nvPr/>
        </p:nvSpPr>
        <p:spPr>
          <a:xfrm>
            <a:off x="9257238" y="41918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발표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ctr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시연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6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AF2009-CCA8-A0E5-B0BA-A274AA929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87788"/>
              </p:ext>
            </p:extLst>
          </p:nvPr>
        </p:nvGraphicFramePr>
        <p:xfrm>
          <a:off x="342523" y="1211190"/>
          <a:ext cx="11506954" cy="515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372">
                  <a:extLst>
                    <a:ext uri="{9D8B030D-6E8A-4147-A177-3AD203B41FA5}">
                      <a16:colId xmlns:a16="http://schemas.microsoft.com/office/drawing/2014/main" val="1832793192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2839970627"/>
                    </a:ext>
                  </a:extLst>
                </a:gridCol>
                <a:gridCol w="6346479">
                  <a:extLst>
                    <a:ext uri="{9D8B030D-6E8A-4147-A177-3AD203B41FA5}">
                      <a16:colId xmlns:a16="http://schemas.microsoft.com/office/drawing/2014/main" val="3332214138"/>
                    </a:ext>
                  </a:extLst>
                </a:gridCol>
              </a:tblGrid>
              <a:tr h="858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+mn-lt"/>
                          <a:ea typeface="나눔스퀘어 네오 Bold" panose="00000800000000000000" pitchFamily="2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495733"/>
                  </a:ext>
                </a:extLst>
              </a:tr>
              <a:tr h="858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latin typeface="+mn-lt"/>
                          <a:ea typeface="나눔스퀘어 네오 Regular" panose="00000500000000000000" pitchFamily="2" charset="-127"/>
                        </a:rPr>
                        <a:t>김성엽</a:t>
                      </a:r>
                      <a:endParaRPr lang="ko-KR" altLang="en-US" sz="2400" b="1" dirty="0">
                        <a:latin typeface="+mn-lt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lt"/>
                        </a:rPr>
                        <a:t>회원 고객</a:t>
                      </a:r>
                      <a:r>
                        <a:rPr lang="en-US" altLang="ko-KR" sz="2000" b="1" dirty="0">
                          <a:latin typeface="+mn-lt"/>
                        </a:rPr>
                        <a:t>, </a:t>
                      </a:r>
                      <a:r>
                        <a:rPr lang="ko-KR" altLang="en-US" sz="2000" b="1" dirty="0">
                          <a:latin typeface="+mn-lt"/>
                        </a:rPr>
                        <a:t>대여 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+mn-lt"/>
                        </a:rPr>
                        <a:t> 로그인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회원 가입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대여 등록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대여 목록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반납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삭제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811514"/>
                  </a:ext>
                </a:extLst>
              </a:tr>
              <a:tr h="858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lt"/>
                          <a:ea typeface="나눔스퀘어 네오 Regular" panose="00000500000000000000" pitchFamily="2" charset="-127"/>
                        </a:rPr>
                        <a:t>강승우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lt"/>
                        </a:rPr>
                        <a:t>회원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+mn-lt"/>
                        </a:rPr>
                        <a:t> 회원 등록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수정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삭제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940666"/>
                  </a:ext>
                </a:extLst>
              </a:tr>
              <a:tr h="858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lt"/>
                          <a:ea typeface="나눔스퀘어 네오 Regular" panose="00000500000000000000" pitchFamily="2" charset="-127"/>
                        </a:rPr>
                        <a:t>김동규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lt"/>
                        </a:rPr>
                        <a:t>회원 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+mn-lt"/>
                        </a:rPr>
                        <a:t> 로그인</a:t>
                      </a:r>
                      <a:r>
                        <a:rPr lang="en-US" altLang="ko-KR" dirty="0">
                          <a:latin typeface="+mn-lt"/>
                        </a:rPr>
                        <a:t>,</a:t>
                      </a:r>
                      <a:r>
                        <a:rPr lang="ko-KR" altLang="en-US" dirty="0">
                          <a:latin typeface="+mn-lt"/>
                        </a:rPr>
                        <a:t> 회원 가입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내 정보</a:t>
                      </a:r>
                      <a:r>
                        <a:rPr lang="en-US" altLang="ko-KR" dirty="0">
                          <a:latin typeface="+mn-lt"/>
                        </a:rPr>
                        <a:t> </a:t>
                      </a:r>
                      <a:r>
                        <a:rPr lang="ko-KR" altLang="en-US" dirty="0">
                          <a:latin typeface="+mn-lt"/>
                        </a:rPr>
                        <a:t>조회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수정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탈퇴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571723"/>
                  </a:ext>
                </a:extLst>
              </a:tr>
              <a:tr h="858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>
                          <a:latin typeface="+mn-lt"/>
                          <a:ea typeface="나눔스퀘어 네오 Regular" panose="00000500000000000000" pitchFamily="2" charset="-127"/>
                        </a:rPr>
                        <a:t>김시은</a:t>
                      </a:r>
                      <a:endParaRPr lang="ko-KR" altLang="en-US" sz="2400" b="1" dirty="0">
                        <a:latin typeface="+mn-lt"/>
                        <a:ea typeface="나눔스퀘어 네오 Regular" panose="000005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lt"/>
                        </a:rPr>
                        <a:t>도서 고객</a:t>
                      </a:r>
                      <a:r>
                        <a:rPr lang="en-US" altLang="ko-KR" sz="2000" b="1" dirty="0">
                          <a:latin typeface="+mn-lt"/>
                        </a:rPr>
                        <a:t>, </a:t>
                      </a:r>
                      <a:r>
                        <a:rPr lang="ko-KR" altLang="en-US" sz="2000" b="1" dirty="0">
                          <a:latin typeface="+mn-lt"/>
                        </a:rPr>
                        <a:t>도서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+mn-lt"/>
                        </a:rPr>
                        <a:t> 도서 목록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도서 등록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수정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삭제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6786"/>
                  </a:ext>
                </a:extLst>
              </a:tr>
              <a:tr h="8588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latin typeface="+mn-lt"/>
                          <a:ea typeface="나눔스퀘어 네오 Regular" panose="00000500000000000000" pitchFamily="2" charset="-127"/>
                        </a:rPr>
                        <a:t>신정현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+mn-lt"/>
                        </a:rPr>
                        <a:t>도서 고객</a:t>
                      </a:r>
                      <a:r>
                        <a:rPr lang="en-US" altLang="ko-KR" sz="2000" b="1" dirty="0">
                          <a:latin typeface="+mn-lt"/>
                        </a:rPr>
                        <a:t>, </a:t>
                      </a:r>
                      <a:r>
                        <a:rPr lang="ko-KR" altLang="en-US" sz="2000" b="1" dirty="0">
                          <a:latin typeface="+mn-lt"/>
                        </a:rPr>
                        <a:t>대여 관리자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latin typeface="+mn-lt"/>
                        </a:rPr>
                        <a:t> 대여 등록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대여 목록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반납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삭제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검색</a:t>
                      </a:r>
                      <a:r>
                        <a:rPr lang="en-US" altLang="ko-KR" dirty="0">
                          <a:latin typeface="+mn-lt"/>
                        </a:rPr>
                        <a:t>, </a:t>
                      </a:r>
                      <a:r>
                        <a:rPr lang="ko-KR" altLang="en-US" dirty="0">
                          <a:latin typeface="+mn-lt"/>
                        </a:rPr>
                        <a:t>도서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31512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8224E09-D44B-1143-80BF-9B31351793C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담당 기능</a:t>
            </a:r>
          </a:p>
        </p:txBody>
      </p:sp>
    </p:spTree>
    <p:extLst>
      <p:ext uri="{BB962C8B-B14F-4D97-AF65-F5344CB8AC3E}">
        <p14:creationId xmlns:p14="http://schemas.microsoft.com/office/powerpoint/2010/main" val="335978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9E82723-FBB9-1E4A-28CD-71AE369B1A38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스킬 </a:t>
            </a:r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&amp;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툴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C195FE-C5F8-4F77-132B-4C024E76EB61}"/>
              </a:ext>
            </a:extLst>
          </p:cNvPr>
          <p:cNvGrpSpPr/>
          <p:nvPr/>
        </p:nvGrpSpPr>
        <p:grpSpPr>
          <a:xfrm>
            <a:off x="1417977" y="1550945"/>
            <a:ext cx="9194244" cy="4416124"/>
            <a:chOff x="1417977" y="1550945"/>
            <a:chExt cx="9194244" cy="44161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0F2765E-93BC-8FC5-8DE8-A8F4E863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8546" y="4080684"/>
              <a:ext cx="3691129" cy="1814301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8C7E661-89A7-F45E-3403-968B7E367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9778" y="1550945"/>
              <a:ext cx="3455209" cy="195846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87C01F6-D791-8B2F-3E86-356158343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1740206"/>
              <a:ext cx="4516222" cy="195846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63233E5-5702-E925-2F04-74BD13BF5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977" y="4008601"/>
              <a:ext cx="3778809" cy="19584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94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D42654-DFC9-30BC-3058-8C51FE6F8551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5. E-R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01E3F2-1434-6FFA-DEAE-ECC3949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52" y="917545"/>
            <a:ext cx="8085296" cy="57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066D6AD-6AFE-86CD-5978-2D05024C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8" y="1278467"/>
            <a:ext cx="9017574" cy="5074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87DED-986A-8B1F-C5AC-C3A588E59B0F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6.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시연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83F0731-3744-C481-7857-EA6CB29A9AA2}"/>
              </a:ext>
            </a:extLst>
          </p:cNvPr>
          <p:cNvGrpSpPr/>
          <p:nvPr/>
        </p:nvGrpSpPr>
        <p:grpSpPr>
          <a:xfrm>
            <a:off x="9766053" y="1521194"/>
            <a:ext cx="1951349" cy="493028"/>
            <a:chOff x="9766053" y="1521194"/>
            <a:chExt cx="1951349" cy="49302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B59994E-0ED3-02D1-9CD3-1581B7F765BF}"/>
                </a:ext>
              </a:extLst>
            </p:cNvPr>
            <p:cNvSpPr/>
            <p:nvPr/>
          </p:nvSpPr>
          <p:spPr>
            <a:xfrm>
              <a:off x="9766053" y="1521194"/>
              <a:ext cx="1951349" cy="493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BC06D-2117-264A-9D8E-BE9F0124DB36}"/>
                </a:ext>
              </a:extLst>
            </p:cNvPr>
            <p:cNvSpPr txBox="1"/>
            <p:nvPr/>
          </p:nvSpPr>
          <p:spPr>
            <a:xfrm>
              <a:off x="9986402" y="1613819"/>
              <a:ext cx="15106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로그인</a:t>
              </a:r>
              <a:r>
                <a:rPr lang="en-US" altLang="ko-KR" sz="14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/</a:t>
              </a:r>
              <a:r>
                <a:rPr lang="ko-KR" altLang="en-US" sz="14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86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D18A0A-7AD4-39C3-7F1D-C0C043EC7265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tIns="90000" bIns="90000" rtlCol="0">
            <a:no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6. </a:t>
            </a:r>
            <a:r>
              <a:rPr lang="ko-KR" altLang="en-US" sz="3200" b="1" dirty="0"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시연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A1331A8-15A1-0DC0-1522-37D8FA66F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8" y="1270510"/>
            <a:ext cx="9010457" cy="507460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77CA2F8-1434-F002-4FD6-A402AFB87716}"/>
              </a:ext>
            </a:extLst>
          </p:cNvPr>
          <p:cNvGrpSpPr/>
          <p:nvPr/>
        </p:nvGrpSpPr>
        <p:grpSpPr>
          <a:xfrm>
            <a:off x="9766053" y="1521194"/>
            <a:ext cx="1951349" cy="493028"/>
            <a:chOff x="9766053" y="1585154"/>
            <a:chExt cx="1951349" cy="49302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14461EA-0D8B-BC7E-4DC8-4A5BFE6BD24B}"/>
                </a:ext>
              </a:extLst>
            </p:cNvPr>
            <p:cNvSpPr/>
            <p:nvPr/>
          </p:nvSpPr>
          <p:spPr>
            <a:xfrm>
              <a:off x="9766053" y="1585154"/>
              <a:ext cx="1951349" cy="49302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47F279-E0DB-0F50-79EF-18E1C4F6929E}"/>
                </a:ext>
              </a:extLst>
            </p:cNvPr>
            <p:cNvSpPr txBox="1"/>
            <p:nvPr/>
          </p:nvSpPr>
          <p:spPr>
            <a:xfrm>
              <a:off x="9986402" y="1662391"/>
              <a:ext cx="15106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회원 </a:t>
              </a:r>
              <a:r>
                <a:rPr lang="ko-KR" altLang="en-US" sz="1600" dirty="0" err="1"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고객단</a:t>
              </a:r>
              <a:endPara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55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571</Words>
  <Application>Microsoft Office PowerPoint</Application>
  <PresentationFormat>와이드스크린</PresentationFormat>
  <Paragraphs>97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 네오 ExtraBold</vt:lpstr>
      <vt:lpstr>나눔스퀘어 네오 Bold</vt:lpstr>
      <vt:lpstr>맑은 고딕</vt:lpstr>
      <vt:lpstr>나눔스퀘어 네오 Regular</vt:lpstr>
      <vt:lpstr>Arial</vt:lpstr>
      <vt:lpstr>Office 테마</vt:lpstr>
      <vt:lpstr>BBK 도서 대여 서비스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BBK 도서대여서비스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</dc:creator>
  <cp:lastModifiedBy>hi</cp:lastModifiedBy>
  <cp:revision>57</cp:revision>
  <dcterms:created xsi:type="dcterms:W3CDTF">2024-05-27T01:24:24Z</dcterms:created>
  <dcterms:modified xsi:type="dcterms:W3CDTF">2024-05-28T09:13:48Z</dcterms:modified>
</cp:coreProperties>
</file>