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.xml" ContentType="application/vnd.openxmlformats-officedocument.presentationml.slide+xml"/>
  <Default Extension="png" ContentType="image/png"/>
  <Default Extension="tiff" ContentType="image/tiff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Default Extension="pdf" ContentType="application/pdf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4" Type="http://schemas.openxmlformats.org/officeDocument/2006/relationships/slide" Target="slides/slide3.xml"/><Relationship Id="rId10" Type="http://schemas.openxmlformats.org/officeDocument/2006/relationships/theme" Target="theme/theme1.xml"/><Relationship Id="rId5" Type="http://schemas.openxmlformats.org/officeDocument/2006/relationships/slide" Target="slides/slide4.xml"/><Relationship Id="rId7" Type="http://schemas.openxmlformats.org/officeDocument/2006/relationships/printerSettings" Target="printerSettings/printerSettings1.bin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viewProps" Target="view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accent4">
                <a:lumMod val="50000"/>
                <a:alpha val="97000"/>
              </a:schemeClr>
            </a:gs>
            <a:gs pos="100000">
              <a:schemeClr val="accent4">
                <a:lumMod val="75000"/>
                <a:alpha val="7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8B12-128B-A14C-9D4E-B0EDB10B7BBD}" type="datetimeFigureOut">
              <a:rPr lang="en-US" smtClean="0"/>
              <a:pPr/>
              <a:t>3/5/13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30200-6588-7D4E-9226-E8003D3DDE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4" Type="http://schemas.openxmlformats.org/officeDocument/2006/relationships/image" Target="../media/image15.pdf"/><Relationship Id="rId4" Type="http://schemas.openxmlformats.org/officeDocument/2006/relationships/image" Target="../media/image5.pdf"/><Relationship Id="rId7" Type="http://schemas.openxmlformats.org/officeDocument/2006/relationships/image" Target="../media/image8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df"/><Relationship Id="rId8" Type="http://schemas.openxmlformats.org/officeDocument/2006/relationships/image" Target="../media/image9.pdf"/><Relationship Id="rId13" Type="http://schemas.openxmlformats.org/officeDocument/2006/relationships/image" Target="../media/image14.png"/><Relationship Id="rId10" Type="http://schemas.openxmlformats.org/officeDocument/2006/relationships/image" Target="../media/image11.pdf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2" Type="http://schemas.openxmlformats.org/officeDocument/2006/relationships/image" Target="../media/image13.pdf"/><Relationship Id="rId2" Type="http://schemas.openxmlformats.org/officeDocument/2006/relationships/image" Target="../media/image3.tiff"/><Relationship Id="rId9" Type="http://schemas.openxmlformats.org/officeDocument/2006/relationships/image" Target="../media/image10.png"/><Relationship Id="rId3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f"/><Relationship Id="rId3" Type="http://schemas.openxmlformats.org/officeDocument/2006/relationships/image" Target="../media/image17.tiff"/><Relationship Id="rId5" Type="http://schemas.openxmlformats.org/officeDocument/2006/relationships/image" Target="../media/image19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61" y="65471"/>
            <a:ext cx="8999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gOpen Cosmetica"/>
              </a:rPr>
              <a:t>Evolution of </a:t>
            </a:r>
            <a:r>
              <a:rPr lang="en-US" sz="3200" dirty="0" err="1" smtClean="0">
                <a:solidFill>
                  <a:schemeClr val="bg1"/>
                </a:solidFill>
                <a:latin typeface="MgOpen Cosmetica"/>
              </a:rPr>
              <a:t>Tropospheric</a:t>
            </a:r>
            <a:r>
              <a:rPr lang="en-US" sz="3200" dirty="0" smtClean="0">
                <a:solidFill>
                  <a:schemeClr val="bg1"/>
                </a:solidFill>
                <a:latin typeface="MgOpen Cosmetica"/>
              </a:rPr>
              <a:t> Humidity and Convection Prior to MJO Onset</a:t>
            </a:r>
            <a:endParaRPr lang="en-US" sz="3200" dirty="0">
              <a:solidFill>
                <a:schemeClr val="bg1"/>
              </a:solidFill>
              <a:latin typeface="MgOpen Cosm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72" y="448217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Scott W. Powell and Robert A. Houze, Jr.</a:t>
            </a:r>
            <a:endParaRPr lang="en-US" sz="2000" dirty="0">
              <a:solidFill>
                <a:schemeClr val="bg1"/>
              </a:solidFill>
              <a:latin typeface="MgOpen Cosm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72" y="4882289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  <a:latin typeface="MgOpen Cosmetica"/>
              </a:rPr>
              <a:t>University of Washington, Seattle, WA</a:t>
            </a:r>
            <a:endParaRPr lang="en-US" sz="2000" i="1" dirty="0">
              <a:solidFill>
                <a:schemeClr val="bg1"/>
              </a:solidFill>
              <a:latin typeface="MgOpen Cosm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072" y="5855544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MJO Field Data and Science Workshop, </a:t>
            </a:r>
            <a:r>
              <a:rPr lang="en-US" sz="2000" dirty="0" err="1" smtClean="0">
                <a:solidFill>
                  <a:schemeClr val="bg1"/>
                </a:solidFill>
                <a:latin typeface="MgOpen Cosmetica"/>
              </a:rPr>
              <a:t>Kohala</a:t>
            </a:r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 Coast, HI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72" y="5482454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March 5,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6584759"/>
            <a:ext cx="9143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This work was supported by NSF grant AGS-1059611 and DOE grants DE-SC0001164 / ER-64752 and  DE-SC0008452.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72" y="6255654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Breakout Session </a:t>
            </a:r>
            <a:r>
              <a:rPr lang="en-US" sz="2000" dirty="0" smtClean="0">
                <a:solidFill>
                  <a:schemeClr val="bg1"/>
                </a:solidFill>
                <a:latin typeface="MgOpen Cosmetica"/>
              </a:rPr>
              <a:t>3A </a:t>
            </a:r>
            <a:endParaRPr lang="en-US" sz="2000" dirty="0" smtClean="0">
              <a:solidFill>
                <a:schemeClr val="bg1"/>
              </a:solidFill>
              <a:latin typeface="MgOpen Cosm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nedictandrandall200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22692"/>
            <a:ext cx="8255000" cy="582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0477" y="6370822"/>
            <a:ext cx="86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Bladé</a:t>
            </a:r>
            <a:r>
              <a:rPr lang="en-US" dirty="0" smtClean="0">
                <a:solidFill>
                  <a:schemeClr val="bg1"/>
                </a:solidFill>
              </a:rPr>
              <a:t> and Hartmann (1993); </a:t>
            </a:r>
            <a:r>
              <a:rPr lang="en-US" dirty="0" err="1" smtClean="0">
                <a:solidFill>
                  <a:schemeClr val="bg1"/>
                </a:solidFill>
              </a:rPr>
              <a:t>Kemball</a:t>
            </a:r>
            <a:r>
              <a:rPr lang="en-US" dirty="0" smtClean="0">
                <a:solidFill>
                  <a:schemeClr val="bg1"/>
                </a:solidFill>
              </a:rPr>
              <a:t>-Cook and </a:t>
            </a:r>
            <a:r>
              <a:rPr lang="en-US" dirty="0" err="1" smtClean="0">
                <a:solidFill>
                  <a:schemeClr val="bg1"/>
                </a:solidFill>
              </a:rPr>
              <a:t>Weare</a:t>
            </a:r>
            <a:r>
              <a:rPr lang="en-US" dirty="0" smtClean="0">
                <a:solidFill>
                  <a:schemeClr val="bg1"/>
                </a:solidFill>
              </a:rPr>
              <a:t> (2001); Benedict and Randall (2007)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71136" y="972154"/>
            <a:ext cx="2869013" cy="3261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21980" y="5001891"/>
            <a:ext cx="1755899" cy="6585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915917" y="1599459"/>
            <a:ext cx="1803190" cy="1520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4"/>
          <p:cNvSpPr txBox="1">
            <a:spLocks/>
          </p:cNvSpPr>
          <p:nvPr/>
        </p:nvSpPr>
        <p:spPr>
          <a:xfrm>
            <a:off x="457200" y="195263"/>
            <a:ext cx="8229600" cy="836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gOpen Cosmetica"/>
                <a:ea typeface="+mj-ea"/>
                <a:cs typeface="+mj-cs"/>
              </a:rPr>
              <a:t>Variability in precipitating clouds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gOpen Cosmetica"/>
              <a:ea typeface="+mj-ea"/>
              <a:cs typeface="+mj-cs"/>
            </a:endParaRPr>
          </a:p>
        </p:txBody>
      </p:sp>
      <p:pic>
        <p:nvPicPr>
          <p:cNvPr id="5" name="Picture 4" descr="f04_CONV_STRAT_v2_A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2" y="2553459"/>
            <a:ext cx="4344863" cy="3463165"/>
          </a:xfrm>
          <a:prstGeom prst="rect">
            <a:avLst/>
          </a:prstGeom>
        </p:spPr>
      </p:pic>
      <p:pic>
        <p:nvPicPr>
          <p:cNvPr id="6" name="Picture 5" descr="f04_CONV_STRAT_v2_B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2554625"/>
            <a:ext cx="4343400" cy="3461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177" y="1635125"/>
            <a:ext cx="3198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MgOpen Cosmetica"/>
              </a:rPr>
              <a:t> By MJO Phase (Wheeler &amp;</a:t>
            </a:r>
          </a:p>
          <a:p>
            <a:r>
              <a:rPr lang="en-US" sz="2000" dirty="0" smtClean="0">
                <a:latin typeface="MgOpen Cosmetica"/>
              </a:rPr>
              <a:t>Hendon, 2004)</a:t>
            </a:r>
            <a:endParaRPr lang="en-US" sz="2000" dirty="0">
              <a:latin typeface="MgOpen Cosm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7725" y="1624082"/>
            <a:ext cx="3698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>
                <a:latin typeface="MgOpen Cosmetica"/>
              </a:rPr>
              <a:t> Relative to filtered precipitation </a:t>
            </a:r>
          </a:p>
          <a:p>
            <a:r>
              <a:rPr lang="en-US" sz="2000" dirty="0" smtClean="0">
                <a:latin typeface="MgOpen Cosmetica"/>
              </a:rPr>
              <a:t>maximum</a:t>
            </a:r>
            <a:endParaRPr lang="en-US" sz="2000" dirty="0">
              <a:latin typeface="MgOpen Cosmetica"/>
            </a:endParaRPr>
          </a:p>
        </p:txBody>
      </p:sp>
      <p:pic>
        <p:nvPicPr>
          <p:cNvPr id="9" name="Picture 8" descr="step1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8177" y="2554625"/>
            <a:ext cx="4373668" cy="3465576"/>
          </a:xfrm>
          <a:prstGeom prst="rect">
            <a:avLst/>
          </a:prstGeom>
        </p:spPr>
      </p:pic>
      <p:pic>
        <p:nvPicPr>
          <p:cNvPr id="10" name="Picture 9" descr="step2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3736" y="2551176"/>
            <a:ext cx="4373669" cy="3465576"/>
          </a:xfrm>
          <a:prstGeom prst="rect">
            <a:avLst/>
          </a:prstGeom>
        </p:spPr>
      </p:pic>
      <p:pic>
        <p:nvPicPr>
          <p:cNvPr id="11" name="Picture 10" descr="step3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173736" y="2551176"/>
            <a:ext cx="4373668" cy="3465576"/>
          </a:xfrm>
          <a:prstGeom prst="rect">
            <a:avLst/>
          </a:prstGeom>
        </p:spPr>
      </p:pic>
      <p:pic>
        <p:nvPicPr>
          <p:cNvPr id="12" name="Picture 11" descr="step4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173736" y="2551176"/>
            <a:ext cx="4373660" cy="3465576"/>
          </a:xfrm>
          <a:prstGeom prst="rect">
            <a:avLst/>
          </a:prstGeom>
        </p:spPr>
      </p:pic>
      <p:pic>
        <p:nvPicPr>
          <p:cNvPr id="13" name="Picture 12" descr="step5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173736" y="2551176"/>
            <a:ext cx="4373669" cy="3465576"/>
          </a:xfrm>
          <a:prstGeom prst="rect">
            <a:avLst/>
          </a:prstGeom>
        </p:spPr>
      </p:pic>
      <p:pic>
        <p:nvPicPr>
          <p:cNvPr id="14" name="Picture 13" descr="step6.eps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173736" y="2551176"/>
            <a:ext cx="4373668" cy="3465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04_CONV_STRAT_v2_B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0" y="219715"/>
            <a:ext cx="4015200" cy="3200400"/>
          </a:xfrm>
          <a:prstGeom prst="rect">
            <a:avLst/>
          </a:prstGeom>
        </p:spPr>
      </p:pic>
      <p:pic>
        <p:nvPicPr>
          <p:cNvPr id="5" name="Picture 4" descr="f04_CONV_STRAT_v2_C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759" y="219715"/>
            <a:ext cx="4013616" cy="3200400"/>
          </a:xfrm>
          <a:prstGeom prst="rect">
            <a:avLst/>
          </a:prstGeom>
        </p:spPr>
      </p:pic>
      <p:pic>
        <p:nvPicPr>
          <p:cNvPr id="6" name="Picture 5" descr="f04_CONV_STRAT_v2_D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9" y="3404240"/>
            <a:ext cx="4013616" cy="3200400"/>
          </a:xfrm>
          <a:prstGeom prst="rect">
            <a:avLst/>
          </a:prstGeom>
        </p:spPr>
      </p:pic>
      <p:pic>
        <p:nvPicPr>
          <p:cNvPr id="7" name="Picture 6" descr="f04_CONV_STRAT_v2_E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759" y="3404240"/>
            <a:ext cx="4013616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2875" y="289049"/>
            <a:ext cx="12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gOpen Cosmetica"/>
              </a:rPr>
              <a:t>Composite</a:t>
            </a:r>
            <a:endParaRPr lang="en-US" dirty="0">
              <a:latin typeface="MgOpen Cosm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1136" y="282699"/>
            <a:ext cx="159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gOpen Cosmetica"/>
              </a:rPr>
              <a:t>CE1 (October)</a:t>
            </a:r>
            <a:endParaRPr lang="en-US" dirty="0">
              <a:latin typeface="MgOpen Cosm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88308" y="3474090"/>
            <a:ext cx="181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gOpen Cosmetica"/>
              </a:rPr>
              <a:t>CE2 (November)</a:t>
            </a:r>
            <a:endParaRPr lang="en-US" dirty="0">
              <a:latin typeface="MgOpen Cosm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5261" y="3500006"/>
            <a:ext cx="180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gOpen Cosmetica"/>
              </a:rPr>
              <a:t>CE3 (December)</a:t>
            </a:r>
            <a:endParaRPr lang="en-US" dirty="0">
              <a:latin typeface="MgOpen Cosmetic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8_NEW_v09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3" y="-7012"/>
            <a:ext cx="6309413" cy="6865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128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</dc:creator>
  <cp:lastModifiedBy>scott</cp:lastModifiedBy>
  <cp:revision>2</cp:revision>
  <dcterms:created xsi:type="dcterms:W3CDTF">2013-03-05T20:44:55Z</dcterms:created>
  <dcterms:modified xsi:type="dcterms:W3CDTF">2013-03-05T20:45:25Z</dcterms:modified>
</cp:coreProperties>
</file>