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Default Extension="png" ContentType="image/pn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Default Extension="tiff" ContentType="image/tiff"/>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Default Extension="pdf" ContentType="application/pd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3"/>
  </p:notesMasterIdLst>
  <p:sldIdLst>
    <p:sldId id="256" r:id="rId2"/>
  </p:sldIdLst>
  <p:sldSz cx="36576000" cy="43891200"/>
  <p:notesSz cx="6858000" cy="9144000"/>
  <p:defaultText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xmlns:p="http://schemas.openxmlformats.org/presentationml/2006/main" xmlns:r="http://schemas.openxmlformats.org/officeDocument/2006/relationships" xmlns:a="http://schemas.openxmlformats.org/drawingml/2006/main" xmlns="">
        <p15:guide id="1" orient="horz" pos="11520">
          <p15:clr>
            <a:srgbClr val="A4A3A4"/>
          </p15:clr>
        </p15:guide>
        <p15:guide id="2" pos="9216">
          <p15:clr>
            <a:srgbClr val="A4A3A4"/>
          </p15:clr>
        </p15:guide>
        <p15:guide id="3" pos="93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p:restoredLeft sz="4261" autoAdjust="0"/>
    <p:restoredTop sz="98265" autoAdjust="0"/>
  </p:normalViewPr>
  <p:slideViewPr>
    <p:cSldViewPr snapToGrid="0" snapToObjects="1">
      <p:cViewPr>
        <p:scale>
          <a:sx n="50" d="100"/>
          <a:sy n="50" d="100"/>
        </p:scale>
        <p:origin x="1352" y="-88"/>
      </p:cViewPr>
      <p:guideLst>
        <p:guide orient="horz" pos="13824"/>
        <p:guide pos="11520"/>
        <p:guide pos="11620"/>
      </p:guideLst>
    </p:cSldViewPr>
  </p:slideViewPr>
  <p:notesTextViewPr>
    <p:cViewPr>
      <p:scale>
        <a:sx n="300" d="100"/>
        <a:sy n="300" d="100"/>
      </p:scale>
      <p:origin x="0" y="168"/>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4" Type="http://schemas.openxmlformats.org/officeDocument/2006/relationships/printerSettings" Target="printerSettings/printerSettings1.bin"/><Relationship Id="rId5" Type="http://schemas.openxmlformats.org/officeDocument/2006/relationships/presProps" Target="presProps.xml"/><Relationship Id="rId7"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8966B-D2F6-4544-959A-1124304F7A27}" type="datetimeFigureOut">
              <a:rPr lang="en-US" smtClean="0"/>
              <a:pPr/>
              <a:t>2/25/13</a:t>
            </a:fld>
            <a:endParaRPr lang="en-US" dirty="0"/>
          </a:p>
        </p:txBody>
      </p:sp>
      <p:sp>
        <p:nvSpPr>
          <p:cNvPr id="4" name="Slide Image Placeholder 3"/>
          <p:cNvSpPr>
            <a:spLocks noGrp="1" noRot="1" noChangeAspect="1"/>
          </p:cNvSpPr>
          <p:nvPr>
            <p:ph type="sldImg" idx="2"/>
          </p:nvPr>
        </p:nvSpPr>
        <p:spPr>
          <a:xfrm>
            <a:off x="2143125" y="1143000"/>
            <a:ext cx="25717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A5D4-652A-444F-9286-178C4ECB9895}" type="slidenum">
              <a:rPr lang="en-US" smtClean="0"/>
              <a:pPr/>
              <a:t>‹#›</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2097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1143000"/>
            <a:ext cx="25717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E1A5D4-652A-444F-9286-178C4ECB9895}" type="slidenum">
              <a:rPr lang="en-US" smtClean="0"/>
              <a:pPr/>
              <a:t>1</a:t>
            </a:fld>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89033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3634724"/>
            <a:ext cx="3108960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24871680"/>
            <a:ext cx="25603200" cy="1121664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1AB62-B441-D04E-9F6D-9AE2C566583D}" type="datetimeFigureOut">
              <a:rPr lang="en-US" smtClean="0"/>
              <a:pPr/>
              <a:t>2/25/13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107467-7CEB-FB4F-98C6-DCB01B04466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1AB62-B441-D04E-9F6D-9AE2C566583D}" type="datetimeFigureOut">
              <a:rPr lang="en-US" smtClean="0"/>
              <a:pPr/>
              <a:t>2/25/13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107467-7CEB-FB4F-98C6-DCB01B04466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65902" y="5628645"/>
            <a:ext cx="29622753" cy="11983720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84955" y="5628645"/>
            <a:ext cx="88271348" cy="1198372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1AB62-B441-D04E-9F6D-9AE2C566583D}" type="datetimeFigureOut">
              <a:rPr lang="en-US" smtClean="0"/>
              <a:pPr/>
              <a:t>2/25/13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107467-7CEB-FB4F-98C6-DCB01B04466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1AB62-B441-D04E-9F6D-9AE2C566583D}" type="datetimeFigureOut">
              <a:rPr lang="en-US" smtClean="0"/>
              <a:pPr/>
              <a:t>2/25/13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107467-7CEB-FB4F-98C6-DCB01B04466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3" y="28204164"/>
            <a:ext cx="31089600" cy="871728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3" y="18602970"/>
            <a:ext cx="31089600" cy="9601196"/>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1AB62-B441-D04E-9F6D-9AE2C566583D}" type="datetimeFigureOut">
              <a:rPr lang="en-US" smtClean="0"/>
              <a:pPr/>
              <a:t>2/25/13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107467-7CEB-FB4F-98C6-DCB01B04466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84954" y="32776166"/>
            <a:ext cx="58947048" cy="92689684"/>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141603" y="32776166"/>
            <a:ext cx="58947053" cy="92689684"/>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1AB62-B441-D04E-9F6D-9AE2C566583D}" type="datetimeFigureOut">
              <a:rPr lang="en-US" smtClean="0"/>
              <a:pPr/>
              <a:t>2/25/13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107467-7CEB-FB4F-98C6-DCB01B04466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757684"/>
            <a:ext cx="32918400" cy="7315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2" y="9824727"/>
            <a:ext cx="16160753" cy="4094476"/>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828802" y="13919203"/>
            <a:ext cx="16160753" cy="25288244"/>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4" y="9824727"/>
            <a:ext cx="16167100" cy="4094476"/>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8580104" y="13919203"/>
            <a:ext cx="16167100" cy="25288244"/>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1AB62-B441-D04E-9F6D-9AE2C566583D}" type="datetimeFigureOut">
              <a:rPr lang="en-US" smtClean="0"/>
              <a:pPr/>
              <a:t>2/25/13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107467-7CEB-FB4F-98C6-DCB01B04466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1AB62-B441-D04E-9F6D-9AE2C566583D}" type="datetimeFigureOut">
              <a:rPr lang="en-US" smtClean="0"/>
              <a:pPr/>
              <a:t>2/25/13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107467-7CEB-FB4F-98C6-DCB01B04466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1AB62-B441-D04E-9F6D-9AE2C566583D}" type="datetimeFigureOut">
              <a:rPr lang="en-US" smtClean="0"/>
              <a:pPr/>
              <a:t>2/25/13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107467-7CEB-FB4F-98C6-DCB01B04466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747520"/>
            <a:ext cx="12033253" cy="743712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4300200" y="1747526"/>
            <a:ext cx="20447000" cy="37459924"/>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3" y="9184646"/>
            <a:ext cx="12033253" cy="30022804"/>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1AB62-B441-D04E-9F6D-9AE2C566583D}" type="datetimeFigureOut">
              <a:rPr lang="en-US" smtClean="0"/>
              <a:pPr/>
              <a:t>2/25/13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107467-7CEB-FB4F-98C6-DCB01B04466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3" y="30723843"/>
            <a:ext cx="21945600" cy="3627124"/>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7169153" y="3921760"/>
            <a:ext cx="21945600" cy="2633472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dirty="0"/>
          </a:p>
        </p:txBody>
      </p:sp>
      <p:sp>
        <p:nvSpPr>
          <p:cNvPr id="4" name="Text Placeholder 3"/>
          <p:cNvSpPr>
            <a:spLocks noGrp="1"/>
          </p:cNvSpPr>
          <p:nvPr>
            <p:ph type="body" sz="half" idx="2"/>
          </p:nvPr>
        </p:nvSpPr>
        <p:spPr>
          <a:xfrm>
            <a:off x="7169153" y="34350967"/>
            <a:ext cx="21945600" cy="5151116"/>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1AB62-B441-D04E-9F6D-9AE2C566583D}" type="datetimeFigureOut">
              <a:rPr lang="en-US" smtClean="0"/>
              <a:pPr/>
              <a:t>2/25/13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107467-7CEB-FB4F-98C6-DCB01B04466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757684"/>
            <a:ext cx="32918400" cy="73152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10241282"/>
            <a:ext cx="32918400" cy="28966164"/>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40680647"/>
            <a:ext cx="8534400" cy="23368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6C41AB62-B441-D04E-9F6D-9AE2C566583D}" type="datetimeFigureOut">
              <a:rPr lang="en-US" smtClean="0"/>
              <a:pPr/>
              <a:t>2/25/13</a:t>
            </a:fld>
            <a:endParaRPr lang="en-US" dirty="0"/>
          </a:p>
        </p:txBody>
      </p:sp>
      <p:sp>
        <p:nvSpPr>
          <p:cNvPr id="5" name="Footer Placeholder 4"/>
          <p:cNvSpPr>
            <a:spLocks noGrp="1"/>
          </p:cNvSpPr>
          <p:nvPr>
            <p:ph type="ftr" sz="quarter" idx="3"/>
          </p:nvPr>
        </p:nvSpPr>
        <p:spPr>
          <a:xfrm>
            <a:off x="12496800" y="40680647"/>
            <a:ext cx="11582400" cy="23368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40680647"/>
            <a:ext cx="8534400" cy="23368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42107467-7CEB-FB4F-98C6-DCB01B04466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51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1567510" rtl="0" eaLnBrk="1" latinLnBrk="0" hangingPunct="1">
        <a:spcBef>
          <a:spcPct val="20000"/>
        </a:spcBef>
        <a:buFont typeface="Arial"/>
        <a:buChar char="•"/>
        <a:defRPr sz="11000" kern="1200">
          <a:solidFill>
            <a:schemeClr val="tx1"/>
          </a:solidFill>
          <a:latin typeface="+mn-lt"/>
          <a:ea typeface="+mn-ea"/>
          <a:cs typeface="+mn-cs"/>
        </a:defRPr>
      </a:lvl1pPr>
      <a:lvl2pPr marL="2547204" indent="-979694" algn="l" defTabSz="1567510" rtl="0" eaLnBrk="1" latinLnBrk="0" hangingPunct="1">
        <a:spcBef>
          <a:spcPct val="20000"/>
        </a:spcBef>
        <a:buFont typeface="Arial"/>
        <a:buChar char="–"/>
        <a:defRPr sz="9600" kern="1200">
          <a:solidFill>
            <a:schemeClr val="tx1"/>
          </a:solidFill>
          <a:latin typeface="+mn-lt"/>
          <a:ea typeface="+mn-ea"/>
          <a:cs typeface="+mn-cs"/>
        </a:defRPr>
      </a:lvl2pPr>
      <a:lvl3pPr marL="3918776" indent="-783755" algn="l" defTabSz="1567510" rtl="0" eaLnBrk="1" latinLnBrk="0" hangingPunct="1">
        <a:spcBef>
          <a:spcPct val="20000"/>
        </a:spcBef>
        <a:buFont typeface="Arial"/>
        <a:buChar char="•"/>
        <a:defRPr sz="8200" kern="1200">
          <a:solidFill>
            <a:schemeClr val="tx1"/>
          </a:solidFill>
          <a:latin typeface="+mn-lt"/>
          <a:ea typeface="+mn-ea"/>
          <a:cs typeface="+mn-cs"/>
        </a:defRPr>
      </a:lvl3pPr>
      <a:lvl4pPr marL="5486286" indent="-783755" algn="l" defTabSz="1567510" rtl="0" eaLnBrk="1" latinLnBrk="0" hangingPunct="1">
        <a:spcBef>
          <a:spcPct val="20000"/>
        </a:spcBef>
        <a:buFont typeface="Arial"/>
        <a:buChar char="–"/>
        <a:defRPr sz="6900" kern="1200">
          <a:solidFill>
            <a:schemeClr val="tx1"/>
          </a:solidFill>
          <a:latin typeface="+mn-lt"/>
          <a:ea typeface="+mn-ea"/>
          <a:cs typeface="+mn-cs"/>
        </a:defRPr>
      </a:lvl4pPr>
      <a:lvl5pPr marL="7053796" indent="-783755" algn="l" defTabSz="1567510" rtl="0" eaLnBrk="1" latinLnBrk="0" hangingPunct="1">
        <a:spcBef>
          <a:spcPct val="20000"/>
        </a:spcBef>
        <a:buFont typeface="Arial"/>
        <a:buChar char="»"/>
        <a:defRPr sz="6900" kern="1200">
          <a:solidFill>
            <a:schemeClr val="tx1"/>
          </a:solidFill>
          <a:latin typeface="+mn-lt"/>
          <a:ea typeface="+mn-ea"/>
          <a:cs typeface="+mn-cs"/>
        </a:defRPr>
      </a:lvl5pPr>
      <a:lvl6pPr marL="8621306" indent="-783755" algn="l" defTabSz="1567510" rtl="0" eaLnBrk="1" latinLnBrk="0" hangingPunct="1">
        <a:spcBef>
          <a:spcPct val="20000"/>
        </a:spcBef>
        <a:buFont typeface="Arial"/>
        <a:buChar char="•"/>
        <a:defRPr sz="6900" kern="1200">
          <a:solidFill>
            <a:schemeClr val="tx1"/>
          </a:solidFill>
          <a:latin typeface="+mn-lt"/>
          <a:ea typeface="+mn-ea"/>
          <a:cs typeface="+mn-cs"/>
        </a:defRPr>
      </a:lvl6pPr>
      <a:lvl7pPr marL="10188816" indent="-783755" algn="l" defTabSz="1567510" rtl="0" eaLnBrk="1" latinLnBrk="0" hangingPunct="1">
        <a:spcBef>
          <a:spcPct val="20000"/>
        </a:spcBef>
        <a:buFont typeface="Arial"/>
        <a:buChar char="•"/>
        <a:defRPr sz="6900" kern="1200">
          <a:solidFill>
            <a:schemeClr val="tx1"/>
          </a:solidFill>
          <a:latin typeface="+mn-lt"/>
          <a:ea typeface="+mn-ea"/>
          <a:cs typeface="+mn-cs"/>
        </a:defRPr>
      </a:lvl7pPr>
      <a:lvl8pPr marL="11756327" indent="-783755" algn="l" defTabSz="1567510" rtl="0" eaLnBrk="1" latinLnBrk="0" hangingPunct="1">
        <a:spcBef>
          <a:spcPct val="20000"/>
        </a:spcBef>
        <a:buFont typeface="Arial"/>
        <a:buChar char="•"/>
        <a:defRPr sz="6900" kern="1200">
          <a:solidFill>
            <a:schemeClr val="tx1"/>
          </a:solidFill>
          <a:latin typeface="+mn-lt"/>
          <a:ea typeface="+mn-ea"/>
          <a:cs typeface="+mn-cs"/>
        </a:defRPr>
      </a:lvl8pPr>
      <a:lvl9pPr marL="13323837" indent="-783755" algn="l" defTabSz="1567510" rtl="0" eaLnBrk="1" latinLnBrk="0" hangingPunct="1">
        <a:spcBef>
          <a:spcPct val="20000"/>
        </a:spcBef>
        <a:buFont typeface="Arial"/>
        <a:buChar char="•"/>
        <a:defRPr sz="6900" kern="1200">
          <a:solidFill>
            <a:schemeClr val="tx1"/>
          </a:solidFill>
          <a:latin typeface="+mn-lt"/>
          <a:ea typeface="+mn-ea"/>
          <a:cs typeface="+mn-cs"/>
        </a:defRPr>
      </a:lvl9pPr>
    </p:bodyStyle>
    <p:other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4" Type="http://schemas.openxmlformats.org/officeDocument/2006/relationships/image" Target="../media/image12.png"/><Relationship Id="rId20" Type="http://schemas.openxmlformats.org/officeDocument/2006/relationships/image" Target="../media/image18.pdf"/><Relationship Id="rId4" Type="http://schemas.openxmlformats.org/officeDocument/2006/relationships/image" Target="../media/image2.png"/><Relationship Id="rId21" Type="http://schemas.openxmlformats.org/officeDocument/2006/relationships/image" Target="../media/image19.png"/><Relationship Id="rId7" Type="http://schemas.openxmlformats.org/officeDocument/2006/relationships/image" Target="../media/image5.png"/><Relationship Id="rId11" Type="http://schemas.openxmlformats.org/officeDocument/2006/relationships/image" Target="../media/image9.pdf"/><Relationship Id="rId1" Type="http://schemas.openxmlformats.org/officeDocument/2006/relationships/slideLayout" Target="../slideLayouts/slideLayout1.xml"/><Relationship Id="rId6" Type="http://schemas.openxmlformats.org/officeDocument/2006/relationships/image" Target="../media/image4.png"/><Relationship Id="rId16" Type="http://schemas.openxmlformats.org/officeDocument/2006/relationships/image" Target="../media/image14.pdf"/><Relationship Id="rId8" Type="http://schemas.openxmlformats.org/officeDocument/2006/relationships/image" Target="../media/image6.png"/><Relationship Id="rId13" Type="http://schemas.openxmlformats.org/officeDocument/2006/relationships/image" Target="../media/image11.pdf"/><Relationship Id="rId10" Type="http://schemas.openxmlformats.org/officeDocument/2006/relationships/image" Target="../media/image8.png"/><Relationship Id="rId5" Type="http://schemas.openxmlformats.org/officeDocument/2006/relationships/image" Target="../media/image3.png"/><Relationship Id="rId15" Type="http://schemas.openxmlformats.org/officeDocument/2006/relationships/image" Target="../media/image13.tiff"/><Relationship Id="rId12" Type="http://schemas.openxmlformats.org/officeDocument/2006/relationships/image" Target="../media/image10.png"/><Relationship Id="rId17" Type="http://schemas.openxmlformats.org/officeDocument/2006/relationships/image" Target="../media/image15.png"/><Relationship Id="rId19" Type="http://schemas.openxmlformats.org/officeDocument/2006/relationships/image" Target="../media/image17.png"/><Relationship Id="rId2" Type="http://schemas.openxmlformats.org/officeDocument/2006/relationships/notesSlide" Target="../notesSlides/notesSlide1.xml"/><Relationship Id="rId9" Type="http://schemas.openxmlformats.org/officeDocument/2006/relationships/image" Target="../media/image7.png"/><Relationship Id="rId3" Type="http://schemas.openxmlformats.org/officeDocument/2006/relationships/image" Target="../media/image1.png"/><Relationship Id="rId1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flip="none" rotWithShape="1">
          <a:gsLst>
            <a:gs pos="0">
              <a:schemeClr val="tx2">
                <a:lumMod val="50000"/>
              </a:schemeClr>
            </a:gs>
            <a:gs pos="100000">
              <a:schemeClr val="tx2">
                <a:lumMod val="60000"/>
                <a:lumOff val="40000"/>
              </a:schemeClr>
            </a:gs>
          </a:gsLst>
          <a:lin ang="16200000" scaled="0"/>
          <a:tileRect/>
        </a:gradFill>
        <a:effectLst/>
      </p:bgPr>
    </p:bg>
    <p:spTree>
      <p:nvGrpSpPr>
        <p:cNvPr id="1" name=""/>
        <p:cNvGrpSpPr/>
        <p:nvPr/>
      </p:nvGrpSpPr>
      <p:grpSpPr>
        <a:xfrm>
          <a:off x="0" y="0"/>
          <a:ext cx="0" cy="0"/>
          <a:chOff x="0" y="0"/>
          <a:chExt cx="0" cy="0"/>
        </a:xfrm>
      </p:grpSpPr>
      <p:sp>
        <p:nvSpPr>
          <p:cNvPr id="64" name="Rounded Rectangle 63"/>
          <p:cNvSpPr/>
          <p:nvPr/>
        </p:nvSpPr>
        <p:spPr>
          <a:xfrm>
            <a:off x="23737824" y="23253192"/>
            <a:ext cx="12508992" cy="11442962"/>
          </a:xfrm>
          <a:prstGeom prst="roundRect">
            <a:avLst/>
          </a:prstGeom>
          <a:solidFill>
            <a:schemeClr val="tx1">
              <a:alpha val="25000"/>
            </a:schemeClr>
          </a:solidFill>
          <a:effectLst/>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ounded Rectangle 56"/>
          <p:cNvSpPr/>
          <p:nvPr/>
        </p:nvSpPr>
        <p:spPr>
          <a:xfrm>
            <a:off x="10899990" y="23252522"/>
            <a:ext cx="12508992" cy="11442962"/>
          </a:xfrm>
          <a:prstGeom prst="roundRect">
            <a:avLst/>
          </a:prstGeom>
          <a:solidFill>
            <a:schemeClr val="tx1">
              <a:alpha val="25000"/>
            </a:schemeClr>
          </a:solidFill>
          <a:effectLst/>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Rectangle 66"/>
          <p:cNvSpPr/>
          <p:nvPr/>
        </p:nvSpPr>
        <p:spPr>
          <a:xfrm>
            <a:off x="11414622" y="24141331"/>
            <a:ext cx="11458740" cy="54708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ounded Rectangle 33"/>
          <p:cNvSpPr/>
          <p:nvPr/>
        </p:nvSpPr>
        <p:spPr>
          <a:xfrm>
            <a:off x="10899991" y="8478085"/>
            <a:ext cx="12509402" cy="7075078"/>
          </a:xfrm>
          <a:prstGeom prst="roundRect">
            <a:avLst/>
          </a:prstGeom>
          <a:solidFill>
            <a:schemeClr val="tx1">
              <a:alpha val="25000"/>
            </a:schemeClr>
          </a:solidFill>
          <a:effectLst/>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Rounded Rectangle 1"/>
          <p:cNvSpPr/>
          <p:nvPr/>
        </p:nvSpPr>
        <p:spPr>
          <a:xfrm>
            <a:off x="418422" y="8487149"/>
            <a:ext cx="10058400" cy="5990851"/>
          </a:xfrm>
          <a:prstGeom prst="roundRect">
            <a:avLst/>
          </a:prstGeom>
          <a:solidFill>
            <a:schemeClr val="tx1">
              <a:alpha val="25000"/>
            </a:schemeClr>
          </a:solidFill>
          <a:effectLst/>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0" y="4125076"/>
            <a:ext cx="36576000" cy="1200329"/>
          </a:xfrm>
          <a:prstGeom prst="rect">
            <a:avLst/>
          </a:prstGeom>
          <a:noFill/>
        </p:spPr>
        <p:txBody>
          <a:bodyPr wrap="square" rtlCol="0">
            <a:spAutoFit/>
          </a:bodyPr>
          <a:lstStyle/>
          <a:p>
            <a:pPr algn="ctr"/>
            <a:r>
              <a:rPr lang="en-US" sz="7200" dirty="0" smtClean="0">
                <a:solidFill>
                  <a:schemeClr val="bg1"/>
                </a:solidFill>
                <a:latin typeface="MgOpen Cosmetica"/>
              </a:rPr>
              <a:t>Scott W. Powell and Stacy R. Brodzik</a:t>
            </a:r>
            <a:endParaRPr lang="en-US" sz="7200" dirty="0">
              <a:solidFill>
                <a:schemeClr val="bg1"/>
              </a:solidFill>
              <a:latin typeface="MgOpen Cosmetica"/>
            </a:endParaRPr>
          </a:p>
        </p:txBody>
      </p:sp>
      <p:sp>
        <p:nvSpPr>
          <p:cNvPr id="7" name="TextBox 6"/>
          <p:cNvSpPr txBox="1"/>
          <p:nvPr/>
        </p:nvSpPr>
        <p:spPr>
          <a:xfrm>
            <a:off x="0" y="5312951"/>
            <a:ext cx="36576000" cy="1200329"/>
          </a:xfrm>
          <a:prstGeom prst="rect">
            <a:avLst/>
          </a:prstGeom>
          <a:noFill/>
        </p:spPr>
        <p:txBody>
          <a:bodyPr wrap="square" rtlCol="0">
            <a:spAutoFit/>
          </a:bodyPr>
          <a:lstStyle/>
          <a:p>
            <a:pPr algn="ctr"/>
            <a:r>
              <a:rPr lang="en-US" sz="7200" i="1" dirty="0" smtClean="0">
                <a:solidFill>
                  <a:schemeClr val="bg1"/>
                </a:solidFill>
                <a:latin typeface="MgOpen Cosmetica"/>
              </a:rPr>
              <a:t>University of Washington, Seattle, WA</a:t>
            </a:r>
            <a:endParaRPr lang="en-US" sz="7200" i="1" dirty="0">
              <a:solidFill>
                <a:schemeClr val="bg1"/>
              </a:solidFill>
              <a:latin typeface="MgOpen Cosmetica"/>
            </a:endParaRPr>
          </a:p>
        </p:txBody>
      </p:sp>
      <p:sp>
        <p:nvSpPr>
          <p:cNvPr id="8" name="TextBox 7"/>
          <p:cNvSpPr txBox="1"/>
          <p:nvPr/>
        </p:nvSpPr>
        <p:spPr>
          <a:xfrm>
            <a:off x="0" y="320957"/>
            <a:ext cx="36576000" cy="3046988"/>
          </a:xfrm>
          <a:prstGeom prst="rect">
            <a:avLst/>
          </a:prstGeom>
          <a:noFill/>
        </p:spPr>
        <p:txBody>
          <a:bodyPr wrap="square" rtlCol="0">
            <a:spAutoFit/>
          </a:bodyPr>
          <a:lstStyle/>
          <a:p>
            <a:pPr algn="ctr"/>
            <a:r>
              <a:rPr lang="en-US" sz="9600" dirty="0" smtClean="0">
                <a:solidFill>
                  <a:srgbClr val="FFFF00"/>
                </a:solidFill>
                <a:latin typeface="MgOpen Cosmetica"/>
              </a:rPr>
              <a:t>An Improved Algorithm for Radar-derived Classification of Convective and Stratiform Precipitation Echoes</a:t>
            </a:r>
            <a:endParaRPr lang="en-US" sz="9600" baseline="30000" dirty="0">
              <a:solidFill>
                <a:srgbClr val="FFFF00"/>
              </a:solidFill>
              <a:latin typeface="MgOpen Cosmetica"/>
            </a:endParaRPr>
          </a:p>
        </p:txBody>
      </p:sp>
      <p:sp>
        <p:nvSpPr>
          <p:cNvPr id="3" name="TextBox 2"/>
          <p:cNvSpPr txBox="1"/>
          <p:nvPr/>
        </p:nvSpPr>
        <p:spPr>
          <a:xfrm>
            <a:off x="418422" y="7341196"/>
            <a:ext cx="5060926" cy="1015663"/>
          </a:xfrm>
          <a:prstGeom prst="rect">
            <a:avLst/>
          </a:prstGeom>
          <a:noFill/>
        </p:spPr>
        <p:txBody>
          <a:bodyPr wrap="none" rtlCol="0">
            <a:spAutoFit/>
          </a:bodyPr>
          <a:lstStyle/>
          <a:p>
            <a:r>
              <a:rPr lang="en-US" sz="6000" dirty="0" smtClean="0">
                <a:solidFill>
                  <a:schemeClr val="bg1"/>
                </a:solidFill>
                <a:latin typeface="MgOpen Cosmetica"/>
              </a:rPr>
              <a:t>1. Introduction</a:t>
            </a:r>
            <a:endParaRPr lang="en-US" sz="6000" dirty="0">
              <a:solidFill>
                <a:schemeClr val="bg1"/>
              </a:solidFill>
              <a:latin typeface="MgOpen Cosmetica"/>
            </a:endParaRPr>
          </a:p>
        </p:txBody>
      </p:sp>
      <p:sp>
        <p:nvSpPr>
          <p:cNvPr id="4" name="TextBox 3"/>
          <p:cNvSpPr txBox="1"/>
          <p:nvPr/>
        </p:nvSpPr>
        <p:spPr>
          <a:xfrm>
            <a:off x="781076" y="8725747"/>
            <a:ext cx="9251926" cy="5324534"/>
          </a:xfrm>
          <a:prstGeom prst="rect">
            <a:avLst/>
          </a:prstGeom>
          <a:noFill/>
        </p:spPr>
        <p:txBody>
          <a:bodyPr wrap="square" rtlCol="0">
            <a:spAutoFit/>
          </a:bodyPr>
          <a:lstStyle/>
          <a:p>
            <a:pPr>
              <a:buFontTx/>
              <a:buChar char="-"/>
            </a:pPr>
            <a:r>
              <a:rPr lang="en-US" sz="3400" dirty="0" smtClean="0">
                <a:solidFill>
                  <a:schemeClr val="bg1"/>
                </a:solidFill>
              </a:rPr>
              <a:t> Classification </a:t>
            </a:r>
            <a:r>
              <a:rPr lang="en-US" sz="3400" dirty="0" smtClean="0">
                <a:solidFill>
                  <a:schemeClr val="bg1"/>
                </a:solidFill>
              </a:rPr>
              <a:t>of convective and stratiform precipitation echoes has been used to constrain latent heating profiles in the tropics (Schumacher et al. 2004). Thus, an accurate classification of precipitation derived from convective elements or stratiform cloud is needed.</a:t>
            </a:r>
          </a:p>
          <a:p>
            <a:pPr>
              <a:buFontTx/>
              <a:buChar char="-"/>
            </a:pPr>
            <a:endParaRPr lang="en-US" sz="3400" dirty="0" smtClean="0">
              <a:solidFill>
                <a:schemeClr val="bg1"/>
              </a:solidFill>
            </a:endParaRPr>
          </a:p>
          <a:p>
            <a:pPr>
              <a:buFontTx/>
              <a:buChar char="-"/>
            </a:pPr>
            <a:r>
              <a:rPr lang="en-US" sz="3400" dirty="0" smtClean="0">
                <a:solidFill>
                  <a:schemeClr val="bg1"/>
                </a:solidFill>
              </a:rPr>
              <a:t> </a:t>
            </a:r>
            <a:r>
              <a:rPr lang="en-US" sz="3400" dirty="0" smtClean="0">
                <a:solidFill>
                  <a:schemeClr val="bg1"/>
                </a:solidFill>
              </a:rPr>
              <a:t>The commonly used c</a:t>
            </a:r>
            <a:r>
              <a:rPr lang="en-US" sz="3400" dirty="0" smtClean="0">
                <a:solidFill>
                  <a:schemeClr val="bg1"/>
                </a:solidFill>
              </a:rPr>
              <a:t>urrent algorithm is based on Churchill and Houze (1984) and was updated by Steiner et al. (1995).</a:t>
            </a:r>
          </a:p>
        </p:txBody>
      </p:sp>
      <p:sp>
        <p:nvSpPr>
          <p:cNvPr id="9" name="Rounded Rectangle 8"/>
          <p:cNvSpPr/>
          <p:nvPr/>
        </p:nvSpPr>
        <p:spPr>
          <a:xfrm>
            <a:off x="420624" y="16837839"/>
            <a:ext cx="10058400" cy="10835365"/>
          </a:xfrm>
          <a:prstGeom prst="roundRect">
            <a:avLst/>
          </a:prstGeom>
          <a:solidFill>
            <a:schemeClr val="tx1">
              <a:alpha val="25000"/>
            </a:schemeClr>
          </a:solidFill>
          <a:effectLst/>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322494" y="14672120"/>
            <a:ext cx="10154328" cy="1938992"/>
          </a:xfrm>
          <a:prstGeom prst="rect">
            <a:avLst/>
          </a:prstGeom>
          <a:noFill/>
        </p:spPr>
        <p:txBody>
          <a:bodyPr wrap="square" rtlCol="0">
            <a:spAutoFit/>
          </a:bodyPr>
          <a:lstStyle/>
          <a:p>
            <a:r>
              <a:rPr lang="en-US" sz="6000" dirty="0" smtClean="0">
                <a:solidFill>
                  <a:schemeClr val="bg1"/>
                </a:solidFill>
                <a:latin typeface="MgOpen Cosmetica"/>
              </a:rPr>
              <a:t>2. Limitations of Current</a:t>
            </a:r>
          </a:p>
          <a:p>
            <a:r>
              <a:rPr lang="en-US" sz="6000" dirty="0" smtClean="0">
                <a:solidFill>
                  <a:schemeClr val="bg1"/>
                </a:solidFill>
                <a:latin typeface="MgOpen Cosmetica"/>
              </a:rPr>
              <a:t>Algorithm</a:t>
            </a:r>
            <a:endParaRPr lang="en-US" sz="6000" dirty="0">
              <a:solidFill>
                <a:schemeClr val="bg1"/>
              </a:solidFill>
              <a:latin typeface="MgOpen Cosmetica"/>
            </a:endParaRPr>
          </a:p>
        </p:txBody>
      </p:sp>
      <p:sp>
        <p:nvSpPr>
          <p:cNvPr id="13" name="Rounded Rectangle 12"/>
          <p:cNvSpPr/>
          <p:nvPr/>
        </p:nvSpPr>
        <p:spPr>
          <a:xfrm>
            <a:off x="418422" y="29865329"/>
            <a:ext cx="10058400" cy="13725510"/>
          </a:xfrm>
          <a:prstGeom prst="roundRect">
            <a:avLst/>
          </a:prstGeom>
          <a:solidFill>
            <a:schemeClr val="tx1">
              <a:alpha val="25000"/>
            </a:schemeClr>
          </a:solidFill>
          <a:effectLst/>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320040" y="27673205"/>
            <a:ext cx="10154328" cy="1938992"/>
          </a:xfrm>
          <a:prstGeom prst="rect">
            <a:avLst/>
          </a:prstGeom>
          <a:noFill/>
        </p:spPr>
        <p:txBody>
          <a:bodyPr wrap="square" rtlCol="0">
            <a:spAutoFit/>
          </a:bodyPr>
          <a:lstStyle/>
          <a:p>
            <a:r>
              <a:rPr lang="en-US" sz="6000" dirty="0" smtClean="0">
                <a:solidFill>
                  <a:schemeClr val="bg1"/>
                </a:solidFill>
                <a:latin typeface="MgOpen Cosmetica"/>
              </a:rPr>
              <a:t>3. Improvements and New Features</a:t>
            </a:r>
            <a:endParaRPr lang="en-US" sz="6000" dirty="0">
              <a:solidFill>
                <a:schemeClr val="bg1"/>
              </a:solidFill>
              <a:latin typeface="MgOpen Cosmetica"/>
            </a:endParaRPr>
          </a:p>
        </p:txBody>
      </p:sp>
      <p:sp>
        <p:nvSpPr>
          <p:cNvPr id="19" name="TextBox 18"/>
          <p:cNvSpPr txBox="1"/>
          <p:nvPr/>
        </p:nvSpPr>
        <p:spPr>
          <a:xfrm>
            <a:off x="10747590" y="7341196"/>
            <a:ext cx="3325538" cy="1015663"/>
          </a:xfrm>
          <a:prstGeom prst="rect">
            <a:avLst/>
          </a:prstGeom>
          <a:noFill/>
        </p:spPr>
        <p:txBody>
          <a:bodyPr wrap="none" rtlCol="0">
            <a:spAutoFit/>
          </a:bodyPr>
          <a:lstStyle/>
          <a:p>
            <a:r>
              <a:rPr lang="en-US" sz="6000" dirty="0" smtClean="0">
                <a:solidFill>
                  <a:schemeClr val="bg1"/>
                </a:solidFill>
                <a:latin typeface="MgOpen Cosmetica"/>
              </a:rPr>
              <a:t>4. Results</a:t>
            </a:r>
            <a:endParaRPr lang="en-US" sz="6000" dirty="0">
              <a:solidFill>
                <a:schemeClr val="bg1"/>
              </a:solidFill>
              <a:latin typeface="MgOpen Cosmetica"/>
            </a:endParaRPr>
          </a:p>
        </p:txBody>
      </p:sp>
      <p:sp>
        <p:nvSpPr>
          <p:cNvPr id="20" name="TextBox 19"/>
          <p:cNvSpPr txBox="1"/>
          <p:nvPr/>
        </p:nvSpPr>
        <p:spPr>
          <a:xfrm>
            <a:off x="11343183" y="34695484"/>
            <a:ext cx="14025406" cy="1015663"/>
          </a:xfrm>
          <a:prstGeom prst="rect">
            <a:avLst/>
          </a:prstGeom>
          <a:noFill/>
        </p:spPr>
        <p:txBody>
          <a:bodyPr wrap="none" rtlCol="0">
            <a:spAutoFit/>
          </a:bodyPr>
          <a:lstStyle/>
          <a:p>
            <a:r>
              <a:rPr lang="en-US" sz="6000" dirty="0" smtClean="0">
                <a:solidFill>
                  <a:schemeClr val="bg1"/>
                </a:solidFill>
                <a:latin typeface="MgOpen Cosmetica"/>
              </a:rPr>
              <a:t>5. Known Issues/Upcoming Improvements</a:t>
            </a:r>
            <a:endParaRPr lang="en-US" sz="6000" dirty="0">
              <a:solidFill>
                <a:schemeClr val="bg1"/>
              </a:solidFill>
              <a:latin typeface="MgOpen Cosmetica"/>
            </a:endParaRPr>
          </a:p>
        </p:txBody>
      </p:sp>
      <p:sp>
        <p:nvSpPr>
          <p:cNvPr id="21" name="Rounded Rectangle 20"/>
          <p:cNvSpPr/>
          <p:nvPr/>
        </p:nvSpPr>
        <p:spPr>
          <a:xfrm>
            <a:off x="10922019" y="36073018"/>
            <a:ext cx="10210781" cy="7014812"/>
          </a:xfrm>
          <a:prstGeom prst="roundRect">
            <a:avLst/>
          </a:prstGeom>
          <a:solidFill>
            <a:schemeClr val="tx1">
              <a:alpha val="25000"/>
            </a:schemeClr>
          </a:solidFill>
          <a:effectLst/>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6608725" y="43360006"/>
            <a:ext cx="19967275" cy="461665"/>
          </a:xfrm>
          <a:prstGeom prst="rect">
            <a:avLst/>
          </a:prstGeom>
          <a:noFill/>
        </p:spPr>
        <p:txBody>
          <a:bodyPr wrap="none" rtlCol="0">
            <a:spAutoFit/>
          </a:bodyPr>
          <a:lstStyle/>
          <a:p>
            <a:r>
              <a:rPr lang="en-US" sz="2400" dirty="0" smtClean="0">
                <a:solidFill>
                  <a:schemeClr val="bg1"/>
                </a:solidFill>
              </a:rPr>
              <a:t>Creation of this poster was supported by grant AGS-1059611 from the National Science Foundation</a:t>
            </a:r>
            <a:r>
              <a:rPr lang="en-US" sz="2400" dirty="0" smtClean="0">
                <a:solidFill>
                  <a:schemeClr val="bg1"/>
                </a:solidFill>
              </a:rPr>
              <a:t>. S. Powell was also supported by DOE grant DE-SC0008452.</a:t>
            </a:r>
            <a:endParaRPr lang="en-US" sz="2400" dirty="0">
              <a:solidFill>
                <a:schemeClr val="bg1"/>
              </a:solidFill>
            </a:endParaRPr>
          </a:p>
        </p:txBody>
      </p:sp>
      <p:pic>
        <p:nvPicPr>
          <p:cNvPr id="31" name="Picture 30" descr="dBZ_20111105_210108.png"/>
          <p:cNvPicPr>
            <a:picLocks noChangeAspect="1"/>
          </p:cNvPicPr>
          <p:nvPr/>
        </p:nvPicPr>
        <p:blipFill>
          <a:blip r:embed="rId3"/>
          <a:stretch>
            <a:fillRect/>
          </a:stretch>
        </p:blipFill>
        <p:spPr>
          <a:xfrm>
            <a:off x="11553746" y="9393068"/>
            <a:ext cx="5599338" cy="5486400"/>
          </a:xfrm>
          <a:prstGeom prst="rect">
            <a:avLst/>
          </a:prstGeom>
        </p:spPr>
      </p:pic>
      <p:pic>
        <p:nvPicPr>
          <p:cNvPr id="32" name="Picture 31" descr="CS_20111105_210107.png"/>
          <p:cNvPicPr>
            <a:picLocks noChangeAspect="1"/>
          </p:cNvPicPr>
          <p:nvPr/>
        </p:nvPicPr>
        <p:blipFill>
          <a:blip r:embed="rId4"/>
          <a:stretch>
            <a:fillRect/>
          </a:stretch>
        </p:blipFill>
        <p:spPr>
          <a:xfrm>
            <a:off x="17153084" y="9403816"/>
            <a:ext cx="5593278" cy="5486400"/>
          </a:xfrm>
          <a:prstGeom prst="rect">
            <a:avLst/>
          </a:prstGeom>
        </p:spPr>
      </p:pic>
      <p:sp>
        <p:nvSpPr>
          <p:cNvPr id="33" name="TextBox 32"/>
          <p:cNvSpPr txBox="1"/>
          <p:nvPr/>
        </p:nvSpPr>
        <p:spPr>
          <a:xfrm>
            <a:off x="14459676" y="8619737"/>
            <a:ext cx="5336016" cy="646331"/>
          </a:xfrm>
          <a:prstGeom prst="rect">
            <a:avLst/>
          </a:prstGeom>
          <a:noFill/>
        </p:spPr>
        <p:txBody>
          <a:bodyPr wrap="none" rtlCol="0">
            <a:spAutoFit/>
          </a:bodyPr>
          <a:lstStyle/>
          <a:p>
            <a:pPr algn="ctr"/>
            <a:r>
              <a:rPr lang="en-US" sz="3600" b="1" dirty="0" smtClean="0">
                <a:solidFill>
                  <a:schemeClr val="bg1"/>
                </a:solidFill>
              </a:rPr>
              <a:t>Isolated Convective Echoes</a:t>
            </a:r>
            <a:endParaRPr lang="en-US" sz="3600" b="1" dirty="0">
              <a:solidFill>
                <a:schemeClr val="bg1"/>
              </a:solidFill>
            </a:endParaRPr>
          </a:p>
        </p:txBody>
      </p:sp>
      <p:sp>
        <p:nvSpPr>
          <p:cNvPr id="36" name="Rounded Rectangle 35"/>
          <p:cNvSpPr/>
          <p:nvPr/>
        </p:nvSpPr>
        <p:spPr>
          <a:xfrm>
            <a:off x="23739738" y="8478085"/>
            <a:ext cx="12509402" cy="7075078"/>
          </a:xfrm>
          <a:prstGeom prst="roundRect">
            <a:avLst/>
          </a:prstGeom>
          <a:solidFill>
            <a:schemeClr val="tx1">
              <a:alpha val="25000"/>
            </a:schemeClr>
          </a:solidFill>
          <a:effectLst/>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TextBox 36"/>
          <p:cNvSpPr txBox="1"/>
          <p:nvPr/>
        </p:nvSpPr>
        <p:spPr>
          <a:xfrm>
            <a:off x="28789279" y="8622792"/>
            <a:ext cx="2440016" cy="646331"/>
          </a:xfrm>
          <a:prstGeom prst="rect">
            <a:avLst/>
          </a:prstGeom>
          <a:noFill/>
        </p:spPr>
        <p:txBody>
          <a:bodyPr wrap="none" rtlCol="0">
            <a:spAutoFit/>
          </a:bodyPr>
          <a:lstStyle/>
          <a:p>
            <a:pPr algn="ctr"/>
            <a:r>
              <a:rPr lang="en-US" sz="3600" b="1" dirty="0" smtClean="0">
                <a:solidFill>
                  <a:schemeClr val="bg1"/>
                </a:solidFill>
              </a:rPr>
              <a:t>Squall Lines</a:t>
            </a:r>
            <a:endParaRPr lang="en-US" sz="3600" b="1" dirty="0">
              <a:solidFill>
                <a:schemeClr val="bg1"/>
              </a:solidFill>
            </a:endParaRPr>
          </a:p>
        </p:txBody>
      </p:sp>
      <p:pic>
        <p:nvPicPr>
          <p:cNvPr id="38" name="Picture 37" descr="dBZ_20111031_050108.png"/>
          <p:cNvPicPr>
            <a:picLocks noChangeAspect="1"/>
          </p:cNvPicPr>
          <p:nvPr/>
        </p:nvPicPr>
        <p:blipFill>
          <a:blip r:embed="rId5"/>
          <a:stretch>
            <a:fillRect/>
          </a:stretch>
        </p:blipFill>
        <p:spPr>
          <a:xfrm>
            <a:off x="24410930" y="9403816"/>
            <a:ext cx="5581300" cy="5486400"/>
          </a:xfrm>
          <a:prstGeom prst="rect">
            <a:avLst/>
          </a:prstGeom>
        </p:spPr>
      </p:pic>
      <p:pic>
        <p:nvPicPr>
          <p:cNvPr id="39" name="Picture 38" descr="CS_20111031_050107.png"/>
          <p:cNvPicPr>
            <a:picLocks noChangeAspect="1"/>
          </p:cNvPicPr>
          <p:nvPr/>
        </p:nvPicPr>
        <p:blipFill>
          <a:blip r:embed="rId6"/>
          <a:stretch>
            <a:fillRect/>
          </a:stretch>
        </p:blipFill>
        <p:spPr>
          <a:xfrm>
            <a:off x="29992230" y="9403816"/>
            <a:ext cx="5611361" cy="5486400"/>
          </a:xfrm>
          <a:prstGeom prst="rect">
            <a:avLst/>
          </a:prstGeom>
        </p:spPr>
      </p:pic>
      <p:sp>
        <p:nvSpPr>
          <p:cNvPr id="40" name="Rounded Rectangle 39"/>
          <p:cNvSpPr/>
          <p:nvPr/>
        </p:nvSpPr>
        <p:spPr>
          <a:xfrm>
            <a:off x="10899991" y="15823129"/>
            <a:ext cx="12509402" cy="7075078"/>
          </a:xfrm>
          <a:prstGeom prst="roundRect">
            <a:avLst/>
          </a:prstGeom>
          <a:solidFill>
            <a:schemeClr val="tx1">
              <a:alpha val="25000"/>
            </a:schemeClr>
          </a:solidFill>
          <a:effectLst/>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 name="TextBox 40"/>
          <p:cNvSpPr txBox="1"/>
          <p:nvPr/>
        </p:nvSpPr>
        <p:spPr>
          <a:xfrm>
            <a:off x="14159679" y="15964781"/>
            <a:ext cx="5986810" cy="646331"/>
          </a:xfrm>
          <a:prstGeom prst="rect">
            <a:avLst/>
          </a:prstGeom>
          <a:noFill/>
        </p:spPr>
        <p:txBody>
          <a:bodyPr wrap="none" rtlCol="0">
            <a:spAutoFit/>
          </a:bodyPr>
          <a:lstStyle/>
          <a:p>
            <a:pPr algn="ctr"/>
            <a:r>
              <a:rPr lang="en-US" sz="3600" b="1" dirty="0" smtClean="0">
                <a:solidFill>
                  <a:schemeClr val="bg1"/>
                </a:solidFill>
              </a:rPr>
              <a:t>Widespread Stratiform Echoes</a:t>
            </a:r>
            <a:endParaRPr lang="en-US" sz="3600" b="1" dirty="0">
              <a:solidFill>
                <a:schemeClr val="bg1"/>
              </a:solidFill>
            </a:endParaRPr>
          </a:p>
        </p:txBody>
      </p:sp>
      <p:pic>
        <p:nvPicPr>
          <p:cNvPr id="43" name="Picture 42" descr="dBZ_20111016_094608.png"/>
          <p:cNvPicPr>
            <a:picLocks noChangeAspect="1"/>
          </p:cNvPicPr>
          <p:nvPr/>
        </p:nvPicPr>
        <p:blipFill>
          <a:blip r:embed="rId7"/>
          <a:stretch>
            <a:fillRect/>
          </a:stretch>
        </p:blipFill>
        <p:spPr>
          <a:xfrm>
            <a:off x="11517243" y="16804484"/>
            <a:ext cx="5661241" cy="5486400"/>
          </a:xfrm>
          <a:prstGeom prst="rect">
            <a:avLst/>
          </a:prstGeom>
        </p:spPr>
      </p:pic>
      <p:pic>
        <p:nvPicPr>
          <p:cNvPr id="44" name="Picture 43" descr="CS_20111016_094609.png"/>
          <p:cNvPicPr>
            <a:picLocks noChangeAspect="1"/>
          </p:cNvPicPr>
          <p:nvPr/>
        </p:nvPicPr>
        <p:blipFill>
          <a:blip r:embed="rId8"/>
          <a:stretch>
            <a:fillRect/>
          </a:stretch>
        </p:blipFill>
        <p:spPr>
          <a:xfrm>
            <a:off x="17184531" y="16804484"/>
            <a:ext cx="5587231" cy="5486400"/>
          </a:xfrm>
          <a:prstGeom prst="rect">
            <a:avLst/>
          </a:prstGeom>
        </p:spPr>
      </p:pic>
      <p:sp>
        <p:nvSpPr>
          <p:cNvPr id="45" name="Rounded Rectangle 44"/>
          <p:cNvSpPr/>
          <p:nvPr/>
        </p:nvSpPr>
        <p:spPr>
          <a:xfrm>
            <a:off x="23739738" y="15823129"/>
            <a:ext cx="12509402" cy="7075078"/>
          </a:xfrm>
          <a:prstGeom prst="roundRect">
            <a:avLst/>
          </a:prstGeom>
          <a:solidFill>
            <a:schemeClr val="tx1">
              <a:alpha val="25000"/>
            </a:schemeClr>
          </a:solidFill>
          <a:effectLst/>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TextBox 45"/>
          <p:cNvSpPr txBox="1"/>
          <p:nvPr/>
        </p:nvSpPr>
        <p:spPr>
          <a:xfrm>
            <a:off x="26956005" y="15964781"/>
            <a:ext cx="6168643" cy="646331"/>
          </a:xfrm>
          <a:prstGeom prst="rect">
            <a:avLst/>
          </a:prstGeom>
          <a:noFill/>
        </p:spPr>
        <p:txBody>
          <a:bodyPr wrap="square" rtlCol="0">
            <a:spAutoFit/>
          </a:bodyPr>
          <a:lstStyle/>
          <a:p>
            <a:pPr algn="ctr"/>
            <a:r>
              <a:rPr lang="en-US" sz="3600" b="1" dirty="0" smtClean="0">
                <a:solidFill>
                  <a:schemeClr val="bg1"/>
                </a:solidFill>
              </a:rPr>
              <a:t>Also works for </a:t>
            </a:r>
            <a:r>
              <a:rPr lang="en-US" sz="3600" b="1" i="1" dirty="0" smtClean="0">
                <a:solidFill>
                  <a:schemeClr val="bg1"/>
                </a:solidFill>
              </a:rPr>
              <a:t>Revelle</a:t>
            </a:r>
            <a:r>
              <a:rPr lang="en-US" sz="3600" b="1" dirty="0" smtClean="0">
                <a:solidFill>
                  <a:schemeClr val="bg1"/>
                </a:solidFill>
              </a:rPr>
              <a:t> C-band!</a:t>
            </a:r>
            <a:endParaRPr lang="en-US" sz="3600" b="1" dirty="0">
              <a:solidFill>
                <a:schemeClr val="bg1"/>
              </a:solidFill>
            </a:endParaRPr>
          </a:p>
        </p:txBody>
      </p:sp>
      <p:pic>
        <p:nvPicPr>
          <p:cNvPr id="47" name="Picture 46" descr="dBZTOGA_20111127_163010.png"/>
          <p:cNvPicPr>
            <a:picLocks noChangeAspect="1"/>
          </p:cNvPicPr>
          <p:nvPr/>
        </p:nvPicPr>
        <p:blipFill>
          <a:blip r:embed="rId9"/>
          <a:stretch>
            <a:fillRect/>
          </a:stretch>
        </p:blipFill>
        <p:spPr>
          <a:xfrm>
            <a:off x="24395165" y="16806672"/>
            <a:ext cx="5629679" cy="5486400"/>
          </a:xfrm>
          <a:prstGeom prst="rect">
            <a:avLst/>
          </a:prstGeom>
        </p:spPr>
      </p:pic>
      <p:pic>
        <p:nvPicPr>
          <p:cNvPr id="48" name="Picture 47" descr="CSTOGA_20111127_163011.png"/>
          <p:cNvPicPr>
            <a:picLocks noChangeAspect="1"/>
          </p:cNvPicPr>
          <p:nvPr/>
        </p:nvPicPr>
        <p:blipFill>
          <a:blip r:embed="rId10"/>
          <a:stretch>
            <a:fillRect/>
          </a:stretch>
        </p:blipFill>
        <p:spPr>
          <a:xfrm>
            <a:off x="30024844" y="16806672"/>
            <a:ext cx="5581095" cy="5486400"/>
          </a:xfrm>
          <a:prstGeom prst="rect">
            <a:avLst/>
          </a:prstGeom>
        </p:spPr>
      </p:pic>
      <p:pic>
        <p:nvPicPr>
          <p:cNvPr id="49" name="Picture 48" descr="RAIN_NEWCS.eps"/>
          <p:cNvPicPr>
            <a:picLocks noChangeAspect="1"/>
          </p:cNvPicPr>
          <p:nvPr/>
        </p:nvPicPr>
        <mc:AlternateContent>
          <mc:Choice xmlns:ma="http://schemas.microsoft.com/office/mac/drawingml/2008/main" Requires="ma">
            <p:blipFill>
              <a:blip r:embed="rId11"/>
              <a:stretch>
                <a:fillRect/>
              </a:stretch>
            </p:blipFill>
          </mc:Choice>
          <mc:Fallback>
            <p:blipFill>
              <a:blip r:embed="rId12"/>
              <a:stretch>
                <a:fillRect/>
              </a:stretch>
            </p:blipFill>
          </mc:Fallback>
        </mc:AlternateContent>
        <p:spPr>
          <a:xfrm>
            <a:off x="11401922" y="24094813"/>
            <a:ext cx="6560969" cy="2893150"/>
          </a:xfrm>
          <a:prstGeom prst="rect">
            <a:avLst/>
          </a:prstGeom>
        </p:spPr>
      </p:pic>
      <p:pic>
        <p:nvPicPr>
          <p:cNvPr id="50" name="Picture 49" descr="FR_NEWCS.eps"/>
          <p:cNvPicPr>
            <a:picLocks noChangeAspect="1"/>
          </p:cNvPicPr>
          <p:nvPr/>
        </p:nvPicPr>
        <mc:AlternateContent>
          <mc:Choice xmlns:ma="http://schemas.microsoft.com/office/mac/drawingml/2008/main" Requires="ma">
            <p:blipFill>
              <a:blip r:embed="rId13"/>
              <a:stretch>
                <a:fillRect/>
              </a:stretch>
            </p:blipFill>
          </mc:Choice>
          <mc:Fallback>
            <p:blipFill>
              <a:blip r:embed="rId14"/>
              <a:stretch>
                <a:fillRect/>
              </a:stretch>
            </p:blipFill>
          </mc:Fallback>
        </mc:AlternateContent>
        <p:spPr>
          <a:xfrm>
            <a:off x="11412808" y="26773632"/>
            <a:ext cx="6567015" cy="2850431"/>
          </a:xfrm>
          <a:prstGeom prst="rect">
            <a:avLst/>
          </a:prstGeom>
        </p:spPr>
      </p:pic>
      <p:pic>
        <p:nvPicPr>
          <p:cNvPr id="51" name="Picture 50" descr="f02_RAIN_v6.tif"/>
          <p:cNvPicPr>
            <a:picLocks noChangeAspect="1"/>
          </p:cNvPicPr>
          <p:nvPr/>
        </p:nvPicPr>
        <p:blipFill>
          <a:blip r:embed="rId15"/>
          <a:stretch>
            <a:fillRect/>
          </a:stretch>
        </p:blipFill>
        <p:spPr>
          <a:xfrm>
            <a:off x="17954422" y="24141331"/>
            <a:ext cx="4918940" cy="5470866"/>
          </a:xfrm>
          <a:prstGeom prst="rect">
            <a:avLst/>
          </a:prstGeom>
        </p:spPr>
      </p:pic>
      <p:sp>
        <p:nvSpPr>
          <p:cNvPr id="58" name="TextBox 57"/>
          <p:cNvSpPr txBox="1"/>
          <p:nvPr/>
        </p:nvSpPr>
        <p:spPr>
          <a:xfrm>
            <a:off x="14404215" y="23418800"/>
            <a:ext cx="5655214" cy="646331"/>
          </a:xfrm>
          <a:prstGeom prst="rect">
            <a:avLst/>
          </a:prstGeom>
          <a:noFill/>
        </p:spPr>
        <p:txBody>
          <a:bodyPr wrap="none" rtlCol="0">
            <a:spAutoFit/>
          </a:bodyPr>
          <a:lstStyle/>
          <a:p>
            <a:pPr algn="ctr"/>
            <a:r>
              <a:rPr lang="en-US" sz="3600" b="1" dirty="0" smtClean="0">
                <a:solidFill>
                  <a:schemeClr val="bg1"/>
                </a:solidFill>
              </a:rPr>
              <a:t>S-Pol Precipitation Estimates</a:t>
            </a:r>
            <a:endParaRPr lang="en-US" sz="3600" b="1" dirty="0">
              <a:solidFill>
                <a:schemeClr val="bg1"/>
              </a:solidFill>
            </a:endParaRPr>
          </a:p>
        </p:txBody>
      </p:sp>
      <p:sp>
        <p:nvSpPr>
          <p:cNvPr id="60" name="Oval 59"/>
          <p:cNvSpPr/>
          <p:nvPr/>
        </p:nvSpPr>
        <p:spPr>
          <a:xfrm>
            <a:off x="16543868" y="27000663"/>
            <a:ext cx="1092200" cy="1752137"/>
          </a:xfrm>
          <a:prstGeom prst="ellipse">
            <a:avLst/>
          </a:prstGeom>
          <a:noFill/>
          <a:ln w="25400">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 name="Oval 60"/>
          <p:cNvSpPr/>
          <p:nvPr/>
        </p:nvSpPr>
        <p:spPr>
          <a:xfrm>
            <a:off x="21663354" y="27279601"/>
            <a:ext cx="1092200" cy="1739900"/>
          </a:xfrm>
          <a:prstGeom prst="ellipse">
            <a:avLst/>
          </a:prstGeom>
          <a:noFill/>
          <a:ln w="25400">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TextBox 61"/>
          <p:cNvSpPr txBox="1"/>
          <p:nvPr/>
        </p:nvSpPr>
        <p:spPr>
          <a:xfrm>
            <a:off x="11317783" y="29865328"/>
            <a:ext cx="12211398" cy="4154983"/>
          </a:xfrm>
          <a:prstGeom prst="rect">
            <a:avLst/>
          </a:prstGeom>
          <a:noFill/>
        </p:spPr>
        <p:txBody>
          <a:bodyPr wrap="square" rtlCol="0">
            <a:spAutoFit/>
          </a:bodyPr>
          <a:lstStyle/>
          <a:p>
            <a:r>
              <a:rPr lang="en-US" sz="2400" dirty="0" smtClean="0">
                <a:solidFill>
                  <a:schemeClr val="bg1"/>
                </a:solidFill>
              </a:rPr>
              <a:t>Left: Radar-derived convective and stratiform precipitation amounts (top) and fraction of total amount attributed to convective and stratiform echoes (bottom).</a:t>
            </a:r>
          </a:p>
          <a:p>
            <a:r>
              <a:rPr lang="en-US" sz="2400" dirty="0" smtClean="0">
                <a:solidFill>
                  <a:schemeClr val="bg1"/>
                </a:solidFill>
              </a:rPr>
              <a:t>Right: Same as left but for old algorithm. Both panels use hybrid polarimetric rain estimate. </a:t>
            </a:r>
          </a:p>
          <a:p>
            <a:endParaRPr lang="en-US" sz="2400" dirty="0" smtClean="0">
              <a:solidFill>
                <a:schemeClr val="bg1"/>
              </a:solidFill>
            </a:endParaRPr>
          </a:p>
          <a:p>
            <a:r>
              <a:rPr lang="en-US" sz="2400" dirty="0" smtClean="0">
                <a:solidFill>
                  <a:schemeClr val="bg1"/>
                </a:solidFill>
              </a:rPr>
              <a:t>Results are comparable. We note two things:</a:t>
            </a:r>
          </a:p>
          <a:p>
            <a:r>
              <a:rPr lang="en-US" sz="2400" dirty="0" smtClean="0">
                <a:solidFill>
                  <a:schemeClr val="bg1"/>
                </a:solidFill>
              </a:rPr>
              <a:t>  1) Estimated precipitation is less for new algorithm, possibly because we use the lowest scan angle for estimates.</a:t>
            </a:r>
          </a:p>
          <a:p>
            <a:r>
              <a:rPr lang="en-US" sz="2400" dirty="0" smtClean="0">
                <a:solidFill>
                  <a:schemeClr val="bg1"/>
                </a:solidFill>
              </a:rPr>
              <a:t>  2) Stratiform rain fractions are improved during periods of low rainfall (orange circles). Rain during such periods originates primarily from shallow, suppressed convection. New isolated convection scheme corrects high bias in stratiform rain during such periods caused by interpolation of reflectivity field in old algorithm.</a:t>
            </a:r>
            <a:endParaRPr lang="en-US" sz="2400" dirty="0">
              <a:solidFill>
                <a:schemeClr val="bg1"/>
              </a:solidFill>
            </a:endParaRPr>
          </a:p>
        </p:txBody>
      </p:sp>
      <p:sp>
        <p:nvSpPr>
          <p:cNvPr id="63" name="Rectangle 62"/>
          <p:cNvSpPr/>
          <p:nvPr/>
        </p:nvSpPr>
        <p:spPr>
          <a:xfrm>
            <a:off x="11439998" y="26753347"/>
            <a:ext cx="227496" cy="22661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 name="TextBox 64"/>
          <p:cNvSpPr txBox="1"/>
          <p:nvPr/>
        </p:nvSpPr>
        <p:spPr>
          <a:xfrm>
            <a:off x="27136682" y="23417784"/>
            <a:ext cx="5799935" cy="646331"/>
          </a:xfrm>
          <a:prstGeom prst="rect">
            <a:avLst/>
          </a:prstGeom>
          <a:noFill/>
        </p:spPr>
        <p:txBody>
          <a:bodyPr wrap="none" rtlCol="0">
            <a:spAutoFit/>
          </a:bodyPr>
          <a:lstStyle/>
          <a:p>
            <a:pPr algn="ctr"/>
            <a:r>
              <a:rPr lang="en-US" sz="3600" b="1" dirty="0" smtClean="0">
                <a:solidFill>
                  <a:schemeClr val="bg1"/>
                </a:solidFill>
              </a:rPr>
              <a:t>TOGA Precipitation Estimates</a:t>
            </a:r>
            <a:endParaRPr lang="en-US" sz="3600" b="1" dirty="0">
              <a:solidFill>
                <a:schemeClr val="bg1"/>
              </a:solidFill>
            </a:endParaRPr>
          </a:p>
        </p:txBody>
      </p:sp>
      <p:sp>
        <p:nvSpPr>
          <p:cNvPr id="66" name="Rectangle 65"/>
          <p:cNvSpPr/>
          <p:nvPr/>
        </p:nvSpPr>
        <p:spPr>
          <a:xfrm>
            <a:off x="14429615" y="26773632"/>
            <a:ext cx="734185" cy="21433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TextBox 67"/>
          <p:cNvSpPr txBox="1"/>
          <p:nvPr/>
        </p:nvSpPr>
        <p:spPr>
          <a:xfrm>
            <a:off x="24203109" y="29568438"/>
            <a:ext cx="12070080" cy="4524315"/>
          </a:xfrm>
          <a:prstGeom prst="rect">
            <a:avLst/>
          </a:prstGeom>
          <a:noFill/>
        </p:spPr>
        <p:txBody>
          <a:bodyPr wrap="square" rtlCol="0">
            <a:spAutoFit/>
          </a:bodyPr>
          <a:lstStyle/>
          <a:p>
            <a:r>
              <a:rPr lang="en-US" sz="2400" dirty="0" smtClean="0">
                <a:solidFill>
                  <a:schemeClr val="bg1"/>
                </a:solidFill>
              </a:rPr>
              <a:t>TOGA Radar-derived precipitation. Gray shaded areas indicate when radar was not operational.</a:t>
            </a:r>
          </a:p>
          <a:p>
            <a:r>
              <a:rPr lang="en-US" sz="2400" dirty="0" smtClean="0">
                <a:solidFill>
                  <a:schemeClr val="bg1"/>
                </a:solidFill>
              </a:rPr>
              <a:t>A single Z-R relationship was used to estimate precipitation using reflectivity from the lowest scan angle: Z = 129.56 R</a:t>
            </a:r>
            <a:r>
              <a:rPr lang="en-US" sz="2400" baseline="30000" dirty="0" smtClean="0">
                <a:solidFill>
                  <a:schemeClr val="bg1"/>
                </a:solidFill>
              </a:rPr>
              <a:t>1.37</a:t>
            </a:r>
            <a:r>
              <a:rPr lang="en-US" sz="2400" dirty="0" smtClean="0">
                <a:solidFill>
                  <a:schemeClr val="bg1"/>
                </a:solidFill>
              </a:rPr>
              <a:t>.</a:t>
            </a:r>
          </a:p>
          <a:p>
            <a:endParaRPr lang="en-US" sz="2400" dirty="0" smtClean="0">
              <a:solidFill>
                <a:schemeClr val="bg1"/>
              </a:solidFill>
            </a:endParaRPr>
          </a:p>
          <a:p>
            <a:r>
              <a:rPr lang="en-US" sz="2400" dirty="0" smtClean="0">
                <a:solidFill>
                  <a:schemeClr val="bg1"/>
                </a:solidFill>
              </a:rPr>
              <a:t>For most days, the amount of convective rainfall exceeds that of stratiform rainfall. However, more stratiform rainfall still appears to have fallen on several days near the end of each month during wide stratiform events. Such was hardly ever observed at S-PolKa.</a:t>
            </a:r>
          </a:p>
          <a:p>
            <a:endParaRPr lang="en-US" sz="2400" dirty="0" smtClean="0">
              <a:solidFill>
                <a:schemeClr val="bg1"/>
              </a:solidFill>
            </a:endParaRPr>
          </a:p>
          <a:p>
            <a:r>
              <a:rPr lang="en-US" sz="2400" dirty="0" smtClean="0">
                <a:solidFill>
                  <a:schemeClr val="bg1"/>
                </a:solidFill>
              </a:rPr>
              <a:t>There is little reason to believe that the relative fractions of convective and stratiform precipitation—and thus the latent heating profiles present--at two sites within a few hundred km over open ocean differ significantly. Additional tuning of the new algorithm for each site, or use of a separate Z-R relationship for stratiform precipitation may remedy the discrepancy.</a:t>
            </a:r>
          </a:p>
        </p:txBody>
      </p:sp>
      <p:pic>
        <p:nvPicPr>
          <p:cNvPr id="69" name="Picture 68" descr="RAIN_NEWCS_TOGA.eps"/>
          <p:cNvPicPr>
            <a:picLocks noChangeAspect="1"/>
          </p:cNvPicPr>
          <p:nvPr/>
        </p:nvPicPr>
        <mc:AlternateContent>
          <mc:Choice xmlns:ma="http://schemas.microsoft.com/office/mac/drawingml/2008/main" Requires="ma">
            <p:blipFill>
              <a:blip r:embed="rId16"/>
              <a:stretch>
                <a:fillRect/>
              </a:stretch>
            </p:blipFill>
          </mc:Choice>
          <mc:Fallback>
            <p:blipFill>
              <a:blip r:embed="rId17"/>
              <a:stretch>
                <a:fillRect/>
              </a:stretch>
            </p:blipFill>
          </mc:Fallback>
        </mc:AlternateContent>
        <p:spPr>
          <a:xfrm>
            <a:off x="24237949" y="24124446"/>
            <a:ext cx="11469589" cy="5106897"/>
          </a:xfrm>
          <a:prstGeom prst="rect">
            <a:avLst/>
          </a:prstGeom>
        </p:spPr>
      </p:pic>
      <p:sp>
        <p:nvSpPr>
          <p:cNvPr id="70" name="Rectangle 69"/>
          <p:cNvSpPr/>
          <p:nvPr/>
        </p:nvSpPr>
        <p:spPr>
          <a:xfrm>
            <a:off x="28371800" y="24587200"/>
            <a:ext cx="694944" cy="3840480"/>
          </a:xfrm>
          <a:prstGeom prst="rect">
            <a:avLst/>
          </a:prstGeom>
          <a:solidFill>
            <a:schemeClr val="tx1">
              <a:alpha val="14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Rectangle 70"/>
          <p:cNvSpPr/>
          <p:nvPr/>
        </p:nvSpPr>
        <p:spPr>
          <a:xfrm>
            <a:off x="32608957" y="25857200"/>
            <a:ext cx="694944" cy="2570480"/>
          </a:xfrm>
          <a:prstGeom prst="rect">
            <a:avLst/>
          </a:prstGeom>
          <a:solidFill>
            <a:schemeClr val="tx1">
              <a:alpha val="14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Rectangle 71"/>
          <p:cNvSpPr/>
          <p:nvPr/>
        </p:nvSpPr>
        <p:spPr>
          <a:xfrm>
            <a:off x="32607504" y="24587200"/>
            <a:ext cx="694944" cy="116840"/>
          </a:xfrm>
          <a:prstGeom prst="rect">
            <a:avLst/>
          </a:prstGeom>
          <a:solidFill>
            <a:schemeClr val="tx1">
              <a:alpha val="14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TextBox 72"/>
          <p:cNvSpPr txBox="1"/>
          <p:nvPr/>
        </p:nvSpPr>
        <p:spPr>
          <a:xfrm>
            <a:off x="13854879" y="36278091"/>
            <a:ext cx="4616468" cy="553998"/>
          </a:xfrm>
          <a:prstGeom prst="rect">
            <a:avLst/>
          </a:prstGeom>
          <a:noFill/>
        </p:spPr>
        <p:txBody>
          <a:bodyPr wrap="none" rtlCol="0">
            <a:spAutoFit/>
          </a:bodyPr>
          <a:lstStyle/>
          <a:p>
            <a:pPr algn="ctr"/>
            <a:r>
              <a:rPr lang="en-US" sz="3000" b="1" dirty="0" smtClean="0">
                <a:solidFill>
                  <a:schemeClr val="bg1"/>
                </a:solidFill>
              </a:rPr>
              <a:t>Overcoming Beam </a:t>
            </a:r>
            <a:r>
              <a:rPr lang="en-US" sz="3000" b="1" dirty="0" smtClean="0">
                <a:solidFill>
                  <a:schemeClr val="bg1"/>
                </a:solidFill>
              </a:rPr>
              <a:t>B</a:t>
            </a:r>
            <a:r>
              <a:rPr lang="en-US" sz="3000" b="1" dirty="0" smtClean="0">
                <a:solidFill>
                  <a:schemeClr val="bg1"/>
                </a:solidFill>
              </a:rPr>
              <a:t>lockage</a:t>
            </a:r>
            <a:endParaRPr lang="en-US" sz="3000" b="1" dirty="0">
              <a:solidFill>
                <a:schemeClr val="bg1"/>
              </a:solidFill>
            </a:endParaRPr>
          </a:p>
        </p:txBody>
      </p:sp>
      <p:pic>
        <p:nvPicPr>
          <p:cNvPr id="74" name="Picture 73" descr="dBZ_20111016_094608.png"/>
          <p:cNvPicPr>
            <a:picLocks noChangeAspect="1"/>
          </p:cNvPicPr>
          <p:nvPr/>
        </p:nvPicPr>
        <p:blipFill>
          <a:blip r:embed="rId7"/>
          <a:stretch>
            <a:fillRect/>
          </a:stretch>
        </p:blipFill>
        <p:spPr>
          <a:xfrm>
            <a:off x="11362694" y="37144230"/>
            <a:ext cx="5661241" cy="5486400"/>
          </a:xfrm>
          <a:prstGeom prst="rect">
            <a:avLst/>
          </a:prstGeom>
        </p:spPr>
      </p:pic>
      <p:sp>
        <p:nvSpPr>
          <p:cNvPr id="76" name="Pie 75"/>
          <p:cNvSpPr/>
          <p:nvPr/>
        </p:nvSpPr>
        <p:spPr>
          <a:xfrm>
            <a:off x="11546383" y="37293538"/>
            <a:ext cx="5206348" cy="5286292"/>
          </a:xfrm>
          <a:prstGeom prst="pie">
            <a:avLst>
              <a:gd name="adj1" fmla="val 6006074"/>
              <a:gd name="adj2" fmla="val 14633428"/>
            </a:avLst>
          </a:prstGeom>
          <a:solidFill>
            <a:schemeClr val="bg1">
              <a:alpha val="59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7" name="TextBox 76"/>
          <p:cNvSpPr txBox="1"/>
          <p:nvPr/>
        </p:nvSpPr>
        <p:spPr>
          <a:xfrm>
            <a:off x="17184530" y="37077690"/>
            <a:ext cx="3948269" cy="5693867"/>
          </a:xfrm>
          <a:prstGeom prst="rect">
            <a:avLst/>
          </a:prstGeom>
          <a:noFill/>
        </p:spPr>
        <p:txBody>
          <a:bodyPr wrap="square" rtlCol="0">
            <a:spAutoFit/>
          </a:bodyPr>
          <a:lstStyle/>
          <a:p>
            <a:r>
              <a:rPr lang="en-US" sz="2600" dirty="0" smtClean="0">
                <a:solidFill>
                  <a:schemeClr val="bg1"/>
                </a:solidFill>
              </a:rPr>
              <a:t>S-Pol experienced substantial blockage of its lowest elevation sweep to the west of the radar. </a:t>
            </a:r>
          </a:p>
          <a:p>
            <a:endParaRPr lang="en-US" sz="2600" dirty="0" smtClean="0">
              <a:solidFill>
                <a:schemeClr val="bg1"/>
              </a:solidFill>
            </a:endParaRPr>
          </a:p>
          <a:p>
            <a:r>
              <a:rPr lang="en-US" sz="2600" dirty="0" smtClean="0">
                <a:solidFill>
                  <a:schemeClr val="bg1"/>
                </a:solidFill>
              </a:rPr>
              <a:t>For sectors experiencing beam blockage, a higher scan angle can be used, provided the height of the reflectivity echo does not exceed some predetermined level—2.5 to 3 km would be acceptable. </a:t>
            </a:r>
            <a:endParaRPr lang="en-US" sz="2600" dirty="0">
              <a:solidFill>
                <a:schemeClr val="bg1"/>
              </a:solidFill>
            </a:endParaRPr>
          </a:p>
        </p:txBody>
      </p:sp>
      <p:sp>
        <p:nvSpPr>
          <p:cNvPr id="78" name="Rounded Rectangle 77"/>
          <p:cNvSpPr/>
          <p:nvPr/>
        </p:nvSpPr>
        <p:spPr>
          <a:xfrm>
            <a:off x="22031291" y="36073018"/>
            <a:ext cx="14215525" cy="7014812"/>
          </a:xfrm>
          <a:prstGeom prst="roundRect">
            <a:avLst/>
          </a:prstGeom>
          <a:solidFill>
            <a:schemeClr val="tx1">
              <a:alpha val="25000"/>
            </a:schemeClr>
          </a:solidFill>
          <a:effectLst/>
          <a:scene3d>
            <a:camera prst="orthographicFront"/>
            <a:lightRig rig="threePt" dir="t"/>
          </a:scene3d>
          <a:sp3d>
            <a:bevelT prst="slope"/>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TextBox 78"/>
          <p:cNvSpPr txBox="1"/>
          <p:nvPr/>
        </p:nvSpPr>
        <p:spPr>
          <a:xfrm>
            <a:off x="27346250" y="36278091"/>
            <a:ext cx="3522231" cy="553998"/>
          </a:xfrm>
          <a:prstGeom prst="rect">
            <a:avLst/>
          </a:prstGeom>
          <a:noFill/>
        </p:spPr>
        <p:txBody>
          <a:bodyPr wrap="none" rtlCol="0">
            <a:spAutoFit/>
          </a:bodyPr>
          <a:lstStyle/>
          <a:p>
            <a:pPr algn="ctr"/>
            <a:r>
              <a:rPr lang="en-US" sz="3000" b="1" dirty="0" smtClean="0">
                <a:solidFill>
                  <a:schemeClr val="bg1"/>
                </a:solidFill>
              </a:rPr>
              <a:t>Other Improvements</a:t>
            </a:r>
            <a:endParaRPr lang="en-US" sz="3000" b="1" dirty="0">
              <a:solidFill>
                <a:schemeClr val="bg1"/>
              </a:solidFill>
            </a:endParaRPr>
          </a:p>
        </p:txBody>
      </p:sp>
      <p:sp>
        <p:nvSpPr>
          <p:cNvPr id="80" name="TextBox 79"/>
          <p:cNvSpPr txBox="1"/>
          <p:nvPr/>
        </p:nvSpPr>
        <p:spPr>
          <a:xfrm>
            <a:off x="22446430" y="36936763"/>
            <a:ext cx="8109770" cy="492443"/>
          </a:xfrm>
          <a:prstGeom prst="rect">
            <a:avLst/>
          </a:prstGeom>
          <a:noFill/>
        </p:spPr>
        <p:txBody>
          <a:bodyPr wrap="square" rtlCol="0">
            <a:spAutoFit/>
          </a:bodyPr>
          <a:lstStyle/>
          <a:p>
            <a:r>
              <a:rPr lang="en-US" sz="2600" dirty="0" smtClean="0">
                <a:solidFill>
                  <a:schemeClr val="bg1"/>
                </a:solidFill>
              </a:rPr>
              <a:t>1. Eliminate second-trip echo using LDR return</a:t>
            </a:r>
            <a:endParaRPr lang="en-US" sz="2600" dirty="0">
              <a:solidFill>
                <a:schemeClr val="bg1"/>
              </a:solidFill>
            </a:endParaRPr>
          </a:p>
        </p:txBody>
      </p:sp>
      <p:sp>
        <p:nvSpPr>
          <p:cNvPr id="81" name="TextBox 80"/>
          <p:cNvSpPr txBox="1"/>
          <p:nvPr/>
        </p:nvSpPr>
        <p:spPr>
          <a:xfrm>
            <a:off x="32918400" y="37449030"/>
            <a:ext cx="3145429" cy="1200328"/>
          </a:xfrm>
          <a:prstGeom prst="rect">
            <a:avLst/>
          </a:prstGeom>
          <a:noFill/>
        </p:spPr>
        <p:txBody>
          <a:bodyPr wrap="square" rtlCol="0">
            <a:spAutoFit/>
          </a:bodyPr>
          <a:lstStyle/>
          <a:p>
            <a:r>
              <a:rPr lang="en-US" sz="2400" dirty="0" smtClean="0">
                <a:solidFill>
                  <a:schemeClr val="bg1"/>
                </a:solidFill>
              </a:rPr>
              <a:t>2. Mask out islands not removed by clutter filter.</a:t>
            </a:r>
            <a:endParaRPr lang="en-US" sz="2400" dirty="0">
              <a:solidFill>
                <a:schemeClr val="bg1"/>
              </a:solidFill>
            </a:endParaRPr>
          </a:p>
        </p:txBody>
      </p:sp>
      <p:sp>
        <p:nvSpPr>
          <p:cNvPr id="82" name="TextBox 81"/>
          <p:cNvSpPr txBox="1"/>
          <p:nvPr/>
        </p:nvSpPr>
        <p:spPr>
          <a:xfrm>
            <a:off x="32918400" y="38817538"/>
            <a:ext cx="3145428" cy="4154983"/>
          </a:xfrm>
          <a:prstGeom prst="rect">
            <a:avLst/>
          </a:prstGeom>
          <a:noFill/>
        </p:spPr>
        <p:txBody>
          <a:bodyPr wrap="square" rtlCol="0">
            <a:spAutoFit/>
          </a:bodyPr>
          <a:lstStyle/>
          <a:p>
            <a:r>
              <a:rPr lang="en-US" sz="2400" dirty="0" smtClean="0">
                <a:solidFill>
                  <a:schemeClr val="bg1"/>
                </a:solidFill>
              </a:rPr>
              <a:t>3. Make code portable for other file formats in at least one universal programming language. </a:t>
            </a:r>
          </a:p>
          <a:p>
            <a:endParaRPr lang="en-US" sz="2400" dirty="0" smtClean="0">
              <a:solidFill>
                <a:schemeClr val="bg1"/>
              </a:solidFill>
            </a:endParaRPr>
          </a:p>
          <a:p>
            <a:r>
              <a:rPr lang="en-US" sz="2400" dirty="0" smtClean="0">
                <a:solidFill>
                  <a:schemeClr val="bg1"/>
                </a:solidFill>
              </a:rPr>
              <a:t>4. Update isolated convection scheme to determine echo object size in terms of area—and not number of pixels—covered.</a:t>
            </a:r>
            <a:endParaRPr lang="en-US" sz="2400" dirty="0">
              <a:solidFill>
                <a:schemeClr val="bg1"/>
              </a:solidFill>
            </a:endParaRPr>
          </a:p>
        </p:txBody>
      </p:sp>
      <p:pic>
        <p:nvPicPr>
          <p:cNvPr id="83" name="Picture 82" descr="LDR_20111103_083107.png"/>
          <p:cNvPicPr>
            <a:picLocks noChangeAspect="1"/>
          </p:cNvPicPr>
          <p:nvPr/>
        </p:nvPicPr>
        <p:blipFill>
          <a:blip r:embed="rId18"/>
          <a:stretch>
            <a:fillRect/>
          </a:stretch>
        </p:blipFill>
        <p:spPr>
          <a:xfrm>
            <a:off x="22446430" y="37601430"/>
            <a:ext cx="5121628" cy="5029200"/>
          </a:xfrm>
          <a:prstGeom prst="rect">
            <a:avLst/>
          </a:prstGeom>
        </p:spPr>
      </p:pic>
      <p:pic>
        <p:nvPicPr>
          <p:cNvPr id="84" name="Picture 83" descr="CS_20111103_083108.png"/>
          <p:cNvPicPr>
            <a:picLocks noChangeAspect="1"/>
          </p:cNvPicPr>
          <p:nvPr/>
        </p:nvPicPr>
        <p:blipFill>
          <a:blip r:embed="rId19"/>
          <a:stretch>
            <a:fillRect/>
          </a:stretch>
        </p:blipFill>
        <p:spPr>
          <a:xfrm>
            <a:off x="27568058" y="37601430"/>
            <a:ext cx="5160397" cy="5029200"/>
          </a:xfrm>
          <a:prstGeom prst="rect">
            <a:avLst/>
          </a:prstGeom>
        </p:spPr>
      </p:pic>
      <p:sp>
        <p:nvSpPr>
          <p:cNvPr id="85" name="Oval 84"/>
          <p:cNvSpPr/>
          <p:nvPr/>
        </p:nvSpPr>
        <p:spPr>
          <a:xfrm>
            <a:off x="24968200" y="40062138"/>
            <a:ext cx="2168482" cy="1371600"/>
          </a:xfrm>
          <a:prstGeom prst="ellipse">
            <a:avLst/>
          </a:prstGeom>
          <a:noFill/>
          <a:ln w="50800">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6" name="Oval 85"/>
          <p:cNvSpPr/>
          <p:nvPr/>
        </p:nvSpPr>
        <p:spPr>
          <a:xfrm>
            <a:off x="30068854" y="40063154"/>
            <a:ext cx="2168482" cy="1371600"/>
          </a:xfrm>
          <a:prstGeom prst="ellipse">
            <a:avLst/>
          </a:prstGeom>
          <a:noFill/>
          <a:ln w="50800">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7" name="TextBox 86"/>
          <p:cNvSpPr txBox="1"/>
          <p:nvPr/>
        </p:nvSpPr>
        <p:spPr>
          <a:xfrm>
            <a:off x="24994264" y="39248034"/>
            <a:ext cx="2297558" cy="707886"/>
          </a:xfrm>
          <a:prstGeom prst="rect">
            <a:avLst/>
          </a:prstGeom>
          <a:solidFill>
            <a:schemeClr val="bg1">
              <a:alpha val="75000"/>
            </a:schemeClr>
          </a:solidFill>
        </p:spPr>
        <p:txBody>
          <a:bodyPr wrap="square" rtlCol="0">
            <a:spAutoFit/>
          </a:bodyPr>
          <a:lstStyle/>
          <a:p>
            <a:r>
              <a:rPr lang="en-US" sz="2000" dirty="0" smtClean="0"/>
              <a:t>Positive LDR = second-trip echo</a:t>
            </a:r>
            <a:endParaRPr lang="en-US" sz="2000" dirty="0"/>
          </a:p>
        </p:txBody>
      </p:sp>
      <p:sp>
        <p:nvSpPr>
          <p:cNvPr id="88" name="TextBox 87"/>
          <p:cNvSpPr txBox="1"/>
          <p:nvPr/>
        </p:nvSpPr>
        <p:spPr>
          <a:xfrm>
            <a:off x="29873699" y="38707829"/>
            <a:ext cx="2011448" cy="1323439"/>
          </a:xfrm>
          <a:prstGeom prst="rect">
            <a:avLst/>
          </a:prstGeom>
          <a:solidFill>
            <a:schemeClr val="bg1">
              <a:alpha val="75000"/>
            </a:schemeClr>
          </a:solidFill>
        </p:spPr>
        <p:txBody>
          <a:bodyPr wrap="square" rtlCol="0">
            <a:spAutoFit/>
          </a:bodyPr>
          <a:lstStyle/>
          <a:p>
            <a:r>
              <a:rPr lang="en-US" sz="2000" dirty="0" smtClean="0"/>
              <a:t>Some second-trip echo classified as convective or stratiform.</a:t>
            </a:r>
            <a:endParaRPr lang="en-US" sz="2000" dirty="0"/>
          </a:p>
        </p:txBody>
      </p:sp>
      <p:sp>
        <p:nvSpPr>
          <p:cNvPr id="89" name="TextBox 88"/>
          <p:cNvSpPr txBox="1"/>
          <p:nvPr/>
        </p:nvSpPr>
        <p:spPr>
          <a:xfrm>
            <a:off x="672456" y="17557828"/>
            <a:ext cx="9699581" cy="9448741"/>
          </a:xfrm>
          <a:prstGeom prst="rect">
            <a:avLst/>
          </a:prstGeom>
          <a:noFill/>
        </p:spPr>
        <p:txBody>
          <a:bodyPr wrap="square" rtlCol="0">
            <a:spAutoFit/>
          </a:bodyPr>
          <a:lstStyle/>
          <a:p>
            <a:r>
              <a:rPr lang="en-US" sz="3200" dirty="0" smtClean="0">
                <a:solidFill>
                  <a:schemeClr val="bg1"/>
                </a:solidFill>
              </a:rPr>
              <a:t>1) </a:t>
            </a:r>
            <a:r>
              <a:rPr lang="en-US" sz="3200" dirty="0" smtClean="0">
                <a:solidFill>
                  <a:schemeClr val="bg1"/>
                </a:solidFill>
              </a:rPr>
              <a:t>The Steiner </a:t>
            </a:r>
            <a:r>
              <a:rPr lang="en-US" sz="3200" dirty="0" smtClean="0">
                <a:solidFill>
                  <a:schemeClr val="bg1"/>
                </a:solidFill>
              </a:rPr>
              <a:t>et al. (1995), hereafter SHY95, algorithm requires an interpolated reflectivity field at a single height. Traditionally, reflectivity is interpolated to a 2 km or 500 m grid, and the classification is based on the interpolated field. However, interpolating to a resolution greater than that of the data results in “creation” of data. In contrast, interpolating to a resolution less than that of the data requires smoothing over features—such as potentially narrow convective echoes embedded within stratiform echo.</a:t>
            </a:r>
          </a:p>
          <a:p>
            <a:pPr>
              <a:buFontTx/>
              <a:buChar char="-"/>
            </a:pPr>
            <a:endParaRPr lang="en-US" sz="3200" dirty="0" smtClean="0">
              <a:solidFill>
                <a:schemeClr val="bg1"/>
              </a:solidFill>
            </a:endParaRPr>
          </a:p>
          <a:p>
            <a:r>
              <a:rPr lang="en-US" sz="3200" dirty="0" smtClean="0">
                <a:solidFill>
                  <a:schemeClr val="bg1"/>
                </a:solidFill>
              </a:rPr>
              <a:t>2) SHY95 determines a convective center in one of two ways: 1) An echo exceeds a user-defined threshold, or 2) An echo sufficiently exceeds the mean reflectivity within a specified distance of a point. However, echoes associated with isolated convection may be classified inadvertently as stratiform because their reflectivities are not sufficiently high nor higher than the background—which consists only of the echoes in that small cluster.</a:t>
            </a:r>
            <a:endParaRPr lang="en-US" sz="3200" dirty="0" smtClean="0">
              <a:solidFill>
                <a:schemeClr val="bg1"/>
              </a:solidFill>
            </a:endParaRPr>
          </a:p>
        </p:txBody>
      </p:sp>
      <p:sp>
        <p:nvSpPr>
          <p:cNvPr id="92" name="TextBox 91"/>
          <p:cNvSpPr txBox="1"/>
          <p:nvPr/>
        </p:nvSpPr>
        <p:spPr>
          <a:xfrm>
            <a:off x="781075" y="30527047"/>
            <a:ext cx="9590961" cy="6986528"/>
          </a:xfrm>
          <a:prstGeom prst="rect">
            <a:avLst/>
          </a:prstGeom>
          <a:noFill/>
        </p:spPr>
        <p:txBody>
          <a:bodyPr wrap="square" rtlCol="0">
            <a:spAutoFit/>
          </a:bodyPr>
          <a:lstStyle/>
          <a:p>
            <a:pPr marL="514350" indent="-514350"/>
            <a:r>
              <a:rPr lang="en-US" sz="2800" dirty="0" smtClean="0">
                <a:solidFill>
                  <a:schemeClr val="bg1"/>
                </a:solidFill>
              </a:rPr>
              <a:t>1)   Use of the native resolution of radar data</a:t>
            </a:r>
          </a:p>
          <a:p>
            <a:pPr marL="514350" indent="-514350"/>
            <a:r>
              <a:rPr lang="en-US" sz="2800" i="1" dirty="0" smtClean="0">
                <a:solidFill>
                  <a:schemeClr val="bg1"/>
                </a:solidFill>
              </a:rPr>
              <a:t> 	 - No interpolation of reflectivity field required. </a:t>
            </a:r>
            <a:r>
              <a:rPr lang="en-US" sz="2800" dirty="0" smtClean="0">
                <a:solidFill>
                  <a:schemeClr val="bg1"/>
                </a:solidFill>
              </a:rPr>
              <a:t>This alone makes the current scheme superior to SHY95.</a:t>
            </a:r>
            <a:endParaRPr lang="en-US" sz="2800" i="1" dirty="0" smtClean="0">
              <a:solidFill>
                <a:schemeClr val="bg1"/>
              </a:solidFill>
            </a:endParaRPr>
          </a:p>
          <a:p>
            <a:pPr marL="514350" indent="-514350"/>
            <a:r>
              <a:rPr lang="en-US" sz="2800" dirty="0" smtClean="0">
                <a:solidFill>
                  <a:schemeClr val="bg1"/>
                </a:solidFill>
              </a:rPr>
              <a:t>	 - Distances between data points are needed to determine background reflectivity. To obtain these, we map the radar data from native polar coordinates onto an irregular Cartesian grid.</a:t>
            </a:r>
          </a:p>
          <a:p>
            <a:pPr marL="514350" indent="-514350"/>
            <a:r>
              <a:rPr lang="en-US" sz="2800" dirty="0" smtClean="0">
                <a:solidFill>
                  <a:schemeClr val="bg1"/>
                </a:solidFill>
              </a:rPr>
              <a:t>	 - Takes advantage of high resolution of radar data along a radial (150m for S-Pol).</a:t>
            </a:r>
          </a:p>
          <a:p>
            <a:pPr marL="514350" indent="-514350"/>
            <a:endParaRPr lang="en-US" sz="2800" dirty="0" smtClean="0">
              <a:solidFill>
                <a:schemeClr val="bg1"/>
              </a:solidFill>
            </a:endParaRPr>
          </a:p>
          <a:p>
            <a:pPr marL="514350" indent="-514350">
              <a:buAutoNum type="arabicParenR" startAt="2"/>
            </a:pPr>
            <a:r>
              <a:rPr lang="en-US" sz="2800" dirty="0" smtClean="0">
                <a:solidFill>
                  <a:schemeClr val="bg1"/>
                </a:solidFill>
              </a:rPr>
              <a:t>Isolated/shallow convection scheme</a:t>
            </a:r>
          </a:p>
          <a:p>
            <a:pPr marL="514350" indent="-514350"/>
            <a:r>
              <a:rPr lang="en-US" sz="2800" dirty="0" smtClean="0">
                <a:solidFill>
                  <a:schemeClr val="bg1"/>
                </a:solidFill>
              </a:rPr>
              <a:t>	 - Small, isolated convective echoes, which are often detected during suppressed periods, are usually weaker than deep or widespread convective echoes. </a:t>
            </a:r>
          </a:p>
          <a:p>
            <a:pPr marL="514350" indent="-514350"/>
            <a:r>
              <a:rPr lang="en-US" sz="2800" dirty="0" smtClean="0">
                <a:solidFill>
                  <a:schemeClr val="bg1"/>
                </a:solidFill>
              </a:rPr>
              <a:t>	 - Lower </a:t>
            </a:r>
            <a:r>
              <a:rPr lang="en-US" sz="2800" dirty="0" smtClean="0">
                <a:solidFill>
                  <a:schemeClr val="bg1"/>
                </a:solidFill>
              </a:rPr>
              <a:t>threshold for automatic</a:t>
            </a:r>
            <a:r>
              <a:rPr lang="en-US" sz="2800" dirty="0" smtClean="0">
                <a:solidFill>
                  <a:schemeClr val="bg1"/>
                </a:solidFill>
              </a:rPr>
              <a:t> convective classification for </a:t>
            </a:r>
            <a:r>
              <a:rPr lang="en-US" sz="2800" dirty="0" smtClean="0">
                <a:solidFill>
                  <a:schemeClr val="bg1"/>
                </a:solidFill>
              </a:rPr>
              <a:t>smaller contiguous echo </a:t>
            </a:r>
            <a:r>
              <a:rPr lang="en-US" sz="2800" dirty="0" smtClean="0">
                <a:solidFill>
                  <a:schemeClr val="bg1"/>
                </a:solidFill>
              </a:rPr>
              <a:t>objects</a:t>
            </a:r>
            <a:r>
              <a:rPr lang="en-US" sz="2800" dirty="0" smtClean="0">
                <a:solidFill>
                  <a:schemeClr val="bg1"/>
                </a:solidFill>
              </a:rPr>
              <a:t>.</a:t>
            </a:r>
            <a:endParaRPr lang="en-US" sz="2800" dirty="0" smtClean="0">
              <a:solidFill>
                <a:schemeClr val="bg1"/>
              </a:solidFill>
            </a:endParaRPr>
          </a:p>
        </p:txBody>
      </p:sp>
      <p:pic>
        <p:nvPicPr>
          <p:cNvPr id="96" name="Picture 95" descr="isoscheme.eps"/>
          <p:cNvPicPr>
            <a:picLocks noChangeAspect="1"/>
          </p:cNvPicPr>
          <p:nvPr/>
        </p:nvPicPr>
        <mc:AlternateContent>
          <mc:Choice xmlns:ma="http://schemas.microsoft.com/office/mac/drawingml/2008/main" Requires="ma">
            <p:blipFill>
              <a:blip r:embed="rId20"/>
              <a:srcRect l="7283" t="5341" r="6763" b="2136"/>
              <a:stretch>
                <a:fillRect/>
              </a:stretch>
            </p:blipFill>
          </mc:Choice>
          <mc:Fallback>
            <p:blipFill>
              <a:blip r:embed="rId21"/>
              <a:srcRect l="7283" t="5341" r="6763" b="2136"/>
              <a:stretch>
                <a:fillRect/>
              </a:stretch>
            </p:blipFill>
          </mc:Fallback>
        </mc:AlternateContent>
        <p:spPr>
          <a:xfrm>
            <a:off x="2808506" y="37772483"/>
            <a:ext cx="5024148" cy="2633626"/>
          </a:xfrm>
          <a:prstGeom prst="rect">
            <a:avLst/>
          </a:prstGeom>
        </p:spPr>
      </p:pic>
      <p:sp>
        <p:nvSpPr>
          <p:cNvPr id="97" name="Rectangle 96"/>
          <p:cNvSpPr/>
          <p:nvPr/>
        </p:nvSpPr>
        <p:spPr>
          <a:xfrm>
            <a:off x="781075" y="40644510"/>
            <a:ext cx="9592056" cy="2246769"/>
          </a:xfrm>
          <a:prstGeom prst="rect">
            <a:avLst/>
          </a:prstGeom>
        </p:spPr>
        <p:txBody>
          <a:bodyPr wrap="square">
            <a:spAutoFit/>
          </a:bodyPr>
          <a:lstStyle/>
          <a:p>
            <a:pPr marL="514350" indent="-514350"/>
            <a:r>
              <a:rPr lang="en-US" sz="2800" dirty="0" smtClean="0">
                <a:solidFill>
                  <a:schemeClr val="bg1"/>
                </a:solidFill>
              </a:rPr>
              <a:t> 	- </a:t>
            </a:r>
            <a:r>
              <a:rPr lang="en-US" sz="2800" dirty="0" smtClean="0">
                <a:solidFill>
                  <a:schemeClr val="bg1"/>
                </a:solidFill>
              </a:rPr>
              <a:t>Size of echo cluster currently based on number of contiguous pixels with reflectivities in excess of a user-defined value. </a:t>
            </a:r>
          </a:p>
          <a:p>
            <a:pPr marL="514350" indent="-514350"/>
            <a:r>
              <a:rPr lang="en-US" sz="2800" dirty="0" smtClean="0">
                <a:solidFill>
                  <a:schemeClr val="bg1"/>
                </a:solidFill>
              </a:rPr>
              <a:t>	 - Helps prevent inadvertent classification of shallow and isolated convection as stratiform.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a="http://schemas.openxmlformats.org/drawingml/2006/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TotalTime>
  <Words>955</Words>
  <Application>Microsoft Macintosh PowerPoint</Application>
  <PresentationFormat>Custom</PresentationFormat>
  <Paragraphs>57</Paragraphs>
  <Slides>1</Slides>
  <Notes>1</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scott</dc:creator>
  <cp:lastModifiedBy>scott</cp:lastModifiedBy>
  <cp:revision>19</cp:revision>
  <dcterms:created xsi:type="dcterms:W3CDTF">2013-02-25T20:30:17Z</dcterms:created>
  <dcterms:modified xsi:type="dcterms:W3CDTF">2013-02-26T07:32:06Z</dcterms:modified>
</cp:coreProperties>
</file>