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Lst>
  <p:sldSz cx="43891200" cy="32918400"/>
  <p:notesSz cx="6858000" cy="9144000"/>
  <p:defaultTextStyle>
    <a:defPPr>
      <a:defRPr lang="en-US"/>
    </a:defPPr>
    <a:lvl1pPr marL="0" algn="l" defTabSz="4213555" rtl="0" eaLnBrk="1" latinLnBrk="0" hangingPunct="1">
      <a:defRPr sz="8294" kern="1200">
        <a:solidFill>
          <a:schemeClr val="tx1"/>
        </a:solidFill>
        <a:latin typeface="+mn-lt"/>
        <a:ea typeface="+mn-ea"/>
        <a:cs typeface="+mn-cs"/>
      </a:defRPr>
    </a:lvl1pPr>
    <a:lvl2pPr marL="2106778" algn="l" defTabSz="4213555" rtl="0" eaLnBrk="1" latinLnBrk="0" hangingPunct="1">
      <a:defRPr sz="8294" kern="1200">
        <a:solidFill>
          <a:schemeClr val="tx1"/>
        </a:solidFill>
        <a:latin typeface="+mn-lt"/>
        <a:ea typeface="+mn-ea"/>
        <a:cs typeface="+mn-cs"/>
      </a:defRPr>
    </a:lvl2pPr>
    <a:lvl3pPr marL="4213555" algn="l" defTabSz="4213555" rtl="0" eaLnBrk="1" latinLnBrk="0" hangingPunct="1">
      <a:defRPr sz="8294" kern="1200">
        <a:solidFill>
          <a:schemeClr val="tx1"/>
        </a:solidFill>
        <a:latin typeface="+mn-lt"/>
        <a:ea typeface="+mn-ea"/>
        <a:cs typeface="+mn-cs"/>
      </a:defRPr>
    </a:lvl3pPr>
    <a:lvl4pPr marL="6320333" algn="l" defTabSz="4213555" rtl="0" eaLnBrk="1" latinLnBrk="0" hangingPunct="1">
      <a:defRPr sz="8294" kern="1200">
        <a:solidFill>
          <a:schemeClr val="tx1"/>
        </a:solidFill>
        <a:latin typeface="+mn-lt"/>
        <a:ea typeface="+mn-ea"/>
        <a:cs typeface="+mn-cs"/>
      </a:defRPr>
    </a:lvl4pPr>
    <a:lvl5pPr marL="8427110" algn="l" defTabSz="4213555" rtl="0" eaLnBrk="1" latinLnBrk="0" hangingPunct="1">
      <a:defRPr sz="8294" kern="1200">
        <a:solidFill>
          <a:schemeClr val="tx1"/>
        </a:solidFill>
        <a:latin typeface="+mn-lt"/>
        <a:ea typeface="+mn-ea"/>
        <a:cs typeface="+mn-cs"/>
      </a:defRPr>
    </a:lvl5pPr>
    <a:lvl6pPr marL="10533888" algn="l" defTabSz="4213555" rtl="0" eaLnBrk="1" latinLnBrk="0" hangingPunct="1">
      <a:defRPr sz="8294" kern="1200">
        <a:solidFill>
          <a:schemeClr val="tx1"/>
        </a:solidFill>
        <a:latin typeface="+mn-lt"/>
        <a:ea typeface="+mn-ea"/>
        <a:cs typeface="+mn-cs"/>
      </a:defRPr>
    </a:lvl6pPr>
    <a:lvl7pPr marL="12640666" algn="l" defTabSz="4213555" rtl="0" eaLnBrk="1" latinLnBrk="0" hangingPunct="1">
      <a:defRPr sz="8294" kern="1200">
        <a:solidFill>
          <a:schemeClr val="tx1"/>
        </a:solidFill>
        <a:latin typeface="+mn-lt"/>
        <a:ea typeface="+mn-ea"/>
        <a:cs typeface="+mn-cs"/>
      </a:defRPr>
    </a:lvl7pPr>
    <a:lvl8pPr marL="14747443" algn="l" defTabSz="4213555" rtl="0" eaLnBrk="1" latinLnBrk="0" hangingPunct="1">
      <a:defRPr sz="8294" kern="1200">
        <a:solidFill>
          <a:schemeClr val="tx1"/>
        </a:solidFill>
        <a:latin typeface="+mn-lt"/>
        <a:ea typeface="+mn-ea"/>
        <a:cs typeface="+mn-cs"/>
      </a:defRPr>
    </a:lvl8pPr>
    <a:lvl9pPr marL="16854221" algn="l" defTabSz="4213555" rtl="0" eaLnBrk="1" latinLnBrk="0" hangingPunct="1">
      <a:defRPr sz="829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794" userDrawn="1">
          <p15:clr>
            <a:srgbClr val="A4A3A4"/>
          </p15:clr>
        </p15:guide>
        <p15:guide id="2" pos="15120" userDrawn="1">
          <p15:clr>
            <a:srgbClr val="A4A3A4"/>
          </p15:clr>
        </p15:guide>
        <p15:guide id="3" orient="horz" pos="10368" userDrawn="1">
          <p15:clr>
            <a:srgbClr val="A4A3A4"/>
          </p15:clr>
        </p15:guide>
        <p15:guide id="4"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0" autoAdjust="0"/>
    <p:restoredTop sz="94660"/>
  </p:normalViewPr>
  <p:slideViewPr>
    <p:cSldViewPr snapToGrid="0">
      <p:cViewPr>
        <p:scale>
          <a:sx n="17" d="100"/>
          <a:sy n="17" d="100"/>
        </p:scale>
        <p:origin x="608" y="504"/>
      </p:cViewPr>
      <p:guideLst>
        <p:guide orient="horz" pos="11794"/>
        <p:guide pos="15120"/>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smtClean="0"/>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292AD0-3F78-4AE7-9F03-01F6932A1723}" type="datetimeFigureOut">
              <a:rPr lang="en-US" smtClean="0"/>
              <a:pPr/>
              <a:t>12/31/18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63145F-81E3-4D53-A92D-5E9039938375}" type="slidenum">
              <a:rPr lang="en-US" smtClean="0"/>
              <a:pPr/>
              <a:t>‹#›</a:t>
            </a:fld>
            <a:endParaRPr lang="en-US" dirty="0"/>
          </a:p>
        </p:txBody>
      </p:sp>
    </p:spTree>
    <p:extLst>
      <p:ext uri="{BB962C8B-B14F-4D97-AF65-F5344CB8AC3E}">
        <p14:creationId xmlns:p14="http://schemas.microsoft.com/office/powerpoint/2010/main" val="772328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292AD0-3F78-4AE7-9F03-01F6932A1723}" type="datetimeFigureOut">
              <a:rPr lang="en-US" smtClean="0"/>
              <a:pPr/>
              <a:t>12/31/18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63145F-81E3-4D53-A92D-5E9039938375}" type="slidenum">
              <a:rPr lang="en-US" smtClean="0"/>
              <a:pPr/>
              <a:t>‹#›</a:t>
            </a:fld>
            <a:endParaRPr lang="en-US" dirty="0"/>
          </a:p>
        </p:txBody>
      </p:sp>
    </p:spTree>
    <p:extLst>
      <p:ext uri="{BB962C8B-B14F-4D97-AF65-F5344CB8AC3E}">
        <p14:creationId xmlns:p14="http://schemas.microsoft.com/office/powerpoint/2010/main" val="10882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292AD0-3F78-4AE7-9F03-01F6932A1723}" type="datetimeFigureOut">
              <a:rPr lang="en-US" smtClean="0"/>
              <a:pPr/>
              <a:t>12/31/18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63145F-81E3-4D53-A92D-5E9039938375}" type="slidenum">
              <a:rPr lang="en-US" smtClean="0"/>
              <a:pPr/>
              <a:t>‹#›</a:t>
            </a:fld>
            <a:endParaRPr lang="en-US" dirty="0"/>
          </a:p>
        </p:txBody>
      </p:sp>
    </p:spTree>
    <p:extLst>
      <p:ext uri="{BB962C8B-B14F-4D97-AF65-F5344CB8AC3E}">
        <p14:creationId xmlns:p14="http://schemas.microsoft.com/office/powerpoint/2010/main" val="153653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292AD0-3F78-4AE7-9F03-01F6932A1723}" type="datetimeFigureOut">
              <a:rPr lang="en-US" smtClean="0"/>
              <a:pPr/>
              <a:t>12/31/18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63145F-81E3-4D53-A92D-5E9039938375}" type="slidenum">
              <a:rPr lang="en-US" smtClean="0"/>
              <a:pPr/>
              <a:t>‹#›</a:t>
            </a:fld>
            <a:endParaRPr lang="en-US" dirty="0"/>
          </a:p>
        </p:txBody>
      </p:sp>
    </p:spTree>
    <p:extLst>
      <p:ext uri="{BB962C8B-B14F-4D97-AF65-F5344CB8AC3E}">
        <p14:creationId xmlns:p14="http://schemas.microsoft.com/office/powerpoint/2010/main" val="113022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smtClean="0"/>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292AD0-3F78-4AE7-9F03-01F6932A1723}" type="datetimeFigureOut">
              <a:rPr lang="en-US" smtClean="0"/>
              <a:pPr/>
              <a:t>12/31/18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A63145F-81E3-4D53-A92D-5E9039938375}" type="slidenum">
              <a:rPr lang="en-US" smtClean="0"/>
              <a:pPr/>
              <a:t>‹#›</a:t>
            </a:fld>
            <a:endParaRPr lang="en-US" dirty="0"/>
          </a:p>
        </p:txBody>
      </p:sp>
    </p:spTree>
    <p:extLst>
      <p:ext uri="{BB962C8B-B14F-4D97-AF65-F5344CB8AC3E}">
        <p14:creationId xmlns:p14="http://schemas.microsoft.com/office/powerpoint/2010/main" val="1159809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292AD0-3F78-4AE7-9F03-01F6932A1723}" type="datetimeFigureOut">
              <a:rPr lang="en-US" smtClean="0"/>
              <a:pPr/>
              <a:t>12/31/18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63145F-81E3-4D53-A92D-5E9039938375}" type="slidenum">
              <a:rPr lang="en-US" smtClean="0"/>
              <a:pPr/>
              <a:t>‹#›</a:t>
            </a:fld>
            <a:endParaRPr lang="en-US" dirty="0"/>
          </a:p>
        </p:txBody>
      </p:sp>
    </p:spTree>
    <p:extLst>
      <p:ext uri="{BB962C8B-B14F-4D97-AF65-F5344CB8AC3E}">
        <p14:creationId xmlns:p14="http://schemas.microsoft.com/office/powerpoint/2010/main" val="20214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smtClean="0"/>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292AD0-3F78-4AE7-9F03-01F6932A1723}" type="datetimeFigureOut">
              <a:rPr lang="en-US" smtClean="0"/>
              <a:pPr/>
              <a:t>12/31/18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A63145F-81E3-4D53-A92D-5E9039938375}" type="slidenum">
              <a:rPr lang="en-US" smtClean="0"/>
              <a:pPr/>
              <a:t>‹#›</a:t>
            </a:fld>
            <a:endParaRPr lang="en-US" dirty="0"/>
          </a:p>
        </p:txBody>
      </p:sp>
    </p:spTree>
    <p:extLst>
      <p:ext uri="{BB962C8B-B14F-4D97-AF65-F5344CB8AC3E}">
        <p14:creationId xmlns:p14="http://schemas.microsoft.com/office/powerpoint/2010/main" val="11072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6292AD0-3F78-4AE7-9F03-01F6932A1723}" type="datetimeFigureOut">
              <a:rPr lang="en-US" smtClean="0"/>
              <a:pPr/>
              <a:t>12/31/18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A63145F-81E3-4D53-A92D-5E9039938375}" type="slidenum">
              <a:rPr lang="en-US" smtClean="0"/>
              <a:pPr/>
              <a:t>‹#›</a:t>
            </a:fld>
            <a:endParaRPr lang="en-US" dirty="0"/>
          </a:p>
        </p:txBody>
      </p:sp>
    </p:spTree>
    <p:extLst>
      <p:ext uri="{BB962C8B-B14F-4D97-AF65-F5344CB8AC3E}">
        <p14:creationId xmlns:p14="http://schemas.microsoft.com/office/powerpoint/2010/main" val="124151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92AD0-3F78-4AE7-9F03-01F6932A1723}" type="datetimeFigureOut">
              <a:rPr lang="en-US" smtClean="0"/>
              <a:pPr/>
              <a:t>12/31/18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A63145F-81E3-4D53-A92D-5E9039938375}" type="slidenum">
              <a:rPr lang="en-US" smtClean="0"/>
              <a:pPr/>
              <a:t>‹#›</a:t>
            </a:fld>
            <a:endParaRPr lang="en-US" dirty="0"/>
          </a:p>
        </p:txBody>
      </p:sp>
    </p:spTree>
    <p:extLst>
      <p:ext uri="{BB962C8B-B14F-4D97-AF65-F5344CB8AC3E}">
        <p14:creationId xmlns:p14="http://schemas.microsoft.com/office/powerpoint/2010/main" val="1176851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92AD0-3F78-4AE7-9F03-01F6932A1723}" type="datetimeFigureOut">
              <a:rPr lang="en-US" smtClean="0"/>
              <a:pPr/>
              <a:t>12/31/18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63145F-81E3-4D53-A92D-5E9039938375}" type="slidenum">
              <a:rPr lang="en-US" smtClean="0"/>
              <a:pPr/>
              <a:t>‹#›</a:t>
            </a:fld>
            <a:endParaRPr lang="en-US" dirty="0"/>
          </a:p>
        </p:txBody>
      </p:sp>
    </p:spTree>
    <p:extLst>
      <p:ext uri="{BB962C8B-B14F-4D97-AF65-F5344CB8AC3E}">
        <p14:creationId xmlns:p14="http://schemas.microsoft.com/office/powerpoint/2010/main" val="102467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92AD0-3F78-4AE7-9F03-01F6932A1723}" type="datetimeFigureOut">
              <a:rPr lang="en-US" smtClean="0"/>
              <a:pPr/>
              <a:t>12/31/18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63145F-81E3-4D53-A92D-5E9039938375}" type="slidenum">
              <a:rPr lang="en-US" smtClean="0"/>
              <a:pPr/>
              <a:t>‹#›</a:t>
            </a:fld>
            <a:endParaRPr lang="en-US" dirty="0"/>
          </a:p>
        </p:txBody>
      </p:sp>
    </p:spTree>
    <p:extLst>
      <p:ext uri="{BB962C8B-B14F-4D97-AF65-F5344CB8AC3E}">
        <p14:creationId xmlns:p14="http://schemas.microsoft.com/office/powerpoint/2010/main" val="97223251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6292AD0-3F78-4AE7-9F03-01F6932A1723}" type="datetimeFigureOut">
              <a:rPr lang="en-US" smtClean="0"/>
              <a:pPr/>
              <a:t>12/31/18</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1A63145F-81E3-4D53-A92D-5E9039938375}" type="slidenum">
              <a:rPr lang="en-US" smtClean="0"/>
              <a:pPr/>
              <a:t>‹#›</a:t>
            </a:fld>
            <a:endParaRPr lang="en-US" dirty="0"/>
          </a:p>
        </p:txBody>
      </p:sp>
    </p:spTree>
    <p:extLst>
      <p:ext uri="{BB962C8B-B14F-4D97-AF65-F5344CB8AC3E}">
        <p14:creationId xmlns:p14="http://schemas.microsoft.com/office/powerpoint/2010/main" val="73320839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eg"/><Relationship Id="rId12" Type="http://schemas.openxmlformats.org/officeDocument/2006/relationships/image" Target="../media/image10.emf"/><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2.emf"/><Relationship Id="rId5" Type="http://schemas.openxmlformats.org/officeDocument/2006/relationships/image" Target="../media/image3.jpg"/><Relationship Id="rId6" Type="http://schemas.openxmlformats.org/officeDocument/2006/relationships/image" Target="../media/image4.jpg"/><Relationship Id="rId7" Type="http://schemas.openxmlformats.org/officeDocument/2006/relationships/image" Target="../media/image5.jpg"/><Relationship Id="rId8" Type="http://schemas.openxmlformats.org/officeDocument/2006/relationships/image" Target="../media/image6.png"/><Relationship Id="rId9" Type="http://schemas.openxmlformats.org/officeDocument/2006/relationships/image" Target="../media/image7.png"/><Relationship Id="rId10"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ounded Rectangle 89"/>
          <p:cNvSpPr/>
          <p:nvPr/>
        </p:nvSpPr>
        <p:spPr>
          <a:xfrm>
            <a:off x="457200" y="16273425"/>
            <a:ext cx="17699956" cy="11913370"/>
          </a:xfrm>
          <a:prstGeom prst="roundRect">
            <a:avLst/>
          </a:prstGeom>
          <a:noFill/>
          <a:ln w="127000">
            <a:solidFill>
              <a:schemeClr val="accent1"/>
            </a:solidFill>
          </a:ln>
          <a:scene3d>
            <a:camera prst="orthographicFront"/>
            <a:lightRig rig="threePt" dir="t"/>
          </a:scene3d>
          <a:sp3d>
            <a:bevelT prst="relaxedInset"/>
            <a:bevelB prst="relaxedInset"/>
          </a:sp3d>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6871" dirty="0"/>
          </a:p>
        </p:txBody>
      </p:sp>
      <p:sp>
        <p:nvSpPr>
          <p:cNvPr id="7" name="TextBox 6"/>
          <p:cNvSpPr txBox="1"/>
          <p:nvPr/>
        </p:nvSpPr>
        <p:spPr>
          <a:xfrm>
            <a:off x="0" y="27631"/>
            <a:ext cx="43891200" cy="1384995"/>
          </a:xfrm>
          <a:prstGeom prst="rect">
            <a:avLst/>
          </a:prstGeom>
          <a:noFill/>
        </p:spPr>
        <p:txBody>
          <a:bodyPr wrap="square" rtlCol="0">
            <a:spAutoFit/>
          </a:bodyPr>
          <a:lstStyle/>
          <a:p>
            <a:pPr algn="ctr">
              <a:tabLst>
                <a:tab pos="38892163" algn="l"/>
              </a:tabLst>
            </a:pPr>
            <a:r>
              <a:rPr lang="en-US" sz="8400" dirty="0">
                <a:solidFill>
                  <a:srgbClr val="000000"/>
                </a:solidFill>
              </a:rPr>
              <a:t>Rainfall Minima during Periods of High Relative Humidity in Tropical Maritime Regions </a:t>
            </a:r>
            <a:endParaRPr lang="en-US" sz="8400" baseline="30000" dirty="0">
              <a:solidFill>
                <a:srgbClr val="000000"/>
              </a:solidFill>
            </a:endParaRPr>
          </a:p>
        </p:txBody>
      </p:sp>
      <p:sp>
        <p:nvSpPr>
          <p:cNvPr id="8" name="TextBox 7"/>
          <p:cNvSpPr txBox="1"/>
          <p:nvPr/>
        </p:nvSpPr>
        <p:spPr>
          <a:xfrm>
            <a:off x="708989" y="1332621"/>
            <a:ext cx="43891200" cy="1015663"/>
          </a:xfrm>
          <a:prstGeom prst="rect">
            <a:avLst/>
          </a:prstGeom>
          <a:noFill/>
        </p:spPr>
        <p:txBody>
          <a:bodyPr wrap="square" rtlCol="0">
            <a:spAutoFit/>
          </a:bodyPr>
          <a:lstStyle/>
          <a:p>
            <a:pPr algn="ctr"/>
            <a:r>
              <a:rPr lang="en-US" sz="6000" dirty="0">
                <a:solidFill>
                  <a:srgbClr val="000000"/>
                </a:solidFill>
              </a:rPr>
              <a:t>Scott W. Powell, Naval Postgraduate School</a:t>
            </a:r>
            <a:r>
              <a:rPr lang="en-US" sz="6000" i="1" dirty="0">
                <a:solidFill>
                  <a:srgbClr val="000000"/>
                </a:solidFill>
              </a:rPr>
              <a:t>, Monterey, CA</a:t>
            </a:r>
            <a:endParaRPr lang="en-US" sz="6000" dirty="0">
              <a:solidFill>
                <a:srgbClr val="000000"/>
              </a:solidFill>
            </a:endParaRPr>
          </a:p>
        </p:txBody>
      </p:sp>
      <p:sp>
        <p:nvSpPr>
          <p:cNvPr id="82" name="TextBox 81"/>
          <p:cNvSpPr txBox="1"/>
          <p:nvPr/>
        </p:nvSpPr>
        <p:spPr>
          <a:xfrm>
            <a:off x="19128130" y="32165024"/>
            <a:ext cx="14580210" cy="707886"/>
          </a:xfrm>
          <a:prstGeom prst="rect">
            <a:avLst/>
          </a:prstGeom>
          <a:noFill/>
        </p:spPr>
        <p:txBody>
          <a:bodyPr wrap="square" rtlCol="0">
            <a:spAutoFit/>
          </a:bodyPr>
          <a:lstStyle/>
          <a:p>
            <a:r>
              <a:rPr lang="en-US" sz="2000" dirty="0">
                <a:solidFill>
                  <a:srgbClr val="000000"/>
                </a:solidFill>
              </a:rPr>
              <a:t>This poster was supported by Research Initiation Program funding from the Naval Postgraduate School and a NOAA Climate and Global Change Postdoctoral Fellowship, administered by UCAR’s Cooperative Programs for the Advancement of Earth System Science.</a:t>
            </a: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4490" y="18904059"/>
            <a:ext cx="9928177" cy="10256683"/>
          </a:xfrm>
          <a:prstGeom prst="rect">
            <a:avLst/>
          </a:prstGeom>
        </p:spPr>
      </p:pic>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extLst>
                  <p:ext uri="{D42A27DB-BD31-4B8C-83A1-F6EECF244321}">
                    <p14:modId xmlns:p14="http://schemas.microsoft.com/office/powerpoint/2010/main" val="1053631998"/>
                  </p:ext>
                </p:extLst>
              </p:nvPr>
            </p:nvGraphicFramePr>
            <p:xfrm>
              <a:off x="19976568" y="29404478"/>
              <a:ext cx="12756456" cy="2037917"/>
            </p:xfrm>
            <a:graphic>
              <a:graphicData uri="http://schemas.openxmlformats.org/drawingml/2006/table">
                <a:tbl>
                  <a:tblPr firstRow="1" firstCol="1" bandRow="1">
                    <a:tableStyleId>{5C22544A-7EE6-4342-B048-85BDC9FD1C3A}</a:tableStyleId>
                  </a:tblPr>
                  <a:tblGrid>
                    <a:gridCol w="2551291"/>
                    <a:gridCol w="2551291"/>
                    <a:gridCol w="2551291"/>
                    <a:gridCol w="2899195"/>
                    <a:gridCol w="2203388"/>
                  </a:tblGrid>
                  <a:tr h="393997">
                    <a:tc>
                      <a:txBody>
                        <a:bodyPr/>
                        <a:lstStyle/>
                        <a:p>
                          <a:pPr marL="0" marR="0">
                            <a:spcBef>
                              <a:spcPts val="0"/>
                            </a:spcBef>
                            <a:spcAft>
                              <a:spcPts val="0"/>
                            </a:spcAft>
                          </a:pPr>
                          <a:r>
                            <a:rPr lang="en-US" sz="2600" dirty="0">
                              <a:effectLst/>
                            </a:rPr>
                            <a:t> </a:t>
                          </a:r>
                          <a:endParaRPr lang="en-US" sz="2600" dirty="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SST (low) (K)</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SST (high)</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14:m>
                            <m:oMath xmlns:m="http://schemas.openxmlformats.org/officeDocument/2006/math">
                              <m:r>
                                <a:rPr lang="en-US" sz="2600">
                                  <a:effectLst/>
                                  <a:latin typeface="Cambria Math" charset="0"/>
                                </a:rPr>
                                <m:t>∆</m:t>
                              </m:r>
                            </m:oMath>
                          </a14:m>
                          <a:r>
                            <a:rPr lang="en-US" sz="2600">
                              <a:effectLst/>
                            </a:rPr>
                            <a:t>SST (low) (K km</a:t>
                          </a:r>
                          <a:r>
                            <a:rPr lang="en-US" sz="2600" baseline="30000">
                              <a:effectLst/>
                            </a:rPr>
                            <a:t>-1</a:t>
                          </a:r>
                          <a:r>
                            <a:rPr lang="en-US" sz="2600">
                              <a:effectLst/>
                            </a:rPr>
                            <a:t>)</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14:m>
                            <m:oMath xmlns:m="http://schemas.openxmlformats.org/officeDocument/2006/math">
                              <m:r>
                                <a:rPr lang="en-US" sz="2600">
                                  <a:effectLst/>
                                  <a:latin typeface="Cambria Math" charset="0"/>
                                </a:rPr>
                                <m:t>∆</m:t>
                              </m:r>
                            </m:oMath>
                          </a14:m>
                          <a:r>
                            <a:rPr lang="en-US" sz="2600">
                              <a:effectLst/>
                            </a:rPr>
                            <a:t>SST (high)</a:t>
                          </a:r>
                          <a:endParaRPr lang="en-US" sz="2600">
                            <a:effectLst/>
                            <a:latin typeface="Calibri" charset="0"/>
                            <a:ea typeface="Calibri" charset="0"/>
                            <a:cs typeface="Times New Roman" charset="0"/>
                          </a:endParaRPr>
                        </a:p>
                      </a:txBody>
                      <a:tcPr marL="147348" marR="147348" marT="0" marB="0"/>
                    </a:tc>
                  </a:tr>
                  <a:tr h="452957">
                    <a:tc>
                      <a:txBody>
                        <a:bodyPr/>
                        <a:lstStyle/>
                        <a:p>
                          <a:pPr marL="0" marR="0">
                            <a:spcBef>
                              <a:spcPts val="0"/>
                            </a:spcBef>
                            <a:spcAft>
                              <a:spcPts val="0"/>
                            </a:spcAft>
                          </a:pPr>
                          <a:r>
                            <a:rPr lang="en-US" sz="2600">
                              <a:effectLst/>
                            </a:rPr>
                            <a:t>S-PolKa</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[302.03,302.08]</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dirty="0">
                              <a:effectLst/>
                            </a:rPr>
                            <a:t>[302.04,302.10]</a:t>
                          </a:r>
                          <a:endParaRPr lang="en-US" sz="2600" dirty="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[7.96,8.54]e-4</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[7.67,8.44]e-4</a:t>
                          </a:r>
                          <a:endParaRPr lang="en-US" sz="2600">
                            <a:effectLst/>
                            <a:latin typeface="Calibri" charset="0"/>
                            <a:ea typeface="Calibri" charset="0"/>
                            <a:cs typeface="Times New Roman" charset="0"/>
                          </a:endParaRPr>
                        </a:p>
                      </a:txBody>
                      <a:tcPr marL="147348" marR="147348" marT="0" marB="0"/>
                    </a:tc>
                  </a:tr>
                  <a:tr h="393997">
                    <a:tc>
                      <a:txBody>
                        <a:bodyPr/>
                        <a:lstStyle/>
                        <a:p>
                          <a:pPr marL="0" marR="0">
                            <a:spcBef>
                              <a:spcPts val="0"/>
                            </a:spcBef>
                            <a:spcAft>
                              <a:spcPts val="0"/>
                            </a:spcAft>
                          </a:pPr>
                          <a:r>
                            <a:rPr lang="en-US" sz="2600">
                              <a:effectLst/>
                            </a:rPr>
                            <a:t>Mirai</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[302.10,302.26]</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dirty="0">
                              <a:effectLst/>
                            </a:rPr>
                            <a:t>[302.13,302.27]</a:t>
                          </a:r>
                          <a:endParaRPr lang="en-US" sz="2600" dirty="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dirty="0">
                              <a:effectLst/>
                            </a:rPr>
                            <a:t>[1.72,1.93]e-3</a:t>
                          </a:r>
                          <a:endParaRPr lang="en-US" sz="2600" dirty="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[1.75,1.94]e-3</a:t>
                          </a:r>
                          <a:endParaRPr lang="en-US" sz="2600">
                            <a:effectLst/>
                            <a:latin typeface="Calibri" charset="0"/>
                            <a:ea typeface="Calibri" charset="0"/>
                            <a:cs typeface="Times New Roman" charset="0"/>
                          </a:endParaRPr>
                        </a:p>
                      </a:txBody>
                      <a:tcPr marL="147348" marR="147348" marT="0" marB="0"/>
                    </a:tc>
                  </a:tr>
                  <a:tr h="393997">
                    <a:tc>
                      <a:txBody>
                        <a:bodyPr/>
                        <a:lstStyle/>
                        <a:p>
                          <a:pPr marL="0" marR="0">
                            <a:spcBef>
                              <a:spcPts val="0"/>
                            </a:spcBef>
                            <a:spcAft>
                              <a:spcPts val="0"/>
                            </a:spcAft>
                          </a:pPr>
                          <a:r>
                            <a:rPr lang="en-US" sz="2600">
                              <a:effectLst/>
                            </a:rPr>
                            <a:t>Revelle</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[301.95,302.00]</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[301.96,301.99]</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[4.85,5.95]e-4</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[5.09,6.35]e-4</a:t>
                          </a:r>
                          <a:endParaRPr lang="en-US" sz="2600">
                            <a:effectLst/>
                            <a:latin typeface="Calibri" charset="0"/>
                            <a:ea typeface="Calibri" charset="0"/>
                            <a:cs typeface="Times New Roman" charset="0"/>
                          </a:endParaRPr>
                        </a:p>
                      </a:txBody>
                      <a:tcPr marL="147348" marR="147348" marT="0" marB="0"/>
                    </a:tc>
                  </a:tr>
                  <a:tr h="393997">
                    <a:tc>
                      <a:txBody>
                        <a:bodyPr/>
                        <a:lstStyle/>
                        <a:p>
                          <a:pPr marL="0" marR="0">
                            <a:spcBef>
                              <a:spcPts val="0"/>
                            </a:spcBef>
                            <a:spcAft>
                              <a:spcPts val="0"/>
                            </a:spcAft>
                          </a:pPr>
                          <a:r>
                            <a:rPr lang="en-US" sz="2600">
                              <a:effectLst/>
                            </a:rPr>
                            <a:t>KPOL</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dirty="0">
                              <a:effectLst/>
                            </a:rPr>
                            <a:t>[302.01,302.08]</a:t>
                          </a:r>
                          <a:endParaRPr lang="en-US" sz="2600" dirty="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[302.03,302.11]</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dirty="0">
                              <a:effectLst/>
                            </a:rPr>
                            <a:t>[1.70,1.85]e-3</a:t>
                          </a:r>
                          <a:endParaRPr lang="en-US" sz="2600" dirty="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dirty="0">
                              <a:effectLst/>
                            </a:rPr>
                            <a:t>[1.69,1.85]e-3</a:t>
                          </a:r>
                          <a:endParaRPr lang="en-US" sz="2600" dirty="0">
                            <a:effectLst/>
                            <a:latin typeface="Calibri" charset="0"/>
                            <a:ea typeface="Calibri" charset="0"/>
                            <a:cs typeface="Times New Roman" charset="0"/>
                          </a:endParaRPr>
                        </a:p>
                      </a:txBody>
                      <a:tcPr marL="147348" marR="147348" marT="0" marB="0"/>
                    </a:tc>
                  </a:tr>
                </a:tbl>
              </a:graphicData>
            </a:graphic>
          </p:graphicFrame>
        </mc:Choice>
        <mc:Fallback xmlns="">
          <p:graphicFrame>
            <p:nvGraphicFramePr>
              <p:cNvPr id="21" name="Table 20"/>
              <p:cNvGraphicFramePr>
                <a:graphicFrameLocks noGrp="1"/>
              </p:cNvGraphicFramePr>
              <p:nvPr>
                <p:extLst>
                  <p:ext uri="{D42A27DB-BD31-4B8C-83A1-F6EECF244321}">
                    <p14:modId xmlns:p14="http://schemas.microsoft.com/office/powerpoint/2010/main" val="1053631998"/>
                  </p:ext>
                </p:extLst>
              </p:nvPr>
            </p:nvGraphicFramePr>
            <p:xfrm>
              <a:off x="19976568" y="29404478"/>
              <a:ext cx="12756456" cy="2037917"/>
            </p:xfrm>
            <a:graphic>
              <a:graphicData uri="http://schemas.openxmlformats.org/drawingml/2006/table">
                <a:tbl>
                  <a:tblPr firstRow="1" firstCol="1" bandRow="1">
                    <a:tableStyleId>{5C22544A-7EE6-4342-B048-85BDC9FD1C3A}</a:tableStyleId>
                  </a:tblPr>
                  <a:tblGrid>
                    <a:gridCol w="2551291"/>
                    <a:gridCol w="2551291"/>
                    <a:gridCol w="2551291"/>
                    <a:gridCol w="2899195"/>
                    <a:gridCol w="2203388"/>
                  </a:tblGrid>
                  <a:tr h="396240">
                    <a:tc>
                      <a:txBody>
                        <a:bodyPr/>
                        <a:lstStyle/>
                        <a:p>
                          <a:pPr marL="0" marR="0">
                            <a:spcBef>
                              <a:spcPts val="0"/>
                            </a:spcBef>
                            <a:spcAft>
                              <a:spcPts val="0"/>
                            </a:spcAft>
                          </a:pPr>
                          <a:r>
                            <a:rPr lang="en-US" sz="2600" dirty="0">
                              <a:effectLst/>
                            </a:rPr>
                            <a:t> </a:t>
                          </a:r>
                          <a:endParaRPr lang="en-US" sz="2600" dirty="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SST (low) (K)</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SST (high)</a:t>
                          </a:r>
                          <a:endParaRPr lang="en-US" sz="2600">
                            <a:effectLst/>
                            <a:latin typeface="Calibri" charset="0"/>
                            <a:ea typeface="Calibri" charset="0"/>
                            <a:cs typeface="Times New Roman" charset="0"/>
                          </a:endParaRPr>
                        </a:p>
                      </a:txBody>
                      <a:tcPr marL="147348" marR="147348" marT="0" marB="0"/>
                    </a:tc>
                    <a:tc>
                      <a:txBody>
                        <a:bodyPr/>
                        <a:lstStyle/>
                        <a:p>
                          <a:endParaRPr lang="en-US"/>
                        </a:p>
                      </a:txBody>
                      <a:tcPr marL="147348" marR="147348" marT="0" marB="0">
                        <a:blipFill rotWithShape="0">
                          <a:blip r:embed="rId3"/>
                          <a:stretch>
                            <a:fillRect l="-264076" t="-23077" r="-76891" b="-467692"/>
                          </a:stretch>
                        </a:blipFill>
                      </a:tcPr>
                    </a:tc>
                    <a:tc>
                      <a:txBody>
                        <a:bodyPr/>
                        <a:lstStyle/>
                        <a:p>
                          <a:endParaRPr lang="en-US"/>
                        </a:p>
                      </a:txBody>
                      <a:tcPr marL="147348" marR="147348" marT="0" marB="0">
                        <a:blipFill rotWithShape="0">
                          <a:blip r:embed="rId3"/>
                          <a:stretch>
                            <a:fillRect l="-478729" t="-23077" r="-1105" b="-467692"/>
                          </a:stretch>
                        </a:blipFill>
                      </a:tcPr>
                    </a:tc>
                  </a:tr>
                  <a:tr h="452957">
                    <a:tc>
                      <a:txBody>
                        <a:bodyPr/>
                        <a:lstStyle/>
                        <a:p>
                          <a:pPr marL="0" marR="0">
                            <a:spcBef>
                              <a:spcPts val="0"/>
                            </a:spcBef>
                            <a:spcAft>
                              <a:spcPts val="0"/>
                            </a:spcAft>
                          </a:pPr>
                          <a:r>
                            <a:rPr lang="en-US" sz="2600">
                              <a:effectLst/>
                            </a:rPr>
                            <a:t>S-PolKa</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[302.03,302.08]</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dirty="0">
                              <a:effectLst/>
                            </a:rPr>
                            <a:t>[302.04,302.10]</a:t>
                          </a:r>
                          <a:endParaRPr lang="en-US" sz="2600" dirty="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[7.96,8.54]e-4</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[7.67,8.44]e-4</a:t>
                          </a:r>
                          <a:endParaRPr lang="en-US" sz="2600">
                            <a:effectLst/>
                            <a:latin typeface="Calibri" charset="0"/>
                            <a:ea typeface="Calibri" charset="0"/>
                            <a:cs typeface="Times New Roman" charset="0"/>
                          </a:endParaRPr>
                        </a:p>
                      </a:txBody>
                      <a:tcPr marL="147348" marR="147348" marT="0" marB="0"/>
                    </a:tc>
                  </a:tr>
                  <a:tr h="396240">
                    <a:tc>
                      <a:txBody>
                        <a:bodyPr/>
                        <a:lstStyle/>
                        <a:p>
                          <a:pPr marL="0" marR="0">
                            <a:spcBef>
                              <a:spcPts val="0"/>
                            </a:spcBef>
                            <a:spcAft>
                              <a:spcPts val="0"/>
                            </a:spcAft>
                          </a:pPr>
                          <a:r>
                            <a:rPr lang="en-US" sz="2600">
                              <a:effectLst/>
                            </a:rPr>
                            <a:t>Mirai</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[302.10,302.26]</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dirty="0">
                              <a:effectLst/>
                            </a:rPr>
                            <a:t>[302.13,302.27]</a:t>
                          </a:r>
                          <a:endParaRPr lang="en-US" sz="2600" dirty="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dirty="0">
                              <a:effectLst/>
                            </a:rPr>
                            <a:t>[1.72,1.93]e-3</a:t>
                          </a:r>
                          <a:endParaRPr lang="en-US" sz="2600" dirty="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[1.75,1.94]e-3</a:t>
                          </a:r>
                          <a:endParaRPr lang="en-US" sz="2600">
                            <a:effectLst/>
                            <a:latin typeface="Calibri" charset="0"/>
                            <a:ea typeface="Calibri" charset="0"/>
                            <a:cs typeface="Times New Roman" charset="0"/>
                          </a:endParaRPr>
                        </a:p>
                      </a:txBody>
                      <a:tcPr marL="147348" marR="147348" marT="0" marB="0"/>
                    </a:tc>
                  </a:tr>
                  <a:tr h="396240">
                    <a:tc>
                      <a:txBody>
                        <a:bodyPr/>
                        <a:lstStyle/>
                        <a:p>
                          <a:pPr marL="0" marR="0">
                            <a:spcBef>
                              <a:spcPts val="0"/>
                            </a:spcBef>
                            <a:spcAft>
                              <a:spcPts val="0"/>
                            </a:spcAft>
                          </a:pPr>
                          <a:r>
                            <a:rPr lang="en-US" sz="2600">
                              <a:effectLst/>
                            </a:rPr>
                            <a:t>Revelle</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[301.95,302.00]</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[301.96,301.99]</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[4.85,5.95]e-4</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[5.09,6.35]e-4</a:t>
                          </a:r>
                          <a:endParaRPr lang="en-US" sz="2600">
                            <a:effectLst/>
                            <a:latin typeface="Calibri" charset="0"/>
                            <a:ea typeface="Calibri" charset="0"/>
                            <a:cs typeface="Times New Roman" charset="0"/>
                          </a:endParaRPr>
                        </a:p>
                      </a:txBody>
                      <a:tcPr marL="147348" marR="147348" marT="0" marB="0"/>
                    </a:tc>
                  </a:tr>
                  <a:tr h="396240">
                    <a:tc>
                      <a:txBody>
                        <a:bodyPr/>
                        <a:lstStyle/>
                        <a:p>
                          <a:pPr marL="0" marR="0">
                            <a:spcBef>
                              <a:spcPts val="0"/>
                            </a:spcBef>
                            <a:spcAft>
                              <a:spcPts val="0"/>
                            </a:spcAft>
                          </a:pPr>
                          <a:r>
                            <a:rPr lang="en-US" sz="2600">
                              <a:effectLst/>
                            </a:rPr>
                            <a:t>KPOL</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dirty="0">
                              <a:effectLst/>
                            </a:rPr>
                            <a:t>[302.01,302.08]</a:t>
                          </a:r>
                          <a:endParaRPr lang="en-US" sz="2600" dirty="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a:effectLst/>
                            </a:rPr>
                            <a:t>[302.03,302.11]</a:t>
                          </a:r>
                          <a:endParaRPr lang="en-US" sz="260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dirty="0">
                              <a:effectLst/>
                            </a:rPr>
                            <a:t>[1.70,1.85]e-3</a:t>
                          </a:r>
                          <a:endParaRPr lang="en-US" sz="2600" dirty="0">
                            <a:effectLst/>
                            <a:latin typeface="Calibri" charset="0"/>
                            <a:ea typeface="Calibri" charset="0"/>
                            <a:cs typeface="Times New Roman" charset="0"/>
                          </a:endParaRPr>
                        </a:p>
                      </a:txBody>
                      <a:tcPr marL="147348" marR="147348" marT="0" marB="0"/>
                    </a:tc>
                    <a:tc>
                      <a:txBody>
                        <a:bodyPr/>
                        <a:lstStyle/>
                        <a:p>
                          <a:pPr marL="0" marR="0">
                            <a:spcBef>
                              <a:spcPts val="0"/>
                            </a:spcBef>
                            <a:spcAft>
                              <a:spcPts val="0"/>
                            </a:spcAft>
                          </a:pPr>
                          <a:r>
                            <a:rPr lang="en-US" sz="2600" dirty="0">
                              <a:effectLst/>
                            </a:rPr>
                            <a:t>[1.69,1.85]e-3</a:t>
                          </a:r>
                          <a:endParaRPr lang="en-US" sz="2600" dirty="0">
                            <a:effectLst/>
                            <a:latin typeface="Calibri" charset="0"/>
                            <a:ea typeface="Calibri" charset="0"/>
                            <a:cs typeface="Times New Roman" charset="0"/>
                          </a:endParaRPr>
                        </a:p>
                      </a:txBody>
                      <a:tcPr marL="147348" marR="147348" marT="0" marB="0"/>
                    </a:tc>
                  </a:tr>
                </a:tbl>
              </a:graphicData>
            </a:graphic>
          </p:graphicFrame>
        </mc:Fallback>
      </mc:AlternateContent>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31270" y="19664262"/>
            <a:ext cx="4548449" cy="4548449"/>
          </a:xfrm>
          <a:prstGeom prst="rect">
            <a:avLst/>
          </a:prstGeom>
        </p:spPr>
      </p:pic>
      <p:grpSp>
        <p:nvGrpSpPr>
          <p:cNvPr id="41" name="Group 40"/>
          <p:cNvGrpSpPr/>
          <p:nvPr/>
        </p:nvGrpSpPr>
        <p:grpSpPr>
          <a:xfrm>
            <a:off x="457200" y="2448561"/>
            <a:ext cx="9595996" cy="13470904"/>
            <a:chOff x="457200" y="2179321"/>
            <a:chExt cx="9595996" cy="13470904"/>
          </a:xfrm>
          <a:noFill/>
        </p:grpSpPr>
        <p:grpSp>
          <p:nvGrpSpPr>
            <p:cNvPr id="172" name="Group 171"/>
            <p:cNvGrpSpPr/>
            <p:nvPr/>
          </p:nvGrpSpPr>
          <p:grpSpPr>
            <a:xfrm>
              <a:off x="457200" y="2179321"/>
              <a:ext cx="9595996" cy="12482278"/>
              <a:chOff x="313677" y="3355706"/>
              <a:chExt cx="10515600" cy="8424280"/>
            </a:xfrm>
            <a:grpFill/>
          </p:grpSpPr>
          <p:sp>
            <p:nvSpPr>
              <p:cNvPr id="5" name="Rounded Rectangle 4"/>
              <p:cNvSpPr/>
              <p:nvPr/>
            </p:nvSpPr>
            <p:spPr>
              <a:xfrm>
                <a:off x="313677" y="4096259"/>
                <a:ext cx="10455516" cy="7683727"/>
              </a:xfrm>
              <a:prstGeom prst="roundRect">
                <a:avLst/>
              </a:prstGeom>
              <a:grpFill/>
              <a:ln w="127000"/>
              <a:scene3d>
                <a:camera prst="orthographicFront"/>
                <a:lightRig rig="threePt" dir="t"/>
              </a:scene3d>
              <a:sp3d>
                <a:bevelT prst="relaxedInset"/>
                <a:bevelB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296" dirty="0"/>
              </a:p>
            </p:txBody>
          </p:sp>
          <p:sp>
            <p:nvSpPr>
              <p:cNvPr id="11" name="TextBox 10"/>
              <p:cNvSpPr txBox="1"/>
              <p:nvPr/>
            </p:nvSpPr>
            <p:spPr>
              <a:xfrm>
                <a:off x="313677" y="3355706"/>
                <a:ext cx="10515600" cy="623155"/>
              </a:xfrm>
              <a:prstGeom prst="rect">
                <a:avLst/>
              </a:prstGeom>
              <a:grpFill/>
              <a:ln w="76200" cap="rnd">
                <a:noFill/>
              </a:ln>
              <a:effectLst/>
              <a:scene3d>
                <a:camera prst="orthographicFront"/>
                <a:lightRig rig="threePt" dir="t"/>
              </a:scene3d>
              <a:sp3d>
                <a:bevelT prst="slope"/>
              </a:sp3d>
            </p:spPr>
            <p:txBody>
              <a:bodyPr wrap="square" rtlCol="0">
                <a:spAutoFit/>
              </a:bodyPr>
              <a:lstStyle/>
              <a:p>
                <a:r>
                  <a:rPr lang="en-US" sz="5400" b="1" dirty="0">
                    <a:solidFill>
                      <a:srgbClr val="000000"/>
                    </a:solidFill>
                  </a:rPr>
                  <a:t>1. Introduction</a:t>
                </a:r>
              </a:p>
            </p:txBody>
          </p:sp>
        </p:grpSp>
        <p:sp>
          <p:nvSpPr>
            <p:cNvPr id="32" name="TextBox 31"/>
            <p:cNvSpPr txBox="1"/>
            <p:nvPr/>
          </p:nvSpPr>
          <p:spPr>
            <a:xfrm>
              <a:off x="1140562" y="3708494"/>
              <a:ext cx="8134066" cy="11941731"/>
            </a:xfrm>
            <a:prstGeom prst="rect">
              <a:avLst/>
            </a:prstGeom>
            <a:grpFill/>
          </p:spPr>
          <p:txBody>
            <a:bodyPr wrap="square" rtlCol="0">
              <a:spAutoFit/>
            </a:bodyPr>
            <a:lstStyle/>
            <a:p>
              <a:r>
                <a:rPr lang="en-US" sz="3500" dirty="0">
                  <a:latin typeface="Calibri" charset="0"/>
                  <a:ea typeface="Calibri" charset="0"/>
                  <a:cs typeface="Calibri" charset="0"/>
                </a:rPr>
                <a:t>Dependence of tropical maritime precipitation on tropospheric humidity is well understood. Many observational</a:t>
              </a:r>
              <a:r>
                <a:rPr lang="en-US" sz="3500" baseline="30000" dirty="0">
                  <a:latin typeface="Calibri" charset="0"/>
                  <a:ea typeface="Calibri" charset="0"/>
                  <a:cs typeface="Calibri" charset="0"/>
                </a:rPr>
                <a:t>1,2</a:t>
              </a:r>
              <a:r>
                <a:rPr lang="en-US" sz="3500" dirty="0">
                  <a:latin typeface="Calibri" charset="0"/>
                  <a:ea typeface="Calibri" charset="0"/>
                  <a:cs typeface="Calibri" charset="0"/>
                </a:rPr>
                <a:t> and modeling</a:t>
              </a:r>
              <a:r>
                <a:rPr lang="en-US" sz="3500" baseline="30000" dirty="0">
                  <a:latin typeface="Calibri" charset="0"/>
                  <a:ea typeface="Calibri" charset="0"/>
                  <a:cs typeface="Calibri" charset="0"/>
                </a:rPr>
                <a:t>3,4,5,6</a:t>
              </a:r>
              <a:r>
                <a:rPr lang="en-US" sz="3500" dirty="0">
                  <a:latin typeface="Calibri" charset="0"/>
                  <a:ea typeface="Calibri" charset="0"/>
                  <a:cs typeface="Calibri" charset="0"/>
                </a:rPr>
                <a:t> studies have indicated that deepening of tropical convection is most sensitive to water vapor in the lower half of the troposphere.</a:t>
              </a:r>
            </a:p>
            <a:p>
              <a:endParaRPr lang="en-US" sz="3500" dirty="0">
                <a:latin typeface="Calibri" charset="0"/>
                <a:ea typeface="Calibri" charset="0"/>
                <a:cs typeface="Calibri" charset="0"/>
              </a:endParaRPr>
            </a:p>
            <a:p>
              <a:r>
                <a:rPr lang="en-US" sz="3500" dirty="0">
                  <a:latin typeface="Calibri" charset="0"/>
                  <a:ea typeface="Calibri" charset="0"/>
                  <a:cs typeface="Calibri" charset="0"/>
                </a:rPr>
                <a:t>However, often times, little or no rain occurs when the atmosphere is very moist. Why? Some possibilities, although not all:</a:t>
              </a:r>
            </a:p>
            <a:p>
              <a:pPr marL="571500" indent="-571500">
                <a:buFontTx/>
                <a:buChar char="-"/>
              </a:pPr>
              <a:r>
                <a:rPr lang="en-US" sz="3500" dirty="0">
                  <a:latin typeface="Calibri" charset="0"/>
                  <a:ea typeface="Calibri" charset="0"/>
                  <a:cs typeface="Calibri" charset="0"/>
                </a:rPr>
                <a:t>Increased static stability above boundary layer</a:t>
              </a:r>
            </a:p>
            <a:p>
              <a:pPr marL="571500" indent="-571500">
                <a:buFontTx/>
                <a:buChar char="-"/>
              </a:pPr>
              <a:r>
                <a:rPr lang="en-US" sz="3500" dirty="0">
                  <a:latin typeface="Calibri" charset="0"/>
                  <a:ea typeface="Calibri" charset="0"/>
                  <a:cs typeface="Calibri" charset="0"/>
                </a:rPr>
                <a:t>Less favorable wind/shear profiles</a:t>
              </a:r>
            </a:p>
            <a:p>
              <a:pPr marL="571500" indent="-571500">
                <a:buFontTx/>
                <a:buChar char="-"/>
              </a:pPr>
              <a:r>
                <a:rPr lang="en-US" sz="3500" dirty="0">
                  <a:latin typeface="Calibri" charset="0"/>
                  <a:ea typeface="Calibri" charset="0"/>
                  <a:cs typeface="Calibri" charset="0"/>
                </a:rPr>
                <a:t>Lower sea surface temperature or gradient</a:t>
              </a:r>
            </a:p>
            <a:p>
              <a:pPr marL="571500" indent="-571500">
                <a:buFontTx/>
                <a:buChar char="-"/>
              </a:pPr>
              <a:r>
                <a:rPr lang="en-US" sz="3500" dirty="0">
                  <a:latin typeface="Calibri" charset="0"/>
                  <a:ea typeface="Calibri" charset="0"/>
                  <a:cs typeface="Calibri" charset="0"/>
                </a:rPr>
                <a:t>Less boundary layer convergence</a:t>
              </a:r>
            </a:p>
            <a:p>
              <a:pPr marL="571500" indent="-571500">
                <a:buFontTx/>
                <a:buChar char="-"/>
              </a:pPr>
              <a:r>
                <a:rPr lang="en-US" sz="3500" dirty="0">
                  <a:latin typeface="Calibri" charset="0"/>
                  <a:ea typeface="Calibri" charset="0"/>
                  <a:cs typeface="Calibri" charset="0"/>
                </a:rPr>
                <a:t>Unfavorable cloud properties, such as cloud size or vicinity of updraft to edge of cloud and environmental air</a:t>
              </a:r>
            </a:p>
            <a:p>
              <a:endParaRPr lang="en-US" sz="3500" dirty="0"/>
            </a:p>
            <a:p>
              <a:endParaRPr lang="en-US" sz="3500" dirty="0"/>
            </a:p>
          </p:txBody>
        </p:sp>
      </p:grpSp>
      <p:sp>
        <p:nvSpPr>
          <p:cNvPr id="78" name="TextBox 77"/>
          <p:cNvSpPr txBox="1"/>
          <p:nvPr/>
        </p:nvSpPr>
        <p:spPr>
          <a:xfrm>
            <a:off x="19917822" y="16581428"/>
            <a:ext cx="13024114" cy="2554545"/>
          </a:xfrm>
          <a:prstGeom prst="rect">
            <a:avLst/>
          </a:prstGeom>
          <a:noFill/>
        </p:spPr>
        <p:txBody>
          <a:bodyPr wrap="square" rtlCol="0">
            <a:spAutoFit/>
          </a:bodyPr>
          <a:lstStyle/>
          <a:p>
            <a:r>
              <a:rPr lang="en-US" sz="3200" dirty="0"/>
              <a:t>Rawinsonde data were co-located with each of the radar datasets. I used these data to compute kinematic and thermodynamic properties of the troposphere. Rawinsonde data was matched with radar data collected within 1.5 hours of launch.</a:t>
            </a:r>
          </a:p>
          <a:p>
            <a:endParaRPr lang="en-US" sz="3200" dirty="0"/>
          </a:p>
        </p:txBody>
      </p:sp>
      <p:grpSp>
        <p:nvGrpSpPr>
          <p:cNvPr id="43" name="Group 42"/>
          <p:cNvGrpSpPr/>
          <p:nvPr/>
        </p:nvGrpSpPr>
        <p:grpSpPr>
          <a:xfrm>
            <a:off x="10514094" y="2397083"/>
            <a:ext cx="17045193" cy="12533756"/>
            <a:chOff x="10231895" y="1146729"/>
            <a:chExt cx="17045193" cy="12533756"/>
          </a:xfrm>
        </p:grpSpPr>
        <p:sp>
          <p:nvSpPr>
            <p:cNvPr id="115" name="Rounded Rectangle 114"/>
            <p:cNvSpPr/>
            <p:nvPr/>
          </p:nvSpPr>
          <p:spPr>
            <a:xfrm>
              <a:off x="10231895" y="2295486"/>
              <a:ext cx="12610455" cy="11384999"/>
            </a:xfrm>
            <a:prstGeom prst="roundRect">
              <a:avLst/>
            </a:prstGeom>
            <a:noFill/>
            <a:ln w="127000"/>
            <a:scene3d>
              <a:camera prst="orthographicFront"/>
              <a:lightRig rig="threePt" dir="t"/>
            </a:scene3d>
            <a:sp3d>
              <a:bevelT prst="relaxedInset"/>
              <a:bevelB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871" dirty="0"/>
            </a:p>
          </p:txBody>
        </p:sp>
        <p:grpSp>
          <p:nvGrpSpPr>
            <p:cNvPr id="42" name="Group 41"/>
            <p:cNvGrpSpPr/>
            <p:nvPr/>
          </p:nvGrpSpPr>
          <p:grpSpPr>
            <a:xfrm>
              <a:off x="10231895" y="1146729"/>
              <a:ext cx="17045193" cy="11639175"/>
              <a:chOff x="10231895" y="384729"/>
              <a:chExt cx="17045193" cy="11639175"/>
            </a:xfrm>
          </p:grpSpPr>
          <p:sp>
            <p:nvSpPr>
              <p:cNvPr id="15" name="TextBox 14"/>
              <p:cNvSpPr txBox="1"/>
              <p:nvPr/>
            </p:nvSpPr>
            <p:spPr>
              <a:xfrm>
                <a:off x="10231895" y="384729"/>
                <a:ext cx="17045193" cy="923330"/>
              </a:xfrm>
              <a:prstGeom prst="rect">
                <a:avLst/>
              </a:prstGeom>
              <a:noFill/>
              <a:ln w="76200" cap="rnd">
                <a:noFill/>
              </a:ln>
              <a:effectLst/>
              <a:scene3d>
                <a:camera prst="orthographicFront"/>
                <a:lightRig rig="threePt" dir="t"/>
              </a:scene3d>
              <a:sp3d>
                <a:bevelT prst="slope"/>
              </a:sp3d>
            </p:spPr>
            <p:txBody>
              <a:bodyPr wrap="square" rtlCol="0">
                <a:spAutoFit/>
              </a:bodyPr>
              <a:lstStyle/>
              <a:p>
                <a:r>
                  <a:rPr lang="en-US" sz="5400" b="1" dirty="0">
                    <a:solidFill>
                      <a:srgbClr val="000000"/>
                    </a:solidFill>
                  </a:rPr>
                  <a:t>2. </a:t>
                </a:r>
                <a:r>
                  <a:rPr lang="en-US" sz="5400" b="1" dirty="0" smtClean="0">
                    <a:solidFill>
                      <a:srgbClr val="000000"/>
                    </a:solidFill>
                  </a:rPr>
                  <a:t>Radar Data</a:t>
                </a:r>
                <a:endParaRPr lang="en-US" sz="5400" b="1" baseline="30000" dirty="0">
                  <a:solidFill>
                    <a:srgbClr val="000000"/>
                  </a:solidFill>
                </a:endParaRPr>
              </a:p>
            </p:txBody>
          </p:sp>
          <p:grpSp>
            <p:nvGrpSpPr>
              <p:cNvPr id="35" name="Group 34"/>
              <p:cNvGrpSpPr/>
              <p:nvPr/>
            </p:nvGrpSpPr>
            <p:grpSpPr>
              <a:xfrm>
                <a:off x="10824534" y="5052652"/>
                <a:ext cx="11057037" cy="5561405"/>
                <a:chOff x="10923103" y="4216460"/>
                <a:chExt cx="9914215" cy="4986595"/>
              </a:xfrm>
            </p:grpSpPr>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07055" y="4216460"/>
                  <a:ext cx="9830263" cy="4555949"/>
                </a:xfrm>
                <a:prstGeom prst="rect">
                  <a:avLst/>
                </a:prstGeom>
              </p:spPr>
            </p:pic>
            <p:sp>
              <p:nvSpPr>
                <p:cNvPr id="34" name="TextBox 33"/>
                <p:cNvSpPr txBox="1"/>
                <p:nvPr/>
              </p:nvSpPr>
              <p:spPr>
                <a:xfrm>
                  <a:off x="10923103" y="8789106"/>
                  <a:ext cx="9768526" cy="413949"/>
                </a:xfrm>
                <a:prstGeom prst="rect">
                  <a:avLst/>
                </a:prstGeom>
                <a:noFill/>
              </p:spPr>
              <p:txBody>
                <a:bodyPr wrap="square" rtlCol="0">
                  <a:spAutoFit/>
                </a:bodyPr>
                <a:lstStyle/>
                <a:p>
                  <a:r>
                    <a:rPr lang="en-US" sz="2400" dirty="0"/>
                    <a:t>Figure 1: Locations of radars used so far in this study.</a:t>
                  </a:r>
                </a:p>
              </p:txBody>
            </p:sp>
          </p:grpSp>
          <p:sp>
            <p:nvSpPr>
              <p:cNvPr id="36" name="TextBox 35"/>
              <p:cNvSpPr txBox="1"/>
              <p:nvPr/>
            </p:nvSpPr>
            <p:spPr>
              <a:xfrm>
                <a:off x="10944180" y="2101879"/>
                <a:ext cx="11185883" cy="2785378"/>
              </a:xfrm>
              <a:prstGeom prst="rect">
                <a:avLst/>
              </a:prstGeom>
              <a:noFill/>
            </p:spPr>
            <p:txBody>
              <a:bodyPr wrap="square" rtlCol="0">
                <a:spAutoFit/>
              </a:bodyPr>
              <a:lstStyle/>
              <a:p>
                <a:r>
                  <a:rPr lang="en-US" sz="3500" dirty="0"/>
                  <a:t>I utilized radar data from three locations. Three datasets were collected during DYNAMO in the central Indian Ocean, and one is the NASA KPOL radar at Kwajalein Atoll. S-</a:t>
                </a:r>
                <a:r>
                  <a:rPr lang="en-US" sz="3500" dirty="0" err="1"/>
                  <a:t>PolKa</a:t>
                </a:r>
                <a:r>
                  <a:rPr lang="en-US" sz="3500" dirty="0"/>
                  <a:t> and KPOL were/are dual-polarized. The radar data were used to estimate rain rate.</a:t>
                </a:r>
              </a:p>
            </p:txBody>
          </p:sp>
          <p:sp>
            <p:nvSpPr>
              <p:cNvPr id="79" name="TextBox 78"/>
              <p:cNvSpPr txBox="1"/>
              <p:nvPr/>
            </p:nvSpPr>
            <p:spPr>
              <a:xfrm>
                <a:off x="10896818" y="10854353"/>
                <a:ext cx="10949680" cy="1169551"/>
              </a:xfrm>
              <a:prstGeom prst="rect">
                <a:avLst/>
              </a:prstGeom>
              <a:noFill/>
            </p:spPr>
            <p:txBody>
              <a:bodyPr wrap="square" rtlCol="0">
                <a:spAutoFit/>
              </a:bodyPr>
              <a:lstStyle/>
              <a:p>
                <a:r>
                  <a:rPr lang="en-US" sz="3500"/>
                  <a:t>Rain-type </a:t>
                </a:r>
                <a:r>
                  <a:rPr lang="en-US" sz="3500" smtClean="0"/>
                  <a:t>classification</a:t>
                </a:r>
                <a:r>
                  <a:rPr lang="en-US" sz="3500" baseline="30000" dirty="0" smtClean="0"/>
                  <a:t>7</a:t>
                </a:r>
                <a:r>
                  <a:rPr lang="en-US" sz="3500" smtClean="0"/>
                  <a:t> </a:t>
                </a:r>
                <a:r>
                  <a:rPr lang="en-US" sz="3500" dirty="0"/>
                  <a:t>was run on the reflectivity data, and rain rate was computed using dual-pol data </a:t>
                </a:r>
                <a:r>
                  <a:rPr lang="en-US" sz="3500"/>
                  <a:t>if </a:t>
                </a:r>
                <a:r>
                  <a:rPr lang="en-US" sz="3500" smtClean="0"/>
                  <a:t>possible</a:t>
                </a:r>
                <a:r>
                  <a:rPr lang="en-US" sz="3500" baseline="30000"/>
                  <a:t>8</a:t>
                </a:r>
                <a:r>
                  <a:rPr lang="en-US" sz="3500" smtClean="0"/>
                  <a:t>.</a:t>
                </a:r>
                <a:endParaRPr lang="en-US" sz="3500" dirty="0"/>
              </a:p>
            </p:txBody>
          </p:sp>
        </p:grpSp>
      </p:grpSp>
      <p:sp>
        <p:nvSpPr>
          <p:cNvPr id="96" name="TextBox 95"/>
          <p:cNvSpPr txBox="1"/>
          <p:nvPr/>
        </p:nvSpPr>
        <p:spPr>
          <a:xfrm>
            <a:off x="23495207" y="2454711"/>
            <a:ext cx="7941233" cy="923330"/>
          </a:xfrm>
          <a:prstGeom prst="rect">
            <a:avLst/>
          </a:prstGeom>
          <a:noFill/>
          <a:ln w="76200" cap="rnd">
            <a:noFill/>
          </a:ln>
          <a:effectLst/>
          <a:scene3d>
            <a:camera prst="orthographicFront"/>
            <a:lightRig rig="threePt" dir="t"/>
          </a:scene3d>
          <a:sp3d>
            <a:bevelT prst="slope"/>
          </a:sp3d>
        </p:spPr>
        <p:txBody>
          <a:bodyPr wrap="square" rtlCol="0">
            <a:spAutoFit/>
          </a:bodyPr>
          <a:lstStyle/>
          <a:p>
            <a:r>
              <a:rPr lang="en-US" sz="5400" b="1" dirty="0" smtClean="0">
                <a:solidFill>
                  <a:srgbClr val="000000"/>
                </a:solidFill>
              </a:rPr>
              <a:t>3. Visualizing the Question</a:t>
            </a:r>
            <a:endParaRPr lang="en-US" sz="5400" b="1" baseline="30000" dirty="0">
              <a:solidFill>
                <a:srgbClr val="000000"/>
              </a:solidFill>
            </a:endParaRPr>
          </a:p>
        </p:txBody>
      </p:sp>
      <p:grpSp>
        <p:nvGrpSpPr>
          <p:cNvPr id="48" name="Group 47"/>
          <p:cNvGrpSpPr/>
          <p:nvPr/>
        </p:nvGrpSpPr>
        <p:grpSpPr>
          <a:xfrm>
            <a:off x="23495207" y="3666477"/>
            <a:ext cx="20030234" cy="11384280"/>
            <a:chOff x="23495208" y="3450792"/>
            <a:chExt cx="20030234" cy="11384280"/>
          </a:xfrm>
        </p:grpSpPr>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737366" y="9704042"/>
              <a:ext cx="5513308" cy="4134981"/>
            </a:xfrm>
            <a:prstGeom prst="rect">
              <a:avLst/>
            </a:prstGeom>
          </p:spPr>
        </p:pic>
        <p:grpSp>
          <p:nvGrpSpPr>
            <p:cNvPr id="38" name="Group 37"/>
            <p:cNvGrpSpPr/>
            <p:nvPr/>
          </p:nvGrpSpPr>
          <p:grpSpPr>
            <a:xfrm>
              <a:off x="32890260" y="4032413"/>
              <a:ext cx="10204167" cy="4493538"/>
              <a:chOff x="-35570225" y="3385880"/>
              <a:chExt cx="14672764" cy="6461343"/>
            </a:xfrm>
          </p:grpSpPr>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70225" y="3470448"/>
                <a:ext cx="6584676" cy="6357044"/>
              </a:xfrm>
              <a:prstGeom prst="rect">
                <a:avLst/>
              </a:prstGeom>
            </p:spPr>
          </p:pic>
          <p:sp>
            <p:nvSpPr>
              <p:cNvPr id="37" name="TextBox 36"/>
              <p:cNvSpPr txBox="1"/>
              <p:nvPr/>
            </p:nvSpPr>
            <p:spPr>
              <a:xfrm>
                <a:off x="-28579843" y="3385880"/>
                <a:ext cx="7682382" cy="6461343"/>
              </a:xfrm>
              <a:prstGeom prst="rect">
                <a:avLst/>
              </a:prstGeom>
              <a:noFill/>
            </p:spPr>
            <p:txBody>
              <a:bodyPr wrap="square" rtlCol="0">
                <a:spAutoFit/>
              </a:bodyPr>
              <a:lstStyle/>
              <a:p>
                <a:r>
                  <a:rPr lang="en-US" sz="2600" dirty="0" smtClean="0"/>
                  <a:t>Top, left: </a:t>
                </a:r>
                <a:r>
                  <a:rPr lang="en-US" sz="2600" dirty="0"/>
                  <a:t>CRH vs radar-derived rain rates. The red lines denote the 10</a:t>
                </a:r>
                <a:r>
                  <a:rPr lang="en-US" sz="2600" baseline="30000" dirty="0"/>
                  <a:t>th</a:t>
                </a:r>
                <a:r>
                  <a:rPr lang="en-US" sz="2600" dirty="0"/>
                  <a:t> and 90</a:t>
                </a:r>
                <a:r>
                  <a:rPr lang="en-US" sz="2600" baseline="30000" dirty="0"/>
                  <a:t>th</a:t>
                </a:r>
                <a:r>
                  <a:rPr lang="en-US" sz="2600" dirty="0"/>
                  <a:t> percentiles of rain rate as a function of CRH</a:t>
                </a:r>
                <a:r>
                  <a:rPr lang="en-US" sz="2600" dirty="0" smtClean="0"/>
                  <a:t>.</a:t>
                </a:r>
              </a:p>
              <a:p>
                <a:endParaRPr lang="en-US" sz="2600" dirty="0"/>
              </a:p>
              <a:p>
                <a:r>
                  <a:rPr lang="en-US" sz="2600" dirty="0" smtClean="0"/>
                  <a:t>Bottom, left: Picture taken from R/V Thompson during PISTON on 7 Sept 2018 at 0230 UTC.</a:t>
                </a:r>
              </a:p>
              <a:p>
                <a:endParaRPr lang="en-US" sz="2600" dirty="0"/>
              </a:p>
              <a:p>
                <a:r>
                  <a:rPr lang="en-US" sz="2600" dirty="0" smtClean="0"/>
                  <a:t>Bottom, right: Sounding from 0230 UTC 7 Sept 2018.</a:t>
                </a:r>
                <a:endParaRPr lang="en-US" sz="2600" dirty="0"/>
              </a:p>
            </p:txBody>
          </p:sp>
        </p:grpSp>
        <p:grpSp>
          <p:nvGrpSpPr>
            <p:cNvPr id="87" name="Group 86"/>
            <p:cNvGrpSpPr/>
            <p:nvPr/>
          </p:nvGrpSpPr>
          <p:grpSpPr>
            <a:xfrm>
              <a:off x="23495208" y="3450792"/>
              <a:ext cx="20030234" cy="11384280"/>
              <a:chOff x="10716798" y="456804"/>
              <a:chExt cx="20030234" cy="11384280"/>
            </a:xfrm>
          </p:grpSpPr>
          <p:sp>
            <p:nvSpPr>
              <p:cNvPr id="88" name="Rounded Rectangle 87"/>
              <p:cNvSpPr/>
              <p:nvPr/>
            </p:nvSpPr>
            <p:spPr>
              <a:xfrm>
                <a:off x="10716798" y="456804"/>
                <a:ext cx="20030234" cy="11384280"/>
              </a:xfrm>
              <a:prstGeom prst="roundRect">
                <a:avLst/>
              </a:prstGeom>
              <a:noFill/>
              <a:ln w="127000"/>
              <a:scene3d>
                <a:camera prst="orthographicFront"/>
                <a:lightRig rig="threePt" dir="t"/>
              </a:scene3d>
              <a:sp3d>
                <a:bevelT prst="relaxedInset"/>
                <a:bevelB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6871" dirty="0"/>
              </a:p>
            </p:txBody>
          </p:sp>
          <mc:AlternateContent xmlns:mc="http://schemas.openxmlformats.org/markup-compatibility/2006">
            <mc:Choice xmlns:a14="http://schemas.microsoft.com/office/drawing/2010/main" Requires="a14">
              <p:sp>
                <p:nvSpPr>
                  <p:cNvPr id="91" name="TextBox 90"/>
                  <p:cNvSpPr txBox="1"/>
                  <p:nvPr/>
                </p:nvSpPr>
                <p:spPr>
                  <a:xfrm>
                    <a:off x="11588534" y="975803"/>
                    <a:ext cx="8134066" cy="10810395"/>
                  </a:xfrm>
                  <a:prstGeom prst="rect">
                    <a:avLst/>
                  </a:prstGeom>
                  <a:noFill/>
                </p:spPr>
                <p:txBody>
                  <a:bodyPr wrap="square" rtlCol="0">
                    <a:spAutoFit/>
                  </a:bodyPr>
                  <a:lstStyle/>
                  <a:p>
                    <a:r>
                      <a:rPr lang="en-US" sz="3500" dirty="0"/>
                      <a:t>Rainfall has been estimated as an exponential function of column-integrated relative humidity (</a:t>
                    </a:r>
                    <a:r>
                      <a:rPr lang="en-US" sz="3500" dirty="0" smtClean="0"/>
                      <a:t>CRH)</a:t>
                    </a:r>
                    <a:r>
                      <a:rPr lang="en-US" sz="3500" baseline="30000" dirty="0" smtClean="0"/>
                      <a:t>9,10</a:t>
                    </a:r>
                    <a:r>
                      <a:rPr lang="en-US" sz="3500" dirty="0" smtClean="0"/>
                      <a:t>, </a:t>
                    </a:r>
                    <a:r>
                      <a:rPr lang="en-US" sz="3500" dirty="0"/>
                      <a:t>such that</a:t>
                    </a:r>
                  </a:p>
                  <a:p>
                    <a:endParaRPr lang="en-US" sz="3500" dirty="0"/>
                  </a:p>
                  <a:p>
                    <a:pPr algn="ctr"/>
                    <a14:m>
                      <m:oMath xmlns:m="http://schemas.openxmlformats.org/officeDocument/2006/math">
                        <m:r>
                          <a:rPr lang="en-US" sz="3500" i="1">
                            <a:latin typeface="Cambria Math" charset="0"/>
                          </a:rPr>
                          <m:t>𝐶𝑅𝐻</m:t>
                        </m:r>
                        <m:r>
                          <a:rPr lang="en-US" sz="3500" i="1">
                            <a:latin typeface="Cambria Math" charset="0"/>
                          </a:rPr>
                          <m:t>=</m:t>
                        </m:r>
                        <m:f>
                          <m:fPr>
                            <m:ctrlPr>
                              <a:rPr lang="en-US" sz="3500" i="1">
                                <a:latin typeface="Cambria Math" charset="0"/>
                              </a:rPr>
                            </m:ctrlPr>
                          </m:fPr>
                          <m:num>
                            <m:nary>
                              <m:naryPr>
                                <m:limLoc m:val="subSup"/>
                                <m:ctrlPr>
                                  <a:rPr lang="en-US" sz="3500" i="1">
                                    <a:latin typeface="Cambria Math" charset="0"/>
                                  </a:rPr>
                                </m:ctrlPr>
                              </m:naryPr>
                              <m:sub>
                                <m:sSub>
                                  <m:sSubPr>
                                    <m:ctrlPr>
                                      <a:rPr lang="en-US" sz="3500" i="1">
                                        <a:latin typeface="Cambria Math" charset="0"/>
                                      </a:rPr>
                                    </m:ctrlPr>
                                  </m:sSubPr>
                                  <m:e>
                                    <m:r>
                                      <a:rPr lang="en-US" sz="3500" i="1">
                                        <a:latin typeface="Cambria Math" charset="0"/>
                                      </a:rPr>
                                      <m:t>𝑃</m:t>
                                    </m:r>
                                  </m:e>
                                  <m:sub>
                                    <m:r>
                                      <a:rPr lang="en-US" sz="3500" i="1">
                                        <a:latin typeface="Cambria Math" charset="0"/>
                                      </a:rPr>
                                      <m:t>𝑠𝑓𝑐</m:t>
                                    </m:r>
                                  </m:sub>
                                </m:sSub>
                              </m:sub>
                              <m:sup>
                                <m:sSub>
                                  <m:sSubPr>
                                    <m:ctrlPr>
                                      <a:rPr lang="en-US" sz="3500" i="1">
                                        <a:latin typeface="Cambria Math" charset="0"/>
                                      </a:rPr>
                                    </m:ctrlPr>
                                  </m:sSubPr>
                                  <m:e>
                                    <m:r>
                                      <a:rPr lang="en-US" sz="3500" i="1">
                                        <a:latin typeface="Cambria Math" charset="0"/>
                                      </a:rPr>
                                      <m:t>𝑃</m:t>
                                    </m:r>
                                  </m:e>
                                  <m:sub>
                                    <m:r>
                                      <a:rPr lang="en-US" sz="3500" i="1">
                                        <a:latin typeface="Cambria Math" charset="0"/>
                                      </a:rPr>
                                      <m:t>𝑡𝑜𝑝</m:t>
                                    </m:r>
                                  </m:sub>
                                </m:sSub>
                              </m:sup>
                              <m:e>
                                <m:r>
                                  <a:rPr lang="en-US" sz="3500" i="1">
                                    <a:latin typeface="Cambria Math" charset="0"/>
                                  </a:rPr>
                                  <m:t>𝑞</m:t>
                                </m:r>
                                <m:r>
                                  <a:rPr lang="en-US" sz="3500" i="1">
                                    <a:latin typeface="Cambria Math" charset="0"/>
                                  </a:rPr>
                                  <m:t> </m:t>
                                </m:r>
                                <m:r>
                                  <a:rPr lang="en-US" sz="3500" i="1">
                                    <a:latin typeface="Cambria Math" charset="0"/>
                                  </a:rPr>
                                  <m:t>𝑑𝑃</m:t>
                                </m:r>
                              </m:e>
                            </m:nary>
                          </m:num>
                          <m:den>
                            <m:nary>
                              <m:naryPr>
                                <m:limLoc m:val="subSup"/>
                                <m:ctrlPr>
                                  <a:rPr lang="en-US" sz="3500" i="1">
                                    <a:latin typeface="Cambria Math" charset="0"/>
                                  </a:rPr>
                                </m:ctrlPr>
                              </m:naryPr>
                              <m:sub>
                                <m:sSub>
                                  <m:sSubPr>
                                    <m:ctrlPr>
                                      <a:rPr lang="en-US" sz="3500" i="1">
                                        <a:latin typeface="Cambria Math" charset="0"/>
                                      </a:rPr>
                                    </m:ctrlPr>
                                  </m:sSubPr>
                                  <m:e>
                                    <m:r>
                                      <a:rPr lang="en-US" sz="3500" i="1">
                                        <a:latin typeface="Cambria Math" charset="0"/>
                                      </a:rPr>
                                      <m:t>𝑃</m:t>
                                    </m:r>
                                  </m:e>
                                  <m:sub>
                                    <m:r>
                                      <a:rPr lang="en-US" sz="3500" i="1">
                                        <a:latin typeface="Cambria Math" charset="0"/>
                                      </a:rPr>
                                      <m:t>𝑠𝑓𝑐</m:t>
                                    </m:r>
                                  </m:sub>
                                </m:sSub>
                              </m:sub>
                              <m:sup>
                                <m:sSub>
                                  <m:sSubPr>
                                    <m:ctrlPr>
                                      <a:rPr lang="en-US" sz="3500" i="1">
                                        <a:latin typeface="Cambria Math" charset="0"/>
                                      </a:rPr>
                                    </m:ctrlPr>
                                  </m:sSubPr>
                                  <m:e>
                                    <m:r>
                                      <a:rPr lang="en-US" sz="3500" i="1">
                                        <a:latin typeface="Cambria Math" charset="0"/>
                                      </a:rPr>
                                      <m:t>𝑃</m:t>
                                    </m:r>
                                  </m:e>
                                  <m:sub>
                                    <m:r>
                                      <a:rPr lang="en-US" sz="3500" i="1">
                                        <a:latin typeface="Cambria Math" charset="0"/>
                                      </a:rPr>
                                      <m:t>𝑡𝑜𝑝</m:t>
                                    </m:r>
                                  </m:sub>
                                </m:sSub>
                              </m:sup>
                              <m:e>
                                <m:sSub>
                                  <m:sSubPr>
                                    <m:ctrlPr>
                                      <a:rPr lang="en-US" sz="3500" i="1">
                                        <a:latin typeface="Cambria Math" charset="0"/>
                                      </a:rPr>
                                    </m:ctrlPr>
                                  </m:sSubPr>
                                  <m:e>
                                    <m:r>
                                      <a:rPr lang="en-US" sz="3500" i="1">
                                        <a:latin typeface="Cambria Math" charset="0"/>
                                      </a:rPr>
                                      <m:t>𝑞</m:t>
                                    </m:r>
                                  </m:e>
                                  <m:sub>
                                    <m:r>
                                      <a:rPr lang="en-US" sz="3500" i="1">
                                        <a:latin typeface="Cambria Math" charset="0"/>
                                      </a:rPr>
                                      <m:t>𝑠𝑎𝑡</m:t>
                                    </m:r>
                                  </m:sub>
                                </m:sSub>
                                <m:r>
                                  <a:rPr lang="en-US" sz="3500" i="1">
                                    <a:latin typeface="Cambria Math" charset="0"/>
                                  </a:rPr>
                                  <m:t>(</m:t>
                                </m:r>
                                <m:r>
                                  <a:rPr lang="en-US" sz="3500" i="1">
                                    <a:latin typeface="Cambria Math" charset="0"/>
                                  </a:rPr>
                                  <m:t>𝑇</m:t>
                                </m:r>
                                <m:r>
                                  <a:rPr lang="en-US" sz="3500" i="1">
                                    <a:latin typeface="Cambria Math" charset="0"/>
                                  </a:rPr>
                                  <m:t>) </m:t>
                                </m:r>
                                <m:r>
                                  <a:rPr lang="en-US" sz="3500" i="1">
                                    <a:latin typeface="Cambria Math" charset="0"/>
                                  </a:rPr>
                                  <m:t>𝑑𝑃</m:t>
                                </m:r>
                              </m:e>
                            </m:nary>
                          </m:den>
                        </m:f>
                      </m:oMath>
                    </a14:m>
                    <a:r>
                      <a:rPr lang="en-US" sz="3500" dirty="0"/>
                      <a:t> </a:t>
                    </a:r>
                  </a:p>
                  <a:p>
                    <a:endParaRPr lang="en-US" sz="3500" dirty="0"/>
                  </a:p>
                  <a:p>
                    <a:r>
                      <a:rPr lang="en-US" sz="3500" dirty="0"/>
                      <a:t>in which </a:t>
                    </a:r>
                    <a:r>
                      <a:rPr lang="en-US" sz="3500" i="1" dirty="0" err="1"/>
                      <a:t>P</a:t>
                    </a:r>
                    <a:r>
                      <a:rPr lang="en-US" sz="3500" i="1" baseline="-25000" dirty="0" err="1"/>
                      <a:t>sfc</a:t>
                    </a:r>
                    <a:r>
                      <a:rPr lang="en-US" sz="3500" dirty="0"/>
                      <a:t> and </a:t>
                    </a:r>
                    <a:r>
                      <a:rPr lang="en-US" sz="3500" i="1" dirty="0" err="1"/>
                      <a:t>P</a:t>
                    </a:r>
                    <a:r>
                      <a:rPr lang="en-US" sz="3500" i="1" baseline="-25000" dirty="0" err="1"/>
                      <a:t>top</a:t>
                    </a:r>
                    <a:r>
                      <a:rPr lang="en-US" sz="3500" dirty="0"/>
                      <a:t> are the pressures at the bottom and top of Earth’s atmosphere (sometimes taken to be the bottom and the top of the troposphere), </a:t>
                    </a:r>
                    <a:r>
                      <a:rPr lang="en-US" sz="3500" i="1" dirty="0"/>
                      <a:t>q</a:t>
                    </a:r>
                    <a:r>
                      <a:rPr lang="en-US" sz="3500" dirty="0"/>
                      <a:t> is specific humidity, </a:t>
                    </a:r>
                    <a:r>
                      <a:rPr lang="en-US" sz="3500" i="1" dirty="0" err="1"/>
                      <a:t>q</a:t>
                    </a:r>
                    <a:r>
                      <a:rPr lang="en-US" sz="3500" i="1" baseline="-25000" dirty="0" err="1"/>
                      <a:t>sat</a:t>
                    </a:r>
                    <a:r>
                      <a:rPr lang="en-US" sz="3500" dirty="0"/>
                      <a:t> is saturation specific humidity, which increases exponentially with temperature, and </a:t>
                    </a:r>
                    <a:r>
                      <a:rPr lang="en-US" sz="3500" i="1" dirty="0"/>
                      <a:t>P</a:t>
                    </a:r>
                    <a:r>
                      <a:rPr lang="en-US" sz="3500" dirty="0"/>
                      <a:t> is pressure. </a:t>
                    </a:r>
                  </a:p>
                  <a:p>
                    <a:endParaRPr lang="en-US" sz="3500" dirty="0"/>
                  </a:p>
                  <a:p>
                    <a:r>
                      <a:rPr lang="en-US" sz="3500" dirty="0"/>
                      <a:t>However, the same studies have indicated a large amount of spread in rainfall at high values of CRH (generally ≥ 0.8).</a:t>
                    </a:r>
                  </a:p>
                  <a:p>
                    <a:endParaRPr lang="en-US" sz="3500" dirty="0"/>
                  </a:p>
                </p:txBody>
              </p:sp>
            </mc:Choice>
            <mc:Fallback>
              <p:sp>
                <p:nvSpPr>
                  <p:cNvPr id="91" name="TextBox 90"/>
                  <p:cNvSpPr txBox="1">
                    <a:spLocks noRot="1" noChangeAspect="1" noMove="1" noResize="1" noEditPoints="1" noAdjustHandles="1" noChangeArrowheads="1" noChangeShapeType="1" noTextEdit="1"/>
                  </p:cNvSpPr>
                  <p:nvPr/>
                </p:nvSpPr>
                <p:spPr>
                  <a:xfrm>
                    <a:off x="11588534" y="975803"/>
                    <a:ext cx="8134066" cy="10810395"/>
                  </a:xfrm>
                  <a:prstGeom prst="rect">
                    <a:avLst/>
                  </a:prstGeom>
                  <a:blipFill rotWithShape="0">
                    <a:blip r:embed="rId8"/>
                    <a:stretch>
                      <a:fillRect l="-2172" t="-846" r="-3221"/>
                    </a:stretch>
                  </a:blipFill>
                </p:spPr>
                <p:txBody>
                  <a:bodyPr/>
                  <a:lstStyle/>
                  <a:p>
                    <a:r>
                      <a:rPr lang="en-US">
                        <a:noFill/>
                      </a:rPr>
                      <a:t> </a:t>
                    </a:r>
                  </a:p>
                </p:txBody>
              </p:sp>
            </mc:Fallback>
          </mc:AlternateContent>
        </p:grpSp>
        <p:grpSp>
          <p:nvGrpSpPr>
            <p:cNvPr id="47" name="Group 46"/>
            <p:cNvGrpSpPr/>
            <p:nvPr/>
          </p:nvGrpSpPr>
          <p:grpSpPr>
            <a:xfrm>
              <a:off x="38276966" y="9374988"/>
              <a:ext cx="4884838" cy="4342078"/>
              <a:chOff x="38275778" y="8917879"/>
              <a:chExt cx="5183298" cy="4607376"/>
            </a:xfrm>
          </p:grpSpPr>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275778" y="8917879"/>
                <a:ext cx="5183298" cy="4607376"/>
              </a:xfrm>
              <a:prstGeom prst="rect">
                <a:avLst/>
              </a:prstGeom>
            </p:spPr>
          </p:pic>
          <p:sp>
            <p:nvSpPr>
              <p:cNvPr id="46" name="Rectangle 45"/>
              <p:cNvSpPr/>
              <p:nvPr/>
            </p:nvSpPr>
            <p:spPr>
              <a:xfrm>
                <a:off x="42631743" y="10808898"/>
                <a:ext cx="707366" cy="2070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 name="TextBox 48"/>
          <p:cNvSpPr txBox="1"/>
          <p:nvPr/>
        </p:nvSpPr>
        <p:spPr>
          <a:xfrm>
            <a:off x="38998945" y="13905716"/>
            <a:ext cx="3716481" cy="630942"/>
          </a:xfrm>
          <a:prstGeom prst="rect">
            <a:avLst/>
          </a:prstGeom>
          <a:noFill/>
        </p:spPr>
        <p:txBody>
          <a:bodyPr wrap="square" rtlCol="0">
            <a:spAutoFit/>
          </a:bodyPr>
          <a:lstStyle/>
          <a:p>
            <a:r>
              <a:rPr lang="en-US" sz="3500" dirty="0" smtClean="0"/>
              <a:t>TPW = 57.2 mm</a:t>
            </a:r>
            <a:endParaRPr lang="en-US" sz="3500" dirty="0"/>
          </a:p>
        </p:txBody>
      </p:sp>
      <p:grpSp>
        <p:nvGrpSpPr>
          <p:cNvPr id="51" name="Group 50"/>
          <p:cNvGrpSpPr/>
          <p:nvPr/>
        </p:nvGrpSpPr>
        <p:grpSpPr>
          <a:xfrm>
            <a:off x="1205690" y="16904034"/>
            <a:ext cx="8068938" cy="8022482"/>
            <a:chOff x="-111019" y="19954323"/>
            <a:chExt cx="8068938" cy="8022482"/>
          </a:xfrm>
        </p:grpSpPr>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019" y="19954323"/>
              <a:ext cx="8068938" cy="8022482"/>
            </a:xfrm>
            <a:prstGeom prst="rect">
              <a:avLst/>
            </a:prstGeom>
          </p:spPr>
        </p:pic>
        <p:sp>
          <p:nvSpPr>
            <p:cNvPr id="50" name="TextBox 49"/>
            <p:cNvSpPr txBox="1"/>
            <p:nvPr/>
          </p:nvSpPr>
          <p:spPr>
            <a:xfrm>
              <a:off x="4180603" y="23879594"/>
              <a:ext cx="2007704" cy="307777"/>
            </a:xfrm>
            <a:prstGeom prst="rect">
              <a:avLst/>
            </a:prstGeom>
            <a:noFill/>
          </p:spPr>
          <p:txBody>
            <a:bodyPr wrap="square" rtlCol="0">
              <a:spAutoFit/>
            </a:bodyPr>
            <a:lstStyle/>
            <a:p>
              <a:r>
                <a:rPr lang="en-US" sz="1400" dirty="0" smtClean="0"/>
                <a:t>d) Isolated Convection</a:t>
              </a:r>
              <a:endParaRPr lang="en-US" sz="1400" dirty="0"/>
            </a:p>
          </p:txBody>
        </p:sp>
      </p:grpSp>
      <p:sp>
        <p:nvSpPr>
          <p:cNvPr id="103" name="TextBox 102"/>
          <p:cNvSpPr txBox="1"/>
          <p:nvPr/>
        </p:nvSpPr>
        <p:spPr>
          <a:xfrm>
            <a:off x="457200" y="15149373"/>
            <a:ext cx="13868400" cy="923330"/>
          </a:xfrm>
          <a:prstGeom prst="rect">
            <a:avLst/>
          </a:prstGeom>
          <a:noFill/>
          <a:ln w="76200" cap="rnd">
            <a:noFill/>
          </a:ln>
          <a:effectLst/>
          <a:scene3d>
            <a:camera prst="orthographicFront"/>
            <a:lightRig rig="threePt" dir="t"/>
          </a:scene3d>
          <a:sp3d>
            <a:bevelT prst="slope"/>
          </a:sp3d>
        </p:spPr>
        <p:txBody>
          <a:bodyPr wrap="square" rtlCol="0">
            <a:spAutoFit/>
          </a:bodyPr>
          <a:lstStyle/>
          <a:p>
            <a:r>
              <a:rPr lang="en-US" sz="5400" b="1" dirty="0" smtClean="0">
                <a:solidFill>
                  <a:srgbClr val="000000"/>
                </a:solidFill>
              </a:rPr>
              <a:t>4. Areal Coverage of Precipitation vs. Rain </a:t>
            </a:r>
            <a:r>
              <a:rPr lang="en-US" sz="5400" b="1" dirty="0">
                <a:solidFill>
                  <a:srgbClr val="000000"/>
                </a:solidFill>
              </a:rPr>
              <a:t>R</a:t>
            </a:r>
            <a:r>
              <a:rPr lang="en-US" sz="5400" b="1" dirty="0" smtClean="0">
                <a:solidFill>
                  <a:srgbClr val="000000"/>
                </a:solidFill>
              </a:rPr>
              <a:t>ate</a:t>
            </a:r>
            <a:endParaRPr lang="en-US" sz="5400" b="1" dirty="0">
              <a:solidFill>
                <a:srgbClr val="000000"/>
              </a:solidFill>
            </a:endParaRPr>
          </a:p>
        </p:txBody>
      </p:sp>
      <p:sp>
        <p:nvSpPr>
          <p:cNvPr id="55" name="TextBox 54"/>
          <p:cNvSpPr txBox="1"/>
          <p:nvPr/>
        </p:nvSpPr>
        <p:spPr>
          <a:xfrm>
            <a:off x="9673568" y="16720168"/>
            <a:ext cx="8193565" cy="8956298"/>
          </a:xfrm>
          <a:prstGeom prst="rect">
            <a:avLst/>
          </a:prstGeom>
          <a:noFill/>
        </p:spPr>
        <p:txBody>
          <a:bodyPr wrap="square" rtlCol="0">
            <a:spAutoFit/>
          </a:bodyPr>
          <a:lstStyle/>
          <a:p>
            <a:r>
              <a:rPr lang="en-US" sz="3200" dirty="0" smtClean="0"/>
              <a:t>Left: Radar-derived mean rain rates as a function of the fraction of the radar domain experiencing precipitation (reflectivity ≥ 7 </a:t>
            </a:r>
            <a:r>
              <a:rPr lang="en-US" sz="3200" dirty="0" err="1" smtClean="0"/>
              <a:t>dB</a:t>
            </a:r>
            <a:r>
              <a:rPr lang="en-US" sz="3200" i="1" dirty="0" err="1" smtClean="0"/>
              <a:t>Z</a:t>
            </a:r>
            <a:r>
              <a:rPr lang="en-US" sz="3200" dirty="0" smtClean="0"/>
              <a:t>). In panels a, b, c, and d, respectively, areal coverage of all echo, convective echo, stratiform echo, and isolated echo is plotted. Darker shades of blue indicate higher area coverages of convective rainfall. The rain rates shown occurred only when CRH exceeded 0.8.</a:t>
            </a:r>
          </a:p>
          <a:p>
            <a:endParaRPr lang="en-US" sz="2400" dirty="0"/>
          </a:p>
          <a:p>
            <a:r>
              <a:rPr lang="en-US" sz="3200" dirty="0" smtClean="0"/>
              <a:t>Not surprisingly, a positive correlation existed between areal coverage of rainfall and domain-mean rain rate. However, even when areal coverage exceeded half the domain (panel a), rain rate ranged from near 0 to near 4 mm hr-</a:t>
            </a:r>
            <a:r>
              <a:rPr lang="en-US" sz="3200" baseline="30000" dirty="0" smtClean="0"/>
              <a:t>1</a:t>
            </a:r>
            <a:r>
              <a:rPr lang="en-US" sz="3200" dirty="0" smtClean="0"/>
              <a:t>. On the other hand, radar-derived rain rate was strongly correlated with the fraction of the domain experiencing </a:t>
            </a:r>
            <a:r>
              <a:rPr lang="en-US" sz="3200" b="1" dirty="0" smtClean="0"/>
              <a:t>convective</a:t>
            </a:r>
            <a:r>
              <a:rPr lang="en-US" sz="3200" dirty="0" smtClean="0"/>
              <a:t> rainfall.</a:t>
            </a:r>
          </a:p>
        </p:txBody>
      </p:sp>
      <p:sp>
        <p:nvSpPr>
          <p:cNvPr id="56" name="TextBox 55"/>
          <p:cNvSpPr txBox="1"/>
          <p:nvPr/>
        </p:nvSpPr>
        <p:spPr>
          <a:xfrm>
            <a:off x="1205690" y="25666185"/>
            <a:ext cx="16661443" cy="2446824"/>
          </a:xfrm>
          <a:prstGeom prst="rect">
            <a:avLst/>
          </a:prstGeom>
          <a:noFill/>
        </p:spPr>
        <p:txBody>
          <a:bodyPr wrap="square" rtlCol="0">
            <a:spAutoFit/>
          </a:bodyPr>
          <a:lstStyle/>
          <a:p>
            <a:r>
              <a:rPr lang="en-US" sz="3200" dirty="0" smtClean="0"/>
              <a:t>The part </a:t>
            </a:r>
            <a:r>
              <a:rPr lang="en-US" sz="3200" dirty="0"/>
              <a:t>of the convective lifecycle (e.g. early convective or mature stratiform) observed in the radar domain is one factor in the spread of rain rates at high CRH. If echo covers half the domain, but all of the echo is stratiform, then radar-domain mean rain rate will be small. However, sometimes total areal coverage is near 0. What causes little to no echo to occur when CRH is high?</a:t>
            </a:r>
          </a:p>
          <a:p>
            <a:endParaRPr lang="en-US" sz="2500" dirty="0"/>
          </a:p>
        </p:txBody>
      </p:sp>
      <p:sp>
        <p:nvSpPr>
          <p:cNvPr id="106" name="Rounded Rectangle 105"/>
          <p:cNvSpPr/>
          <p:nvPr/>
        </p:nvSpPr>
        <p:spPr>
          <a:xfrm>
            <a:off x="18761107" y="16276320"/>
            <a:ext cx="15289407" cy="15778342"/>
          </a:xfrm>
          <a:prstGeom prst="roundRect">
            <a:avLst/>
          </a:prstGeom>
          <a:noFill/>
          <a:ln w="127000">
            <a:solidFill>
              <a:schemeClr val="accent1"/>
            </a:solidFill>
          </a:ln>
          <a:scene3d>
            <a:camera prst="orthographicFront"/>
            <a:lightRig rig="threePt" dir="t"/>
          </a:scene3d>
          <a:sp3d>
            <a:bevelT prst="relaxedInset"/>
            <a:bevelB prst="relaxedInset"/>
          </a:sp3d>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6871" dirty="0"/>
          </a:p>
        </p:txBody>
      </p:sp>
      <p:sp>
        <p:nvSpPr>
          <p:cNvPr id="109" name="TextBox 108"/>
          <p:cNvSpPr txBox="1"/>
          <p:nvPr/>
        </p:nvSpPr>
        <p:spPr>
          <a:xfrm>
            <a:off x="18632608" y="15129053"/>
            <a:ext cx="10601991" cy="923330"/>
          </a:xfrm>
          <a:prstGeom prst="rect">
            <a:avLst/>
          </a:prstGeom>
          <a:noFill/>
          <a:ln w="76200" cap="rnd">
            <a:noFill/>
          </a:ln>
          <a:effectLst/>
          <a:scene3d>
            <a:camera prst="orthographicFront"/>
            <a:lightRig rig="threePt" dir="t"/>
          </a:scene3d>
          <a:sp3d>
            <a:bevelT prst="slope"/>
          </a:sp3d>
        </p:spPr>
        <p:txBody>
          <a:bodyPr wrap="square" rtlCol="0">
            <a:spAutoFit/>
          </a:bodyPr>
          <a:lstStyle/>
          <a:p>
            <a:r>
              <a:rPr lang="en-US" sz="5400" b="1" dirty="0" smtClean="0">
                <a:solidFill>
                  <a:srgbClr val="000000"/>
                </a:solidFill>
              </a:rPr>
              <a:t>5. Environmental Characteristics</a:t>
            </a:r>
            <a:endParaRPr lang="en-US" sz="5400" b="1" dirty="0">
              <a:solidFill>
                <a:srgbClr val="000000"/>
              </a:solidFill>
            </a:endParaRPr>
          </a:p>
        </p:txBody>
      </p:sp>
      <p:sp>
        <p:nvSpPr>
          <p:cNvPr id="57" name="TextBox 56"/>
          <p:cNvSpPr txBox="1"/>
          <p:nvPr/>
        </p:nvSpPr>
        <p:spPr>
          <a:xfrm>
            <a:off x="29452667" y="18727117"/>
            <a:ext cx="4294407" cy="10433625"/>
          </a:xfrm>
          <a:prstGeom prst="rect">
            <a:avLst/>
          </a:prstGeom>
          <a:noFill/>
        </p:spPr>
        <p:txBody>
          <a:bodyPr wrap="square" rtlCol="0">
            <a:spAutoFit/>
          </a:bodyPr>
          <a:lstStyle/>
          <a:p>
            <a:r>
              <a:rPr lang="en-US" sz="3200" dirty="0" smtClean="0"/>
              <a:t>Left: Mean sounding profiles during upper quartile of echo areal coverage minus mean profiles during the lower quartile. The colored lines denote results from different sites, and the black line is the composite. Shading represents the 95% confidence interval.</a:t>
            </a:r>
          </a:p>
          <a:p>
            <a:endParaRPr lang="en-US" sz="3200" dirty="0"/>
          </a:p>
          <a:p>
            <a:r>
              <a:rPr lang="en-US" sz="3200" dirty="0" smtClean="0"/>
              <a:t>Below: Table derived from ERA-I reanalysis of SST and SST gradient at the radar site during times when echo areal coverages were less than (greater than) low and high quartiles.</a:t>
            </a:r>
            <a:endParaRPr lang="en-US" sz="3200" dirty="0"/>
          </a:p>
        </p:txBody>
      </p:sp>
      <p:sp>
        <p:nvSpPr>
          <p:cNvPr id="58" name="TextBox 57"/>
          <p:cNvSpPr txBox="1"/>
          <p:nvPr/>
        </p:nvSpPr>
        <p:spPr>
          <a:xfrm>
            <a:off x="32646317" y="14148348"/>
            <a:ext cx="5105400" cy="461665"/>
          </a:xfrm>
          <a:prstGeom prst="rect">
            <a:avLst/>
          </a:prstGeom>
          <a:noFill/>
        </p:spPr>
        <p:txBody>
          <a:bodyPr wrap="square" rtlCol="0">
            <a:spAutoFit/>
          </a:bodyPr>
          <a:lstStyle/>
          <a:p>
            <a:r>
              <a:rPr lang="en-US" sz="2400" dirty="0" smtClean="0"/>
              <a:t>Picture from E. Maloney (Colo. State)</a:t>
            </a:r>
            <a:endParaRPr lang="en-US" sz="2400" dirty="0"/>
          </a:p>
        </p:txBody>
      </p:sp>
      <p:sp>
        <p:nvSpPr>
          <p:cNvPr id="111" name="TextBox 110"/>
          <p:cNvSpPr txBox="1"/>
          <p:nvPr/>
        </p:nvSpPr>
        <p:spPr>
          <a:xfrm>
            <a:off x="34285572" y="15213931"/>
            <a:ext cx="8926678" cy="923330"/>
          </a:xfrm>
          <a:prstGeom prst="rect">
            <a:avLst/>
          </a:prstGeom>
          <a:noFill/>
          <a:ln w="76200" cap="rnd">
            <a:noFill/>
          </a:ln>
          <a:effectLst/>
          <a:scene3d>
            <a:camera prst="orthographicFront"/>
            <a:lightRig rig="threePt" dir="t"/>
          </a:scene3d>
          <a:sp3d>
            <a:bevelT prst="slope"/>
          </a:sp3d>
        </p:spPr>
        <p:txBody>
          <a:bodyPr wrap="square" rtlCol="0">
            <a:spAutoFit/>
          </a:bodyPr>
          <a:lstStyle/>
          <a:p>
            <a:r>
              <a:rPr lang="en-US" sz="5400" b="1" dirty="0" smtClean="0">
                <a:solidFill>
                  <a:srgbClr val="000000"/>
                </a:solidFill>
              </a:rPr>
              <a:t>6. Next Steps</a:t>
            </a:r>
            <a:endParaRPr lang="en-US" sz="5400" b="1" dirty="0">
              <a:solidFill>
                <a:srgbClr val="000000"/>
              </a:solidFill>
            </a:endParaRPr>
          </a:p>
        </p:txBody>
      </p:sp>
      <p:sp>
        <p:nvSpPr>
          <p:cNvPr id="113" name="Rounded Rectangle 112"/>
          <p:cNvSpPr/>
          <p:nvPr/>
        </p:nvSpPr>
        <p:spPr>
          <a:xfrm>
            <a:off x="34525333" y="16276320"/>
            <a:ext cx="9000108" cy="16045703"/>
          </a:xfrm>
          <a:prstGeom prst="roundRect">
            <a:avLst/>
          </a:prstGeom>
          <a:noFill/>
          <a:ln w="127000">
            <a:solidFill>
              <a:schemeClr val="accent1"/>
            </a:solidFill>
          </a:ln>
          <a:scene3d>
            <a:camera prst="orthographicFront"/>
            <a:lightRig rig="threePt" dir="t"/>
          </a:scene3d>
          <a:sp3d>
            <a:bevelT prst="relaxedInset"/>
            <a:bevelB prst="relaxedInset"/>
          </a:sp3d>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6871" dirty="0"/>
          </a:p>
        </p:txBody>
      </p:sp>
      <p:sp>
        <p:nvSpPr>
          <p:cNvPr id="123" name="TextBox 122"/>
          <p:cNvSpPr txBox="1"/>
          <p:nvPr/>
        </p:nvSpPr>
        <p:spPr>
          <a:xfrm>
            <a:off x="34962603" y="16581859"/>
            <a:ext cx="8086141" cy="3662541"/>
          </a:xfrm>
          <a:prstGeom prst="rect">
            <a:avLst/>
          </a:prstGeom>
          <a:noFill/>
        </p:spPr>
        <p:txBody>
          <a:bodyPr wrap="square" rtlCol="0">
            <a:spAutoFit/>
          </a:bodyPr>
          <a:lstStyle/>
          <a:p>
            <a:pPr marL="457200" indent="-457200">
              <a:buFontTx/>
              <a:buChar char="-"/>
            </a:pPr>
            <a:r>
              <a:rPr lang="en-US" sz="2500" dirty="0" smtClean="0"/>
              <a:t>Utilize additional radar datasets from throughout the Tropics for similar analysis.</a:t>
            </a:r>
          </a:p>
          <a:p>
            <a:pPr marL="457200" indent="-457200">
              <a:buFontTx/>
              <a:buChar char="-"/>
            </a:pPr>
            <a:endParaRPr lang="en-US" sz="2500" dirty="0"/>
          </a:p>
          <a:p>
            <a:pPr marL="457200" indent="-457200">
              <a:buFontTx/>
              <a:buChar char="-"/>
            </a:pPr>
            <a:r>
              <a:rPr lang="en-US" sz="2500" dirty="0" smtClean="0"/>
              <a:t>LES modeling studies of tropical cloud populations using different sounding profiles as forcing</a:t>
            </a:r>
          </a:p>
          <a:p>
            <a:pPr marL="457200" indent="-457200">
              <a:buFontTx/>
              <a:buChar char="-"/>
            </a:pPr>
            <a:endParaRPr lang="en-US" sz="2500" dirty="0"/>
          </a:p>
          <a:p>
            <a:pPr marL="457200" indent="-457200">
              <a:buFontTx/>
              <a:buChar char="-"/>
            </a:pPr>
            <a:r>
              <a:rPr lang="en-US" sz="2500" dirty="0" smtClean="0"/>
              <a:t>Critique of models’ abilities to reproduce observed variability in rain rate at high CRH.</a:t>
            </a:r>
          </a:p>
          <a:p>
            <a:endParaRPr lang="en-US" sz="3200" dirty="0"/>
          </a:p>
        </p:txBody>
      </p:sp>
      <p:grpSp>
        <p:nvGrpSpPr>
          <p:cNvPr id="64" name="Group 63"/>
          <p:cNvGrpSpPr/>
          <p:nvPr/>
        </p:nvGrpSpPr>
        <p:grpSpPr>
          <a:xfrm>
            <a:off x="34813897" y="24314048"/>
            <a:ext cx="4401408" cy="7582611"/>
            <a:chOff x="34724981" y="18096245"/>
            <a:chExt cx="4401408" cy="7582611"/>
          </a:xfrm>
        </p:grpSpPr>
        <p:grpSp>
          <p:nvGrpSpPr>
            <p:cNvPr id="60" name="Group 59"/>
            <p:cNvGrpSpPr/>
            <p:nvPr/>
          </p:nvGrpSpPr>
          <p:grpSpPr>
            <a:xfrm>
              <a:off x="34724981" y="19572382"/>
              <a:ext cx="4193574" cy="6106474"/>
              <a:chOff x="39080320" y="19844312"/>
              <a:chExt cx="4193574" cy="6106474"/>
            </a:xfrm>
          </p:grpSpPr>
          <p:pic>
            <p:nvPicPr>
              <p:cNvPr id="14" name="Picture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080320" y="19844312"/>
                <a:ext cx="4081483" cy="4081483"/>
              </a:xfrm>
              <a:prstGeom prst="rect">
                <a:avLst/>
              </a:prstGeom>
            </p:spPr>
          </p:pic>
          <p:sp>
            <p:nvSpPr>
              <p:cNvPr id="59" name="TextBox 58"/>
              <p:cNvSpPr txBox="1"/>
              <p:nvPr/>
            </p:nvSpPr>
            <p:spPr>
              <a:xfrm>
                <a:off x="39380844" y="24011794"/>
                <a:ext cx="3893050" cy="1938992"/>
              </a:xfrm>
              <a:prstGeom prst="rect">
                <a:avLst/>
              </a:prstGeom>
              <a:noFill/>
            </p:spPr>
            <p:txBody>
              <a:bodyPr wrap="square" rtlCol="0">
                <a:spAutoFit/>
              </a:bodyPr>
              <a:lstStyle/>
              <a:p>
                <a:r>
                  <a:rPr lang="en-US" sz="2400" dirty="0" smtClean="0"/>
                  <a:t>Above: Same as panel b in Section 5, but the blue line is approximately the black line in Section 5, and </a:t>
                </a:r>
                <a:r>
                  <a:rPr lang="en-US" sz="2400" smtClean="0"/>
                  <a:t>the black line is from ERA-I.</a:t>
                </a:r>
                <a:endParaRPr lang="en-US" sz="2400" dirty="0"/>
              </a:p>
            </p:txBody>
          </p:sp>
        </p:grpSp>
        <p:sp>
          <p:nvSpPr>
            <p:cNvPr id="63" name="TextBox 62"/>
            <p:cNvSpPr txBox="1"/>
            <p:nvPr/>
          </p:nvSpPr>
          <p:spPr>
            <a:xfrm>
              <a:off x="34962603" y="18096245"/>
              <a:ext cx="4163786" cy="1246495"/>
            </a:xfrm>
            <a:prstGeom prst="rect">
              <a:avLst/>
            </a:prstGeom>
            <a:noFill/>
          </p:spPr>
          <p:txBody>
            <a:bodyPr wrap="square" rtlCol="0">
              <a:spAutoFit/>
            </a:bodyPr>
            <a:lstStyle/>
            <a:p>
              <a:r>
                <a:rPr lang="en-US" sz="2500" dirty="0" smtClean="0"/>
                <a:t>Use satellite-based datasets to check consistency between large-scale and mesoscale</a:t>
              </a:r>
              <a:endParaRPr lang="en-US" sz="2500" dirty="0"/>
            </a:p>
          </p:txBody>
        </p:sp>
      </p:grpSp>
      <p:grpSp>
        <p:nvGrpSpPr>
          <p:cNvPr id="65" name="Group 64"/>
          <p:cNvGrpSpPr/>
          <p:nvPr/>
        </p:nvGrpSpPr>
        <p:grpSpPr>
          <a:xfrm>
            <a:off x="39139536" y="24343121"/>
            <a:ext cx="4178071" cy="7291107"/>
            <a:chOff x="39159365" y="21836308"/>
            <a:chExt cx="4178071" cy="7291107"/>
          </a:xfrm>
        </p:grpSpPr>
        <p:pic>
          <p:nvPicPr>
            <p:cNvPr id="53" name="Picture 52"/>
            <p:cNvPicPr>
              <a:picLocks/>
            </p:cNvPicPr>
            <p:nvPr/>
          </p:nvPicPr>
          <p:blipFill>
            <a:blip r:embed="rId12">
              <a:extLst>
                <a:ext uri="{28A0092B-C50C-407E-A947-70E740481C1C}">
                  <a14:useLocalDpi xmlns:a14="http://schemas.microsoft.com/office/drawing/2010/main" val="0"/>
                </a:ext>
              </a:extLst>
            </a:blip>
            <a:stretch>
              <a:fillRect/>
            </a:stretch>
          </p:blipFill>
          <p:spPr>
            <a:xfrm>
              <a:off x="39173650" y="23715570"/>
              <a:ext cx="3864481" cy="3577219"/>
            </a:xfrm>
            <a:prstGeom prst="rect">
              <a:avLst/>
            </a:prstGeom>
          </p:spPr>
        </p:pic>
        <p:sp>
          <p:nvSpPr>
            <p:cNvPr id="126" name="TextBox 125"/>
            <p:cNvSpPr txBox="1"/>
            <p:nvPr/>
          </p:nvSpPr>
          <p:spPr>
            <a:xfrm>
              <a:off x="39173650" y="21836308"/>
              <a:ext cx="4163786" cy="1631216"/>
            </a:xfrm>
            <a:prstGeom prst="rect">
              <a:avLst/>
            </a:prstGeom>
            <a:noFill/>
          </p:spPr>
          <p:txBody>
            <a:bodyPr wrap="square" rtlCol="0">
              <a:spAutoFit/>
            </a:bodyPr>
            <a:lstStyle/>
            <a:p>
              <a:r>
                <a:rPr lang="en-US" sz="2500" dirty="0" smtClean="0"/>
                <a:t>Radar-based studies of cloud properties such as echo size, shape, updraft distance from environment, etc.</a:t>
              </a:r>
              <a:endParaRPr lang="en-US" sz="2500" dirty="0"/>
            </a:p>
          </p:txBody>
        </p:sp>
        <p:sp>
          <p:nvSpPr>
            <p:cNvPr id="127" name="TextBox 126"/>
            <p:cNvSpPr txBox="1"/>
            <p:nvPr/>
          </p:nvSpPr>
          <p:spPr>
            <a:xfrm>
              <a:off x="39159365" y="27557755"/>
              <a:ext cx="3893050" cy="1569660"/>
            </a:xfrm>
            <a:prstGeom prst="rect">
              <a:avLst/>
            </a:prstGeom>
            <a:noFill/>
          </p:spPr>
          <p:txBody>
            <a:bodyPr wrap="square" rtlCol="0">
              <a:spAutoFit/>
            </a:bodyPr>
            <a:lstStyle/>
            <a:p>
              <a:r>
                <a:rPr lang="en-US" sz="2400" dirty="0" smtClean="0"/>
                <a:t>Above: Aspect ratio of isolated convective echo objects by echoes observed by S-</a:t>
              </a:r>
              <a:r>
                <a:rPr lang="en-US" sz="2400" dirty="0" err="1" smtClean="0"/>
                <a:t>PolKa</a:t>
              </a:r>
              <a:r>
                <a:rPr lang="en-US" sz="2400" dirty="0" smtClean="0"/>
                <a:t> during DYNAMO.</a:t>
              </a:r>
              <a:endParaRPr lang="en-US" sz="2400" dirty="0"/>
            </a:p>
          </p:txBody>
        </p:sp>
      </p:grpSp>
      <p:sp>
        <p:nvSpPr>
          <p:cNvPr id="128" name="TextBox 127"/>
          <p:cNvSpPr txBox="1"/>
          <p:nvPr/>
        </p:nvSpPr>
        <p:spPr>
          <a:xfrm>
            <a:off x="34881724" y="20534385"/>
            <a:ext cx="4163786" cy="3170099"/>
          </a:xfrm>
          <a:prstGeom prst="rect">
            <a:avLst/>
          </a:prstGeom>
          <a:noFill/>
        </p:spPr>
        <p:txBody>
          <a:bodyPr wrap="square" rtlCol="0">
            <a:spAutoFit/>
          </a:bodyPr>
          <a:lstStyle/>
          <a:p>
            <a:r>
              <a:rPr lang="en-US" sz="2500" dirty="0" smtClean="0"/>
              <a:t>Right: 800 to 600 hPa lapse rate vs. radar-derived rain rate when CRH ≥ 0.8 for KPOL. Obviously, this relationship is not linear. Is static stability actually a cause of reduced echo, or is it sometimes an effect?</a:t>
            </a:r>
            <a:endParaRPr lang="en-US" sz="2500" dirty="0"/>
          </a:p>
        </p:txBody>
      </p:sp>
      <p:sp>
        <p:nvSpPr>
          <p:cNvPr id="129" name="TextBox 128"/>
          <p:cNvSpPr txBox="1"/>
          <p:nvPr/>
        </p:nvSpPr>
        <p:spPr>
          <a:xfrm>
            <a:off x="483209" y="28262995"/>
            <a:ext cx="8926678" cy="923330"/>
          </a:xfrm>
          <a:prstGeom prst="rect">
            <a:avLst/>
          </a:prstGeom>
          <a:noFill/>
          <a:ln w="76200" cap="rnd">
            <a:noFill/>
          </a:ln>
          <a:effectLst/>
          <a:scene3d>
            <a:camera prst="orthographicFront"/>
            <a:lightRig rig="threePt" dir="t"/>
          </a:scene3d>
          <a:sp3d>
            <a:bevelT prst="slope"/>
          </a:sp3d>
        </p:spPr>
        <p:txBody>
          <a:bodyPr wrap="square" rtlCol="0">
            <a:spAutoFit/>
          </a:bodyPr>
          <a:lstStyle/>
          <a:p>
            <a:r>
              <a:rPr lang="en-US" sz="5400" b="1" dirty="0" smtClean="0">
                <a:solidFill>
                  <a:srgbClr val="000000"/>
                </a:solidFill>
              </a:rPr>
              <a:t>7. References</a:t>
            </a:r>
            <a:endParaRPr lang="en-US" sz="5400" b="1" dirty="0">
              <a:solidFill>
                <a:srgbClr val="000000"/>
              </a:solidFill>
            </a:endParaRPr>
          </a:p>
        </p:txBody>
      </p:sp>
      <p:sp>
        <p:nvSpPr>
          <p:cNvPr id="130" name="Rounded Rectangle 129"/>
          <p:cNvSpPr/>
          <p:nvPr/>
        </p:nvSpPr>
        <p:spPr>
          <a:xfrm>
            <a:off x="457200" y="29263537"/>
            <a:ext cx="17702784" cy="3383280"/>
          </a:xfrm>
          <a:prstGeom prst="roundRect">
            <a:avLst/>
          </a:prstGeom>
          <a:noFill/>
          <a:ln w="127000">
            <a:solidFill>
              <a:schemeClr val="accent1"/>
            </a:solidFill>
          </a:ln>
          <a:scene3d>
            <a:camera prst="orthographicFront"/>
            <a:lightRig rig="threePt" dir="t"/>
          </a:scene3d>
          <a:sp3d>
            <a:bevelT prst="relaxedInset"/>
            <a:bevelB prst="relaxedInset"/>
          </a:sp3d>
        </p:spPr>
        <p:style>
          <a:lnRef idx="1">
            <a:schemeClr val="accent1"/>
          </a:lnRef>
          <a:fillRef idx="3">
            <a:schemeClr val="accent1"/>
          </a:fillRef>
          <a:effectRef idx="2">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sz="6871" dirty="0"/>
          </a:p>
        </p:txBody>
      </p:sp>
      <p:sp>
        <p:nvSpPr>
          <p:cNvPr id="66" name="TextBox 65"/>
          <p:cNvSpPr txBox="1"/>
          <p:nvPr/>
        </p:nvSpPr>
        <p:spPr>
          <a:xfrm>
            <a:off x="708989" y="29404477"/>
            <a:ext cx="11649151" cy="3554819"/>
          </a:xfrm>
          <a:prstGeom prst="rect">
            <a:avLst/>
          </a:prstGeom>
          <a:noFill/>
        </p:spPr>
        <p:txBody>
          <a:bodyPr wrap="square" rtlCol="0">
            <a:spAutoFit/>
          </a:bodyPr>
          <a:lstStyle/>
          <a:p>
            <a:r>
              <a:rPr lang="en-US" sz="2500" baseline="30000" dirty="0" smtClean="0"/>
              <a:t>1</a:t>
            </a:r>
            <a:r>
              <a:rPr lang="en-US" sz="2500" dirty="0" smtClean="0"/>
              <a:t> Brown and Zhang (1997), </a:t>
            </a:r>
            <a:r>
              <a:rPr lang="en-US" sz="2500" i="1" dirty="0" smtClean="0"/>
              <a:t>JAS</a:t>
            </a:r>
            <a:r>
              <a:rPr lang="en-US" sz="2500" dirty="0" smtClean="0"/>
              <a:t>, </a:t>
            </a:r>
            <a:r>
              <a:rPr lang="en-US" sz="2500" b="1" dirty="0" smtClean="0"/>
              <a:t>54</a:t>
            </a:r>
            <a:r>
              <a:rPr lang="en-US" sz="2500" dirty="0" smtClean="0"/>
              <a:t>, 2760–2774</a:t>
            </a:r>
          </a:p>
          <a:p>
            <a:r>
              <a:rPr lang="en-US" sz="2500" baseline="30000" dirty="0" smtClean="0"/>
              <a:t>2</a:t>
            </a:r>
            <a:r>
              <a:rPr lang="en-US" sz="2500" dirty="0" smtClean="0"/>
              <a:t> Powell and </a:t>
            </a:r>
            <a:r>
              <a:rPr lang="en-US" sz="2500" dirty="0" err="1" smtClean="0"/>
              <a:t>Houze</a:t>
            </a:r>
            <a:r>
              <a:rPr lang="en-US" sz="2500" dirty="0" smtClean="0"/>
              <a:t> (2013), </a:t>
            </a:r>
            <a:r>
              <a:rPr lang="en-US" sz="2500" i="1" dirty="0" smtClean="0"/>
              <a:t>JGR-Atmos.</a:t>
            </a:r>
            <a:r>
              <a:rPr lang="en-US" sz="2500" dirty="0" smtClean="0"/>
              <a:t>, </a:t>
            </a:r>
            <a:r>
              <a:rPr lang="en-US" sz="2500" b="1" dirty="0" smtClean="0"/>
              <a:t>118</a:t>
            </a:r>
            <a:r>
              <a:rPr lang="en-US" sz="2500" dirty="0" smtClean="0"/>
              <a:t>, 11979–11995, doi:10.1002/2013JD020421</a:t>
            </a:r>
          </a:p>
          <a:p>
            <a:r>
              <a:rPr lang="en-US" sz="2500" baseline="30000" dirty="0" smtClean="0"/>
              <a:t>3</a:t>
            </a:r>
            <a:r>
              <a:rPr lang="en-US" sz="2500" dirty="0" smtClean="0"/>
              <a:t> Derbyshire et al. (2004), </a:t>
            </a:r>
            <a:r>
              <a:rPr lang="en-US" sz="2500" i="1" dirty="0" smtClean="0"/>
              <a:t>QJRMS</a:t>
            </a:r>
            <a:r>
              <a:rPr lang="en-US" sz="2500" dirty="0" smtClean="0"/>
              <a:t>, </a:t>
            </a:r>
            <a:r>
              <a:rPr lang="en-US" sz="2500" b="1" dirty="0" smtClean="0"/>
              <a:t>130</a:t>
            </a:r>
            <a:r>
              <a:rPr lang="en-US" sz="2500" dirty="0" smtClean="0"/>
              <a:t>, 3055–3079, doi:10.1256/qj.03.130</a:t>
            </a:r>
          </a:p>
          <a:p>
            <a:r>
              <a:rPr lang="en-US" sz="2500" baseline="30000" dirty="0" smtClean="0"/>
              <a:t>4</a:t>
            </a:r>
            <a:r>
              <a:rPr lang="en-US" sz="2500" dirty="0" smtClean="0"/>
              <a:t> Muller et al. (2009), </a:t>
            </a:r>
            <a:r>
              <a:rPr lang="en-US" sz="2500" i="1" dirty="0" smtClean="0"/>
              <a:t>JGR-Atmos.</a:t>
            </a:r>
            <a:r>
              <a:rPr lang="en-US" sz="2500" dirty="0" smtClean="0"/>
              <a:t>, </a:t>
            </a:r>
            <a:r>
              <a:rPr lang="en-US" sz="2500" b="1" dirty="0" smtClean="0"/>
              <a:t>36</a:t>
            </a:r>
            <a:r>
              <a:rPr lang="en-US" sz="2500" dirty="0" smtClean="0"/>
              <a:t>, L16804, doi:10.1029/2009GL039667</a:t>
            </a:r>
          </a:p>
          <a:p>
            <a:r>
              <a:rPr lang="en-US" sz="2500" baseline="30000" dirty="0" smtClean="0"/>
              <a:t>5</a:t>
            </a:r>
            <a:r>
              <a:rPr lang="en-US" sz="2500" dirty="0" smtClean="0"/>
              <a:t> </a:t>
            </a:r>
            <a:r>
              <a:rPr lang="en-US" sz="2500" dirty="0" err="1" smtClean="0"/>
              <a:t>Kuang</a:t>
            </a:r>
            <a:r>
              <a:rPr lang="en-US" sz="2500" dirty="0" smtClean="0"/>
              <a:t> (2010), </a:t>
            </a:r>
            <a:r>
              <a:rPr lang="en-US" sz="2500" i="1" dirty="0" smtClean="0"/>
              <a:t>JAS</a:t>
            </a:r>
            <a:r>
              <a:rPr lang="en-US" sz="2500" dirty="0" smtClean="0"/>
              <a:t>, </a:t>
            </a:r>
            <a:r>
              <a:rPr lang="en-US" sz="2500" b="1" dirty="0" smtClean="0"/>
              <a:t>67</a:t>
            </a:r>
            <a:r>
              <a:rPr lang="en-US" sz="2500" dirty="0" smtClean="0"/>
              <a:t>, 941–962, doi:10.1175/2009JAS3260.1</a:t>
            </a:r>
          </a:p>
          <a:p>
            <a:r>
              <a:rPr lang="en-US" sz="2500" baseline="30000" dirty="0" smtClean="0"/>
              <a:t>6</a:t>
            </a:r>
            <a:r>
              <a:rPr lang="en-US" sz="2500" dirty="0" smtClean="0"/>
              <a:t> </a:t>
            </a:r>
            <a:r>
              <a:rPr lang="en-US" sz="2500" dirty="0"/>
              <a:t>Wang and Sobel (2012), </a:t>
            </a:r>
            <a:r>
              <a:rPr lang="en-US" sz="2500" i="1" dirty="0"/>
              <a:t>JGR-Atmos</a:t>
            </a:r>
            <a:r>
              <a:rPr lang="en-US" sz="2500" dirty="0"/>
              <a:t>., </a:t>
            </a:r>
            <a:r>
              <a:rPr lang="en-US" sz="2500" b="1" dirty="0"/>
              <a:t>117</a:t>
            </a:r>
            <a:r>
              <a:rPr lang="en-US" sz="2500" dirty="0"/>
              <a:t>, doi:10.1029/2011JD016847</a:t>
            </a:r>
          </a:p>
          <a:p>
            <a:r>
              <a:rPr lang="en-US" sz="2500" baseline="30000" dirty="0"/>
              <a:t>7</a:t>
            </a:r>
            <a:r>
              <a:rPr lang="en-US" sz="2500" dirty="0"/>
              <a:t> Powell et al. (2016), </a:t>
            </a:r>
            <a:r>
              <a:rPr lang="en-US" sz="2500" i="1" dirty="0"/>
              <a:t>J Tech.</a:t>
            </a:r>
            <a:r>
              <a:rPr lang="en-US" sz="2500" dirty="0"/>
              <a:t>, </a:t>
            </a:r>
            <a:r>
              <a:rPr lang="en-US" sz="2500" b="1" dirty="0"/>
              <a:t>33</a:t>
            </a:r>
            <a:r>
              <a:rPr lang="en-US" sz="2500" dirty="0"/>
              <a:t>, 523–538, doi:10.1175/JTECH-D-15-0135.1</a:t>
            </a:r>
          </a:p>
          <a:p>
            <a:r>
              <a:rPr lang="en-US" sz="2500" baseline="30000" dirty="0"/>
              <a:t>8</a:t>
            </a:r>
            <a:r>
              <a:rPr lang="en-US" sz="2500" dirty="0"/>
              <a:t> Thompson et al. (2018), </a:t>
            </a:r>
            <a:r>
              <a:rPr lang="en-US" sz="2500" i="1" dirty="0"/>
              <a:t>JAMC, </a:t>
            </a:r>
            <a:r>
              <a:rPr lang="en-US" sz="2500" b="1" dirty="0"/>
              <a:t>57</a:t>
            </a:r>
            <a:r>
              <a:rPr lang="en-US" sz="2500" dirty="0"/>
              <a:t>, 755–775, </a:t>
            </a:r>
            <a:r>
              <a:rPr lang="en-US" sz="2500" dirty="0" err="1"/>
              <a:t>doi</a:t>
            </a:r>
            <a:r>
              <a:rPr lang="en-US" sz="2500" dirty="0"/>
              <a:t>: 10.1175/JAMC-D-0160.1</a:t>
            </a:r>
          </a:p>
          <a:p>
            <a:endParaRPr lang="en-US" sz="2500" dirty="0" smtClean="0"/>
          </a:p>
        </p:txBody>
      </p:sp>
      <p:sp>
        <p:nvSpPr>
          <p:cNvPr id="67" name="Rectangle 66"/>
          <p:cNvSpPr/>
          <p:nvPr/>
        </p:nvSpPr>
        <p:spPr>
          <a:xfrm>
            <a:off x="10743544" y="31359686"/>
            <a:ext cx="7401140" cy="1246495"/>
          </a:xfrm>
          <a:prstGeom prst="rect">
            <a:avLst/>
          </a:prstGeom>
        </p:spPr>
        <p:txBody>
          <a:bodyPr wrap="square">
            <a:spAutoFit/>
          </a:bodyPr>
          <a:lstStyle/>
          <a:p>
            <a:r>
              <a:rPr lang="en-US" sz="2500" baseline="30000" dirty="0"/>
              <a:t>9</a:t>
            </a:r>
            <a:r>
              <a:rPr lang="en-US" sz="2500" dirty="0"/>
              <a:t> Bretherton et al. (2004), </a:t>
            </a:r>
            <a:r>
              <a:rPr lang="en-US" sz="2500" i="1" dirty="0"/>
              <a:t>J. Climate</a:t>
            </a:r>
            <a:r>
              <a:rPr lang="en-US" sz="2500" dirty="0"/>
              <a:t>, </a:t>
            </a:r>
            <a:r>
              <a:rPr lang="en-US" sz="2500" b="1" dirty="0"/>
              <a:t>17</a:t>
            </a:r>
            <a:r>
              <a:rPr lang="en-US" sz="2500" dirty="0"/>
              <a:t>, 1517–1528</a:t>
            </a:r>
          </a:p>
          <a:p>
            <a:r>
              <a:rPr lang="en-US" sz="2500" baseline="30000" dirty="0"/>
              <a:t>10</a:t>
            </a:r>
            <a:r>
              <a:rPr lang="en-US" sz="2500" dirty="0"/>
              <a:t> </a:t>
            </a:r>
            <a:r>
              <a:rPr lang="en-US" sz="2500" dirty="0" err="1"/>
              <a:t>Rushley</a:t>
            </a:r>
            <a:r>
              <a:rPr lang="en-US" sz="2500" dirty="0"/>
              <a:t> et al. (2018), </a:t>
            </a:r>
            <a:r>
              <a:rPr lang="en-US" sz="2500" i="1" dirty="0"/>
              <a:t>GRL</a:t>
            </a:r>
            <a:r>
              <a:rPr lang="en-US" sz="2500" dirty="0"/>
              <a:t>, </a:t>
            </a:r>
            <a:r>
              <a:rPr lang="en-US" sz="2500" b="1" dirty="0"/>
              <a:t>45</a:t>
            </a:r>
            <a:r>
              <a:rPr lang="en-US" sz="2500" dirty="0"/>
              <a:t>, 1133–1140, doi:10.1002/2017GL076296</a:t>
            </a:r>
          </a:p>
        </p:txBody>
      </p:sp>
      <p:sp>
        <p:nvSpPr>
          <p:cNvPr id="3" name="TextBox 2"/>
          <p:cNvSpPr txBox="1"/>
          <p:nvPr/>
        </p:nvSpPr>
        <p:spPr>
          <a:xfrm>
            <a:off x="32733024" y="9919727"/>
            <a:ext cx="5517649" cy="830997"/>
          </a:xfrm>
          <a:prstGeom prst="rect">
            <a:avLst/>
          </a:prstGeom>
          <a:noFill/>
        </p:spPr>
        <p:txBody>
          <a:bodyPr wrap="square" rtlCol="0">
            <a:spAutoFit/>
          </a:bodyPr>
          <a:lstStyle/>
          <a:p>
            <a:r>
              <a:rPr lang="en-US" sz="2400" dirty="0" smtClean="0">
                <a:solidFill>
                  <a:schemeClr val="bg1"/>
                </a:solidFill>
              </a:rPr>
              <a:t>Cloud population in a very moist environment  (see sounding)</a:t>
            </a:r>
            <a:endParaRPr lang="en-US" sz="2400" dirty="0">
              <a:solidFill>
                <a:schemeClr val="bg1"/>
              </a:solidFill>
            </a:endParaRPr>
          </a:p>
        </p:txBody>
      </p:sp>
      <p:cxnSp>
        <p:nvCxnSpPr>
          <p:cNvPr id="6" name="Straight Arrow Connector 5"/>
          <p:cNvCxnSpPr/>
          <p:nvPr/>
        </p:nvCxnSpPr>
        <p:spPr>
          <a:xfrm>
            <a:off x="36621390" y="10574215"/>
            <a:ext cx="3987348" cy="18756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2382109" y="11251096"/>
            <a:ext cx="712317" cy="3168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504724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4939</TotalTime>
  <Words>1100</Words>
  <Application>Microsoft Macintosh PowerPoint</Application>
  <PresentationFormat>Custom</PresentationFormat>
  <Paragraphs>90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 Light</vt:lpstr>
      <vt:lpstr>Cambria Math</vt:lpstr>
      <vt:lpstr>Arial</vt:lpstr>
      <vt:lpstr>Calibri</vt:lpstr>
      <vt:lpstr>Times New Roman</vt:lpstr>
      <vt:lpstr>Office Theme</vt:lpstr>
      <vt:lpstr>PowerPoint Presentation</vt:lpstr>
    </vt:vector>
  </TitlesOfParts>
  <Company>University of Washington</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Powell;Angela Rowe</dc:creator>
  <cp:lastModifiedBy>Scott Powell</cp:lastModifiedBy>
  <cp:revision>191</cp:revision>
  <dcterms:created xsi:type="dcterms:W3CDTF">2013-03-14T02:04:31Z</dcterms:created>
  <dcterms:modified xsi:type="dcterms:W3CDTF">2018-12-31T20:47:35Z</dcterms:modified>
</cp:coreProperties>
</file>