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2" r:id="rId2"/>
    <p:sldId id="28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60" r:id="rId12"/>
    <p:sldId id="364" r:id="rId13"/>
    <p:sldId id="365" r:id="rId14"/>
    <p:sldId id="361" r:id="rId15"/>
    <p:sldId id="290" r:id="rId16"/>
    <p:sldId id="327" r:id="rId17"/>
    <p:sldId id="366" r:id="rId18"/>
    <p:sldId id="354" r:id="rId19"/>
    <p:sldId id="3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AFC5BF-C5AA-6944-9EFD-8CB6C82CC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6C47E-785F-F94C-9098-D95727C43E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4C2BF-A6C0-A342-9217-61F11FA1505B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4E86-1A83-6941-94A0-C2466E612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A4523-4C13-704E-BE15-09AEADBD0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11369-87E2-5F4C-814D-6E786792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9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C908-A8AE-E342-A69F-A8570B68497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82EC-AEC2-744C-BA4E-00104F34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0C3BF-0665-AF41-BB98-AA3B02822FDA}" type="slidenum">
              <a:rPr lang="en-US">
                <a:latin typeface="Times" pitchFamily="1" charset="0"/>
              </a:rPr>
              <a:pPr/>
              <a:t>3</a:t>
            </a:fld>
            <a:endParaRPr lang="en-US">
              <a:latin typeface="Times" pitchFamily="1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99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889D0-2EA7-7E43-91F8-0890458E391E}" type="slidenum">
              <a:rPr lang="en-US">
                <a:latin typeface="Times" pitchFamily="1" charset="0"/>
              </a:rPr>
              <a:pPr/>
              <a:t>4</a:t>
            </a:fld>
            <a:endParaRPr lang="en-US">
              <a:latin typeface="Times" pitchFamily="1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29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A6C69-E3A9-464D-B69B-6609B58FF4EB}" type="slidenum">
              <a:rPr lang="en-US">
                <a:latin typeface="Times" pitchFamily="1" charset="0"/>
              </a:rPr>
              <a:pPr/>
              <a:t>5</a:t>
            </a:fld>
            <a:endParaRPr lang="en-US">
              <a:latin typeface="Times" pitchFamily="1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48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4E535-F22C-5E45-B3DF-B0F2104C4B78}" type="slidenum">
              <a:rPr lang="en-US">
                <a:latin typeface="Times" pitchFamily="1" charset="0"/>
              </a:rPr>
              <a:pPr/>
              <a:t>6</a:t>
            </a:fld>
            <a:endParaRPr lang="en-US">
              <a:latin typeface="Times" pitchFamily="1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60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D4361-DD81-E041-97A5-891B5B52AD48}" type="slidenum">
              <a:rPr lang="en-US">
                <a:latin typeface="Times" pitchFamily="1" charset="0"/>
              </a:rPr>
              <a:pPr/>
              <a:t>7</a:t>
            </a:fld>
            <a:endParaRPr lang="en-US">
              <a:latin typeface="Times" pitchFamily="1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97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49830-711F-E543-9D87-055AD8A2D164}" type="slidenum">
              <a:rPr lang="en-US">
                <a:latin typeface="Times" pitchFamily="1" charset="0"/>
              </a:rPr>
              <a:pPr/>
              <a:t>8</a:t>
            </a:fld>
            <a:endParaRPr lang="en-US">
              <a:latin typeface="Times" pitchFamily="1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56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49830-711F-E543-9D87-055AD8A2D164}" type="slidenum">
              <a:rPr lang="en-US">
                <a:latin typeface="Times" pitchFamily="1" charset="0"/>
              </a:rPr>
              <a:pPr/>
              <a:t>9</a:t>
            </a:fld>
            <a:endParaRPr lang="en-US">
              <a:latin typeface="Times" pitchFamily="1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34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49830-711F-E543-9D87-055AD8A2D164}" type="slidenum">
              <a:rPr lang="en-US">
                <a:latin typeface="Times" pitchFamily="1" charset="0"/>
              </a:rPr>
              <a:pPr/>
              <a:t>10</a:t>
            </a:fld>
            <a:endParaRPr lang="en-US">
              <a:latin typeface="Times" pitchFamily="1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1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4F1D-B9C0-D14C-9D7C-4F4BD98C7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947FF-544C-2443-8A72-BF91AA313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14F9-D526-ED46-AD76-08D8CC07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D5EA-E4A3-7045-8B53-8D9BF96D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E73-5E0F-3B47-84D2-9C2A108F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0FA9-2652-6B4C-978B-216C9C03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A6410-C542-9440-A9F7-140866F2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053A-8EEB-8548-93E9-D8CF305C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08B7-96A0-474D-BFD0-26BD3A1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8325-F7D0-D240-8B92-4B7D918B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B1307-CE59-C74B-B5CE-3D5020237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79CAF-7D4F-384B-A766-96A0F599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8CAE-146D-7D49-B13C-A5B72DCB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C5DA-0DEF-1C48-9F92-34E45762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F8C1-D635-5A4A-A924-C1E834B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0D6-C954-824B-A83C-39CA83E9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71AB-E7F1-4D47-A733-DFDEA780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71D4-0AC1-0E4A-9A28-61211250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F545-171A-6E41-9DD7-8E61DAB3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4E7A-1329-E34B-A473-3CD3C72C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D13-E248-9642-A98E-164E6790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A649D-0880-CF41-8635-796CCC1A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995A-2CBB-354C-93A3-4E96C59C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3F6B-73B2-204B-AB56-E13CEDD9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8E8A-5DF6-8E4E-82E8-CF961BD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387E-E6DF-D74C-AD8B-2E7430A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5355-8FE9-9346-860D-4B08E1D85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A2F3E-0C40-CD4F-9613-386F96F5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E0163-61A0-9740-90CD-A7E39FD5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7C3B-7ACB-6B4C-A9C2-128A1CD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2BCF-E6DD-7C43-96EB-8A7BEF8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2239-55B3-9244-8AB2-86BE4FC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0A4C-335A-5A4C-A3EA-AEDDE7C5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EA5F-8959-4547-A47B-B22AB8CC0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FC956-C5F9-7A4C-8139-CE925036E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28F1-D833-0441-9485-E2B6933D9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F2BB7-7B81-F34E-A5C4-0183179C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A2EC1-EC9C-8B47-A480-EEDC24A6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A95D5-F2A4-5641-B141-16029E01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B40B-DE8C-224E-841F-8E08D3D5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ABD1-C483-7F48-92FD-10F00553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9570B-318A-3D47-9266-AAD784F3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8975C-026E-8049-8408-53FEBF74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CC956-C336-4445-B773-062EF75F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49751-20A2-F649-B1D0-E83A5E2F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2019-04A1-4B45-99BC-82B43EB3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06D7-05A6-C049-AAA2-A516B69A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0499-FED5-FD47-8F36-346F93D0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5449-D029-444C-BBBB-BDB66497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64882-D436-AE49-91CB-C1DB764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FA3E-C4DB-A641-9065-9723E501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BF51-05C3-1248-AEC7-B8AC5F0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17A3-E44F-474B-92DD-2C41EE16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4B58-AC97-A440-8750-7433F521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B469-5B0A-5D47-A5A1-CE4657A6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732F-3564-BC4E-B4A9-BF865BA1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64A7C-016B-6849-A011-023A922E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D4CE-E2F1-E14A-B511-8F794510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65B1A-9A22-AA44-840D-B6B4E52F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31809-374C-4840-9394-8715EA67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BD0D-2120-154F-B9E3-B1B189E0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A048-1FA8-274C-87E7-1EB6D199C09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DC52-8D28-C948-8987-6EE06D2E2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FF4E-80C7-9749-8D4C-4102B3D17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0640-3653-4E4A-9E3A-2177E8F8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34" y="769296"/>
            <a:ext cx="9144000" cy="60095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3F1EC7-27A5-304E-8B84-9A23069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0" y="-92075"/>
            <a:ext cx="10515600" cy="1325563"/>
          </a:xfrm>
        </p:spPr>
        <p:txBody>
          <a:bodyPr/>
          <a:lstStyle/>
          <a:p>
            <a:r>
              <a:rPr lang="en-US" dirty="0"/>
              <a:t>Hierarchical clustering (trees, dendrogram)</a:t>
            </a:r>
          </a:p>
        </p:txBody>
      </p:sp>
    </p:spTree>
    <p:extLst>
      <p:ext uri="{BB962C8B-B14F-4D97-AF65-F5344CB8AC3E}">
        <p14:creationId xmlns:p14="http://schemas.microsoft.com/office/powerpoint/2010/main" val="211459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819401" y="274240"/>
            <a:ext cx="39036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 pitchFamily="1" charset="0"/>
              </a:rPr>
              <a:t>Algorithm: UPGMA</a:t>
            </a:r>
            <a:endParaRPr lang="en-US" dirty="0"/>
          </a:p>
        </p:txBody>
      </p:sp>
      <p:sp>
        <p:nvSpPr>
          <p:cNvPr id="240643" name="Line 3"/>
          <p:cNvSpPr>
            <a:spLocks noChangeShapeType="1"/>
          </p:cNvSpPr>
          <p:nvPr/>
        </p:nvSpPr>
        <p:spPr bwMode="auto">
          <a:xfrm>
            <a:off x="2057400" y="1110892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828800" y="1415693"/>
            <a:ext cx="812434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itchFamily="1" charset="0"/>
              </a:rPr>
              <a:t>Add a new vertex C to T with </a:t>
            </a:r>
            <a:r>
              <a:rPr lang="en-US" sz="2800" dirty="0" err="1">
                <a:latin typeface="Arial" pitchFamily="1" charset="0"/>
              </a:rPr>
              <a:t>h(C</a:t>
            </a:r>
            <a:r>
              <a:rPr lang="en-US" sz="2800" dirty="0">
                <a:latin typeface="Arial" pitchFamily="1" charset="0"/>
              </a:rPr>
              <a:t>)=d(C1,C2)/2</a:t>
            </a:r>
          </a:p>
          <a:p>
            <a:r>
              <a:rPr lang="en-US" sz="2800" dirty="0">
                <a:latin typeface="Arial" pitchFamily="1" charset="0"/>
              </a:rPr>
              <a:t>Add branches from C1 and C2 to C with lengths</a:t>
            </a:r>
          </a:p>
          <a:p>
            <a:r>
              <a:rPr lang="en-US" sz="2800" dirty="0">
                <a:latin typeface="Arial" pitchFamily="1" charset="0"/>
              </a:rPr>
              <a:t>	h(C)-h(C1)</a:t>
            </a:r>
          </a:p>
          <a:p>
            <a:r>
              <a:rPr lang="en-US" sz="2800" dirty="0">
                <a:latin typeface="Arial" pitchFamily="1" charset="0"/>
              </a:rPr>
              <a:t>	h(C)-h(C2)</a:t>
            </a:r>
          </a:p>
          <a:p>
            <a:r>
              <a:rPr lang="en-US" sz="2800" dirty="0">
                <a:latin typeface="Arial" pitchFamily="1" charset="0"/>
              </a:rPr>
              <a:t>Remove rows and columns from </a:t>
            </a:r>
            <a:r>
              <a:rPr lang="en-US" sz="2800" dirty="0" err="1">
                <a:latin typeface="Arial" pitchFamily="1" charset="0"/>
              </a:rPr>
              <a:t>d</a:t>
            </a:r>
            <a:r>
              <a:rPr lang="en-US" sz="2800" dirty="0">
                <a:latin typeface="Arial" pitchFamily="1" charset="0"/>
              </a:rPr>
              <a:t> corresponding </a:t>
            </a:r>
          </a:p>
          <a:p>
            <a:r>
              <a:rPr lang="en-US" sz="2800" dirty="0">
                <a:latin typeface="Arial" pitchFamily="1" charset="0"/>
              </a:rPr>
              <a:t>	to C1 and C2.</a:t>
            </a:r>
          </a:p>
          <a:p>
            <a:r>
              <a:rPr lang="en-US" sz="2800" dirty="0">
                <a:latin typeface="Arial" pitchFamily="1" charset="0"/>
              </a:rPr>
              <a:t>Add a row and column to </a:t>
            </a:r>
            <a:r>
              <a:rPr lang="en-US" sz="2800" dirty="0" err="1">
                <a:latin typeface="Arial" pitchFamily="1" charset="0"/>
              </a:rPr>
              <a:t>d</a:t>
            </a:r>
            <a:r>
              <a:rPr lang="en-US" sz="2800" dirty="0">
                <a:latin typeface="Arial" pitchFamily="1" charset="0"/>
              </a:rPr>
              <a:t> for new cluster C</a:t>
            </a:r>
          </a:p>
          <a:p>
            <a:r>
              <a:rPr lang="en-US" sz="2800" dirty="0">
                <a:latin typeface="Arial" pitchFamily="1" charset="0"/>
              </a:rPr>
              <a:t>Repeat finding nearest clusters</a:t>
            </a:r>
          </a:p>
          <a:p>
            <a:r>
              <a:rPr lang="en-US" sz="2800" b="1" dirty="0">
                <a:latin typeface="Arial" pitchFamily="1" charset="0"/>
              </a:rPr>
              <a:t>end while</a:t>
            </a:r>
          </a:p>
          <a:p>
            <a:endParaRPr lang="en-US" sz="2800" dirty="0">
              <a:latin typeface="Arial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93549"/>
              </p:ext>
            </p:extLst>
          </p:nvPr>
        </p:nvGraphicFramePr>
        <p:xfrm>
          <a:off x="2130781" y="676343"/>
          <a:ext cx="2250574" cy="2162097"/>
        </p:xfrm>
        <a:graphic>
          <a:graphicData uri="http://schemas.openxmlformats.org/drawingml/2006/table">
            <a:tbl>
              <a:tblPr/>
              <a:tblGrid>
                <a:gridCol w="3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0782" y="112043"/>
            <a:ext cx="365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distance matrix between objects A-F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036" y="864184"/>
            <a:ext cx="260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minimum and merge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6275" y="3400746"/>
            <a:ext cx="390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d(D,E) to 3 </a:t>
            </a:r>
            <a:r>
              <a:rPr lang="en-US">
                <a:solidFill>
                  <a:schemeClr val="bg1"/>
                </a:solidFill>
              </a:rPr>
              <a:t>to make min unique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BDD39-3B14-C748-9F52-92A2E67DE268}"/>
              </a:ext>
            </a:extLst>
          </p:cNvPr>
          <p:cNvSpPr txBox="1"/>
          <p:nvPr/>
        </p:nvSpPr>
        <p:spPr>
          <a:xfrm>
            <a:off x="5460378" y="864184"/>
            <a:ext cx="260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and merge</a:t>
            </a:r>
          </a:p>
        </p:txBody>
      </p:sp>
    </p:spTree>
    <p:extLst>
      <p:ext uri="{BB962C8B-B14F-4D97-AF65-F5344CB8AC3E}">
        <p14:creationId xmlns:p14="http://schemas.microsoft.com/office/powerpoint/2010/main" val="75588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08334"/>
              </p:ext>
            </p:extLst>
          </p:nvPr>
        </p:nvGraphicFramePr>
        <p:xfrm>
          <a:off x="2130781" y="676343"/>
          <a:ext cx="2250574" cy="2162097"/>
        </p:xfrm>
        <a:graphic>
          <a:graphicData uri="http://schemas.openxmlformats.org/drawingml/2006/table">
            <a:tbl>
              <a:tblPr/>
              <a:tblGrid>
                <a:gridCol w="3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0782" y="112043"/>
            <a:ext cx="365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distance matrix between objects A-F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036" y="864184"/>
            <a:ext cx="5033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  A and B because minimum</a:t>
            </a:r>
          </a:p>
          <a:p>
            <a:r>
              <a:rPr lang="en-US" dirty="0" err="1">
                <a:solidFill>
                  <a:schemeClr val="bg1"/>
                </a:solidFill>
              </a:rPr>
              <a:t>Recompute</a:t>
            </a:r>
            <a:r>
              <a:rPr lang="en-US" dirty="0">
                <a:solidFill>
                  <a:schemeClr val="bg1"/>
                </a:solidFill>
              </a:rPr>
              <a:t> distances between AB and other nodes</a:t>
            </a:r>
          </a:p>
          <a:p>
            <a:r>
              <a:rPr lang="en-US" dirty="0">
                <a:solidFill>
                  <a:schemeClr val="bg1"/>
                </a:solidFill>
              </a:rPr>
              <a:t>to create a merged distance matrix that we can use</a:t>
            </a:r>
          </a:p>
          <a:p>
            <a:r>
              <a:rPr lang="en-US" dirty="0">
                <a:solidFill>
                  <a:schemeClr val="bg1"/>
                </a:solidFill>
              </a:rPr>
              <a:t>to find the next minimum to merge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5127" y="3529373"/>
            <a:ext cx="7526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d(AB,C) = (d(A,C) + d(B,C))/|AB||C| = (4 + 4)/2/1 =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d(AB,D) = (d(A,D) + d(B,D))/|AB||D| = (6 + 6)/2/1 =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d(AB,E) = (d(A,E) + d(B,E))/|AB||E| = (6 + 6)/2/1 = 6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d(AB,F) = (d(A,F) + d(B,F))/|AB||F| = (8 + 8)/2/1 = 8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rest can be read directly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Create next matrix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21220"/>
              </p:ext>
            </p:extLst>
          </p:nvPr>
        </p:nvGraphicFramePr>
        <p:xfrm>
          <a:off x="2130781" y="676343"/>
          <a:ext cx="2250574" cy="2162097"/>
        </p:xfrm>
        <a:graphic>
          <a:graphicData uri="http://schemas.openxmlformats.org/drawingml/2006/table">
            <a:tbl>
              <a:tblPr/>
              <a:tblGrid>
                <a:gridCol w="3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0782" y="112043"/>
            <a:ext cx="365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distance matrix between objects A-F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035" y="864184"/>
            <a:ext cx="460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Remove A and B, replace with merged node AB</a:t>
            </a:r>
          </a:p>
          <a:p>
            <a:r>
              <a:rPr lang="en-US" dirty="0">
                <a:solidFill>
                  <a:schemeClr val="bg1"/>
                </a:solidFill>
              </a:rPr>
              <a:t>Create merged distance matrix</a:t>
            </a:r>
          </a:p>
          <a:p>
            <a:r>
              <a:rPr lang="en-US" dirty="0">
                <a:solidFill>
                  <a:schemeClr val="bg1"/>
                </a:solidFill>
              </a:rPr>
              <a:t>Find next minimum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97511" y="1157784"/>
            <a:ext cx="2763977" cy="18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0503" y="1496924"/>
            <a:ext cx="2763977" cy="18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03649"/>
              </p:ext>
            </p:extLst>
          </p:nvPr>
        </p:nvGraphicFramePr>
        <p:xfrm>
          <a:off x="5786274" y="3378314"/>
          <a:ext cx="3065944" cy="2605848"/>
        </p:xfrm>
        <a:graphic>
          <a:graphicData uri="http://schemas.openxmlformats.org/drawingml/2006/table">
            <a:tbl>
              <a:tblPr/>
              <a:tblGrid>
                <a:gridCol w="6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0781" y="3697439"/>
            <a:ext cx="35995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tie, so choose to merge</a:t>
            </a:r>
          </a:p>
          <a:p>
            <a:r>
              <a:rPr lang="en-US" dirty="0">
                <a:solidFill>
                  <a:schemeClr val="bg1"/>
                </a:solidFill>
              </a:rPr>
              <a:t>AB with C. Equally optimal to </a:t>
            </a:r>
          </a:p>
          <a:p>
            <a:r>
              <a:rPr lang="en-US" dirty="0">
                <a:solidFill>
                  <a:schemeClr val="bg1"/>
                </a:solidFill>
              </a:rPr>
              <a:t>merge D with 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Calculate distance of ABC with other</a:t>
            </a:r>
          </a:p>
          <a:p>
            <a:r>
              <a:rPr lang="en-US" dirty="0">
                <a:solidFill>
                  <a:schemeClr val="bg1"/>
                </a:solidFill>
              </a:rPr>
              <a:t>nodes (D, E, F)</a:t>
            </a:r>
          </a:p>
        </p:txBody>
      </p:sp>
    </p:spTree>
    <p:extLst>
      <p:ext uri="{BB962C8B-B14F-4D97-AF65-F5344CB8AC3E}">
        <p14:creationId xmlns:p14="http://schemas.microsoft.com/office/powerpoint/2010/main" val="70614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28" y="2763574"/>
            <a:ext cx="6229972" cy="4094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1125" y="388474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# make a tree by hand with R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hclust</a:t>
            </a:r>
            <a:endParaRPr lang="en-US" sz="1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a &lt;- list()  # initialize empty object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# define merging pattern: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#    negative numbers are leaves,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#    positive are merged clusters (defined by row number in $merge)</a:t>
            </a:r>
          </a:p>
          <a:p>
            <a:endParaRPr lang="en-US" sz="1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a$merge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matrix(c(-1, -2,  # 1  A-B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                    1, -3,  # 2  (A-B)-C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                   -4, -5,  # 3 D-E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                    2,  3,  # 4 root ((A-B)-C)-(D-E)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                    4, -6   ),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= 2,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byrow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=TRUE )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a$height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c(1, 2, 2, 3, 4)    # define merge heights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a$order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&lt;- 1:6              # order of leaves(trivial if hand-entered)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a$labels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LETTERS[1:6]    # labels of leaves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class(a) &lt;- "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hclust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"        # make it an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hclust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object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plot(a)                     # look at the result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#convert to a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dendrogram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object if needed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ad &lt;- </a:t>
            </a: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as.dendrogram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99902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Linkage Choice</a:t>
            </a:r>
          </a:p>
        </p:txBody>
      </p:sp>
      <p:pic>
        <p:nvPicPr>
          <p:cNvPr id="278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17638"/>
            <a:ext cx="91059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53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5311776"/>
            <a:ext cx="44815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53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1" y="5308600"/>
            <a:ext cx="43656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3" name="TextBox 8"/>
          <p:cNvSpPr txBox="1">
            <a:spLocks noChangeArrowheads="1"/>
          </p:cNvSpPr>
          <p:nvPr/>
        </p:nvSpPr>
        <p:spPr bwMode="auto">
          <a:xfrm>
            <a:off x="5516564" y="6124576"/>
            <a:ext cx="2353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Also average link</a:t>
            </a:r>
          </a:p>
        </p:txBody>
      </p:sp>
    </p:spTree>
    <p:extLst>
      <p:ext uri="{BB962C8B-B14F-4D97-AF65-F5344CB8AC3E}">
        <p14:creationId xmlns:p14="http://schemas.microsoft.com/office/powerpoint/2010/main" val="248229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88252"/>
            <a:ext cx="8229600" cy="1143000"/>
          </a:xfrm>
        </p:spPr>
        <p:txBody>
          <a:bodyPr/>
          <a:lstStyle/>
          <a:p>
            <a:r>
              <a:rPr lang="en-US" dirty="0"/>
              <a:t>MDS – multidimensional scaling</a:t>
            </a:r>
          </a:p>
        </p:txBody>
      </p:sp>
      <p:pic>
        <p:nvPicPr>
          <p:cNvPr id="3" name="Picture 2" descr="Screen shot 2012-09-26 at 6.55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69" y="2144206"/>
            <a:ext cx="4277996" cy="1931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070" y="857790"/>
            <a:ext cx="51219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Given</a:t>
            </a:r>
            <a:r>
              <a:rPr lang="en-US" sz="2400" dirty="0"/>
              <a:t> I sequences and </a:t>
            </a:r>
          </a:p>
          <a:p>
            <a:r>
              <a:rPr lang="en-US" sz="2400" dirty="0"/>
              <a:t>distances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 err="1">
                <a:latin typeface="Symbol" charset="2"/>
                <a:cs typeface="Symbol" charset="2"/>
              </a:rPr>
              <a:t>d</a:t>
            </a:r>
            <a:r>
              <a:rPr lang="en-US" sz="2400" dirty="0" err="1"/>
              <a:t>ij</a:t>
            </a:r>
            <a:r>
              <a:rPr lang="en-US" sz="2400" dirty="0"/>
              <a:t> between sequence </a:t>
            </a:r>
            <a:r>
              <a:rPr lang="en-US" sz="2400" dirty="0" err="1"/>
              <a:t>i</a:t>
            </a:r>
            <a:r>
              <a:rPr lang="en-US" sz="2400" dirty="0"/>
              <a:t> and </a:t>
            </a:r>
            <a:r>
              <a:rPr lang="en-US" sz="2400" dirty="0" err="1"/>
              <a:t>j</a:t>
            </a:r>
            <a:r>
              <a:rPr lang="en-US" sz="2400" dirty="0"/>
              <a:t>.</a:t>
            </a:r>
          </a:p>
          <a:p>
            <a:r>
              <a:rPr lang="en-US" sz="2400" dirty="0"/>
              <a:t>Fix the MDS space to N=2 or 3, typically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65" y="4405330"/>
            <a:ext cx="3088110" cy="5108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48981" y="4480832"/>
            <a:ext cx="37295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Find</a:t>
            </a:r>
            <a:r>
              <a:rPr lang="en-US" sz="2400" dirty="0"/>
              <a:t> I N-dimensional vectors</a:t>
            </a:r>
          </a:p>
          <a:p>
            <a:endParaRPr lang="en-US" sz="2400" dirty="0"/>
          </a:p>
          <a:p>
            <a:r>
              <a:rPr lang="en-US" sz="2400" dirty="0"/>
              <a:t>such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36" y="5209813"/>
            <a:ext cx="1513920" cy="46187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993" y="5209813"/>
            <a:ext cx="2832128" cy="4646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861985" y="5179805"/>
            <a:ext cx="90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all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592" y="5907018"/>
            <a:ext cx="4617265" cy="8159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62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34" y="769296"/>
            <a:ext cx="9144000" cy="60095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3F1EC7-27A5-304E-8B84-9A23069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0" y="-92075"/>
            <a:ext cx="10515600" cy="1325563"/>
          </a:xfrm>
        </p:spPr>
        <p:txBody>
          <a:bodyPr/>
          <a:lstStyle/>
          <a:p>
            <a:r>
              <a:rPr lang="en-US" dirty="0"/>
              <a:t>Dendrogram for primate Mt DNA</a:t>
            </a:r>
          </a:p>
        </p:txBody>
      </p:sp>
    </p:spTree>
    <p:extLst>
      <p:ext uri="{BB962C8B-B14F-4D97-AF65-F5344CB8AC3E}">
        <p14:creationId xmlns:p14="http://schemas.microsoft.com/office/powerpoint/2010/main" val="174588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9100"/>
            <a:ext cx="9144000" cy="6009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08A0D-294C-1643-81E6-887B30FE2238}"/>
              </a:ext>
            </a:extLst>
          </p:cNvPr>
          <p:cNvSpPr txBox="1"/>
          <p:nvPr/>
        </p:nvSpPr>
        <p:spPr>
          <a:xfrm>
            <a:off x="561236" y="23443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MDS dimensions</a:t>
            </a:r>
          </a:p>
        </p:txBody>
      </p:sp>
    </p:spTree>
    <p:extLst>
      <p:ext uri="{BB962C8B-B14F-4D97-AF65-F5344CB8AC3E}">
        <p14:creationId xmlns:p14="http://schemas.microsoft.com/office/powerpoint/2010/main" val="379117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ds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7" y="-821653"/>
            <a:ext cx="8933213" cy="7698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A079F-0449-8A49-817B-A61027A6CB18}"/>
              </a:ext>
            </a:extLst>
          </p:cNvPr>
          <p:cNvSpPr txBox="1"/>
          <p:nvPr/>
        </p:nvSpPr>
        <p:spPr>
          <a:xfrm>
            <a:off x="8140763" y="34046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MDS dimensions</a:t>
            </a:r>
          </a:p>
        </p:txBody>
      </p:sp>
    </p:spTree>
    <p:extLst>
      <p:ext uri="{BB962C8B-B14F-4D97-AF65-F5344CB8AC3E}">
        <p14:creationId xmlns:p14="http://schemas.microsoft.com/office/powerpoint/2010/main" val="24758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7" name="Picture 3" descr="mdd_hc_clust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3171825"/>
            <a:ext cx="9677400" cy="1252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2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30403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505201" y="1725614"/>
            <a:ext cx="50006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itchFamily="1" charset="0"/>
              </a:rPr>
              <a:t>	UPGMA (1958) is </a:t>
            </a:r>
          </a:p>
          <a:p>
            <a:r>
              <a:rPr lang="en-US" sz="2800" dirty="0" err="1">
                <a:solidFill>
                  <a:schemeClr val="accent2"/>
                </a:solidFill>
                <a:latin typeface="Arial" pitchFamily="1" charset="0"/>
              </a:rPr>
              <a:t>u</a:t>
            </a:r>
            <a:r>
              <a:rPr lang="en-US" sz="2800" dirty="0" err="1">
                <a:latin typeface="Arial" pitchFamily="1" charset="0"/>
              </a:rPr>
              <a:t>nweighted</a:t>
            </a:r>
            <a:r>
              <a:rPr lang="en-US" sz="2800" dirty="0">
                <a:latin typeface="Arial" pitchFamily="1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1" charset="0"/>
              </a:rPr>
              <a:t>p</a:t>
            </a:r>
            <a:r>
              <a:rPr lang="en-US" sz="2800" dirty="0">
                <a:latin typeface="Arial" pitchFamily="1" charset="0"/>
              </a:rPr>
              <a:t>air </a:t>
            </a:r>
            <a:r>
              <a:rPr lang="en-US" sz="2800" dirty="0">
                <a:solidFill>
                  <a:schemeClr val="accent2"/>
                </a:solidFill>
                <a:latin typeface="Arial" pitchFamily="1" charset="0"/>
              </a:rPr>
              <a:t>g</a:t>
            </a:r>
            <a:r>
              <a:rPr lang="en-US" sz="2800" dirty="0">
                <a:latin typeface="Arial" pitchFamily="1" charset="0"/>
              </a:rPr>
              <a:t>roup </a:t>
            </a:r>
            <a:r>
              <a:rPr lang="en-US" sz="2800" dirty="0">
                <a:solidFill>
                  <a:schemeClr val="accent2"/>
                </a:solidFill>
                <a:latin typeface="Arial" pitchFamily="1" charset="0"/>
              </a:rPr>
              <a:t>m</a:t>
            </a:r>
            <a:r>
              <a:rPr lang="en-US" sz="2800" dirty="0">
                <a:latin typeface="Arial" pitchFamily="1" charset="0"/>
              </a:rPr>
              <a:t>ethod</a:t>
            </a:r>
          </a:p>
          <a:p>
            <a:r>
              <a:rPr lang="en-US" sz="2800" dirty="0">
                <a:latin typeface="Arial" pitchFamily="1" charset="0"/>
              </a:rPr>
              <a:t>using </a:t>
            </a:r>
            <a:r>
              <a:rPr lang="en-US" sz="2800" dirty="0">
                <a:solidFill>
                  <a:schemeClr val="accent2"/>
                </a:solidFill>
                <a:latin typeface="Arial" pitchFamily="1" charset="0"/>
              </a:rPr>
              <a:t>a</a:t>
            </a:r>
            <a:r>
              <a:rPr lang="en-US" sz="2800" dirty="0">
                <a:latin typeface="Arial" pitchFamily="1" charset="0"/>
              </a:rPr>
              <a:t>rithmetic mean</a:t>
            </a:r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3276601"/>
            <a:ext cx="3276600" cy="2587625"/>
            <a:chOff x="1467" y="4244"/>
            <a:chExt cx="1200" cy="1008"/>
          </a:xfrm>
        </p:grpSpPr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09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11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5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32451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286001" y="1752600"/>
            <a:ext cx="7489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" charset="0"/>
              </a:rPr>
              <a:t>Step 1: compute the pairwise distances of all</a:t>
            </a:r>
          </a:p>
          <a:p>
            <a:r>
              <a:rPr lang="en-US" sz="2800">
                <a:latin typeface="Arial" pitchFamily="1" charset="0"/>
              </a:rPr>
              <a:t>the proteins. Get ready to put the numbers 1-5</a:t>
            </a:r>
          </a:p>
          <a:p>
            <a:r>
              <a:rPr lang="en-US" sz="2800">
                <a:latin typeface="Arial" pitchFamily="1" charset="0"/>
              </a:rPr>
              <a:t>at the bottom of your new tree. </a:t>
            </a:r>
            <a:endParaRPr lang="en-US" sz="2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3276601"/>
            <a:ext cx="3276600" cy="2587625"/>
            <a:chOff x="1467" y="4244"/>
            <a:chExt cx="1200" cy="1008"/>
          </a:xfrm>
        </p:grpSpPr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5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6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7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8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9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0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32461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32462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32463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07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34499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286001" y="1752601"/>
            <a:ext cx="740138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itchFamily="1" charset="0"/>
              </a:rPr>
              <a:t>Step 2: Find the two genes with the </a:t>
            </a:r>
          </a:p>
          <a:p>
            <a:r>
              <a:rPr lang="en-US" sz="2800" dirty="0">
                <a:latin typeface="Arial" pitchFamily="1" charset="0"/>
              </a:rPr>
              <a:t>smallest pairwise distance. Cluster them and </a:t>
            </a:r>
          </a:p>
          <a:p>
            <a:r>
              <a:rPr lang="en-US" sz="2800" dirty="0">
                <a:latin typeface="Arial" pitchFamily="1" charset="0"/>
              </a:rPr>
              <a:t>make the pair a new unit. </a:t>
            </a:r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3276601"/>
            <a:ext cx="3276600" cy="2587625"/>
            <a:chOff x="1467" y="4244"/>
            <a:chExt cx="1200" cy="1008"/>
          </a:xfrm>
        </p:grpSpPr>
        <p:sp>
          <p:nvSpPr>
            <p:cNvPr id="234509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0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1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2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3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4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5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34516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34517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34518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34519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  <p:sp>
        <p:nvSpPr>
          <p:cNvPr id="234502" name="Oval 17"/>
          <p:cNvSpPr>
            <a:spLocks noChangeArrowheads="1"/>
          </p:cNvSpPr>
          <p:nvPr/>
        </p:nvSpPr>
        <p:spPr bwMode="auto">
          <a:xfrm>
            <a:off x="3276600" y="35052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03" name="Text Box 18"/>
          <p:cNvSpPr txBox="1">
            <a:spLocks noChangeArrowheads="1"/>
          </p:cNvSpPr>
          <p:nvPr/>
        </p:nvSpPr>
        <p:spPr bwMode="auto">
          <a:xfrm>
            <a:off x="7315200" y="48577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34504" name="Text Box 19"/>
          <p:cNvSpPr txBox="1">
            <a:spLocks noChangeArrowheads="1"/>
          </p:cNvSpPr>
          <p:nvPr/>
        </p:nvSpPr>
        <p:spPr bwMode="auto">
          <a:xfrm>
            <a:off x="8578850" y="48577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34505" name="Line 21"/>
          <p:cNvSpPr>
            <a:spLocks noChangeShapeType="1"/>
          </p:cNvSpPr>
          <p:nvPr/>
        </p:nvSpPr>
        <p:spPr bwMode="auto">
          <a:xfrm>
            <a:off x="7688263" y="44799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06" name="Line 22"/>
          <p:cNvSpPr>
            <a:spLocks noChangeShapeType="1"/>
          </p:cNvSpPr>
          <p:nvPr/>
        </p:nvSpPr>
        <p:spPr bwMode="auto">
          <a:xfrm>
            <a:off x="7688263" y="44799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07" name="Line 23"/>
          <p:cNvSpPr>
            <a:spLocks noChangeShapeType="1"/>
          </p:cNvSpPr>
          <p:nvPr/>
        </p:nvSpPr>
        <p:spPr bwMode="auto">
          <a:xfrm>
            <a:off x="8931275" y="44799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08" name="Line 24"/>
          <p:cNvSpPr>
            <a:spLocks noChangeShapeType="1"/>
          </p:cNvSpPr>
          <p:nvPr/>
        </p:nvSpPr>
        <p:spPr bwMode="auto">
          <a:xfrm>
            <a:off x="8324850" y="3733801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36547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828800" y="1752601"/>
            <a:ext cx="8278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itchFamily="1" charset="0"/>
              </a:rPr>
              <a:t>Step 3: Repeat. Find the next two genes or units </a:t>
            </a:r>
          </a:p>
          <a:p>
            <a:r>
              <a:rPr lang="en-US" sz="2800" dirty="0">
                <a:latin typeface="Arial" pitchFamily="1" charset="0"/>
              </a:rPr>
              <a:t>with the smallest pairwise distance. Cluster them. </a:t>
            </a:r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3276601"/>
            <a:ext cx="3276600" cy="2587625"/>
            <a:chOff x="1467" y="4244"/>
            <a:chExt cx="1200" cy="1008"/>
          </a:xfrm>
        </p:grpSpPr>
        <p:sp>
          <p:nvSpPr>
            <p:cNvPr id="236564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5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6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7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8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9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0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36571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36572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36573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36574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  <p:sp>
        <p:nvSpPr>
          <p:cNvPr id="236550" name="Oval 17"/>
          <p:cNvSpPr>
            <a:spLocks noChangeArrowheads="1"/>
          </p:cNvSpPr>
          <p:nvPr/>
        </p:nvSpPr>
        <p:spPr bwMode="auto">
          <a:xfrm>
            <a:off x="3276600" y="35052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1" name="Oval 18"/>
          <p:cNvSpPr>
            <a:spLocks noChangeArrowheads="1"/>
          </p:cNvSpPr>
          <p:nvPr/>
        </p:nvSpPr>
        <p:spPr bwMode="auto">
          <a:xfrm rot="2584600">
            <a:off x="4114800" y="47244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2" name="Text Box 19"/>
          <p:cNvSpPr txBox="1">
            <a:spLocks noChangeArrowheads="1"/>
          </p:cNvSpPr>
          <p:nvPr/>
        </p:nvSpPr>
        <p:spPr bwMode="auto">
          <a:xfrm>
            <a:off x="6602413" y="4541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36553" name="Text Box 20"/>
          <p:cNvSpPr txBox="1">
            <a:spLocks noChangeArrowheads="1"/>
          </p:cNvSpPr>
          <p:nvPr/>
        </p:nvSpPr>
        <p:spPr bwMode="auto">
          <a:xfrm>
            <a:off x="7653338" y="4541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36554" name="Line 22"/>
          <p:cNvSpPr>
            <a:spLocks noChangeShapeType="1"/>
          </p:cNvSpPr>
          <p:nvPr/>
        </p:nvSpPr>
        <p:spPr bwMode="auto">
          <a:xfrm>
            <a:off x="6911975" y="4168775"/>
            <a:ext cx="103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5" name="Line 23"/>
          <p:cNvSpPr>
            <a:spLocks noChangeShapeType="1"/>
          </p:cNvSpPr>
          <p:nvPr/>
        </p:nvSpPr>
        <p:spPr bwMode="auto">
          <a:xfrm>
            <a:off x="6911975" y="41687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6" name="Line 24"/>
          <p:cNvSpPr>
            <a:spLocks noChangeShapeType="1"/>
          </p:cNvSpPr>
          <p:nvPr/>
        </p:nvSpPr>
        <p:spPr bwMode="auto">
          <a:xfrm>
            <a:off x="7947025" y="41687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7" name="Line 25"/>
          <p:cNvSpPr>
            <a:spLocks noChangeShapeType="1"/>
          </p:cNvSpPr>
          <p:nvPr/>
        </p:nvSpPr>
        <p:spPr bwMode="auto">
          <a:xfrm>
            <a:off x="7442200" y="3548063"/>
            <a:ext cx="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8" name="Text Box 26"/>
          <p:cNvSpPr txBox="1">
            <a:spLocks noChangeArrowheads="1"/>
          </p:cNvSpPr>
          <p:nvPr/>
        </p:nvSpPr>
        <p:spPr bwMode="auto">
          <a:xfrm>
            <a:off x="8535988" y="4541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4</a:t>
            </a:r>
          </a:p>
        </p:txBody>
      </p:sp>
      <p:sp>
        <p:nvSpPr>
          <p:cNvPr id="236559" name="Text Box 27"/>
          <p:cNvSpPr txBox="1">
            <a:spLocks noChangeArrowheads="1"/>
          </p:cNvSpPr>
          <p:nvPr/>
        </p:nvSpPr>
        <p:spPr bwMode="auto">
          <a:xfrm>
            <a:off x="9586913" y="4541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5</a:t>
            </a:r>
          </a:p>
        </p:txBody>
      </p:sp>
      <p:sp>
        <p:nvSpPr>
          <p:cNvPr id="236560" name="Line 29"/>
          <p:cNvSpPr>
            <a:spLocks noChangeShapeType="1"/>
          </p:cNvSpPr>
          <p:nvPr/>
        </p:nvSpPr>
        <p:spPr bwMode="auto">
          <a:xfrm>
            <a:off x="8847138" y="41687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1" name="Line 30"/>
          <p:cNvSpPr>
            <a:spLocks noChangeShapeType="1"/>
          </p:cNvSpPr>
          <p:nvPr/>
        </p:nvSpPr>
        <p:spPr bwMode="auto">
          <a:xfrm>
            <a:off x="8847138" y="41687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Line 31"/>
          <p:cNvSpPr>
            <a:spLocks noChangeShapeType="1"/>
          </p:cNvSpPr>
          <p:nvPr/>
        </p:nvSpPr>
        <p:spPr bwMode="auto">
          <a:xfrm>
            <a:off x="9880600" y="41687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3" name="Line 32"/>
          <p:cNvSpPr>
            <a:spLocks noChangeShapeType="1"/>
          </p:cNvSpPr>
          <p:nvPr/>
        </p:nvSpPr>
        <p:spPr bwMode="auto">
          <a:xfrm>
            <a:off x="9377363" y="3548063"/>
            <a:ext cx="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38595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828801" y="1752600"/>
            <a:ext cx="6791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" charset="0"/>
              </a:rPr>
              <a:t>Step 4: Repeat.  Find the nearest species</a:t>
            </a:r>
          </a:p>
          <a:p>
            <a:r>
              <a:rPr lang="en-US" sz="2800">
                <a:latin typeface="Arial" pitchFamily="1" charset="0"/>
              </a:rPr>
              <a:t>or grouping. </a:t>
            </a:r>
            <a:endParaRPr lang="en-US" sz="2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3276601"/>
            <a:ext cx="3276600" cy="2587625"/>
            <a:chOff x="1467" y="4244"/>
            <a:chExt cx="1200" cy="1008"/>
          </a:xfrm>
        </p:grpSpPr>
        <p:sp>
          <p:nvSpPr>
            <p:cNvPr id="238617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8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9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0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1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2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3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38624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38625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38626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38627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  <p:sp>
        <p:nvSpPr>
          <p:cNvPr id="238598" name="Oval 17"/>
          <p:cNvSpPr>
            <a:spLocks noChangeArrowheads="1"/>
          </p:cNvSpPr>
          <p:nvPr/>
        </p:nvSpPr>
        <p:spPr bwMode="auto">
          <a:xfrm>
            <a:off x="2667000" y="35052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599" name="Oval 18"/>
          <p:cNvSpPr>
            <a:spLocks noChangeArrowheads="1"/>
          </p:cNvSpPr>
          <p:nvPr/>
        </p:nvSpPr>
        <p:spPr bwMode="auto">
          <a:xfrm rot="2584600">
            <a:off x="3505200" y="47244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0" name="Oval 19"/>
          <p:cNvSpPr>
            <a:spLocks noChangeArrowheads="1"/>
          </p:cNvSpPr>
          <p:nvPr/>
        </p:nvSpPr>
        <p:spPr bwMode="auto">
          <a:xfrm rot="-1234103">
            <a:off x="3235325" y="4162425"/>
            <a:ext cx="25908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1" name="Text Box 20"/>
          <p:cNvSpPr txBox="1">
            <a:spLocks noChangeArrowheads="1"/>
          </p:cNvSpPr>
          <p:nvPr/>
        </p:nvSpPr>
        <p:spPr bwMode="auto">
          <a:xfrm>
            <a:off x="6019800" y="52720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38602" name="Text Box 21"/>
          <p:cNvSpPr txBox="1">
            <a:spLocks noChangeArrowheads="1"/>
          </p:cNvSpPr>
          <p:nvPr/>
        </p:nvSpPr>
        <p:spPr bwMode="auto">
          <a:xfrm>
            <a:off x="6970713" y="52720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38603" name="Line 23"/>
          <p:cNvSpPr>
            <a:spLocks noChangeShapeType="1"/>
          </p:cNvSpPr>
          <p:nvPr/>
        </p:nvSpPr>
        <p:spPr bwMode="auto">
          <a:xfrm>
            <a:off x="6300789" y="462280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4" name="Line 24"/>
          <p:cNvSpPr>
            <a:spLocks noChangeShapeType="1"/>
          </p:cNvSpPr>
          <p:nvPr/>
        </p:nvSpPr>
        <p:spPr bwMode="auto">
          <a:xfrm>
            <a:off x="6300788" y="4622801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5" name="Line 25"/>
          <p:cNvSpPr>
            <a:spLocks noChangeShapeType="1"/>
          </p:cNvSpPr>
          <p:nvPr/>
        </p:nvSpPr>
        <p:spPr bwMode="auto">
          <a:xfrm>
            <a:off x="7235825" y="4622801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6" name="Line 26"/>
          <p:cNvSpPr>
            <a:spLocks noChangeShapeType="1"/>
          </p:cNvSpPr>
          <p:nvPr/>
        </p:nvSpPr>
        <p:spPr bwMode="auto">
          <a:xfrm>
            <a:off x="6780213" y="4062414"/>
            <a:ext cx="0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07" name="Text Box 27"/>
          <p:cNvSpPr txBox="1">
            <a:spLocks noChangeArrowheads="1"/>
          </p:cNvSpPr>
          <p:nvPr/>
        </p:nvSpPr>
        <p:spPr bwMode="auto">
          <a:xfrm>
            <a:off x="7704138" y="52720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38608" name="Text Box 28"/>
          <p:cNvSpPr txBox="1">
            <a:spLocks noChangeArrowheads="1"/>
          </p:cNvSpPr>
          <p:nvPr/>
        </p:nvSpPr>
        <p:spPr bwMode="auto">
          <a:xfrm>
            <a:off x="8655050" y="52720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238609" name="Line 30"/>
          <p:cNvSpPr>
            <a:spLocks noChangeShapeType="1"/>
          </p:cNvSpPr>
          <p:nvPr/>
        </p:nvSpPr>
        <p:spPr bwMode="auto">
          <a:xfrm>
            <a:off x="7983539" y="43227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0" name="Line 31"/>
          <p:cNvSpPr>
            <a:spLocks noChangeShapeType="1"/>
          </p:cNvSpPr>
          <p:nvPr/>
        </p:nvSpPr>
        <p:spPr bwMode="auto">
          <a:xfrm>
            <a:off x="7983538" y="4322763"/>
            <a:ext cx="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1" name="Line 32"/>
          <p:cNvSpPr>
            <a:spLocks noChangeShapeType="1"/>
          </p:cNvSpPr>
          <p:nvPr/>
        </p:nvSpPr>
        <p:spPr bwMode="auto">
          <a:xfrm>
            <a:off x="8920163" y="4322763"/>
            <a:ext cx="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2" name="Line 33"/>
          <p:cNvSpPr>
            <a:spLocks noChangeShapeType="1"/>
          </p:cNvSpPr>
          <p:nvPr/>
        </p:nvSpPr>
        <p:spPr bwMode="auto">
          <a:xfrm>
            <a:off x="8462963" y="3762375"/>
            <a:ext cx="0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3" name="Text Box 34"/>
          <p:cNvSpPr txBox="1">
            <a:spLocks noChangeArrowheads="1"/>
          </p:cNvSpPr>
          <p:nvPr/>
        </p:nvSpPr>
        <p:spPr bwMode="auto">
          <a:xfrm>
            <a:off x="9402763" y="52641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38614" name="Line 35"/>
          <p:cNvSpPr>
            <a:spLocks noChangeShapeType="1"/>
          </p:cNvSpPr>
          <p:nvPr/>
        </p:nvSpPr>
        <p:spPr bwMode="auto">
          <a:xfrm>
            <a:off x="9563100" y="3762376"/>
            <a:ext cx="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5" name="Line 36"/>
          <p:cNvSpPr>
            <a:spLocks noChangeShapeType="1"/>
          </p:cNvSpPr>
          <p:nvPr/>
        </p:nvSpPr>
        <p:spPr bwMode="auto">
          <a:xfrm flipH="1">
            <a:off x="8440738" y="3762375"/>
            <a:ext cx="1122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16" name="Line 37"/>
          <p:cNvSpPr>
            <a:spLocks noChangeShapeType="1"/>
          </p:cNvSpPr>
          <p:nvPr/>
        </p:nvSpPr>
        <p:spPr bwMode="auto">
          <a:xfrm>
            <a:off x="9001125" y="3200401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819401" y="53340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pitchFamily="1" charset="0"/>
              </a:rPr>
              <a:t>Tree-building methods: UPGMA</a:t>
            </a:r>
            <a:endParaRPr lang="en-US"/>
          </a:p>
        </p:txBody>
      </p:sp>
      <p:sp>
        <p:nvSpPr>
          <p:cNvPr id="240643" name="Line 3"/>
          <p:cNvSpPr>
            <a:spLocks noChangeShapeType="1"/>
          </p:cNvSpPr>
          <p:nvPr/>
        </p:nvSpPr>
        <p:spPr bwMode="auto">
          <a:xfrm>
            <a:off x="2057400" y="14478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828800" y="1752601"/>
            <a:ext cx="8541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" charset="0"/>
              </a:rPr>
              <a:t>Step 4: Your tree is finished when all sequences are </a:t>
            </a:r>
          </a:p>
          <a:p>
            <a:r>
              <a:rPr lang="en-US" sz="2800">
                <a:latin typeface="Arial" pitchFamily="1" charset="0"/>
              </a:rPr>
              <a:t>connected. </a:t>
            </a:r>
            <a:endParaRPr lang="en-US" sz="2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3276601"/>
            <a:ext cx="3276600" cy="2587625"/>
            <a:chOff x="1467" y="4244"/>
            <a:chExt cx="1200" cy="1008"/>
          </a:xfrm>
        </p:grpSpPr>
        <p:sp>
          <p:nvSpPr>
            <p:cNvPr id="240672" name="Rectangle 6"/>
            <p:cNvSpPr>
              <a:spLocks noChangeArrowheads="1"/>
            </p:cNvSpPr>
            <p:nvPr/>
          </p:nvSpPr>
          <p:spPr bwMode="auto">
            <a:xfrm>
              <a:off x="1467" y="4244"/>
              <a:ext cx="1200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3" name="Oval 7"/>
            <p:cNvSpPr>
              <a:spLocks noChangeArrowheads="1"/>
            </p:cNvSpPr>
            <p:nvPr/>
          </p:nvSpPr>
          <p:spPr bwMode="auto">
            <a:xfrm>
              <a:off x="1611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4" name="Oval 8"/>
            <p:cNvSpPr>
              <a:spLocks noChangeArrowheads="1"/>
            </p:cNvSpPr>
            <p:nvPr/>
          </p:nvSpPr>
          <p:spPr bwMode="auto">
            <a:xfrm>
              <a:off x="1803" y="44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5" name="Oval 9"/>
            <p:cNvSpPr>
              <a:spLocks noChangeArrowheads="1"/>
            </p:cNvSpPr>
            <p:nvPr/>
          </p:nvSpPr>
          <p:spPr bwMode="auto">
            <a:xfrm>
              <a:off x="1947" y="48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6" name="Oval 10"/>
            <p:cNvSpPr>
              <a:spLocks noChangeArrowheads="1"/>
            </p:cNvSpPr>
            <p:nvPr/>
          </p:nvSpPr>
          <p:spPr bwMode="auto">
            <a:xfrm>
              <a:off x="2091" y="50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7" name="Oval 11"/>
            <p:cNvSpPr>
              <a:spLocks noChangeArrowheads="1"/>
            </p:cNvSpPr>
            <p:nvPr/>
          </p:nvSpPr>
          <p:spPr bwMode="auto">
            <a:xfrm>
              <a:off x="2427" y="47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78" name="Text Box 12"/>
            <p:cNvSpPr txBox="1">
              <a:spLocks noChangeArrowheads="1"/>
            </p:cNvSpPr>
            <p:nvPr/>
          </p:nvSpPr>
          <p:spPr bwMode="auto">
            <a:xfrm>
              <a:off x="1584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240679" name="Text Box 13"/>
            <p:cNvSpPr txBox="1">
              <a:spLocks noChangeArrowheads="1"/>
            </p:cNvSpPr>
            <p:nvPr/>
          </p:nvSpPr>
          <p:spPr bwMode="auto">
            <a:xfrm>
              <a:off x="1769" y="4503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240680" name="Text Box 14"/>
            <p:cNvSpPr txBox="1">
              <a:spLocks noChangeArrowheads="1"/>
            </p:cNvSpPr>
            <p:nvPr/>
          </p:nvSpPr>
          <p:spPr bwMode="auto">
            <a:xfrm>
              <a:off x="2400" y="4848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  <a:endParaRPr lang="en-US"/>
            </a:p>
          </p:txBody>
        </p:sp>
        <p:sp>
          <p:nvSpPr>
            <p:cNvPr id="240681" name="Text Box 15"/>
            <p:cNvSpPr txBox="1">
              <a:spLocks noChangeArrowheads="1"/>
            </p:cNvSpPr>
            <p:nvPr/>
          </p:nvSpPr>
          <p:spPr bwMode="auto">
            <a:xfrm>
              <a:off x="1913" y="4942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4</a:t>
              </a:r>
              <a:endParaRPr lang="en-US"/>
            </a:p>
          </p:txBody>
        </p:sp>
        <p:sp>
          <p:nvSpPr>
            <p:cNvPr id="240682" name="Text Box 16"/>
            <p:cNvSpPr txBox="1">
              <a:spLocks noChangeArrowheads="1"/>
            </p:cNvSpPr>
            <p:nvPr/>
          </p:nvSpPr>
          <p:spPr bwMode="auto">
            <a:xfrm>
              <a:off x="2064" y="5080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5</a:t>
              </a:r>
              <a:endParaRPr lang="en-US"/>
            </a:p>
          </p:txBody>
        </p:sp>
      </p:grpSp>
      <p:sp>
        <p:nvSpPr>
          <p:cNvPr id="240646" name="Oval 17"/>
          <p:cNvSpPr>
            <a:spLocks noChangeArrowheads="1"/>
          </p:cNvSpPr>
          <p:nvPr/>
        </p:nvSpPr>
        <p:spPr bwMode="auto">
          <a:xfrm>
            <a:off x="2667000" y="35052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7" name="Oval 18"/>
          <p:cNvSpPr>
            <a:spLocks noChangeArrowheads="1"/>
          </p:cNvSpPr>
          <p:nvPr/>
        </p:nvSpPr>
        <p:spPr bwMode="auto">
          <a:xfrm rot="2584600">
            <a:off x="3505200" y="4724400"/>
            <a:ext cx="1371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8" name="Oval 19"/>
          <p:cNvSpPr>
            <a:spLocks noChangeArrowheads="1"/>
          </p:cNvSpPr>
          <p:nvPr/>
        </p:nvSpPr>
        <p:spPr bwMode="auto">
          <a:xfrm rot="-1234103">
            <a:off x="3235325" y="4162425"/>
            <a:ext cx="25908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9" name="Oval 20"/>
          <p:cNvSpPr>
            <a:spLocks noChangeArrowheads="1"/>
          </p:cNvSpPr>
          <p:nvPr/>
        </p:nvSpPr>
        <p:spPr bwMode="auto">
          <a:xfrm rot="-1234103">
            <a:off x="2249489" y="3043238"/>
            <a:ext cx="3559175" cy="33448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0" name="Text Box 21"/>
          <p:cNvSpPr txBox="1">
            <a:spLocks noChangeArrowheads="1"/>
          </p:cNvSpPr>
          <p:nvPr/>
        </p:nvSpPr>
        <p:spPr bwMode="auto">
          <a:xfrm>
            <a:off x="6324600" y="55768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40651" name="Text Box 22"/>
          <p:cNvSpPr txBox="1">
            <a:spLocks noChangeArrowheads="1"/>
          </p:cNvSpPr>
          <p:nvPr/>
        </p:nvSpPr>
        <p:spPr bwMode="auto">
          <a:xfrm>
            <a:off x="7315200" y="55768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40652" name="Text Box 23"/>
          <p:cNvSpPr txBox="1">
            <a:spLocks noChangeArrowheads="1"/>
          </p:cNvSpPr>
          <p:nvPr/>
        </p:nvSpPr>
        <p:spPr bwMode="auto">
          <a:xfrm>
            <a:off x="6781800" y="49672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240653" name="Line 24"/>
          <p:cNvSpPr>
            <a:spLocks noChangeShapeType="1"/>
          </p:cNvSpPr>
          <p:nvPr/>
        </p:nvSpPr>
        <p:spPr bwMode="auto">
          <a:xfrm>
            <a:off x="6426200" y="49752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4" name="Line 25"/>
          <p:cNvSpPr>
            <a:spLocks noChangeShapeType="1"/>
          </p:cNvSpPr>
          <p:nvPr/>
        </p:nvSpPr>
        <p:spPr bwMode="auto">
          <a:xfrm>
            <a:off x="6426200" y="4975226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5" name="Line 26"/>
          <p:cNvSpPr>
            <a:spLocks noChangeShapeType="1"/>
          </p:cNvSpPr>
          <p:nvPr/>
        </p:nvSpPr>
        <p:spPr bwMode="auto">
          <a:xfrm>
            <a:off x="7416800" y="4975226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6" name="Line 27"/>
          <p:cNvSpPr>
            <a:spLocks noChangeShapeType="1"/>
          </p:cNvSpPr>
          <p:nvPr/>
        </p:nvSpPr>
        <p:spPr bwMode="auto">
          <a:xfrm>
            <a:off x="6934200" y="3397251"/>
            <a:ext cx="0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57" name="Text Box 28"/>
          <p:cNvSpPr txBox="1">
            <a:spLocks noChangeArrowheads="1"/>
          </p:cNvSpPr>
          <p:nvPr/>
        </p:nvSpPr>
        <p:spPr bwMode="auto">
          <a:xfrm>
            <a:off x="8256588" y="55768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40658" name="Text Box 29"/>
          <p:cNvSpPr txBox="1">
            <a:spLocks noChangeArrowheads="1"/>
          </p:cNvSpPr>
          <p:nvPr/>
        </p:nvSpPr>
        <p:spPr bwMode="auto">
          <a:xfrm>
            <a:off x="9197975" y="55768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240659" name="Text Box 30"/>
          <p:cNvSpPr txBox="1">
            <a:spLocks noChangeArrowheads="1"/>
          </p:cNvSpPr>
          <p:nvPr/>
        </p:nvSpPr>
        <p:spPr bwMode="auto">
          <a:xfrm>
            <a:off x="8523288" y="43386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240660" name="Line 31"/>
          <p:cNvSpPr>
            <a:spLocks noChangeShapeType="1"/>
          </p:cNvSpPr>
          <p:nvPr/>
        </p:nvSpPr>
        <p:spPr bwMode="auto">
          <a:xfrm>
            <a:off x="8326438" y="4606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1" name="Line 32"/>
          <p:cNvSpPr>
            <a:spLocks noChangeShapeType="1"/>
          </p:cNvSpPr>
          <p:nvPr/>
        </p:nvSpPr>
        <p:spPr bwMode="auto">
          <a:xfrm>
            <a:off x="8326438" y="4606926"/>
            <a:ext cx="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2" name="Line 33"/>
          <p:cNvSpPr>
            <a:spLocks noChangeShapeType="1"/>
          </p:cNvSpPr>
          <p:nvPr/>
        </p:nvSpPr>
        <p:spPr bwMode="auto">
          <a:xfrm>
            <a:off x="9317038" y="4606926"/>
            <a:ext cx="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3" name="Line 34"/>
          <p:cNvSpPr>
            <a:spLocks noChangeShapeType="1"/>
          </p:cNvSpPr>
          <p:nvPr/>
        </p:nvSpPr>
        <p:spPr bwMode="auto">
          <a:xfrm>
            <a:off x="8834438" y="4013201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4" name="Text Box 35"/>
          <p:cNvSpPr txBox="1">
            <a:spLocks noChangeArrowheads="1"/>
          </p:cNvSpPr>
          <p:nvPr/>
        </p:nvSpPr>
        <p:spPr bwMode="auto">
          <a:xfrm>
            <a:off x="9891713" y="55768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40665" name="Line 36"/>
          <p:cNvSpPr>
            <a:spLocks noChangeShapeType="1"/>
          </p:cNvSpPr>
          <p:nvPr/>
        </p:nvSpPr>
        <p:spPr bwMode="auto">
          <a:xfrm>
            <a:off x="9998075" y="4013201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6" name="Line 37"/>
          <p:cNvSpPr>
            <a:spLocks noChangeShapeType="1"/>
          </p:cNvSpPr>
          <p:nvPr/>
        </p:nvSpPr>
        <p:spPr bwMode="auto">
          <a:xfrm flipH="1">
            <a:off x="8809039" y="4013200"/>
            <a:ext cx="1189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7" name="Line 38"/>
          <p:cNvSpPr>
            <a:spLocks noChangeShapeType="1"/>
          </p:cNvSpPr>
          <p:nvPr/>
        </p:nvSpPr>
        <p:spPr bwMode="auto">
          <a:xfrm>
            <a:off x="9402763" y="3417888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68" name="Text Box 39"/>
          <p:cNvSpPr txBox="1">
            <a:spLocks noChangeArrowheads="1"/>
          </p:cNvSpPr>
          <p:nvPr/>
        </p:nvSpPr>
        <p:spPr bwMode="auto">
          <a:xfrm>
            <a:off x="9302750" y="404971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240669" name="Line 40"/>
          <p:cNvSpPr>
            <a:spLocks noChangeShapeType="1"/>
          </p:cNvSpPr>
          <p:nvPr/>
        </p:nvSpPr>
        <p:spPr bwMode="auto">
          <a:xfrm flipH="1">
            <a:off x="6938963" y="3413125"/>
            <a:ext cx="2443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70" name="Line 41"/>
          <p:cNvSpPr>
            <a:spLocks noChangeShapeType="1"/>
          </p:cNvSpPr>
          <p:nvPr/>
        </p:nvSpPr>
        <p:spPr bwMode="auto">
          <a:xfrm>
            <a:off x="8143875" y="2819401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71" name="Text Box 42"/>
          <p:cNvSpPr txBox="1">
            <a:spLocks noChangeArrowheads="1"/>
          </p:cNvSpPr>
          <p:nvPr/>
        </p:nvSpPr>
        <p:spPr bwMode="auto">
          <a:xfrm>
            <a:off x="8010525" y="34099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274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819401" y="274240"/>
            <a:ext cx="39036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 pitchFamily="1" charset="0"/>
              </a:rPr>
              <a:t>Algorithm: UPGMA</a:t>
            </a:r>
            <a:endParaRPr lang="en-US" dirty="0"/>
          </a:p>
        </p:txBody>
      </p:sp>
      <p:sp>
        <p:nvSpPr>
          <p:cNvPr id="240643" name="Line 3"/>
          <p:cNvSpPr>
            <a:spLocks noChangeShapeType="1"/>
          </p:cNvSpPr>
          <p:nvPr/>
        </p:nvSpPr>
        <p:spPr bwMode="auto">
          <a:xfrm>
            <a:off x="2057400" y="1110892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828801" y="1156532"/>
            <a:ext cx="9587881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itchFamily="1" charset="0"/>
              </a:rPr>
              <a:t>Given distance matrix d for n genes/objects</a:t>
            </a:r>
          </a:p>
          <a:p>
            <a:r>
              <a:rPr lang="en-US" sz="2800" dirty="0">
                <a:latin typeface="Arial" pitchFamily="1" charset="0"/>
              </a:rPr>
              <a:t>Form n clusters, 1 for each genes/objects</a:t>
            </a:r>
          </a:p>
          <a:p>
            <a:r>
              <a:rPr lang="en-US" sz="2800" dirty="0">
                <a:latin typeface="Arial" pitchFamily="1" charset="0"/>
              </a:rPr>
              <a:t>Assign height </a:t>
            </a:r>
            <a:r>
              <a:rPr lang="en-US" sz="2800" dirty="0" err="1">
                <a:latin typeface="Arial" pitchFamily="1" charset="0"/>
              </a:rPr>
              <a:t>h</a:t>
            </a:r>
            <a:r>
              <a:rPr lang="en-US" sz="2800" dirty="0">
                <a:latin typeface="Arial" pitchFamily="1" charset="0"/>
              </a:rPr>
              <a:t>=0 of each cluster in the tree T</a:t>
            </a:r>
          </a:p>
          <a:p>
            <a:r>
              <a:rPr lang="en-US" sz="2800" b="1" dirty="0">
                <a:latin typeface="Arial" pitchFamily="1" charset="0"/>
              </a:rPr>
              <a:t>While </a:t>
            </a:r>
            <a:r>
              <a:rPr lang="en-US" sz="2800" dirty="0">
                <a:latin typeface="Arial" pitchFamily="1" charset="0"/>
              </a:rPr>
              <a:t>there is &gt; 1 cluster</a:t>
            </a:r>
          </a:p>
          <a:p>
            <a:r>
              <a:rPr lang="en-US" sz="2800" dirty="0">
                <a:latin typeface="Arial" pitchFamily="1" charset="0"/>
              </a:rPr>
              <a:t>	find the two closest cluster C1 and C2</a:t>
            </a:r>
          </a:p>
          <a:p>
            <a:r>
              <a:rPr lang="en-US" sz="2800" dirty="0">
                <a:latin typeface="Arial" pitchFamily="1" charset="0"/>
              </a:rPr>
              <a:t>	merge C1 and C2 into new cluster C</a:t>
            </a:r>
          </a:p>
          <a:p>
            <a:r>
              <a:rPr lang="en-US" sz="2800" dirty="0">
                <a:latin typeface="Arial" pitchFamily="1" charset="0"/>
              </a:rPr>
              <a:t>	|C|=|C1|+|C2|</a:t>
            </a:r>
          </a:p>
          <a:p>
            <a:r>
              <a:rPr lang="en-US" sz="2800" dirty="0">
                <a:latin typeface="Arial" pitchFamily="1" charset="0"/>
              </a:rPr>
              <a:t>	</a:t>
            </a:r>
            <a:r>
              <a:rPr lang="en-US" sz="2800" b="1" dirty="0">
                <a:latin typeface="Arial" pitchFamily="1" charset="0"/>
              </a:rPr>
              <a:t>for</a:t>
            </a:r>
            <a:r>
              <a:rPr lang="en-US" sz="2800" dirty="0">
                <a:latin typeface="Arial" pitchFamily="1" charset="0"/>
              </a:rPr>
              <a:t> every other cluster (C* !=C)</a:t>
            </a:r>
          </a:p>
          <a:p>
            <a:r>
              <a:rPr lang="en-US" sz="2800" dirty="0">
                <a:latin typeface="Arial" pitchFamily="1" charset="0"/>
              </a:rPr>
              <a:t>		(compute new distance matrix with new cluster)</a:t>
            </a:r>
          </a:p>
          <a:p>
            <a:endParaRPr lang="en-US" sz="2800" dirty="0">
              <a:latin typeface="Arial" pitchFamily="1" charset="0"/>
            </a:endParaRPr>
          </a:p>
          <a:p>
            <a:endParaRPr lang="en-US" sz="2800" dirty="0">
              <a:latin typeface="Arial" pitchFamily="1" charset="0"/>
            </a:endParaRPr>
          </a:p>
          <a:p>
            <a:endParaRPr lang="en-US" sz="2800" dirty="0">
              <a:latin typeface="Arial" pitchFamily="1" charset="0"/>
            </a:endParaRPr>
          </a:p>
          <a:p>
            <a:r>
              <a:rPr lang="en-US" sz="2800" dirty="0">
                <a:latin typeface="Arial" pitchFamily="1" charset="0"/>
              </a:rPr>
              <a:t>	</a:t>
            </a:r>
            <a:r>
              <a:rPr lang="en-US" sz="2800" b="1" dirty="0">
                <a:latin typeface="Arial" pitchFamily="1" charset="0"/>
              </a:rPr>
              <a:t>end for</a:t>
            </a:r>
            <a:endParaRPr lang="en-US" sz="2800" b="1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819401" y="4955123"/>
          <a:ext cx="5748627" cy="126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905000" imgH="419100" progId="Equation.3">
                  <p:embed/>
                </p:oleObj>
              </mc:Choice>
              <mc:Fallback>
                <p:oleObj name="Equation" r:id="rId4" imgW="1905000" imgH="41910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955123"/>
                        <a:ext cx="5748627" cy="1264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82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893</Words>
  <Application>Microsoft Macintosh PowerPoint</Application>
  <PresentationFormat>Widescreen</PresentationFormat>
  <Paragraphs>344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Courier</vt:lpstr>
      <vt:lpstr>Symbol</vt:lpstr>
      <vt:lpstr>Times</vt:lpstr>
      <vt:lpstr>Office Theme</vt:lpstr>
      <vt:lpstr>Equation</vt:lpstr>
      <vt:lpstr>Hierarchical clustering (trees, dendrogram)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Linkage Choice</vt:lpstr>
      <vt:lpstr>MDS – multidimensional scaling</vt:lpstr>
      <vt:lpstr>Dendrogram for primate Mt DNA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McKinney, Brett</dc:creator>
  <cp:lastModifiedBy>McKinney, Brett</cp:lastModifiedBy>
  <cp:revision>5</cp:revision>
  <cp:lastPrinted>2018-08-28T12:42:22Z</cp:lastPrinted>
  <dcterms:created xsi:type="dcterms:W3CDTF">2018-08-28T01:43:07Z</dcterms:created>
  <dcterms:modified xsi:type="dcterms:W3CDTF">2018-08-28T16:53:49Z</dcterms:modified>
</cp:coreProperties>
</file>