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0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8" r:id="rId30"/>
    <p:sldId id="286" r:id="rId31"/>
    <p:sldId id="287" r:id="rId32"/>
    <p:sldId id="302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AF9F4-B5A4-6F43-A440-1962800CAB59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2E07E-393E-0942-ADDD-F173A0965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3CA5D-D9CC-F446-9844-55DBD19EE72F}" type="slidenum">
              <a:rPr lang="en-US"/>
              <a:pPr/>
              <a:t>4</a:t>
            </a:fld>
            <a:endParaRPr lang="en-US"/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5F534-80AC-0743-A576-1C57E5568D50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754C8-BB24-034B-99ED-628AAB4DFE8F}" type="slidenum">
              <a:rPr lang="en-US"/>
              <a:pPr/>
              <a:t>15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Acrocentric</a:t>
            </a:r>
            <a:r>
              <a:rPr lang="en-US" dirty="0"/>
              <a:t> – </a:t>
            </a:r>
            <a:r>
              <a:rPr lang="en-US" dirty="0" err="1"/>
              <a:t>p</a:t>
            </a:r>
            <a:r>
              <a:rPr lang="en-US" dirty="0"/>
              <a:t> arm</a:t>
            </a:r>
            <a:r>
              <a:rPr lang="en-US" baseline="0" dirty="0"/>
              <a:t> hard to see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16B2C-FB4D-F946-88EE-8D9FC0FDB4BC}" type="slidenum">
              <a:rPr lang="en-US"/>
              <a:pPr/>
              <a:t>16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A515E-41E6-414F-81E1-B2830A121144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AB53E-FE8A-044B-87D5-DB8BBDC55BCD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6FC5B-A944-BA42-B91D-C92F7BF143F7}" type="slidenum">
              <a:rPr lang="en-US"/>
              <a:pPr/>
              <a:t>19</a:t>
            </a:fld>
            <a:endParaRPr lang="en-US"/>
          </a:p>
        </p:txBody>
      </p:sp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C208-5993-E545-8758-E4C16577EE99}" type="slidenum">
              <a:rPr lang="en-US"/>
              <a:pPr/>
              <a:t>20</a:t>
            </a:fld>
            <a:endParaRPr lang="en-US"/>
          </a:p>
        </p:txBody>
      </p:sp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555D9-F9C2-884A-9784-16659A89FB16}" type="slidenum">
              <a:rPr lang="en-US"/>
              <a:pPr/>
              <a:t>21</a:t>
            </a:fld>
            <a:endParaRPr lang="en-US"/>
          </a:p>
        </p:txBody>
      </p:sp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5D3CE-DA59-A344-9522-8138E72C35AC}" type="slidenum">
              <a:rPr lang="en-US"/>
              <a:pPr/>
              <a:t>23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Signal intensity plot and transformed signal intensity plot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Can be dealt with by revised clustering algorithms, genomic control, fuzzy calls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638E1-41A6-5F44-BF12-E9325E5509B4}" type="slidenum">
              <a:rPr lang="en-US"/>
              <a:pPr/>
              <a:t>24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Signal intensity plot and transformed signal intensity plot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Can be dealt with by revised clustering algorithms, genomic control, fuzzy calls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0AADA-F347-1446-BEFF-86350D0B5DE3}" type="slidenum">
              <a:rPr lang="en-US"/>
              <a:pPr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82EEE9-ED30-FD47-A7E9-D7732084FF52}" type="slidenum">
              <a:rPr lang="en-US"/>
              <a:pPr/>
              <a:t>25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Signal intensity plot and transformed signal intensity plot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Can be dealt with by revised clustering algorithms, genomic control, fuzzy calls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E84CF-42B1-2C43-A101-5FFCE5D583FD}" type="slidenum">
              <a:rPr lang="en-US"/>
              <a:pPr/>
              <a:t>26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Signal intensity plot and transformed signal intensity plot</a:t>
            </a:r>
          </a:p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  <a:ea typeface="ＭＳ Ｐゴシック" charset="-128"/>
              </a:rPr>
              <a:t>Can be dealt with by revised clustering algorithms, genomic control, fuzzy calls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B345A-D96B-D540-A66B-58E05CBCF6CA}" type="slidenum">
              <a:rPr lang="en-US"/>
              <a:pPr/>
              <a:t>29</a:t>
            </a:fld>
            <a:endParaRPr lang="en-US"/>
          </a:p>
        </p:txBody>
      </p:sp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94863-FCF9-FD4E-9DC1-62FD6883DDBF}" type="slidenum">
              <a:rPr lang="en-US"/>
              <a:pPr/>
              <a:t>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24125-7087-C54E-A2D1-36EBD91EB188}" type="slidenum">
              <a:rPr lang="en-US"/>
              <a:pPr/>
              <a:t>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113DA-F3F0-514B-A0EC-C1FF7681E6CF}" type="slidenum">
              <a:rPr lang="en-US"/>
              <a:pPr/>
              <a:t>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026192-0291-E64E-A16D-8AC442E47AA6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F3AE5-6224-8C49-870C-9B72F645A42E}" type="slidenum">
              <a:rPr lang="en-US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10</a:t>
            </a:fld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34F2DF-6D96-1545-A2FB-2D41BEF76A74}" type="slidenum">
              <a:rPr lang="en-US"/>
              <a:pPr/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</a:rPr>
              <a:t>Overdomiancne: Heterozygotes have better selective advantage over either homozygote parent.  Sickle cell heterozygotes have a benign version of sickle cell, which is enough to provid resistance to malaria.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D009C-1D81-9847-A85C-A66AB2EB65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9D998-EBE8-704B-896E-83AAE474F9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A6F6-D5FC-7245-A7E6-3B52C1A5AFF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591B-4174-614B-B77E-130C9D20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rojects/SNP/snp_ref.cgi?rs=1219090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mutations and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52" y="1534220"/>
            <a:ext cx="8229600" cy="4525963"/>
          </a:xfrm>
        </p:spPr>
        <p:txBody>
          <a:bodyPr/>
          <a:lstStyle/>
          <a:p>
            <a:r>
              <a:rPr lang="en-US" dirty="0"/>
              <a:t>Genome-wide association study (GWAS)</a:t>
            </a:r>
          </a:p>
          <a:p>
            <a:r>
              <a:rPr lang="en-US" dirty="0"/>
              <a:t>Single nucleotide polymorphism (SNP)</a:t>
            </a:r>
          </a:p>
          <a:p>
            <a:r>
              <a:rPr lang="en-US" dirty="0"/>
              <a:t>Synonymous and non-synonymous </a:t>
            </a:r>
            <a:r>
              <a:rPr lang="en-US" dirty="0" err="1"/>
              <a:t>SNPs</a:t>
            </a:r>
            <a:endParaRPr lang="en-US" dirty="0"/>
          </a:p>
          <a:p>
            <a:r>
              <a:rPr lang="en-US" dirty="0"/>
              <a:t>Common Disease Common Variant</a:t>
            </a:r>
          </a:p>
          <a:p>
            <a:endParaRPr lang="en-US" dirty="0"/>
          </a:p>
          <a:p>
            <a:r>
              <a:rPr lang="en-US" dirty="0"/>
              <a:t>Classic Genetic Disease: Sickle Cell</a:t>
            </a:r>
          </a:p>
          <a:p>
            <a:r>
              <a:rPr lang="en-US" dirty="0"/>
              <a:t>Why do we have genetic diseases?</a:t>
            </a:r>
          </a:p>
        </p:txBody>
      </p:sp>
    </p:spTree>
    <p:extLst>
      <p:ext uri="{BB962C8B-B14F-4D97-AF65-F5344CB8AC3E}">
        <p14:creationId xmlns:p14="http://schemas.microsoft.com/office/powerpoint/2010/main" val="42873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SNPs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DNA sequence variations that occur when a single nucleotide is altered.</a:t>
            </a:r>
          </a:p>
          <a:p>
            <a:pPr eaLnBrk="1" hangingPunct="1"/>
            <a:r>
              <a:rPr lang="en-US" sz="2800"/>
              <a:t>Must be present in at least 1% of the population to be a SNP.</a:t>
            </a:r>
          </a:p>
          <a:p>
            <a:pPr eaLnBrk="1" hangingPunct="1"/>
            <a:r>
              <a:rPr lang="en-US" sz="2800"/>
              <a:t>Occur every 100 to 300 bases along the 3 billion-base human genome.</a:t>
            </a:r>
          </a:p>
          <a:p>
            <a:pPr eaLnBrk="1" hangingPunct="1"/>
            <a:r>
              <a:rPr lang="en-US" sz="2800"/>
              <a:t>Many have no effect on cell function but some could affect disease risk and drug response.</a:t>
            </a:r>
          </a:p>
        </p:txBody>
      </p:sp>
    </p:spTree>
    <p:extLst>
      <p:ext uri="{BB962C8B-B14F-4D97-AF65-F5344CB8AC3E}">
        <p14:creationId xmlns:p14="http://schemas.microsoft.com/office/powerpoint/2010/main" val="170831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CFTR </a:t>
            </a:r>
            <a:r>
              <a:rPr lang="en-US">
                <a:latin typeface="Symbol" charset="2"/>
                <a:sym typeface="Symbol" charset="2"/>
              </a:rPr>
              <a:t></a:t>
            </a:r>
            <a:r>
              <a:rPr lang="en-US"/>
              <a:t>F508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Cystic fibrosis mutation (of hundreds)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Autosomal recessive (incomplete?)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Heterozygous advantage theory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Overdominance -- heterozygotes have a benign form of disease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Cholera or Tuberculosis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Theory makes sense for malaria and sickle cell, which is incompletely recessive</a:t>
            </a:r>
          </a:p>
        </p:txBody>
      </p:sp>
    </p:spTree>
    <p:extLst>
      <p:ext uri="{BB962C8B-B14F-4D97-AF65-F5344CB8AC3E}">
        <p14:creationId xmlns:p14="http://schemas.microsoft.com/office/powerpoint/2010/main" val="288356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Symbol" charset="2"/>
                <a:sym typeface="Symbol" charset="2"/>
              </a:rPr>
              <a:t></a:t>
            </a:r>
            <a:r>
              <a:rPr lang="en-US" dirty="0"/>
              <a:t>508 Cystic Fibrosis gene</a:t>
            </a:r>
            <a:br>
              <a:rPr lang="en-US" dirty="0"/>
            </a:br>
            <a:r>
              <a:rPr lang="en-US" dirty="0"/>
              <a:t>deletion mutation 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513"/>
            <a:ext cx="8229600" cy="2280023"/>
          </a:xfrm>
        </p:spPr>
        <p:txBody>
          <a:bodyPr/>
          <a:lstStyle/>
          <a:p>
            <a:r>
              <a:rPr lang="en-US" b="1" dirty="0"/>
              <a:t>rs121909001    </a:t>
            </a:r>
            <a:r>
              <a:rPr lang="en-US" sz="1800" b="1" dirty="0">
                <a:hlinkClick r:id="rId3"/>
              </a:rPr>
              <a:t>http://www.ncbi.nlm.nih.gov/projects/SNP/snp_ref.cgi?rs=121909001</a:t>
            </a:r>
            <a:r>
              <a:rPr lang="en-US" sz="1800" b="1" dirty="0"/>
              <a:t> </a:t>
            </a:r>
          </a:p>
          <a:p>
            <a:r>
              <a:rPr lang="en-US" dirty="0"/>
              <a:t>Allele change:</a:t>
            </a:r>
            <a:r>
              <a:rPr lang="en-US" b="1" dirty="0"/>
              <a:t> </a:t>
            </a:r>
            <a:r>
              <a:rPr lang="en-US" dirty="0"/>
              <a:t>[</a:t>
            </a:r>
            <a:r>
              <a:rPr lang="en-US" b="1" dirty="0"/>
              <a:t>TTT/</a:t>
            </a:r>
            <a:r>
              <a:rPr lang="en-US" dirty="0"/>
              <a:t>-]GGT</a:t>
            </a:r>
          </a:p>
        </p:txBody>
      </p:sp>
      <p:sp>
        <p:nvSpPr>
          <p:cNvPr id="2050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902075" y="2293938"/>
            <a:ext cx="11113" cy="12700"/>
          </a:xfrm>
          <a:custGeom>
            <a:avLst/>
            <a:gdLst/>
            <a:ahLst/>
            <a:cxnLst>
              <a:cxn ang="0">
                <a:pos x="20" y="35"/>
              </a:cxn>
              <a:cxn ang="0">
                <a:pos x="4" y="0"/>
              </a:cxn>
              <a:cxn ang="0">
                <a:pos x="29" y="21"/>
              </a:cxn>
            </a:cxnLst>
            <a:rect l="0" t="0" r="r" b="b"/>
            <a:pathLst>
              <a:path w="30" h="36" extrusionOk="0">
                <a:moveTo>
                  <a:pt x="20" y="35"/>
                </a:moveTo>
                <a:cubicBezTo>
                  <a:pt x="14" y="25"/>
                  <a:pt x="-1" y="9"/>
                  <a:pt x="4" y="0"/>
                </a:cubicBezTo>
                <a:cubicBezTo>
                  <a:pt x="12" y="12"/>
                  <a:pt x="17" y="11"/>
                  <a:pt x="29" y="21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3" y="2806275"/>
            <a:ext cx="4844454" cy="40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-65088" y="533400"/>
            <a:ext cx="91328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rial" charset="0"/>
              </a:rPr>
              <a:t> Three gateways to access the human genome</a:t>
            </a:r>
          </a:p>
        </p:txBody>
      </p:sp>
      <p:sp>
        <p:nvSpPr>
          <p:cNvPr id="104451" name="Rectangle 4"/>
          <p:cNvSpPr>
            <a:spLocks noChangeArrowheads="1"/>
          </p:cNvSpPr>
          <p:nvPr/>
        </p:nvSpPr>
        <p:spPr bwMode="auto">
          <a:xfrm>
            <a:off x="2133600" y="1905000"/>
            <a:ext cx="5753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rial" charset="0"/>
              </a:rPr>
              <a:t>NCBI map viewer</a:t>
            </a:r>
          </a:p>
          <a:p>
            <a:r>
              <a:rPr lang="en-US" b="1">
                <a:latin typeface="Arial" charset="0"/>
              </a:rPr>
              <a:t>www.ncbi.nlm.nih.gov</a:t>
            </a:r>
          </a:p>
          <a:p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Ensembl Project (EBI/Sanger Institute)</a:t>
            </a:r>
          </a:p>
          <a:p>
            <a:r>
              <a:rPr lang="en-US" b="1">
                <a:latin typeface="Arial" charset="0"/>
              </a:rPr>
              <a:t>www.ensembl.org</a:t>
            </a:r>
          </a:p>
          <a:p>
            <a:endParaRPr lang="en-US" b="1">
              <a:latin typeface="Arial" charset="0"/>
            </a:endParaRPr>
          </a:p>
          <a:p>
            <a:r>
              <a:rPr lang="en-US" b="1">
                <a:latin typeface="Arial" charset="0"/>
              </a:rPr>
              <a:t>UCSC (Golden Path)</a:t>
            </a:r>
          </a:p>
          <a:p>
            <a:r>
              <a:rPr lang="en-US" b="1">
                <a:latin typeface="Arial" charset="0"/>
              </a:rPr>
              <a:t>www.genome.ucsc.edu</a:t>
            </a:r>
          </a:p>
        </p:txBody>
      </p:sp>
    </p:spTree>
    <p:extLst>
      <p:ext uri="{BB962C8B-B14F-4D97-AF65-F5344CB8AC3E}">
        <p14:creationId xmlns:p14="http://schemas.microsoft.com/office/powerpoint/2010/main" val="177558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/>
              <a:t>Anatomy of a chromosome</a:t>
            </a:r>
            <a:endParaRPr lang="en-US"/>
          </a:p>
        </p:txBody>
      </p:sp>
      <p:pic>
        <p:nvPicPr>
          <p:cNvPr id="1030" name="Picture 3" descr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3850"/>
            <a:ext cx="2430463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4"/>
          <p:cNvSpPr txBox="1">
            <a:spLocks noChangeArrowheads="1"/>
          </p:cNvSpPr>
          <p:nvPr/>
        </p:nvSpPr>
        <p:spPr bwMode="auto">
          <a:xfrm>
            <a:off x="3276600" y="2638425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Centromere</a:t>
            </a:r>
          </a:p>
        </p:txBody>
      </p:sp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218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Telomeres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3292475" y="44958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 arm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3292475" y="1676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 arm</a:t>
            </a:r>
          </a:p>
        </p:txBody>
      </p:sp>
      <p:sp>
        <p:nvSpPr>
          <p:cNvPr id="1026" name="Ink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635000" y="377825"/>
            <a:ext cx="2747963" cy="6316663"/>
          </a:xfrm>
          <a:custGeom>
            <a:avLst/>
            <a:gdLst/>
            <a:ahLst/>
            <a:cxnLst>
              <a:cxn ang="0">
                <a:pos x="4566" y="14782"/>
              </a:cxn>
              <a:cxn ang="0">
                <a:pos x="4880" y="14716"/>
              </a:cxn>
              <a:cxn ang="0">
                <a:pos x="5337" y="14631"/>
              </a:cxn>
              <a:cxn ang="0">
                <a:pos x="5372" y="14629"/>
              </a:cxn>
              <a:cxn ang="0">
                <a:pos x="4674" y="14708"/>
              </a:cxn>
              <a:cxn ang="0">
                <a:pos x="4731" y="14740"/>
              </a:cxn>
              <a:cxn ang="0">
                <a:pos x="5255" y="14793"/>
              </a:cxn>
              <a:cxn ang="0">
                <a:pos x="5480" y="14830"/>
              </a:cxn>
              <a:cxn ang="0">
                <a:pos x="5036" y="14819"/>
              </a:cxn>
              <a:cxn ang="0">
                <a:pos x="4680" y="14819"/>
              </a:cxn>
              <a:cxn ang="0">
                <a:pos x="4759" y="14838"/>
              </a:cxn>
              <a:cxn ang="0">
                <a:pos x="5363" y="14843"/>
              </a:cxn>
              <a:cxn ang="0">
                <a:pos x="5582" y="14843"/>
              </a:cxn>
              <a:cxn ang="0">
                <a:pos x="4877" y="14970"/>
              </a:cxn>
              <a:cxn ang="0">
                <a:pos x="4699" y="14991"/>
              </a:cxn>
              <a:cxn ang="0">
                <a:pos x="5264" y="14946"/>
              </a:cxn>
              <a:cxn ang="0">
                <a:pos x="5525" y="14920"/>
              </a:cxn>
              <a:cxn ang="0">
                <a:pos x="7592" y="7022"/>
              </a:cxn>
              <a:cxn ang="0">
                <a:pos x="7630" y="7019"/>
              </a:cxn>
              <a:cxn ang="0">
                <a:pos x="7465" y="7014"/>
              </a:cxn>
              <a:cxn ang="0">
                <a:pos x="7150" y="7009"/>
              </a:cxn>
              <a:cxn ang="0">
                <a:pos x="6226" y="6942"/>
              </a:cxn>
              <a:cxn ang="0">
                <a:pos x="5814" y="6879"/>
              </a:cxn>
              <a:cxn ang="0">
                <a:pos x="5293" y="6797"/>
              </a:cxn>
              <a:cxn ang="0">
                <a:pos x="4490" y="6736"/>
              </a:cxn>
              <a:cxn ang="0">
                <a:pos x="4020" y="6654"/>
              </a:cxn>
              <a:cxn ang="0">
                <a:pos x="3128" y="6688"/>
              </a:cxn>
              <a:cxn ang="0">
                <a:pos x="2581" y="6784"/>
              </a:cxn>
              <a:cxn ang="0">
                <a:pos x="3099" y="6461"/>
              </a:cxn>
              <a:cxn ang="0">
                <a:pos x="2708" y="6495"/>
              </a:cxn>
              <a:cxn ang="0">
                <a:pos x="2289" y="6630"/>
              </a:cxn>
              <a:cxn ang="0">
                <a:pos x="2473" y="6797"/>
              </a:cxn>
              <a:cxn ang="0">
                <a:pos x="2994" y="7017"/>
              </a:cxn>
              <a:cxn ang="0">
                <a:pos x="1289" y="145"/>
              </a:cxn>
              <a:cxn ang="0">
                <a:pos x="403" y="2392"/>
              </a:cxn>
              <a:cxn ang="0">
                <a:pos x="788" y="5448"/>
              </a:cxn>
              <a:cxn ang="0">
                <a:pos x="1892" y="6760"/>
              </a:cxn>
              <a:cxn ang="0">
                <a:pos x="3874" y="5961"/>
              </a:cxn>
              <a:cxn ang="0">
                <a:pos x="4429" y="1976"/>
              </a:cxn>
              <a:cxn ang="0">
                <a:pos x="1985" y="156"/>
              </a:cxn>
              <a:cxn ang="0">
                <a:pos x="962" y="7017"/>
              </a:cxn>
              <a:cxn ang="0">
                <a:pos x="184" y="9183"/>
              </a:cxn>
              <a:cxn ang="0">
                <a:pos x="168" y="13300"/>
              </a:cxn>
              <a:cxn ang="0">
                <a:pos x="826" y="16134"/>
              </a:cxn>
              <a:cxn ang="0">
                <a:pos x="2953" y="17446"/>
              </a:cxn>
              <a:cxn ang="0">
                <a:pos x="4410" y="14393"/>
              </a:cxn>
              <a:cxn ang="0">
                <a:pos x="3439" y="7927"/>
              </a:cxn>
              <a:cxn ang="0">
                <a:pos x="1489" y="6556"/>
              </a:cxn>
            </a:cxnLst>
            <a:rect l="0" t="0" r="r" b="b"/>
            <a:pathLst>
              <a:path w="7634" h="17548" extrusionOk="0">
                <a:moveTo>
                  <a:pt x="4420" y="14848"/>
                </a:moveTo>
                <a:cubicBezTo>
                  <a:pt x="4463" y="14809"/>
                  <a:pt x="4509" y="14793"/>
                  <a:pt x="4566" y="14782"/>
                </a:cubicBezTo>
                <a:cubicBezTo>
                  <a:pt x="4602" y="14775"/>
                  <a:pt x="4637" y="14770"/>
                  <a:pt x="4671" y="14761"/>
                </a:cubicBezTo>
                <a:cubicBezTo>
                  <a:pt x="4741" y="14743"/>
                  <a:pt x="4809" y="14728"/>
                  <a:pt x="4880" y="14716"/>
                </a:cubicBezTo>
                <a:cubicBezTo>
                  <a:pt x="4969" y="14701"/>
                  <a:pt x="5059" y="14695"/>
                  <a:pt x="5147" y="14674"/>
                </a:cubicBezTo>
                <a:cubicBezTo>
                  <a:pt x="5209" y="14659"/>
                  <a:pt x="5274" y="14640"/>
                  <a:pt x="5337" y="14631"/>
                </a:cubicBezTo>
                <a:cubicBezTo>
                  <a:pt x="5366" y="14627"/>
                  <a:pt x="5433" y="14653"/>
                  <a:pt x="5423" y="14626"/>
                </a:cubicBezTo>
                <a:cubicBezTo>
                  <a:pt x="5419" y="14615"/>
                  <a:pt x="5378" y="14628"/>
                  <a:pt x="5372" y="14629"/>
                </a:cubicBezTo>
                <a:cubicBezTo>
                  <a:pt x="5167" y="14645"/>
                  <a:pt x="4966" y="14679"/>
                  <a:pt x="4763" y="14705"/>
                </a:cubicBezTo>
                <a:cubicBezTo>
                  <a:pt x="4734" y="14709"/>
                  <a:pt x="4702" y="14705"/>
                  <a:pt x="4674" y="14708"/>
                </a:cubicBezTo>
                <a:cubicBezTo>
                  <a:pt x="4672" y="14710"/>
                  <a:pt x="4671" y="14711"/>
                  <a:pt x="4671" y="14713"/>
                </a:cubicBezTo>
                <a:cubicBezTo>
                  <a:pt x="4696" y="14731"/>
                  <a:pt x="4697" y="14734"/>
                  <a:pt x="4731" y="14740"/>
                </a:cubicBezTo>
                <a:cubicBezTo>
                  <a:pt x="4814" y="14755"/>
                  <a:pt x="4899" y="14753"/>
                  <a:pt x="4982" y="14761"/>
                </a:cubicBezTo>
                <a:cubicBezTo>
                  <a:pt x="5073" y="14770"/>
                  <a:pt x="5164" y="14784"/>
                  <a:pt x="5255" y="14793"/>
                </a:cubicBezTo>
                <a:cubicBezTo>
                  <a:pt x="5330" y="14800"/>
                  <a:pt x="5404" y="14809"/>
                  <a:pt x="5477" y="14827"/>
                </a:cubicBezTo>
                <a:cubicBezTo>
                  <a:pt x="5478" y="14828"/>
                  <a:pt x="5479" y="14829"/>
                  <a:pt x="5480" y="14830"/>
                </a:cubicBezTo>
                <a:cubicBezTo>
                  <a:pt x="5424" y="14824"/>
                  <a:pt x="5372" y="14825"/>
                  <a:pt x="5315" y="14824"/>
                </a:cubicBezTo>
                <a:cubicBezTo>
                  <a:pt x="5222" y="14823"/>
                  <a:pt x="5129" y="14819"/>
                  <a:pt x="5036" y="14819"/>
                </a:cubicBezTo>
                <a:cubicBezTo>
                  <a:pt x="4949" y="14819"/>
                  <a:pt x="4862" y="14823"/>
                  <a:pt x="4775" y="14822"/>
                </a:cubicBezTo>
                <a:cubicBezTo>
                  <a:pt x="4743" y="14822"/>
                  <a:pt x="4712" y="14812"/>
                  <a:pt x="4680" y="14819"/>
                </a:cubicBezTo>
                <a:cubicBezTo>
                  <a:pt x="4678" y="14821"/>
                  <a:pt x="4676" y="14822"/>
                  <a:pt x="4674" y="14824"/>
                </a:cubicBezTo>
                <a:cubicBezTo>
                  <a:pt x="4703" y="14837"/>
                  <a:pt x="4723" y="14840"/>
                  <a:pt x="4759" y="14838"/>
                </a:cubicBezTo>
                <a:cubicBezTo>
                  <a:pt x="4857" y="14832"/>
                  <a:pt x="4950" y="14835"/>
                  <a:pt x="5048" y="14840"/>
                </a:cubicBezTo>
                <a:cubicBezTo>
                  <a:pt x="5153" y="14846"/>
                  <a:pt x="5258" y="14842"/>
                  <a:pt x="5363" y="14843"/>
                </a:cubicBezTo>
                <a:cubicBezTo>
                  <a:pt x="5431" y="14844"/>
                  <a:pt x="5498" y="14842"/>
                  <a:pt x="5566" y="14843"/>
                </a:cubicBezTo>
                <a:cubicBezTo>
                  <a:pt x="5571" y="14843"/>
                  <a:pt x="5577" y="14843"/>
                  <a:pt x="5582" y="14843"/>
                </a:cubicBezTo>
                <a:cubicBezTo>
                  <a:pt x="5465" y="14857"/>
                  <a:pt x="5350" y="14892"/>
                  <a:pt x="5233" y="14912"/>
                </a:cubicBezTo>
                <a:cubicBezTo>
                  <a:pt x="5114" y="14932"/>
                  <a:pt x="4997" y="14955"/>
                  <a:pt x="4877" y="14970"/>
                </a:cubicBezTo>
                <a:cubicBezTo>
                  <a:pt x="4819" y="14977"/>
                  <a:pt x="4763" y="14990"/>
                  <a:pt x="4705" y="14996"/>
                </a:cubicBezTo>
                <a:cubicBezTo>
                  <a:pt x="4691" y="14992"/>
                  <a:pt x="4658" y="14998"/>
                  <a:pt x="4699" y="14991"/>
                </a:cubicBezTo>
                <a:cubicBezTo>
                  <a:pt x="4799" y="14974"/>
                  <a:pt x="4903" y="14975"/>
                  <a:pt x="5004" y="14967"/>
                </a:cubicBezTo>
                <a:cubicBezTo>
                  <a:pt x="5091" y="14960"/>
                  <a:pt x="5178" y="14955"/>
                  <a:pt x="5264" y="14946"/>
                </a:cubicBezTo>
                <a:cubicBezTo>
                  <a:pt x="5326" y="14940"/>
                  <a:pt x="5390" y="14935"/>
                  <a:pt x="5452" y="14925"/>
                </a:cubicBezTo>
                <a:cubicBezTo>
                  <a:pt x="5473" y="14922"/>
                  <a:pt x="5504" y="14912"/>
                  <a:pt x="5525" y="14920"/>
                </a:cubicBezTo>
                <a:cubicBezTo>
                  <a:pt x="5531" y="14922"/>
                  <a:pt x="5546" y="14937"/>
                  <a:pt x="5553" y="14941"/>
                </a:cubicBezTo>
              </a:path>
              <a:path w="7634" h="17548" extrusionOk="0">
                <a:moveTo>
                  <a:pt x="7592" y="7022"/>
                </a:moveTo>
                <a:cubicBezTo>
                  <a:pt x="7604" y="7020"/>
                  <a:pt x="7626" y="7017"/>
                  <a:pt x="7633" y="7017"/>
                </a:cubicBezTo>
                <a:cubicBezTo>
                  <a:pt x="7633" y="7019"/>
                  <a:pt x="7633" y="7020"/>
                  <a:pt x="7630" y="7019"/>
                </a:cubicBezTo>
                <a:cubicBezTo>
                  <a:pt x="7597" y="7015"/>
                  <a:pt x="7562" y="6993"/>
                  <a:pt x="7528" y="6995"/>
                </a:cubicBezTo>
                <a:cubicBezTo>
                  <a:pt x="7502" y="6997"/>
                  <a:pt x="7488" y="7013"/>
                  <a:pt x="7465" y="7014"/>
                </a:cubicBezTo>
                <a:cubicBezTo>
                  <a:pt x="7405" y="7017"/>
                  <a:pt x="7344" y="7011"/>
                  <a:pt x="7287" y="7011"/>
                </a:cubicBezTo>
                <a:cubicBezTo>
                  <a:pt x="7241" y="7011"/>
                  <a:pt x="7196" y="7014"/>
                  <a:pt x="7150" y="7009"/>
                </a:cubicBezTo>
                <a:cubicBezTo>
                  <a:pt x="6986" y="6992"/>
                  <a:pt x="6822" y="6978"/>
                  <a:pt x="6658" y="6966"/>
                </a:cubicBezTo>
                <a:cubicBezTo>
                  <a:pt x="6516" y="6956"/>
                  <a:pt x="6366" y="6966"/>
                  <a:pt x="6226" y="6942"/>
                </a:cubicBezTo>
                <a:cubicBezTo>
                  <a:pt x="6182" y="6935"/>
                  <a:pt x="6140" y="6917"/>
                  <a:pt x="6096" y="6908"/>
                </a:cubicBezTo>
                <a:cubicBezTo>
                  <a:pt x="6002" y="6889"/>
                  <a:pt x="5908" y="6894"/>
                  <a:pt x="5814" y="6879"/>
                </a:cubicBezTo>
                <a:cubicBezTo>
                  <a:pt x="5756" y="6870"/>
                  <a:pt x="5705" y="6843"/>
                  <a:pt x="5648" y="6831"/>
                </a:cubicBezTo>
                <a:cubicBezTo>
                  <a:pt x="5530" y="6807"/>
                  <a:pt x="5411" y="6810"/>
                  <a:pt x="5293" y="6797"/>
                </a:cubicBezTo>
                <a:cubicBezTo>
                  <a:pt x="5193" y="6786"/>
                  <a:pt x="5095" y="6777"/>
                  <a:pt x="4994" y="6773"/>
                </a:cubicBezTo>
                <a:cubicBezTo>
                  <a:pt x="4826" y="6767"/>
                  <a:pt x="4658" y="6746"/>
                  <a:pt x="4490" y="6736"/>
                </a:cubicBezTo>
                <a:cubicBezTo>
                  <a:pt x="4410" y="6731"/>
                  <a:pt x="4339" y="6720"/>
                  <a:pt x="4261" y="6702"/>
                </a:cubicBezTo>
                <a:cubicBezTo>
                  <a:pt x="4180" y="6683"/>
                  <a:pt x="4103" y="6666"/>
                  <a:pt x="4020" y="6654"/>
                </a:cubicBezTo>
                <a:cubicBezTo>
                  <a:pt x="3874" y="6633"/>
                  <a:pt x="3719" y="6638"/>
                  <a:pt x="3572" y="6646"/>
                </a:cubicBezTo>
                <a:cubicBezTo>
                  <a:pt x="3423" y="6654"/>
                  <a:pt x="3276" y="6684"/>
                  <a:pt x="3128" y="6688"/>
                </a:cubicBezTo>
                <a:cubicBezTo>
                  <a:pt x="3000" y="6691"/>
                  <a:pt x="2870" y="6689"/>
                  <a:pt x="2743" y="6710"/>
                </a:cubicBezTo>
                <a:cubicBezTo>
                  <a:pt x="2676" y="6721"/>
                  <a:pt x="2625" y="6741"/>
                  <a:pt x="2581" y="6784"/>
                </a:cubicBezTo>
                <a:cubicBezTo>
                  <a:pt x="2581" y="6795"/>
                  <a:pt x="2581" y="6799"/>
                  <a:pt x="2581" y="6807"/>
                </a:cubicBezTo>
              </a:path>
              <a:path w="7634" h="17548" extrusionOk="0">
                <a:moveTo>
                  <a:pt x="3099" y="6461"/>
                </a:moveTo>
                <a:cubicBezTo>
                  <a:pt x="3052" y="6420"/>
                  <a:pt x="3013" y="6423"/>
                  <a:pt x="2953" y="6437"/>
                </a:cubicBezTo>
                <a:cubicBezTo>
                  <a:pt x="2871" y="6456"/>
                  <a:pt x="2792" y="6483"/>
                  <a:pt x="2708" y="6495"/>
                </a:cubicBezTo>
                <a:cubicBezTo>
                  <a:pt x="2608" y="6509"/>
                  <a:pt x="2521" y="6534"/>
                  <a:pt x="2426" y="6569"/>
                </a:cubicBezTo>
                <a:cubicBezTo>
                  <a:pt x="2389" y="6582"/>
                  <a:pt x="2319" y="6602"/>
                  <a:pt x="2289" y="6630"/>
                </a:cubicBezTo>
                <a:cubicBezTo>
                  <a:pt x="2266" y="6651"/>
                  <a:pt x="2259" y="6665"/>
                  <a:pt x="2273" y="6694"/>
                </a:cubicBezTo>
                <a:cubicBezTo>
                  <a:pt x="2297" y="6745"/>
                  <a:pt x="2430" y="6778"/>
                  <a:pt x="2473" y="6797"/>
                </a:cubicBezTo>
                <a:cubicBezTo>
                  <a:pt x="2587" y="6846"/>
                  <a:pt x="2699" y="6900"/>
                  <a:pt x="2816" y="6942"/>
                </a:cubicBezTo>
                <a:cubicBezTo>
                  <a:pt x="2908" y="6972"/>
                  <a:pt x="2939" y="6982"/>
                  <a:pt x="2994" y="7017"/>
                </a:cubicBezTo>
              </a:path>
              <a:path w="7634" h="17548" extrusionOk="0">
                <a:moveTo>
                  <a:pt x="1743" y="34"/>
                </a:moveTo>
                <a:cubicBezTo>
                  <a:pt x="1557" y="24"/>
                  <a:pt x="1440" y="-19"/>
                  <a:pt x="1289" y="145"/>
                </a:cubicBezTo>
                <a:cubicBezTo>
                  <a:pt x="1113" y="336"/>
                  <a:pt x="965" y="662"/>
                  <a:pt x="864" y="897"/>
                </a:cubicBezTo>
                <a:cubicBezTo>
                  <a:pt x="661" y="1368"/>
                  <a:pt x="520" y="1893"/>
                  <a:pt x="403" y="2392"/>
                </a:cubicBezTo>
                <a:cubicBezTo>
                  <a:pt x="267" y="2972"/>
                  <a:pt x="208" y="3578"/>
                  <a:pt x="372" y="4156"/>
                </a:cubicBezTo>
                <a:cubicBezTo>
                  <a:pt x="494" y="4586"/>
                  <a:pt x="636" y="5028"/>
                  <a:pt x="788" y="5448"/>
                </a:cubicBezTo>
                <a:cubicBezTo>
                  <a:pt x="853" y="5629"/>
                  <a:pt x="935" y="5794"/>
                  <a:pt x="1035" y="5958"/>
                </a:cubicBezTo>
                <a:cubicBezTo>
                  <a:pt x="1214" y="6251"/>
                  <a:pt x="1572" y="6620"/>
                  <a:pt x="1892" y="6760"/>
                </a:cubicBezTo>
                <a:cubicBezTo>
                  <a:pt x="2370" y="6969"/>
                  <a:pt x="2877" y="6722"/>
                  <a:pt x="3280" y="6458"/>
                </a:cubicBezTo>
                <a:cubicBezTo>
                  <a:pt x="3484" y="6324"/>
                  <a:pt x="3722" y="6155"/>
                  <a:pt x="3874" y="5961"/>
                </a:cubicBezTo>
                <a:cubicBezTo>
                  <a:pt x="4390" y="5306"/>
                  <a:pt x="4660" y="4623"/>
                  <a:pt x="4718" y="3794"/>
                </a:cubicBezTo>
                <a:cubicBezTo>
                  <a:pt x="4763" y="3147"/>
                  <a:pt x="4703" y="2566"/>
                  <a:pt x="4429" y="1976"/>
                </a:cubicBezTo>
                <a:cubicBezTo>
                  <a:pt x="4180" y="1441"/>
                  <a:pt x="3851" y="928"/>
                  <a:pt x="3388" y="553"/>
                </a:cubicBezTo>
                <a:cubicBezTo>
                  <a:pt x="2981" y="223"/>
                  <a:pt x="2488" y="148"/>
                  <a:pt x="1985" y="156"/>
                </a:cubicBezTo>
              </a:path>
              <a:path w="7634" h="17548" extrusionOk="0">
                <a:moveTo>
                  <a:pt x="1330" y="7067"/>
                </a:moveTo>
                <a:cubicBezTo>
                  <a:pt x="1234" y="7061"/>
                  <a:pt x="1056" y="6969"/>
                  <a:pt x="962" y="7017"/>
                </a:cubicBezTo>
                <a:cubicBezTo>
                  <a:pt x="811" y="7095"/>
                  <a:pt x="772" y="7329"/>
                  <a:pt x="705" y="7466"/>
                </a:cubicBezTo>
                <a:cubicBezTo>
                  <a:pt x="426" y="8038"/>
                  <a:pt x="252" y="8548"/>
                  <a:pt x="184" y="9183"/>
                </a:cubicBezTo>
                <a:cubicBezTo>
                  <a:pt x="97" y="10001"/>
                  <a:pt x="4" y="10771"/>
                  <a:pt x="29" y="11596"/>
                </a:cubicBezTo>
                <a:cubicBezTo>
                  <a:pt x="47" y="12173"/>
                  <a:pt x="100" y="12728"/>
                  <a:pt x="168" y="13300"/>
                </a:cubicBezTo>
                <a:cubicBezTo>
                  <a:pt x="233" y="13849"/>
                  <a:pt x="286" y="14406"/>
                  <a:pt x="445" y="14938"/>
                </a:cubicBezTo>
                <a:cubicBezTo>
                  <a:pt x="561" y="15327"/>
                  <a:pt x="658" y="15766"/>
                  <a:pt x="826" y="16134"/>
                </a:cubicBezTo>
                <a:cubicBezTo>
                  <a:pt x="962" y="16433"/>
                  <a:pt x="1152" y="16695"/>
                  <a:pt x="1375" y="16938"/>
                </a:cubicBezTo>
                <a:cubicBezTo>
                  <a:pt x="1778" y="17377"/>
                  <a:pt x="2366" y="17693"/>
                  <a:pt x="2953" y="17446"/>
                </a:cubicBezTo>
                <a:cubicBezTo>
                  <a:pt x="3455" y="17235"/>
                  <a:pt x="3761" y="16765"/>
                  <a:pt x="3969" y="16285"/>
                </a:cubicBezTo>
                <a:cubicBezTo>
                  <a:pt x="4221" y="15702"/>
                  <a:pt x="4320" y="15018"/>
                  <a:pt x="4410" y="14393"/>
                </a:cubicBezTo>
                <a:cubicBezTo>
                  <a:pt x="4595" y="13107"/>
                  <a:pt x="4765" y="11702"/>
                  <a:pt x="4598" y="10408"/>
                </a:cubicBezTo>
                <a:cubicBezTo>
                  <a:pt x="4472" y="9431"/>
                  <a:pt x="4016" y="8693"/>
                  <a:pt x="3439" y="7927"/>
                </a:cubicBezTo>
                <a:cubicBezTo>
                  <a:pt x="3160" y="7557"/>
                  <a:pt x="2910" y="7208"/>
                  <a:pt x="2534" y="6929"/>
                </a:cubicBezTo>
                <a:cubicBezTo>
                  <a:pt x="2200" y="6681"/>
                  <a:pt x="1885" y="6628"/>
                  <a:pt x="1489" y="6556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Ink 11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1373188" y="3040063"/>
            <a:ext cx="5454650" cy="3741737"/>
          </a:xfrm>
          <a:custGeom>
            <a:avLst/>
            <a:gdLst/>
            <a:ahLst/>
            <a:cxnLst>
              <a:cxn ang="0">
                <a:pos x="14964" y="106"/>
              </a:cxn>
              <a:cxn ang="0">
                <a:pos x="15148" y="0"/>
              </a:cxn>
              <a:cxn ang="0">
                <a:pos x="15113" y="212"/>
              </a:cxn>
              <a:cxn ang="0">
                <a:pos x="14923" y="677"/>
              </a:cxn>
              <a:cxn ang="0">
                <a:pos x="14253" y="1743"/>
              </a:cxn>
              <a:cxn ang="0">
                <a:pos x="11433" y="4958"/>
              </a:cxn>
              <a:cxn ang="0">
                <a:pos x="10268" y="5958"/>
              </a:cxn>
              <a:cxn ang="0">
                <a:pos x="8982" y="6882"/>
              </a:cxn>
              <a:cxn ang="0">
                <a:pos x="6604" y="8310"/>
              </a:cxn>
              <a:cxn ang="0">
                <a:pos x="5756" y="8715"/>
              </a:cxn>
              <a:cxn ang="0">
                <a:pos x="5150" y="8975"/>
              </a:cxn>
              <a:cxn ang="0">
                <a:pos x="4569" y="9207"/>
              </a:cxn>
              <a:cxn ang="0">
                <a:pos x="4305" y="9300"/>
              </a:cxn>
              <a:cxn ang="0">
                <a:pos x="3772" y="9485"/>
              </a:cxn>
              <a:cxn ang="0">
                <a:pos x="3772" y="9485"/>
              </a:cxn>
              <a:cxn ang="0">
                <a:pos x="3772" y="9485"/>
              </a:cxn>
              <a:cxn ang="0">
                <a:pos x="3159" y="9647"/>
              </a:cxn>
              <a:cxn ang="0">
                <a:pos x="3159" y="9647"/>
              </a:cxn>
              <a:cxn ang="0">
                <a:pos x="2689" y="9771"/>
              </a:cxn>
              <a:cxn ang="0">
                <a:pos x="2689" y="9771"/>
              </a:cxn>
              <a:cxn ang="0">
                <a:pos x="4722" y="9874"/>
              </a:cxn>
              <a:cxn ang="0">
                <a:pos x="4722" y="9874"/>
              </a:cxn>
              <a:cxn ang="0">
                <a:pos x="1639" y="10030"/>
              </a:cxn>
              <a:cxn ang="0">
                <a:pos x="1639" y="10030"/>
              </a:cxn>
              <a:cxn ang="0">
                <a:pos x="254" y="10237"/>
              </a:cxn>
              <a:cxn ang="0">
                <a:pos x="254" y="10237"/>
              </a:cxn>
              <a:cxn ang="0">
                <a:pos x="254" y="10237"/>
              </a:cxn>
              <a:cxn ang="0">
                <a:pos x="254" y="10237"/>
              </a:cxn>
              <a:cxn ang="0">
                <a:pos x="892" y="9702"/>
              </a:cxn>
              <a:cxn ang="0">
                <a:pos x="696" y="9797"/>
              </a:cxn>
              <a:cxn ang="0">
                <a:pos x="432" y="9911"/>
              </a:cxn>
              <a:cxn ang="0">
                <a:pos x="124" y="10091"/>
              </a:cxn>
              <a:cxn ang="0">
                <a:pos x="3" y="10194"/>
              </a:cxn>
              <a:cxn ang="0">
                <a:pos x="45" y="10337"/>
              </a:cxn>
              <a:cxn ang="0">
                <a:pos x="400" y="10393"/>
              </a:cxn>
              <a:cxn ang="0">
                <a:pos x="1797" y="10364"/>
              </a:cxn>
              <a:cxn ang="0">
                <a:pos x="2385" y="10366"/>
              </a:cxn>
              <a:cxn ang="0">
                <a:pos x="2553" y="10372"/>
              </a:cxn>
            </a:cxnLst>
            <a:rect l="0" t="0" r="r" b="b"/>
            <a:pathLst>
              <a:path w="15155" h="10394" extrusionOk="0">
                <a:moveTo>
                  <a:pt x="14964" y="106"/>
                </a:moveTo>
                <a:cubicBezTo>
                  <a:pt x="15028" y="73"/>
                  <a:pt x="15087" y="35"/>
                  <a:pt x="15148" y="0"/>
                </a:cubicBezTo>
                <a:cubicBezTo>
                  <a:pt x="15133" y="62"/>
                  <a:pt x="15135" y="145"/>
                  <a:pt x="15113" y="212"/>
                </a:cubicBezTo>
                <a:cubicBezTo>
                  <a:pt x="15059" y="374"/>
                  <a:pt x="15002" y="526"/>
                  <a:pt x="14923" y="677"/>
                </a:cubicBezTo>
                <a:cubicBezTo>
                  <a:pt x="14730" y="1048"/>
                  <a:pt x="14496" y="1403"/>
                  <a:pt x="14253" y="1743"/>
                </a:cubicBezTo>
                <a:cubicBezTo>
                  <a:pt x="13426" y="2899"/>
                  <a:pt x="12462" y="3980"/>
                  <a:pt x="11433" y="4958"/>
                </a:cubicBezTo>
                <a:cubicBezTo>
                  <a:pt x="11061" y="5312"/>
                  <a:pt x="10668" y="5637"/>
                  <a:pt x="10268" y="5958"/>
                </a:cubicBezTo>
                <a:cubicBezTo>
                  <a:pt x="9855" y="6289"/>
                  <a:pt x="9417" y="6581"/>
                  <a:pt x="8982" y="6882"/>
                </a:cubicBezTo>
                <a:cubicBezTo>
                  <a:pt x="8229" y="7402"/>
                  <a:pt x="7420" y="7899"/>
                  <a:pt x="6604" y="8310"/>
                </a:cubicBezTo>
                <a:cubicBezTo>
                  <a:pt x="6324" y="8451"/>
                  <a:pt x="6038" y="8580"/>
                  <a:pt x="5756" y="8715"/>
                </a:cubicBezTo>
              </a:path>
              <a:path w="15155" h="10394" extrusionOk="0">
                <a:moveTo>
                  <a:pt x="5150" y="8975"/>
                </a:moveTo>
                <a:cubicBezTo>
                  <a:pt x="4957" y="9054"/>
                  <a:pt x="4765" y="9136"/>
                  <a:pt x="4569" y="9207"/>
                </a:cubicBezTo>
                <a:cubicBezTo>
                  <a:pt x="4434" y="9253"/>
                  <a:pt x="4392" y="9267"/>
                  <a:pt x="4305" y="9300"/>
                </a:cubicBezTo>
              </a:path>
              <a:path w="15155" h="10394" extrusionOk="0">
                <a:moveTo>
                  <a:pt x="3772" y="9485"/>
                </a:moveTo>
                <a:lnTo>
                  <a:pt x="3772" y="9485"/>
                </a:lnTo>
              </a:path>
              <a:path w="15155" h="10394" extrusionOk="0">
                <a:moveTo>
                  <a:pt x="3159" y="9647"/>
                </a:moveTo>
                <a:lnTo>
                  <a:pt x="3159" y="9647"/>
                </a:lnTo>
              </a:path>
              <a:path w="15155" h="10394" extrusionOk="0">
                <a:moveTo>
                  <a:pt x="2689" y="9771"/>
                </a:moveTo>
                <a:lnTo>
                  <a:pt x="2689" y="9771"/>
                </a:lnTo>
              </a:path>
              <a:path w="15155" h="10394" extrusionOk="0">
                <a:moveTo>
                  <a:pt x="4722" y="9874"/>
                </a:moveTo>
                <a:lnTo>
                  <a:pt x="4722" y="9874"/>
                </a:lnTo>
              </a:path>
              <a:path w="15155" h="10394" extrusionOk="0">
                <a:moveTo>
                  <a:pt x="1639" y="10030"/>
                </a:moveTo>
                <a:lnTo>
                  <a:pt x="1639" y="10030"/>
                </a:lnTo>
              </a:path>
              <a:path w="15155" h="10394" extrusionOk="0">
                <a:moveTo>
                  <a:pt x="254" y="10237"/>
                </a:moveTo>
                <a:lnTo>
                  <a:pt x="254" y="10237"/>
                </a:lnTo>
              </a:path>
              <a:path w="15155" h="10394" extrusionOk="0">
                <a:moveTo>
                  <a:pt x="892" y="9702"/>
                </a:moveTo>
                <a:cubicBezTo>
                  <a:pt x="826" y="9732"/>
                  <a:pt x="762" y="9768"/>
                  <a:pt x="696" y="9797"/>
                </a:cubicBezTo>
                <a:cubicBezTo>
                  <a:pt x="607" y="9835"/>
                  <a:pt x="517" y="9864"/>
                  <a:pt x="432" y="9911"/>
                </a:cubicBezTo>
                <a:cubicBezTo>
                  <a:pt x="327" y="9969"/>
                  <a:pt x="230" y="10037"/>
                  <a:pt x="124" y="10091"/>
                </a:cubicBezTo>
                <a:cubicBezTo>
                  <a:pt x="76" y="10115"/>
                  <a:pt x="21" y="10138"/>
                  <a:pt x="3" y="10194"/>
                </a:cubicBezTo>
                <a:cubicBezTo>
                  <a:pt x="-15" y="10249"/>
                  <a:pt x="6" y="10304"/>
                  <a:pt x="45" y="10337"/>
                </a:cubicBezTo>
                <a:cubicBezTo>
                  <a:pt x="139" y="10415"/>
                  <a:pt x="288" y="10393"/>
                  <a:pt x="400" y="10393"/>
                </a:cubicBezTo>
                <a:cubicBezTo>
                  <a:pt x="866" y="10393"/>
                  <a:pt x="1332" y="10372"/>
                  <a:pt x="1797" y="10364"/>
                </a:cubicBezTo>
                <a:cubicBezTo>
                  <a:pt x="1994" y="10361"/>
                  <a:pt x="2188" y="10363"/>
                  <a:pt x="2385" y="10366"/>
                </a:cubicBezTo>
                <a:cubicBezTo>
                  <a:pt x="2475" y="10366"/>
                  <a:pt x="2497" y="10365"/>
                  <a:pt x="2553" y="10372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Ink 12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782638" y="238125"/>
            <a:ext cx="5637212" cy="2414588"/>
          </a:xfrm>
          <a:custGeom>
            <a:avLst/>
            <a:gdLst/>
            <a:ahLst/>
            <a:cxnLst>
              <a:cxn ang="0">
                <a:pos x="15659" y="6705"/>
              </a:cxn>
              <a:cxn ang="0">
                <a:pos x="14938" y="6253"/>
              </a:cxn>
              <a:cxn ang="0">
                <a:pos x="14214" y="5506"/>
              </a:cxn>
              <a:cxn ang="0">
                <a:pos x="13449" y="4702"/>
              </a:cxn>
              <a:cxn ang="0">
                <a:pos x="10484" y="2670"/>
              </a:cxn>
              <a:cxn ang="0">
                <a:pos x="7763" y="1540"/>
              </a:cxn>
              <a:cxn ang="0">
                <a:pos x="5829" y="905"/>
              </a:cxn>
              <a:cxn ang="0">
                <a:pos x="4886" y="678"/>
              </a:cxn>
              <a:cxn ang="0">
                <a:pos x="2921" y="429"/>
              </a:cxn>
              <a:cxn ang="0">
                <a:pos x="1933" y="344"/>
              </a:cxn>
              <a:cxn ang="0">
                <a:pos x="0" y="3"/>
              </a:cxn>
              <a:cxn ang="0">
                <a:pos x="2524" y="3"/>
              </a:cxn>
              <a:cxn ang="0">
                <a:pos x="2464" y="14"/>
              </a:cxn>
              <a:cxn ang="0">
                <a:pos x="2276" y="90"/>
              </a:cxn>
              <a:cxn ang="0">
                <a:pos x="1937" y="307"/>
              </a:cxn>
              <a:cxn ang="0">
                <a:pos x="1791" y="530"/>
              </a:cxn>
              <a:cxn ang="0">
                <a:pos x="2156" y="739"/>
              </a:cxn>
            </a:cxnLst>
            <a:rect l="0" t="0" r="r" b="b"/>
            <a:pathLst>
              <a:path w="15660" h="6706" extrusionOk="0">
                <a:moveTo>
                  <a:pt x="15659" y="6705"/>
                </a:moveTo>
                <a:cubicBezTo>
                  <a:pt x="15400" y="6571"/>
                  <a:pt x="15169" y="6447"/>
                  <a:pt x="14938" y="6253"/>
                </a:cubicBezTo>
                <a:cubicBezTo>
                  <a:pt x="14671" y="6029"/>
                  <a:pt x="14457" y="5754"/>
                  <a:pt x="14214" y="5506"/>
                </a:cubicBezTo>
                <a:cubicBezTo>
                  <a:pt x="13957" y="5243"/>
                  <a:pt x="13724" y="4948"/>
                  <a:pt x="13449" y="4702"/>
                </a:cubicBezTo>
                <a:cubicBezTo>
                  <a:pt x="12567" y="3913"/>
                  <a:pt x="11510" y="3251"/>
                  <a:pt x="10484" y="2670"/>
                </a:cubicBezTo>
                <a:cubicBezTo>
                  <a:pt x="9634" y="2189"/>
                  <a:pt x="8693" y="1824"/>
                  <a:pt x="7763" y="1540"/>
                </a:cubicBezTo>
                <a:cubicBezTo>
                  <a:pt x="7113" y="1342"/>
                  <a:pt x="6490" y="1070"/>
                  <a:pt x="5829" y="905"/>
                </a:cubicBezTo>
                <a:cubicBezTo>
                  <a:pt x="5520" y="828"/>
                  <a:pt x="5199" y="731"/>
                  <a:pt x="4886" y="678"/>
                </a:cubicBezTo>
                <a:cubicBezTo>
                  <a:pt x="4242" y="569"/>
                  <a:pt x="3571" y="507"/>
                  <a:pt x="2921" y="429"/>
                </a:cubicBezTo>
                <a:cubicBezTo>
                  <a:pt x="2593" y="390"/>
                  <a:pt x="2261" y="369"/>
                  <a:pt x="1933" y="344"/>
                </a:cubicBezTo>
              </a:path>
              <a:path w="15660" h="6706" extrusionOk="0">
                <a:moveTo>
                  <a:pt x="0" y="3"/>
                </a:moveTo>
                <a:cubicBezTo>
                  <a:pt x="841" y="3"/>
                  <a:pt x="1683" y="3"/>
                  <a:pt x="2524" y="3"/>
                </a:cubicBezTo>
                <a:cubicBezTo>
                  <a:pt x="2499" y="9"/>
                  <a:pt x="2500" y="2"/>
                  <a:pt x="2464" y="14"/>
                </a:cubicBezTo>
                <a:cubicBezTo>
                  <a:pt x="2402" y="34"/>
                  <a:pt x="2333" y="60"/>
                  <a:pt x="2276" y="90"/>
                </a:cubicBezTo>
                <a:cubicBezTo>
                  <a:pt x="2157" y="153"/>
                  <a:pt x="2044" y="227"/>
                  <a:pt x="1937" y="307"/>
                </a:cubicBezTo>
                <a:cubicBezTo>
                  <a:pt x="1859" y="365"/>
                  <a:pt x="1793" y="428"/>
                  <a:pt x="1791" y="530"/>
                </a:cubicBezTo>
                <a:cubicBezTo>
                  <a:pt x="1788" y="691"/>
                  <a:pt x="2049" y="706"/>
                  <a:pt x="2156" y="739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Group 2"/>
          <p:cNvGraphicFramePr>
            <a:graphicFrameLocks noGrp="1"/>
          </p:cNvGraphicFramePr>
          <p:nvPr/>
        </p:nvGraphicFramePr>
        <p:xfrm>
          <a:off x="381000" y="1600200"/>
          <a:ext cx="8382000" cy="3291840"/>
        </p:xfrm>
        <a:graphic>
          <a:graphicData uri="http://schemas.openxmlformats.org/drawingml/2006/table">
            <a:tbl>
              <a:tblPr/>
              <a:tblGrid>
                <a:gridCol w="85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638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TABLE 19-14.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Human chromosome groups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Group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Chromosomes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1-3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Largest chromosomes; chr1 3,141 genes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B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4,5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Large chromosomes; chr4 lower GC content that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genomewide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6-12, X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Medium size chromosomes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13-15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Medium size chromosomes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16-18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Small; 16 is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metacentric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; chr18 lowest gene density 337 genes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19,20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Small, chr19 highest gene density 26 genes/Mb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21,22,Y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Smallest chromosomes; Y repetitive, hard to sequence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17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/>
          <a:srcRect l="35666" t="35332" r="18172" b="12222"/>
          <a:stretch>
            <a:fillRect/>
          </a:stretch>
        </p:blipFill>
        <p:spPr bwMode="auto">
          <a:xfrm>
            <a:off x="1143000" y="233363"/>
            <a:ext cx="7096125" cy="631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889125" y="3952875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A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266825" y="319088"/>
            <a:ext cx="15240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790825" y="319088"/>
            <a:ext cx="1171575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3184525" y="3952875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B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5681663" y="3952875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C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962400" y="319088"/>
            <a:ext cx="36576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6067425" y="4495800"/>
            <a:ext cx="561975" cy="204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7620000" y="319088"/>
            <a:ext cx="53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7662863" y="3962400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1660525" y="4562475"/>
            <a:ext cx="414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266825" y="4495800"/>
            <a:ext cx="1095375" cy="204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2362200" y="4495800"/>
            <a:ext cx="1524000" cy="204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2895600" y="4572000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E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4233863" y="4572000"/>
            <a:ext cx="379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F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300663" y="4572000"/>
            <a:ext cx="4302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6732588" y="4572000"/>
            <a:ext cx="4302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G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3886200" y="4495800"/>
            <a:ext cx="1066800" cy="2043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Genetics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83974"/>
            <a:ext cx="7467600" cy="47434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Expression back to Sequence (</a:t>
            </a:r>
            <a:r>
              <a:rPr lang="en-US" dirty="0" err="1"/>
              <a:t>SNPs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Expression: closer to biological endpoint but more noise and variation</a:t>
            </a:r>
          </a:p>
          <a:p>
            <a:r>
              <a:rPr lang="en-US" dirty="0"/>
              <a:t>Population genetics uses statistics (and increasingly machine learning) to understand how genes affects large numbers of individuals.</a:t>
            </a:r>
          </a:p>
          <a:p>
            <a:pPr lvl="1"/>
            <a:r>
              <a:rPr lang="en-US" dirty="0"/>
              <a:t>Mostly based on easily observed phenotypes</a:t>
            </a:r>
          </a:p>
          <a:p>
            <a:pPr lvl="1"/>
            <a:r>
              <a:rPr lang="en-US" dirty="0"/>
              <a:t>Association studies, family based studies</a:t>
            </a:r>
          </a:p>
          <a:p>
            <a:pPr lvl="1"/>
            <a:r>
              <a:rPr lang="en-US" dirty="0"/>
              <a:t>Genome-wide Association Studies (GWAS)</a:t>
            </a:r>
          </a:p>
          <a:p>
            <a:pPr lvl="1"/>
            <a:r>
              <a:rPr lang="en-US" dirty="0"/>
              <a:t>Single nucleotide polymorphisms (</a:t>
            </a:r>
            <a:r>
              <a:rPr lang="en-US" dirty="0" err="1"/>
              <a:t>SNPs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028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Genetics Terminology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09750"/>
            <a:ext cx="7467600" cy="4667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We are </a:t>
            </a:r>
            <a:r>
              <a:rPr lang="en-US" sz="2400" u="sng" dirty="0"/>
              <a:t>diploid</a:t>
            </a:r>
            <a:r>
              <a:rPr lang="en-US" sz="2400" dirty="0"/>
              <a:t> organisms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Each chromosome has a pair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pairs are not exactly the same.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When coupled, the pair yields a genotype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Germ cells are </a:t>
            </a:r>
            <a:r>
              <a:rPr lang="en-US" sz="2400" u="sng" dirty="0"/>
              <a:t>haploid</a:t>
            </a:r>
            <a:r>
              <a:rPr lang="en-US" sz="2400" dirty="0"/>
              <a:t> (one of the pair)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Each position on a chromosome is a </a:t>
            </a:r>
            <a:r>
              <a:rPr lang="en-US" sz="2400" u="sng" dirty="0"/>
              <a:t>locus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Each variant at a locus is an </a:t>
            </a:r>
            <a:r>
              <a:rPr lang="en-US" sz="2400" u="sng" dirty="0"/>
              <a:t>allele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 genotype with (two) of one allele is called </a:t>
            </a:r>
            <a:r>
              <a:rPr lang="en-US" sz="2400" u="sng" dirty="0"/>
              <a:t>homozygous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...with two different alleles, </a:t>
            </a:r>
            <a:r>
              <a:rPr lang="en-US" sz="2400" u="sng" dirty="0"/>
              <a:t>heterozygous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06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3200" dirty="0"/>
              <a:t>Chromosome pairs fragments for </a:t>
            </a:r>
            <a:r>
              <a:rPr lang="en-US" sz="3200" b="1" dirty="0"/>
              <a:t>3 individuals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93100" cy="48133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1:ACGACTCAGATCACTACGTACGACT</a:t>
            </a:r>
          </a:p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1:ACGACTCAGATAACTACGGACGACT</a:t>
            </a:r>
            <a:br>
              <a:rPr lang="en-US">
                <a:solidFill>
                  <a:srgbClr val="035FAA"/>
                </a:solidFill>
              </a:rPr>
            </a:br>
            <a:endParaRPr lang="en-US">
              <a:solidFill>
                <a:srgbClr val="035FAA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2:ACGACTCAGATCACTACGTACGACT</a:t>
            </a:r>
          </a:p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2:ACGACTCAGATCACTACGTACGACT</a:t>
            </a:r>
            <a:br>
              <a:rPr lang="en-US">
                <a:solidFill>
                  <a:srgbClr val="035FAA"/>
                </a:solidFill>
              </a:rPr>
            </a:br>
            <a:endParaRPr lang="en-US">
              <a:solidFill>
                <a:srgbClr val="035FAA"/>
              </a:solidFill>
            </a:endParaRPr>
          </a:p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3:ACGAGTCAGATCACTACGTACGACT</a:t>
            </a:r>
          </a:p>
          <a:p>
            <a:pPr>
              <a:buFontTx/>
              <a:buNone/>
            </a:pPr>
            <a:r>
              <a:rPr lang="en-US">
                <a:solidFill>
                  <a:srgbClr val="035FAA"/>
                </a:solidFill>
              </a:rPr>
              <a:t>3:ACGAGTCAGATAACTACGGACGACT</a:t>
            </a:r>
          </a:p>
        </p:txBody>
      </p:sp>
    </p:spTree>
    <p:extLst>
      <p:ext uri="{BB962C8B-B14F-4D97-AF65-F5344CB8AC3E}">
        <p14:creationId xmlns:p14="http://schemas.microsoft.com/office/powerpoint/2010/main" val="20116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Sickle cell anemia mutation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0" y="1959429"/>
            <a:ext cx="9283461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in 500 African Americans</a:t>
            </a:r>
          </a:p>
          <a:p>
            <a:endParaRPr lang="en-US" sz="2400" dirty="0"/>
          </a:p>
          <a:p>
            <a:r>
              <a:rPr lang="en-US" sz="2400" dirty="0" err="1"/>
              <a:t>Autosomal</a:t>
            </a:r>
            <a:r>
              <a:rPr lang="en-US" sz="2400" dirty="0"/>
              <a:t> recessive disease</a:t>
            </a:r>
          </a:p>
          <a:p>
            <a:endParaRPr lang="en-US" sz="2400" dirty="0"/>
          </a:p>
          <a:p>
            <a:r>
              <a:rPr lang="en-US" sz="2400" dirty="0"/>
              <a:t>Mutated red blood cells are more protected against malaria: normal cells</a:t>
            </a:r>
          </a:p>
          <a:p>
            <a:r>
              <a:rPr lang="en-US" sz="2400" dirty="0"/>
              <a:t>are more easily destroyed by the parasite.</a:t>
            </a:r>
          </a:p>
          <a:p>
            <a:endParaRPr lang="en-US" sz="2400" dirty="0"/>
          </a:p>
          <a:p>
            <a:r>
              <a:rPr lang="en-US" sz="2400" dirty="0"/>
              <a:t>Thus, in an environment where malaria is a problem, there was a</a:t>
            </a:r>
          </a:p>
          <a:p>
            <a:r>
              <a:rPr lang="en-US" sz="2400" dirty="0"/>
              <a:t>selective advantage to preserve this mutation in the population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0109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3600"/>
              <a:t>Single nucleotide polymorphisms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93100" cy="48895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1:ACGA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ACGACT</a:t>
            </a:r>
          </a:p>
          <a:p>
            <a:pPr>
              <a:buFontTx/>
              <a:buNone/>
            </a:pPr>
            <a:r>
              <a:rPr lang="en-US"/>
              <a:t>1:ACGA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ACGACT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/>
              <a:t>2:ACGA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ACGACT</a:t>
            </a:r>
          </a:p>
          <a:p>
            <a:pPr>
              <a:buFontTx/>
              <a:buNone/>
            </a:pPr>
            <a:r>
              <a:rPr lang="en-US"/>
              <a:t>2:ACGA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ACGACT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r>
              <a:rPr lang="en-US"/>
              <a:t>3:ACGA</a:t>
            </a: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ACGACT</a:t>
            </a:r>
          </a:p>
          <a:p>
            <a:pPr>
              <a:buFontTx/>
              <a:buNone/>
            </a:pPr>
            <a:r>
              <a:rPr lang="en-US"/>
              <a:t>3:ACGA</a:t>
            </a: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TCAGAT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ACTACG</a:t>
            </a: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ACGACT</a:t>
            </a:r>
          </a:p>
        </p:txBody>
      </p:sp>
    </p:spTree>
    <p:extLst>
      <p:ext uri="{BB962C8B-B14F-4D97-AF65-F5344CB8AC3E}">
        <p14:creationId xmlns:p14="http://schemas.microsoft.com/office/powerpoint/2010/main" val="2373167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54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Collapse Pairs: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8895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ACGA</a:t>
            </a:r>
            <a:r>
              <a:rPr lang="en-US" dirty="0">
                <a:solidFill>
                  <a:srgbClr val="FF0000"/>
                </a:solidFill>
              </a:rPr>
              <a:t>[C|C]</a:t>
            </a:r>
            <a:r>
              <a:rPr lang="en-US" dirty="0"/>
              <a:t>TCAGAT</a:t>
            </a:r>
            <a:r>
              <a:rPr lang="en-US" dirty="0">
                <a:solidFill>
                  <a:srgbClr val="FF0000"/>
                </a:solidFill>
              </a:rPr>
              <a:t>[C|A]</a:t>
            </a:r>
            <a:r>
              <a:rPr lang="en-US" dirty="0"/>
              <a:t>ACTACG</a:t>
            </a:r>
            <a:r>
              <a:rPr lang="en-US" dirty="0">
                <a:solidFill>
                  <a:srgbClr val="FF0000"/>
                </a:solidFill>
              </a:rPr>
              <a:t>[T|G]</a:t>
            </a:r>
            <a:r>
              <a:rPr lang="en-US" dirty="0"/>
              <a:t>ACGACT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ACGA</a:t>
            </a:r>
            <a:r>
              <a:rPr lang="en-US" dirty="0">
                <a:solidFill>
                  <a:srgbClr val="FF0000"/>
                </a:solidFill>
              </a:rPr>
              <a:t>[C|C]</a:t>
            </a:r>
            <a:r>
              <a:rPr lang="en-US" dirty="0"/>
              <a:t>TCAGAT</a:t>
            </a:r>
            <a:r>
              <a:rPr lang="en-US" dirty="0">
                <a:solidFill>
                  <a:srgbClr val="FF0000"/>
                </a:solidFill>
              </a:rPr>
              <a:t>[C|C]</a:t>
            </a:r>
            <a:r>
              <a:rPr lang="en-US" dirty="0"/>
              <a:t>ACTACG</a:t>
            </a:r>
            <a:r>
              <a:rPr lang="en-US" dirty="0">
                <a:solidFill>
                  <a:srgbClr val="FF0000"/>
                </a:solidFill>
              </a:rPr>
              <a:t>[T|T]</a:t>
            </a:r>
            <a:r>
              <a:rPr lang="en-US" dirty="0"/>
              <a:t>ACGACT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ACGA</a:t>
            </a:r>
            <a:r>
              <a:rPr lang="en-US" dirty="0">
                <a:solidFill>
                  <a:srgbClr val="FF0000"/>
                </a:solidFill>
              </a:rPr>
              <a:t>[G|G]</a:t>
            </a:r>
            <a:r>
              <a:rPr lang="en-US" dirty="0"/>
              <a:t>TCAGAT</a:t>
            </a:r>
            <a:r>
              <a:rPr lang="en-US" dirty="0">
                <a:solidFill>
                  <a:srgbClr val="FF0000"/>
                </a:solidFill>
              </a:rPr>
              <a:t>[C|A]</a:t>
            </a:r>
            <a:r>
              <a:rPr lang="en-US" dirty="0"/>
              <a:t>ACTACG</a:t>
            </a:r>
            <a:r>
              <a:rPr lang="en-US" dirty="0">
                <a:solidFill>
                  <a:srgbClr val="FF0000"/>
                </a:solidFill>
              </a:rPr>
              <a:t>[T|G]</a:t>
            </a:r>
            <a:r>
              <a:rPr lang="en-US" dirty="0"/>
              <a:t>ACGACT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287420-0957-3646-8B64-20554EFD1892}"/>
              </a:ext>
            </a:extLst>
          </p:cNvPr>
          <p:cNvSpPr/>
          <p:nvPr/>
        </p:nvSpPr>
        <p:spPr>
          <a:xfrm>
            <a:off x="4368340" y="58471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Genotypes: Heterozygotes AB and BA are the same (can use phasing or family studies to get maternal or paternal source)</a:t>
            </a:r>
          </a:p>
        </p:txBody>
      </p:sp>
    </p:spTree>
    <p:extLst>
      <p:ext uri="{BB962C8B-B14F-4D97-AF65-F5344CB8AC3E}">
        <p14:creationId xmlns:p14="http://schemas.microsoft.com/office/powerpoint/2010/main" val="406692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9600" y="1781175"/>
            <a:ext cx="3733800" cy="4616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sz="2600" u="sng" dirty="0">
                <a:solidFill>
                  <a:srgbClr val="000000"/>
                </a:solidFill>
                <a:ea typeface="Arial" charset="0"/>
                <a:cs typeface="Arial" charset="0"/>
              </a:rPr>
              <a:t>Quantitative 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Obesity, BMI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Lipids and lipoproteins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 Nicotine dependence</a:t>
            </a:r>
            <a:endParaRPr lang="en-US" sz="26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i="1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Gene Expression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i="1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</a:rPr>
              <a:t>Antibody Titer 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 Insulin resistance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 Height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 Bone Mineral Density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</a:rPr>
              <a:t> Uric Acid Levels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24400" y="1785938"/>
            <a:ext cx="3962400" cy="465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</a:t>
            </a:r>
            <a:r>
              <a:rPr lang="en-US" sz="2600" u="sng" dirty="0">
                <a:solidFill>
                  <a:srgbClr val="000000"/>
                </a:solidFill>
                <a:ea typeface="Arial" charset="0"/>
                <a:cs typeface="Arial" charset="0"/>
              </a:rPr>
              <a:t>Qualitative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Bipolar Disorder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MDD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Alzheimer's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Cancer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Diabetes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Cystic Fibrosis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/>
              <a:t> Sickle-cell disease</a:t>
            </a:r>
            <a:endParaRPr lang="en-US" sz="2600" dirty="0">
              <a:solidFill>
                <a:srgbClr val="000000"/>
              </a:solidFill>
              <a:ea typeface="Arial" charset="0"/>
              <a:cs typeface="Arial" charset="0"/>
            </a:endParaRP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Blood Group</a:t>
            </a:r>
          </a:p>
          <a:p>
            <a:pPr marL="168275" indent="-168275" eaLnBrk="0" hangingPunct="0">
              <a:lnSpc>
                <a:spcPct val="95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solidFill>
                  <a:srgbClr val="000000"/>
                </a:solidFill>
                <a:ea typeface="Arial" charset="0"/>
                <a:cs typeface="Arial" charset="0"/>
              </a:rPr>
              <a:t> Eye Color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Phenotype Examples</a:t>
            </a:r>
          </a:p>
        </p:txBody>
      </p:sp>
    </p:spTree>
    <p:extLst>
      <p:ext uri="{BB962C8B-B14F-4D97-AF65-F5344CB8AC3E}">
        <p14:creationId xmlns:p14="http://schemas.microsoft.com/office/powerpoint/2010/main" val="1068031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39725"/>
            <a:ext cx="8686800" cy="727075"/>
          </a:xfrm>
        </p:spPr>
        <p:txBody>
          <a:bodyPr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en-US" dirty="0"/>
              <a:t>Discrete Genotypes come from</a:t>
            </a:r>
            <a:br>
              <a:rPr lang="en-US" dirty="0"/>
            </a:br>
            <a:r>
              <a:rPr lang="en-US" dirty="0"/>
              <a:t>Signal Intensity Scatter Plots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" y="6388100"/>
            <a:ext cx="861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  <a:latin typeface="Arial Unicode MS" charset="0"/>
              </a:rPr>
              <a:t>http://www.ncbi.nlm.nih.gov/sites/entrez</a:t>
            </a:r>
          </a:p>
        </p:txBody>
      </p:sp>
      <p:pic>
        <p:nvPicPr>
          <p:cNvPr id="12292" name="Picture 4" descr="rs463979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1291395"/>
            <a:ext cx="5118100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99476" y="6018768"/>
            <a:ext cx="25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Age-Related Eye Disease</a:t>
            </a:r>
          </a:p>
        </p:txBody>
      </p:sp>
    </p:spTree>
    <p:extLst>
      <p:ext uri="{BB962C8B-B14F-4D97-AF65-F5344CB8AC3E}">
        <p14:creationId xmlns:p14="http://schemas.microsoft.com/office/powerpoint/2010/main" val="35578304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775" y="255851"/>
            <a:ext cx="8915400" cy="727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Genotypes for some </a:t>
            </a:r>
            <a:r>
              <a:rPr lang="en-US" dirty="0" err="1"/>
              <a:t>SNPs</a:t>
            </a:r>
            <a:r>
              <a:rPr lang="en-US" dirty="0"/>
              <a:t> are more ambiguous than others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28600" y="6388100"/>
            <a:ext cx="861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  <a:latin typeface="Arial Unicode MS" charset="0"/>
              </a:rPr>
              <a:t>http://www.ncbi.nlm.nih.gov/sites/entrez</a:t>
            </a:r>
          </a:p>
        </p:txBody>
      </p:sp>
      <p:pic>
        <p:nvPicPr>
          <p:cNvPr id="11268" name="Picture 4" descr="rs10801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187450"/>
            <a:ext cx="5083175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33249" y="5947459"/>
            <a:ext cx="3046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Need to look at Intensity Plots</a:t>
            </a:r>
          </a:p>
          <a:p>
            <a:r>
              <a:rPr lang="en-US" i="1" dirty="0"/>
              <a:t>for significant </a:t>
            </a:r>
            <a:r>
              <a:rPr lang="en-US" i="1" dirty="0" err="1"/>
              <a:t>SNPs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795298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39725"/>
            <a:ext cx="8686800" cy="727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rs572515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28600" y="6388100"/>
            <a:ext cx="861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  <a:latin typeface="Arial Unicode MS" charset="0"/>
              </a:rPr>
              <a:t>http://www.ncbi.nlm.nih.gov/sites/entrez</a:t>
            </a:r>
          </a:p>
        </p:txBody>
      </p:sp>
      <p:pic>
        <p:nvPicPr>
          <p:cNvPr id="14340" name="Picture 4" descr="rs5438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5325" y="1174750"/>
            <a:ext cx="5121275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72971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55851"/>
            <a:ext cx="8686800" cy="72707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5000"/>
              </a:lnSpc>
            </a:pPr>
            <a:r>
              <a:rPr lang="en-US" dirty="0"/>
              <a:t>Some </a:t>
            </a:r>
            <a:r>
              <a:rPr lang="en-US" dirty="0" err="1"/>
              <a:t>SNPs</a:t>
            </a:r>
            <a:r>
              <a:rPr lang="en-US" dirty="0"/>
              <a:t> are </a:t>
            </a:r>
            <a:r>
              <a:rPr lang="en-US" dirty="0" err="1"/>
              <a:t>monomorphic</a:t>
            </a:r>
            <a:br>
              <a:rPr lang="en-US" dirty="0"/>
            </a:br>
            <a:r>
              <a:rPr lang="en-US" dirty="0"/>
              <a:t>Or can have &gt; 3 clusters (CNV)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28600" y="6388100"/>
            <a:ext cx="8610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  <a:latin typeface="Arial Unicode MS" charset="0"/>
              </a:rPr>
              <a:t>http://www.ncbi.nlm.nih.gov/sites/entrez</a:t>
            </a:r>
          </a:p>
        </p:txBody>
      </p:sp>
      <p:pic>
        <p:nvPicPr>
          <p:cNvPr id="13316" name="Picture 4" descr="rs5343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5325" y="1187450"/>
            <a:ext cx="5121275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7490" y="2048863"/>
            <a:ext cx="1413681" cy="994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2329" y="3774222"/>
            <a:ext cx="1413681" cy="994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411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Text Box 2"/>
          <p:cNvSpPr txBox="1">
            <a:spLocks noChangeArrowheads="1"/>
          </p:cNvSpPr>
          <p:nvPr/>
        </p:nvSpPr>
        <p:spPr bwMode="auto">
          <a:xfrm>
            <a:off x="304800" y="6376988"/>
            <a:ext cx="3479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Courtesy, G. Thomas, NCI</a:t>
            </a:r>
          </a:p>
        </p:txBody>
      </p:sp>
      <p:sp>
        <p:nvSpPr>
          <p:cNvPr id="1244163" name="Text Box 3"/>
          <p:cNvSpPr txBox="1">
            <a:spLocks noChangeArrowheads="1"/>
          </p:cNvSpPr>
          <p:nvPr/>
        </p:nvSpPr>
        <p:spPr bwMode="auto">
          <a:xfrm>
            <a:off x="393700" y="352425"/>
            <a:ext cx="8321675" cy="97334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000" b="1" dirty="0">
                <a:solidFill>
                  <a:srgbClr val="000000"/>
                </a:solidFill>
              </a:rPr>
              <a:t>Principal Component Analysis of Structured Population: First to Third Components </a:t>
            </a:r>
          </a:p>
        </p:txBody>
      </p:sp>
      <p:pic>
        <p:nvPicPr>
          <p:cNvPr id="12441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1733550"/>
            <a:ext cx="7905750" cy="4286250"/>
          </a:xfrm>
          <a:prstGeom prst="rect">
            <a:avLst/>
          </a:prstGeom>
          <a:noFill/>
        </p:spPr>
      </p:pic>
      <p:sp>
        <p:nvSpPr>
          <p:cNvPr id="1244168" name="Rectangle 8"/>
          <p:cNvSpPr>
            <a:spLocks noChangeArrowheads="1"/>
          </p:cNvSpPr>
          <p:nvPr/>
        </p:nvSpPr>
        <p:spPr bwMode="auto">
          <a:xfrm>
            <a:off x="1873250" y="2438400"/>
            <a:ext cx="102235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69" name="Rectangle 9"/>
          <p:cNvSpPr>
            <a:spLocks noChangeArrowheads="1"/>
          </p:cNvSpPr>
          <p:nvPr/>
        </p:nvSpPr>
        <p:spPr bwMode="auto">
          <a:xfrm>
            <a:off x="2025650" y="4343400"/>
            <a:ext cx="155575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0" name="Rectangle 10"/>
          <p:cNvSpPr>
            <a:spLocks noChangeArrowheads="1"/>
          </p:cNvSpPr>
          <p:nvPr/>
        </p:nvSpPr>
        <p:spPr bwMode="auto">
          <a:xfrm>
            <a:off x="5607050" y="2682875"/>
            <a:ext cx="102235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1" name="Rectangle 11"/>
          <p:cNvSpPr>
            <a:spLocks noChangeArrowheads="1"/>
          </p:cNvSpPr>
          <p:nvPr/>
        </p:nvSpPr>
        <p:spPr bwMode="auto">
          <a:xfrm>
            <a:off x="6019800" y="2514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2" name="Rectangle 12"/>
          <p:cNvSpPr>
            <a:spLocks noChangeArrowheads="1"/>
          </p:cNvSpPr>
          <p:nvPr/>
        </p:nvSpPr>
        <p:spPr bwMode="auto">
          <a:xfrm>
            <a:off x="5105400" y="3962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4" name="Rectangle 14"/>
          <p:cNvSpPr>
            <a:spLocks noChangeArrowheads="1"/>
          </p:cNvSpPr>
          <p:nvPr/>
        </p:nvSpPr>
        <p:spPr bwMode="auto">
          <a:xfrm>
            <a:off x="5073650" y="47244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5" name="Rectangle 15"/>
          <p:cNvSpPr>
            <a:spLocks noChangeArrowheads="1"/>
          </p:cNvSpPr>
          <p:nvPr/>
        </p:nvSpPr>
        <p:spPr bwMode="auto">
          <a:xfrm>
            <a:off x="6248400" y="22860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176" name="Rectangle 16"/>
          <p:cNvSpPr>
            <a:spLocks noChangeArrowheads="1"/>
          </p:cNvSpPr>
          <p:nvPr/>
        </p:nvSpPr>
        <p:spPr bwMode="auto">
          <a:xfrm>
            <a:off x="6248400" y="4219575"/>
            <a:ext cx="20574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8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8" grpId="0" animBg="1"/>
      <p:bldP spid="1244169" grpId="0" animBg="1"/>
      <p:bldP spid="1244170" grpId="0" animBg="1"/>
      <p:bldP spid="1244171" grpId="0" animBg="1"/>
      <p:bldP spid="1244172" grpId="0" animBg="1"/>
      <p:bldP spid="1244174" grpId="0" animBg="1"/>
      <p:bldP spid="1244175" grpId="0" animBg="1"/>
      <p:bldP spid="124417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Text Box 2"/>
          <p:cNvSpPr txBox="1">
            <a:spLocks noChangeArrowheads="1"/>
          </p:cNvSpPr>
          <p:nvPr/>
        </p:nvSpPr>
        <p:spPr bwMode="auto">
          <a:xfrm>
            <a:off x="304800" y="6376988"/>
            <a:ext cx="34798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Courtesy, G. Thomas, NCI</a:t>
            </a:r>
          </a:p>
        </p:txBody>
      </p:sp>
      <p:sp>
        <p:nvSpPr>
          <p:cNvPr id="1243139" name="Text Box 3"/>
          <p:cNvSpPr txBox="1">
            <a:spLocks noChangeArrowheads="1"/>
          </p:cNvSpPr>
          <p:nvPr/>
        </p:nvSpPr>
        <p:spPr bwMode="auto">
          <a:xfrm>
            <a:off x="393700" y="352425"/>
            <a:ext cx="8321675" cy="10320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</a:rPr>
              <a:t>Influence of Relatedness on Principal Component Analysis </a:t>
            </a:r>
          </a:p>
        </p:txBody>
      </p:sp>
      <p:pic>
        <p:nvPicPr>
          <p:cNvPr id="12431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695450"/>
            <a:ext cx="3857625" cy="4248150"/>
          </a:xfrm>
          <a:prstGeom prst="rect">
            <a:avLst/>
          </a:prstGeom>
          <a:noFill/>
        </p:spPr>
      </p:pic>
      <p:pic>
        <p:nvPicPr>
          <p:cNvPr id="12431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1695450"/>
            <a:ext cx="3781425" cy="4019550"/>
          </a:xfrm>
          <a:prstGeom prst="rect">
            <a:avLst/>
          </a:prstGeom>
          <a:noFill/>
        </p:spPr>
      </p:pic>
      <p:pic>
        <p:nvPicPr>
          <p:cNvPr id="12431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695450"/>
            <a:ext cx="3752850" cy="4238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35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Genetic Study File Format</a:t>
            </a:r>
            <a:br>
              <a:rPr lang="en-US" dirty="0"/>
            </a:br>
            <a:r>
              <a:rPr lang="en-US" dirty="0"/>
              <a:t>Plink pedigree file (.</a:t>
            </a:r>
            <a:r>
              <a:rPr lang="en-US" dirty="0" err="1"/>
              <a:t>ped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4994" y="1862667"/>
          <a:ext cx="8269118" cy="313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4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985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1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  <a:r>
                        <a:rPr lang="en-US" baseline="0" dirty="0"/>
                        <a:t> 1</a:t>
                      </a:r>
                      <a:r>
                        <a:rPr lang="en-US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2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2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3</a:t>
                      </a:r>
                    </a:p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3</a:t>
                      </a:r>
                    </a:p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154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45">
                <a:tc>
                  <a:txBody>
                    <a:bodyPr/>
                    <a:lstStyle/>
                    <a:p>
                      <a:r>
                        <a:rPr lang="en-US" dirty="0"/>
                        <a:t>Subject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545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4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52642" y="4809870"/>
            <a:ext cx="342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column 6 is the phenotype</a:t>
            </a:r>
          </a:p>
        </p:txBody>
      </p:sp>
    </p:spTree>
    <p:extLst>
      <p:ext uri="{BB962C8B-B14F-4D97-AF65-F5344CB8AC3E}">
        <p14:creationId xmlns:p14="http://schemas.microsoft.com/office/powerpoint/2010/main" val="11881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Mutation &amp; Selection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09750"/>
            <a:ext cx="8077200" cy="4438650"/>
          </a:xfrm>
        </p:spPr>
        <p:txBody>
          <a:bodyPr/>
          <a:lstStyle/>
          <a:p>
            <a:pPr marL="234950" indent="-234950" eaLnBrk="1" hangingPunct="1">
              <a:lnSpc>
                <a:spcPct val="90000"/>
              </a:lnSpc>
            </a:pPr>
            <a:r>
              <a:rPr lang="en-US" sz="2000" dirty="0"/>
              <a:t>Natural Selection</a:t>
            </a:r>
          </a:p>
          <a:p>
            <a:pPr marL="234950" indent="-234950" eaLnBrk="1" hangingPunct="1">
              <a:lnSpc>
                <a:spcPct val="90000"/>
              </a:lnSpc>
            </a:pPr>
            <a:r>
              <a:rPr lang="en-US" sz="2000" dirty="0"/>
              <a:t>Bad mutations, individual’s genes are not propagated</a:t>
            </a:r>
          </a:p>
          <a:p>
            <a:pPr marL="584200" lvl="1" indent="-234950" eaLnBrk="1" hangingPunct="1">
              <a:lnSpc>
                <a:spcPct val="90000"/>
              </a:lnSpc>
            </a:pPr>
            <a:r>
              <a:rPr lang="en-US" sz="1800" dirty="0"/>
              <a:t>Negative selection</a:t>
            </a:r>
          </a:p>
          <a:p>
            <a:pPr marL="234950" indent="-234950" eaLnBrk="1" hangingPunct="1">
              <a:lnSpc>
                <a:spcPct val="90000"/>
              </a:lnSpc>
            </a:pPr>
            <a:r>
              <a:rPr lang="en-US" sz="2000" dirty="0"/>
              <a:t>Beneficial mutations, individual’s genes are propagated</a:t>
            </a:r>
          </a:p>
          <a:p>
            <a:pPr marL="584200" lvl="1" indent="-234950" eaLnBrk="1" hangingPunct="1">
              <a:lnSpc>
                <a:spcPct val="90000"/>
              </a:lnSpc>
            </a:pPr>
            <a:r>
              <a:rPr lang="en-US" sz="1800" dirty="0"/>
              <a:t>Positive selection</a:t>
            </a:r>
          </a:p>
          <a:p>
            <a:pPr marL="234950" indent="-234950" eaLnBrk="1" hangingPunct="1">
              <a:lnSpc>
                <a:spcPct val="90000"/>
              </a:lnSpc>
            </a:pPr>
            <a:r>
              <a:rPr lang="en-US" sz="2000" dirty="0"/>
              <a:t>No effect, Hardy-Weinberg Equilibrium</a:t>
            </a:r>
          </a:p>
          <a:p>
            <a:pPr marL="584200" lvl="1" indent="-234950" eaLnBrk="1" hangingPunct="1">
              <a:lnSpc>
                <a:spcPct val="90000"/>
              </a:lnSpc>
            </a:pPr>
            <a:r>
              <a:rPr lang="en-US" sz="1800" dirty="0"/>
              <a:t>Neutral selection</a:t>
            </a:r>
          </a:p>
          <a:p>
            <a:pPr marL="234950" indent="-234950" eaLnBrk="1" hangingPunct="1">
              <a:lnSpc>
                <a:spcPct val="90000"/>
              </a:lnSpc>
            </a:pPr>
            <a:r>
              <a:rPr lang="en-US" sz="2000" dirty="0"/>
              <a:t>Environments change, positive can become negative</a:t>
            </a:r>
          </a:p>
          <a:p>
            <a:pPr marL="584200" lvl="1" indent="-234950" eaLnBrk="1" hangingPunct="1">
              <a:lnSpc>
                <a:spcPct val="90000"/>
              </a:lnSpc>
            </a:pPr>
            <a:r>
              <a:rPr lang="en-US" sz="1800" dirty="0"/>
              <a:t>Sickle cell anemia / Malaria resistance</a:t>
            </a:r>
          </a:p>
          <a:p>
            <a:pPr marL="584200" lvl="1" indent="-234950" eaLnBrk="1" hangingPunct="1">
              <a:lnSpc>
                <a:spcPct val="90000"/>
              </a:lnSpc>
            </a:pPr>
            <a:r>
              <a:rPr lang="en-US" sz="1800" dirty="0"/>
              <a:t>Mutations are random, but natural selection is not random - it is a gradual filter of mutations based on the environment.  The gradual nature of mutations can make rapid environment changes disastrous (extinction). </a:t>
            </a:r>
          </a:p>
        </p:txBody>
      </p:sp>
    </p:spTree>
    <p:extLst>
      <p:ext uri="{BB962C8B-B14F-4D97-AF65-F5344CB8AC3E}">
        <p14:creationId xmlns:p14="http://schemas.microsoft.com/office/powerpoint/2010/main" val="13150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44418" y="1875490"/>
            <a:ext cx="7617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Subject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56310" y="2184116"/>
            <a:ext cx="9158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Subject 2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7169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899230"/>
            <a:ext cx="396517" cy="4958770"/>
          </a:xfrm>
          <a:prstGeom prst="rect">
            <a:avLst/>
          </a:prstGeom>
          <a:solidFill>
            <a:schemeClr val="bg2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18127" y="1892192"/>
            <a:ext cx="396517" cy="495877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684896" y="1628718"/>
            <a:ext cx="4260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Variables: Disease Status (2 states) and</a:t>
            </a:r>
          </a:p>
          <a:p>
            <a:r>
              <a:rPr lang="en-US" dirty="0"/>
              <a:t>Genotype (3 states)</a:t>
            </a:r>
          </a:p>
          <a:p>
            <a:endParaRPr lang="en-US" u="sng" dirty="0"/>
          </a:p>
          <a:p>
            <a:r>
              <a:rPr lang="en-US" dirty="0"/>
              <a:t>Does a genotype occur more frequently </a:t>
            </a:r>
          </a:p>
          <a:p>
            <a:r>
              <a:rPr lang="en-US" dirty="0"/>
              <a:t>in cases than controls?</a:t>
            </a:r>
          </a:p>
          <a:p>
            <a:endParaRPr lang="en-US" dirty="0"/>
          </a:p>
          <a:p>
            <a:r>
              <a:rPr lang="en-US" dirty="0"/>
              <a:t>Need to count combinations.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89149"/>
              </p:ext>
            </p:extLst>
          </p:nvPr>
        </p:nvGraphicFramePr>
        <p:xfrm>
          <a:off x="3736025" y="3976926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38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899230"/>
            <a:ext cx="396517" cy="4958770"/>
          </a:xfrm>
          <a:prstGeom prst="rect">
            <a:avLst/>
          </a:prstGeom>
          <a:solidFill>
            <a:schemeClr val="bg2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18127" y="1892192"/>
            <a:ext cx="396517" cy="4958770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63187" y="1016889"/>
            <a:ext cx="4260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Variables: Disease Status (2 states) and</a:t>
            </a:r>
          </a:p>
          <a:p>
            <a:r>
              <a:rPr lang="en-US" dirty="0"/>
              <a:t>Genotype (3 states)</a:t>
            </a:r>
          </a:p>
          <a:p>
            <a:endParaRPr lang="en-US" u="sng" dirty="0"/>
          </a:p>
          <a:p>
            <a:r>
              <a:rPr lang="en-US" u="sng" dirty="0"/>
              <a:t>Does a genotype occur more frequently </a:t>
            </a:r>
          </a:p>
          <a:p>
            <a:r>
              <a:rPr lang="en-US" u="sng" dirty="0"/>
              <a:t>in cases than controls</a:t>
            </a:r>
            <a:r>
              <a:rPr lang="en-US" dirty="0"/>
              <a:t>?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21295" y="4425667"/>
          <a:ext cx="559941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#AA&amp;#case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  <a:r>
                        <a:rPr lang="en-US" dirty="0" err="1"/>
                        <a:t>ctl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AC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23148" y="6103688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counts (totals in rows/columns)</a:t>
            </a:r>
          </a:p>
          <a:p>
            <a:r>
              <a:rPr lang="en-US" dirty="0"/>
              <a:t>Independent of other col/row variable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4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4395990"/>
            <a:ext cx="3510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Does a SNP occur more frequently </a:t>
            </a:r>
          </a:p>
          <a:p>
            <a:r>
              <a:rPr lang="en-US" u="sng" dirty="0"/>
              <a:t>in cases than controls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can do this by treating the pairs</a:t>
            </a:r>
          </a:p>
          <a:p>
            <a:r>
              <a:rPr lang="en-US" dirty="0"/>
              <a:t>as genotypes…</a:t>
            </a:r>
          </a:p>
          <a:p>
            <a:endParaRPr lang="en-US" dirty="0"/>
          </a:p>
          <a:p>
            <a:r>
              <a:rPr lang="en-US" dirty="0"/>
              <a:t>Slightly more AC in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4130" y="192297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4130" y="246899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4130" y="3019013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4130" y="330791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4130" y="439599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4130" y="5499882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2260" y="6597911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72996"/>
              </p:ext>
            </p:extLst>
          </p:nvPr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3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Genotype Contingency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4130" y="192297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4130" y="246899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4130" y="3019013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4130" y="330791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4130" y="439599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4130" y="5499882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2260" y="6597911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62260" y="3845941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62260" y="4124890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62260" y="4680873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74130" y="49579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4090" y="52290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50390" y="6324898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31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Genotype Contingency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4130" y="192297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4130" y="246899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4130" y="3019013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4130" y="330791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4130" y="439599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4130" y="5499882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2260" y="6597911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62260" y="3845941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62260" y="4124890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62260" y="4680873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74130" y="49579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4090" y="52290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50390" y="6324898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92212" y="5499882"/>
            <a:ext cx="4177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“Margins”</a:t>
            </a:r>
          </a:p>
          <a:p>
            <a:r>
              <a:rPr lang="en-US" dirty="0"/>
              <a:t>Hence “Marginal Probabilities”</a:t>
            </a:r>
          </a:p>
          <a:p>
            <a:r>
              <a:rPr lang="en-US" dirty="0"/>
              <a:t>Probability regardless of the other variable</a:t>
            </a:r>
          </a:p>
          <a:p>
            <a:r>
              <a:rPr lang="en-US" dirty="0"/>
              <a:t>E.g., </a:t>
            </a:r>
            <a:r>
              <a:rPr lang="en-US" dirty="0" err="1"/>
              <a:t>p(AA</a:t>
            </a:r>
            <a:r>
              <a:rPr lang="en-US" dirty="0"/>
              <a:t>)=6/18, </a:t>
            </a:r>
            <a:r>
              <a:rPr lang="en-US" dirty="0" err="1"/>
              <a:t>p(AC</a:t>
            </a:r>
            <a:r>
              <a:rPr lang="en-US" dirty="0"/>
              <a:t>)=7/18, </a:t>
            </a:r>
            <a:r>
              <a:rPr lang="en-US" dirty="0" err="1"/>
              <a:t>p(CC</a:t>
            </a:r>
            <a:r>
              <a:rPr lang="en-US" dirty="0"/>
              <a:t>)=5/18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960882" y="4124892"/>
            <a:ext cx="2870785" cy="137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73222" y="3612303"/>
            <a:ext cx="3838222" cy="40760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5400000">
            <a:off x="7116488" y="3205909"/>
            <a:ext cx="1430358" cy="4076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 flipH="1" flipV="1">
            <a:off x="4735257" y="4297099"/>
            <a:ext cx="1388812" cy="937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83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17638"/>
            <a:ext cx="4572000" cy="55092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	</a:t>
            </a:r>
          </a:p>
          <a:p>
            <a:endParaRPr lang="en-US" sz="1400" dirty="0"/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C 	C 	</a:t>
            </a:r>
          </a:p>
          <a:p>
            <a:r>
              <a:rPr lang="en-US" dirty="0"/>
              <a:t>A 	A 	</a:t>
            </a:r>
          </a:p>
          <a:p>
            <a:r>
              <a:rPr lang="en-US" dirty="0"/>
              <a:t>A 	C 	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7053" y="1471861"/>
            <a:ext cx="763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rs607499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1733050"/>
            <a:ext cx="828644" cy="1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073" y="2967547"/>
            <a:ext cx="543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Cases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8073" y="5460286"/>
            <a:ext cx="9158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</a:rPr>
              <a:t>Controls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1827913" y="1911100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1864996" y="4425667"/>
            <a:ext cx="216606" cy="23621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Genotype Contingency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Chi-square test for count differences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74130" y="192297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4130" y="246899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4130" y="3019013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4130" y="3307919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4130" y="4395990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4130" y="5499882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62260" y="6597911"/>
            <a:ext cx="804904" cy="225533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62260" y="3845941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62260" y="4124890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62260" y="4680873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74130" y="49579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84090" y="5229009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50390" y="6324898"/>
            <a:ext cx="804904" cy="225533"/>
          </a:xfrm>
          <a:prstGeom prst="rect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4960882" y="4779864"/>
          <a:ext cx="322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82" y="4779864"/>
                        <a:ext cx="3225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38745" y="1417638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“Observed” </a:t>
            </a:r>
            <a:r>
              <a:rPr lang="en-US" b="1" dirty="0"/>
              <a:t>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30176" y="6114498"/>
            <a:ext cx="306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Next create “Expected” Table</a:t>
            </a:r>
          </a:p>
          <a:p>
            <a:r>
              <a:rPr lang="en-US" b="1" dirty="0"/>
              <a:t>From margins</a:t>
            </a:r>
          </a:p>
        </p:txBody>
      </p:sp>
    </p:spTree>
    <p:extLst>
      <p:ext uri="{BB962C8B-B14F-4D97-AF65-F5344CB8AC3E}">
        <p14:creationId xmlns:p14="http://schemas.microsoft.com/office/powerpoint/2010/main" val="970942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14458" y="1656527"/>
            <a:ext cx="362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p(AA</a:t>
            </a:r>
            <a:r>
              <a:rPr lang="en-US" dirty="0"/>
              <a:t>)=6/18, </a:t>
            </a:r>
            <a:r>
              <a:rPr lang="en-US" dirty="0" err="1"/>
              <a:t>p(AC</a:t>
            </a:r>
            <a:r>
              <a:rPr lang="en-US" dirty="0"/>
              <a:t>)=7/18, </a:t>
            </a:r>
            <a:r>
              <a:rPr lang="en-US" dirty="0" err="1"/>
              <a:t>p(CC</a:t>
            </a:r>
            <a:r>
              <a:rPr lang="en-US" dirty="0"/>
              <a:t>)=5/18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458" y="4439242"/>
            <a:ext cx="194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AA Cases</a:t>
            </a:r>
          </a:p>
          <a:p>
            <a:r>
              <a:rPr lang="en-US" dirty="0"/>
              <a:t>P(AA)*Total Cases</a:t>
            </a:r>
          </a:p>
          <a:p>
            <a:r>
              <a:rPr lang="en-US" dirty="0"/>
              <a:t>6/18*9=3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192" y="5518702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AA Controls</a:t>
            </a:r>
          </a:p>
          <a:p>
            <a:r>
              <a:rPr lang="en-US" dirty="0"/>
              <a:t>P(AA)*Total Controls</a:t>
            </a:r>
          </a:p>
          <a:p>
            <a:r>
              <a:rPr lang="en-US" dirty="0"/>
              <a:t>6/18*9=3</a:t>
            </a:r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2057080" y="4900907"/>
            <a:ext cx="2726587" cy="291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</p:cNvCxnSpPr>
          <p:nvPr/>
        </p:nvCxnSpPr>
        <p:spPr>
          <a:xfrm flipV="1">
            <a:off x="2380230" y="5715000"/>
            <a:ext cx="2318771" cy="265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28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14458" y="1656527"/>
            <a:ext cx="362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p(AA</a:t>
            </a:r>
            <a:r>
              <a:rPr lang="en-US" dirty="0"/>
              <a:t>)=6/18, </a:t>
            </a:r>
            <a:r>
              <a:rPr lang="en-US" dirty="0" err="1"/>
              <a:t>p(AC</a:t>
            </a:r>
            <a:r>
              <a:rPr lang="en-US" dirty="0"/>
              <a:t>)=7/18, </a:t>
            </a:r>
            <a:r>
              <a:rPr lang="en-US" dirty="0" err="1"/>
              <a:t>p(CC</a:t>
            </a:r>
            <a:r>
              <a:rPr lang="en-US" dirty="0"/>
              <a:t>)=5/18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458" y="4439242"/>
            <a:ext cx="1930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AC Cases</a:t>
            </a:r>
          </a:p>
          <a:p>
            <a:r>
              <a:rPr lang="en-US" dirty="0"/>
              <a:t>P(AC)*Total Cases</a:t>
            </a:r>
          </a:p>
          <a:p>
            <a:r>
              <a:rPr lang="en-US" dirty="0"/>
              <a:t>7/18*9=3.5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970" y="5518702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AC Controls</a:t>
            </a:r>
          </a:p>
          <a:p>
            <a:r>
              <a:rPr lang="en-US" dirty="0"/>
              <a:t>P(AC)*Total Controls</a:t>
            </a:r>
          </a:p>
          <a:p>
            <a:r>
              <a:rPr lang="en-US" dirty="0"/>
              <a:t>7/18*9=3.5</a:t>
            </a:r>
          </a:p>
        </p:txBody>
      </p:sp>
    </p:spTree>
    <p:extLst>
      <p:ext uri="{BB962C8B-B14F-4D97-AF65-F5344CB8AC3E}">
        <p14:creationId xmlns:p14="http://schemas.microsoft.com/office/powerpoint/2010/main" val="1840838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SNP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114458" y="1656527"/>
            <a:ext cx="362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p(AA</a:t>
            </a:r>
            <a:r>
              <a:rPr lang="en-US" dirty="0"/>
              <a:t>)=6/18, </a:t>
            </a:r>
            <a:r>
              <a:rPr lang="en-US" dirty="0" err="1"/>
              <a:t>p(AC</a:t>
            </a:r>
            <a:r>
              <a:rPr lang="en-US" dirty="0"/>
              <a:t>)=7/18, </a:t>
            </a:r>
            <a:r>
              <a:rPr lang="en-US" dirty="0" err="1"/>
              <a:t>p(CC</a:t>
            </a:r>
            <a:r>
              <a:rPr lang="en-US" dirty="0"/>
              <a:t>)=5/18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458" y="4439242"/>
            <a:ext cx="192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CC Cases</a:t>
            </a:r>
          </a:p>
          <a:p>
            <a:r>
              <a:rPr lang="en-US" dirty="0"/>
              <a:t>P(CC)*Total Cases</a:t>
            </a:r>
          </a:p>
          <a:p>
            <a:r>
              <a:rPr lang="en-US" dirty="0"/>
              <a:t>5/18*9=2.5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3970" y="5518702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AC Controls</a:t>
            </a:r>
          </a:p>
          <a:p>
            <a:r>
              <a:rPr lang="en-US" dirty="0"/>
              <a:t>P(CC)*Total Controls</a:t>
            </a:r>
          </a:p>
          <a:p>
            <a:r>
              <a:rPr lang="en-US" dirty="0"/>
              <a:t>5/18*9=2.5</a:t>
            </a:r>
          </a:p>
        </p:txBody>
      </p:sp>
    </p:spTree>
    <p:extLst>
      <p:ext uri="{BB962C8B-B14F-4D97-AF65-F5344CB8AC3E}">
        <p14:creationId xmlns:p14="http://schemas.microsoft.com/office/powerpoint/2010/main" val="375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latin typeface="Arial Unicode MS" charset="0"/>
              </a:rPr>
              <a:t>Inheritance Models in Single Gene Trait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90688" y="1905000"/>
            <a:ext cx="2576512" cy="971550"/>
            <a:chOff x="1065" y="1200"/>
            <a:chExt cx="1623" cy="612"/>
          </a:xfrm>
        </p:grpSpPr>
        <p:sp>
          <p:nvSpPr>
            <p:cNvPr id="3076" name="plant"/>
            <p:cNvSpPr>
              <a:spLocks noEditPoints="1" noChangeArrowheads="1"/>
            </p:cNvSpPr>
            <p:nvPr/>
          </p:nvSpPr>
          <p:spPr bwMode="auto">
            <a:xfrm>
              <a:off x="2076" y="1200"/>
              <a:ext cx="612" cy="61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100 w 21600"/>
                <a:gd name="T17" fmla="*/ 10092 h 21600"/>
                <a:gd name="T18" fmla="*/ 14545 w 21600"/>
                <a:gd name="T19" fmla="*/ 1357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8" y="9002"/>
                  </a:moveTo>
                  <a:lnTo>
                    <a:pt x="9254" y="8422"/>
                  </a:lnTo>
                  <a:lnTo>
                    <a:pt x="9139" y="7935"/>
                  </a:lnTo>
                  <a:lnTo>
                    <a:pt x="8819" y="7355"/>
                  </a:lnTo>
                  <a:lnTo>
                    <a:pt x="8475" y="6728"/>
                  </a:lnTo>
                  <a:lnTo>
                    <a:pt x="8040" y="6287"/>
                  </a:lnTo>
                  <a:lnTo>
                    <a:pt x="7421" y="5707"/>
                  </a:lnTo>
                  <a:lnTo>
                    <a:pt x="6574" y="5429"/>
                  </a:lnTo>
                  <a:lnTo>
                    <a:pt x="5452" y="5313"/>
                  </a:lnTo>
                  <a:lnTo>
                    <a:pt x="4856" y="5220"/>
                  </a:lnTo>
                  <a:lnTo>
                    <a:pt x="4169" y="5220"/>
                  </a:lnTo>
                  <a:lnTo>
                    <a:pt x="3665" y="5104"/>
                  </a:lnTo>
                  <a:lnTo>
                    <a:pt x="3001" y="4872"/>
                  </a:lnTo>
                  <a:lnTo>
                    <a:pt x="2497" y="4756"/>
                  </a:lnTo>
                  <a:lnTo>
                    <a:pt x="2062" y="4408"/>
                  </a:lnTo>
                  <a:lnTo>
                    <a:pt x="1603" y="4083"/>
                  </a:lnTo>
                  <a:lnTo>
                    <a:pt x="1283" y="3689"/>
                  </a:lnTo>
                  <a:lnTo>
                    <a:pt x="1283" y="4315"/>
                  </a:lnTo>
                  <a:lnTo>
                    <a:pt x="1489" y="5104"/>
                  </a:lnTo>
                  <a:lnTo>
                    <a:pt x="1832" y="6055"/>
                  </a:lnTo>
                  <a:lnTo>
                    <a:pt x="2382" y="6914"/>
                  </a:lnTo>
                  <a:lnTo>
                    <a:pt x="2680" y="7471"/>
                  </a:lnTo>
                  <a:lnTo>
                    <a:pt x="3115" y="7935"/>
                  </a:lnTo>
                  <a:lnTo>
                    <a:pt x="3573" y="8213"/>
                  </a:lnTo>
                  <a:lnTo>
                    <a:pt x="4077" y="8654"/>
                  </a:lnTo>
                  <a:lnTo>
                    <a:pt x="4627" y="9002"/>
                  </a:lnTo>
                  <a:lnTo>
                    <a:pt x="5245" y="9234"/>
                  </a:lnTo>
                  <a:lnTo>
                    <a:pt x="6024" y="9443"/>
                  </a:lnTo>
                  <a:lnTo>
                    <a:pt x="6757" y="9628"/>
                  </a:lnTo>
                  <a:lnTo>
                    <a:pt x="5177" y="10069"/>
                  </a:lnTo>
                  <a:lnTo>
                    <a:pt x="3963" y="10649"/>
                  </a:lnTo>
                  <a:lnTo>
                    <a:pt x="3344" y="11044"/>
                  </a:lnTo>
                  <a:lnTo>
                    <a:pt x="2886" y="11600"/>
                  </a:lnTo>
                  <a:lnTo>
                    <a:pt x="2497" y="12041"/>
                  </a:lnTo>
                  <a:lnTo>
                    <a:pt x="1947" y="12343"/>
                  </a:lnTo>
                  <a:lnTo>
                    <a:pt x="1168" y="12668"/>
                  </a:lnTo>
                  <a:lnTo>
                    <a:pt x="0" y="12900"/>
                  </a:lnTo>
                  <a:lnTo>
                    <a:pt x="435" y="13248"/>
                  </a:lnTo>
                  <a:lnTo>
                    <a:pt x="779" y="13456"/>
                  </a:lnTo>
                  <a:lnTo>
                    <a:pt x="1283" y="13642"/>
                  </a:lnTo>
                  <a:lnTo>
                    <a:pt x="1718" y="13758"/>
                  </a:lnTo>
                  <a:lnTo>
                    <a:pt x="2680" y="13851"/>
                  </a:lnTo>
                  <a:lnTo>
                    <a:pt x="3573" y="13758"/>
                  </a:lnTo>
                  <a:lnTo>
                    <a:pt x="4512" y="13526"/>
                  </a:lnTo>
                  <a:lnTo>
                    <a:pt x="5360" y="13248"/>
                  </a:lnTo>
                  <a:lnTo>
                    <a:pt x="6139" y="12900"/>
                  </a:lnTo>
                  <a:lnTo>
                    <a:pt x="6757" y="12552"/>
                  </a:lnTo>
                  <a:lnTo>
                    <a:pt x="6459" y="13132"/>
                  </a:lnTo>
                  <a:lnTo>
                    <a:pt x="6139" y="13642"/>
                  </a:lnTo>
                  <a:lnTo>
                    <a:pt x="5910" y="14199"/>
                  </a:lnTo>
                  <a:lnTo>
                    <a:pt x="5681" y="14663"/>
                  </a:lnTo>
                  <a:lnTo>
                    <a:pt x="5681" y="15150"/>
                  </a:lnTo>
                  <a:lnTo>
                    <a:pt x="5681" y="15730"/>
                  </a:lnTo>
                  <a:lnTo>
                    <a:pt x="5681" y="16241"/>
                  </a:lnTo>
                  <a:lnTo>
                    <a:pt x="5795" y="16913"/>
                  </a:lnTo>
                  <a:lnTo>
                    <a:pt x="5910" y="17586"/>
                  </a:lnTo>
                  <a:lnTo>
                    <a:pt x="5910" y="18213"/>
                  </a:lnTo>
                  <a:lnTo>
                    <a:pt x="5795" y="18885"/>
                  </a:lnTo>
                  <a:lnTo>
                    <a:pt x="5566" y="19396"/>
                  </a:lnTo>
                  <a:lnTo>
                    <a:pt x="5245" y="19976"/>
                  </a:lnTo>
                  <a:lnTo>
                    <a:pt x="4971" y="20370"/>
                  </a:lnTo>
                  <a:lnTo>
                    <a:pt x="4512" y="20811"/>
                  </a:lnTo>
                  <a:lnTo>
                    <a:pt x="4077" y="21043"/>
                  </a:lnTo>
                  <a:lnTo>
                    <a:pt x="5177" y="20927"/>
                  </a:lnTo>
                  <a:lnTo>
                    <a:pt x="6253" y="20486"/>
                  </a:lnTo>
                  <a:lnTo>
                    <a:pt x="7421" y="19976"/>
                  </a:lnTo>
                  <a:lnTo>
                    <a:pt x="8361" y="19187"/>
                  </a:lnTo>
                  <a:lnTo>
                    <a:pt x="8819" y="18769"/>
                  </a:lnTo>
                  <a:lnTo>
                    <a:pt x="9139" y="18213"/>
                  </a:lnTo>
                  <a:lnTo>
                    <a:pt x="9437" y="17772"/>
                  </a:lnTo>
                  <a:lnTo>
                    <a:pt x="9643" y="17261"/>
                  </a:lnTo>
                  <a:lnTo>
                    <a:pt x="9872" y="16681"/>
                  </a:lnTo>
                  <a:lnTo>
                    <a:pt x="9872" y="16171"/>
                  </a:lnTo>
                  <a:lnTo>
                    <a:pt x="9872" y="15614"/>
                  </a:lnTo>
                  <a:lnTo>
                    <a:pt x="9758" y="15057"/>
                  </a:lnTo>
                  <a:lnTo>
                    <a:pt x="10216" y="15498"/>
                  </a:lnTo>
                  <a:lnTo>
                    <a:pt x="10537" y="16241"/>
                  </a:lnTo>
                  <a:lnTo>
                    <a:pt x="10834" y="17145"/>
                  </a:lnTo>
                  <a:lnTo>
                    <a:pt x="11041" y="18213"/>
                  </a:lnTo>
                  <a:lnTo>
                    <a:pt x="11155" y="19187"/>
                  </a:lnTo>
                  <a:lnTo>
                    <a:pt x="11155" y="20185"/>
                  </a:lnTo>
                  <a:lnTo>
                    <a:pt x="11155" y="20579"/>
                  </a:lnTo>
                  <a:lnTo>
                    <a:pt x="11041" y="21043"/>
                  </a:lnTo>
                  <a:lnTo>
                    <a:pt x="10926" y="21391"/>
                  </a:lnTo>
                  <a:lnTo>
                    <a:pt x="10766" y="21600"/>
                  </a:lnTo>
                  <a:lnTo>
                    <a:pt x="11499" y="21484"/>
                  </a:lnTo>
                  <a:lnTo>
                    <a:pt x="12323" y="21043"/>
                  </a:lnTo>
                  <a:lnTo>
                    <a:pt x="13102" y="20370"/>
                  </a:lnTo>
                  <a:lnTo>
                    <a:pt x="13606" y="19628"/>
                  </a:lnTo>
                  <a:lnTo>
                    <a:pt x="13950" y="19071"/>
                  </a:lnTo>
                  <a:lnTo>
                    <a:pt x="14064" y="18677"/>
                  </a:lnTo>
                  <a:lnTo>
                    <a:pt x="14179" y="18097"/>
                  </a:lnTo>
                  <a:lnTo>
                    <a:pt x="14293" y="17586"/>
                  </a:lnTo>
                  <a:lnTo>
                    <a:pt x="14179" y="16913"/>
                  </a:lnTo>
                  <a:lnTo>
                    <a:pt x="14064" y="16241"/>
                  </a:lnTo>
                  <a:lnTo>
                    <a:pt x="13835" y="15614"/>
                  </a:lnTo>
                  <a:lnTo>
                    <a:pt x="13560" y="14872"/>
                  </a:lnTo>
                  <a:lnTo>
                    <a:pt x="13950" y="14941"/>
                  </a:lnTo>
                  <a:lnTo>
                    <a:pt x="14408" y="15150"/>
                  </a:lnTo>
                  <a:lnTo>
                    <a:pt x="14843" y="15266"/>
                  </a:lnTo>
                  <a:lnTo>
                    <a:pt x="15232" y="15614"/>
                  </a:lnTo>
                  <a:lnTo>
                    <a:pt x="15576" y="15846"/>
                  </a:lnTo>
                  <a:lnTo>
                    <a:pt x="15897" y="16171"/>
                  </a:lnTo>
                  <a:lnTo>
                    <a:pt x="16126" y="16473"/>
                  </a:lnTo>
                  <a:lnTo>
                    <a:pt x="16240" y="16913"/>
                  </a:lnTo>
                  <a:lnTo>
                    <a:pt x="16515" y="17261"/>
                  </a:lnTo>
                  <a:lnTo>
                    <a:pt x="17088" y="17586"/>
                  </a:lnTo>
                  <a:lnTo>
                    <a:pt x="17798" y="17865"/>
                  </a:lnTo>
                  <a:lnTo>
                    <a:pt x="18576" y="18097"/>
                  </a:lnTo>
                  <a:lnTo>
                    <a:pt x="19424" y="18213"/>
                  </a:lnTo>
                  <a:lnTo>
                    <a:pt x="20317" y="18213"/>
                  </a:lnTo>
                  <a:lnTo>
                    <a:pt x="21050" y="18213"/>
                  </a:lnTo>
                  <a:lnTo>
                    <a:pt x="21600" y="17865"/>
                  </a:lnTo>
                  <a:lnTo>
                    <a:pt x="21165" y="17656"/>
                  </a:lnTo>
                  <a:lnTo>
                    <a:pt x="20592" y="17470"/>
                  </a:lnTo>
                  <a:lnTo>
                    <a:pt x="20088" y="17029"/>
                  </a:lnTo>
                  <a:lnTo>
                    <a:pt x="19653" y="16681"/>
                  </a:lnTo>
                  <a:lnTo>
                    <a:pt x="19195" y="16241"/>
                  </a:lnTo>
                  <a:lnTo>
                    <a:pt x="18920" y="15962"/>
                  </a:lnTo>
                  <a:lnTo>
                    <a:pt x="18576" y="15498"/>
                  </a:lnTo>
                  <a:lnTo>
                    <a:pt x="18576" y="15057"/>
                  </a:lnTo>
                  <a:lnTo>
                    <a:pt x="18485" y="14756"/>
                  </a:lnTo>
                  <a:lnTo>
                    <a:pt x="18256" y="14199"/>
                  </a:lnTo>
                  <a:lnTo>
                    <a:pt x="17912" y="13526"/>
                  </a:lnTo>
                  <a:lnTo>
                    <a:pt x="17523" y="13016"/>
                  </a:lnTo>
                  <a:lnTo>
                    <a:pt x="16973" y="12436"/>
                  </a:lnTo>
                  <a:lnTo>
                    <a:pt x="16355" y="12041"/>
                  </a:lnTo>
                  <a:lnTo>
                    <a:pt x="16011" y="11832"/>
                  </a:lnTo>
                  <a:lnTo>
                    <a:pt x="15690" y="11716"/>
                  </a:lnTo>
                  <a:lnTo>
                    <a:pt x="15232" y="11716"/>
                  </a:lnTo>
                  <a:lnTo>
                    <a:pt x="14843" y="11716"/>
                  </a:lnTo>
                  <a:lnTo>
                    <a:pt x="15461" y="11252"/>
                  </a:lnTo>
                  <a:lnTo>
                    <a:pt x="16126" y="10858"/>
                  </a:lnTo>
                  <a:lnTo>
                    <a:pt x="16973" y="10649"/>
                  </a:lnTo>
                  <a:lnTo>
                    <a:pt x="17798" y="10417"/>
                  </a:lnTo>
                  <a:lnTo>
                    <a:pt x="18806" y="10301"/>
                  </a:lnTo>
                  <a:lnTo>
                    <a:pt x="19653" y="10301"/>
                  </a:lnTo>
                  <a:lnTo>
                    <a:pt x="20478" y="10417"/>
                  </a:lnTo>
                  <a:lnTo>
                    <a:pt x="21256" y="10533"/>
                  </a:lnTo>
                  <a:lnTo>
                    <a:pt x="20707" y="9837"/>
                  </a:lnTo>
                  <a:lnTo>
                    <a:pt x="19859" y="9234"/>
                  </a:lnTo>
                  <a:lnTo>
                    <a:pt x="18806" y="8538"/>
                  </a:lnTo>
                  <a:lnTo>
                    <a:pt x="17637" y="8144"/>
                  </a:lnTo>
                  <a:lnTo>
                    <a:pt x="16973" y="8027"/>
                  </a:lnTo>
                  <a:lnTo>
                    <a:pt x="16355" y="7935"/>
                  </a:lnTo>
                  <a:lnTo>
                    <a:pt x="15805" y="7935"/>
                  </a:lnTo>
                  <a:lnTo>
                    <a:pt x="15118" y="8027"/>
                  </a:lnTo>
                  <a:lnTo>
                    <a:pt x="14614" y="8144"/>
                  </a:lnTo>
                  <a:lnTo>
                    <a:pt x="14064" y="8422"/>
                  </a:lnTo>
                  <a:lnTo>
                    <a:pt x="13606" y="8886"/>
                  </a:lnTo>
                  <a:lnTo>
                    <a:pt x="13217" y="9327"/>
                  </a:lnTo>
                  <a:lnTo>
                    <a:pt x="13606" y="8538"/>
                  </a:lnTo>
                  <a:lnTo>
                    <a:pt x="13950" y="7935"/>
                  </a:lnTo>
                  <a:lnTo>
                    <a:pt x="14293" y="7123"/>
                  </a:lnTo>
                  <a:lnTo>
                    <a:pt x="14499" y="6519"/>
                  </a:lnTo>
                  <a:lnTo>
                    <a:pt x="14614" y="5823"/>
                  </a:lnTo>
                  <a:lnTo>
                    <a:pt x="14614" y="5220"/>
                  </a:lnTo>
                  <a:lnTo>
                    <a:pt x="14408" y="4524"/>
                  </a:lnTo>
                  <a:lnTo>
                    <a:pt x="14064" y="3898"/>
                  </a:lnTo>
                  <a:lnTo>
                    <a:pt x="13606" y="3225"/>
                  </a:lnTo>
                  <a:lnTo>
                    <a:pt x="13331" y="2598"/>
                  </a:lnTo>
                  <a:lnTo>
                    <a:pt x="13102" y="2042"/>
                  </a:lnTo>
                  <a:lnTo>
                    <a:pt x="12896" y="1485"/>
                  </a:lnTo>
                  <a:lnTo>
                    <a:pt x="12781" y="1090"/>
                  </a:lnTo>
                  <a:lnTo>
                    <a:pt x="12667" y="626"/>
                  </a:lnTo>
                  <a:lnTo>
                    <a:pt x="12667" y="278"/>
                  </a:lnTo>
                  <a:lnTo>
                    <a:pt x="12667" y="0"/>
                  </a:lnTo>
                  <a:lnTo>
                    <a:pt x="12163" y="394"/>
                  </a:lnTo>
                  <a:lnTo>
                    <a:pt x="11728" y="974"/>
                  </a:lnTo>
                  <a:lnTo>
                    <a:pt x="11155" y="1601"/>
                  </a:lnTo>
                  <a:lnTo>
                    <a:pt x="10766" y="2390"/>
                  </a:lnTo>
                  <a:lnTo>
                    <a:pt x="10330" y="3109"/>
                  </a:lnTo>
                  <a:lnTo>
                    <a:pt x="10101" y="3898"/>
                  </a:lnTo>
                  <a:lnTo>
                    <a:pt x="9987" y="4524"/>
                  </a:lnTo>
                  <a:lnTo>
                    <a:pt x="10101" y="5220"/>
                  </a:lnTo>
                  <a:lnTo>
                    <a:pt x="10216" y="5823"/>
                  </a:lnTo>
                  <a:lnTo>
                    <a:pt x="10330" y="6403"/>
                  </a:lnTo>
                  <a:lnTo>
                    <a:pt x="10330" y="6914"/>
                  </a:lnTo>
                  <a:lnTo>
                    <a:pt x="10216" y="7471"/>
                  </a:lnTo>
                  <a:lnTo>
                    <a:pt x="10101" y="7935"/>
                  </a:lnTo>
                  <a:lnTo>
                    <a:pt x="9872" y="8329"/>
                  </a:lnTo>
                  <a:lnTo>
                    <a:pt x="9643" y="8654"/>
                  </a:lnTo>
                  <a:lnTo>
                    <a:pt x="9368" y="9002"/>
                  </a:lnTo>
                  <a:close/>
                </a:path>
              </a:pathLst>
            </a:custGeom>
            <a:solidFill>
              <a:srgbClr val="FF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5130" name="Text Box 5"/>
            <p:cNvSpPr txBox="1">
              <a:spLocks noChangeArrowheads="1"/>
            </p:cNvSpPr>
            <p:nvPr/>
          </p:nvSpPr>
          <p:spPr bwMode="auto">
            <a:xfrm>
              <a:off x="1065" y="1371"/>
              <a:ext cx="3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1"/>
                  </a:solidFill>
                  <a:latin typeface="Arial Unicode MS" charset="0"/>
                </a:rPr>
                <a:t>A </a:t>
              </a:r>
            </a:p>
          </p:txBody>
        </p:sp>
        <p:sp>
          <p:nvSpPr>
            <p:cNvPr id="5131" name="AutoShape 6"/>
            <p:cNvSpPr>
              <a:spLocks noChangeArrowheads="1"/>
            </p:cNvSpPr>
            <p:nvPr/>
          </p:nvSpPr>
          <p:spPr bwMode="auto">
            <a:xfrm>
              <a:off x="1458" y="1491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Arial Unicode MS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00600" y="3581400"/>
            <a:ext cx="2571750" cy="971550"/>
            <a:chOff x="1104" y="1932"/>
            <a:chExt cx="1620" cy="612"/>
          </a:xfrm>
        </p:grpSpPr>
        <p:sp>
          <p:nvSpPr>
            <p:cNvPr id="3080" name="plant"/>
            <p:cNvSpPr>
              <a:spLocks noEditPoints="1" noChangeArrowheads="1"/>
            </p:cNvSpPr>
            <p:nvPr/>
          </p:nvSpPr>
          <p:spPr bwMode="auto">
            <a:xfrm>
              <a:off x="2112" y="1932"/>
              <a:ext cx="612" cy="612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0 w 21600"/>
                <a:gd name="T15" fmla="*/ 10800 h 21600"/>
                <a:gd name="T16" fmla="*/ 7100 w 21600"/>
                <a:gd name="T17" fmla="*/ 10092 h 21600"/>
                <a:gd name="T18" fmla="*/ 14545 w 21600"/>
                <a:gd name="T19" fmla="*/ 1357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8" y="9002"/>
                  </a:moveTo>
                  <a:lnTo>
                    <a:pt x="9254" y="8422"/>
                  </a:lnTo>
                  <a:lnTo>
                    <a:pt x="9139" y="7935"/>
                  </a:lnTo>
                  <a:lnTo>
                    <a:pt x="8819" y="7355"/>
                  </a:lnTo>
                  <a:lnTo>
                    <a:pt x="8475" y="6728"/>
                  </a:lnTo>
                  <a:lnTo>
                    <a:pt x="8040" y="6287"/>
                  </a:lnTo>
                  <a:lnTo>
                    <a:pt x="7421" y="5707"/>
                  </a:lnTo>
                  <a:lnTo>
                    <a:pt x="6574" y="5429"/>
                  </a:lnTo>
                  <a:lnTo>
                    <a:pt x="5452" y="5313"/>
                  </a:lnTo>
                  <a:lnTo>
                    <a:pt x="4856" y="5220"/>
                  </a:lnTo>
                  <a:lnTo>
                    <a:pt x="4169" y="5220"/>
                  </a:lnTo>
                  <a:lnTo>
                    <a:pt x="3665" y="5104"/>
                  </a:lnTo>
                  <a:lnTo>
                    <a:pt x="3001" y="4872"/>
                  </a:lnTo>
                  <a:lnTo>
                    <a:pt x="2497" y="4756"/>
                  </a:lnTo>
                  <a:lnTo>
                    <a:pt x="2062" y="4408"/>
                  </a:lnTo>
                  <a:lnTo>
                    <a:pt x="1603" y="4083"/>
                  </a:lnTo>
                  <a:lnTo>
                    <a:pt x="1283" y="3689"/>
                  </a:lnTo>
                  <a:lnTo>
                    <a:pt x="1283" y="4315"/>
                  </a:lnTo>
                  <a:lnTo>
                    <a:pt x="1489" y="5104"/>
                  </a:lnTo>
                  <a:lnTo>
                    <a:pt x="1832" y="6055"/>
                  </a:lnTo>
                  <a:lnTo>
                    <a:pt x="2382" y="6914"/>
                  </a:lnTo>
                  <a:lnTo>
                    <a:pt x="2680" y="7471"/>
                  </a:lnTo>
                  <a:lnTo>
                    <a:pt x="3115" y="7935"/>
                  </a:lnTo>
                  <a:lnTo>
                    <a:pt x="3573" y="8213"/>
                  </a:lnTo>
                  <a:lnTo>
                    <a:pt x="4077" y="8654"/>
                  </a:lnTo>
                  <a:lnTo>
                    <a:pt x="4627" y="9002"/>
                  </a:lnTo>
                  <a:lnTo>
                    <a:pt x="5245" y="9234"/>
                  </a:lnTo>
                  <a:lnTo>
                    <a:pt x="6024" y="9443"/>
                  </a:lnTo>
                  <a:lnTo>
                    <a:pt x="6757" y="9628"/>
                  </a:lnTo>
                  <a:lnTo>
                    <a:pt x="5177" y="10069"/>
                  </a:lnTo>
                  <a:lnTo>
                    <a:pt x="3963" y="10649"/>
                  </a:lnTo>
                  <a:lnTo>
                    <a:pt x="3344" y="11044"/>
                  </a:lnTo>
                  <a:lnTo>
                    <a:pt x="2886" y="11600"/>
                  </a:lnTo>
                  <a:lnTo>
                    <a:pt x="2497" y="12041"/>
                  </a:lnTo>
                  <a:lnTo>
                    <a:pt x="1947" y="12343"/>
                  </a:lnTo>
                  <a:lnTo>
                    <a:pt x="1168" y="12668"/>
                  </a:lnTo>
                  <a:lnTo>
                    <a:pt x="0" y="12900"/>
                  </a:lnTo>
                  <a:lnTo>
                    <a:pt x="435" y="13248"/>
                  </a:lnTo>
                  <a:lnTo>
                    <a:pt x="779" y="13456"/>
                  </a:lnTo>
                  <a:lnTo>
                    <a:pt x="1283" y="13642"/>
                  </a:lnTo>
                  <a:lnTo>
                    <a:pt x="1718" y="13758"/>
                  </a:lnTo>
                  <a:lnTo>
                    <a:pt x="2680" y="13851"/>
                  </a:lnTo>
                  <a:lnTo>
                    <a:pt x="3573" y="13758"/>
                  </a:lnTo>
                  <a:lnTo>
                    <a:pt x="4512" y="13526"/>
                  </a:lnTo>
                  <a:lnTo>
                    <a:pt x="5360" y="13248"/>
                  </a:lnTo>
                  <a:lnTo>
                    <a:pt x="6139" y="12900"/>
                  </a:lnTo>
                  <a:lnTo>
                    <a:pt x="6757" y="12552"/>
                  </a:lnTo>
                  <a:lnTo>
                    <a:pt x="6459" y="13132"/>
                  </a:lnTo>
                  <a:lnTo>
                    <a:pt x="6139" y="13642"/>
                  </a:lnTo>
                  <a:lnTo>
                    <a:pt x="5910" y="14199"/>
                  </a:lnTo>
                  <a:lnTo>
                    <a:pt x="5681" y="14663"/>
                  </a:lnTo>
                  <a:lnTo>
                    <a:pt x="5681" y="15150"/>
                  </a:lnTo>
                  <a:lnTo>
                    <a:pt x="5681" y="15730"/>
                  </a:lnTo>
                  <a:lnTo>
                    <a:pt x="5681" y="16241"/>
                  </a:lnTo>
                  <a:lnTo>
                    <a:pt x="5795" y="16913"/>
                  </a:lnTo>
                  <a:lnTo>
                    <a:pt x="5910" y="17586"/>
                  </a:lnTo>
                  <a:lnTo>
                    <a:pt x="5910" y="18213"/>
                  </a:lnTo>
                  <a:lnTo>
                    <a:pt x="5795" y="18885"/>
                  </a:lnTo>
                  <a:lnTo>
                    <a:pt x="5566" y="19396"/>
                  </a:lnTo>
                  <a:lnTo>
                    <a:pt x="5245" y="19976"/>
                  </a:lnTo>
                  <a:lnTo>
                    <a:pt x="4971" y="20370"/>
                  </a:lnTo>
                  <a:lnTo>
                    <a:pt x="4512" y="20811"/>
                  </a:lnTo>
                  <a:lnTo>
                    <a:pt x="4077" y="21043"/>
                  </a:lnTo>
                  <a:lnTo>
                    <a:pt x="5177" y="20927"/>
                  </a:lnTo>
                  <a:lnTo>
                    <a:pt x="6253" y="20486"/>
                  </a:lnTo>
                  <a:lnTo>
                    <a:pt x="7421" y="19976"/>
                  </a:lnTo>
                  <a:lnTo>
                    <a:pt x="8361" y="19187"/>
                  </a:lnTo>
                  <a:lnTo>
                    <a:pt x="8819" y="18769"/>
                  </a:lnTo>
                  <a:lnTo>
                    <a:pt x="9139" y="18213"/>
                  </a:lnTo>
                  <a:lnTo>
                    <a:pt x="9437" y="17772"/>
                  </a:lnTo>
                  <a:lnTo>
                    <a:pt x="9643" y="17261"/>
                  </a:lnTo>
                  <a:lnTo>
                    <a:pt x="9872" y="16681"/>
                  </a:lnTo>
                  <a:lnTo>
                    <a:pt x="9872" y="16171"/>
                  </a:lnTo>
                  <a:lnTo>
                    <a:pt x="9872" y="15614"/>
                  </a:lnTo>
                  <a:lnTo>
                    <a:pt x="9758" y="15057"/>
                  </a:lnTo>
                  <a:lnTo>
                    <a:pt x="10216" y="15498"/>
                  </a:lnTo>
                  <a:lnTo>
                    <a:pt x="10537" y="16241"/>
                  </a:lnTo>
                  <a:lnTo>
                    <a:pt x="10834" y="17145"/>
                  </a:lnTo>
                  <a:lnTo>
                    <a:pt x="11041" y="18213"/>
                  </a:lnTo>
                  <a:lnTo>
                    <a:pt x="11155" y="19187"/>
                  </a:lnTo>
                  <a:lnTo>
                    <a:pt x="11155" y="20185"/>
                  </a:lnTo>
                  <a:lnTo>
                    <a:pt x="11155" y="20579"/>
                  </a:lnTo>
                  <a:lnTo>
                    <a:pt x="11041" y="21043"/>
                  </a:lnTo>
                  <a:lnTo>
                    <a:pt x="10926" y="21391"/>
                  </a:lnTo>
                  <a:lnTo>
                    <a:pt x="10766" y="21600"/>
                  </a:lnTo>
                  <a:lnTo>
                    <a:pt x="11499" y="21484"/>
                  </a:lnTo>
                  <a:lnTo>
                    <a:pt x="12323" y="21043"/>
                  </a:lnTo>
                  <a:lnTo>
                    <a:pt x="13102" y="20370"/>
                  </a:lnTo>
                  <a:lnTo>
                    <a:pt x="13606" y="19628"/>
                  </a:lnTo>
                  <a:lnTo>
                    <a:pt x="13950" y="19071"/>
                  </a:lnTo>
                  <a:lnTo>
                    <a:pt x="14064" y="18677"/>
                  </a:lnTo>
                  <a:lnTo>
                    <a:pt x="14179" y="18097"/>
                  </a:lnTo>
                  <a:lnTo>
                    <a:pt x="14293" y="17586"/>
                  </a:lnTo>
                  <a:lnTo>
                    <a:pt x="14179" y="16913"/>
                  </a:lnTo>
                  <a:lnTo>
                    <a:pt x="14064" y="16241"/>
                  </a:lnTo>
                  <a:lnTo>
                    <a:pt x="13835" y="15614"/>
                  </a:lnTo>
                  <a:lnTo>
                    <a:pt x="13560" y="14872"/>
                  </a:lnTo>
                  <a:lnTo>
                    <a:pt x="13950" y="14941"/>
                  </a:lnTo>
                  <a:lnTo>
                    <a:pt x="14408" y="15150"/>
                  </a:lnTo>
                  <a:lnTo>
                    <a:pt x="14843" y="15266"/>
                  </a:lnTo>
                  <a:lnTo>
                    <a:pt x="15232" y="15614"/>
                  </a:lnTo>
                  <a:lnTo>
                    <a:pt x="15576" y="15846"/>
                  </a:lnTo>
                  <a:lnTo>
                    <a:pt x="15897" y="16171"/>
                  </a:lnTo>
                  <a:lnTo>
                    <a:pt x="16126" y="16473"/>
                  </a:lnTo>
                  <a:lnTo>
                    <a:pt x="16240" y="16913"/>
                  </a:lnTo>
                  <a:lnTo>
                    <a:pt x="16515" y="17261"/>
                  </a:lnTo>
                  <a:lnTo>
                    <a:pt x="17088" y="17586"/>
                  </a:lnTo>
                  <a:lnTo>
                    <a:pt x="17798" y="17865"/>
                  </a:lnTo>
                  <a:lnTo>
                    <a:pt x="18576" y="18097"/>
                  </a:lnTo>
                  <a:lnTo>
                    <a:pt x="19424" y="18213"/>
                  </a:lnTo>
                  <a:lnTo>
                    <a:pt x="20317" y="18213"/>
                  </a:lnTo>
                  <a:lnTo>
                    <a:pt x="21050" y="18213"/>
                  </a:lnTo>
                  <a:lnTo>
                    <a:pt x="21600" y="17865"/>
                  </a:lnTo>
                  <a:lnTo>
                    <a:pt x="21165" y="17656"/>
                  </a:lnTo>
                  <a:lnTo>
                    <a:pt x="20592" y="17470"/>
                  </a:lnTo>
                  <a:lnTo>
                    <a:pt x="20088" y="17029"/>
                  </a:lnTo>
                  <a:lnTo>
                    <a:pt x="19653" y="16681"/>
                  </a:lnTo>
                  <a:lnTo>
                    <a:pt x="19195" y="16241"/>
                  </a:lnTo>
                  <a:lnTo>
                    <a:pt x="18920" y="15962"/>
                  </a:lnTo>
                  <a:lnTo>
                    <a:pt x="18576" y="15498"/>
                  </a:lnTo>
                  <a:lnTo>
                    <a:pt x="18576" y="15057"/>
                  </a:lnTo>
                  <a:lnTo>
                    <a:pt x="18485" y="14756"/>
                  </a:lnTo>
                  <a:lnTo>
                    <a:pt x="18256" y="14199"/>
                  </a:lnTo>
                  <a:lnTo>
                    <a:pt x="17912" y="13526"/>
                  </a:lnTo>
                  <a:lnTo>
                    <a:pt x="17523" y="13016"/>
                  </a:lnTo>
                  <a:lnTo>
                    <a:pt x="16973" y="12436"/>
                  </a:lnTo>
                  <a:lnTo>
                    <a:pt x="16355" y="12041"/>
                  </a:lnTo>
                  <a:lnTo>
                    <a:pt x="16011" y="11832"/>
                  </a:lnTo>
                  <a:lnTo>
                    <a:pt x="15690" y="11716"/>
                  </a:lnTo>
                  <a:lnTo>
                    <a:pt x="15232" y="11716"/>
                  </a:lnTo>
                  <a:lnTo>
                    <a:pt x="14843" y="11716"/>
                  </a:lnTo>
                  <a:lnTo>
                    <a:pt x="15461" y="11252"/>
                  </a:lnTo>
                  <a:lnTo>
                    <a:pt x="16126" y="10858"/>
                  </a:lnTo>
                  <a:lnTo>
                    <a:pt x="16973" y="10649"/>
                  </a:lnTo>
                  <a:lnTo>
                    <a:pt x="17798" y="10417"/>
                  </a:lnTo>
                  <a:lnTo>
                    <a:pt x="18806" y="10301"/>
                  </a:lnTo>
                  <a:lnTo>
                    <a:pt x="19653" y="10301"/>
                  </a:lnTo>
                  <a:lnTo>
                    <a:pt x="20478" y="10417"/>
                  </a:lnTo>
                  <a:lnTo>
                    <a:pt x="21256" y="10533"/>
                  </a:lnTo>
                  <a:lnTo>
                    <a:pt x="20707" y="9837"/>
                  </a:lnTo>
                  <a:lnTo>
                    <a:pt x="19859" y="9234"/>
                  </a:lnTo>
                  <a:lnTo>
                    <a:pt x="18806" y="8538"/>
                  </a:lnTo>
                  <a:lnTo>
                    <a:pt x="17637" y="8144"/>
                  </a:lnTo>
                  <a:lnTo>
                    <a:pt x="16973" y="8027"/>
                  </a:lnTo>
                  <a:lnTo>
                    <a:pt x="16355" y="7935"/>
                  </a:lnTo>
                  <a:lnTo>
                    <a:pt x="15805" y="7935"/>
                  </a:lnTo>
                  <a:lnTo>
                    <a:pt x="15118" y="8027"/>
                  </a:lnTo>
                  <a:lnTo>
                    <a:pt x="14614" y="8144"/>
                  </a:lnTo>
                  <a:lnTo>
                    <a:pt x="14064" y="8422"/>
                  </a:lnTo>
                  <a:lnTo>
                    <a:pt x="13606" y="8886"/>
                  </a:lnTo>
                  <a:lnTo>
                    <a:pt x="13217" y="9327"/>
                  </a:lnTo>
                  <a:lnTo>
                    <a:pt x="13606" y="8538"/>
                  </a:lnTo>
                  <a:lnTo>
                    <a:pt x="13950" y="7935"/>
                  </a:lnTo>
                  <a:lnTo>
                    <a:pt x="14293" y="7123"/>
                  </a:lnTo>
                  <a:lnTo>
                    <a:pt x="14499" y="6519"/>
                  </a:lnTo>
                  <a:lnTo>
                    <a:pt x="14614" y="5823"/>
                  </a:lnTo>
                  <a:lnTo>
                    <a:pt x="14614" y="5220"/>
                  </a:lnTo>
                  <a:lnTo>
                    <a:pt x="14408" y="4524"/>
                  </a:lnTo>
                  <a:lnTo>
                    <a:pt x="14064" y="3898"/>
                  </a:lnTo>
                  <a:lnTo>
                    <a:pt x="13606" y="3225"/>
                  </a:lnTo>
                  <a:lnTo>
                    <a:pt x="13331" y="2598"/>
                  </a:lnTo>
                  <a:lnTo>
                    <a:pt x="13102" y="2042"/>
                  </a:lnTo>
                  <a:lnTo>
                    <a:pt x="12896" y="1485"/>
                  </a:lnTo>
                  <a:lnTo>
                    <a:pt x="12781" y="1090"/>
                  </a:lnTo>
                  <a:lnTo>
                    <a:pt x="12667" y="626"/>
                  </a:lnTo>
                  <a:lnTo>
                    <a:pt x="12667" y="278"/>
                  </a:lnTo>
                  <a:lnTo>
                    <a:pt x="12667" y="0"/>
                  </a:lnTo>
                  <a:lnTo>
                    <a:pt x="12163" y="394"/>
                  </a:lnTo>
                  <a:lnTo>
                    <a:pt x="11728" y="974"/>
                  </a:lnTo>
                  <a:lnTo>
                    <a:pt x="11155" y="1601"/>
                  </a:lnTo>
                  <a:lnTo>
                    <a:pt x="10766" y="2390"/>
                  </a:lnTo>
                  <a:lnTo>
                    <a:pt x="10330" y="3109"/>
                  </a:lnTo>
                  <a:lnTo>
                    <a:pt x="10101" y="3898"/>
                  </a:lnTo>
                  <a:lnTo>
                    <a:pt x="9987" y="4524"/>
                  </a:lnTo>
                  <a:lnTo>
                    <a:pt x="10101" y="5220"/>
                  </a:lnTo>
                  <a:lnTo>
                    <a:pt x="10216" y="5823"/>
                  </a:lnTo>
                  <a:lnTo>
                    <a:pt x="10330" y="6403"/>
                  </a:lnTo>
                  <a:lnTo>
                    <a:pt x="10330" y="6914"/>
                  </a:lnTo>
                  <a:lnTo>
                    <a:pt x="10216" y="7471"/>
                  </a:lnTo>
                  <a:lnTo>
                    <a:pt x="10101" y="7935"/>
                  </a:lnTo>
                  <a:lnTo>
                    <a:pt x="9872" y="8329"/>
                  </a:lnTo>
                  <a:lnTo>
                    <a:pt x="9643" y="8654"/>
                  </a:lnTo>
                  <a:lnTo>
                    <a:pt x="9368" y="900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pitchFamily="1" charset="-128"/>
                <a:cs typeface="+mn-cs"/>
              </a:endParaRPr>
            </a:p>
          </p:txBody>
        </p:sp>
        <p:sp>
          <p:nvSpPr>
            <p:cNvPr id="5127" name="AutoShape 9"/>
            <p:cNvSpPr>
              <a:spLocks noChangeArrowheads="1"/>
            </p:cNvSpPr>
            <p:nvPr/>
          </p:nvSpPr>
          <p:spPr bwMode="auto">
            <a:xfrm>
              <a:off x="1470" y="216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1800">
                <a:solidFill>
                  <a:schemeClr val="bg1"/>
                </a:solidFill>
                <a:latin typeface="Arial Unicode MS" charset="0"/>
              </a:endParaRPr>
            </a:p>
          </p:txBody>
        </p:sp>
        <p:sp>
          <p:nvSpPr>
            <p:cNvPr id="5128" name="Text Box 10"/>
            <p:cNvSpPr txBox="1">
              <a:spLocks noChangeArrowheads="1"/>
            </p:cNvSpPr>
            <p:nvPr/>
          </p:nvSpPr>
          <p:spPr bwMode="auto">
            <a:xfrm>
              <a:off x="1104" y="20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800">
                  <a:solidFill>
                    <a:schemeClr val="bg1"/>
                  </a:solidFill>
                  <a:latin typeface="Arial Unicode MS" charset="0"/>
                </a:rPr>
                <a:t>a</a:t>
              </a:r>
            </a:p>
          </p:txBody>
        </p:sp>
      </p:grp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1060450" y="3403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endParaRPr lang="en-US" sz="1800"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61049" y="346960"/>
          <a:ext cx="457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2286000" imgH="381000" progId="Equation.3">
                  <p:embed/>
                </p:oleObj>
              </mc:Choice>
              <mc:Fallback>
                <p:oleObj name="Equation" r:id="rId3" imgW="2286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9" y="346960"/>
                        <a:ext cx="4572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790227" y="346960"/>
            <a:ext cx="3942822" cy="762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776116" y="1407664"/>
          <a:ext cx="416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2082800" imgH="381000" progId="Equation.3">
                  <p:embed/>
                </p:oleObj>
              </mc:Choice>
              <mc:Fallback>
                <p:oleObj name="Equation" r:id="rId5" imgW="2082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16" y="1407664"/>
                        <a:ext cx="41656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90227" y="1352050"/>
            <a:ext cx="4165600" cy="8176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4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86560" y="508000"/>
          <a:ext cx="132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660400" imgH="190500" progId="Equation.3">
                  <p:embed/>
                </p:oleObj>
              </mc:Choice>
              <mc:Fallback>
                <p:oleObj name="Equation" r:id="rId3" imgW="660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60" y="508000"/>
                        <a:ext cx="1320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9117" y="1132885"/>
            <a:ext cx="34872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pretty low,</a:t>
            </a:r>
          </a:p>
          <a:p>
            <a:r>
              <a:rPr lang="en-US" dirty="0"/>
              <a:t>meaning not much difference</a:t>
            </a:r>
          </a:p>
          <a:p>
            <a:r>
              <a:rPr lang="en-US" dirty="0"/>
              <a:t>between case and control</a:t>
            </a:r>
          </a:p>
          <a:p>
            <a:r>
              <a:rPr lang="en-US" dirty="0"/>
              <a:t>genotype frequencies. </a:t>
            </a:r>
          </a:p>
          <a:p>
            <a:endParaRPr lang="en-US" dirty="0"/>
          </a:p>
          <a:p>
            <a:r>
              <a:rPr lang="en-US" dirty="0"/>
              <a:t>P-value will be high, not significant.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Degrees of freedom:</a:t>
            </a:r>
          </a:p>
          <a:p>
            <a:r>
              <a:rPr lang="en-US" dirty="0" err="1"/>
              <a:t>df</a:t>
            </a:r>
            <a:r>
              <a:rPr lang="en-US" dirty="0"/>
              <a:t>=(rows-1)x(columns-1)</a:t>
            </a:r>
          </a:p>
          <a:p>
            <a:r>
              <a:rPr lang="en-US" dirty="0"/>
              <a:t>    =(2-1) </a:t>
            </a:r>
            <a:r>
              <a:rPr lang="en-US" dirty="0" err="1"/>
              <a:t>x</a:t>
            </a:r>
            <a:r>
              <a:rPr lang="en-US" dirty="0"/>
              <a:t> (3-1)</a:t>
            </a:r>
          </a:p>
          <a:p>
            <a:r>
              <a:rPr lang="en-US" dirty="0"/>
              <a:t>    =2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would need </a:t>
            </a:r>
          </a:p>
          <a:p>
            <a:r>
              <a:rPr lang="en-US" dirty="0"/>
              <a:t>chi-square &gt; 5.99 to reject</a:t>
            </a:r>
          </a:p>
          <a:p>
            <a:r>
              <a:rPr lang="en-US" dirty="0"/>
              <a:t>null a .05 significance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8549" y="1132885"/>
            <a:ext cx="202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Columns: 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y</a:t>
            </a:r>
            <a:r>
              <a:rPr lang="en-US" dirty="0"/>
              <a:t> +</a:t>
            </a:r>
            <a:r>
              <a:rPr lang="en-US" dirty="0" err="1"/>
              <a:t>z</a:t>
            </a:r>
            <a:r>
              <a:rPr lang="en-US" dirty="0"/>
              <a:t>=9</a:t>
            </a:r>
          </a:p>
        </p:txBody>
      </p:sp>
    </p:spTree>
    <p:extLst>
      <p:ext uri="{BB962C8B-B14F-4D97-AF65-F5344CB8AC3E}">
        <p14:creationId xmlns:p14="http://schemas.microsoft.com/office/powerpoint/2010/main" val="2691441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960882" y="1733050"/>
            <a:ext cx="372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Expected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736025" y="2494217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736025" y="4713105"/>
          <a:ext cx="4950775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21027" y="952558"/>
            <a:ext cx="50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intuitive number to report is the Odds Ratio</a:t>
            </a:r>
          </a:p>
        </p:txBody>
      </p:sp>
    </p:spTree>
    <p:extLst>
      <p:ext uri="{BB962C8B-B14F-4D97-AF65-F5344CB8AC3E}">
        <p14:creationId xmlns:p14="http://schemas.microsoft.com/office/powerpoint/2010/main" val="804970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Logistic regression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0474"/>
            <a:ext cx="8229600" cy="4525963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The odds ratio estimated from the contingency table directly has a skewed sampling distribution.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A better (discriminative) approach is to model the log likelihood ratio log(</a:t>
            </a:r>
            <a:r>
              <a:rPr lang="en-US" sz="1800" dirty="0" err="1">
                <a:latin typeface="Arial" charset="0"/>
                <a:ea typeface="ＭＳ Ｐゴシック" charset="0"/>
              </a:rPr>
              <a:t>Pr</a:t>
            </a:r>
            <a:r>
              <a:rPr lang="en-US" sz="1800" dirty="0">
                <a:latin typeface="Arial" charset="0"/>
                <a:ea typeface="ＭＳ Ｐゴシック" charset="0"/>
              </a:rPr>
              <a:t>(D=</a:t>
            </a:r>
            <a:r>
              <a:rPr lang="en-US" sz="1800" dirty="0" err="1">
                <a:latin typeface="Arial" charset="0"/>
                <a:ea typeface="ＭＳ Ｐゴシック" charset="0"/>
              </a:rPr>
              <a:t>case|G</a:t>
            </a:r>
            <a:r>
              <a:rPr lang="en-US" sz="1800" dirty="0">
                <a:latin typeface="Arial" charset="0"/>
                <a:ea typeface="ＭＳ Ｐゴシック" charset="0"/>
              </a:rPr>
              <a:t>)/</a:t>
            </a:r>
            <a:r>
              <a:rPr lang="en-US" sz="1800" dirty="0" err="1">
                <a:latin typeface="Arial" charset="0"/>
                <a:ea typeface="ＭＳ Ｐゴシック" charset="0"/>
              </a:rPr>
              <a:t>Pr</a:t>
            </a:r>
            <a:r>
              <a:rPr lang="en-US" sz="1800" dirty="0">
                <a:latin typeface="Arial" charset="0"/>
                <a:ea typeface="ＭＳ Ｐゴシック" charset="0"/>
              </a:rPr>
              <a:t>(D=</a:t>
            </a:r>
            <a:r>
              <a:rPr lang="en-US" sz="1800" dirty="0" err="1">
                <a:latin typeface="Arial" charset="0"/>
                <a:ea typeface="ＭＳ Ｐゴシック" charset="0"/>
              </a:rPr>
              <a:t>control|G</a:t>
            </a:r>
            <a:r>
              <a:rPr lang="en-US" sz="1800" dirty="0">
                <a:latin typeface="Arial" charset="0"/>
                <a:ea typeface="ＭＳ Ｐゴシック" charset="0"/>
              </a:rPr>
              <a:t>)) as a linear function. In other words:</a:t>
            </a:r>
          </a:p>
          <a:p>
            <a:pPr eaLnBrk="1" hangingPunct="1">
              <a:buFontTx/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Why: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</a:rPr>
              <a:t>Log likelihood ratio is a powerful statistic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</a:rPr>
              <a:t>Modeling as a linear function yields a simple algorithm to estimate parameters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</a:rPr>
              <a:t>You can also adjust for covariates like age, gender, smoking, </a:t>
            </a:r>
            <a:r>
              <a:rPr lang="mr-IN" sz="1600" dirty="0">
                <a:latin typeface="Arial" charset="0"/>
                <a:ea typeface="ＭＳ Ｐゴシック" charset="0"/>
              </a:rPr>
              <a:t>…</a:t>
            </a:r>
            <a:endParaRPr lang="en-US" sz="1600" dirty="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G is number of copies of the risk allele </a:t>
            </a: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</a:rPr>
              <a:t>With some manipulation this becomes</a:t>
            </a:r>
          </a:p>
          <a:p>
            <a:pPr eaLnBrk="1" hangingPunct="1">
              <a:buFontTx/>
              <a:buNone/>
            </a:pPr>
            <a:endParaRPr lang="en-US" sz="1800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04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701165"/>
              </p:ext>
            </p:extLst>
          </p:nvPr>
        </p:nvGraphicFramePr>
        <p:xfrm>
          <a:off x="2833688" y="5394325"/>
          <a:ext cx="324643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1816100" imgH="393700" progId="Equation.3">
                  <p:embed/>
                </p:oleObj>
              </mc:Choice>
              <mc:Fallback>
                <p:oleObj name="Equation" r:id="rId3" imgW="1816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394325"/>
                        <a:ext cx="3246437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34892"/>
              </p:ext>
            </p:extLst>
          </p:nvPr>
        </p:nvGraphicFramePr>
        <p:xfrm>
          <a:off x="2908300" y="3013075"/>
          <a:ext cx="33242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5" imgW="2108200" imgH="419100" progId="Equation.3">
                  <p:embed/>
                </p:oleObj>
              </mc:Choice>
              <mc:Fallback>
                <p:oleObj name="Equation" r:id="rId5" imgW="2108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013075"/>
                        <a:ext cx="33242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285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odds ratio from logistic regression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631" y="1913648"/>
            <a:ext cx="8229600" cy="3920015"/>
          </a:xfrm>
        </p:spPr>
        <p:txBody>
          <a:bodyPr/>
          <a:lstStyle/>
          <a:p>
            <a:pPr marL="0" indent="0" eaLnBrk="1" hangingPunct="1">
              <a:buNone/>
            </a:pPr>
            <a:endParaRPr lang="en-US" dirty="0">
              <a:latin typeface="Arial" charset="0"/>
              <a:ea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83189"/>
              </p:ext>
            </p:extLst>
          </p:nvPr>
        </p:nvGraphicFramePr>
        <p:xfrm>
          <a:off x="2252663" y="2132013"/>
          <a:ext cx="350043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2133600" imgH="419100" progId="Equation.3">
                  <p:embed/>
                </p:oleObj>
              </mc:Choice>
              <mc:Fallback>
                <p:oleObj name="Equation" r:id="rId3" imgW="2133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132013"/>
                        <a:ext cx="350043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0889"/>
              </p:ext>
            </p:extLst>
          </p:nvPr>
        </p:nvGraphicFramePr>
        <p:xfrm>
          <a:off x="2227263" y="3490913"/>
          <a:ext cx="25003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1689100" imgH="419100" progId="Equation.3">
                  <p:embed/>
                </p:oleObj>
              </mc:Choice>
              <mc:Fallback>
                <p:oleObj name="Equation" r:id="rId5" imgW="168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490913"/>
                        <a:ext cx="25003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01418"/>
              </p:ext>
            </p:extLst>
          </p:nvPr>
        </p:nvGraphicFramePr>
        <p:xfrm>
          <a:off x="2295525" y="4806950"/>
          <a:ext cx="30686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2222500" imgH="800100" progId="Equation.3">
                  <p:embed/>
                </p:oleObj>
              </mc:Choice>
              <mc:Fallback>
                <p:oleObj name="Equation" r:id="rId7" imgW="2222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4806950"/>
                        <a:ext cx="3068638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1143000" y="4307059"/>
            <a:ext cx="5114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And by taking the ratio with G=1 and G=0 we get</a:t>
            </a:r>
          </a:p>
        </p:txBody>
      </p:sp>
      <p:sp>
        <p:nvSpPr>
          <p:cNvPr id="61447" name="Text Box 8"/>
          <p:cNvSpPr txBox="1">
            <a:spLocks noChangeArrowheads="1"/>
          </p:cNvSpPr>
          <p:nvPr/>
        </p:nvSpPr>
        <p:spPr bwMode="auto">
          <a:xfrm>
            <a:off x="1066800" y="2984672"/>
            <a:ext cx="3844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By exponentiating both sides we get</a:t>
            </a:r>
          </a:p>
        </p:txBody>
      </p:sp>
    </p:spTree>
    <p:extLst>
      <p:ext uri="{BB962C8B-B14F-4D97-AF65-F5344CB8AC3E}">
        <p14:creationId xmlns:p14="http://schemas.microsoft.com/office/powerpoint/2010/main" val="2135825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Quantitative trait</a:t>
            </a:r>
            <a:br>
              <a:rPr lang="en-US" dirty="0"/>
            </a:br>
            <a:r>
              <a:rPr lang="en-US" dirty="0"/>
              <a:t>Manhattan Plot</a:t>
            </a:r>
          </a:p>
        </p:txBody>
      </p:sp>
      <p:pic>
        <p:nvPicPr>
          <p:cNvPr id="4" name="Picture 3" descr="Screen Shot 2015-06-14 at 11.1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710"/>
            <a:ext cx="9144000" cy="50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9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Group 2"/>
          <p:cNvGraphicFramePr>
            <a:graphicFrameLocks noGrp="1"/>
          </p:cNvGraphicFramePr>
          <p:nvPr>
            <p:ph/>
          </p:nvPr>
        </p:nvGraphicFramePr>
        <p:xfrm>
          <a:off x="700088" y="1781175"/>
          <a:ext cx="7629525" cy="46443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Genotype Group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67" name="Text Box 37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  <a:latin typeface="Arial Unicode MS" charset="0"/>
              </a:rPr>
              <a:t>Inheritance Models in Single Gene Trait</a:t>
            </a:r>
          </a:p>
        </p:txBody>
      </p:sp>
    </p:spTree>
    <p:extLst>
      <p:ext uri="{BB962C8B-B14F-4D97-AF65-F5344CB8AC3E}">
        <p14:creationId xmlns:p14="http://schemas.microsoft.com/office/powerpoint/2010/main" val="31996283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Group 2"/>
          <p:cNvGraphicFramePr>
            <a:graphicFrameLocks noGrp="1"/>
          </p:cNvGraphicFramePr>
          <p:nvPr>
            <p:ph/>
          </p:nvPr>
        </p:nvGraphicFramePr>
        <p:xfrm>
          <a:off x="700088" y="1781175"/>
          <a:ext cx="7629525" cy="46443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Genotype Group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  Dominant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91" name="Text Box 37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  <a:latin typeface="Arial Unicode MS" charset="0"/>
              </a:rPr>
              <a:t>Inheritance Models in Single Gene Trait</a:t>
            </a:r>
          </a:p>
        </p:txBody>
      </p:sp>
    </p:spTree>
    <p:extLst>
      <p:ext uri="{BB962C8B-B14F-4D97-AF65-F5344CB8AC3E}">
        <p14:creationId xmlns:p14="http://schemas.microsoft.com/office/powerpoint/2010/main" val="40863303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Group 2"/>
          <p:cNvGraphicFramePr>
            <a:graphicFrameLocks noGrp="1"/>
          </p:cNvGraphicFramePr>
          <p:nvPr>
            <p:ph/>
          </p:nvPr>
        </p:nvGraphicFramePr>
        <p:xfrm>
          <a:off x="700088" y="1529553"/>
          <a:ext cx="7629525" cy="46443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Genotype Group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  Dominant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15" name="Text Box 37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  <a:latin typeface="Arial Unicode MS" charset="0"/>
              </a:rPr>
              <a:t>Inheritance Models in Single Gene Trait</a:t>
            </a:r>
          </a:p>
        </p:txBody>
      </p:sp>
      <p:sp>
        <p:nvSpPr>
          <p:cNvPr id="6182" name="plant"/>
          <p:cNvSpPr>
            <a:spLocks noEditPoints="1" noChangeArrowheads="1"/>
          </p:cNvSpPr>
          <p:nvPr/>
        </p:nvSpPr>
        <p:spPr bwMode="auto">
          <a:xfrm>
            <a:off x="7086600" y="268605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6183" name="plant"/>
          <p:cNvSpPr>
            <a:spLocks noEditPoints="1" noChangeArrowheads="1"/>
          </p:cNvSpPr>
          <p:nvPr/>
        </p:nvSpPr>
        <p:spPr bwMode="auto">
          <a:xfrm>
            <a:off x="3276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6184" name="plant"/>
          <p:cNvSpPr>
            <a:spLocks noEditPoints="1" noChangeArrowheads="1"/>
          </p:cNvSpPr>
          <p:nvPr/>
        </p:nvSpPr>
        <p:spPr bwMode="auto">
          <a:xfrm>
            <a:off x="5181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15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Group 2"/>
          <p:cNvGraphicFramePr>
            <a:graphicFrameLocks noGrp="1"/>
          </p:cNvGraphicFramePr>
          <p:nvPr>
            <p:ph/>
          </p:nvPr>
        </p:nvGraphicFramePr>
        <p:xfrm>
          <a:off x="700088" y="1529553"/>
          <a:ext cx="7629525" cy="46443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Genotype Group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  Dominant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Recessive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39" name="Text Box 37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  <a:latin typeface="Arial Unicode MS" charset="0"/>
              </a:rPr>
              <a:t>Inheritance Models in Single Gene Trait</a:t>
            </a:r>
          </a:p>
        </p:txBody>
      </p:sp>
      <p:sp>
        <p:nvSpPr>
          <p:cNvPr id="7206" name="plant"/>
          <p:cNvSpPr>
            <a:spLocks noEditPoints="1" noChangeArrowheads="1"/>
          </p:cNvSpPr>
          <p:nvPr/>
        </p:nvSpPr>
        <p:spPr bwMode="auto">
          <a:xfrm>
            <a:off x="7086600" y="384333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7207" name="plant"/>
          <p:cNvSpPr>
            <a:spLocks noEditPoints="1" noChangeArrowheads="1"/>
          </p:cNvSpPr>
          <p:nvPr/>
        </p:nvSpPr>
        <p:spPr bwMode="auto">
          <a:xfrm>
            <a:off x="7086600" y="268605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7208" name="plant"/>
          <p:cNvSpPr>
            <a:spLocks noEditPoints="1" noChangeArrowheads="1"/>
          </p:cNvSpPr>
          <p:nvPr/>
        </p:nvSpPr>
        <p:spPr bwMode="auto">
          <a:xfrm>
            <a:off x="3276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7209" name="plant"/>
          <p:cNvSpPr>
            <a:spLocks noEditPoints="1" noChangeArrowheads="1"/>
          </p:cNvSpPr>
          <p:nvPr/>
        </p:nvSpPr>
        <p:spPr bwMode="auto">
          <a:xfrm>
            <a:off x="3276600" y="384810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7210" name="plant"/>
          <p:cNvSpPr>
            <a:spLocks noEditPoints="1" noChangeArrowheads="1"/>
          </p:cNvSpPr>
          <p:nvPr/>
        </p:nvSpPr>
        <p:spPr bwMode="auto">
          <a:xfrm>
            <a:off x="5181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7211" name="plant"/>
          <p:cNvSpPr>
            <a:spLocks noEditPoints="1" noChangeArrowheads="1"/>
          </p:cNvSpPr>
          <p:nvPr/>
        </p:nvSpPr>
        <p:spPr bwMode="auto">
          <a:xfrm>
            <a:off x="5181600" y="3852863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5178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/>
          </p:nvPr>
        </p:nvGraphicFramePr>
        <p:xfrm>
          <a:off x="700088" y="1517571"/>
          <a:ext cx="7629525" cy="503682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Genotype Group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  Dominant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Recessive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A is          Co-Dominant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63" name="Text Box 37"/>
          <p:cNvSpPr txBox="1">
            <a:spLocks noChangeArrowheads="1"/>
          </p:cNvSpPr>
          <p:nvPr/>
        </p:nvSpPr>
        <p:spPr bwMode="auto">
          <a:xfrm>
            <a:off x="120650" y="587375"/>
            <a:ext cx="8839200" cy="564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ct val="95000"/>
              </a:lnSpc>
            </a:pPr>
            <a:r>
              <a:rPr lang="en-US" sz="3200" b="1" dirty="0">
                <a:solidFill>
                  <a:srgbClr val="000000"/>
                </a:solidFill>
                <a:latin typeface="Arial Unicode MS" charset="0"/>
              </a:rPr>
              <a:t>Inheritance Models in Single Gene Trait</a:t>
            </a:r>
          </a:p>
        </p:txBody>
      </p:sp>
      <p:sp>
        <p:nvSpPr>
          <p:cNvPr id="8230" name="plant"/>
          <p:cNvSpPr>
            <a:spLocks noEditPoints="1" noChangeArrowheads="1"/>
          </p:cNvSpPr>
          <p:nvPr/>
        </p:nvSpPr>
        <p:spPr bwMode="auto">
          <a:xfrm>
            <a:off x="7086600" y="384333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1" name="plant"/>
          <p:cNvSpPr>
            <a:spLocks noEditPoints="1" noChangeArrowheads="1"/>
          </p:cNvSpPr>
          <p:nvPr/>
        </p:nvSpPr>
        <p:spPr bwMode="auto">
          <a:xfrm>
            <a:off x="7086600" y="268605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2" name="plant"/>
          <p:cNvSpPr>
            <a:spLocks noEditPoints="1" noChangeArrowheads="1"/>
          </p:cNvSpPr>
          <p:nvPr/>
        </p:nvSpPr>
        <p:spPr bwMode="auto">
          <a:xfrm>
            <a:off x="3276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3" name="plant"/>
          <p:cNvSpPr>
            <a:spLocks noEditPoints="1" noChangeArrowheads="1"/>
          </p:cNvSpPr>
          <p:nvPr/>
        </p:nvSpPr>
        <p:spPr bwMode="auto">
          <a:xfrm>
            <a:off x="3276600" y="384810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4" name="plant"/>
          <p:cNvSpPr>
            <a:spLocks noEditPoints="1" noChangeArrowheads="1"/>
          </p:cNvSpPr>
          <p:nvPr/>
        </p:nvSpPr>
        <p:spPr bwMode="auto">
          <a:xfrm>
            <a:off x="5181600" y="2681288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5" name="plant"/>
          <p:cNvSpPr>
            <a:spLocks noEditPoints="1" noChangeArrowheads="1"/>
          </p:cNvSpPr>
          <p:nvPr/>
        </p:nvSpPr>
        <p:spPr bwMode="auto">
          <a:xfrm>
            <a:off x="5181600" y="3852863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6" name="plant"/>
          <p:cNvSpPr>
            <a:spLocks noEditPoints="1" noChangeArrowheads="1"/>
          </p:cNvSpPr>
          <p:nvPr/>
        </p:nvSpPr>
        <p:spPr bwMode="auto">
          <a:xfrm>
            <a:off x="3276600" y="499110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33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7" name="plant"/>
          <p:cNvSpPr>
            <a:spLocks noEditPoints="1" noChangeArrowheads="1"/>
          </p:cNvSpPr>
          <p:nvPr/>
        </p:nvSpPr>
        <p:spPr bwMode="auto">
          <a:xfrm>
            <a:off x="7105650" y="5000625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  <p:sp>
        <p:nvSpPr>
          <p:cNvPr id="8238" name="plant"/>
          <p:cNvSpPr>
            <a:spLocks noEditPoints="1" noChangeArrowheads="1"/>
          </p:cNvSpPr>
          <p:nvPr/>
        </p:nvSpPr>
        <p:spPr bwMode="auto">
          <a:xfrm>
            <a:off x="5181600" y="4991100"/>
            <a:ext cx="971550" cy="9715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7100 w 21600"/>
              <a:gd name="T17" fmla="*/ 10092 h 21600"/>
              <a:gd name="T18" fmla="*/ 14545 w 21600"/>
              <a:gd name="T19" fmla="*/ 1357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FFB9E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320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60522</TotalTime>
  <Words>2016</Words>
  <Application>Microsoft Macintosh PowerPoint</Application>
  <PresentationFormat>On-screen Show (4:3)</PresentationFormat>
  <Paragraphs>944</Paragraphs>
  <Slides>45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 Unicode MS</vt:lpstr>
      <vt:lpstr>Arial</vt:lpstr>
      <vt:lpstr>Calibri</vt:lpstr>
      <vt:lpstr>Symbol</vt:lpstr>
      <vt:lpstr>Times New Roman</vt:lpstr>
      <vt:lpstr>Office Theme</vt:lpstr>
      <vt:lpstr>Equation</vt:lpstr>
      <vt:lpstr>DNA mutations and Disease</vt:lpstr>
      <vt:lpstr>Sickle cell anemia mutation</vt:lpstr>
      <vt:lpstr>Mutation &amp;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SNPs</vt:lpstr>
      <vt:lpstr>CFTR F508</vt:lpstr>
      <vt:lpstr>508 Cystic Fibrosis gene deletion mutation </vt:lpstr>
      <vt:lpstr>PowerPoint Presentation</vt:lpstr>
      <vt:lpstr>Anatomy of a chromosome</vt:lpstr>
      <vt:lpstr>PowerPoint Presentation</vt:lpstr>
      <vt:lpstr>PowerPoint Presentation</vt:lpstr>
      <vt:lpstr>Population Genetics</vt:lpstr>
      <vt:lpstr>Some Genetics Terminology</vt:lpstr>
      <vt:lpstr>Chromosome pairs fragments for 3 individuals</vt:lpstr>
      <vt:lpstr>Single nucleotide polymorphisms</vt:lpstr>
      <vt:lpstr>Collapse Pairs: </vt:lpstr>
      <vt:lpstr>Phenotype Examples</vt:lpstr>
      <vt:lpstr>Discrete Genotypes come from Signal Intensity Scatter Plots</vt:lpstr>
      <vt:lpstr>Genotypes for some SNPs are more ambiguous than others</vt:lpstr>
      <vt:lpstr>rs572515</vt:lpstr>
      <vt:lpstr>Some SNPs are monomorphic Or can have &gt; 3 clusters (CNV)</vt:lpstr>
      <vt:lpstr>PowerPoint Presentation</vt:lpstr>
      <vt:lpstr>PowerPoint Presentation</vt:lpstr>
      <vt:lpstr>Basic Genetic Study File Format Plink pedigree file (.ped)</vt:lpstr>
      <vt:lpstr>Analyzing a SNP</vt:lpstr>
      <vt:lpstr>Example SNP</vt:lpstr>
      <vt:lpstr>Example SNP</vt:lpstr>
      <vt:lpstr>Example SNP</vt:lpstr>
      <vt:lpstr>Example SNP</vt:lpstr>
      <vt:lpstr>Example SNP</vt:lpstr>
      <vt:lpstr>Example SNP</vt:lpstr>
      <vt:lpstr>Example SNP</vt:lpstr>
      <vt:lpstr>Example SNP</vt:lpstr>
      <vt:lpstr>Example SNP</vt:lpstr>
      <vt:lpstr>PowerPoint Presentation</vt:lpstr>
      <vt:lpstr>PowerPoint Presentation</vt:lpstr>
      <vt:lpstr>PowerPoint Presentation</vt:lpstr>
      <vt:lpstr>Logistic regression</vt:lpstr>
      <vt:lpstr>odds ratio from logistic regression</vt:lpstr>
      <vt:lpstr>Quantitative trait Manhattan Plot</vt:lpstr>
    </vt:vector>
  </TitlesOfParts>
  <Company>University of Tulsa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mutations and Disease</dc:title>
  <dc:creator>Brett McKinney</dc:creator>
  <cp:lastModifiedBy>McKinney, Brett</cp:lastModifiedBy>
  <cp:revision>13</cp:revision>
  <cp:lastPrinted>2019-09-26T18:19:09Z</cp:lastPrinted>
  <dcterms:created xsi:type="dcterms:W3CDTF">2015-11-05T13:47:55Z</dcterms:created>
  <dcterms:modified xsi:type="dcterms:W3CDTF">2019-09-26T18:44:25Z</dcterms:modified>
</cp:coreProperties>
</file>