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5">
  <p:sldMasterIdLst>
    <p:sldMasterId id="2147483882" r:id="rId1"/>
  </p:sldMasterIdLst>
  <p:notesMasterIdLst>
    <p:notesMasterId r:id="rId40"/>
  </p:notesMasterIdLst>
  <p:handoutMasterIdLst>
    <p:handoutMasterId r:id="rId41"/>
  </p:handoutMasterIdLst>
  <p:sldIdLst>
    <p:sldId id="562" r:id="rId2"/>
    <p:sldId id="451" r:id="rId3"/>
    <p:sldId id="630" r:id="rId4"/>
    <p:sldId id="631" r:id="rId5"/>
    <p:sldId id="569" r:id="rId6"/>
    <p:sldId id="657" r:id="rId7"/>
    <p:sldId id="570" r:id="rId8"/>
    <p:sldId id="635" r:id="rId9"/>
    <p:sldId id="571" r:id="rId10"/>
    <p:sldId id="568" r:id="rId11"/>
    <p:sldId id="639" r:id="rId12"/>
    <p:sldId id="640" r:id="rId13"/>
    <p:sldId id="641" r:id="rId14"/>
    <p:sldId id="642" r:id="rId15"/>
    <p:sldId id="643" r:id="rId16"/>
    <p:sldId id="644" r:id="rId17"/>
    <p:sldId id="645" r:id="rId18"/>
    <p:sldId id="646" r:id="rId19"/>
    <p:sldId id="647" r:id="rId20"/>
    <p:sldId id="648" r:id="rId21"/>
    <p:sldId id="649" r:id="rId22"/>
    <p:sldId id="650" r:id="rId23"/>
    <p:sldId id="651" r:id="rId24"/>
    <p:sldId id="652" r:id="rId25"/>
    <p:sldId id="658" r:id="rId26"/>
    <p:sldId id="582" r:id="rId27"/>
    <p:sldId id="638" r:id="rId28"/>
    <p:sldId id="637" r:id="rId29"/>
    <p:sldId id="632" r:id="rId30"/>
    <p:sldId id="653" r:id="rId31"/>
    <p:sldId id="633" r:id="rId32"/>
    <p:sldId id="654" r:id="rId33"/>
    <p:sldId id="655" r:id="rId34"/>
    <p:sldId id="660" r:id="rId35"/>
    <p:sldId id="661" r:id="rId36"/>
    <p:sldId id="662" r:id="rId37"/>
    <p:sldId id="663" r:id="rId38"/>
    <p:sldId id="634" r:id="rId39"/>
  </p:sldIdLst>
  <p:sldSz cx="12192000" cy="6858000"/>
  <p:notesSz cx="6858000" cy="9144000"/>
  <p:embeddedFontLst>
    <p:embeddedFont>
      <p:font typeface="楷体_GB2312" panose="02010600030101010101" charset="-122"/>
      <p:regular r:id="rId42"/>
    </p:embeddedFont>
    <p:embeddedFont>
      <p:font typeface="Gulim" panose="020B0600000101010101" pitchFamily="34" charset="-127"/>
      <p:regular r:id="rId43"/>
    </p:embeddedFont>
    <p:embeddedFont>
      <p:font typeface="Microsoft Yahei" panose="020B0503020204020204" pitchFamily="34" charset="-122"/>
      <p:regular r:id="rId44"/>
      <p:bold r:id="rId45"/>
    </p:embeddedFont>
    <p:embeddedFont>
      <p:font typeface="Verdana" panose="020B0604030504040204" pitchFamily="34" charset="0"/>
      <p:regular r:id="rId46"/>
      <p:bold r:id="rId47"/>
      <p:italic r:id="rId48"/>
      <p:boldItalic r:id="rId49"/>
    </p:embeddedFont>
    <p:embeddedFont>
      <p:font typeface="仿宋_GB2312" panose="02010609030101010101" pitchFamily="49" charset="-122"/>
      <p:regular r:id="rId50"/>
    </p:embeddedFont>
    <p:embeddedFont>
      <p:font typeface="华文仿宋" panose="02010600040101010101" pitchFamily="2" charset="-122"/>
      <p:regular r:id="rId51"/>
    </p:embeddedFont>
    <p:embeddedFont>
      <p:font typeface="华文隶书" panose="02010800040101010101" pitchFamily="2" charset="-122"/>
      <p:regular r:id="rId52"/>
    </p:embeddedFont>
    <p:embeddedFont>
      <p:font typeface="华文细黑" panose="02010600040101010101" pitchFamily="2" charset="-122"/>
      <p:regular r:id="rId53"/>
    </p:embeddedFont>
    <p:embeddedFont>
      <p:font typeface="华文中宋" panose="02010600040101010101" pitchFamily="2" charset="-122"/>
      <p:regular r:id="rId54"/>
    </p:embeddedFont>
    <p:embeddedFont>
      <p:font typeface="隶书" panose="02010509060101010101" pitchFamily="49" charset="-122"/>
      <p:regular r:id="rId55"/>
    </p:embeddedFont>
  </p:embeddedFontLst>
  <p:defaultTextStyle>
    <a:defPPr>
      <a:defRPr lang="ko-KR"/>
    </a:defPPr>
    <a:lvl1pPr algn="l" rtl="0" fontAlgn="base">
      <a:spcBef>
        <a:spcPct val="0"/>
      </a:spcBef>
      <a:spcAft>
        <a:spcPct val="0"/>
      </a:spcAft>
      <a:defRPr kumimoji="1" sz="2800" i="1" kern="1200">
        <a:solidFill>
          <a:schemeClr val="tx1"/>
        </a:solidFill>
        <a:latin typeface="Times New Roman" pitchFamily="18" charset="0"/>
        <a:ea typeface="+mn-ea"/>
        <a:cs typeface="+mn-cs"/>
      </a:defRPr>
    </a:lvl1pPr>
    <a:lvl2pPr marL="457200" algn="l" rtl="0" fontAlgn="base">
      <a:spcBef>
        <a:spcPct val="0"/>
      </a:spcBef>
      <a:spcAft>
        <a:spcPct val="0"/>
      </a:spcAft>
      <a:defRPr kumimoji="1" sz="2800" i="1" kern="1200">
        <a:solidFill>
          <a:schemeClr val="tx1"/>
        </a:solidFill>
        <a:latin typeface="Times New Roman" pitchFamily="18" charset="0"/>
        <a:ea typeface="+mn-ea"/>
        <a:cs typeface="+mn-cs"/>
      </a:defRPr>
    </a:lvl2pPr>
    <a:lvl3pPr marL="914400" algn="l" rtl="0" fontAlgn="base">
      <a:spcBef>
        <a:spcPct val="0"/>
      </a:spcBef>
      <a:spcAft>
        <a:spcPct val="0"/>
      </a:spcAft>
      <a:defRPr kumimoji="1" sz="2800" i="1" kern="1200">
        <a:solidFill>
          <a:schemeClr val="tx1"/>
        </a:solidFill>
        <a:latin typeface="Times New Roman" pitchFamily="18" charset="0"/>
        <a:ea typeface="+mn-ea"/>
        <a:cs typeface="+mn-cs"/>
      </a:defRPr>
    </a:lvl3pPr>
    <a:lvl4pPr marL="1371600" algn="l" rtl="0" fontAlgn="base">
      <a:spcBef>
        <a:spcPct val="0"/>
      </a:spcBef>
      <a:spcAft>
        <a:spcPct val="0"/>
      </a:spcAft>
      <a:defRPr kumimoji="1" sz="2800" i="1" kern="1200">
        <a:solidFill>
          <a:schemeClr val="tx1"/>
        </a:solidFill>
        <a:latin typeface="Times New Roman" pitchFamily="18" charset="0"/>
        <a:ea typeface="+mn-ea"/>
        <a:cs typeface="+mn-cs"/>
      </a:defRPr>
    </a:lvl4pPr>
    <a:lvl5pPr marL="1828800" algn="l" rtl="0" fontAlgn="base">
      <a:spcBef>
        <a:spcPct val="0"/>
      </a:spcBef>
      <a:spcAft>
        <a:spcPct val="0"/>
      </a:spcAft>
      <a:defRPr kumimoji="1" sz="2800" i="1" kern="1200">
        <a:solidFill>
          <a:schemeClr val="tx1"/>
        </a:solidFill>
        <a:latin typeface="Times New Roman" pitchFamily="18" charset="0"/>
        <a:ea typeface="+mn-ea"/>
        <a:cs typeface="+mn-cs"/>
      </a:defRPr>
    </a:lvl5pPr>
    <a:lvl6pPr marL="2286000" algn="l" defTabSz="914400" rtl="0" eaLnBrk="1" latinLnBrk="0" hangingPunct="1">
      <a:defRPr kumimoji="1" sz="2800" i="1" kern="1200">
        <a:solidFill>
          <a:schemeClr val="tx1"/>
        </a:solidFill>
        <a:latin typeface="Times New Roman" pitchFamily="18" charset="0"/>
        <a:ea typeface="+mn-ea"/>
        <a:cs typeface="+mn-cs"/>
      </a:defRPr>
    </a:lvl6pPr>
    <a:lvl7pPr marL="2743200" algn="l" defTabSz="914400" rtl="0" eaLnBrk="1" latinLnBrk="0" hangingPunct="1">
      <a:defRPr kumimoji="1" sz="2800" i="1" kern="1200">
        <a:solidFill>
          <a:schemeClr val="tx1"/>
        </a:solidFill>
        <a:latin typeface="Times New Roman" pitchFamily="18" charset="0"/>
        <a:ea typeface="+mn-ea"/>
        <a:cs typeface="+mn-cs"/>
      </a:defRPr>
    </a:lvl7pPr>
    <a:lvl8pPr marL="3200400" algn="l" defTabSz="914400" rtl="0" eaLnBrk="1" latinLnBrk="0" hangingPunct="1">
      <a:defRPr kumimoji="1" sz="2800" i="1" kern="1200">
        <a:solidFill>
          <a:schemeClr val="tx1"/>
        </a:solidFill>
        <a:latin typeface="Times New Roman" pitchFamily="18" charset="0"/>
        <a:ea typeface="+mn-ea"/>
        <a:cs typeface="+mn-cs"/>
      </a:defRPr>
    </a:lvl8pPr>
    <a:lvl9pPr marL="3657600" algn="l" defTabSz="914400" rtl="0" eaLnBrk="1" latinLnBrk="0" hangingPunct="1">
      <a:defRPr kumimoji="1" sz="2800"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8F8F8"/>
    <a:srgbClr val="D1EDFF"/>
    <a:srgbClr val="CCECFF"/>
    <a:srgbClr val="EAEAEA"/>
    <a:srgbClr val="CCFFFF"/>
    <a:srgbClr val="FFFFDD"/>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4" autoAdjust="0"/>
    <p:restoredTop sz="87860" autoAdjust="0"/>
  </p:normalViewPr>
  <p:slideViewPr>
    <p:cSldViewPr>
      <p:cViewPr varScale="1">
        <p:scale>
          <a:sx n="72" d="100"/>
          <a:sy n="72" d="100"/>
        </p:scale>
        <p:origin x="1008" y="67"/>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936"/>
    </p:cViewPr>
  </p:sorterViewPr>
  <p:notesViewPr>
    <p:cSldViewPr>
      <p:cViewPr varScale="1">
        <p:scale>
          <a:sx n="51" d="100"/>
          <a:sy n="51" d="100"/>
        </p:scale>
        <p:origin x="-189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000" i="0">
                <a:ea typeface="宋体" pitchFamily="2" charset="-122"/>
              </a:defRPr>
            </a:lvl1pPr>
          </a:lstStyle>
          <a:p>
            <a:pPr>
              <a:defRPr/>
            </a:pPr>
            <a:endParaRPr lang="zh-CN" altLang="en-US"/>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000" i="0">
                <a:ea typeface="宋体" pitchFamily="2" charset="-122"/>
              </a:defRPr>
            </a:lvl1pPr>
          </a:lstStyle>
          <a:p>
            <a:pPr>
              <a:defRPr/>
            </a:pPr>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000" i="0">
                <a:ea typeface="宋体" pitchFamily="2" charset="-122"/>
              </a:defRPr>
            </a:lvl1pPr>
          </a:lstStyle>
          <a:p>
            <a:pPr>
              <a:defRPr/>
            </a:pPr>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000" i="0">
                <a:ea typeface="宋体" pitchFamily="2" charset="-122"/>
              </a:defRPr>
            </a:lvl1pPr>
          </a:lstStyle>
          <a:p>
            <a:pPr>
              <a:defRPr/>
            </a:pPr>
            <a:fld id="{29B3F727-3510-4D01-84AF-0839788E0B4F}"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200" i="0">
                <a:latin typeface="Gulim" pitchFamily="34" charset="-127"/>
                <a:ea typeface="Gulim" pitchFamily="34" charset="-127"/>
              </a:defRPr>
            </a:lvl1pPr>
          </a:lstStyle>
          <a:p>
            <a:pPr>
              <a:defRPr/>
            </a:pPr>
            <a:endParaRPr lang="zh-CN" altLang="en-US"/>
          </a:p>
        </p:txBody>
      </p:sp>
      <p:sp>
        <p:nvSpPr>
          <p:cNvPr id="250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200" i="0">
                <a:latin typeface="Gulim" pitchFamily="34" charset="-127"/>
                <a:ea typeface="Gulim" pitchFamily="34" charset="-127"/>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50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0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defRPr sz="1200" i="0">
                <a:latin typeface="Gulim" pitchFamily="34" charset="-127"/>
                <a:ea typeface="Gulim" pitchFamily="34" charset="-127"/>
              </a:defRPr>
            </a:lvl1pPr>
          </a:lstStyle>
          <a:p>
            <a:pPr>
              <a:defRPr/>
            </a:pPr>
            <a:endParaRPr lang="en-US" altLang="zh-CN"/>
          </a:p>
        </p:txBody>
      </p:sp>
      <p:sp>
        <p:nvSpPr>
          <p:cNvPr id="250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defRPr sz="1200" i="0">
                <a:latin typeface="Gulim" pitchFamily="34" charset="-127"/>
                <a:ea typeface="Gulim" pitchFamily="34" charset="-127"/>
              </a:defRPr>
            </a:lvl1pPr>
          </a:lstStyle>
          <a:p>
            <a:pPr>
              <a:defRPr/>
            </a:pPr>
            <a:fld id="{A12FB0C9-EDB7-4896-8A87-42889A45FC9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1pPr>
    <a:lvl2pPr marL="4572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2pPr>
    <a:lvl3pPr marL="9144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3pPr>
    <a:lvl4pPr marL="13716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4pPr>
    <a:lvl5pPr marL="1828800" algn="l" rtl="0" eaLnBrk="0" fontAlgn="base" latinLnBrk="1" hangingPunct="0">
      <a:spcBef>
        <a:spcPct val="30000"/>
      </a:spcBef>
      <a:spcAft>
        <a:spcPct val="0"/>
      </a:spcAft>
      <a:defRPr kumimoji="1" sz="14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305986EA-16B0-46EF-81EF-93C8378AF6ED}" type="slidenum">
              <a:rPr lang="zh-CN" altLang="en-US" smtClean="0"/>
              <a:pPr/>
              <a:t>1</a:t>
            </a:fld>
            <a:endParaRPr lang="en-US" altLang="zh-CN"/>
          </a:p>
        </p:txBody>
      </p:sp>
      <p:sp>
        <p:nvSpPr>
          <p:cNvPr id="17410" name="Rectangle 2"/>
          <p:cNvSpPr>
            <a:spLocks noGrp="1" noRot="1" noChangeAspect="1" noChangeArrowheads="1" noTextEdit="1"/>
          </p:cNvSpPr>
          <p:nvPr>
            <p:ph type="sldImg"/>
          </p:nvPr>
        </p:nvSpPr>
        <p:spPr>
          <a:xfrm>
            <a:off x="381000" y="685800"/>
            <a:ext cx="6096000" cy="3429000"/>
          </a:xfrm>
          <a:ln/>
        </p:spPr>
      </p:sp>
      <p:sp>
        <p:nvSpPr>
          <p:cNvPr id="17411" name="Rectangle 3"/>
          <p:cNvSpPr>
            <a:spLocks noGrp="1" noChangeArrowheads="1"/>
          </p:cNvSpPr>
          <p:nvPr>
            <p:ph type="body" idx="1"/>
          </p:nvPr>
        </p:nvSpPr>
        <p:spPr>
          <a:noFill/>
          <a:ln/>
        </p:spPr>
        <p:txBody>
          <a:bodyPr/>
          <a:lstStyle/>
          <a:p>
            <a:pPr eaLnBrk="1" hangingPunct="1"/>
            <a:endParaRPr lang="en-US" altLang="zh-CN">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C97E54F7-E6D2-4CC1-8C61-A94CF3661BE0}" type="slidenum">
              <a:rPr lang="zh-CN" altLang="en-US" smtClean="0"/>
              <a:pPr/>
              <a:t>10</a:t>
            </a:fld>
            <a:endParaRPr lang="en-US" altLang="zh-CN"/>
          </a:p>
        </p:txBody>
      </p:sp>
      <p:sp>
        <p:nvSpPr>
          <p:cNvPr id="28674" name="Rectangle 2"/>
          <p:cNvSpPr>
            <a:spLocks noGrp="1" noRot="1" noChangeAspect="1" noChangeArrowheads="1" noTextEdit="1"/>
          </p:cNvSpPr>
          <p:nvPr>
            <p:ph type="sldImg"/>
          </p:nvPr>
        </p:nvSpPr>
        <p:spPr>
          <a:xfrm>
            <a:off x="381000" y="685800"/>
            <a:ext cx="6096000" cy="3429000"/>
          </a:xfrm>
          <a:ln/>
        </p:spPr>
      </p:sp>
      <p:sp>
        <p:nvSpPr>
          <p:cNvPr id="28675"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1942242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B9AC230-B18E-4A2F-ACFC-9230B4695D21}" type="slidenum">
              <a:rPr lang="zh-CN" altLang="en-US" smtClean="0"/>
              <a:pPr/>
              <a:t>11</a:t>
            </a:fld>
            <a:endParaRPr lang="en-US" altLang="zh-CN"/>
          </a:p>
        </p:txBody>
      </p:sp>
      <p:sp>
        <p:nvSpPr>
          <p:cNvPr id="36866" name="Rectangle 2"/>
          <p:cNvSpPr>
            <a:spLocks noGrp="1" noRot="1" noChangeAspect="1" noChangeArrowheads="1" noTextEdit="1"/>
          </p:cNvSpPr>
          <p:nvPr>
            <p:ph type="sldImg"/>
          </p:nvPr>
        </p:nvSpPr>
        <p:spPr>
          <a:xfrm>
            <a:off x="381000" y="685800"/>
            <a:ext cx="6096000" cy="3429000"/>
          </a:xfrm>
          <a:ln/>
        </p:spPr>
      </p:sp>
      <p:sp>
        <p:nvSpPr>
          <p:cNvPr id="36867" name="Rectangle 3"/>
          <p:cNvSpPr>
            <a:spLocks noGrp="1" noChangeArrowheads="1"/>
          </p:cNvSpPr>
          <p:nvPr>
            <p:ph type="body" idx="1"/>
          </p:nvPr>
        </p:nvSpPr>
        <p:spPr>
          <a:noFill/>
          <a:ln/>
        </p:spPr>
        <p:txBody>
          <a:bodyPr/>
          <a:lstStyle/>
          <a:p>
            <a:pPr eaLnBrk="1" hangingPunct="1"/>
            <a:r>
              <a:rPr lang="zh-CN" altLang="en-US">
                <a:ea typeface="宋体" charset="-122"/>
              </a:rPr>
              <a:t>由已有命题产生新命题的方法</a:t>
            </a:r>
            <a:endParaRPr lang="en-US" altLang="zh-CN">
              <a:ea typeface="宋体" charset="-122"/>
            </a:endParaRPr>
          </a:p>
          <a:p>
            <a:pPr eaLnBrk="1" hangingPunct="1"/>
            <a:r>
              <a:rPr lang="zh-CN" altLang="en-US">
                <a:ea typeface="宋体" charset="-122"/>
              </a:rPr>
              <a:t>非运算符  由非运算符作用于命题而构造出的一个新命题</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57BBD581-C95E-4601-B6FC-01676CC9D4A4}" type="slidenum">
              <a:rPr lang="zh-CN" altLang="en-US" smtClean="0"/>
              <a:pPr/>
              <a:t>12</a:t>
            </a:fld>
            <a:endParaRPr lang="en-US" altLang="zh-CN"/>
          </a:p>
        </p:txBody>
      </p:sp>
      <p:sp>
        <p:nvSpPr>
          <p:cNvPr id="38914" name="Rectangle 2"/>
          <p:cNvSpPr>
            <a:spLocks noGrp="1" noRot="1" noChangeAspect="1" noChangeArrowheads="1" noTextEdit="1"/>
          </p:cNvSpPr>
          <p:nvPr>
            <p:ph type="sldImg"/>
          </p:nvPr>
        </p:nvSpPr>
        <p:spPr>
          <a:xfrm>
            <a:off x="381000" y="685800"/>
            <a:ext cx="6096000" cy="3429000"/>
          </a:xfrm>
          <a:ln/>
        </p:spPr>
      </p:sp>
      <p:sp>
        <p:nvSpPr>
          <p:cNvPr id="38915" name="Rectangle 3"/>
          <p:cNvSpPr>
            <a:spLocks noGrp="1" noChangeArrowheads="1"/>
          </p:cNvSpPr>
          <p:nvPr>
            <p:ph type="body" idx="1"/>
          </p:nvPr>
        </p:nvSpPr>
        <p:spPr>
          <a:noFill/>
          <a:ln/>
        </p:spPr>
        <p:txBody>
          <a:bodyPr/>
          <a:lstStyle/>
          <a:p>
            <a:pPr eaLnBrk="1" hangingPunct="1"/>
            <a:r>
              <a:rPr lang="en-US" altLang="zh-CN">
                <a:ea typeface="宋体" charset="-122"/>
              </a:rPr>
              <a:t>and</a:t>
            </a:r>
            <a:endParaRPr lang="zh-CN" altLang="en-US">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E02215EC-765A-40A6-ACA2-1937EC485552}" type="slidenum">
              <a:rPr lang="zh-CN" altLang="en-US" smtClean="0"/>
              <a:pPr/>
              <a:t>13</a:t>
            </a:fld>
            <a:endParaRPr lang="en-US" altLang="zh-CN"/>
          </a:p>
        </p:txBody>
      </p:sp>
      <p:sp>
        <p:nvSpPr>
          <p:cNvPr id="40962" name="Rectangle 2"/>
          <p:cNvSpPr>
            <a:spLocks noGrp="1" noRot="1" noChangeAspect="1" noChangeArrowheads="1" noTextEdit="1"/>
          </p:cNvSpPr>
          <p:nvPr>
            <p:ph type="sldImg"/>
          </p:nvPr>
        </p:nvSpPr>
        <p:spPr>
          <a:xfrm>
            <a:off x="381000" y="685800"/>
            <a:ext cx="6096000" cy="3429000"/>
          </a:xfrm>
          <a:ln/>
        </p:spPr>
      </p:sp>
      <p:sp>
        <p:nvSpPr>
          <p:cNvPr id="40963" name="Rectangle 3"/>
          <p:cNvSpPr>
            <a:spLocks noGrp="1" noChangeArrowheads="1"/>
          </p:cNvSpPr>
          <p:nvPr>
            <p:ph type="body" idx="1"/>
          </p:nvPr>
        </p:nvSpPr>
        <p:spPr>
          <a:noFill/>
          <a:ln/>
        </p:spPr>
        <p:txBody>
          <a:bodyPr/>
          <a:lstStyle/>
          <a:p>
            <a:pPr eaLnBrk="1" hangingPunct="1"/>
            <a:r>
              <a:rPr lang="en-US" altLang="zh-CN">
                <a:ea typeface="宋体" charset="-122"/>
              </a:rPr>
              <a:t>and</a:t>
            </a:r>
            <a:endParaRPr lang="zh-CN" altLang="en-US">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9438DD5C-3621-4ED8-BEBE-C9E7696077DB}" type="slidenum">
              <a:rPr lang="zh-CN" altLang="en-US" smtClean="0"/>
              <a:pPr/>
              <a:t>14</a:t>
            </a:fld>
            <a:endParaRPr lang="en-US" altLang="zh-CN"/>
          </a:p>
        </p:txBody>
      </p:sp>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a:noFill/>
          <a:ln/>
        </p:spPr>
        <p:txBody>
          <a:bodyPr/>
          <a:lstStyle/>
          <a:p>
            <a:pPr eaLnBrk="1" hangingPunct="1"/>
            <a:r>
              <a:rPr lang="en-US" altLang="zh-CN">
                <a:ea typeface="宋体" charset="-122"/>
              </a:rPr>
              <a:t>or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F2F03E79-43CE-4E61-B141-293EE71BC481}" type="slidenum">
              <a:rPr lang="zh-CN" altLang="en-US" smtClean="0"/>
              <a:pPr/>
              <a:t>15</a:t>
            </a:fld>
            <a:endParaRPr lang="en-US" altLang="zh-CN"/>
          </a:p>
        </p:txBody>
      </p:sp>
      <p:sp>
        <p:nvSpPr>
          <p:cNvPr id="45058" name="Rectangle 2"/>
          <p:cNvSpPr>
            <a:spLocks noGrp="1" noRot="1" noChangeAspect="1" noChangeArrowheads="1" noTextEdit="1"/>
          </p:cNvSpPr>
          <p:nvPr>
            <p:ph type="sldImg"/>
          </p:nvPr>
        </p:nvSpPr>
        <p:spPr>
          <a:xfrm>
            <a:off x="381000" y="685800"/>
            <a:ext cx="6096000" cy="3429000"/>
          </a:xfrm>
          <a:ln/>
        </p:spPr>
      </p:sp>
      <p:sp>
        <p:nvSpPr>
          <p:cNvPr id="45059" name="Rectangle 3"/>
          <p:cNvSpPr>
            <a:spLocks noGrp="1" noChangeArrowheads="1"/>
          </p:cNvSpPr>
          <p:nvPr>
            <p:ph type="body" idx="1"/>
          </p:nvPr>
        </p:nvSpPr>
        <p:spPr>
          <a:noFill/>
          <a:ln/>
        </p:spPr>
        <p:txBody>
          <a:bodyPr/>
          <a:lstStyle/>
          <a:p>
            <a:pPr eaLnBrk="1" hangingPunct="1"/>
            <a:r>
              <a:rPr lang="zh-CN" altLang="en-US" dirty="0">
                <a:ea typeface="宋体" charset="-122"/>
              </a:rPr>
              <a:t>要求有使用</a:t>
            </a:r>
            <a:r>
              <a:rPr lang="en-US" altLang="zh-CN" dirty="0">
                <a:ea typeface="宋体" charset="-122"/>
              </a:rPr>
              <a:t>C#</a:t>
            </a:r>
            <a:r>
              <a:rPr lang="zh-CN" altLang="en-US" dirty="0">
                <a:ea typeface="宋体" charset="-122"/>
              </a:rPr>
              <a:t>或</a:t>
            </a:r>
            <a:r>
              <a:rPr lang="en-US" altLang="zh-CN" dirty="0">
                <a:ea typeface="宋体" charset="-122"/>
              </a:rPr>
              <a:t>Java</a:t>
            </a:r>
            <a:r>
              <a:rPr lang="zh-CN" altLang="en-US" dirty="0">
                <a:ea typeface="宋体" charset="-122"/>
              </a:rPr>
              <a:t>经验的开发人员     </a:t>
            </a:r>
            <a:endParaRPr lang="en-US" altLang="zh-CN" dirty="0">
              <a:ea typeface="宋体" charset="-122"/>
            </a:endParaRPr>
          </a:p>
          <a:p>
            <a:pPr eaLnBrk="1" hangingPunct="1"/>
            <a:r>
              <a:rPr lang="zh-CN" altLang="en-US" dirty="0">
                <a:ea typeface="宋体" charset="-122"/>
              </a:rPr>
              <a:t>午餐包括汤和沙拉    派小王或小李中一人去开会</a:t>
            </a:r>
            <a:endParaRPr lang="en-US" altLang="zh-CN" dirty="0">
              <a:ea typeface="宋体" charset="-122"/>
            </a:endParaRPr>
          </a:p>
          <a:p>
            <a:pPr eaLnBrk="1" hangingPunct="1"/>
            <a:r>
              <a:rPr lang="en-US" altLang="zh-CN" dirty="0">
                <a:ea typeface="宋体" charset="-122"/>
              </a:rPr>
              <a:t>P13</a:t>
            </a:r>
            <a:r>
              <a:rPr lang="zh-CN" altLang="en-US" dirty="0">
                <a:ea typeface="宋体" charset="-122"/>
              </a:rPr>
              <a:t>：</a:t>
            </a:r>
            <a:r>
              <a:rPr lang="en-US" altLang="zh-CN" dirty="0">
                <a:ea typeface="宋体" charset="-122"/>
              </a:rPr>
              <a:t>14</a:t>
            </a:r>
          </a:p>
          <a:p>
            <a:pPr marL="0" lvl="2" eaLnBrk="1" hangingPunct="1"/>
            <a:r>
              <a:rPr lang="zh-CN" altLang="en-US" sz="2000" dirty="0">
                <a:ea typeface="宋体" charset="-122"/>
              </a:rPr>
              <a:t>王小红生于</a:t>
            </a:r>
            <a:r>
              <a:rPr lang="en-US" altLang="zh-CN" sz="2000" dirty="0">
                <a:ea typeface="宋体" charset="-122"/>
              </a:rPr>
              <a:t>1975</a:t>
            </a:r>
            <a:r>
              <a:rPr lang="zh-CN" altLang="en-US" sz="2000" dirty="0">
                <a:ea typeface="宋体" charset="-122"/>
              </a:rPr>
              <a:t>年或</a:t>
            </a:r>
            <a:r>
              <a:rPr lang="en-US" altLang="zh-CN" sz="2000" dirty="0">
                <a:ea typeface="宋体" charset="-122"/>
              </a:rPr>
              <a:t>1976</a:t>
            </a:r>
            <a:r>
              <a:rPr lang="zh-CN" altLang="en-US" sz="2000" dirty="0">
                <a:ea typeface="宋体" charset="-122"/>
              </a:rPr>
              <a:t>年</a:t>
            </a:r>
          </a:p>
          <a:p>
            <a:pPr eaLnBrk="1" hangingPunct="1"/>
            <a:r>
              <a:rPr lang="en-US" altLang="zh-CN" dirty="0">
                <a:ea typeface="宋体" charset="-122"/>
              </a:rPr>
              <a:t>(</a:t>
            </a:r>
            <a:r>
              <a:rPr lang="en-US" altLang="zh-CN" dirty="0">
                <a:ea typeface="宋体" charset="-122"/>
                <a:sym typeface="Symbol" panose="05050102010706020507" pitchFamily="18" charset="2"/>
              </a:rPr>
              <a:t>pq</a:t>
            </a:r>
            <a:r>
              <a:rPr lang="en-US" altLang="zh-CN" dirty="0">
                <a:ea typeface="宋体" charset="-122"/>
              </a:rPr>
              <a:t>)</a:t>
            </a:r>
            <a:r>
              <a:rPr lang="en-US" altLang="zh-CN" dirty="0">
                <a:ea typeface="宋体" charset="-122"/>
                <a:sym typeface="Symbol" panose="05050102010706020507" pitchFamily="18" charset="2"/>
              </a:rPr>
              <a:t> </a:t>
            </a:r>
            <a:r>
              <a:rPr lang="en-US" altLang="zh-CN" dirty="0">
                <a:ea typeface="宋体" charset="-122"/>
              </a:rPr>
              <a:t>(</a:t>
            </a:r>
            <a:r>
              <a:rPr lang="en-US" altLang="zh-CN" dirty="0">
                <a:ea typeface="宋体" charset="-122"/>
                <a:sym typeface="Symbol" panose="05050102010706020507" pitchFamily="18" charset="2"/>
              </a:rPr>
              <a:t></a:t>
            </a:r>
            <a:r>
              <a:rPr lang="en-US" altLang="zh-CN" dirty="0" err="1">
                <a:ea typeface="宋体" charset="-122"/>
                <a:sym typeface="Symbol" panose="05050102010706020507" pitchFamily="18" charset="2"/>
              </a:rPr>
              <a:t>pq</a:t>
            </a:r>
            <a:r>
              <a:rPr lang="en-US" altLang="zh-CN" dirty="0">
                <a:ea typeface="宋体" charset="-122"/>
              </a:rPr>
              <a:t>)</a:t>
            </a:r>
            <a:endParaRPr lang="zh-CN" altLang="en-US" dirty="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550F152F-71D7-489A-91CA-88A2AE888649}" type="slidenum">
              <a:rPr lang="zh-CN" altLang="en-US" smtClean="0"/>
              <a:pPr/>
              <a:t>16</a:t>
            </a:fld>
            <a:endParaRPr lang="en-US" altLang="zh-CN"/>
          </a:p>
        </p:txBody>
      </p:sp>
      <p:sp>
        <p:nvSpPr>
          <p:cNvPr id="47106" name="Rectangle 2"/>
          <p:cNvSpPr>
            <a:spLocks noGrp="1" noRot="1" noChangeAspect="1" noChangeArrowheads="1" noTextEdit="1"/>
          </p:cNvSpPr>
          <p:nvPr>
            <p:ph type="sldImg"/>
          </p:nvPr>
        </p:nvSpPr>
        <p:spPr>
          <a:xfrm>
            <a:off x="381000" y="685800"/>
            <a:ext cx="6096000" cy="3429000"/>
          </a:xfrm>
          <a:ln/>
        </p:spPr>
      </p:sp>
      <p:sp>
        <p:nvSpPr>
          <p:cNvPr id="47107"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FE772AFF-92EE-4EC0-ACE9-F0461A3B4960}" type="slidenum">
              <a:rPr lang="zh-CN" altLang="en-US" smtClean="0"/>
              <a:pPr/>
              <a:t>17</a:t>
            </a:fld>
            <a:endParaRPr lang="en-US" altLang="zh-CN"/>
          </a:p>
        </p:txBody>
      </p:sp>
      <p:sp>
        <p:nvSpPr>
          <p:cNvPr id="49154" name="Rectangle 2"/>
          <p:cNvSpPr>
            <a:spLocks noGrp="1" noRot="1" noChangeAspect="1" noChangeArrowheads="1" noTextEdit="1"/>
          </p:cNvSpPr>
          <p:nvPr>
            <p:ph type="sldImg"/>
          </p:nvPr>
        </p:nvSpPr>
        <p:spPr>
          <a:xfrm>
            <a:off x="381000" y="685800"/>
            <a:ext cx="6096000" cy="3429000"/>
          </a:xfrm>
          <a:ln/>
        </p:spPr>
      </p:sp>
      <p:sp>
        <p:nvSpPr>
          <p:cNvPr id="49155" name="Rectangle 3"/>
          <p:cNvSpPr>
            <a:spLocks noGrp="1" noChangeArrowheads="1"/>
          </p:cNvSpPr>
          <p:nvPr>
            <p:ph type="body" idx="1"/>
          </p:nvPr>
        </p:nvSpPr>
        <p:spPr>
          <a:noFill/>
          <a:ln/>
        </p:spPr>
        <p:txBody>
          <a:bodyPr/>
          <a:lstStyle/>
          <a:p>
            <a:pPr eaLnBrk="1" hangingPunct="1"/>
            <a:r>
              <a:rPr lang="zh-CN" altLang="en-US" dirty="0">
                <a:ea typeface="宋体" charset="-122"/>
              </a:rPr>
              <a:t>其他资料，读法可能不同，但是表示方法及代表含义一致</a:t>
            </a:r>
            <a:endParaRPr lang="en-US" altLang="zh-CN" dirty="0">
              <a:ea typeface="宋体" charset="-122"/>
            </a:endParaRPr>
          </a:p>
          <a:p>
            <a:pPr eaLnBrk="1" hangingPunct="1"/>
            <a:r>
              <a:rPr lang="en-US" altLang="zh-CN" dirty="0" err="1">
                <a:ea typeface="宋体" charset="-122"/>
              </a:rPr>
              <a:t>Pq</a:t>
            </a:r>
            <a:r>
              <a:rPr lang="zh-CN" altLang="en-US" dirty="0">
                <a:ea typeface="宋体" charset="-122"/>
              </a:rPr>
              <a:t>不能交换顺序，与前面联结词不同，故为区别</a:t>
            </a:r>
            <a:r>
              <a:rPr lang="en-US" altLang="zh-CN" dirty="0" err="1">
                <a:ea typeface="宋体" charset="-122"/>
              </a:rPr>
              <a:t>pq</a:t>
            </a:r>
            <a:r>
              <a:rPr lang="zh-CN" altLang="en-US" dirty="0">
                <a:ea typeface="宋体" charset="-122"/>
              </a:rPr>
              <a:t>，</a:t>
            </a:r>
            <a:r>
              <a:rPr lang="en-US" altLang="zh-CN" dirty="0">
                <a:ea typeface="宋体" charset="-122"/>
              </a:rPr>
              <a:t>p</a:t>
            </a:r>
            <a:r>
              <a:rPr lang="zh-CN" altLang="en-US" dirty="0">
                <a:ea typeface="宋体" charset="-122"/>
              </a:rPr>
              <a:t>为假设，</a:t>
            </a:r>
            <a:r>
              <a:rPr lang="en-US" altLang="zh-CN" dirty="0">
                <a:ea typeface="宋体" charset="-122"/>
              </a:rPr>
              <a:t>q</a:t>
            </a:r>
            <a:r>
              <a:rPr lang="zh-CN" altLang="en-US" dirty="0">
                <a:ea typeface="宋体" charset="-122"/>
              </a:rPr>
              <a:t>为结论</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FE772AFF-92EE-4EC0-ACE9-F0461A3B4960}" type="slidenum">
              <a:rPr lang="zh-CN" altLang="en-US" smtClean="0"/>
              <a:pPr/>
              <a:t>18</a:t>
            </a:fld>
            <a:endParaRPr lang="en-US" altLang="zh-CN"/>
          </a:p>
        </p:txBody>
      </p:sp>
      <p:sp>
        <p:nvSpPr>
          <p:cNvPr id="49154" name="Rectangle 2"/>
          <p:cNvSpPr>
            <a:spLocks noGrp="1" noRot="1" noChangeAspect="1" noChangeArrowheads="1" noTextEdit="1"/>
          </p:cNvSpPr>
          <p:nvPr>
            <p:ph type="sldImg"/>
          </p:nvPr>
        </p:nvSpPr>
        <p:spPr>
          <a:xfrm>
            <a:off x="381000" y="685800"/>
            <a:ext cx="6096000" cy="3429000"/>
          </a:xfrm>
          <a:ln/>
        </p:spPr>
      </p:sp>
      <p:sp>
        <p:nvSpPr>
          <p:cNvPr id="49155" name="Rectangle 3"/>
          <p:cNvSpPr>
            <a:spLocks noGrp="1" noChangeArrowheads="1"/>
          </p:cNvSpPr>
          <p:nvPr>
            <p:ph type="body" idx="1"/>
          </p:nvPr>
        </p:nvSpPr>
        <p:spPr>
          <a:noFill/>
          <a:ln/>
        </p:spPr>
        <p:txBody>
          <a:bodyPr/>
          <a:lstStyle/>
          <a:p>
            <a:pPr eaLnBrk="1" hangingPunct="1"/>
            <a:r>
              <a:rPr lang="zh-CN" altLang="en-US" dirty="0">
                <a:ea typeface="宋体" charset="-122"/>
              </a:rPr>
              <a:t>除非非</a:t>
            </a:r>
            <a:r>
              <a:rPr lang="en-US" altLang="zh-CN" dirty="0">
                <a:ea typeface="宋体" charset="-122"/>
              </a:rPr>
              <a:t>p</a:t>
            </a:r>
            <a:r>
              <a:rPr lang="zh-CN" altLang="en-US" dirty="0">
                <a:ea typeface="宋体" charset="-122"/>
              </a:rPr>
              <a:t>，否则</a:t>
            </a:r>
            <a:r>
              <a:rPr lang="en-US" altLang="zh-CN" dirty="0">
                <a:ea typeface="宋体" charset="-122"/>
              </a:rPr>
              <a:t>q </a:t>
            </a:r>
            <a:r>
              <a:rPr lang="zh-CN" altLang="en-US" dirty="0">
                <a:ea typeface="宋体" charset="-122"/>
              </a:rPr>
              <a:t>都会发生</a:t>
            </a:r>
            <a:endParaRPr lang="en-US" altLang="zh-CN" dirty="0">
              <a:ea typeface="宋体" charset="-122"/>
            </a:endParaRPr>
          </a:p>
          <a:p>
            <a:pPr eaLnBrk="1" hangingPunct="1"/>
            <a:r>
              <a:rPr lang="zh-CN" altLang="en-US" dirty="0">
                <a:ea typeface="宋体" charset="-122"/>
              </a:rPr>
              <a:t>只要</a:t>
            </a:r>
            <a:r>
              <a:rPr lang="en-US" altLang="zh-CN" dirty="0">
                <a:ea typeface="宋体" charset="-122"/>
              </a:rPr>
              <a:t>p</a:t>
            </a:r>
            <a:r>
              <a:rPr lang="zh-CN" altLang="en-US" dirty="0">
                <a:ea typeface="宋体" charset="-122"/>
              </a:rPr>
              <a:t>就</a:t>
            </a:r>
            <a:r>
              <a:rPr lang="en-US" altLang="zh-CN" dirty="0">
                <a:ea typeface="宋体" charset="-122"/>
              </a:rPr>
              <a:t>q</a:t>
            </a:r>
          </a:p>
          <a:p>
            <a:pPr eaLnBrk="1" hangingPunct="1"/>
            <a:r>
              <a:rPr lang="zh-CN" altLang="en-US" dirty="0">
                <a:ea typeface="宋体" charset="-122"/>
              </a:rPr>
              <a:t>只有</a:t>
            </a:r>
            <a:r>
              <a:rPr lang="en-US" altLang="zh-CN" dirty="0">
                <a:ea typeface="宋体" charset="-122"/>
              </a:rPr>
              <a:t>p</a:t>
            </a:r>
            <a:r>
              <a:rPr lang="zh-CN" altLang="en-US" dirty="0">
                <a:ea typeface="宋体" charset="-122"/>
              </a:rPr>
              <a:t>才</a:t>
            </a:r>
            <a:r>
              <a:rPr lang="en-US" altLang="zh-CN" dirty="0">
                <a:ea typeface="宋体" charset="-122"/>
              </a:rPr>
              <a:t>q</a:t>
            </a:r>
            <a:endParaRPr lang="zh-CN" altLang="en-US" dirty="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FE772AFF-92EE-4EC0-ACE9-F0461A3B4960}" type="slidenum">
              <a:rPr lang="zh-CN" altLang="en-US" smtClean="0"/>
              <a:pPr/>
              <a:t>19</a:t>
            </a:fld>
            <a:endParaRPr lang="en-US" altLang="zh-CN"/>
          </a:p>
        </p:txBody>
      </p:sp>
      <p:sp>
        <p:nvSpPr>
          <p:cNvPr id="49154" name="Rectangle 2"/>
          <p:cNvSpPr>
            <a:spLocks noGrp="1" noRot="1" noChangeAspect="1" noChangeArrowheads="1" noTextEdit="1"/>
          </p:cNvSpPr>
          <p:nvPr>
            <p:ph type="sldImg"/>
          </p:nvPr>
        </p:nvSpPr>
        <p:spPr>
          <a:xfrm>
            <a:off x="381000" y="685800"/>
            <a:ext cx="6096000" cy="3429000"/>
          </a:xfrm>
          <a:ln/>
        </p:spPr>
      </p:sp>
      <p:sp>
        <p:nvSpPr>
          <p:cNvPr id="49155" name="Rectangle 3"/>
          <p:cNvSpPr>
            <a:spLocks noGrp="1" noChangeArrowheads="1"/>
          </p:cNvSpPr>
          <p:nvPr>
            <p:ph type="body" idx="1"/>
          </p:nvPr>
        </p:nvSpPr>
        <p:spPr>
          <a:noFill/>
          <a:ln/>
        </p:spPr>
        <p:txBody>
          <a:bodyPr/>
          <a:lstStyle/>
          <a:p>
            <a:pPr eaLnBrk="1" hangingPunct="1"/>
            <a:r>
              <a:rPr lang="zh-CN" altLang="en-US" dirty="0">
                <a:ea typeface="宋体" charset="-122"/>
              </a:rPr>
              <a:t>前提为</a:t>
            </a:r>
            <a:r>
              <a:rPr lang="en-US" altLang="zh-CN" dirty="0">
                <a:ea typeface="宋体" charset="-122"/>
              </a:rPr>
              <a:t>F  </a:t>
            </a:r>
            <a:r>
              <a:rPr lang="zh-CN" altLang="en-US" dirty="0">
                <a:ea typeface="宋体" charset="-122"/>
              </a:rPr>
              <a:t>条件式肯定为真</a:t>
            </a:r>
            <a:endParaRPr lang="en-US" altLang="zh-CN" dirty="0">
              <a:ea typeface="宋体" charset="-122"/>
            </a:endParaRPr>
          </a:p>
          <a:p>
            <a:pPr eaLnBrk="1" hangingPunct="1"/>
            <a:r>
              <a:rPr lang="zh-CN" altLang="en-US" dirty="0">
                <a:ea typeface="宋体" charset="-122"/>
              </a:rPr>
              <a:t>结论为</a:t>
            </a:r>
            <a:r>
              <a:rPr lang="en-US" altLang="zh-CN" dirty="0">
                <a:ea typeface="宋体" charset="-122"/>
              </a:rPr>
              <a:t>T</a:t>
            </a:r>
            <a:r>
              <a:rPr lang="zh-CN" altLang="en-US" dirty="0">
                <a:ea typeface="宋体" charset="-122"/>
              </a:rPr>
              <a:t>，条件式肯定为真</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B072B0A1-3A68-41D3-829B-95C883DE7F49}" type="slidenum">
              <a:rPr lang="zh-CN" altLang="en-US" smtClean="0"/>
              <a:pPr/>
              <a:t>2</a:t>
            </a:fld>
            <a:endParaRPr lang="en-US" altLang="zh-CN"/>
          </a:p>
        </p:txBody>
      </p:sp>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FE772AFF-92EE-4EC0-ACE9-F0461A3B4960}" type="slidenum">
              <a:rPr lang="zh-CN" altLang="en-US" smtClean="0"/>
              <a:pPr/>
              <a:t>20</a:t>
            </a:fld>
            <a:endParaRPr lang="en-US" altLang="zh-CN"/>
          </a:p>
        </p:txBody>
      </p:sp>
      <p:sp>
        <p:nvSpPr>
          <p:cNvPr id="49154" name="Rectangle 2"/>
          <p:cNvSpPr>
            <a:spLocks noGrp="1" noRot="1" noChangeAspect="1" noChangeArrowheads="1" noTextEdit="1"/>
          </p:cNvSpPr>
          <p:nvPr>
            <p:ph type="sldImg"/>
          </p:nvPr>
        </p:nvSpPr>
        <p:spPr>
          <a:xfrm>
            <a:off x="381000" y="685800"/>
            <a:ext cx="6096000" cy="3429000"/>
          </a:xfrm>
          <a:ln/>
        </p:spPr>
      </p:sp>
      <p:sp>
        <p:nvSpPr>
          <p:cNvPr id="49155"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03050190-4F3B-41D2-942B-020FE0D8C8BE}" type="slidenum">
              <a:rPr lang="zh-CN" altLang="en-US" smtClean="0"/>
              <a:pPr/>
              <a:t>21</a:t>
            </a:fld>
            <a:endParaRPr lang="en-US" altLang="zh-CN"/>
          </a:p>
        </p:txBody>
      </p:sp>
      <p:sp>
        <p:nvSpPr>
          <p:cNvPr id="55298" name="Rectangle 2"/>
          <p:cNvSpPr>
            <a:spLocks noGrp="1" noRot="1" noChangeAspect="1" noChangeArrowheads="1" noTextEdit="1"/>
          </p:cNvSpPr>
          <p:nvPr>
            <p:ph type="sldImg"/>
          </p:nvPr>
        </p:nvSpPr>
        <p:spPr>
          <a:xfrm>
            <a:off x="381000" y="685800"/>
            <a:ext cx="6096000" cy="3429000"/>
          </a:xfrm>
          <a:ln/>
        </p:spPr>
      </p:sp>
      <p:sp>
        <p:nvSpPr>
          <p:cNvPr id="55299" name="Rectangle 3"/>
          <p:cNvSpPr>
            <a:spLocks noGrp="1" noChangeArrowheads="1"/>
          </p:cNvSpPr>
          <p:nvPr>
            <p:ph type="body" idx="1"/>
          </p:nvPr>
        </p:nvSpPr>
        <p:spPr>
          <a:noFill/>
          <a:ln/>
        </p:spPr>
        <p:txBody>
          <a:bodyPr/>
          <a:lstStyle/>
          <a:p>
            <a:pPr eaLnBrk="1" hangingPunct="1"/>
            <a:r>
              <a:rPr lang="en-US" altLang="zh-CN" dirty="0">
                <a:ea typeface="宋体" charset="-122"/>
              </a:rPr>
              <a:t>P</a:t>
            </a:r>
            <a:r>
              <a:rPr lang="zh-CN" altLang="en-US" dirty="0">
                <a:ea typeface="宋体" charset="-122"/>
              </a:rPr>
              <a:t>：天下雨</a:t>
            </a:r>
            <a:endParaRPr lang="en-US" altLang="zh-CN" dirty="0">
              <a:ea typeface="宋体" charset="-122"/>
            </a:endParaRPr>
          </a:p>
          <a:p>
            <a:pPr eaLnBrk="1" hangingPunct="1"/>
            <a:r>
              <a:rPr lang="en-US" altLang="zh-CN" dirty="0">
                <a:ea typeface="宋体" charset="-122"/>
              </a:rPr>
              <a:t>Q</a:t>
            </a:r>
            <a:r>
              <a:rPr lang="zh-CN" altLang="en-US" dirty="0">
                <a:ea typeface="宋体" charset="-122"/>
              </a:rPr>
              <a:t>：主队获胜</a:t>
            </a:r>
            <a:endParaRPr lang="en-US" altLang="zh-CN" dirty="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3C414444-5F8E-498C-923C-9E89501403EC}" type="slidenum">
              <a:rPr lang="zh-CN" altLang="en-US" smtClean="0"/>
              <a:pPr/>
              <a:t>22</a:t>
            </a:fld>
            <a:endParaRPr lang="en-US" altLang="zh-CN"/>
          </a:p>
        </p:txBody>
      </p:sp>
      <p:sp>
        <p:nvSpPr>
          <p:cNvPr id="57346" name="Rectangle 2"/>
          <p:cNvSpPr>
            <a:spLocks noGrp="1" noRot="1" noChangeAspect="1" noChangeArrowheads="1" noTextEdit="1"/>
          </p:cNvSpPr>
          <p:nvPr>
            <p:ph type="sldImg"/>
          </p:nvPr>
        </p:nvSpPr>
        <p:spPr>
          <a:xfrm>
            <a:off x="381000" y="685800"/>
            <a:ext cx="6096000" cy="3429000"/>
          </a:xfrm>
          <a:ln/>
        </p:spPr>
      </p:sp>
      <p:sp>
        <p:nvSpPr>
          <p:cNvPr id="57347"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DBE22A40-A735-48B7-9C64-AB3F53B82097}" type="slidenum">
              <a:rPr lang="zh-CN" altLang="en-US" smtClean="0"/>
              <a:pPr/>
              <a:t>23</a:t>
            </a:fld>
            <a:endParaRPr lang="en-US" altLang="zh-CN"/>
          </a:p>
        </p:txBody>
      </p:sp>
      <p:sp>
        <p:nvSpPr>
          <p:cNvPr id="59394" name="Rectangle 2"/>
          <p:cNvSpPr>
            <a:spLocks noGrp="1" noRot="1" noChangeAspect="1" noChangeArrowheads="1" noTextEdit="1"/>
          </p:cNvSpPr>
          <p:nvPr>
            <p:ph type="sldImg"/>
          </p:nvPr>
        </p:nvSpPr>
        <p:spPr>
          <a:xfrm>
            <a:off x="381000" y="685800"/>
            <a:ext cx="6096000" cy="3429000"/>
          </a:xfrm>
          <a:ln/>
        </p:spPr>
      </p:sp>
      <p:sp>
        <p:nvSpPr>
          <p:cNvPr id="59395"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DBE22A40-A735-48B7-9C64-AB3F53B82097}" type="slidenum">
              <a:rPr lang="zh-CN" altLang="en-US" smtClean="0"/>
              <a:pPr/>
              <a:t>24</a:t>
            </a:fld>
            <a:endParaRPr lang="en-US" altLang="zh-CN"/>
          </a:p>
        </p:txBody>
      </p:sp>
      <p:sp>
        <p:nvSpPr>
          <p:cNvPr id="59394" name="Rectangle 2"/>
          <p:cNvSpPr>
            <a:spLocks noGrp="1" noRot="1" noChangeAspect="1" noChangeArrowheads="1" noTextEdit="1"/>
          </p:cNvSpPr>
          <p:nvPr>
            <p:ph type="sldImg"/>
          </p:nvPr>
        </p:nvSpPr>
        <p:spPr>
          <a:xfrm>
            <a:off x="381000" y="685800"/>
            <a:ext cx="6096000" cy="3429000"/>
          </a:xfrm>
          <a:ln/>
        </p:spPr>
      </p:sp>
      <p:sp>
        <p:nvSpPr>
          <p:cNvPr id="59395"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p:spPr>
        <p:txBody>
          <a:bodyPr/>
          <a:lstStyle/>
          <a:p>
            <a:fld id="{DBE22A40-A735-48B7-9C64-AB3F53B82097}" type="slidenum">
              <a:rPr lang="zh-CN" altLang="en-US" smtClean="0"/>
              <a:pPr/>
              <a:t>25</a:t>
            </a:fld>
            <a:endParaRPr lang="en-US" altLang="zh-CN"/>
          </a:p>
        </p:txBody>
      </p:sp>
      <p:sp>
        <p:nvSpPr>
          <p:cNvPr id="59394" name="Rectangle 2"/>
          <p:cNvSpPr>
            <a:spLocks noGrp="1" noRot="1" noChangeAspect="1" noChangeArrowheads="1" noTextEdit="1"/>
          </p:cNvSpPr>
          <p:nvPr>
            <p:ph type="sldImg"/>
          </p:nvPr>
        </p:nvSpPr>
        <p:spPr>
          <a:xfrm>
            <a:off x="381000" y="685800"/>
            <a:ext cx="6096000" cy="3429000"/>
          </a:xfrm>
          <a:ln/>
        </p:spPr>
      </p:sp>
      <p:sp>
        <p:nvSpPr>
          <p:cNvPr id="59395" name="Rectangle 3"/>
          <p:cNvSpPr>
            <a:spLocks noGrp="1" noChangeArrowheads="1"/>
          </p:cNvSpPr>
          <p:nvPr>
            <p:ph type="body" idx="1"/>
          </p:nvPr>
        </p:nvSpPr>
        <p:spPr>
          <a:noFill/>
          <a:ln/>
        </p:spPr>
        <p:txBody>
          <a:bodyPr/>
          <a:lstStyle/>
          <a:p>
            <a:pPr eaLnBrk="1" hangingPunct="1"/>
            <a:endParaRPr lang="zh-CN" altLang="en-US" dirty="0">
              <a:ea typeface="宋体" charset="-122"/>
            </a:endParaRPr>
          </a:p>
        </p:txBody>
      </p:sp>
    </p:spTree>
    <p:extLst>
      <p:ext uri="{BB962C8B-B14F-4D97-AF65-F5344CB8AC3E}">
        <p14:creationId xmlns:p14="http://schemas.microsoft.com/office/powerpoint/2010/main" val="3851731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A9711BD5-B7C7-4508-A178-45727BD82828}" type="slidenum">
              <a:rPr lang="zh-CN" altLang="en-US" smtClean="0"/>
              <a:pPr/>
              <a:t>26</a:t>
            </a:fld>
            <a:endParaRPr lang="en-US" altLang="zh-CN"/>
          </a:p>
        </p:txBody>
      </p:sp>
      <p:sp>
        <p:nvSpPr>
          <p:cNvPr id="63490" name="Rectangle 2"/>
          <p:cNvSpPr>
            <a:spLocks noGrp="1" noRot="1" noChangeAspect="1" noChangeArrowheads="1" noTextEdit="1"/>
          </p:cNvSpPr>
          <p:nvPr>
            <p:ph type="sldImg"/>
          </p:nvPr>
        </p:nvSpPr>
        <p:spPr>
          <a:xfrm>
            <a:off x="381000" y="685800"/>
            <a:ext cx="6096000" cy="3429000"/>
          </a:xfrm>
          <a:ln/>
        </p:spPr>
      </p:sp>
      <p:sp>
        <p:nvSpPr>
          <p:cNvPr id="63491" name="Rectangle 3"/>
          <p:cNvSpPr>
            <a:spLocks noGrp="1" noChangeArrowheads="1"/>
          </p:cNvSpPr>
          <p:nvPr>
            <p:ph type="body" idx="1"/>
          </p:nvPr>
        </p:nvSpPr>
        <p:spPr>
          <a:noFill/>
          <a:ln/>
        </p:spPr>
        <p:txBody>
          <a:bodyPr/>
          <a:lstStyle/>
          <a:p>
            <a:pPr eaLnBrk="1" hangingPunct="1"/>
            <a:r>
              <a:rPr lang="zh-CN" altLang="en-US" dirty="0">
                <a:ea typeface="宋体" charset="-122"/>
              </a:rPr>
              <a:t>概括：</a:t>
            </a:r>
            <a:endParaRPr lang="en-US" altLang="zh-CN" dirty="0">
              <a:ea typeface="宋体" charset="-122"/>
            </a:endParaRPr>
          </a:p>
          <a:p>
            <a:pPr eaLnBrk="1" hangingPunct="1"/>
            <a:r>
              <a:rPr lang="zh-CN" altLang="en-US" dirty="0">
                <a:ea typeface="宋体" charset="-122"/>
              </a:rPr>
              <a:t>有括号的括号优先</a:t>
            </a:r>
            <a:endParaRPr lang="en-US" altLang="zh-CN" dirty="0">
              <a:ea typeface="宋体" charset="-122"/>
            </a:endParaRPr>
          </a:p>
          <a:p>
            <a:pPr eaLnBrk="1" hangingPunct="1"/>
            <a:r>
              <a:rPr lang="zh-CN" altLang="en-US" dirty="0">
                <a:ea typeface="宋体" charset="-122"/>
              </a:rPr>
              <a:t>没有则  否定 先于  合取析取  先于  条件  双条件</a:t>
            </a:r>
            <a:endParaRPr lang="en-US" altLang="zh-CN" dirty="0">
              <a:ea typeface="宋体" charset="-122"/>
            </a:endParaRPr>
          </a:p>
          <a:p>
            <a:pPr eaLnBrk="1" hangingPunct="1"/>
            <a:r>
              <a:rPr lang="zh-CN" altLang="en-US" dirty="0">
                <a:ea typeface="宋体" charset="-122"/>
              </a:rPr>
              <a:t>合取析取间、条件双条件间从左到右，</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A9711BD5-B7C7-4508-A178-45727BD82828}" type="slidenum">
              <a:rPr lang="zh-CN" altLang="en-US" smtClean="0"/>
              <a:pPr/>
              <a:t>27</a:t>
            </a:fld>
            <a:endParaRPr lang="en-US" altLang="zh-CN"/>
          </a:p>
        </p:txBody>
      </p:sp>
      <p:sp>
        <p:nvSpPr>
          <p:cNvPr id="63490" name="Rectangle 2"/>
          <p:cNvSpPr>
            <a:spLocks noGrp="1" noRot="1" noChangeAspect="1" noChangeArrowheads="1" noTextEdit="1"/>
          </p:cNvSpPr>
          <p:nvPr>
            <p:ph type="sldImg"/>
          </p:nvPr>
        </p:nvSpPr>
        <p:spPr>
          <a:xfrm>
            <a:off x="381000" y="685800"/>
            <a:ext cx="6096000" cy="3429000"/>
          </a:xfrm>
          <a:ln/>
        </p:spPr>
      </p:sp>
      <p:sp>
        <p:nvSpPr>
          <p:cNvPr id="63491"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7AD07DE3-0E4F-49BD-A8B0-EE997F6D8E5C}" type="slidenum">
              <a:rPr lang="zh-CN" altLang="en-US" smtClean="0"/>
              <a:pPr/>
              <a:t>28</a:t>
            </a:fld>
            <a:endParaRPr lang="en-US" altLang="zh-CN"/>
          </a:p>
        </p:txBody>
      </p:sp>
      <p:sp>
        <p:nvSpPr>
          <p:cNvPr id="46082" name="Rectangle 2"/>
          <p:cNvSpPr>
            <a:spLocks noGrp="1" noRot="1" noChangeAspect="1" noChangeArrowheads="1" noTextEdit="1"/>
          </p:cNvSpPr>
          <p:nvPr>
            <p:ph type="sldImg"/>
          </p:nvPr>
        </p:nvSpPr>
        <p:spPr>
          <a:xfrm>
            <a:off x="381000" y="685800"/>
            <a:ext cx="6096000" cy="3429000"/>
          </a:xfrm>
          <a:ln/>
        </p:spPr>
      </p:sp>
      <p:sp>
        <p:nvSpPr>
          <p:cNvPr id="46083" name="Rectangle 3"/>
          <p:cNvSpPr>
            <a:spLocks noGrp="1" noChangeArrowheads="1"/>
          </p:cNvSpPr>
          <p:nvPr>
            <p:ph type="body" idx="1"/>
          </p:nvPr>
        </p:nvSpPr>
        <p:spPr>
          <a:noFill/>
          <a:ln/>
        </p:spPr>
        <p:txBody>
          <a:bodyPr/>
          <a:lstStyle/>
          <a:p>
            <a:pPr eaLnBrk="1" hangingPunct="1"/>
            <a:r>
              <a:rPr lang="zh-CN" altLang="en-US">
                <a:ea typeface="宋体" charset="-122"/>
              </a:rPr>
              <a:t>若公式复杂，可先列出各子公式的真值，最后列出所给公式的真值</a:t>
            </a:r>
            <a:endParaRPr lang="zh-CN" altLang="en-US" sz="200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6D245BA9-9960-4D49-A0C3-3A41F8379B52}" type="slidenum">
              <a:rPr lang="zh-CN" altLang="en-US" smtClean="0"/>
              <a:pPr/>
              <a:t>29</a:t>
            </a:fld>
            <a:endParaRPr lang="en-US" altLang="zh-CN"/>
          </a:p>
        </p:txBody>
      </p:sp>
      <p:sp>
        <p:nvSpPr>
          <p:cNvPr id="65538" name="Rectangle 2"/>
          <p:cNvSpPr>
            <a:spLocks noGrp="1" noRot="1" noChangeAspect="1" noChangeArrowheads="1" noTextEdit="1"/>
          </p:cNvSpPr>
          <p:nvPr>
            <p:ph type="sldImg"/>
          </p:nvPr>
        </p:nvSpPr>
        <p:spPr>
          <a:xfrm>
            <a:off x="381000" y="685800"/>
            <a:ext cx="6096000" cy="3429000"/>
          </a:xfrm>
          <a:ln/>
        </p:spPr>
      </p:sp>
      <p:sp>
        <p:nvSpPr>
          <p:cNvPr id="65539" name="Rectangle 3"/>
          <p:cNvSpPr>
            <a:spLocks noGrp="1" noChangeArrowheads="1"/>
          </p:cNvSpPr>
          <p:nvPr>
            <p:ph type="body" idx="1"/>
          </p:nvPr>
        </p:nvSpPr>
        <p:spPr>
          <a:noFill/>
          <a:ln/>
        </p:spPr>
        <p:txBody>
          <a:bodyPr/>
          <a:lstStyle/>
          <a:p>
            <a:pPr eaLnBrk="1" hangingPunct="1"/>
            <a:endParaRPr lang="zh-CN" altLang="en-US" sz="200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8A489184-1A53-475D-9DA1-DD4FF6EE4FFA}" type="slidenum">
              <a:rPr lang="zh-CN" altLang="en-US" smtClean="0"/>
              <a:pPr/>
              <a:t>3</a:t>
            </a:fld>
            <a:endParaRPr lang="en-US" altLang="zh-CN"/>
          </a:p>
        </p:txBody>
      </p:sp>
      <p:sp>
        <p:nvSpPr>
          <p:cNvPr id="21506" name="Rectangle 2"/>
          <p:cNvSpPr>
            <a:spLocks noGrp="1" noRot="1" noChangeAspect="1" noChangeArrowheads="1" noTextEdit="1"/>
          </p:cNvSpPr>
          <p:nvPr>
            <p:ph type="sldImg"/>
          </p:nvPr>
        </p:nvSpPr>
        <p:spPr>
          <a:xfrm>
            <a:off x="381000" y="685800"/>
            <a:ext cx="6096000" cy="3429000"/>
          </a:xfrm>
          <a:ln/>
        </p:spPr>
      </p:sp>
      <p:sp>
        <p:nvSpPr>
          <p:cNvPr id="21507" name="Rectangle 3"/>
          <p:cNvSpPr>
            <a:spLocks noGrp="1" noChangeArrowheads="1"/>
          </p:cNvSpPr>
          <p:nvPr>
            <p:ph type="body" idx="1"/>
          </p:nvPr>
        </p:nvSpPr>
        <p:spPr>
          <a:noFill/>
          <a:ln/>
        </p:spPr>
        <p:txBody>
          <a:bodyPr/>
          <a:lstStyle/>
          <a:p>
            <a:pPr eaLnBrk="1" hangingPunct="1"/>
            <a:r>
              <a:rPr lang="zh-CN" altLang="zh-CN">
                <a:latin typeface="楷体_GB2312" pitchFamily="49" charset="-122"/>
                <a:ea typeface="楷体_GB2312" pitchFamily="49" charset="-122"/>
              </a:rPr>
              <a:t>这是著名物理学家</a:t>
            </a:r>
            <a:r>
              <a:rPr lang="zh-CN" altLang="zh-CN" u="sng">
                <a:latin typeface="楷体_GB2312" pitchFamily="49" charset="-122"/>
                <a:ea typeface="楷体_GB2312" pitchFamily="49" charset="-122"/>
              </a:rPr>
              <a:t>爱因斯坦</a:t>
            </a:r>
            <a:r>
              <a:rPr lang="zh-CN" altLang="zh-CN">
                <a:latin typeface="楷体_GB2312" pitchFamily="49" charset="-122"/>
                <a:ea typeface="楷体_GB2312" pitchFamily="49" charset="-122"/>
              </a:rPr>
              <a:t>出过的一道题</a:t>
            </a:r>
            <a:endParaRPr lang="zh-CN" altLang="en-US">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6D245BA9-9960-4D49-A0C3-3A41F8379B52}" type="slidenum">
              <a:rPr lang="zh-CN" altLang="en-US" smtClean="0"/>
              <a:pPr/>
              <a:t>30</a:t>
            </a:fld>
            <a:endParaRPr lang="en-US" altLang="zh-CN"/>
          </a:p>
        </p:txBody>
      </p:sp>
      <p:sp>
        <p:nvSpPr>
          <p:cNvPr id="65538" name="Rectangle 2"/>
          <p:cNvSpPr>
            <a:spLocks noGrp="1" noRot="1" noChangeAspect="1" noChangeArrowheads="1" noTextEdit="1"/>
          </p:cNvSpPr>
          <p:nvPr>
            <p:ph type="sldImg"/>
          </p:nvPr>
        </p:nvSpPr>
        <p:spPr>
          <a:xfrm>
            <a:off x="381000" y="685800"/>
            <a:ext cx="6096000" cy="3429000"/>
          </a:xfrm>
          <a:ln/>
        </p:spPr>
      </p:sp>
      <p:sp>
        <p:nvSpPr>
          <p:cNvPr id="65539" name="Rectangle 3"/>
          <p:cNvSpPr>
            <a:spLocks noGrp="1" noChangeArrowheads="1"/>
          </p:cNvSpPr>
          <p:nvPr>
            <p:ph type="body" idx="1"/>
          </p:nvPr>
        </p:nvSpPr>
        <p:spPr>
          <a:noFill/>
          <a:ln/>
        </p:spPr>
        <p:txBody>
          <a:bodyPr/>
          <a:lstStyle/>
          <a:p>
            <a:pPr eaLnBrk="1" hangingPunct="1"/>
            <a:endParaRPr lang="zh-CN" altLang="en-US" sz="2000">
              <a:ea typeface="宋体" charset="-122"/>
            </a:endParaRPr>
          </a:p>
        </p:txBody>
      </p:sp>
    </p:spTree>
    <p:extLst>
      <p:ext uri="{BB962C8B-B14F-4D97-AF65-F5344CB8AC3E}">
        <p14:creationId xmlns:p14="http://schemas.microsoft.com/office/powerpoint/2010/main" val="3159154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一个命题的否定和这个命题真值相反，该命题仅在既没吃肉也没吃鱼时真值为假，故他的否定应该是仅在此时为真。</a:t>
            </a:r>
          </a:p>
        </p:txBody>
      </p:sp>
      <p:sp>
        <p:nvSpPr>
          <p:cNvPr id="4" name="灯片编号占位符 3"/>
          <p:cNvSpPr>
            <a:spLocks noGrp="1"/>
          </p:cNvSpPr>
          <p:nvPr>
            <p:ph type="sldNum" sz="quarter" idx="5"/>
          </p:nvPr>
        </p:nvSpPr>
        <p:spPr/>
        <p:txBody>
          <a:bodyPr/>
          <a:lstStyle/>
          <a:p>
            <a:pPr>
              <a:defRPr/>
            </a:pPr>
            <a:fld id="{A12FB0C9-EDB7-4896-8A87-42889A45FC9B}" type="slidenum">
              <a:rPr lang="zh-CN" altLang="en-US" smtClean="0"/>
              <a:pPr>
                <a:defRPr/>
              </a:pPr>
              <a:t>37</a:t>
            </a:fld>
            <a:endParaRPr lang="en-US" altLang="zh-CN"/>
          </a:p>
        </p:txBody>
      </p:sp>
    </p:spTree>
    <p:extLst>
      <p:ext uri="{BB962C8B-B14F-4D97-AF65-F5344CB8AC3E}">
        <p14:creationId xmlns:p14="http://schemas.microsoft.com/office/powerpoint/2010/main" val="2050145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12FB0C9-EDB7-4896-8A87-42889A45FC9B}" type="slidenum">
              <a:rPr lang="zh-CN" altLang="en-US" smtClean="0"/>
              <a:pPr>
                <a:defRPr/>
              </a:pPr>
              <a:t>38</a:t>
            </a:fld>
            <a:endParaRPr lang="en-US" altLang="zh-CN"/>
          </a:p>
        </p:txBody>
      </p:sp>
    </p:spTree>
    <p:extLst>
      <p:ext uri="{BB962C8B-B14F-4D97-AF65-F5344CB8AC3E}">
        <p14:creationId xmlns:p14="http://schemas.microsoft.com/office/powerpoint/2010/main" val="949427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7A0D012F-93C1-4C62-91EF-15359AD80C60}" type="slidenum">
              <a:rPr lang="zh-CN" altLang="en-US" smtClean="0"/>
              <a:pPr/>
              <a:t>4</a:t>
            </a:fld>
            <a:endParaRPr lang="en-US" altLang="zh-CN"/>
          </a:p>
        </p:txBody>
      </p:sp>
      <p:sp>
        <p:nvSpPr>
          <p:cNvPr id="23554" name="Rectangle 2"/>
          <p:cNvSpPr>
            <a:spLocks noGrp="1" noRot="1" noChangeAspect="1" noChangeArrowheads="1" noTextEdit="1"/>
          </p:cNvSpPr>
          <p:nvPr>
            <p:ph type="sldImg"/>
          </p:nvPr>
        </p:nvSpPr>
        <p:spPr>
          <a:xfrm>
            <a:off x="381000" y="685800"/>
            <a:ext cx="6096000" cy="3429000"/>
          </a:xfrm>
          <a:ln/>
        </p:spPr>
      </p:sp>
      <p:sp>
        <p:nvSpPr>
          <p:cNvPr id="23555" name="Rectangle 3"/>
          <p:cNvSpPr>
            <a:spLocks noGrp="1" noChangeArrowheads="1"/>
          </p:cNvSpPr>
          <p:nvPr>
            <p:ph type="body" idx="1"/>
          </p:nvPr>
        </p:nvSpPr>
        <p:spPr>
          <a:noFill/>
          <a:ln/>
        </p:spPr>
        <p:txBody>
          <a:bodyPr/>
          <a:lstStyle/>
          <a:p>
            <a:pPr eaLnBrk="1" hangingPunct="1"/>
            <a:r>
              <a:rPr lang="zh-CN" altLang="zh-CN">
                <a:latin typeface="楷体_GB2312" pitchFamily="49" charset="-122"/>
                <a:ea typeface="楷体_GB2312" pitchFamily="49" charset="-122"/>
              </a:rPr>
              <a:t>这是著名物理学家</a:t>
            </a:r>
            <a:r>
              <a:rPr lang="zh-CN" altLang="zh-CN" u="sng">
                <a:latin typeface="楷体_GB2312" pitchFamily="49" charset="-122"/>
                <a:ea typeface="楷体_GB2312" pitchFamily="49" charset="-122"/>
              </a:rPr>
              <a:t>爱因斯坦</a:t>
            </a:r>
            <a:r>
              <a:rPr lang="zh-CN" altLang="zh-CN">
                <a:latin typeface="楷体_GB2312" pitchFamily="49" charset="-122"/>
                <a:ea typeface="楷体_GB2312" pitchFamily="49" charset="-122"/>
              </a:rPr>
              <a:t>出过的一道题</a:t>
            </a:r>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5BB8CDF1-89B0-4AAA-9B56-C66E14A32AEA}" type="slidenum">
              <a:rPr lang="zh-CN" altLang="en-US" smtClean="0"/>
              <a:pPr/>
              <a:t>5</a:t>
            </a:fld>
            <a:endParaRPr lang="en-US" altLang="zh-CN"/>
          </a:p>
        </p:txBody>
      </p:sp>
      <p:sp>
        <p:nvSpPr>
          <p:cNvPr id="25602" name="Rectangle 2"/>
          <p:cNvSpPr>
            <a:spLocks noGrp="1" noRot="1" noChangeAspect="1" noChangeArrowheads="1" noTextEdit="1"/>
          </p:cNvSpPr>
          <p:nvPr>
            <p:ph type="sldImg"/>
          </p:nvPr>
        </p:nvSpPr>
        <p:spPr>
          <a:xfrm>
            <a:off x="381000" y="685800"/>
            <a:ext cx="6096000" cy="3429000"/>
          </a:xfrm>
          <a:ln/>
        </p:spPr>
      </p:sp>
      <p:sp>
        <p:nvSpPr>
          <p:cNvPr id="25603"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C97E54F7-E6D2-4CC1-8C61-A94CF3661BE0}" type="slidenum">
              <a:rPr lang="zh-CN" altLang="en-US" smtClean="0"/>
              <a:pPr/>
              <a:t>6</a:t>
            </a:fld>
            <a:endParaRPr lang="en-US" altLang="zh-CN"/>
          </a:p>
        </p:txBody>
      </p:sp>
      <p:sp>
        <p:nvSpPr>
          <p:cNvPr id="28674" name="Rectangle 2"/>
          <p:cNvSpPr>
            <a:spLocks noGrp="1" noRot="1" noChangeAspect="1" noChangeArrowheads="1" noTextEdit="1"/>
          </p:cNvSpPr>
          <p:nvPr>
            <p:ph type="sldImg"/>
          </p:nvPr>
        </p:nvSpPr>
        <p:spPr>
          <a:xfrm>
            <a:off x="381000" y="685800"/>
            <a:ext cx="6096000" cy="3429000"/>
          </a:xfrm>
          <a:ln/>
        </p:spPr>
      </p:sp>
      <p:sp>
        <p:nvSpPr>
          <p:cNvPr id="28675"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2230576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1D026971-5B6B-4D5B-94CE-487306CE8760}" type="slidenum">
              <a:rPr lang="zh-CN" altLang="en-US" smtClean="0"/>
              <a:pPr/>
              <a:t>7</a:t>
            </a:fld>
            <a:endParaRPr lang="en-US" altLang="zh-CN"/>
          </a:p>
        </p:txBody>
      </p:sp>
      <p:sp>
        <p:nvSpPr>
          <p:cNvPr id="30722" name="Rectangle 2"/>
          <p:cNvSpPr>
            <a:spLocks noGrp="1" noRot="1" noChangeAspect="1" noChangeArrowheads="1" noTextEdit="1"/>
          </p:cNvSpPr>
          <p:nvPr>
            <p:ph type="sldImg"/>
          </p:nvPr>
        </p:nvSpPr>
        <p:spPr>
          <a:xfrm>
            <a:off x="381000" y="685800"/>
            <a:ext cx="6096000" cy="3429000"/>
          </a:xfrm>
          <a:ln/>
        </p:spPr>
      </p:sp>
      <p:sp>
        <p:nvSpPr>
          <p:cNvPr id="30723"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A2309CFD-D3AA-4EDE-9648-BE60BA561F4B}" type="slidenum">
              <a:rPr lang="zh-CN" altLang="en-US" smtClean="0"/>
              <a:pPr/>
              <a:t>8</a:t>
            </a:fld>
            <a:endParaRPr lang="en-US" altLang="zh-CN"/>
          </a:p>
        </p:txBody>
      </p:sp>
      <p:sp>
        <p:nvSpPr>
          <p:cNvPr id="34818" name="Rectangle 2"/>
          <p:cNvSpPr>
            <a:spLocks noGrp="1" noRot="1" noChangeAspect="1" noChangeArrowheads="1" noTextEdit="1"/>
          </p:cNvSpPr>
          <p:nvPr>
            <p:ph type="sldImg"/>
          </p:nvPr>
        </p:nvSpPr>
        <p:spPr>
          <a:xfrm>
            <a:off x="381000" y="685800"/>
            <a:ext cx="6096000" cy="3429000"/>
          </a:xfrm>
          <a:ln/>
        </p:spPr>
      </p:sp>
      <p:sp>
        <p:nvSpPr>
          <p:cNvPr id="34819" name="Rectangle 3"/>
          <p:cNvSpPr>
            <a:spLocks noGrp="1" noChangeArrowheads="1"/>
          </p:cNvSpPr>
          <p:nvPr>
            <p:ph type="body" idx="1"/>
          </p:nvPr>
        </p:nvSpPr>
        <p:spPr>
          <a:noFill/>
          <a:ln/>
        </p:spPr>
        <p:txBody>
          <a:bodyPr/>
          <a:lstStyle/>
          <a:p>
            <a:pPr eaLnBrk="1" hangingPunct="1"/>
            <a:r>
              <a:rPr lang="zh-CN" altLang="en-US">
                <a:ea typeface="宋体" charset="-122"/>
              </a:rPr>
              <a:t>今天是星期五</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6CA66972-47C2-450F-9AE3-D05CFE18D244}" type="slidenum">
              <a:rPr lang="zh-CN" altLang="en-US" smtClean="0"/>
              <a:pPr/>
              <a:t>9</a:t>
            </a:fld>
            <a:endParaRPr lang="en-US" altLang="zh-CN"/>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서식1"/>
          <p:cNvPicPr>
            <a:picLocks noChangeArrowheads="1"/>
          </p:cNvPicPr>
          <p:nvPr/>
        </p:nvPicPr>
        <p:blipFill>
          <a:blip r:embed="rId2"/>
          <a:srcRect/>
          <a:stretch>
            <a:fillRect/>
          </a:stretch>
        </p:blipFill>
        <p:spPr bwMode="auto">
          <a:xfrm>
            <a:off x="1" y="1"/>
            <a:ext cx="12204700" cy="6873875"/>
          </a:xfrm>
          <a:prstGeom prst="rect">
            <a:avLst/>
          </a:prstGeom>
          <a:noFill/>
          <a:ln w="9525">
            <a:noFill/>
            <a:miter lim="800000"/>
            <a:headEnd/>
            <a:tailEnd/>
          </a:ln>
        </p:spPr>
      </p:pic>
      <p:sp>
        <p:nvSpPr>
          <p:cNvPr id="231427" name="Rectangle 3"/>
          <p:cNvSpPr>
            <a:spLocks noGrp="1" noChangeArrowheads="1"/>
          </p:cNvSpPr>
          <p:nvPr>
            <p:ph type="ctrTitle"/>
          </p:nvPr>
        </p:nvSpPr>
        <p:spPr>
          <a:xfrm>
            <a:off x="0" y="1752600"/>
            <a:ext cx="12192000" cy="990600"/>
          </a:xfrm>
        </p:spPr>
        <p:txBody>
          <a:bodyPr/>
          <a:lstStyle>
            <a:lvl1pPr algn="ctr">
              <a:defRPr sz="5000">
                <a:solidFill>
                  <a:srgbClr val="000099"/>
                </a:solidFill>
              </a:defRPr>
            </a:lvl1pPr>
          </a:lstStyle>
          <a:p>
            <a:endParaRPr lang="zh-CN" altLang="en-US"/>
          </a:p>
        </p:txBody>
      </p:sp>
      <p:sp>
        <p:nvSpPr>
          <p:cNvPr id="231428" name="Rectangle 4"/>
          <p:cNvSpPr>
            <a:spLocks noGrp="1" noChangeArrowheads="1"/>
          </p:cNvSpPr>
          <p:nvPr>
            <p:ph type="subTitle" idx="1"/>
          </p:nvPr>
        </p:nvSpPr>
        <p:spPr>
          <a:xfrm>
            <a:off x="0" y="2819400"/>
            <a:ext cx="12192000" cy="609600"/>
          </a:xfrm>
        </p:spPr>
        <p:txBody>
          <a:bodyPr/>
          <a:lstStyle>
            <a:lvl1pPr marL="0" indent="0" algn="ctr">
              <a:buFont typeface="Wingdings" pitchFamily="2" charset="2"/>
              <a:buNone/>
              <a:defRPr sz="3300">
                <a:solidFill>
                  <a:srgbClr val="99CCFF"/>
                </a:solidFill>
              </a:defRPr>
            </a:lvl1pPr>
          </a:lstStyle>
          <a:p>
            <a:endParaRPr lang="zh-CN" altLang="en-US"/>
          </a:p>
        </p:txBody>
      </p:sp>
      <p:sp>
        <p:nvSpPr>
          <p:cNvPr id="5" name="Rectangle 5"/>
          <p:cNvSpPr>
            <a:spLocks noGrp="1" noChangeArrowheads="1"/>
          </p:cNvSpPr>
          <p:nvPr>
            <p:ph type="dt" sz="half" idx="10"/>
          </p:nvPr>
        </p:nvSpPr>
        <p:spPr/>
        <p:txBody>
          <a:bodyPr/>
          <a:lstStyle>
            <a:lvl1pPr>
              <a:defRPr>
                <a:solidFill>
                  <a:schemeClr val="bg1"/>
                </a:solidFill>
                <a:latin typeface="+mn-lt"/>
              </a:defRPr>
            </a:lvl1pPr>
          </a:lstStyle>
          <a:p>
            <a:pPr>
              <a:defRPr/>
            </a:pPr>
            <a:endParaRPr lang="en-US" altLang="ko-KR"/>
          </a:p>
        </p:txBody>
      </p:sp>
      <p:sp>
        <p:nvSpPr>
          <p:cNvPr id="6" name="Rectangle 6"/>
          <p:cNvSpPr>
            <a:spLocks noGrp="1" noChangeArrowheads="1"/>
          </p:cNvSpPr>
          <p:nvPr>
            <p:ph type="ftr" sz="quarter" idx="11"/>
          </p:nvPr>
        </p:nvSpPr>
        <p:spPr/>
        <p:txBody>
          <a:bodyPr/>
          <a:lstStyle>
            <a:lvl1pPr>
              <a:defRPr>
                <a:solidFill>
                  <a:schemeClr val="bg1"/>
                </a:solidFill>
              </a:defRPr>
            </a:lvl1pPr>
          </a:lstStyle>
          <a:p>
            <a:pPr>
              <a:defRPr/>
            </a:pPr>
            <a:endParaRPr lang="en-US" altLang="ko-KR"/>
          </a:p>
        </p:txBody>
      </p:sp>
      <p:sp>
        <p:nvSpPr>
          <p:cNvPr id="7" name="Rectangle 7"/>
          <p:cNvSpPr>
            <a:spLocks noGrp="1" noChangeArrowheads="1"/>
          </p:cNvSpPr>
          <p:nvPr>
            <p:ph type="sldNum" sz="quarter" idx="12"/>
          </p:nvPr>
        </p:nvSpPr>
        <p:spPr/>
        <p:txBody>
          <a:bodyPr/>
          <a:lstStyle>
            <a:lvl1pPr>
              <a:defRPr>
                <a:solidFill>
                  <a:schemeClr val="bg1"/>
                </a:solidFill>
              </a:defRPr>
            </a:lvl1pPr>
          </a:lstStyle>
          <a:p>
            <a:pPr>
              <a:defRPr/>
            </a:pPr>
            <a:fld id="{FA8E296C-1E92-4BBB-B818-40171F62AD0F}" type="slidenum">
              <a:rPr lang="en-US" altLang="ko-KR"/>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A2F7B8B7-95D4-4D00-B822-3861A6EADAEE}"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92634" y="228600"/>
            <a:ext cx="26797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49300" y="228600"/>
            <a:ext cx="7840133"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99342DD1-13B8-4EAF-B718-E5499E6DF12C}" type="slidenum">
              <a:rPr lang="en-US" altLang="ko-KR"/>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49301" y="228600"/>
            <a:ext cx="10723033"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C6CC84A9-79BC-455B-8FC6-A220CC888D2B}"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C9AFE668-88F4-41D7-BE40-CA07E64A0B95}" type="slidenum">
              <a:rPr lang="en-US" altLang="ko-KR"/>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C00EB427-A4BF-44EE-A2F0-5C2A08DBD1BF}" type="slidenum">
              <a:rPr lang="en-US" altLang="ko-KR"/>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49300" y="1295400"/>
            <a:ext cx="5257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0300" y="1295400"/>
            <a:ext cx="5259917"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070C190A-960D-497D-81EE-0EB2D55229E1}"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ln/>
        </p:spPr>
        <p:txBody>
          <a:bodyPr/>
          <a:lstStyle>
            <a:lvl1pPr>
              <a:defRPr/>
            </a:lvl1pPr>
          </a:lstStyle>
          <a:p>
            <a:pPr>
              <a:defRPr/>
            </a:pPr>
            <a:fld id="{E97304D1-C631-49E3-8BDF-6CAC91A56FB2}" type="slidenum">
              <a:rPr lang="en-US" altLang="ko-KR"/>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80E9F0CB-B37B-4B49-9198-2BC9344B9BEC}" type="slidenum">
              <a:rPr lang="en-US" altLang="ko-KR"/>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7"/>
          <p:cNvSpPr>
            <a:spLocks noGrp="1" noChangeArrowheads="1"/>
          </p:cNvSpPr>
          <p:nvPr>
            <p:ph type="sldNum" sz="quarter" idx="12"/>
          </p:nvPr>
        </p:nvSpPr>
        <p:spPr>
          <a:ln/>
        </p:spPr>
        <p:txBody>
          <a:bodyPr/>
          <a:lstStyle>
            <a:lvl1pPr>
              <a:defRPr/>
            </a:lvl1pPr>
          </a:lstStyle>
          <a:p>
            <a:pPr>
              <a:defRPr/>
            </a:pPr>
            <a:fld id="{5310C626-2561-4EE6-8F7A-1C0FFD93592C}" type="slidenum">
              <a:rPr lang="en-US" altLang="ko-KR"/>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FE58261C-F7C6-4C6E-96FE-8015BB3A9D9B}" type="slidenum">
              <a:rPr lang="en-US" altLang="ko-KR"/>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091F416D-4907-492D-828F-85041A098B75}"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서식1-1"/>
          <p:cNvPicPr>
            <a:picLocks noChangeArrowheads="1"/>
          </p:cNvPicPr>
          <p:nvPr/>
        </p:nvPicPr>
        <p:blipFill>
          <a:blip r:embed="rId14"/>
          <a:srcRect/>
          <a:stretch>
            <a:fillRect/>
          </a:stretch>
        </p:blipFill>
        <p:spPr bwMode="auto">
          <a:xfrm>
            <a:off x="1" y="1"/>
            <a:ext cx="12204700" cy="68738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749301" y="228600"/>
            <a:ext cx="10723033"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zh-CN"/>
              <a:t> </a:t>
            </a:r>
            <a:endParaRPr lang="en-US" altLang="ko-KR"/>
          </a:p>
        </p:txBody>
      </p:sp>
      <p:sp>
        <p:nvSpPr>
          <p:cNvPr id="1028" name="Rectangle 4"/>
          <p:cNvSpPr>
            <a:spLocks noGrp="1" noChangeArrowheads="1"/>
          </p:cNvSpPr>
          <p:nvPr>
            <p:ph type="body" idx="1"/>
          </p:nvPr>
        </p:nvSpPr>
        <p:spPr bwMode="auto">
          <a:xfrm>
            <a:off x="749300" y="1295400"/>
            <a:ext cx="10720917"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zh-CN"/>
              <a:t> </a:t>
            </a:r>
            <a:endParaRPr lang="en-US" altLang="ko-KR"/>
          </a:p>
          <a:p>
            <a:pPr lvl="1"/>
            <a:r>
              <a:rPr lang="ko-KR" altLang="zh-CN"/>
              <a:t> </a:t>
            </a:r>
            <a:endParaRPr lang="en-US" altLang="ko-KR"/>
          </a:p>
          <a:p>
            <a:pPr lvl="2"/>
            <a:r>
              <a:rPr lang="ko-KR" altLang="zh-CN"/>
              <a:t> </a:t>
            </a:r>
            <a:endParaRPr lang="en-US" altLang="ko-KR"/>
          </a:p>
          <a:p>
            <a:pPr lvl="3"/>
            <a:r>
              <a:rPr lang="ko-KR" altLang="zh-CN"/>
              <a:t> </a:t>
            </a:r>
            <a:endParaRPr lang="en-US" altLang="ko-KR"/>
          </a:p>
          <a:p>
            <a:pPr lvl="4"/>
            <a:r>
              <a:rPr lang="ko-KR" altLang="zh-CN"/>
              <a:t> </a:t>
            </a:r>
            <a:endParaRPr lang="en-US" altLang="ko-KR"/>
          </a:p>
        </p:txBody>
      </p:sp>
      <p:sp>
        <p:nvSpPr>
          <p:cNvPr id="230405" name="Rectangle 5"/>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defRPr sz="1400" i="0">
                <a:latin typeface="华文中宋" pitchFamily="2" charset="-122"/>
                <a:ea typeface="华文中宋" pitchFamily="2" charset="-122"/>
              </a:defRPr>
            </a:lvl1pPr>
          </a:lstStyle>
          <a:p>
            <a:pPr>
              <a:defRPr/>
            </a:pPr>
            <a:endParaRPr lang="en-US" altLang="ko-KR"/>
          </a:p>
        </p:txBody>
      </p:sp>
      <p:sp>
        <p:nvSpPr>
          <p:cNvPr id="230406" name="Rectangle 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latinLnBrk="1">
              <a:defRPr sz="1400" i="0">
                <a:ea typeface="华文中宋" pitchFamily="2" charset="-122"/>
              </a:defRPr>
            </a:lvl1pPr>
          </a:lstStyle>
          <a:p>
            <a:pPr>
              <a:defRPr/>
            </a:pPr>
            <a:endParaRPr lang="en-US" altLang="ko-KR"/>
          </a:p>
        </p:txBody>
      </p:sp>
      <p:sp>
        <p:nvSpPr>
          <p:cNvPr id="230407" name="Rectangle 7"/>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defRPr sz="1400" i="0">
                <a:ea typeface="华文中宋" pitchFamily="2" charset="-122"/>
              </a:defRPr>
            </a:lvl1pPr>
          </a:lstStyle>
          <a:p>
            <a:pPr>
              <a:defRPr/>
            </a:pPr>
            <a:fld id="{25B7C969-0B8D-4072-90C8-88BBACBD63E2}" type="slidenum">
              <a:rPr lang="en-US" altLang="ko-KR"/>
              <a:pPr>
                <a:defRPr/>
              </a:pPr>
              <a:t>‹#›</a:t>
            </a:fld>
            <a:endParaRPr lang="en-US" altLang="ko-KR"/>
          </a:p>
        </p:txBody>
      </p:sp>
      <p:pic>
        <p:nvPicPr>
          <p:cNvPr id="1032" name="Picture 8" descr="swpu"/>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8536517" y="6350000"/>
            <a:ext cx="3655483" cy="522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95" r:id="rId1"/>
    <p:sldLayoutId id="2147483894" r:id="rId2"/>
    <p:sldLayoutId id="2147483893" r:id="rId3"/>
    <p:sldLayoutId id="2147483892" r:id="rId4"/>
    <p:sldLayoutId id="2147483891" r:id="rId5"/>
    <p:sldLayoutId id="2147483890" r:id="rId6"/>
    <p:sldLayoutId id="2147483889" r:id="rId7"/>
    <p:sldLayoutId id="2147483888" r:id="rId8"/>
    <p:sldLayoutId id="2147483887" r:id="rId9"/>
    <p:sldLayoutId id="2147483886" r:id="rId10"/>
    <p:sldLayoutId id="2147483885" r:id="rId11"/>
    <p:sldLayoutId id="2147483884" r:id="rId12"/>
  </p:sldLayoutIdLst>
  <p:txStyles>
    <p:titleStyle>
      <a:lvl1pPr algn="l" rtl="0" eaLnBrk="0" fontAlgn="base" hangingPunct="0">
        <a:spcBef>
          <a:spcPct val="0"/>
        </a:spcBef>
        <a:spcAft>
          <a:spcPct val="0"/>
        </a:spcAft>
        <a:defRPr kumimoji="1" sz="3800">
          <a:solidFill>
            <a:schemeClr val="bg1"/>
          </a:solidFill>
          <a:latin typeface="+mj-lt"/>
          <a:ea typeface="+mj-ea"/>
          <a:cs typeface="+mj-cs"/>
        </a:defRPr>
      </a:lvl1pPr>
      <a:lvl2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2pPr>
      <a:lvl3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3pPr>
      <a:lvl4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4pPr>
      <a:lvl5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5pPr>
      <a:lvl6pPr marL="4572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6pPr>
      <a:lvl7pPr marL="9144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7pPr>
      <a:lvl8pPr marL="13716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8pPr>
      <a:lvl9pPr marL="18288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9pPr>
    </p:titleStyle>
    <p:bodyStyle>
      <a:lvl1pPr marL="342900" indent="-342900" algn="l" rtl="0" eaLnBrk="0" fontAlgn="base" hangingPunct="0">
        <a:lnSpc>
          <a:spcPct val="110000"/>
        </a:lnSpc>
        <a:spcBef>
          <a:spcPct val="20000"/>
        </a:spcBef>
        <a:spcAft>
          <a:spcPct val="0"/>
        </a:spcAft>
        <a:buFont typeface="Wingdings" pitchFamily="2" charset="2"/>
        <a:buChar char="v"/>
        <a:defRPr kumimoji="1" sz="2800">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3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9.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9.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9.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3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image" Target="../media/image19.tmp"/><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notesSlide" Target="../notesSlides/notesSlide3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38.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 Id="rId9" Type="http://schemas.openxmlformats.org/officeDocument/2006/relationships/image" Target="../media/image2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Text Box 2"/>
          <p:cNvSpPr txBox="1">
            <a:spLocks noChangeArrowheads="1"/>
          </p:cNvSpPr>
          <p:nvPr/>
        </p:nvSpPr>
        <p:spPr bwMode="auto">
          <a:xfrm>
            <a:off x="3431704" y="6309320"/>
            <a:ext cx="8569325" cy="396875"/>
          </a:xfrm>
          <a:prstGeom prst="rect">
            <a:avLst/>
          </a:prstGeom>
          <a:noFill/>
          <a:ln w="9525">
            <a:noFill/>
            <a:miter lim="800000"/>
            <a:headEnd/>
            <a:tailEnd/>
          </a:ln>
          <a:effectLst/>
        </p:spPr>
        <p:txBody>
          <a:bodyPr>
            <a:spAutoFit/>
          </a:bodyPr>
          <a:lstStyle/>
          <a:p>
            <a:pPr algn="r" latinLnBrk="1">
              <a:spcBef>
                <a:spcPct val="50000"/>
              </a:spcBef>
              <a:defRPr/>
            </a:pPr>
            <a:r>
              <a:rPr kumimoji="0" lang="en-US" altLang="zh-CN" sz="2000" i="0" dirty="0">
                <a:solidFill>
                  <a:srgbClr val="CCECFF"/>
                </a:solidFill>
                <a:effectLst>
                  <a:outerShdw blurRad="38100" dist="38100" dir="2700000" algn="tl">
                    <a:srgbClr val="C0C0C0"/>
                  </a:outerShdw>
                </a:effectLst>
                <a:latin typeface="华文细黑" pitchFamily="2" charset="-122"/>
              </a:rPr>
              <a:t>School of Computer Science, SWPU</a:t>
            </a:r>
          </a:p>
        </p:txBody>
      </p:sp>
      <p:sp>
        <p:nvSpPr>
          <p:cNvPr id="4" name="Rectangle 4"/>
          <p:cNvSpPr>
            <a:spLocks noGrp="1" noChangeArrowheads="1"/>
          </p:cNvSpPr>
          <p:nvPr>
            <p:ph type="ctrTitle"/>
          </p:nvPr>
        </p:nvSpPr>
        <p:spPr>
          <a:xfrm>
            <a:off x="2135560" y="1997968"/>
            <a:ext cx="8350498" cy="1143000"/>
          </a:xfrm>
        </p:spPr>
        <p:txBody>
          <a:bodyPr/>
          <a:lstStyle/>
          <a:p>
            <a:pPr>
              <a:defRPr/>
            </a:pPr>
            <a:r>
              <a:rPr lang="zh-CN" altLang="en-US" sz="6000" b="1" kern="10" dirty="0">
                <a:ln w="19050">
                  <a:solidFill>
                    <a:schemeClr val="bg1"/>
                  </a:solidFill>
                  <a:round/>
                  <a:headEnd/>
                  <a:tailEnd/>
                </a:ln>
                <a:gradFill rotWithShape="1">
                  <a:gsLst>
                    <a:gs pos="0">
                      <a:schemeClr val="hlink"/>
                    </a:gs>
                    <a:gs pos="100000">
                      <a:schemeClr val="tx1"/>
                    </a:gs>
                  </a:gsLst>
                  <a:path path="rect">
                    <a:fillToRect l="50000" t="50000" r="50000" b="50000"/>
                  </a:path>
                </a:gradFill>
                <a:effectLst>
                  <a:outerShdw dist="63500" dir="2212194" algn="ctr" rotWithShape="0">
                    <a:srgbClr val="868686">
                      <a:alpha val="50000"/>
                    </a:srgbClr>
                  </a:outerShdw>
                </a:effectLst>
                <a:ea typeface="隶书"/>
              </a:rPr>
              <a:t>第一章 </a:t>
            </a:r>
            <a:br>
              <a:rPr lang="en-US" altLang="zh-CN" sz="6000" b="1" kern="10" dirty="0">
                <a:ln w="19050">
                  <a:solidFill>
                    <a:schemeClr val="bg1"/>
                  </a:solidFill>
                  <a:round/>
                  <a:headEnd/>
                  <a:tailEnd/>
                </a:ln>
                <a:gradFill rotWithShape="1">
                  <a:gsLst>
                    <a:gs pos="0">
                      <a:schemeClr val="hlink"/>
                    </a:gs>
                    <a:gs pos="100000">
                      <a:schemeClr val="tx1"/>
                    </a:gs>
                  </a:gsLst>
                  <a:path path="rect">
                    <a:fillToRect l="50000" t="50000" r="50000" b="50000"/>
                  </a:path>
                </a:gradFill>
                <a:effectLst>
                  <a:outerShdw dist="63500" dir="2212194" algn="ctr" rotWithShape="0">
                    <a:srgbClr val="868686">
                      <a:alpha val="50000"/>
                    </a:srgbClr>
                  </a:outerShdw>
                </a:effectLst>
                <a:ea typeface="隶书"/>
              </a:rPr>
            </a:br>
            <a:r>
              <a:rPr lang="zh-CN" altLang="en-US" sz="6000" b="1" kern="10" dirty="0">
                <a:ln w="19050">
                  <a:solidFill>
                    <a:schemeClr val="bg1"/>
                  </a:solidFill>
                  <a:round/>
                  <a:headEnd/>
                  <a:tailEnd/>
                </a:ln>
                <a:gradFill rotWithShape="1">
                  <a:gsLst>
                    <a:gs pos="0">
                      <a:schemeClr val="hlink"/>
                    </a:gs>
                    <a:gs pos="100000">
                      <a:schemeClr val="tx1"/>
                    </a:gs>
                  </a:gsLst>
                  <a:path path="rect">
                    <a:fillToRect l="50000" t="50000" r="50000" b="50000"/>
                  </a:path>
                </a:gradFill>
                <a:effectLst>
                  <a:outerShdw dist="63500" dir="2212194" algn="ctr" rotWithShape="0">
                    <a:srgbClr val="868686">
                      <a:alpha val="50000"/>
                    </a:srgbClr>
                  </a:outerShdw>
                </a:effectLst>
                <a:ea typeface="隶书"/>
              </a:rPr>
              <a:t>基础：逻辑和证明</a:t>
            </a:r>
            <a:endParaRPr lang="zh-CN" altLang="en-US" sz="6000" dirty="0">
              <a:effectLst>
                <a:outerShdw blurRad="38100" dist="38100" dir="2700000" algn="tl">
                  <a:srgbClr val="000000">
                    <a:alpha val="43137"/>
                  </a:srgbClr>
                </a:outerShdw>
              </a:effectLst>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7"/>
          <p:cNvSpPr txBox="1">
            <a:spLocks noChangeArrowheads="1"/>
          </p:cNvSpPr>
          <p:nvPr/>
        </p:nvSpPr>
        <p:spPr bwMode="auto">
          <a:xfrm>
            <a:off x="1631504" y="1668165"/>
            <a:ext cx="8607425" cy="4929187"/>
          </a:xfrm>
          <a:prstGeom prst="rect">
            <a:avLst/>
          </a:prstGeom>
          <a:noFill/>
          <a:ln w="9525">
            <a:noFill/>
            <a:miter lim="800000"/>
            <a:headEnd/>
            <a:tailEnd/>
          </a:ln>
        </p:spPr>
        <p:txBody>
          <a:bodyPr/>
          <a:lstStyle/>
          <a:p>
            <a:pPr marL="0" lvl="1" latinLnBrk="1">
              <a:lnSpc>
                <a:spcPct val="120000"/>
              </a:lnSpc>
            </a:pPr>
            <a:r>
              <a:rPr lang="zh-CN" altLang="en-US" i="0" dirty="0">
                <a:solidFill>
                  <a:srgbClr val="C00000"/>
                </a:solidFill>
                <a:ea typeface="宋体" charset="-122"/>
              </a:rPr>
              <a:t>命题  </a:t>
            </a:r>
            <a:r>
              <a:rPr lang="en-US" altLang="zh-CN" i="0" dirty="0">
                <a:solidFill>
                  <a:srgbClr val="C00000"/>
                </a:solidFill>
                <a:ea typeface="宋体" charset="-122"/>
              </a:rPr>
              <a:t>Proposition</a:t>
            </a:r>
          </a:p>
          <a:p>
            <a:pPr marL="971550" lvl="2" indent="-514350" latinLnBrk="1">
              <a:lnSpc>
                <a:spcPct val="120000"/>
              </a:lnSpc>
              <a:buFont typeface="+mj-lt"/>
              <a:buAutoNum type="arabicPeriod"/>
            </a:pPr>
            <a:r>
              <a:rPr lang="zh-CN" altLang="en-US" i="0" dirty="0">
                <a:latin typeface="华文中宋" charset="-122"/>
                <a:ea typeface="华文中宋" charset="-122"/>
              </a:rPr>
              <a:t>定义</a:t>
            </a:r>
            <a:endParaRPr lang="en-US" altLang="zh-CN" i="0" dirty="0">
              <a:latin typeface="华文中宋" charset="-122"/>
              <a:ea typeface="华文中宋" charset="-122"/>
            </a:endParaRPr>
          </a:p>
          <a:p>
            <a:pPr lvl="3" indent="-457200" latinLnBrk="1">
              <a:lnSpc>
                <a:spcPct val="120000"/>
              </a:lnSpc>
              <a:buFont typeface="Arial" panose="020B0604020202020204" pitchFamily="34" charset="0"/>
              <a:buChar char="•"/>
            </a:pPr>
            <a:r>
              <a:rPr lang="zh-CN" altLang="en-US" sz="2400" i="0" dirty="0">
                <a:latin typeface="华文中宋" charset="-122"/>
                <a:ea typeface="华文中宋" charset="-122"/>
              </a:rPr>
              <a:t>一个有确定真或假意义的陈述语句</a:t>
            </a:r>
            <a:endParaRPr lang="en-US" altLang="zh-CN" sz="2400" i="0" dirty="0">
              <a:latin typeface="华文中宋" charset="-122"/>
              <a:ea typeface="华文中宋" charset="-122"/>
            </a:endParaRPr>
          </a:p>
          <a:p>
            <a:pPr lvl="3" indent="-457200" latinLnBrk="1">
              <a:lnSpc>
                <a:spcPct val="120000"/>
              </a:lnSpc>
              <a:buFont typeface="Arial" panose="020B0604020202020204" pitchFamily="34" charset="0"/>
              <a:buChar char="•"/>
            </a:pPr>
            <a:r>
              <a:rPr lang="zh-CN" altLang="en-US" sz="2400" i="0" dirty="0">
                <a:latin typeface="华文中宋" charset="-122"/>
                <a:ea typeface="华文中宋" charset="-122"/>
              </a:rPr>
              <a:t>悖论语句不是命题</a:t>
            </a:r>
            <a:endParaRPr lang="en-US" altLang="zh-CN" sz="2400" i="0" dirty="0">
              <a:latin typeface="华文中宋" charset="-122"/>
              <a:ea typeface="华文中宋" charset="-122"/>
            </a:endParaRPr>
          </a:p>
          <a:p>
            <a:pPr marL="971550" lvl="2" indent="-514350" latinLnBrk="1">
              <a:lnSpc>
                <a:spcPct val="120000"/>
              </a:lnSpc>
              <a:buFont typeface="+mj-lt"/>
              <a:buAutoNum type="arabicPeriod"/>
            </a:pPr>
            <a:r>
              <a:rPr lang="zh-CN" altLang="en-US" i="0" dirty="0">
                <a:latin typeface="华文中宋" charset="-122"/>
                <a:ea typeface="华文中宋" charset="-122"/>
              </a:rPr>
              <a:t>符号化</a:t>
            </a:r>
            <a:endParaRPr lang="en-US" altLang="zh-CN" i="0" dirty="0">
              <a:latin typeface="华文中宋" charset="-122"/>
              <a:ea typeface="华文中宋" charset="-122"/>
            </a:endParaRPr>
          </a:p>
          <a:p>
            <a:pPr lvl="3" indent="-457200" latinLnBrk="1">
              <a:lnSpc>
                <a:spcPct val="120000"/>
              </a:lnSpc>
              <a:buFont typeface="Arial" panose="020B0604020202020204" pitchFamily="34" charset="0"/>
              <a:buChar char="•"/>
            </a:pPr>
            <a:r>
              <a:rPr lang="zh-CN" altLang="en-US" sz="2400" i="0" dirty="0">
                <a:latin typeface="华文中宋" charset="-122"/>
                <a:ea typeface="华文中宋" charset="-122"/>
              </a:rPr>
              <a:t>命题常元、命题变元</a:t>
            </a:r>
            <a:endParaRPr lang="en-US" altLang="zh-CN" sz="2400" i="0" dirty="0">
              <a:latin typeface="华文中宋" charset="-122"/>
              <a:ea typeface="华文中宋" charset="-122"/>
            </a:endParaRPr>
          </a:p>
          <a:p>
            <a:pPr marL="971550" lvl="2" indent="-514350" latinLnBrk="1">
              <a:lnSpc>
                <a:spcPct val="120000"/>
              </a:lnSpc>
              <a:buFont typeface="+mj-lt"/>
              <a:buAutoNum type="arabicPeriod"/>
            </a:pPr>
            <a:r>
              <a:rPr lang="zh-CN" altLang="en-US" i="0" dirty="0">
                <a:latin typeface="华文中宋" charset="-122"/>
                <a:ea typeface="华文中宋" charset="-122"/>
              </a:rPr>
              <a:t>命题的真值</a:t>
            </a:r>
            <a:endParaRPr lang="en-US" altLang="zh-CN" i="0" dirty="0">
              <a:latin typeface="华文中宋" charset="-122"/>
              <a:ea typeface="华文中宋" charset="-122"/>
            </a:endParaRPr>
          </a:p>
          <a:p>
            <a:pPr latinLnBrk="1">
              <a:lnSpc>
                <a:spcPct val="120000"/>
              </a:lnSpc>
            </a:pPr>
            <a:endParaRPr lang="en-US" altLang="zh-CN" i="0" dirty="0">
              <a:latin typeface="华文中宋" charset="-122"/>
              <a:ea typeface="华文中宋" charset="-122"/>
            </a:endParaRPr>
          </a:p>
        </p:txBody>
      </p:sp>
      <p:sp>
        <p:nvSpPr>
          <p:cNvPr id="6" name="TextBox 5">
            <a:extLst>
              <a:ext uri="{FF2B5EF4-FFF2-40B4-BE49-F238E27FC236}">
                <a16:creationId xmlns:a16="http://schemas.microsoft.com/office/drawing/2014/main" id="{8E1D3909-0CA2-4D33-A109-CE7CFC306404}"/>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7" name="WordArt 2">
            <a:extLst>
              <a:ext uri="{FF2B5EF4-FFF2-40B4-BE49-F238E27FC236}">
                <a16:creationId xmlns:a16="http://schemas.microsoft.com/office/drawing/2014/main" id="{5590D757-A0E3-4107-A3A7-80FAE730F807}"/>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extLst>
      <p:ext uri="{BB962C8B-B14F-4D97-AF65-F5344CB8AC3E}">
        <p14:creationId xmlns:p14="http://schemas.microsoft.com/office/powerpoint/2010/main" val="236438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838847" y="2713386"/>
            <a:ext cx="1000125" cy="500063"/>
          </a:xfrm>
          <a:prstGeom prst="rect">
            <a:avLst/>
          </a:prstGeom>
          <a:solidFill>
            <a:schemeClr val="accent3">
              <a:lumMod val="85000"/>
            </a:schemeClr>
          </a:solidFill>
          <a:ln w="9525" cap="flat" cmpd="sng" algn="ctr">
            <a:solidFill>
              <a:schemeClr val="bg1"/>
            </a:solidFill>
            <a:prstDash val="solid"/>
            <a:round/>
            <a:headEnd type="none" w="med" len="med"/>
            <a:tailEnd type="none" w="med" len="med"/>
          </a:ln>
          <a:effectLst/>
        </p:spPr>
        <p:txBody>
          <a:bodyPr/>
          <a:lstStyle/>
          <a:p>
            <a:pPr latinLnBrk="1"/>
            <a:endParaRPr lang="zh-CN" altLang="en-US">
              <a:ea typeface="宋体" charset="-122"/>
            </a:endParaRPr>
          </a:p>
        </p:txBody>
      </p:sp>
      <p:sp>
        <p:nvSpPr>
          <p:cNvPr id="9219" name="Rectangle 1027"/>
          <p:cNvSpPr txBox="1">
            <a:spLocks noChangeArrowheads="1"/>
          </p:cNvSpPr>
          <p:nvPr/>
        </p:nvSpPr>
        <p:spPr bwMode="auto">
          <a:xfrm>
            <a:off x="695400" y="1428750"/>
            <a:ext cx="11017224" cy="1143000"/>
          </a:xfrm>
          <a:prstGeom prst="rect">
            <a:avLst/>
          </a:prstGeom>
          <a:noFill/>
          <a:ln w="9525">
            <a:noFill/>
            <a:miter lim="800000"/>
            <a:headEnd/>
            <a:tailEnd/>
          </a:ln>
        </p:spPr>
        <p:txBody>
          <a:bodyPr/>
          <a:lstStyle/>
          <a:p>
            <a:pPr latinLnBrk="1">
              <a:lnSpc>
                <a:spcPct val="120000"/>
              </a:lnSpc>
            </a:pPr>
            <a:r>
              <a:rPr lang="zh-CN" altLang="en-US" b="1" i="0" dirty="0">
                <a:solidFill>
                  <a:srgbClr val="C00000"/>
                </a:solidFill>
                <a:ea typeface="宋体" charset="-122"/>
              </a:rPr>
              <a:t>复合命题  </a:t>
            </a:r>
            <a:r>
              <a:rPr lang="en-US" altLang="zh-CN" dirty="0">
                <a:solidFill>
                  <a:srgbClr val="C00000"/>
                </a:solidFill>
                <a:ea typeface="宋体" charset="-122"/>
              </a:rPr>
              <a:t>Compound Proposition:</a:t>
            </a:r>
            <a:r>
              <a:rPr lang="en-US" altLang="zh-CN" i="0" dirty="0">
                <a:latin typeface="华文中宋" charset="-122"/>
                <a:ea typeface="华文中宋" charset="-122"/>
              </a:rPr>
              <a:t>  </a:t>
            </a:r>
            <a:r>
              <a:rPr lang="zh-CN" altLang="en-US" i="0" dirty="0">
                <a:latin typeface="华文中宋" charset="-122"/>
                <a:ea typeface="华文中宋" charset="-122"/>
              </a:rPr>
              <a:t>由已有的一个或多个命题用</a:t>
            </a:r>
            <a:r>
              <a:rPr lang="zh-CN" altLang="en-US" i="0" dirty="0">
                <a:solidFill>
                  <a:srgbClr val="004D99"/>
                </a:solidFill>
                <a:latin typeface="华文中宋" charset="-122"/>
                <a:ea typeface="华文中宋" charset="-122"/>
              </a:rPr>
              <a:t>逻辑运算符</a:t>
            </a:r>
            <a:r>
              <a:rPr lang="en-US" altLang="zh-CN" i="0" dirty="0">
                <a:solidFill>
                  <a:srgbClr val="004D99"/>
                </a:solidFill>
                <a:latin typeface="华文中宋" charset="-122"/>
                <a:ea typeface="华文中宋" charset="-122"/>
              </a:rPr>
              <a:t>/</a:t>
            </a:r>
            <a:r>
              <a:rPr lang="zh-CN" altLang="en-US" i="0" dirty="0">
                <a:solidFill>
                  <a:srgbClr val="C00000"/>
                </a:solidFill>
                <a:latin typeface="华文中宋" charset="-122"/>
                <a:ea typeface="华文中宋" charset="-122"/>
              </a:rPr>
              <a:t>联接词</a:t>
            </a:r>
            <a:r>
              <a:rPr lang="zh-CN" altLang="en-US" i="0" dirty="0">
                <a:latin typeface="华文中宋" charset="-122"/>
                <a:ea typeface="华文中宋" charset="-122"/>
              </a:rPr>
              <a:t>组合获得的新命题。</a:t>
            </a:r>
            <a:endParaRPr lang="en-US" altLang="zh-CN" i="0" dirty="0">
              <a:latin typeface="华文中宋" charset="-122"/>
              <a:ea typeface="华文中宋" charset="-122"/>
            </a:endParaRPr>
          </a:p>
        </p:txBody>
      </p:sp>
      <p:sp>
        <p:nvSpPr>
          <p:cNvPr id="6" name="TextBox 5"/>
          <p:cNvSpPr txBox="1"/>
          <p:nvPr/>
        </p:nvSpPr>
        <p:spPr>
          <a:xfrm>
            <a:off x="767408" y="2695005"/>
            <a:ext cx="6768752" cy="2111091"/>
          </a:xfrm>
          <a:prstGeom prst="rect">
            <a:avLst/>
          </a:prstGeom>
          <a:noFill/>
        </p:spPr>
        <p:txBody>
          <a:bodyPr wrap="square">
            <a:spAutoFit/>
          </a:bodyPr>
          <a:lstStyle/>
          <a:p>
            <a:pPr latinLnBrk="1">
              <a:lnSpc>
                <a:spcPct val="120000"/>
              </a:lnSpc>
            </a:pPr>
            <a:r>
              <a:rPr lang="zh-CN" altLang="en-US" i="0" dirty="0">
                <a:solidFill>
                  <a:srgbClr val="003CB3"/>
                </a:solidFill>
                <a:ea typeface="仿宋_GB2312" pitchFamily="49" charset="-122"/>
              </a:rPr>
              <a:t>定义</a:t>
            </a:r>
            <a:r>
              <a:rPr lang="en-US" altLang="zh-CN" i="0" dirty="0">
                <a:solidFill>
                  <a:srgbClr val="003CB3"/>
                </a:solidFill>
                <a:ea typeface="仿宋_GB2312" pitchFamily="49" charset="-122"/>
              </a:rPr>
              <a:t>1</a:t>
            </a:r>
            <a:r>
              <a:rPr lang="en-US" altLang="zh-CN" i="0" dirty="0">
                <a:ea typeface="仿宋_GB2312" pitchFamily="49" charset="-122"/>
              </a:rPr>
              <a:t>  </a:t>
            </a:r>
            <a:r>
              <a:rPr lang="zh-CN" altLang="en-US" i="0" dirty="0">
                <a:ea typeface="仿宋_GB2312" pitchFamily="49" charset="-122"/>
              </a:rPr>
              <a:t>令</a:t>
            </a:r>
            <a:r>
              <a:rPr lang="en-US" altLang="zh-CN" dirty="0">
                <a:ea typeface="仿宋_GB2312" pitchFamily="49" charset="-122"/>
              </a:rPr>
              <a:t>p</a:t>
            </a:r>
            <a:r>
              <a:rPr lang="zh-CN" altLang="en-US" i="0" dirty="0">
                <a:ea typeface="仿宋_GB2312" pitchFamily="49" charset="-122"/>
              </a:rPr>
              <a:t>为一命题，则语句</a:t>
            </a:r>
            <a:endParaRPr lang="en-US" altLang="zh-CN" i="0" dirty="0">
              <a:ea typeface="仿宋_GB2312" pitchFamily="49" charset="-122"/>
            </a:endParaRPr>
          </a:p>
          <a:p>
            <a:pPr algn="ctr" latinLnBrk="1">
              <a:lnSpc>
                <a:spcPct val="120000"/>
              </a:lnSpc>
            </a:pPr>
            <a:r>
              <a:rPr lang="zh-CN" altLang="en-US" i="0" dirty="0">
                <a:ea typeface="仿宋_GB2312" pitchFamily="49" charset="-122"/>
              </a:rPr>
              <a:t>“不是</a:t>
            </a:r>
            <a:r>
              <a:rPr lang="en-US" altLang="zh-CN" dirty="0">
                <a:ea typeface="仿宋_GB2312" pitchFamily="49" charset="-122"/>
              </a:rPr>
              <a:t>p</a:t>
            </a:r>
            <a:r>
              <a:rPr lang="zh-CN" altLang="en-US" i="0" dirty="0">
                <a:ea typeface="仿宋_GB2312" pitchFamily="49" charset="-122"/>
              </a:rPr>
              <a:t>所说的情形。”</a:t>
            </a:r>
            <a:endParaRPr lang="en-US" altLang="zh-CN" i="0" dirty="0">
              <a:ea typeface="仿宋_GB2312" pitchFamily="49" charset="-122"/>
            </a:endParaRPr>
          </a:p>
          <a:p>
            <a:pPr latinLnBrk="1">
              <a:lnSpc>
                <a:spcPct val="120000"/>
              </a:lnSpc>
            </a:pPr>
            <a:r>
              <a:rPr lang="zh-CN" altLang="en-US" i="0" dirty="0">
                <a:ea typeface="仿宋_GB2312" pitchFamily="49" charset="-122"/>
              </a:rPr>
              <a:t>是另一个命题，称为</a:t>
            </a:r>
            <a:r>
              <a:rPr lang="en-US" altLang="zh-CN" b="1" dirty="0">
                <a:ea typeface="仿宋_GB2312" pitchFamily="49" charset="-122"/>
              </a:rPr>
              <a:t>p</a:t>
            </a:r>
            <a:r>
              <a:rPr lang="zh-CN" altLang="en-US" b="1" i="0" dirty="0">
                <a:ea typeface="仿宋_GB2312" pitchFamily="49" charset="-122"/>
              </a:rPr>
              <a:t>的否定（</a:t>
            </a:r>
            <a:r>
              <a:rPr lang="en-US" altLang="zh-CN" dirty="0">
                <a:ea typeface="宋体" charset="-122"/>
              </a:rPr>
              <a:t>negation </a:t>
            </a:r>
            <a:r>
              <a:rPr lang="zh-CN" altLang="en-US" i="0" dirty="0">
                <a:ea typeface="宋体" charset="-122"/>
              </a:rPr>
              <a:t>）</a:t>
            </a:r>
            <a:r>
              <a:rPr lang="zh-CN" altLang="en-US" i="0" dirty="0">
                <a:ea typeface="仿宋_GB2312" pitchFamily="49" charset="-122"/>
              </a:rPr>
              <a:t>。</a:t>
            </a:r>
            <a:r>
              <a:rPr lang="en-US" altLang="zh-CN" dirty="0">
                <a:ea typeface="仿宋_GB2312" pitchFamily="49" charset="-122"/>
              </a:rPr>
              <a:t>p</a:t>
            </a:r>
            <a:r>
              <a:rPr lang="zh-CN" altLang="en-US" i="0" dirty="0">
                <a:ea typeface="仿宋_GB2312" pitchFamily="49" charset="-122"/>
              </a:rPr>
              <a:t>的否定用</a:t>
            </a:r>
            <a:r>
              <a:rPr lang="en-US" altLang="zh-CN" i="0" dirty="0">
                <a:ea typeface="仿宋_GB2312" pitchFamily="49" charset="-122"/>
              </a:rPr>
              <a:t> </a:t>
            </a:r>
            <a:r>
              <a:rPr lang="en-US" altLang="zh-CN" b="1" i="0" dirty="0">
                <a:ea typeface="仿宋_GB2312" pitchFamily="49" charset="-122"/>
                <a:sym typeface="Symbol" pitchFamily="18" charset="2"/>
              </a:rPr>
              <a:t></a:t>
            </a:r>
            <a:r>
              <a:rPr lang="en-US" altLang="zh-CN" b="1" dirty="0">
                <a:ea typeface="仿宋_GB2312" pitchFamily="49" charset="-122"/>
              </a:rPr>
              <a:t>p</a:t>
            </a:r>
            <a:r>
              <a:rPr lang="zh-CN" altLang="en-US" i="0" dirty="0">
                <a:ea typeface="仿宋_GB2312" pitchFamily="49" charset="-122"/>
              </a:rPr>
              <a:t>。命题</a:t>
            </a:r>
            <a:r>
              <a:rPr lang="en-US" altLang="zh-CN" i="0" dirty="0">
                <a:ea typeface="仿宋_GB2312" pitchFamily="49" charset="-122"/>
                <a:sym typeface="Symbol" pitchFamily="18" charset="2"/>
              </a:rPr>
              <a:t></a:t>
            </a:r>
            <a:r>
              <a:rPr lang="en-US" altLang="zh-CN" dirty="0">
                <a:ea typeface="仿宋_GB2312" pitchFamily="49" charset="-122"/>
              </a:rPr>
              <a:t>p</a:t>
            </a:r>
            <a:r>
              <a:rPr lang="zh-CN" altLang="en-US" i="0" dirty="0">
                <a:ea typeface="仿宋_GB2312" pitchFamily="49" charset="-122"/>
              </a:rPr>
              <a:t>读作“非</a:t>
            </a:r>
            <a:r>
              <a:rPr lang="en-US" altLang="zh-CN" dirty="0">
                <a:ea typeface="仿宋_GB2312" pitchFamily="49" charset="-122"/>
              </a:rPr>
              <a:t>p</a:t>
            </a:r>
            <a:r>
              <a:rPr lang="zh-CN" altLang="en-US" i="0" dirty="0">
                <a:ea typeface="仿宋_GB2312" pitchFamily="49" charset="-122"/>
              </a:rPr>
              <a:t>”。</a:t>
            </a:r>
            <a:endParaRPr lang="zh-CN" altLang="en-US" dirty="0">
              <a:ea typeface="仿宋_GB2312" pitchFamily="49" charset="-122"/>
            </a:endParaRPr>
          </a:p>
        </p:txBody>
      </p:sp>
      <p:sp>
        <p:nvSpPr>
          <p:cNvPr id="10247" name="Rectangle 3"/>
          <p:cNvSpPr txBox="1">
            <a:spLocks noChangeArrowheads="1"/>
          </p:cNvSpPr>
          <p:nvPr/>
        </p:nvSpPr>
        <p:spPr bwMode="auto">
          <a:xfrm>
            <a:off x="838847" y="5268565"/>
            <a:ext cx="8786813" cy="574675"/>
          </a:xfrm>
          <a:prstGeom prst="rect">
            <a:avLst/>
          </a:prstGeom>
          <a:noFill/>
          <a:ln w="9525">
            <a:noFill/>
            <a:miter lim="800000"/>
            <a:headEnd/>
            <a:tailEnd/>
          </a:ln>
        </p:spPr>
        <p:txBody>
          <a:bodyPr/>
          <a:lstStyle/>
          <a:p>
            <a:pPr latinLnBrk="1"/>
            <a:r>
              <a:rPr lang="zh-CN" altLang="en-US" sz="2600" i="0" dirty="0">
                <a:solidFill>
                  <a:srgbClr val="1F5BD3"/>
                </a:solidFill>
                <a:ea typeface="宋体" charset="-122"/>
              </a:rPr>
              <a:t>例</a:t>
            </a:r>
            <a:r>
              <a:rPr lang="en-US" altLang="zh-CN" sz="2600" i="0" dirty="0">
                <a:solidFill>
                  <a:srgbClr val="1F5BD3"/>
                </a:solidFill>
                <a:ea typeface="宋体" charset="-122"/>
              </a:rPr>
              <a:t>3</a:t>
            </a:r>
            <a:r>
              <a:rPr lang="zh-CN" altLang="en-US" sz="2600" i="0" dirty="0">
                <a:solidFill>
                  <a:srgbClr val="1F5BD3"/>
                </a:solidFill>
                <a:ea typeface="宋体" charset="-122"/>
              </a:rPr>
              <a:t>：</a:t>
            </a:r>
            <a:r>
              <a:rPr lang="zh-CN" altLang="en-US" sz="2600" i="0" dirty="0">
                <a:ea typeface="宋体" charset="-122"/>
              </a:rPr>
              <a:t>找出命题</a:t>
            </a:r>
            <a:r>
              <a:rPr lang="en-US" altLang="zh-CN" sz="2600" i="0" dirty="0">
                <a:ea typeface="宋体" charset="-122"/>
              </a:rPr>
              <a:t>p</a:t>
            </a:r>
            <a:r>
              <a:rPr lang="zh-CN" altLang="en-US" sz="2600" i="0" dirty="0">
                <a:ea typeface="宋体" charset="-122"/>
              </a:rPr>
              <a:t>“今天是星期五。”的否定。</a:t>
            </a:r>
            <a:endParaRPr lang="en-US" altLang="zh-CN" sz="2400" dirty="0">
              <a:ea typeface="宋体" charset="-122"/>
            </a:endParaRPr>
          </a:p>
        </p:txBody>
      </p:sp>
      <p:sp>
        <p:nvSpPr>
          <p:cNvPr id="9" name="TextBox 8"/>
          <p:cNvSpPr txBox="1"/>
          <p:nvPr/>
        </p:nvSpPr>
        <p:spPr>
          <a:xfrm>
            <a:off x="7989887" y="2653455"/>
            <a:ext cx="2714625" cy="461963"/>
          </a:xfrm>
          <a:prstGeom prst="rect">
            <a:avLst/>
          </a:prstGeom>
          <a:noFill/>
        </p:spPr>
        <p:txBody>
          <a:bodyPr>
            <a:spAutoFit/>
          </a:bodyPr>
          <a:lstStyle/>
          <a:p>
            <a:pPr latinLnBrk="1">
              <a:defRPr/>
            </a:pPr>
            <a:r>
              <a:rPr lang="zh-CN" altLang="en-US" sz="2400" i="0" dirty="0">
                <a:latin typeface="+mn-lt"/>
                <a:ea typeface="仿宋_GB2312" pitchFamily="49" charset="-122"/>
              </a:rPr>
              <a:t>命题否定的真值表</a:t>
            </a:r>
          </a:p>
        </p:txBody>
      </p:sp>
      <p:graphicFrame>
        <p:nvGraphicFramePr>
          <p:cNvPr id="10" name="表格 9"/>
          <p:cNvGraphicFramePr>
            <a:graphicFrameLocks noGrp="1"/>
          </p:cNvGraphicFramePr>
          <p:nvPr>
            <p:extLst>
              <p:ext uri="{D42A27DB-BD31-4B8C-83A1-F6EECF244321}">
                <p14:modId xmlns:p14="http://schemas.microsoft.com/office/powerpoint/2010/main" val="804744760"/>
              </p:ext>
            </p:extLst>
          </p:nvPr>
        </p:nvGraphicFramePr>
        <p:xfrm>
          <a:off x="8132762" y="3224955"/>
          <a:ext cx="2333625" cy="1500189"/>
        </p:xfrm>
        <a:graphic>
          <a:graphicData uri="http://schemas.openxmlformats.org/drawingml/2006/table">
            <a:tbl>
              <a:tblPr/>
              <a:tblGrid>
                <a:gridCol w="1166813">
                  <a:extLst>
                    <a:ext uri="{9D8B030D-6E8A-4147-A177-3AD203B41FA5}">
                      <a16:colId xmlns:a16="http://schemas.microsoft.com/office/drawing/2014/main" val="20000"/>
                    </a:ext>
                  </a:extLst>
                </a:gridCol>
                <a:gridCol w="1166812">
                  <a:extLst>
                    <a:ext uri="{9D8B030D-6E8A-4147-A177-3AD203B41FA5}">
                      <a16:colId xmlns:a16="http://schemas.microsoft.com/office/drawing/2014/main" val="20001"/>
                    </a:ext>
                  </a:extLst>
                </a:gridCol>
              </a:tblGrid>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2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仿宋_GB2312" pitchFamily="49" charset="-122"/>
                          <a:sym typeface="Symbol" pitchFamily="18" charset="2"/>
                        </a:rPr>
                        <a:t></a:t>
                      </a:r>
                      <a:r>
                        <a:rPr kumimoji="0" lang="en-US" altLang="zh-CN" sz="22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2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1"/>
                  </a:ext>
                </a:extLst>
              </a:tr>
              <a:tr h="500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2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2"/>
                  </a:ext>
                </a:extLst>
              </a:tr>
            </a:tbl>
          </a:graphicData>
        </a:graphic>
      </p:graphicFrame>
      <p:sp>
        <p:nvSpPr>
          <p:cNvPr id="11" name="Rectangle 3"/>
          <p:cNvSpPr txBox="1">
            <a:spLocks noChangeArrowheads="1"/>
          </p:cNvSpPr>
          <p:nvPr/>
        </p:nvSpPr>
        <p:spPr bwMode="auto">
          <a:xfrm>
            <a:off x="7972829" y="5661248"/>
            <a:ext cx="3451763" cy="525716"/>
          </a:xfrm>
          <a:prstGeom prst="rect">
            <a:avLst/>
          </a:prstGeom>
          <a:noFill/>
          <a:ln w="9525">
            <a:noFill/>
            <a:miter lim="800000"/>
            <a:headEnd/>
            <a:tailEnd/>
          </a:ln>
        </p:spPr>
        <p:txBody>
          <a:bodyPr/>
          <a:lstStyle/>
          <a:p>
            <a:pPr latinLnBrk="1"/>
            <a:r>
              <a:rPr lang="en-US" altLang="zh-CN" sz="2400" i="0" dirty="0">
                <a:ea typeface="仿宋_GB2312" pitchFamily="49" charset="-122"/>
                <a:sym typeface="Symbol" pitchFamily="18" charset="2"/>
              </a:rPr>
              <a:t></a:t>
            </a:r>
            <a:r>
              <a:rPr lang="en-US" altLang="zh-CN" sz="2400" dirty="0">
                <a:ea typeface="仿宋_GB2312" pitchFamily="49" charset="-122"/>
              </a:rPr>
              <a:t>p </a:t>
            </a:r>
            <a:r>
              <a:rPr lang="en-US" altLang="zh-CN" sz="2600" i="0" dirty="0">
                <a:ea typeface="宋体" charset="-122"/>
              </a:rPr>
              <a:t>:</a:t>
            </a:r>
            <a:r>
              <a:rPr lang="zh-CN" altLang="en-US" sz="2600" i="0" dirty="0">
                <a:ea typeface="宋体" charset="-122"/>
              </a:rPr>
              <a:t>今天不是星期五。</a:t>
            </a:r>
            <a:endParaRPr lang="en-US" altLang="zh-CN" sz="2400" dirty="0">
              <a:ea typeface="宋体" charset="-122"/>
            </a:endParaRPr>
          </a:p>
        </p:txBody>
      </p:sp>
      <p:sp>
        <p:nvSpPr>
          <p:cNvPr id="12" name="TextBox 5">
            <a:extLst>
              <a:ext uri="{FF2B5EF4-FFF2-40B4-BE49-F238E27FC236}">
                <a16:creationId xmlns:a16="http://schemas.microsoft.com/office/drawing/2014/main" id="{96B3E621-D17E-4D9A-9B0B-D746A964A0FD}"/>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3" name="WordArt 2">
            <a:extLst>
              <a:ext uri="{FF2B5EF4-FFF2-40B4-BE49-F238E27FC236}">
                <a16:creationId xmlns:a16="http://schemas.microsoft.com/office/drawing/2014/main" id="{E4851692-419C-40C1-B5D3-CEE55B7CD1CC}"/>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trips(downLeft)">
                                      <p:cBhvr>
                                        <p:cTn id="13" dur="500"/>
                                        <p:tgtEl>
                                          <p:spTgt spid="9"/>
                                        </p:tgtEl>
                                      </p:cBhvr>
                                    </p:animEffect>
                                  </p:childTnLst>
                                </p:cTn>
                              </p:par>
                              <p:par>
                                <p:cTn id="14" presetID="18" presetClass="entr" presetSubtype="12"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down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randombar(horizontal)">
                                      <p:cBhvr>
                                        <p:cTn id="21" dur="500"/>
                                        <p:tgtEl>
                                          <p:spTgt spid="102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10247"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738188" y="1511301"/>
            <a:ext cx="1000125" cy="500063"/>
          </a:xfrm>
          <a:prstGeom prst="rect">
            <a:avLst/>
          </a:prstGeom>
          <a:solidFill>
            <a:schemeClr val="accent3">
              <a:lumMod val="85000"/>
            </a:schemeClr>
          </a:solidFill>
          <a:ln w="9525" cap="flat" cmpd="sng" algn="ctr">
            <a:solidFill>
              <a:schemeClr val="bg1"/>
            </a:solidFill>
            <a:prstDash val="solid"/>
            <a:round/>
            <a:headEnd type="none" w="med" len="med"/>
            <a:tailEnd type="none" w="med" len="med"/>
          </a:ln>
          <a:effectLst/>
        </p:spPr>
        <p:txBody>
          <a:bodyPr/>
          <a:lstStyle/>
          <a:p>
            <a:pPr latinLnBrk="1"/>
            <a:endParaRPr lang="zh-CN" altLang="en-US">
              <a:ea typeface="宋体" charset="-122"/>
            </a:endParaRPr>
          </a:p>
        </p:txBody>
      </p:sp>
      <p:sp>
        <p:nvSpPr>
          <p:cNvPr id="6" name="TextBox 5"/>
          <p:cNvSpPr txBox="1"/>
          <p:nvPr/>
        </p:nvSpPr>
        <p:spPr>
          <a:xfrm>
            <a:off x="666750" y="1484314"/>
            <a:ext cx="6437362" cy="2111091"/>
          </a:xfrm>
          <a:prstGeom prst="rect">
            <a:avLst/>
          </a:prstGeom>
          <a:noFill/>
        </p:spPr>
        <p:txBody>
          <a:bodyPr wrap="square">
            <a:spAutoFit/>
          </a:bodyPr>
          <a:lstStyle/>
          <a:p>
            <a:pPr latinLnBrk="1">
              <a:lnSpc>
                <a:spcPct val="120000"/>
              </a:lnSpc>
              <a:defRPr/>
            </a:pPr>
            <a:r>
              <a:rPr lang="zh-CN" altLang="en-US" i="0" dirty="0">
                <a:solidFill>
                  <a:schemeClr val="accent2">
                    <a:lumMod val="50000"/>
                  </a:schemeClr>
                </a:solidFill>
                <a:latin typeface="+mn-lt"/>
                <a:ea typeface="仿宋_GB2312" pitchFamily="49" charset="-122"/>
              </a:rPr>
              <a:t>定义</a:t>
            </a:r>
            <a:r>
              <a:rPr lang="en-US" altLang="zh-CN" i="0" dirty="0">
                <a:solidFill>
                  <a:schemeClr val="accent2">
                    <a:lumMod val="50000"/>
                  </a:schemeClr>
                </a:solidFill>
                <a:latin typeface="+mn-lt"/>
                <a:ea typeface="仿宋_GB2312" pitchFamily="49" charset="-122"/>
              </a:rPr>
              <a:t>2</a:t>
            </a:r>
            <a:r>
              <a:rPr lang="en-US" altLang="zh-CN" i="0" dirty="0">
                <a:latin typeface="+mn-lt"/>
                <a:ea typeface="仿宋_GB2312" pitchFamily="49" charset="-122"/>
              </a:rPr>
              <a:t>  </a:t>
            </a:r>
            <a:r>
              <a:rPr lang="zh-CN" altLang="en-US" i="0" dirty="0">
                <a:latin typeface="+mn-lt"/>
                <a:ea typeface="仿宋_GB2312" pitchFamily="49" charset="-122"/>
              </a:rPr>
              <a:t>令</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为命题，</a:t>
            </a:r>
            <a:r>
              <a:rPr lang="zh-CN" altLang="en-US" i="0" dirty="0">
                <a:ea typeface="仿宋_GB2312" pitchFamily="49" charset="-122"/>
              </a:rPr>
              <a:t>“</a:t>
            </a:r>
            <a:r>
              <a:rPr lang="en-US" altLang="zh-CN" b="1" dirty="0">
                <a:ea typeface="仿宋_GB2312" pitchFamily="49" charset="-122"/>
              </a:rPr>
              <a:t>p</a:t>
            </a:r>
            <a:r>
              <a:rPr lang="zh-CN" altLang="en-US" b="1" i="0" dirty="0">
                <a:ea typeface="仿宋_GB2312" pitchFamily="49" charset="-122"/>
              </a:rPr>
              <a:t>而且</a:t>
            </a:r>
            <a:r>
              <a:rPr lang="en-US" altLang="zh-CN" b="1" dirty="0">
                <a:ea typeface="仿宋_GB2312" pitchFamily="49" charset="-122"/>
              </a:rPr>
              <a:t>q</a:t>
            </a:r>
            <a:r>
              <a:rPr lang="zh-CN" altLang="en-US" i="0" dirty="0">
                <a:ea typeface="仿宋_GB2312" pitchFamily="49" charset="-122"/>
              </a:rPr>
              <a:t>”为一新命题</a:t>
            </a:r>
            <a:r>
              <a:rPr lang="zh-CN" altLang="en-US" i="0" dirty="0">
                <a:latin typeface="+mn-lt"/>
                <a:ea typeface="仿宋_GB2312" pitchFamily="49" charset="-122"/>
              </a:rPr>
              <a:t>，用</a:t>
            </a:r>
            <a:r>
              <a:rPr lang="en-US" altLang="zh-CN" b="1" dirty="0">
                <a:ea typeface="仿宋_GB2312" pitchFamily="49" charset="-122"/>
              </a:rPr>
              <a:t>p</a:t>
            </a:r>
            <a:r>
              <a:rPr lang="zh-CN" altLang="en-US" b="1" i="0" dirty="0">
                <a:ea typeface="仿宋_GB2312" pitchFamily="49" charset="-122"/>
                <a:sym typeface="Symbol"/>
              </a:rPr>
              <a:t></a:t>
            </a:r>
            <a:r>
              <a:rPr lang="en-US" altLang="zh-CN" b="1" dirty="0">
                <a:ea typeface="仿宋_GB2312" pitchFamily="49" charset="-122"/>
              </a:rPr>
              <a:t>q</a:t>
            </a:r>
            <a:r>
              <a:rPr lang="zh-CN" altLang="en-US" i="0" dirty="0">
                <a:latin typeface="+mn-lt"/>
                <a:ea typeface="仿宋_GB2312" pitchFamily="49" charset="-122"/>
              </a:rPr>
              <a:t>表示</a:t>
            </a:r>
            <a:r>
              <a:rPr lang="zh-CN" altLang="en-US" b="1" i="0" dirty="0">
                <a:ea typeface="仿宋_GB2312" pitchFamily="49" charset="-122"/>
              </a:rPr>
              <a:t> </a:t>
            </a:r>
            <a:r>
              <a:rPr lang="zh-CN" altLang="en-US" i="0" dirty="0">
                <a:ea typeface="仿宋_GB2312" pitchFamily="49" charset="-122"/>
              </a:rPr>
              <a:t>，称为</a:t>
            </a:r>
            <a:r>
              <a:rPr lang="en-US" altLang="zh-CN" b="1" dirty="0">
                <a:ea typeface="仿宋_GB2312" pitchFamily="49" charset="-122"/>
              </a:rPr>
              <a:t>p</a:t>
            </a:r>
            <a:r>
              <a:rPr lang="zh-CN" altLang="en-US" b="1" i="0" dirty="0">
                <a:ea typeface="仿宋_GB2312" pitchFamily="49" charset="-122"/>
              </a:rPr>
              <a:t>和</a:t>
            </a:r>
            <a:r>
              <a:rPr lang="en-US" altLang="zh-CN" b="1" dirty="0">
                <a:ea typeface="仿宋_GB2312" pitchFamily="49" charset="-122"/>
              </a:rPr>
              <a:t>q</a:t>
            </a:r>
            <a:r>
              <a:rPr lang="zh-CN" altLang="en-US" b="1" i="0" dirty="0">
                <a:ea typeface="仿宋_GB2312" pitchFamily="49" charset="-122"/>
              </a:rPr>
              <a:t>的合取   </a:t>
            </a:r>
            <a:r>
              <a:rPr lang="en-US" altLang="zh-CN" b="1" i="0" dirty="0">
                <a:ea typeface="仿宋_GB2312" pitchFamily="49" charset="-122"/>
              </a:rPr>
              <a:t>(</a:t>
            </a:r>
            <a:r>
              <a:rPr lang="en-US" altLang="zh-CN" dirty="0"/>
              <a:t> conjunction</a:t>
            </a:r>
            <a:r>
              <a:rPr lang="en-US" altLang="zh-CN" i="0" dirty="0"/>
              <a:t>)</a:t>
            </a:r>
            <a:r>
              <a:rPr lang="zh-CN" altLang="en-US" i="0" dirty="0">
                <a:latin typeface="+mn-lt"/>
                <a:ea typeface="仿宋_GB2312" pitchFamily="49" charset="-122"/>
              </a:rPr>
              <a:t> </a:t>
            </a:r>
            <a:r>
              <a:rPr lang="zh-CN" altLang="en-US" b="1" i="0" dirty="0">
                <a:ea typeface="仿宋_GB2312" pitchFamily="49" charset="-122"/>
              </a:rPr>
              <a:t>。</a:t>
            </a:r>
            <a:endParaRPr lang="en-US" altLang="zh-CN" b="1" i="0" dirty="0">
              <a:ea typeface="仿宋_GB2312" pitchFamily="49" charset="-122"/>
            </a:endParaRPr>
          </a:p>
          <a:p>
            <a:pPr latinLnBrk="1">
              <a:lnSpc>
                <a:spcPct val="120000"/>
              </a:lnSpc>
              <a:defRPr/>
            </a:pPr>
            <a:r>
              <a:rPr lang="zh-CN" altLang="en-US" i="0" dirty="0">
                <a:latin typeface="+mn-lt"/>
                <a:ea typeface="仿宋_GB2312" pitchFamily="49" charset="-122"/>
              </a:rPr>
              <a:t>当</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均为真时，</a:t>
            </a:r>
            <a:r>
              <a:rPr lang="en-US" altLang="zh-CN" b="1" dirty="0">
                <a:ea typeface="仿宋_GB2312" pitchFamily="49" charset="-122"/>
              </a:rPr>
              <a:t>p</a:t>
            </a:r>
            <a:r>
              <a:rPr lang="zh-CN" altLang="en-US" b="1" i="0" dirty="0">
                <a:ea typeface="仿宋_GB2312" pitchFamily="49" charset="-122"/>
                <a:sym typeface="Symbol"/>
              </a:rPr>
              <a:t></a:t>
            </a:r>
            <a:r>
              <a:rPr lang="en-US" altLang="zh-CN" b="1" dirty="0">
                <a:ea typeface="仿宋_GB2312" pitchFamily="49" charset="-122"/>
              </a:rPr>
              <a:t>q</a:t>
            </a:r>
            <a:r>
              <a:rPr lang="zh-CN" altLang="en-US" i="0" dirty="0">
                <a:latin typeface="+mn-lt"/>
                <a:ea typeface="仿宋_GB2312" pitchFamily="49" charset="-122"/>
              </a:rPr>
              <a:t>成真，否则为假。</a:t>
            </a:r>
            <a:endParaRPr lang="en-US" altLang="zh-CN" i="0" dirty="0">
              <a:latin typeface="+mn-lt"/>
              <a:ea typeface="仿宋_GB2312" pitchFamily="49" charset="-122"/>
            </a:endParaRPr>
          </a:p>
        </p:txBody>
      </p:sp>
      <p:sp>
        <p:nvSpPr>
          <p:cNvPr id="9" name="TextBox 8"/>
          <p:cNvSpPr txBox="1"/>
          <p:nvPr/>
        </p:nvSpPr>
        <p:spPr>
          <a:xfrm>
            <a:off x="7992169" y="1340768"/>
            <a:ext cx="3000375" cy="461963"/>
          </a:xfrm>
          <a:prstGeom prst="rect">
            <a:avLst/>
          </a:prstGeom>
          <a:noFill/>
        </p:spPr>
        <p:txBody>
          <a:bodyPr>
            <a:spAutoFit/>
          </a:bodyPr>
          <a:lstStyle/>
          <a:p>
            <a:pPr algn="ctr" latinLnBrk="1">
              <a:defRPr/>
            </a:pPr>
            <a:r>
              <a:rPr lang="zh-CN" altLang="en-US" sz="2400" i="0" dirty="0">
                <a:latin typeface="+mn-lt"/>
                <a:ea typeface="仿宋_GB2312" pitchFamily="49" charset="-122"/>
              </a:rPr>
              <a:t>两命题合取的真值表</a:t>
            </a:r>
          </a:p>
        </p:txBody>
      </p:sp>
      <p:graphicFrame>
        <p:nvGraphicFramePr>
          <p:cNvPr id="10" name="表格 9"/>
          <p:cNvGraphicFramePr>
            <a:graphicFrameLocks noGrp="1"/>
          </p:cNvGraphicFramePr>
          <p:nvPr>
            <p:extLst>
              <p:ext uri="{D42A27DB-BD31-4B8C-83A1-F6EECF244321}">
                <p14:modId xmlns:p14="http://schemas.microsoft.com/office/powerpoint/2010/main" val="3342735091"/>
              </p:ext>
            </p:extLst>
          </p:nvPr>
        </p:nvGraphicFramePr>
        <p:xfrm>
          <a:off x="8206480" y="1769392"/>
          <a:ext cx="2643188" cy="2133600"/>
        </p:xfrm>
        <a:graphic>
          <a:graphicData uri="http://schemas.openxmlformats.org/drawingml/2006/table">
            <a:tbl>
              <a:tblPr/>
              <a:tblGrid>
                <a:gridCol w="833438">
                  <a:extLst>
                    <a:ext uri="{9D8B030D-6E8A-4147-A177-3AD203B41FA5}">
                      <a16:colId xmlns:a16="http://schemas.microsoft.com/office/drawing/2014/main" val="20000"/>
                    </a:ext>
                  </a:extLst>
                </a:gridCol>
                <a:gridCol w="833437">
                  <a:extLst>
                    <a:ext uri="{9D8B030D-6E8A-4147-A177-3AD203B41FA5}">
                      <a16:colId xmlns:a16="http://schemas.microsoft.com/office/drawing/2014/main" val="20001"/>
                    </a:ext>
                  </a:extLst>
                </a:gridCol>
                <a:gridCol w="976313">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2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q</a:t>
                      </a:r>
                      <a:endParaRPr kumimoji="0" lang="zh-CN" altLang="en-US" sz="22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仿宋_GB2312" pitchFamily="49" charset="-122"/>
                        </a:rPr>
                        <a:t>p</a:t>
                      </a:r>
                      <a:r>
                        <a:rPr kumimoji="0" lang="zh-CN" altLang="en-US" sz="2200" b="1" i="0"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仿宋_GB2312" pitchFamily="49" charset="-122"/>
                          <a:sym typeface="Symbol" pitchFamily="18" charset="2"/>
                        </a:rPr>
                        <a:t></a:t>
                      </a:r>
                      <a:r>
                        <a:rPr kumimoji="0" lang="en-US" altLang="zh-CN" sz="22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仿宋_GB2312" pitchFamily="49" charset="-122"/>
                        </a:rPr>
                        <a:t>q</a:t>
                      </a:r>
                      <a:endParaRPr kumimoji="0" lang="zh-CN" altLang="en-US" sz="22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 </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2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2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4"/>
                  </a:ext>
                </a:extLst>
              </a:tr>
            </a:tbl>
          </a:graphicData>
        </a:graphic>
      </p:graphicFrame>
      <p:sp>
        <p:nvSpPr>
          <p:cNvPr id="11298" name="Rectangle 3"/>
          <p:cNvSpPr txBox="1">
            <a:spLocks noChangeArrowheads="1"/>
          </p:cNvSpPr>
          <p:nvPr/>
        </p:nvSpPr>
        <p:spPr bwMode="auto">
          <a:xfrm>
            <a:off x="759775" y="4071208"/>
            <a:ext cx="4357688" cy="1771669"/>
          </a:xfrm>
          <a:prstGeom prst="rect">
            <a:avLst/>
          </a:prstGeom>
          <a:noFill/>
          <a:ln w="9525">
            <a:noFill/>
            <a:miter lim="800000"/>
            <a:headEnd/>
            <a:tailEnd/>
          </a:ln>
        </p:spPr>
        <p:txBody>
          <a:bodyPr/>
          <a:lstStyle/>
          <a:p>
            <a:pPr latinLnBrk="1">
              <a:lnSpc>
                <a:spcPct val="120000"/>
              </a:lnSpc>
            </a:pPr>
            <a:r>
              <a:rPr lang="zh-CN" altLang="en-US" sz="2600" i="0" dirty="0">
                <a:solidFill>
                  <a:srgbClr val="1F5BD3"/>
                </a:solidFill>
                <a:ea typeface="宋体" charset="-122"/>
              </a:rPr>
              <a:t>例</a:t>
            </a:r>
            <a:r>
              <a:rPr lang="en-US" altLang="zh-CN" sz="2600" i="0" dirty="0">
                <a:solidFill>
                  <a:srgbClr val="1F5BD3"/>
                </a:solidFill>
                <a:ea typeface="宋体" charset="-122"/>
              </a:rPr>
              <a:t>4</a:t>
            </a:r>
            <a:r>
              <a:rPr lang="zh-CN" altLang="en-US" sz="2600" i="0" dirty="0">
                <a:solidFill>
                  <a:srgbClr val="1F5BD3"/>
                </a:solidFill>
                <a:ea typeface="宋体" charset="-122"/>
              </a:rPr>
              <a:t>：找出命题</a:t>
            </a:r>
            <a:r>
              <a:rPr lang="en-US" altLang="zh-CN" sz="2600" dirty="0">
                <a:solidFill>
                  <a:srgbClr val="1F5BD3"/>
                </a:solidFill>
                <a:ea typeface="宋体" charset="-122"/>
              </a:rPr>
              <a:t>p</a:t>
            </a:r>
            <a:r>
              <a:rPr lang="zh-CN" altLang="en-US" sz="2600" i="0" dirty="0">
                <a:solidFill>
                  <a:srgbClr val="1F5BD3"/>
                </a:solidFill>
                <a:ea typeface="宋体" charset="-122"/>
              </a:rPr>
              <a:t>和</a:t>
            </a:r>
            <a:r>
              <a:rPr lang="en-US" altLang="zh-CN" sz="2600" dirty="0">
                <a:solidFill>
                  <a:srgbClr val="1F5BD3"/>
                </a:solidFill>
                <a:ea typeface="宋体" charset="-122"/>
              </a:rPr>
              <a:t>q</a:t>
            </a:r>
            <a:r>
              <a:rPr lang="zh-CN" altLang="en-US" sz="2600" i="0" dirty="0">
                <a:solidFill>
                  <a:srgbClr val="1F5BD3"/>
                </a:solidFill>
                <a:ea typeface="宋体" charset="-122"/>
              </a:rPr>
              <a:t>的合取</a:t>
            </a:r>
            <a:endParaRPr lang="en-US" altLang="zh-CN" sz="2400" dirty="0">
              <a:ea typeface="宋体" charset="-122"/>
            </a:endParaRPr>
          </a:p>
          <a:p>
            <a:pPr latinLnBrk="1">
              <a:lnSpc>
                <a:spcPct val="120000"/>
              </a:lnSpc>
            </a:pPr>
            <a:r>
              <a:rPr lang="en-US" altLang="zh-CN" sz="2400" dirty="0">
                <a:ea typeface="宋体" charset="-122"/>
              </a:rPr>
              <a:t>p</a:t>
            </a:r>
            <a:r>
              <a:rPr lang="zh-CN" altLang="en-US" sz="2400" i="0" dirty="0">
                <a:ea typeface="宋体" charset="-122"/>
              </a:rPr>
              <a:t>：今天是星期五</a:t>
            </a:r>
            <a:endParaRPr lang="en-US" altLang="zh-CN" sz="2400" i="0" dirty="0">
              <a:ea typeface="宋体" charset="-122"/>
            </a:endParaRPr>
          </a:p>
          <a:p>
            <a:pPr latinLnBrk="1">
              <a:lnSpc>
                <a:spcPct val="120000"/>
              </a:lnSpc>
            </a:pPr>
            <a:r>
              <a:rPr lang="en-US" altLang="zh-CN" sz="2400" dirty="0">
                <a:ea typeface="宋体" charset="-122"/>
              </a:rPr>
              <a:t>q</a:t>
            </a:r>
            <a:r>
              <a:rPr lang="zh-CN" altLang="en-US" sz="2400" i="0" dirty="0">
                <a:ea typeface="宋体" charset="-122"/>
              </a:rPr>
              <a:t>：今天下雨</a:t>
            </a:r>
            <a:endParaRPr lang="en-US" altLang="zh-CN" sz="2400" i="0" dirty="0">
              <a:ea typeface="宋体" charset="-122"/>
            </a:endParaRPr>
          </a:p>
        </p:txBody>
      </p:sp>
      <p:sp>
        <p:nvSpPr>
          <p:cNvPr id="11" name="Rectangle 3"/>
          <p:cNvSpPr txBox="1">
            <a:spLocks noChangeArrowheads="1"/>
          </p:cNvSpPr>
          <p:nvPr/>
        </p:nvSpPr>
        <p:spPr bwMode="auto">
          <a:xfrm>
            <a:off x="5663952" y="4767932"/>
            <a:ext cx="4929222" cy="574675"/>
          </a:xfrm>
          <a:prstGeom prst="rect">
            <a:avLst/>
          </a:prstGeom>
          <a:noFill/>
          <a:ln w="9525">
            <a:noFill/>
            <a:miter lim="800000"/>
            <a:headEnd/>
            <a:tailEnd/>
          </a:ln>
        </p:spPr>
        <p:txBody>
          <a:bodyPr/>
          <a:lstStyle/>
          <a:p>
            <a:pPr latinLnBrk="1"/>
            <a:r>
              <a:rPr lang="en-US" altLang="zh-CN" sz="2400" b="1" dirty="0">
                <a:ea typeface="仿宋_GB2312" pitchFamily="49" charset="-122"/>
              </a:rPr>
              <a:t>p</a:t>
            </a:r>
            <a:r>
              <a:rPr lang="zh-CN" altLang="en-US" sz="2400" b="1" i="0" dirty="0">
                <a:ea typeface="仿宋_GB2312" pitchFamily="49" charset="-122"/>
                <a:sym typeface="Symbol"/>
              </a:rPr>
              <a:t></a:t>
            </a:r>
            <a:r>
              <a:rPr lang="en-US" altLang="zh-CN" sz="2400" b="1" dirty="0">
                <a:ea typeface="仿宋_GB2312" pitchFamily="49" charset="-122"/>
              </a:rPr>
              <a:t>q</a:t>
            </a:r>
            <a:r>
              <a:rPr lang="zh-CN" altLang="en-US" sz="2400" b="1" i="0" dirty="0">
                <a:ea typeface="仿宋_GB2312" pitchFamily="49" charset="-122"/>
              </a:rPr>
              <a:t>：</a:t>
            </a:r>
            <a:r>
              <a:rPr lang="zh-CN" altLang="en-US" sz="2400" i="0" dirty="0">
                <a:ea typeface="宋体" charset="-122"/>
              </a:rPr>
              <a:t>今天是星期五而且今天下雨</a:t>
            </a:r>
            <a:endParaRPr lang="en-US" altLang="zh-CN" sz="2400" i="0" dirty="0">
              <a:ea typeface="宋体" charset="-122"/>
            </a:endParaRPr>
          </a:p>
        </p:txBody>
      </p:sp>
      <p:sp>
        <p:nvSpPr>
          <p:cNvPr id="12" name="TextBox 5">
            <a:extLst>
              <a:ext uri="{FF2B5EF4-FFF2-40B4-BE49-F238E27FC236}">
                <a16:creationId xmlns:a16="http://schemas.microsoft.com/office/drawing/2014/main" id="{F4B65925-BB0A-4E7D-ABB7-B6C6069E7781}"/>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3" name="WordArt 2">
            <a:extLst>
              <a:ext uri="{FF2B5EF4-FFF2-40B4-BE49-F238E27FC236}">
                <a16:creationId xmlns:a16="http://schemas.microsoft.com/office/drawing/2014/main" id="{A721719B-DCF4-462A-8122-B45A4146B1B1}"/>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1298"/>
                                        </p:tgtEl>
                                        <p:attrNameLst>
                                          <p:attrName>style.visibility</p:attrName>
                                        </p:attrNameLst>
                                      </p:cBhvr>
                                      <p:to>
                                        <p:strVal val="visible"/>
                                      </p:to>
                                    </p:set>
                                    <p:animEffect transition="in" filter="randombar(horizontal)">
                                      <p:cBhvr>
                                        <p:cTn id="13" dur="500"/>
                                        <p:tgtEl>
                                          <p:spTgt spid="1129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29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5"/>
          <p:cNvSpPr txBox="1">
            <a:spLocks noChangeArrowheads="1"/>
          </p:cNvSpPr>
          <p:nvPr/>
        </p:nvSpPr>
        <p:spPr bwMode="auto">
          <a:xfrm>
            <a:off x="1847850" y="1586882"/>
            <a:ext cx="5676910" cy="554511"/>
          </a:xfrm>
          <a:prstGeom prst="rect">
            <a:avLst/>
          </a:prstGeom>
          <a:noFill/>
          <a:ln w="9525">
            <a:noFill/>
            <a:miter lim="800000"/>
            <a:headEnd/>
            <a:tailEnd/>
          </a:ln>
        </p:spPr>
        <p:txBody>
          <a:bodyPr wrap="square">
            <a:spAutoFit/>
          </a:bodyPr>
          <a:lstStyle/>
          <a:p>
            <a:pPr latinLnBrk="1">
              <a:lnSpc>
                <a:spcPct val="120000"/>
              </a:lnSpc>
            </a:pPr>
            <a:r>
              <a:rPr lang="zh-CN" altLang="en-US" i="0" dirty="0">
                <a:latin typeface="楷体_GB2312" pitchFamily="49" charset="-122"/>
                <a:ea typeface="楷体_GB2312" pitchFamily="49" charset="-122"/>
              </a:rPr>
              <a:t>注：合取联接词</a:t>
            </a:r>
            <a:r>
              <a:rPr lang="zh-CN" altLang="en-US" b="1" i="0" dirty="0">
                <a:latin typeface="楷体_GB2312" pitchFamily="49" charset="-122"/>
                <a:ea typeface="楷体_GB2312" pitchFamily="49" charset="-122"/>
                <a:sym typeface="Symbol" pitchFamily="18" charset="2"/>
              </a:rPr>
              <a:t></a:t>
            </a:r>
            <a:r>
              <a:rPr lang="zh-CN" altLang="en-US" i="0" dirty="0">
                <a:latin typeface="楷体_GB2312" pitchFamily="49" charset="-122"/>
                <a:ea typeface="楷体_GB2312" pitchFamily="49" charset="-122"/>
              </a:rPr>
              <a:t>对应的中文语义</a:t>
            </a:r>
            <a:endParaRPr lang="en-US" altLang="zh-CN" i="0" dirty="0">
              <a:latin typeface="楷体_GB2312" pitchFamily="49" charset="-122"/>
              <a:ea typeface="楷体_GB2312" pitchFamily="49" charset="-122"/>
            </a:endParaRPr>
          </a:p>
        </p:txBody>
      </p:sp>
      <p:sp>
        <p:nvSpPr>
          <p:cNvPr id="11" name="Rectangle 3"/>
          <p:cNvSpPr txBox="1">
            <a:spLocks noChangeArrowheads="1"/>
          </p:cNvSpPr>
          <p:nvPr/>
        </p:nvSpPr>
        <p:spPr bwMode="auto">
          <a:xfrm>
            <a:off x="2209800" y="2205038"/>
            <a:ext cx="7772400" cy="4032250"/>
          </a:xfrm>
          <a:prstGeom prst="rect">
            <a:avLst/>
          </a:prstGeom>
          <a:noFill/>
          <a:ln w="9525">
            <a:noFill/>
            <a:miter lim="800000"/>
            <a:headEnd/>
            <a:tailEnd/>
          </a:ln>
        </p:spPr>
        <p:txBody>
          <a:bodyPr/>
          <a:lstStyle/>
          <a:p>
            <a:pPr marL="342900" indent="-342900" eaLnBrk="0" hangingPunct="0">
              <a:lnSpc>
                <a:spcPct val="110000"/>
              </a:lnSpc>
              <a:spcBef>
                <a:spcPct val="20000"/>
              </a:spcBef>
              <a:buFont typeface="Arial" pitchFamily="34" charset="0"/>
              <a:buChar char="•"/>
              <a:defRPr/>
            </a:pPr>
            <a:r>
              <a:rPr lang="zh-CN" altLang="en-US" i="0" dirty="0">
                <a:latin typeface="+mn-lt"/>
                <a:ea typeface="楷体_GB2312" pitchFamily="49" charset="-122"/>
              </a:rPr>
              <a:t>王华</a:t>
            </a:r>
            <a:r>
              <a:rPr lang="zh-CN" altLang="en-US" i="0" dirty="0">
                <a:solidFill>
                  <a:srgbClr val="C00000"/>
                </a:solidFill>
                <a:latin typeface="+mn-lt"/>
                <a:ea typeface="楷体_GB2312" pitchFamily="49" charset="-122"/>
              </a:rPr>
              <a:t>既</a:t>
            </a:r>
            <a:r>
              <a:rPr lang="zh-CN" altLang="en-US" i="0" dirty="0">
                <a:latin typeface="+mn-lt"/>
                <a:ea typeface="楷体_GB2312" pitchFamily="49" charset="-122"/>
              </a:rPr>
              <a:t>用功</a:t>
            </a:r>
            <a:r>
              <a:rPr lang="zh-CN" altLang="en-US" i="0" dirty="0">
                <a:solidFill>
                  <a:srgbClr val="C00000"/>
                </a:solidFill>
                <a:latin typeface="+mn-lt"/>
                <a:ea typeface="楷体_GB2312" pitchFamily="49" charset="-122"/>
              </a:rPr>
              <a:t>又</a:t>
            </a:r>
            <a:r>
              <a:rPr lang="zh-CN" altLang="en-US" i="0" dirty="0">
                <a:latin typeface="+mn-lt"/>
                <a:ea typeface="楷体_GB2312" pitchFamily="49" charset="-122"/>
              </a:rPr>
              <a:t>聪明</a:t>
            </a:r>
          </a:p>
          <a:p>
            <a:pPr marL="342900" indent="-342900" eaLnBrk="0" hangingPunct="0">
              <a:lnSpc>
                <a:spcPct val="110000"/>
              </a:lnSpc>
              <a:spcBef>
                <a:spcPct val="20000"/>
              </a:spcBef>
              <a:buFont typeface="Arial" pitchFamily="34" charset="0"/>
              <a:buChar char="•"/>
              <a:defRPr/>
            </a:pPr>
            <a:r>
              <a:rPr lang="zh-CN" altLang="en-US" i="0" dirty="0">
                <a:latin typeface="+mn-lt"/>
                <a:ea typeface="楷体_GB2312" pitchFamily="49" charset="-122"/>
              </a:rPr>
              <a:t>王华</a:t>
            </a:r>
            <a:r>
              <a:rPr lang="zh-CN" altLang="en-US" i="0" dirty="0">
                <a:solidFill>
                  <a:srgbClr val="C00000"/>
                </a:solidFill>
                <a:latin typeface="+mn-lt"/>
                <a:ea typeface="楷体_GB2312" pitchFamily="49" charset="-122"/>
              </a:rPr>
              <a:t>虽然</a:t>
            </a:r>
            <a:r>
              <a:rPr lang="zh-CN" altLang="en-US" i="0" dirty="0">
                <a:latin typeface="+mn-lt"/>
                <a:ea typeface="楷体_GB2312" pitchFamily="49" charset="-122"/>
              </a:rPr>
              <a:t>聪明，</a:t>
            </a:r>
            <a:r>
              <a:rPr lang="zh-CN" altLang="en-US" i="0" dirty="0">
                <a:solidFill>
                  <a:srgbClr val="C00000"/>
                </a:solidFill>
                <a:latin typeface="+mn-lt"/>
                <a:ea typeface="楷体_GB2312" pitchFamily="49" charset="-122"/>
              </a:rPr>
              <a:t>但是</a:t>
            </a:r>
            <a:r>
              <a:rPr lang="zh-CN" altLang="en-US" i="0" dirty="0">
                <a:latin typeface="+mn-lt"/>
                <a:ea typeface="楷体_GB2312" pitchFamily="49" charset="-122"/>
              </a:rPr>
              <a:t>不用功</a:t>
            </a:r>
          </a:p>
          <a:p>
            <a:pPr marL="342900" indent="-342900" eaLnBrk="0" hangingPunct="0">
              <a:lnSpc>
                <a:spcPct val="110000"/>
              </a:lnSpc>
              <a:spcBef>
                <a:spcPct val="20000"/>
              </a:spcBef>
              <a:buFont typeface="Arial" pitchFamily="34" charset="0"/>
              <a:buChar char="•"/>
              <a:defRPr/>
            </a:pPr>
            <a:r>
              <a:rPr lang="zh-CN" altLang="en-US" i="0" dirty="0">
                <a:latin typeface="+mn-lt"/>
                <a:ea typeface="楷体_GB2312" pitchFamily="49" charset="-122"/>
              </a:rPr>
              <a:t>王华</a:t>
            </a:r>
            <a:r>
              <a:rPr lang="zh-CN" altLang="zh-CN" i="0" dirty="0">
                <a:solidFill>
                  <a:srgbClr val="C00000"/>
                </a:solidFill>
                <a:latin typeface="+mn-lt"/>
                <a:ea typeface="楷体_GB2312" pitchFamily="49" charset="-122"/>
              </a:rPr>
              <a:t>不仅</a:t>
            </a:r>
            <a:r>
              <a:rPr lang="zh-CN" altLang="zh-CN" i="0" dirty="0">
                <a:latin typeface="+mn-lt"/>
                <a:ea typeface="楷体_GB2312" pitchFamily="49" charset="-122"/>
              </a:rPr>
              <a:t>用功</a:t>
            </a:r>
            <a:r>
              <a:rPr lang="zh-CN" altLang="zh-CN" i="0" dirty="0">
                <a:solidFill>
                  <a:srgbClr val="C00000"/>
                </a:solidFill>
                <a:latin typeface="+mn-lt"/>
                <a:ea typeface="楷体_GB2312" pitchFamily="49" charset="-122"/>
              </a:rPr>
              <a:t>而且</a:t>
            </a:r>
            <a:r>
              <a:rPr lang="zh-CN" altLang="zh-CN" i="0" dirty="0">
                <a:latin typeface="+mn-lt"/>
                <a:ea typeface="楷体_GB2312" pitchFamily="49" charset="-122"/>
              </a:rPr>
              <a:t>聪明</a:t>
            </a:r>
            <a:endParaRPr lang="zh-CN" altLang="en-US" i="0" dirty="0">
              <a:latin typeface="+mn-lt"/>
              <a:ea typeface="楷体_GB2312" pitchFamily="49" charset="-122"/>
            </a:endParaRPr>
          </a:p>
          <a:p>
            <a:pPr marL="342900" indent="-342900" eaLnBrk="0" hangingPunct="0">
              <a:lnSpc>
                <a:spcPct val="110000"/>
              </a:lnSpc>
              <a:spcBef>
                <a:spcPct val="20000"/>
              </a:spcBef>
              <a:buFont typeface="Arial" pitchFamily="34" charset="0"/>
              <a:buChar char="•"/>
              <a:defRPr/>
            </a:pPr>
            <a:r>
              <a:rPr lang="zh-CN" altLang="en-US" i="0" dirty="0">
                <a:latin typeface="+mn-lt"/>
                <a:ea typeface="楷体_GB2312" pitchFamily="49" charset="-122"/>
              </a:rPr>
              <a:t>王华</a:t>
            </a:r>
            <a:r>
              <a:rPr lang="zh-CN" altLang="en-US" i="0" dirty="0">
                <a:solidFill>
                  <a:srgbClr val="C00000"/>
                </a:solidFill>
                <a:latin typeface="+mn-lt"/>
                <a:ea typeface="楷体_GB2312" pitchFamily="49" charset="-122"/>
              </a:rPr>
              <a:t>一面</a:t>
            </a:r>
            <a:r>
              <a:rPr lang="zh-CN" altLang="en-US" i="0" dirty="0">
                <a:latin typeface="+mn-lt"/>
                <a:ea typeface="楷体_GB2312" pitchFamily="49" charset="-122"/>
              </a:rPr>
              <a:t>看书，</a:t>
            </a:r>
            <a:r>
              <a:rPr lang="zh-CN" altLang="en-US" i="0" dirty="0">
                <a:solidFill>
                  <a:srgbClr val="C00000"/>
                </a:solidFill>
                <a:latin typeface="+mn-lt"/>
                <a:ea typeface="楷体_GB2312" pitchFamily="49" charset="-122"/>
              </a:rPr>
              <a:t>一面</a:t>
            </a:r>
            <a:r>
              <a:rPr lang="zh-CN" altLang="en-US" i="0" dirty="0">
                <a:latin typeface="+mn-lt"/>
                <a:ea typeface="楷体_GB2312" pitchFamily="49" charset="-122"/>
              </a:rPr>
              <a:t>吃苹果</a:t>
            </a:r>
          </a:p>
        </p:txBody>
      </p:sp>
      <p:sp>
        <p:nvSpPr>
          <p:cNvPr id="6" name="TextBox 5">
            <a:extLst>
              <a:ext uri="{FF2B5EF4-FFF2-40B4-BE49-F238E27FC236}">
                <a16:creationId xmlns:a16="http://schemas.microsoft.com/office/drawing/2014/main" id="{0C02710E-FBE0-4F3B-B165-D9052F62C411}"/>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7" name="WordArt 2">
            <a:extLst>
              <a:ext uri="{FF2B5EF4-FFF2-40B4-BE49-F238E27FC236}">
                <a16:creationId xmlns:a16="http://schemas.microsoft.com/office/drawing/2014/main" id="{E21A0150-EA7B-44E3-9780-7353B8558208}"/>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769969" y="1453354"/>
            <a:ext cx="1000125" cy="500062"/>
          </a:xfrm>
          <a:prstGeom prst="rect">
            <a:avLst/>
          </a:prstGeom>
          <a:solidFill>
            <a:schemeClr val="accent3">
              <a:lumMod val="85000"/>
            </a:schemeClr>
          </a:solidFill>
          <a:ln w="9525" cap="flat" cmpd="sng" algn="ctr">
            <a:solidFill>
              <a:schemeClr val="bg1"/>
            </a:solidFill>
            <a:prstDash val="solid"/>
            <a:round/>
            <a:headEnd type="none" w="med" len="med"/>
            <a:tailEnd type="none" w="med" len="med"/>
          </a:ln>
          <a:effectLst/>
        </p:spPr>
        <p:txBody>
          <a:bodyPr/>
          <a:lstStyle/>
          <a:p>
            <a:pPr latinLnBrk="1"/>
            <a:endParaRPr lang="zh-CN" altLang="en-US">
              <a:ea typeface="宋体" charset="-122"/>
            </a:endParaRPr>
          </a:p>
        </p:txBody>
      </p:sp>
      <p:sp>
        <p:nvSpPr>
          <p:cNvPr id="6" name="TextBox 5"/>
          <p:cNvSpPr txBox="1"/>
          <p:nvPr/>
        </p:nvSpPr>
        <p:spPr>
          <a:xfrm>
            <a:off x="698530" y="1426367"/>
            <a:ext cx="7269678" cy="1594026"/>
          </a:xfrm>
          <a:prstGeom prst="rect">
            <a:avLst/>
          </a:prstGeom>
          <a:noFill/>
        </p:spPr>
        <p:txBody>
          <a:bodyPr wrap="square">
            <a:spAutoFit/>
          </a:bodyPr>
          <a:lstStyle/>
          <a:p>
            <a:pPr latinLnBrk="1">
              <a:lnSpc>
                <a:spcPct val="120000"/>
              </a:lnSpc>
              <a:defRPr/>
            </a:pPr>
            <a:r>
              <a:rPr lang="zh-CN" altLang="en-US" i="0" dirty="0">
                <a:solidFill>
                  <a:schemeClr val="accent2">
                    <a:lumMod val="50000"/>
                  </a:schemeClr>
                </a:solidFill>
                <a:latin typeface="+mn-lt"/>
                <a:ea typeface="仿宋_GB2312" pitchFamily="49" charset="-122"/>
              </a:rPr>
              <a:t>定义</a:t>
            </a:r>
            <a:r>
              <a:rPr lang="en-US" altLang="zh-CN" i="0" dirty="0">
                <a:solidFill>
                  <a:schemeClr val="accent2">
                    <a:lumMod val="50000"/>
                  </a:schemeClr>
                </a:solidFill>
                <a:latin typeface="+mn-lt"/>
                <a:ea typeface="仿宋_GB2312" pitchFamily="49" charset="-122"/>
              </a:rPr>
              <a:t>3</a:t>
            </a:r>
            <a:r>
              <a:rPr lang="en-US" altLang="zh-CN" i="0" dirty="0">
                <a:latin typeface="+mn-lt"/>
                <a:ea typeface="仿宋_GB2312" pitchFamily="49" charset="-122"/>
              </a:rPr>
              <a:t>  </a:t>
            </a:r>
            <a:r>
              <a:rPr lang="zh-CN" altLang="en-US" i="0" dirty="0">
                <a:latin typeface="+mn-lt"/>
                <a:ea typeface="仿宋_GB2312" pitchFamily="49" charset="-122"/>
              </a:rPr>
              <a:t>令</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为命题，</a:t>
            </a:r>
            <a:r>
              <a:rPr lang="zh-CN" altLang="en-US" i="0" dirty="0">
                <a:ea typeface="仿宋_GB2312" pitchFamily="49" charset="-122"/>
              </a:rPr>
              <a:t>“</a:t>
            </a:r>
            <a:r>
              <a:rPr lang="en-US" altLang="zh-CN" b="1" dirty="0">
                <a:ea typeface="仿宋_GB2312" pitchFamily="49" charset="-122"/>
              </a:rPr>
              <a:t>p</a:t>
            </a:r>
            <a:r>
              <a:rPr lang="zh-CN" altLang="en-US" b="1" i="0" dirty="0">
                <a:ea typeface="仿宋_GB2312" pitchFamily="49" charset="-122"/>
              </a:rPr>
              <a:t>或</a:t>
            </a:r>
            <a:r>
              <a:rPr lang="en-US" altLang="zh-CN" b="1" dirty="0">
                <a:ea typeface="仿宋_GB2312" pitchFamily="49" charset="-122"/>
              </a:rPr>
              <a:t>q</a:t>
            </a:r>
            <a:r>
              <a:rPr lang="zh-CN" altLang="en-US" i="0" dirty="0">
                <a:ea typeface="仿宋_GB2312" pitchFamily="49" charset="-122"/>
              </a:rPr>
              <a:t>”为一新命题，</a:t>
            </a:r>
            <a:r>
              <a:rPr lang="zh-CN" altLang="en-US" i="0" dirty="0">
                <a:latin typeface="+mn-lt"/>
                <a:ea typeface="仿宋_GB2312" pitchFamily="49" charset="-122"/>
              </a:rPr>
              <a:t>用</a:t>
            </a:r>
            <a:r>
              <a:rPr lang="en-US" altLang="zh-CN" b="1" dirty="0">
                <a:ea typeface="仿宋_GB2312" pitchFamily="49" charset="-122"/>
              </a:rPr>
              <a:t>p</a:t>
            </a:r>
            <a:r>
              <a:rPr lang="zh-CN" altLang="en-US" b="1" i="0" dirty="0">
                <a:ea typeface="仿宋_GB2312" pitchFamily="49" charset="-122"/>
                <a:sym typeface="Symbol"/>
              </a:rPr>
              <a:t></a:t>
            </a:r>
            <a:r>
              <a:rPr lang="en-US" altLang="zh-CN" b="1" dirty="0">
                <a:ea typeface="仿宋_GB2312" pitchFamily="49" charset="-122"/>
              </a:rPr>
              <a:t>q</a:t>
            </a:r>
            <a:r>
              <a:rPr lang="zh-CN" altLang="en-US" i="0" dirty="0">
                <a:latin typeface="+mn-lt"/>
                <a:ea typeface="仿宋_GB2312" pitchFamily="49" charset="-122"/>
              </a:rPr>
              <a:t>表示，</a:t>
            </a:r>
            <a:r>
              <a:rPr lang="zh-CN" altLang="en-US" i="0" dirty="0">
                <a:ea typeface="仿宋_GB2312" pitchFamily="49" charset="-122"/>
              </a:rPr>
              <a:t>称为</a:t>
            </a:r>
            <a:r>
              <a:rPr lang="en-US" altLang="zh-CN" b="1" dirty="0">
                <a:ea typeface="仿宋_GB2312" pitchFamily="49" charset="-122"/>
              </a:rPr>
              <a:t>p</a:t>
            </a:r>
            <a:r>
              <a:rPr lang="zh-CN" altLang="en-US" b="1" i="0" dirty="0">
                <a:ea typeface="仿宋_GB2312" pitchFamily="49" charset="-122"/>
              </a:rPr>
              <a:t>和</a:t>
            </a:r>
            <a:r>
              <a:rPr lang="en-US" altLang="zh-CN" b="1" dirty="0">
                <a:ea typeface="仿宋_GB2312" pitchFamily="49" charset="-122"/>
              </a:rPr>
              <a:t>q</a:t>
            </a:r>
            <a:r>
              <a:rPr lang="zh-CN" altLang="en-US" b="1" i="0" dirty="0">
                <a:ea typeface="仿宋_GB2312" pitchFamily="49" charset="-122"/>
              </a:rPr>
              <a:t>的析取（</a:t>
            </a:r>
            <a:r>
              <a:rPr lang="en-US" altLang="zh-CN" dirty="0"/>
              <a:t> disjunction </a:t>
            </a:r>
            <a:r>
              <a:rPr lang="zh-CN" altLang="en-US" b="1" i="0" dirty="0">
                <a:ea typeface="仿宋_GB2312" pitchFamily="49" charset="-122"/>
              </a:rPr>
              <a:t>）。</a:t>
            </a:r>
            <a:endParaRPr lang="en-US" altLang="zh-CN" i="0" dirty="0">
              <a:latin typeface="+mn-lt"/>
              <a:ea typeface="仿宋_GB2312" pitchFamily="49" charset="-122"/>
            </a:endParaRPr>
          </a:p>
          <a:p>
            <a:pPr latinLnBrk="1">
              <a:lnSpc>
                <a:spcPct val="120000"/>
              </a:lnSpc>
              <a:defRPr/>
            </a:pPr>
            <a:r>
              <a:rPr lang="zh-CN" altLang="en-US" i="0" dirty="0">
                <a:latin typeface="+mn-lt"/>
                <a:ea typeface="仿宋_GB2312" pitchFamily="49" charset="-122"/>
              </a:rPr>
              <a:t>当</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均为假时</a:t>
            </a:r>
            <a:r>
              <a:rPr lang="en-US" altLang="zh-CN" b="1" dirty="0">
                <a:ea typeface="仿宋_GB2312" pitchFamily="49" charset="-122"/>
              </a:rPr>
              <a:t>p</a:t>
            </a:r>
            <a:r>
              <a:rPr lang="zh-CN" altLang="en-US" b="1" i="0" dirty="0">
                <a:ea typeface="仿宋_GB2312" pitchFamily="49" charset="-122"/>
                <a:sym typeface="Symbol"/>
              </a:rPr>
              <a:t></a:t>
            </a:r>
            <a:r>
              <a:rPr lang="en-US" altLang="zh-CN" b="1" dirty="0">
                <a:ea typeface="仿宋_GB2312" pitchFamily="49" charset="-122"/>
              </a:rPr>
              <a:t>q</a:t>
            </a:r>
            <a:r>
              <a:rPr lang="zh-CN" altLang="en-US" i="0" dirty="0">
                <a:latin typeface="+mn-lt"/>
                <a:ea typeface="仿宋_GB2312" pitchFamily="49" charset="-122"/>
              </a:rPr>
              <a:t>为假，否则都为真。</a:t>
            </a:r>
            <a:endParaRPr lang="en-US" altLang="zh-CN" i="0" dirty="0">
              <a:latin typeface="+mn-lt"/>
              <a:ea typeface="仿宋_GB2312" pitchFamily="49" charset="-122"/>
            </a:endParaRPr>
          </a:p>
        </p:txBody>
      </p:sp>
      <p:sp>
        <p:nvSpPr>
          <p:cNvPr id="9" name="TextBox 8"/>
          <p:cNvSpPr txBox="1"/>
          <p:nvPr/>
        </p:nvSpPr>
        <p:spPr>
          <a:xfrm>
            <a:off x="8041927" y="1340768"/>
            <a:ext cx="3000375" cy="461962"/>
          </a:xfrm>
          <a:prstGeom prst="rect">
            <a:avLst/>
          </a:prstGeom>
          <a:noFill/>
        </p:spPr>
        <p:txBody>
          <a:bodyPr>
            <a:spAutoFit/>
          </a:bodyPr>
          <a:lstStyle/>
          <a:p>
            <a:pPr algn="ctr" latinLnBrk="1">
              <a:defRPr/>
            </a:pPr>
            <a:r>
              <a:rPr lang="zh-CN" altLang="en-US" sz="2400" i="0" dirty="0">
                <a:latin typeface="+mn-lt"/>
                <a:ea typeface="仿宋_GB2312" pitchFamily="49" charset="-122"/>
              </a:rPr>
              <a:t>两命题析取的真值表</a:t>
            </a:r>
          </a:p>
        </p:txBody>
      </p:sp>
      <p:graphicFrame>
        <p:nvGraphicFramePr>
          <p:cNvPr id="10" name="表格 9"/>
          <p:cNvGraphicFramePr>
            <a:graphicFrameLocks noGrp="1"/>
          </p:cNvGraphicFramePr>
          <p:nvPr>
            <p:extLst>
              <p:ext uri="{D42A27DB-BD31-4B8C-83A1-F6EECF244321}">
                <p14:modId xmlns:p14="http://schemas.microsoft.com/office/powerpoint/2010/main" val="1765898426"/>
              </p:ext>
            </p:extLst>
          </p:nvPr>
        </p:nvGraphicFramePr>
        <p:xfrm>
          <a:off x="8256240" y="1813843"/>
          <a:ext cx="2643187" cy="1981200"/>
        </p:xfrm>
        <a:graphic>
          <a:graphicData uri="http://schemas.openxmlformats.org/drawingml/2006/table">
            <a:tbl>
              <a:tblPr/>
              <a:tblGrid>
                <a:gridCol w="833437">
                  <a:extLst>
                    <a:ext uri="{9D8B030D-6E8A-4147-A177-3AD203B41FA5}">
                      <a16:colId xmlns:a16="http://schemas.microsoft.com/office/drawing/2014/main" val="20000"/>
                    </a:ext>
                  </a:extLst>
                </a:gridCol>
                <a:gridCol w="833438">
                  <a:extLst>
                    <a:ext uri="{9D8B030D-6E8A-4147-A177-3AD203B41FA5}">
                      <a16:colId xmlns:a16="http://schemas.microsoft.com/office/drawing/2014/main" val="20001"/>
                    </a:ext>
                  </a:extLst>
                </a:gridCol>
                <a:gridCol w="976312">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仿宋_GB2312" pitchFamily="49" charset="-122"/>
                        </a:rPr>
                        <a:t>p</a:t>
                      </a:r>
                      <a:r>
                        <a:rPr kumimoji="0" lang="zh-CN" altLang="en-US" sz="2000" b="1" i="0"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仿宋_GB2312" pitchFamily="49" charset="-122"/>
                          <a:sym typeface="Symbol" pitchFamily="18" charset="2"/>
                        </a:rPr>
                        <a:t></a:t>
                      </a:r>
                      <a:r>
                        <a:rPr kumimoji="0" lang="en-US" altLang="zh-CN"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仿宋_GB2312" pitchFamily="49" charset="-122"/>
                        </a:rPr>
                        <a:t>q</a:t>
                      </a:r>
                      <a:endParaRPr kumimoji="0" lang="zh-CN" altLang="en-US"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 </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4"/>
                  </a:ext>
                </a:extLst>
              </a:tr>
            </a:tbl>
          </a:graphicData>
        </a:graphic>
      </p:graphicFrame>
      <p:sp>
        <p:nvSpPr>
          <p:cNvPr id="12322" name="Rectangle 3"/>
          <p:cNvSpPr txBox="1">
            <a:spLocks noChangeArrowheads="1"/>
          </p:cNvSpPr>
          <p:nvPr/>
        </p:nvSpPr>
        <p:spPr bwMode="auto">
          <a:xfrm>
            <a:off x="916776" y="4446464"/>
            <a:ext cx="8786812" cy="1217613"/>
          </a:xfrm>
          <a:prstGeom prst="rect">
            <a:avLst/>
          </a:prstGeom>
          <a:noFill/>
          <a:ln w="9525">
            <a:noFill/>
            <a:miter lim="800000"/>
            <a:headEnd/>
            <a:tailEnd/>
          </a:ln>
        </p:spPr>
        <p:txBody>
          <a:bodyPr/>
          <a:lstStyle/>
          <a:p>
            <a:pPr latinLnBrk="1">
              <a:lnSpc>
                <a:spcPct val="120000"/>
              </a:lnSpc>
            </a:pPr>
            <a:r>
              <a:rPr lang="zh-CN" altLang="en-US" sz="2600" i="0" dirty="0">
                <a:solidFill>
                  <a:srgbClr val="1F5BD3"/>
                </a:solidFill>
                <a:ea typeface="宋体" charset="-122"/>
              </a:rPr>
              <a:t>例：找出命题</a:t>
            </a:r>
            <a:r>
              <a:rPr lang="en-US" altLang="zh-CN" sz="2600" dirty="0">
                <a:solidFill>
                  <a:srgbClr val="1F5BD3"/>
                </a:solidFill>
                <a:ea typeface="宋体" charset="-122"/>
              </a:rPr>
              <a:t>p</a:t>
            </a:r>
            <a:r>
              <a:rPr lang="zh-CN" altLang="en-US" sz="2600" i="0" dirty="0">
                <a:solidFill>
                  <a:srgbClr val="1F5BD3"/>
                </a:solidFill>
                <a:ea typeface="宋体" charset="-122"/>
              </a:rPr>
              <a:t>和</a:t>
            </a:r>
            <a:r>
              <a:rPr lang="en-US" altLang="zh-CN" sz="2600" dirty="0">
                <a:solidFill>
                  <a:srgbClr val="1F5BD3"/>
                </a:solidFill>
                <a:ea typeface="宋体" charset="-122"/>
              </a:rPr>
              <a:t>q</a:t>
            </a:r>
            <a:r>
              <a:rPr lang="zh-CN" altLang="en-US" sz="2600" i="0" dirty="0">
                <a:solidFill>
                  <a:srgbClr val="1F5BD3"/>
                </a:solidFill>
                <a:ea typeface="宋体" charset="-122"/>
              </a:rPr>
              <a:t>的析取</a:t>
            </a:r>
            <a:endParaRPr lang="en-US" altLang="zh-CN" sz="2400" dirty="0">
              <a:ea typeface="宋体" charset="-122"/>
            </a:endParaRPr>
          </a:p>
          <a:p>
            <a:pPr latinLnBrk="1">
              <a:lnSpc>
                <a:spcPct val="120000"/>
              </a:lnSpc>
            </a:pPr>
            <a:r>
              <a:rPr lang="en-US" altLang="zh-CN" sz="2400" dirty="0">
                <a:ea typeface="宋体" charset="-122"/>
              </a:rPr>
              <a:t>p</a:t>
            </a:r>
            <a:r>
              <a:rPr lang="zh-CN" altLang="en-US" sz="2400" i="0" dirty="0">
                <a:ea typeface="宋体" charset="-122"/>
              </a:rPr>
              <a:t>：今天是星期五</a:t>
            </a:r>
            <a:endParaRPr lang="en-US" altLang="zh-CN" sz="2400" i="0" dirty="0">
              <a:ea typeface="宋体" charset="-122"/>
            </a:endParaRPr>
          </a:p>
          <a:p>
            <a:pPr latinLnBrk="1">
              <a:lnSpc>
                <a:spcPct val="120000"/>
              </a:lnSpc>
            </a:pPr>
            <a:r>
              <a:rPr lang="en-US" altLang="zh-CN" sz="2400" dirty="0">
                <a:ea typeface="宋体" charset="-122"/>
              </a:rPr>
              <a:t>q</a:t>
            </a:r>
            <a:r>
              <a:rPr lang="zh-CN" altLang="en-US" sz="2400" i="0" dirty="0">
                <a:ea typeface="宋体" charset="-122"/>
              </a:rPr>
              <a:t>：今天下雨</a:t>
            </a:r>
            <a:endParaRPr lang="en-US" altLang="zh-CN" sz="2400" dirty="0">
              <a:ea typeface="宋体" charset="-122"/>
            </a:endParaRPr>
          </a:p>
        </p:txBody>
      </p:sp>
      <p:sp>
        <p:nvSpPr>
          <p:cNvPr id="11" name="TextBox 10"/>
          <p:cNvSpPr txBox="1">
            <a:spLocks noChangeArrowheads="1"/>
          </p:cNvSpPr>
          <p:nvPr/>
        </p:nvSpPr>
        <p:spPr bwMode="auto">
          <a:xfrm>
            <a:off x="769969" y="3385624"/>
            <a:ext cx="5429250" cy="554511"/>
          </a:xfrm>
          <a:prstGeom prst="rect">
            <a:avLst/>
          </a:prstGeom>
          <a:noFill/>
          <a:ln w="9525">
            <a:noFill/>
            <a:miter lim="800000"/>
            <a:headEnd/>
            <a:tailEnd/>
          </a:ln>
        </p:spPr>
        <p:txBody>
          <a:bodyPr>
            <a:spAutoFit/>
          </a:bodyPr>
          <a:lstStyle/>
          <a:p>
            <a:pPr latinLnBrk="1">
              <a:lnSpc>
                <a:spcPct val="120000"/>
              </a:lnSpc>
            </a:pPr>
            <a:r>
              <a:rPr lang="zh-CN" altLang="en-US" i="0" dirty="0">
                <a:latin typeface="楷体_GB2312" pitchFamily="49" charset="-122"/>
                <a:ea typeface="楷体_GB2312" pitchFamily="49" charset="-122"/>
              </a:rPr>
              <a:t>析取联接词</a:t>
            </a:r>
            <a:r>
              <a:rPr lang="zh-CN" altLang="en-US" i="0" dirty="0">
                <a:latin typeface="楷体_GB2312" pitchFamily="49" charset="-122"/>
                <a:ea typeface="楷体_GB2312" pitchFamily="49" charset="-122"/>
                <a:sym typeface="Symbol" pitchFamily="18" charset="2"/>
              </a:rPr>
              <a:t></a:t>
            </a:r>
            <a:r>
              <a:rPr lang="zh-CN" altLang="en-US" i="0" dirty="0">
                <a:latin typeface="楷体_GB2312" pitchFamily="49" charset="-122"/>
                <a:ea typeface="楷体_GB2312" pitchFamily="49" charset="-122"/>
              </a:rPr>
              <a:t>对应的中文语义：</a:t>
            </a:r>
            <a:r>
              <a:rPr lang="zh-CN" altLang="en-US" i="0" dirty="0">
                <a:solidFill>
                  <a:srgbClr val="C00000"/>
                </a:solidFill>
                <a:latin typeface="楷体_GB2312" pitchFamily="49" charset="-122"/>
                <a:ea typeface="楷体_GB2312" pitchFamily="49" charset="-122"/>
              </a:rPr>
              <a:t>或</a:t>
            </a:r>
            <a:endParaRPr lang="en-US" altLang="zh-CN" i="0" dirty="0">
              <a:solidFill>
                <a:srgbClr val="C00000"/>
              </a:solidFill>
              <a:latin typeface="楷体_GB2312" pitchFamily="49" charset="-122"/>
              <a:ea typeface="楷体_GB2312" pitchFamily="49" charset="-122"/>
            </a:endParaRPr>
          </a:p>
        </p:txBody>
      </p:sp>
      <p:sp>
        <p:nvSpPr>
          <p:cNvPr id="12" name="Rectangle 3"/>
          <p:cNvSpPr txBox="1">
            <a:spLocks noChangeArrowheads="1"/>
          </p:cNvSpPr>
          <p:nvPr/>
        </p:nvSpPr>
        <p:spPr bwMode="auto">
          <a:xfrm>
            <a:off x="6240016" y="5089402"/>
            <a:ext cx="4929222" cy="574675"/>
          </a:xfrm>
          <a:prstGeom prst="rect">
            <a:avLst/>
          </a:prstGeom>
          <a:noFill/>
          <a:ln w="9525">
            <a:noFill/>
            <a:miter lim="800000"/>
            <a:headEnd/>
            <a:tailEnd/>
          </a:ln>
        </p:spPr>
        <p:txBody>
          <a:bodyPr/>
          <a:lstStyle/>
          <a:p>
            <a:pPr latinLnBrk="1"/>
            <a:r>
              <a:rPr lang="en-US" altLang="zh-CN" sz="2400" b="1" dirty="0">
                <a:ea typeface="仿宋_GB2312" pitchFamily="49" charset="-122"/>
              </a:rPr>
              <a:t>p</a:t>
            </a:r>
            <a:r>
              <a:rPr lang="zh-CN" altLang="en-US" sz="2400" b="1" i="0" dirty="0">
                <a:ea typeface="仿宋_GB2312" pitchFamily="49" charset="-122"/>
                <a:sym typeface="Symbol"/>
              </a:rPr>
              <a:t></a:t>
            </a:r>
            <a:r>
              <a:rPr lang="en-US" altLang="zh-CN" sz="2400" b="1" dirty="0">
                <a:ea typeface="仿宋_GB2312" pitchFamily="49" charset="-122"/>
              </a:rPr>
              <a:t>q</a:t>
            </a:r>
            <a:r>
              <a:rPr lang="zh-CN" altLang="en-US" sz="2400" b="1" i="0" dirty="0">
                <a:ea typeface="仿宋_GB2312" pitchFamily="49" charset="-122"/>
              </a:rPr>
              <a:t>：</a:t>
            </a:r>
            <a:r>
              <a:rPr lang="zh-CN" altLang="en-US" sz="2400" i="0" dirty="0">
                <a:ea typeface="宋体" charset="-122"/>
              </a:rPr>
              <a:t>今天是星期五或今天下雨。</a:t>
            </a:r>
            <a:endParaRPr lang="en-US" altLang="zh-CN" sz="2400" i="0" dirty="0">
              <a:ea typeface="宋体" charset="-122"/>
            </a:endParaRPr>
          </a:p>
        </p:txBody>
      </p:sp>
      <p:sp>
        <p:nvSpPr>
          <p:cNvPr id="13" name="TextBox 5">
            <a:extLst>
              <a:ext uri="{FF2B5EF4-FFF2-40B4-BE49-F238E27FC236}">
                <a16:creationId xmlns:a16="http://schemas.microsoft.com/office/drawing/2014/main" id="{FEC1EF4C-CFAA-440B-ADC1-B7B0AD331834}"/>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4" name="WordArt 2">
            <a:extLst>
              <a:ext uri="{FF2B5EF4-FFF2-40B4-BE49-F238E27FC236}">
                <a16:creationId xmlns:a16="http://schemas.microsoft.com/office/drawing/2014/main" id="{58FF4205-9BD2-4D8A-8D31-238C0D816168}"/>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322"/>
                                        </p:tgtEl>
                                        <p:attrNameLst>
                                          <p:attrName>style.visibility</p:attrName>
                                        </p:attrNameLst>
                                      </p:cBhvr>
                                      <p:to>
                                        <p:strVal val="visible"/>
                                      </p:to>
                                    </p:set>
                                    <p:animEffect transition="in" filter="randombar(horizontal)">
                                      <p:cBhvr>
                                        <p:cTn id="17" dur="500"/>
                                        <p:tgtEl>
                                          <p:spTgt spid="123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322"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27"/>
          <p:cNvSpPr txBox="1">
            <a:spLocks noChangeArrowheads="1"/>
          </p:cNvSpPr>
          <p:nvPr/>
        </p:nvSpPr>
        <p:spPr bwMode="auto">
          <a:xfrm>
            <a:off x="1049012" y="1397224"/>
            <a:ext cx="10015539" cy="2214563"/>
          </a:xfrm>
          <a:prstGeom prst="rect">
            <a:avLst/>
          </a:prstGeom>
          <a:noFill/>
          <a:ln w="9525">
            <a:noFill/>
            <a:miter lim="800000"/>
            <a:headEnd/>
            <a:tailEnd/>
          </a:ln>
        </p:spPr>
        <p:txBody>
          <a:bodyPr/>
          <a:lstStyle/>
          <a:p>
            <a:pPr latinLnBrk="1">
              <a:lnSpc>
                <a:spcPct val="130000"/>
              </a:lnSpc>
              <a:defRPr/>
            </a:pPr>
            <a:r>
              <a:rPr lang="zh-CN" altLang="en-US" i="0" dirty="0">
                <a:solidFill>
                  <a:schemeClr val="accent2">
                    <a:lumMod val="50000"/>
                  </a:schemeClr>
                </a:solidFill>
                <a:latin typeface="华文中宋" pitchFamily="2" charset="-122"/>
                <a:ea typeface="华文中宋" pitchFamily="2" charset="-122"/>
              </a:rPr>
              <a:t>注意：</a:t>
            </a:r>
            <a:r>
              <a:rPr lang="zh-CN" altLang="en-US" i="0" dirty="0">
                <a:solidFill>
                  <a:srgbClr val="C00000"/>
                </a:solidFill>
                <a:latin typeface="华文中宋" pitchFamily="2" charset="-122"/>
                <a:ea typeface="华文中宋" pitchFamily="2" charset="-122"/>
              </a:rPr>
              <a:t>此处</a:t>
            </a:r>
            <a:r>
              <a:rPr lang="zh-CN" altLang="en-US" i="0" dirty="0">
                <a:solidFill>
                  <a:srgbClr val="C00000"/>
                </a:solidFill>
                <a:latin typeface="华文中宋" pitchFamily="2" charset="-122"/>
                <a:ea typeface="华文中宋" pitchFamily="2" charset="-122"/>
                <a:sym typeface="Symbol"/>
              </a:rPr>
              <a:t>是“同或”的含义，不是“异或”</a:t>
            </a:r>
            <a:r>
              <a:rPr lang="zh-CN" altLang="en-US" i="0" dirty="0">
                <a:solidFill>
                  <a:schemeClr val="accent2">
                    <a:lumMod val="50000"/>
                  </a:schemeClr>
                </a:solidFill>
                <a:latin typeface="华文中宋" pitchFamily="2" charset="-122"/>
                <a:ea typeface="华文中宋" pitchFamily="2" charset="-122"/>
                <a:sym typeface="Symbol"/>
              </a:rPr>
              <a:t>！</a:t>
            </a:r>
            <a:endParaRPr lang="en-US" altLang="zh-CN" i="0" dirty="0">
              <a:solidFill>
                <a:schemeClr val="accent2">
                  <a:lumMod val="50000"/>
                </a:schemeClr>
              </a:solidFill>
              <a:latin typeface="华文中宋" pitchFamily="2" charset="-122"/>
              <a:ea typeface="华文中宋" pitchFamily="2" charset="-122"/>
              <a:sym typeface="Symbol"/>
            </a:endParaRPr>
          </a:p>
          <a:p>
            <a:pPr marL="268288" indent="-268288" latinLnBrk="1">
              <a:lnSpc>
                <a:spcPct val="130000"/>
              </a:lnSpc>
              <a:buFont typeface="Arial" pitchFamily="34" charset="0"/>
              <a:buChar char="•"/>
              <a:defRPr/>
            </a:pPr>
            <a:r>
              <a:rPr lang="zh-CN" altLang="en-US" sz="2600" i="0" dirty="0">
                <a:latin typeface="华文中宋" pitchFamily="2" charset="-122"/>
                <a:ea typeface="华文中宋" pitchFamily="2" charset="-122"/>
              </a:rPr>
              <a:t>同或是指两命题之一成真或两者均为真时，析取的真值为真；</a:t>
            </a:r>
            <a:endParaRPr lang="en-US" altLang="zh-CN" sz="2600" i="0" dirty="0">
              <a:latin typeface="华文中宋" pitchFamily="2" charset="-122"/>
              <a:ea typeface="华文中宋" pitchFamily="2" charset="-122"/>
            </a:endParaRPr>
          </a:p>
          <a:p>
            <a:pPr marL="268288" indent="-268288" latinLnBrk="1">
              <a:lnSpc>
                <a:spcPct val="130000"/>
              </a:lnSpc>
              <a:buFont typeface="Arial" pitchFamily="34" charset="0"/>
              <a:buChar char="•"/>
              <a:defRPr/>
            </a:pPr>
            <a:r>
              <a:rPr lang="zh-CN" altLang="en-US" sz="2600" i="0" dirty="0">
                <a:latin typeface="华文中宋" pitchFamily="2" charset="-122"/>
                <a:ea typeface="华文中宋" pitchFamily="2" charset="-122"/>
              </a:rPr>
              <a:t>异或是指两命题</a:t>
            </a:r>
            <a:r>
              <a:rPr lang="zh-CN" altLang="en-US" sz="2600" i="0" dirty="0">
                <a:solidFill>
                  <a:srgbClr val="C00000"/>
                </a:solidFill>
                <a:latin typeface="华文中宋" pitchFamily="2" charset="-122"/>
                <a:ea typeface="华文中宋" pitchFamily="2" charset="-122"/>
              </a:rPr>
              <a:t>不同时为真时</a:t>
            </a:r>
            <a:r>
              <a:rPr lang="zh-CN" altLang="en-US" sz="2600" i="0" dirty="0">
                <a:latin typeface="华文中宋" pitchFamily="2" charset="-122"/>
                <a:ea typeface="华文中宋" pitchFamily="2" charset="-122"/>
              </a:rPr>
              <a:t>，真值才为真。</a:t>
            </a:r>
            <a:endParaRPr lang="en-US" altLang="zh-CN" sz="2600" i="0" dirty="0">
              <a:latin typeface="华文中宋" pitchFamily="2" charset="-122"/>
              <a:ea typeface="华文中宋" pitchFamily="2" charset="-122"/>
            </a:endParaRPr>
          </a:p>
        </p:txBody>
      </p:sp>
      <p:sp>
        <p:nvSpPr>
          <p:cNvPr id="13317" name="Rectangle 1027"/>
          <p:cNvSpPr txBox="1">
            <a:spLocks noChangeArrowheads="1"/>
          </p:cNvSpPr>
          <p:nvPr/>
        </p:nvSpPr>
        <p:spPr bwMode="auto">
          <a:xfrm>
            <a:off x="1238250" y="3929063"/>
            <a:ext cx="10186342" cy="2214562"/>
          </a:xfrm>
          <a:prstGeom prst="rect">
            <a:avLst/>
          </a:prstGeom>
          <a:noFill/>
          <a:ln w="9525">
            <a:noFill/>
            <a:miter lim="800000"/>
            <a:headEnd/>
            <a:tailEnd/>
          </a:ln>
        </p:spPr>
        <p:txBody>
          <a:bodyPr/>
          <a:lstStyle/>
          <a:p>
            <a:pPr latinLnBrk="1">
              <a:lnSpc>
                <a:spcPct val="130000"/>
              </a:lnSpc>
            </a:pPr>
            <a:r>
              <a:rPr lang="zh-CN" altLang="en-US" sz="2600" i="0" dirty="0">
                <a:latin typeface="华文中宋" charset="-122"/>
                <a:ea typeface="华文中宋" charset="-122"/>
              </a:rPr>
              <a:t>如：</a:t>
            </a:r>
            <a:endParaRPr lang="en-US" altLang="zh-CN" sz="2600" i="0" dirty="0">
              <a:latin typeface="华文中宋" charset="-122"/>
              <a:ea typeface="华文中宋" charset="-122"/>
            </a:endParaRPr>
          </a:p>
          <a:p>
            <a:pPr latinLnBrk="1">
              <a:lnSpc>
                <a:spcPct val="130000"/>
              </a:lnSpc>
            </a:pPr>
            <a:r>
              <a:rPr lang="zh-CN" altLang="en-US" sz="2600" i="0" dirty="0">
                <a:latin typeface="华文中宋" charset="-122"/>
                <a:ea typeface="华文中宋" charset="-122"/>
              </a:rPr>
              <a:t>“选修过微积分或计算机科学的学生可以选修本课”</a:t>
            </a:r>
            <a:endParaRPr lang="en-US" altLang="zh-CN" sz="2600" i="0" dirty="0">
              <a:latin typeface="华文中宋" charset="-122"/>
              <a:ea typeface="华文中宋" charset="-122"/>
            </a:endParaRPr>
          </a:p>
          <a:p>
            <a:pPr latinLnBrk="1">
              <a:lnSpc>
                <a:spcPct val="130000"/>
              </a:lnSpc>
            </a:pPr>
            <a:r>
              <a:rPr lang="zh-CN" altLang="en-US" sz="2600" i="0" dirty="0">
                <a:latin typeface="华文中宋" charset="-122"/>
                <a:ea typeface="华文中宋" charset="-122"/>
              </a:rPr>
              <a:t>“学过微积分或学过计算机科学，但不是两者都学过 的学生，可以注册本课。”</a:t>
            </a:r>
            <a:endParaRPr lang="en-US" altLang="zh-CN" sz="2600" i="0" dirty="0">
              <a:latin typeface="华文中宋" charset="-122"/>
              <a:ea typeface="华文中宋" charset="-122"/>
            </a:endParaRPr>
          </a:p>
        </p:txBody>
      </p:sp>
      <p:sp>
        <p:nvSpPr>
          <p:cNvPr id="13" name="圆角矩形标注 12"/>
          <p:cNvSpPr/>
          <p:nvPr/>
        </p:nvSpPr>
        <p:spPr bwMode="auto">
          <a:xfrm>
            <a:off x="9167813" y="4000500"/>
            <a:ext cx="1071562" cy="571500"/>
          </a:xfrm>
          <a:prstGeom prst="wedgeRoundRectCallout">
            <a:avLst>
              <a:gd name="adj1" fmla="val -92925"/>
              <a:gd name="adj2" fmla="val 59742"/>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lgn="ctr" latinLnBrk="1">
              <a:defRPr/>
            </a:pPr>
            <a:r>
              <a:rPr lang="zh-CN" altLang="en-US" i="0"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同或</a:t>
            </a:r>
          </a:p>
        </p:txBody>
      </p:sp>
      <p:sp>
        <p:nvSpPr>
          <p:cNvPr id="14" name="圆角矩形标注 13"/>
          <p:cNvSpPr/>
          <p:nvPr/>
        </p:nvSpPr>
        <p:spPr bwMode="auto">
          <a:xfrm>
            <a:off x="9167813" y="5572125"/>
            <a:ext cx="1071562" cy="571500"/>
          </a:xfrm>
          <a:prstGeom prst="wedgeRoundRectCallout">
            <a:avLst>
              <a:gd name="adj1" fmla="val -91454"/>
              <a:gd name="adj2" fmla="val -75430"/>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lgn="ctr" latinLnBrk="1">
              <a:defRPr/>
            </a:pPr>
            <a:r>
              <a:rPr lang="zh-CN" altLang="en-US" i="0"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异或</a:t>
            </a:r>
          </a:p>
        </p:txBody>
      </p:sp>
      <p:sp>
        <p:nvSpPr>
          <p:cNvPr id="8" name="TextBox 5">
            <a:extLst>
              <a:ext uri="{FF2B5EF4-FFF2-40B4-BE49-F238E27FC236}">
                <a16:creationId xmlns:a16="http://schemas.microsoft.com/office/drawing/2014/main" id="{F47A18F7-4576-4BC9-AD8D-F64009921812}"/>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9" name="WordArt 2">
            <a:extLst>
              <a:ext uri="{FF2B5EF4-FFF2-40B4-BE49-F238E27FC236}">
                <a16:creationId xmlns:a16="http://schemas.microsoft.com/office/drawing/2014/main" id="{DA95A7EF-12CD-4B27-AB86-1C79C26F6088}"/>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trips(down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Left)">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873650" y="1818649"/>
            <a:ext cx="1000125" cy="500062"/>
          </a:xfrm>
          <a:prstGeom prst="rect">
            <a:avLst/>
          </a:prstGeom>
          <a:solidFill>
            <a:schemeClr val="accent3">
              <a:lumMod val="85000"/>
            </a:schemeClr>
          </a:solidFill>
          <a:ln w="9525" cap="flat" cmpd="sng" algn="ctr">
            <a:solidFill>
              <a:schemeClr val="bg1"/>
            </a:solidFill>
            <a:prstDash val="solid"/>
            <a:round/>
            <a:headEnd type="none" w="med" len="med"/>
            <a:tailEnd type="none" w="med" len="med"/>
          </a:ln>
          <a:effectLst/>
        </p:spPr>
        <p:txBody>
          <a:bodyPr/>
          <a:lstStyle/>
          <a:p>
            <a:pPr latinLnBrk="1"/>
            <a:endParaRPr lang="zh-CN" altLang="en-US">
              <a:ea typeface="宋体" charset="-122"/>
            </a:endParaRPr>
          </a:p>
        </p:txBody>
      </p:sp>
      <p:sp>
        <p:nvSpPr>
          <p:cNvPr id="6" name="TextBox 5"/>
          <p:cNvSpPr txBox="1"/>
          <p:nvPr/>
        </p:nvSpPr>
        <p:spPr>
          <a:xfrm>
            <a:off x="802211" y="1844824"/>
            <a:ext cx="6013870" cy="2160588"/>
          </a:xfrm>
          <a:prstGeom prst="rect">
            <a:avLst/>
          </a:prstGeom>
          <a:noFill/>
        </p:spPr>
        <p:txBody>
          <a:bodyPr wrap="square">
            <a:spAutoFit/>
          </a:bodyPr>
          <a:lstStyle/>
          <a:p>
            <a:pPr latinLnBrk="1">
              <a:lnSpc>
                <a:spcPct val="120000"/>
              </a:lnSpc>
              <a:defRPr/>
            </a:pPr>
            <a:r>
              <a:rPr lang="zh-CN" altLang="en-US" i="0" dirty="0">
                <a:solidFill>
                  <a:schemeClr val="accent2">
                    <a:lumMod val="50000"/>
                  </a:schemeClr>
                </a:solidFill>
                <a:latin typeface="+mn-lt"/>
                <a:ea typeface="仿宋_GB2312" pitchFamily="49" charset="-122"/>
              </a:rPr>
              <a:t>定义</a:t>
            </a:r>
            <a:r>
              <a:rPr lang="en-US" altLang="zh-CN" i="0" dirty="0">
                <a:solidFill>
                  <a:schemeClr val="accent2">
                    <a:lumMod val="50000"/>
                  </a:schemeClr>
                </a:solidFill>
                <a:latin typeface="+mn-lt"/>
                <a:ea typeface="仿宋_GB2312" pitchFamily="49" charset="-122"/>
              </a:rPr>
              <a:t>4</a:t>
            </a:r>
            <a:r>
              <a:rPr lang="en-US" altLang="zh-CN" i="0" dirty="0">
                <a:latin typeface="+mn-lt"/>
                <a:ea typeface="仿宋_GB2312" pitchFamily="49" charset="-122"/>
              </a:rPr>
              <a:t>  </a:t>
            </a:r>
            <a:r>
              <a:rPr lang="zh-CN" altLang="en-US" i="0" dirty="0">
                <a:latin typeface="+mn-lt"/>
                <a:ea typeface="仿宋_GB2312" pitchFamily="49" charset="-122"/>
              </a:rPr>
              <a:t>令</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为命题，</a:t>
            </a:r>
            <a:r>
              <a:rPr lang="en-US" altLang="zh-CN" b="1" dirty="0">
                <a:ea typeface="仿宋_GB2312" pitchFamily="49" charset="-122"/>
              </a:rPr>
              <a:t>p</a:t>
            </a:r>
            <a:r>
              <a:rPr lang="zh-CN" altLang="en-US" b="1" i="0" dirty="0">
                <a:ea typeface="仿宋_GB2312" pitchFamily="49" charset="-122"/>
                <a:sym typeface="Symbol"/>
              </a:rPr>
              <a:t>和</a:t>
            </a:r>
            <a:r>
              <a:rPr lang="en-US" altLang="zh-CN" b="1" dirty="0">
                <a:ea typeface="仿宋_GB2312" pitchFamily="49" charset="-122"/>
              </a:rPr>
              <a:t>q</a:t>
            </a:r>
            <a:r>
              <a:rPr lang="zh-CN" altLang="en-US" b="1" i="0" dirty="0">
                <a:ea typeface="仿宋_GB2312" pitchFamily="49" charset="-122"/>
              </a:rPr>
              <a:t>的异或</a:t>
            </a:r>
            <a:r>
              <a:rPr lang="zh-CN" altLang="en-US" i="0" dirty="0">
                <a:ea typeface="仿宋_GB2312" pitchFamily="49" charset="-122"/>
              </a:rPr>
              <a:t>（</a:t>
            </a:r>
            <a:r>
              <a:rPr lang="en-US" altLang="zh-CN" dirty="0">
                <a:ea typeface="仿宋_GB2312" pitchFamily="49" charset="-122"/>
              </a:rPr>
              <a:t>exclusive or</a:t>
            </a:r>
            <a:r>
              <a:rPr lang="zh-CN" altLang="en-US" i="0" dirty="0">
                <a:ea typeface="仿宋_GB2312" pitchFamily="49" charset="-122"/>
              </a:rPr>
              <a:t>），用</a:t>
            </a:r>
            <a:r>
              <a:rPr lang="en-US" altLang="zh-CN" b="1" dirty="0">
                <a:ea typeface="仿宋_GB2312" pitchFamily="49" charset="-122"/>
              </a:rPr>
              <a:t>p </a:t>
            </a:r>
            <a:r>
              <a:rPr lang="en-US" altLang="zh-CN" b="1" i="0" dirty="0">
                <a:ea typeface="仿宋_GB2312" pitchFamily="49" charset="-122"/>
                <a:sym typeface="Symbol"/>
              </a:rPr>
              <a:t> </a:t>
            </a:r>
            <a:r>
              <a:rPr lang="en-US" altLang="zh-CN" b="1" dirty="0">
                <a:ea typeface="仿宋_GB2312" pitchFamily="49" charset="-122"/>
              </a:rPr>
              <a:t>q</a:t>
            </a:r>
            <a:r>
              <a:rPr lang="zh-CN" altLang="en-US" i="0" dirty="0">
                <a:latin typeface="+mn-lt"/>
                <a:ea typeface="仿宋_GB2312" pitchFamily="49" charset="-122"/>
              </a:rPr>
              <a:t>表示：当</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中恰有一个为真时它成真，否则它为假。</a:t>
            </a:r>
            <a:endParaRPr lang="en-US" altLang="zh-CN" i="0" dirty="0">
              <a:latin typeface="+mn-lt"/>
              <a:ea typeface="仿宋_GB2312" pitchFamily="49" charset="-122"/>
            </a:endParaRPr>
          </a:p>
        </p:txBody>
      </p:sp>
      <p:sp>
        <p:nvSpPr>
          <p:cNvPr id="9" name="TextBox 8"/>
          <p:cNvSpPr txBox="1"/>
          <p:nvPr/>
        </p:nvSpPr>
        <p:spPr>
          <a:xfrm>
            <a:off x="7776145" y="1648330"/>
            <a:ext cx="3000375" cy="461963"/>
          </a:xfrm>
          <a:prstGeom prst="rect">
            <a:avLst/>
          </a:prstGeom>
          <a:noFill/>
        </p:spPr>
        <p:txBody>
          <a:bodyPr>
            <a:spAutoFit/>
          </a:bodyPr>
          <a:lstStyle/>
          <a:p>
            <a:pPr algn="ctr" latinLnBrk="1">
              <a:defRPr/>
            </a:pPr>
            <a:r>
              <a:rPr lang="zh-CN" altLang="en-US" sz="2400" i="0" dirty="0">
                <a:latin typeface="+mn-lt"/>
                <a:ea typeface="仿宋_GB2312" pitchFamily="49" charset="-122"/>
              </a:rPr>
              <a:t>两命题异或的真值表</a:t>
            </a:r>
          </a:p>
        </p:txBody>
      </p:sp>
      <p:graphicFrame>
        <p:nvGraphicFramePr>
          <p:cNvPr id="10" name="表格 9"/>
          <p:cNvGraphicFramePr>
            <a:graphicFrameLocks noGrp="1"/>
          </p:cNvGraphicFramePr>
          <p:nvPr>
            <p:extLst>
              <p:ext uri="{D42A27DB-BD31-4B8C-83A1-F6EECF244321}">
                <p14:modId xmlns:p14="http://schemas.microsoft.com/office/powerpoint/2010/main" val="655229006"/>
              </p:ext>
            </p:extLst>
          </p:nvPr>
        </p:nvGraphicFramePr>
        <p:xfrm>
          <a:off x="7984116" y="2311896"/>
          <a:ext cx="2643188" cy="1981200"/>
        </p:xfrm>
        <a:graphic>
          <a:graphicData uri="http://schemas.openxmlformats.org/drawingml/2006/table">
            <a:tbl>
              <a:tblPr/>
              <a:tblGrid>
                <a:gridCol w="833438">
                  <a:extLst>
                    <a:ext uri="{9D8B030D-6E8A-4147-A177-3AD203B41FA5}">
                      <a16:colId xmlns:a16="http://schemas.microsoft.com/office/drawing/2014/main" val="20000"/>
                    </a:ext>
                  </a:extLst>
                </a:gridCol>
                <a:gridCol w="833437">
                  <a:extLst>
                    <a:ext uri="{9D8B030D-6E8A-4147-A177-3AD203B41FA5}">
                      <a16:colId xmlns:a16="http://schemas.microsoft.com/office/drawing/2014/main" val="20001"/>
                    </a:ext>
                  </a:extLst>
                </a:gridCol>
                <a:gridCol w="976313">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仿宋_GB2312" pitchFamily="49" charset="-122"/>
                        </a:rPr>
                        <a:t>p</a:t>
                      </a:r>
                      <a:r>
                        <a:rPr lang="en-US" altLang="zh-CN" sz="2000" b="1" i="0" dirty="0">
                          <a:solidFill>
                            <a:schemeClr val="bg1"/>
                          </a:solidFill>
                          <a:effectLst>
                            <a:outerShdw blurRad="38100" dist="38100" dir="2700000" algn="tl">
                              <a:srgbClr val="000000">
                                <a:alpha val="43137"/>
                              </a:srgbClr>
                            </a:outerShdw>
                          </a:effectLst>
                          <a:ea typeface="仿宋_GB2312" pitchFamily="49" charset="-122"/>
                          <a:sym typeface="Symbol"/>
                        </a:rPr>
                        <a:t></a:t>
                      </a:r>
                      <a:r>
                        <a:rPr kumimoji="0" lang="en-US" altLang="zh-CN"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仿宋_GB2312" pitchFamily="49" charset="-122"/>
                        </a:rPr>
                        <a:t>q</a:t>
                      </a:r>
                      <a:endParaRPr kumimoji="0" lang="zh-CN" altLang="en-US"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 </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4"/>
                  </a:ext>
                </a:extLst>
              </a:tr>
            </a:tbl>
          </a:graphicData>
        </a:graphic>
      </p:graphicFrame>
      <p:sp>
        <p:nvSpPr>
          <p:cNvPr id="8" name="TextBox 5">
            <a:extLst>
              <a:ext uri="{FF2B5EF4-FFF2-40B4-BE49-F238E27FC236}">
                <a16:creationId xmlns:a16="http://schemas.microsoft.com/office/drawing/2014/main" id="{79E93775-3FE3-44C1-BA97-DF71C0D41BE9}"/>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1" name="WordArt 2">
            <a:extLst>
              <a:ext uri="{FF2B5EF4-FFF2-40B4-BE49-F238E27FC236}">
                <a16:creationId xmlns:a16="http://schemas.microsoft.com/office/drawing/2014/main" id="{EFA8C9AF-38BD-4F9F-8F7A-D3EBE01D9FC6}"/>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838847" y="1499075"/>
            <a:ext cx="1000125" cy="500063"/>
          </a:xfrm>
          <a:prstGeom prst="rect">
            <a:avLst/>
          </a:prstGeom>
          <a:solidFill>
            <a:schemeClr val="accent3">
              <a:lumMod val="85000"/>
            </a:schemeClr>
          </a:solidFill>
          <a:ln w="9525" cap="flat" cmpd="sng" algn="ctr">
            <a:solidFill>
              <a:schemeClr val="bg1"/>
            </a:solidFill>
            <a:prstDash val="solid"/>
            <a:round/>
            <a:headEnd type="none" w="med" len="med"/>
            <a:tailEnd type="none" w="med" len="med"/>
          </a:ln>
          <a:effectLst/>
        </p:spPr>
        <p:txBody>
          <a:bodyPr/>
          <a:lstStyle/>
          <a:p>
            <a:pPr latinLnBrk="1"/>
            <a:endParaRPr lang="zh-CN" altLang="en-US">
              <a:ea typeface="宋体" charset="-122"/>
            </a:endParaRPr>
          </a:p>
        </p:txBody>
      </p:sp>
      <p:sp>
        <p:nvSpPr>
          <p:cNvPr id="6" name="TextBox 5"/>
          <p:cNvSpPr txBox="1"/>
          <p:nvPr/>
        </p:nvSpPr>
        <p:spPr>
          <a:xfrm>
            <a:off x="767408" y="1427622"/>
            <a:ext cx="6757342" cy="2677656"/>
          </a:xfrm>
          <a:prstGeom prst="rect">
            <a:avLst/>
          </a:prstGeom>
          <a:noFill/>
        </p:spPr>
        <p:txBody>
          <a:bodyPr wrap="square">
            <a:spAutoFit/>
          </a:bodyPr>
          <a:lstStyle/>
          <a:p>
            <a:pPr latinLnBrk="1">
              <a:lnSpc>
                <a:spcPct val="120000"/>
              </a:lnSpc>
              <a:defRPr/>
            </a:pPr>
            <a:r>
              <a:rPr lang="zh-CN" altLang="en-US" i="0" dirty="0">
                <a:solidFill>
                  <a:schemeClr val="accent2">
                    <a:lumMod val="50000"/>
                  </a:schemeClr>
                </a:solidFill>
                <a:latin typeface="+mn-lt"/>
                <a:ea typeface="仿宋_GB2312" pitchFamily="49" charset="-122"/>
              </a:rPr>
              <a:t>定义</a:t>
            </a:r>
            <a:r>
              <a:rPr lang="en-US" altLang="zh-CN" i="0" dirty="0">
                <a:solidFill>
                  <a:schemeClr val="accent2">
                    <a:lumMod val="50000"/>
                  </a:schemeClr>
                </a:solidFill>
                <a:latin typeface="+mn-lt"/>
                <a:ea typeface="仿宋_GB2312" pitchFamily="49" charset="-122"/>
              </a:rPr>
              <a:t>5</a:t>
            </a:r>
            <a:r>
              <a:rPr lang="en-US" altLang="zh-CN" i="0" dirty="0">
                <a:latin typeface="+mn-lt"/>
                <a:ea typeface="仿宋_GB2312" pitchFamily="49" charset="-122"/>
              </a:rPr>
              <a:t>  </a:t>
            </a:r>
            <a:r>
              <a:rPr lang="zh-CN" altLang="en-US" i="0" dirty="0">
                <a:latin typeface="+mn-lt"/>
                <a:ea typeface="仿宋_GB2312" pitchFamily="49" charset="-122"/>
              </a:rPr>
              <a:t>令</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为命题，“如果</a:t>
            </a:r>
            <a:r>
              <a:rPr lang="en-US" altLang="zh-CN" dirty="0">
                <a:latin typeface="+mn-lt"/>
                <a:ea typeface="仿宋_GB2312" pitchFamily="49" charset="-122"/>
              </a:rPr>
              <a:t>p</a:t>
            </a:r>
            <a:r>
              <a:rPr lang="zh-CN" altLang="en-US" i="0" dirty="0">
                <a:latin typeface="+mn-lt"/>
                <a:ea typeface="仿宋_GB2312" pitchFamily="49" charset="-122"/>
              </a:rPr>
              <a:t>则</a:t>
            </a:r>
            <a:r>
              <a:rPr lang="en-US" altLang="zh-CN" dirty="0">
                <a:latin typeface="+mn-lt"/>
                <a:ea typeface="仿宋_GB2312" pitchFamily="49" charset="-122"/>
              </a:rPr>
              <a:t>q</a:t>
            </a:r>
            <a:r>
              <a:rPr lang="zh-CN" altLang="en-US" i="0" dirty="0">
                <a:latin typeface="+mn-lt"/>
                <a:ea typeface="仿宋_GB2312" pitchFamily="49" charset="-122"/>
              </a:rPr>
              <a:t>”为一新命题，记为</a:t>
            </a:r>
            <a:r>
              <a:rPr lang="en-US" altLang="zh-CN" b="1" dirty="0">
                <a:solidFill>
                  <a:srgbClr val="C00000"/>
                </a:solidFill>
                <a:ea typeface="仿宋_GB2312" pitchFamily="49" charset="-122"/>
              </a:rPr>
              <a:t>p</a:t>
            </a:r>
            <a:r>
              <a:rPr lang="zh-CN" altLang="en-US" b="1" i="0" dirty="0">
                <a:solidFill>
                  <a:srgbClr val="C00000"/>
                </a:solidFill>
                <a:ea typeface="仿宋_GB2312" pitchFamily="49" charset="-122"/>
                <a:sym typeface="Symbol"/>
              </a:rPr>
              <a:t>→</a:t>
            </a:r>
            <a:r>
              <a:rPr lang="en-US" altLang="zh-CN" b="1" dirty="0">
                <a:solidFill>
                  <a:srgbClr val="C00000"/>
                </a:solidFill>
                <a:ea typeface="仿宋_GB2312" pitchFamily="49" charset="-122"/>
              </a:rPr>
              <a:t>q</a:t>
            </a:r>
            <a:r>
              <a:rPr lang="en-US" altLang="zh-CN" i="0" dirty="0">
                <a:ea typeface="仿宋_GB2312" pitchFamily="49" charset="-122"/>
              </a:rPr>
              <a:t>(</a:t>
            </a:r>
            <a:r>
              <a:rPr lang="en-US" altLang="zh-CN" dirty="0">
                <a:ea typeface="仿宋_GB2312" pitchFamily="49" charset="-122"/>
              </a:rPr>
              <a:t>implication</a:t>
            </a:r>
            <a:r>
              <a:rPr lang="en-US" altLang="zh-CN" i="0" dirty="0">
                <a:ea typeface="仿宋_GB2312" pitchFamily="49" charset="-122"/>
              </a:rPr>
              <a:t>)</a:t>
            </a:r>
            <a:r>
              <a:rPr lang="zh-CN" altLang="en-US" i="0" dirty="0">
                <a:ea typeface="仿宋_GB2312" pitchFamily="49" charset="-122"/>
              </a:rPr>
              <a:t>，称为</a:t>
            </a:r>
            <a:r>
              <a:rPr lang="en-US" altLang="zh-CN" dirty="0">
                <a:ea typeface="仿宋_GB2312" pitchFamily="49" charset="-122"/>
              </a:rPr>
              <a:t>p</a:t>
            </a:r>
            <a:r>
              <a:rPr lang="zh-CN" altLang="en-US" i="0" dirty="0">
                <a:ea typeface="仿宋_GB2312" pitchFamily="49" charset="-122"/>
              </a:rPr>
              <a:t>条件</a:t>
            </a:r>
            <a:r>
              <a:rPr lang="en-US" altLang="zh-CN" dirty="0">
                <a:ea typeface="仿宋_GB2312" pitchFamily="49" charset="-122"/>
              </a:rPr>
              <a:t>q</a:t>
            </a:r>
            <a:r>
              <a:rPr lang="zh-CN" altLang="en-US" i="0" dirty="0">
                <a:latin typeface="+mn-lt"/>
                <a:ea typeface="仿宋_GB2312" pitchFamily="49" charset="-122"/>
              </a:rPr>
              <a:t>，</a:t>
            </a:r>
            <a:r>
              <a:rPr lang="en-US" altLang="zh-CN" b="1" dirty="0">
                <a:latin typeface="+mn-lt"/>
                <a:ea typeface="仿宋_GB2312" pitchFamily="49" charset="-122"/>
              </a:rPr>
              <a:t>p</a:t>
            </a:r>
            <a:r>
              <a:rPr lang="zh-CN" altLang="en-US" i="0" dirty="0">
                <a:ea typeface="仿宋_GB2312" pitchFamily="49" charset="-122"/>
              </a:rPr>
              <a:t>为</a:t>
            </a:r>
            <a:r>
              <a:rPr lang="zh-CN" altLang="en-US" b="1" i="0" dirty="0">
                <a:ea typeface="仿宋_GB2312" pitchFamily="49" charset="-122"/>
              </a:rPr>
              <a:t>假设</a:t>
            </a:r>
            <a:r>
              <a:rPr lang="zh-CN" altLang="en-US" i="0" dirty="0">
                <a:ea typeface="仿宋_GB2312" pitchFamily="49" charset="-122"/>
              </a:rPr>
              <a:t>（前提或前项），</a:t>
            </a:r>
            <a:r>
              <a:rPr lang="en-US" altLang="zh-CN" b="1" dirty="0">
                <a:ea typeface="仿宋_GB2312" pitchFamily="49" charset="-122"/>
              </a:rPr>
              <a:t>q</a:t>
            </a:r>
            <a:r>
              <a:rPr lang="zh-CN" altLang="en-US" i="0" dirty="0">
                <a:ea typeface="仿宋_GB2312" pitchFamily="49" charset="-122"/>
              </a:rPr>
              <a:t>为</a:t>
            </a:r>
            <a:r>
              <a:rPr lang="zh-CN" altLang="en-US" b="1" i="0" dirty="0">
                <a:ea typeface="仿宋_GB2312" pitchFamily="49" charset="-122"/>
              </a:rPr>
              <a:t>结论</a:t>
            </a:r>
            <a:r>
              <a:rPr lang="zh-CN" altLang="en-US" i="0" dirty="0">
                <a:ea typeface="仿宋_GB2312" pitchFamily="49" charset="-122"/>
              </a:rPr>
              <a:t>（或推论）。</a:t>
            </a:r>
            <a:r>
              <a:rPr lang="zh-CN" altLang="en-US" i="0" dirty="0">
                <a:latin typeface="+mn-lt"/>
                <a:ea typeface="仿宋_GB2312" pitchFamily="49" charset="-122"/>
              </a:rPr>
              <a:t>当</a:t>
            </a:r>
            <a:r>
              <a:rPr lang="en-US" altLang="zh-CN" dirty="0">
                <a:latin typeface="+mn-lt"/>
                <a:ea typeface="仿宋_GB2312" pitchFamily="49" charset="-122"/>
              </a:rPr>
              <a:t>p</a:t>
            </a:r>
            <a:r>
              <a:rPr lang="zh-CN" altLang="en-US" i="0" dirty="0">
                <a:latin typeface="+mn-lt"/>
                <a:ea typeface="仿宋_GB2312" pitchFamily="49" charset="-122"/>
              </a:rPr>
              <a:t>为真</a:t>
            </a:r>
            <a:r>
              <a:rPr lang="en-US" altLang="zh-CN" dirty="0">
                <a:latin typeface="+mn-lt"/>
                <a:ea typeface="仿宋_GB2312" pitchFamily="49" charset="-122"/>
              </a:rPr>
              <a:t>q</a:t>
            </a:r>
            <a:r>
              <a:rPr lang="zh-CN" altLang="en-US" i="0" dirty="0">
                <a:latin typeface="+mn-lt"/>
                <a:ea typeface="仿宋_GB2312" pitchFamily="49" charset="-122"/>
              </a:rPr>
              <a:t>为假时</a:t>
            </a:r>
            <a:r>
              <a:rPr lang="en-US" altLang="zh-CN" b="1" dirty="0">
                <a:solidFill>
                  <a:srgbClr val="C00000"/>
                </a:solidFill>
                <a:ea typeface="仿宋_GB2312" pitchFamily="49" charset="-122"/>
              </a:rPr>
              <a:t>p</a:t>
            </a:r>
            <a:r>
              <a:rPr lang="zh-CN" altLang="en-US" b="1" i="0" dirty="0">
                <a:solidFill>
                  <a:srgbClr val="C00000"/>
                </a:solidFill>
                <a:ea typeface="仿宋_GB2312" pitchFamily="49" charset="-122"/>
                <a:sym typeface="Symbol"/>
              </a:rPr>
              <a:t>→</a:t>
            </a:r>
            <a:r>
              <a:rPr lang="en-US" altLang="zh-CN" b="1" dirty="0">
                <a:solidFill>
                  <a:srgbClr val="C00000"/>
                </a:solidFill>
                <a:ea typeface="仿宋_GB2312" pitchFamily="49" charset="-122"/>
              </a:rPr>
              <a:t>q</a:t>
            </a:r>
            <a:r>
              <a:rPr lang="zh-CN" altLang="en-US" i="0" dirty="0">
                <a:latin typeface="+mn-lt"/>
                <a:ea typeface="仿宋_GB2312" pitchFamily="49" charset="-122"/>
              </a:rPr>
              <a:t>为假，否则成真。</a:t>
            </a:r>
            <a:endParaRPr lang="en-US" altLang="zh-CN" i="0" dirty="0">
              <a:latin typeface="+mn-lt"/>
              <a:ea typeface="仿宋_GB2312" pitchFamily="49" charset="-122"/>
            </a:endParaRPr>
          </a:p>
        </p:txBody>
      </p:sp>
      <p:sp>
        <p:nvSpPr>
          <p:cNvPr id="9" name="TextBox 8"/>
          <p:cNvSpPr txBox="1"/>
          <p:nvPr/>
        </p:nvSpPr>
        <p:spPr>
          <a:xfrm>
            <a:off x="8280201" y="1357313"/>
            <a:ext cx="3000375" cy="461962"/>
          </a:xfrm>
          <a:prstGeom prst="rect">
            <a:avLst/>
          </a:prstGeom>
          <a:noFill/>
        </p:spPr>
        <p:txBody>
          <a:bodyPr>
            <a:spAutoFit/>
          </a:bodyPr>
          <a:lstStyle/>
          <a:p>
            <a:pPr algn="ctr" latinLnBrk="1">
              <a:defRPr/>
            </a:pPr>
            <a:r>
              <a:rPr lang="en-US" altLang="zh-CN" sz="2400" dirty="0">
                <a:latin typeface="+mn-lt"/>
                <a:ea typeface="仿宋_GB2312" pitchFamily="49" charset="-122"/>
              </a:rPr>
              <a:t>p</a:t>
            </a:r>
            <a:r>
              <a:rPr lang="zh-CN" altLang="en-US" sz="2400" i="0" dirty="0">
                <a:latin typeface="+mn-lt"/>
                <a:ea typeface="仿宋_GB2312" pitchFamily="49" charset="-122"/>
              </a:rPr>
              <a:t>→</a:t>
            </a:r>
            <a:r>
              <a:rPr lang="en-US" altLang="zh-CN" sz="2400" dirty="0">
                <a:latin typeface="+mn-lt"/>
                <a:ea typeface="仿宋_GB2312" pitchFamily="49" charset="-122"/>
              </a:rPr>
              <a:t>q</a:t>
            </a:r>
            <a:r>
              <a:rPr lang="zh-CN" altLang="en-US" sz="2400" i="0" dirty="0">
                <a:latin typeface="+mn-lt"/>
                <a:ea typeface="仿宋_GB2312" pitchFamily="49" charset="-122"/>
              </a:rPr>
              <a:t>的真值表</a:t>
            </a:r>
          </a:p>
        </p:txBody>
      </p:sp>
      <p:graphicFrame>
        <p:nvGraphicFramePr>
          <p:cNvPr id="10" name="表格 9"/>
          <p:cNvGraphicFramePr>
            <a:graphicFrameLocks noGrp="1"/>
          </p:cNvGraphicFramePr>
          <p:nvPr>
            <p:extLst>
              <p:ext uri="{D42A27DB-BD31-4B8C-83A1-F6EECF244321}">
                <p14:modId xmlns:p14="http://schemas.microsoft.com/office/powerpoint/2010/main" val="3828279833"/>
              </p:ext>
            </p:extLst>
          </p:nvPr>
        </p:nvGraphicFramePr>
        <p:xfrm>
          <a:off x="8494512" y="1830388"/>
          <a:ext cx="2643188" cy="1981200"/>
        </p:xfrm>
        <a:graphic>
          <a:graphicData uri="http://schemas.openxmlformats.org/drawingml/2006/table">
            <a:tbl>
              <a:tblPr/>
              <a:tblGrid>
                <a:gridCol w="833438">
                  <a:extLst>
                    <a:ext uri="{9D8B030D-6E8A-4147-A177-3AD203B41FA5}">
                      <a16:colId xmlns:a16="http://schemas.microsoft.com/office/drawing/2014/main" val="20000"/>
                    </a:ext>
                  </a:extLst>
                </a:gridCol>
                <a:gridCol w="833437">
                  <a:extLst>
                    <a:ext uri="{9D8B030D-6E8A-4147-A177-3AD203B41FA5}">
                      <a16:colId xmlns:a16="http://schemas.microsoft.com/office/drawing/2014/main" val="20001"/>
                    </a:ext>
                  </a:extLst>
                </a:gridCol>
                <a:gridCol w="976313">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p</a:t>
                      </a:r>
                      <a:r>
                        <a:rPr kumimoji="0" lang="zh-CN" altLang="en-US" sz="2000" b="1"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sym typeface="Symbol" pitchFamily="18" charset="2"/>
                        </a:rPr>
                        <a:t>→</a:t>
                      </a: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 </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4"/>
                  </a:ext>
                </a:extLst>
              </a:tr>
            </a:tbl>
          </a:graphicData>
        </a:graphic>
      </p:graphicFrame>
      <p:sp>
        <p:nvSpPr>
          <p:cNvPr id="11" name="矩形 10"/>
          <p:cNvSpPr/>
          <p:nvPr/>
        </p:nvSpPr>
        <p:spPr>
          <a:xfrm>
            <a:off x="1055440" y="4291604"/>
            <a:ext cx="9001125" cy="2277547"/>
          </a:xfrm>
          <a:prstGeom prst="rect">
            <a:avLst/>
          </a:prstGeom>
        </p:spPr>
        <p:txBody>
          <a:bodyPr>
            <a:spAutoFit/>
          </a:bodyPr>
          <a:lstStyle/>
          <a:p>
            <a:pPr latinLnBrk="1">
              <a:lnSpc>
                <a:spcPct val="120000"/>
              </a:lnSpc>
              <a:defRPr/>
            </a:pPr>
            <a:r>
              <a:rPr lang="zh-CN" altLang="en-US" sz="2200" i="0" dirty="0">
                <a:latin typeface="+mn-lt"/>
                <a:ea typeface="楷体_GB2312" pitchFamily="49" charset="-122"/>
              </a:rPr>
              <a:t>如：</a:t>
            </a:r>
            <a:r>
              <a:rPr lang="en-US" altLang="zh-CN" sz="2200" dirty="0">
                <a:latin typeface="+mn-lt"/>
                <a:ea typeface="楷体_GB2312" pitchFamily="49" charset="-122"/>
              </a:rPr>
              <a:t>p</a:t>
            </a:r>
            <a:r>
              <a:rPr lang="zh-CN" altLang="en-US" sz="2200" i="0" dirty="0">
                <a:latin typeface="+mn-lt"/>
                <a:ea typeface="楷体_GB2312" pitchFamily="49" charset="-122"/>
              </a:rPr>
              <a:t>：</a:t>
            </a:r>
            <a:r>
              <a:rPr lang="zh-CN" altLang="en-US" sz="2200" i="0" dirty="0">
                <a:ea typeface="楷体_GB2312" pitchFamily="49" charset="-122"/>
              </a:rPr>
              <a:t>我去书店， </a:t>
            </a:r>
            <a:r>
              <a:rPr lang="en-US" altLang="zh-CN" sz="2200" dirty="0">
                <a:ea typeface="楷体_GB2312" pitchFamily="49" charset="-122"/>
              </a:rPr>
              <a:t>q</a:t>
            </a:r>
            <a:r>
              <a:rPr lang="zh-CN" altLang="en-US" sz="2200" i="0" dirty="0">
                <a:ea typeface="楷体_GB2312" pitchFamily="49" charset="-122"/>
              </a:rPr>
              <a:t>：我给你买本儿童画报</a:t>
            </a:r>
            <a:endParaRPr lang="en-US" altLang="zh-CN" sz="2200" i="0" dirty="0">
              <a:latin typeface="+mn-lt"/>
              <a:ea typeface="楷体_GB2312" pitchFamily="49" charset="-122"/>
            </a:endParaRPr>
          </a:p>
          <a:p>
            <a:pPr latinLnBrk="1">
              <a:lnSpc>
                <a:spcPct val="120000"/>
              </a:lnSpc>
              <a:defRPr/>
            </a:pPr>
            <a:r>
              <a:rPr lang="en-US" altLang="zh-CN" sz="2200" i="0" dirty="0">
                <a:latin typeface="+mn-lt"/>
                <a:ea typeface="楷体_GB2312" pitchFamily="49" charset="-122"/>
              </a:rPr>
              <a:t>        </a:t>
            </a:r>
            <a:r>
              <a:rPr lang="en-US" altLang="zh-CN" sz="2200" dirty="0">
                <a:latin typeface="+mn-lt"/>
                <a:ea typeface="楷体_GB2312" pitchFamily="49" charset="-122"/>
              </a:rPr>
              <a:t>p</a:t>
            </a:r>
            <a:r>
              <a:rPr lang="zh-CN" altLang="en-US" sz="2200" i="0" dirty="0">
                <a:latin typeface="+mn-lt"/>
                <a:ea typeface="楷体_GB2312" pitchFamily="49" charset="-122"/>
              </a:rPr>
              <a:t>→</a:t>
            </a:r>
            <a:r>
              <a:rPr lang="en-US" altLang="zh-CN" sz="2200" dirty="0">
                <a:latin typeface="+mn-lt"/>
                <a:ea typeface="楷体_GB2312" pitchFamily="49" charset="-122"/>
              </a:rPr>
              <a:t>q</a:t>
            </a:r>
            <a:r>
              <a:rPr lang="zh-CN" altLang="en-US" sz="2200" i="0" dirty="0">
                <a:latin typeface="+mn-lt"/>
                <a:ea typeface="楷体_GB2312" pitchFamily="49" charset="-122"/>
              </a:rPr>
              <a:t>：如果我去书店，就给你买本儿童画报。</a:t>
            </a:r>
            <a:endParaRPr lang="en-US" altLang="en-US" sz="2200" i="0" dirty="0">
              <a:latin typeface="+mn-lt"/>
              <a:ea typeface="楷体_GB2312" pitchFamily="49" charset="-122"/>
            </a:endParaRPr>
          </a:p>
          <a:p>
            <a:pPr latinLnBrk="1">
              <a:lnSpc>
                <a:spcPct val="120000"/>
              </a:lnSpc>
              <a:spcBef>
                <a:spcPts val="1200"/>
              </a:spcBef>
              <a:defRPr/>
            </a:pPr>
            <a:r>
              <a:rPr lang="en-US" altLang="zh-CN" sz="2200" i="0" dirty="0">
                <a:latin typeface="+mn-lt"/>
                <a:ea typeface="楷体_GB2312" pitchFamily="49" charset="-122"/>
              </a:rPr>
              <a:t>        </a:t>
            </a:r>
            <a:r>
              <a:rPr lang="en-US" altLang="zh-CN" sz="2200" dirty="0">
                <a:ea typeface="楷体_GB2312" pitchFamily="49" charset="-122"/>
              </a:rPr>
              <a:t>p</a:t>
            </a:r>
            <a:r>
              <a:rPr lang="zh-CN" altLang="en-US" sz="2200" i="0" dirty="0">
                <a:ea typeface="楷体_GB2312" pitchFamily="49" charset="-122"/>
              </a:rPr>
              <a:t>：你期末考试得满分， </a:t>
            </a:r>
            <a:r>
              <a:rPr lang="en-US" altLang="zh-CN" sz="2200" dirty="0">
                <a:ea typeface="楷体_GB2312" pitchFamily="49" charset="-122"/>
              </a:rPr>
              <a:t>q</a:t>
            </a:r>
            <a:r>
              <a:rPr lang="zh-CN" altLang="en-US" sz="2200" i="0" dirty="0">
                <a:ea typeface="楷体_GB2312" pitchFamily="49" charset="-122"/>
              </a:rPr>
              <a:t>：你的成绩将评定为</a:t>
            </a:r>
            <a:r>
              <a:rPr lang="en-US" altLang="zh-CN" sz="2200" i="0" dirty="0">
                <a:ea typeface="楷体_GB2312" pitchFamily="49" charset="-122"/>
              </a:rPr>
              <a:t>A</a:t>
            </a:r>
          </a:p>
          <a:p>
            <a:pPr latinLnBrk="1">
              <a:lnSpc>
                <a:spcPct val="120000"/>
              </a:lnSpc>
              <a:defRPr/>
            </a:pPr>
            <a:r>
              <a:rPr lang="en-US" altLang="zh-CN" sz="2200" i="0" dirty="0">
                <a:ea typeface="楷体_GB2312" pitchFamily="49" charset="-122"/>
              </a:rPr>
              <a:t>        </a:t>
            </a:r>
            <a:r>
              <a:rPr lang="en-US" altLang="zh-CN" sz="2200" dirty="0">
                <a:ea typeface="楷体_GB2312" pitchFamily="49" charset="-122"/>
              </a:rPr>
              <a:t>p</a:t>
            </a:r>
            <a:r>
              <a:rPr lang="zh-CN" altLang="en-US" sz="2200" i="0" dirty="0">
                <a:ea typeface="楷体_GB2312" pitchFamily="49" charset="-122"/>
              </a:rPr>
              <a:t>→</a:t>
            </a:r>
            <a:r>
              <a:rPr lang="en-US" altLang="zh-CN" sz="2200" dirty="0">
                <a:ea typeface="楷体_GB2312" pitchFamily="49" charset="-122"/>
              </a:rPr>
              <a:t>q</a:t>
            </a:r>
            <a:r>
              <a:rPr lang="zh-CN" altLang="en-US" sz="2200" i="0" dirty="0">
                <a:ea typeface="楷体_GB2312" pitchFamily="49" charset="-122"/>
              </a:rPr>
              <a:t>：</a:t>
            </a:r>
            <a:r>
              <a:rPr lang="zh-CN" altLang="en-US" sz="2200" i="0" dirty="0">
                <a:latin typeface="+mn-lt"/>
                <a:ea typeface="楷体_GB2312" pitchFamily="49" charset="-122"/>
              </a:rPr>
              <a:t>如果你期末考试得满分，那么你的成绩将评定为</a:t>
            </a:r>
            <a:r>
              <a:rPr lang="en-US" altLang="zh-CN" sz="2200" i="0" dirty="0">
                <a:latin typeface="+mn-lt"/>
                <a:ea typeface="楷体_GB2312" pitchFamily="49" charset="-122"/>
              </a:rPr>
              <a:t>A</a:t>
            </a:r>
            <a:r>
              <a:rPr lang="zh-CN" altLang="en-US" sz="2200" i="0" dirty="0">
                <a:latin typeface="+mn-lt"/>
                <a:ea typeface="楷体_GB2312" pitchFamily="49" charset="-122"/>
              </a:rPr>
              <a:t>。</a:t>
            </a:r>
            <a:endParaRPr lang="en-US" altLang="zh-CN" sz="2200" i="0" dirty="0">
              <a:latin typeface="+mn-lt"/>
              <a:ea typeface="楷体_GB2312" pitchFamily="49" charset="-122"/>
            </a:endParaRPr>
          </a:p>
          <a:p>
            <a:pPr latinLnBrk="1">
              <a:lnSpc>
                <a:spcPct val="120000"/>
              </a:lnSpc>
              <a:defRPr/>
            </a:pPr>
            <a:endParaRPr lang="zh-CN" altLang="en-US" sz="2200" i="0" dirty="0">
              <a:latin typeface="+mn-lt"/>
              <a:ea typeface="楷体_GB2312" pitchFamily="49" charset="-122"/>
            </a:endParaRPr>
          </a:p>
        </p:txBody>
      </p:sp>
      <p:sp>
        <p:nvSpPr>
          <p:cNvPr id="12" name="TextBox 5">
            <a:extLst>
              <a:ext uri="{FF2B5EF4-FFF2-40B4-BE49-F238E27FC236}">
                <a16:creationId xmlns:a16="http://schemas.microsoft.com/office/drawing/2014/main" id="{13CD2C61-E571-4DFA-A617-EC7F0624639B}"/>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3" name="WordArt 2">
            <a:extLst>
              <a:ext uri="{FF2B5EF4-FFF2-40B4-BE49-F238E27FC236}">
                <a16:creationId xmlns:a16="http://schemas.microsoft.com/office/drawing/2014/main" id="{659A93DF-C397-41BF-9457-107F56207337}"/>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left)">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946670" y="4077072"/>
            <a:ext cx="8497639" cy="2468546"/>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lstStyle/>
          <a:p>
            <a:pPr latinLnBrk="1"/>
            <a:endParaRPr lang="zh-CN" altLang="en-US">
              <a:solidFill>
                <a:schemeClr val="tx1"/>
              </a:solidFill>
              <a:ea typeface="宋体" charset="-122"/>
            </a:endParaRPr>
          </a:p>
        </p:txBody>
      </p:sp>
      <p:sp>
        <p:nvSpPr>
          <p:cNvPr id="15393" name="Rectangle 3"/>
          <p:cNvSpPr txBox="1">
            <a:spLocks noChangeArrowheads="1"/>
          </p:cNvSpPr>
          <p:nvPr/>
        </p:nvSpPr>
        <p:spPr bwMode="auto">
          <a:xfrm>
            <a:off x="981595" y="4140572"/>
            <a:ext cx="8786813" cy="503238"/>
          </a:xfrm>
          <a:prstGeom prst="rect">
            <a:avLst/>
          </a:prstGeom>
          <a:noFill/>
          <a:ln w="9525">
            <a:noFill/>
            <a:miter lim="800000"/>
            <a:headEnd/>
            <a:tailEnd/>
          </a:ln>
        </p:spPr>
        <p:txBody>
          <a:bodyPr/>
          <a:lstStyle/>
          <a:p>
            <a:pPr latinLnBrk="1">
              <a:lnSpc>
                <a:spcPct val="120000"/>
              </a:lnSpc>
            </a:pPr>
            <a:r>
              <a:rPr lang="zh-CN" altLang="en-US" sz="2400" i="0" dirty="0">
                <a:solidFill>
                  <a:srgbClr val="C00000"/>
                </a:solidFill>
                <a:ea typeface="宋体" charset="-122"/>
              </a:rPr>
              <a:t>注意：</a:t>
            </a:r>
            <a:r>
              <a:rPr lang="en-US" altLang="zh-CN" sz="2400" i="0" dirty="0">
                <a:ea typeface="宋体" charset="-122"/>
              </a:rPr>
              <a:t>1</a:t>
            </a:r>
            <a:r>
              <a:rPr lang="zh-CN" altLang="en-US" sz="2400" i="0" dirty="0">
                <a:ea typeface="宋体" charset="-122"/>
              </a:rPr>
              <a:t>）数学推理中许多地方出现条件式</a:t>
            </a:r>
            <a:r>
              <a:rPr lang="en-US" altLang="zh-CN" sz="2400" dirty="0">
                <a:ea typeface="仿宋_GB2312" pitchFamily="49" charset="-122"/>
              </a:rPr>
              <a:t>p</a:t>
            </a:r>
            <a:r>
              <a:rPr lang="zh-CN" altLang="en-US" sz="2400" i="0" dirty="0">
                <a:ea typeface="仿宋_GB2312" pitchFamily="49" charset="-122"/>
              </a:rPr>
              <a:t>→</a:t>
            </a:r>
            <a:r>
              <a:rPr lang="en-US" altLang="zh-CN" sz="2400" dirty="0">
                <a:ea typeface="仿宋_GB2312" pitchFamily="49" charset="-122"/>
              </a:rPr>
              <a:t>q</a:t>
            </a:r>
            <a:r>
              <a:rPr lang="zh-CN" altLang="en-US" sz="2400" i="0" dirty="0">
                <a:ea typeface="宋体" charset="-122"/>
              </a:rPr>
              <a:t>，如：</a:t>
            </a:r>
            <a:endParaRPr lang="en-US" altLang="zh-CN" sz="2400" i="0" dirty="0">
              <a:ea typeface="宋体" charset="-122"/>
            </a:endParaRPr>
          </a:p>
        </p:txBody>
      </p:sp>
      <p:sp>
        <p:nvSpPr>
          <p:cNvPr id="12" name="TextBox 11"/>
          <p:cNvSpPr txBox="1"/>
          <p:nvPr/>
        </p:nvSpPr>
        <p:spPr>
          <a:xfrm>
            <a:off x="2338907" y="4572372"/>
            <a:ext cx="6786562" cy="1938992"/>
          </a:xfrm>
          <a:prstGeom prst="rect">
            <a:avLst/>
          </a:prstGeom>
          <a:noFill/>
          <a:effectLst>
            <a:outerShdw blurRad="50800" dist="38100" dir="2700000" algn="tl" rotWithShape="0">
              <a:prstClr val="black">
                <a:alpha val="40000"/>
              </a:prstClr>
            </a:outerShdw>
          </a:effectLst>
        </p:spPr>
        <p:txBody>
          <a:bodyPr>
            <a:spAutoFit/>
          </a:bodyPr>
          <a:lstStyle/>
          <a:p>
            <a:pPr latinLnBrk="1">
              <a:defRPr/>
            </a:pPr>
            <a:r>
              <a:rPr lang="zh-CN" altLang="en-US" sz="2400" i="0" dirty="0">
                <a:solidFill>
                  <a:srgbClr val="C00000"/>
                </a:solidFill>
                <a:latin typeface="+mn-lt"/>
                <a:ea typeface="楷体_GB2312" pitchFamily="49" charset="-122"/>
              </a:rPr>
              <a:t>如果</a:t>
            </a:r>
            <a:r>
              <a:rPr lang="en-US" altLang="zh-CN" sz="2400" dirty="0">
                <a:ea typeface="楷体_GB2312" pitchFamily="49" charset="-122"/>
              </a:rPr>
              <a:t>p </a:t>
            </a:r>
            <a:r>
              <a:rPr lang="zh-CN" altLang="en-US" sz="2400" i="0" dirty="0">
                <a:latin typeface="+mn-lt"/>
                <a:ea typeface="楷体_GB2312" pitchFamily="49" charset="-122"/>
              </a:rPr>
              <a:t>，</a:t>
            </a:r>
            <a:r>
              <a:rPr lang="zh-CN" altLang="en-US" sz="2400" i="0" dirty="0">
                <a:solidFill>
                  <a:srgbClr val="C00000"/>
                </a:solidFill>
                <a:latin typeface="+mn-lt"/>
                <a:ea typeface="楷体_GB2312" pitchFamily="49" charset="-122"/>
              </a:rPr>
              <a:t>那么</a:t>
            </a:r>
            <a:r>
              <a:rPr lang="en-US" altLang="zh-CN" sz="2400" dirty="0">
                <a:latin typeface="+mn-lt"/>
                <a:ea typeface="楷体_GB2312" pitchFamily="49" charset="-122"/>
              </a:rPr>
              <a:t>q</a:t>
            </a:r>
            <a:r>
              <a:rPr lang="en-US" altLang="zh-CN" sz="2400" i="0" dirty="0">
                <a:latin typeface="+mn-lt"/>
                <a:ea typeface="楷体_GB2312" pitchFamily="49" charset="-122"/>
              </a:rPr>
              <a:t>		</a:t>
            </a:r>
            <a:r>
              <a:rPr lang="en-US" altLang="zh-CN" sz="2400" dirty="0" err="1">
                <a:solidFill>
                  <a:srgbClr val="C00000"/>
                </a:solidFill>
                <a:latin typeface="+mn-lt"/>
                <a:ea typeface="楷体_GB2312" pitchFamily="49" charset="-122"/>
              </a:rPr>
              <a:t>q</a:t>
            </a:r>
            <a:r>
              <a:rPr lang="zh-CN" altLang="en-US" sz="2400" i="0" dirty="0">
                <a:solidFill>
                  <a:srgbClr val="C00000"/>
                </a:solidFill>
                <a:latin typeface="+mn-lt"/>
                <a:ea typeface="楷体_GB2312" pitchFamily="49" charset="-122"/>
              </a:rPr>
              <a:t>的充分条件是</a:t>
            </a:r>
            <a:r>
              <a:rPr lang="en-US" altLang="zh-CN" sz="2400" dirty="0">
                <a:solidFill>
                  <a:srgbClr val="C00000"/>
                </a:solidFill>
                <a:ea typeface="楷体_GB2312" pitchFamily="49" charset="-122"/>
              </a:rPr>
              <a:t>p</a:t>
            </a:r>
            <a:endParaRPr lang="zh-CN" altLang="en-US" sz="2400" i="0" dirty="0">
              <a:solidFill>
                <a:srgbClr val="C00000"/>
              </a:solidFill>
              <a:latin typeface="+mn-lt"/>
              <a:ea typeface="楷体_GB2312" pitchFamily="49" charset="-122"/>
            </a:endParaRPr>
          </a:p>
          <a:p>
            <a:pPr latinLnBrk="1">
              <a:defRPr/>
            </a:pPr>
            <a:r>
              <a:rPr lang="zh-CN" altLang="en-US" sz="2400" i="0" dirty="0">
                <a:solidFill>
                  <a:srgbClr val="C00000"/>
                </a:solidFill>
                <a:latin typeface="+mn-lt"/>
                <a:ea typeface="楷体_GB2312" pitchFamily="49" charset="-122"/>
              </a:rPr>
              <a:t>如果</a:t>
            </a:r>
            <a:r>
              <a:rPr lang="en-US" altLang="zh-CN" sz="2400" dirty="0">
                <a:ea typeface="楷体_GB2312" pitchFamily="49" charset="-122"/>
              </a:rPr>
              <a:t>p</a:t>
            </a:r>
            <a:r>
              <a:rPr lang="zh-CN" altLang="en-US" sz="2400" i="0" dirty="0">
                <a:ea typeface="楷体_GB2312" pitchFamily="49" charset="-122"/>
              </a:rPr>
              <a:t>，</a:t>
            </a:r>
            <a:r>
              <a:rPr lang="zh-CN" altLang="en-US" sz="2400" i="0" dirty="0">
                <a:solidFill>
                  <a:srgbClr val="C00000"/>
                </a:solidFill>
                <a:latin typeface="+mn-lt"/>
                <a:ea typeface="楷体_GB2312" pitchFamily="49" charset="-122"/>
              </a:rPr>
              <a:t>则</a:t>
            </a:r>
            <a:r>
              <a:rPr lang="en-US" altLang="zh-CN" sz="2400" dirty="0">
                <a:latin typeface="+mn-lt"/>
                <a:ea typeface="楷体_GB2312" pitchFamily="49" charset="-122"/>
              </a:rPr>
              <a:t>q	</a:t>
            </a:r>
            <a:r>
              <a:rPr lang="en-US" altLang="zh-CN" sz="2400" i="0" dirty="0">
                <a:latin typeface="+mn-lt"/>
                <a:ea typeface="楷体_GB2312" pitchFamily="49" charset="-122"/>
              </a:rPr>
              <a:t>		</a:t>
            </a:r>
            <a:r>
              <a:rPr lang="en-US" altLang="zh-CN" sz="2400" dirty="0">
                <a:ea typeface="楷体_GB2312" pitchFamily="49" charset="-122"/>
              </a:rPr>
              <a:t> </a:t>
            </a:r>
            <a:r>
              <a:rPr lang="en-US" altLang="zh-CN" sz="2400" dirty="0">
                <a:solidFill>
                  <a:srgbClr val="C00000"/>
                </a:solidFill>
                <a:ea typeface="楷体_GB2312" pitchFamily="49" charset="-122"/>
              </a:rPr>
              <a:t>p</a:t>
            </a:r>
            <a:r>
              <a:rPr lang="zh-CN" altLang="en-US" sz="2400" i="0" dirty="0">
                <a:solidFill>
                  <a:srgbClr val="C00000"/>
                </a:solidFill>
                <a:latin typeface="+mn-lt"/>
                <a:ea typeface="楷体_GB2312" pitchFamily="49" charset="-122"/>
              </a:rPr>
              <a:t>的必要条件是</a:t>
            </a:r>
            <a:r>
              <a:rPr lang="en-US" altLang="zh-CN" sz="2400" dirty="0">
                <a:solidFill>
                  <a:srgbClr val="C00000"/>
                </a:solidFill>
                <a:latin typeface="+mn-lt"/>
                <a:ea typeface="楷体_GB2312" pitchFamily="49" charset="-122"/>
              </a:rPr>
              <a:t>q</a:t>
            </a:r>
          </a:p>
          <a:p>
            <a:pPr latinLnBrk="1">
              <a:defRPr/>
            </a:pPr>
            <a:r>
              <a:rPr lang="en-US" altLang="zh-CN" sz="2400" dirty="0">
                <a:ea typeface="楷体_GB2312" pitchFamily="49" charset="-122"/>
              </a:rPr>
              <a:t>p</a:t>
            </a:r>
            <a:r>
              <a:rPr lang="zh-CN" altLang="en-US" sz="2400" i="0" dirty="0">
                <a:solidFill>
                  <a:srgbClr val="C00000"/>
                </a:solidFill>
                <a:latin typeface="+mn-lt"/>
                <a:ea typeface="楷体_GB2312" pitchFamily="49" charset="-122"/>
              </a:rPr>
              <a:t>仅当</a:t>
            </a:r>
            <a:r>
              <a:rPr lang="en-US" altLang="zh-CN" sz="2400" dirty="0">
                <a:latin typeface="+mn-lt"/>
                <a:ea typeface="楷体_GB2312" pitchFamily="49" charset="-122"/>
              </a:rPr>
              <a:t>q</a:t>
            </a:r>
            <a:r>
              <a:rPr lang="en-US" altLang="zh-CN" sz="2400" i="0" dirty="0">
                <a:latin typeface="+mn-lt"/>
                <a:ea typeface="楷体_GB2312" pitchFamily="49" charset="-122"/>
              </a:rPr>
              <a:t>			</a:t>
            </a:r>
            <a:r>
              <a:rPr lang="en-US" altLang="zh-CN" sz="2400" dirty="0" err="1">
                <a:latin typeface="+mn-lt"/>
                <a:ea typeface="楷体_GB2312" pitchFamily="49" charset="-122"/>
              </a:rPr>
              <a:t>q</a:t>
            </a:r>
            <a:r>
              <a:rPr lang="zh-CN" altLang="en-US" sz="2400" i="0" dirty="0">
                <a:latin typeface="+mn-lt"/>
                <a:ea typeface="楷体_GB2312" pitchFamily="49" charset="-122"/>
              </a:rPr>
              <a:t>由</a:t>
            </a:r>
            <a:r>
              <a:rPr lang="en-US" altLang="zh-CN" sz="2400" dirty="0">
                <a:ea typeface="楷体_GB2312" pitchFamily="49" charset="-122"/>
              </a:rPr>
              <a:t>p</a:t>
            </a:r>
            <a:r>
              <a:rPr lang="zh-CN" altLang="en-US" sz="2400" i="0" dirty="0">
                <a:latin typeface="+mn-lt"/>
                <a:ea typeface="楷体_GB2312" pitchFamily="49" charset="-122"/>
              </a:rPr>
              <a:t>推出</a:t>
            </a:r>
            <a:endParaRPr lang="en-US" altLang="zh-CN" sz="2400" i="0" dirty="0">
              <a:latin typeface="+mn-lt"/>
              <a:ea typeface="楷体_GB2312" pitchFamily="49" charset="-122"/>
            </a:endParaRPr>
          </a:p>
          <a:p>
            <a:pPr latinLnBrk="1">
              <a:defRPr/>
            </a:pPr>
            <a:r>
              <a:rPr lang="zh-CN" altLang="en-US" sz="2400" i="0" dirty="0">
                <a:solidFill>
                  <a:srgbClr val="C00000"/>
                </a:solidFill>
                <a:latin typeface="+mn-lt"/>
                <a:ea typeface="楷体_GB2312" pitchFamily="49" charset="-122"/>
              </a:rPr>
              <a:t>因为</a:t>
            </a:r>
            <a:r>
              <a:rPr lang="en-US" altLang="zh-CN" sz="2400" dirty="0">
                <a:latin typeface="+mn-lt"/>
                <a:ea typeface="楷体_GB2312" pitchFamily="49" charset="-122"/>
              </a:rPr>
              <a:t>p</a:t>
            </a:r>
            <a:r>
              <a:rPr lang="zh-CN" altLang="en-US" sz="2400" i="0" dirty="0">
                <a:latin typeface="+mn-lt"/>
                <a:ea typeface="楷体_GB2312" pitchFamily="49" charset="-122"/>
              </a:rPr>
              <a:t>，</a:t>
            </a:r>
            <a:r>
              <a:rPr lang="zh-CN" altLang="en-US" sz="2400" i="0" dirty="0">
                <a:solidFill>
                  <a:srgbClr val="C00000"/>
                </a:solidFill>
                <a:latin typeface="+mn-lt"/>
                <a:ea typeface="楷体_GB2312" pitchFamily="49" charset="-122"/>
              </a:rPr>
              <a:t>所以</a:t>
            </a:r>
            <a:r>
              <a:rPr lang="en-US" altLang="zh-CN" sz="2400" dirty="0">
                <a:latin typeface="+mn-lt"/>
                <a:ea typeface="楷体_GB2312" pitchFamily="49" charset="-122"/>
              </a:rPr>
              <a:t>q                        </a:t>
            </a:r>
            <a:r>
              <a:rPr lang="en-US" altLang="zh-CN" sz="2400" dirty="0" err="1">
                <a:latin typeface="+mn-lt"/>
                <a:ea typeface="楷体_GB2312" pitchFamily="49" charset="-122"/>
              </a:rPr>
              <a:t>q</a:t>
            </a:r>
            <a:r>
              <a:rPr lang="zh-CN" altLang="en-US" sz="2400" i="0" dirty="0">
                <a:latin typeface="+mn-lt"/>
                <a:ea typeface="楷体_GB2312" pitchFamily="49" charset="-122"/>
              </a:rPr>
              <a:t>当</a:t>
            </a:r>
            <a:r>
              <a:rPr lang="en-US" altLang="zh-CN" sz="2400" dirty="0">
                <a:latin typeface="+mn-lt"/>
                <a:ea typeface="楷体_GB2312" pitchFamily="49" charset="-122"/>
              </a:rPr>
              <a:t>p</a:t>
            </a:r>
          </a:p>
          <a:p>
            <a:pPr latinLnBrk="1">
              <a:defRPr/>
            </a:pPr>
            <a:endParaRPr lang="en-US" altLang="zh-CN" sz="2400" dirty="0">
              <a:latin typeface="+mn-lt"/>
              <a:ea typeface="楷体_GB2312" pitchFamily="49" charset="-122"/>
            </a:endParaRPr>
          </a:p>
        </p:txBody>
      </p:sp>
      <p:sp>
        <p:nvSpPr>
          <p:cNvPr id="2" name="文本框 1">
            <a:extLst>
              <a:ext uri="{FF2B5EF4-FFF2-40B4-BE49-F238E27FC236}">
                <a16:creationId xmlns:a16="http://schemas.microsoft.com/office/drawing/2014/main" id="{59CC10B4-20DB-42A5-B38D-71C669A5E31C}"/>
              </a:ext>
            </a:extLst>
          </p:cNvPr>
          <p:cNvSpPr txBox="1"/>
          <p:nvPr/>
        </p:nvSpPr>
        <p:spPr>
          <a:xfrm>
            <a:off x="2330384" y="6033831"/>
            <a:ext cx="1404552" cy="461665"/>
          </a:xfrm>
          <a:prstGeom prst="rect">
            <a:avLst/>
          </a:prstGeom>
          <a:noFill/>
        </p:spPr>
        <p:txBody>
          <a:bodyPr wrap="none" rtlCol="0">
            <a:spAutoFit/>
          </a:bodyPr>
          <a:lstStyle/>
          <a:p>
            <a:r>
              <a:rPr lang="en-US" altLang="zh-CN" sz="2400" dirty="0">
                <a:latin typeface="+mn-lt"/>
                <a:ea typeface="楷体_GB2312" pitchFamily="49" charset="-122"/>
              </a:rPr>
              <a:t>q</a:t>
            </a:r>
            <a:r>
              <a:rPr lang="zh-CN" altLang="en-US" sz="2400" i="0" dirty="0">
                <a:latin typeface="+mn-lt"/>
                <a:ea typeface="楷体_GB2312" pitchFamily="49" charset="-122"/>
              </a:rPr>
              <a:t>除非</a:t>
            </a:r>
            <a:r>
              <a:rPr lang="en-US" altLang="zh-CN" sz="2400" i="0" dirty="0">
                <a:ea typeface="仿宋_GB2312" pitchFamily="49" charset="-122"/>
                <a:sym typeface="Symbol" pitchFamily="18" charset="2"/>
              </a:rPr>
              <a:t> </a:t>
            </a:r>
            <a:r>
              <a:rPr lang="en-US" altLang="zh-CN" sz="2400" dirty="0">
                <a:latin typeface="+mn-lt"/>
                <a:ea typeface="楷体_GB2312" pitchFamily="49" charset="-122"/>
              </a:rPr>
              <a:t>p</a:t>
            </a:r>
            <a:endParaRPr lang="zh-CN" altLang="en-US" sz="2400" dirty="0">
              <a:latin typeface="+mn-lt"/>
              <a:ea typeface="楷体_GB2312" pitchFamily="49" charset="-122"/>
            </a:endParaRPr>
          </a:p>
        </p:txBody>
      </p:sp>
      <p:sp>
        <p:nvSpPr>
          <p:cNvPr id="21" name="矩形 20">
            <a:extLst>
              <a:ext uri="{FF2B5EF4-FFF2-40B4-BE49-F238E27FC236}">
                <a16:creationId xmlns:a16="http://schemas.microsoft.com/office/drawing/2014/main" id="{481D29CA-BC40-420C-A420-0AC151E1F0A6}"/>
              </a:ext>
            </a:extLst>
          </p:cNvPr>
          <p:cNvSpPr/>
          <p:nvPr/>
        </p:nvSpPr>
        <p:spPr bwMode="auto">
          <a:xfrm>
            <a:off x="838847" y="1499075"/>
            <a:ext cx="1000125" cy="500063"/>
          </a:xfrm>
          <a:prstGeom prst="rect">
            <a:avLst/>
          </a:prstGeom>
          <a:solidFill>
            <a:schemeClr val="accent3">
              <a:lumMod val="85000"/>
            </a:schemeClr>
          </a:solidFill>
          <a:ln w="9525" cap="flat" cmpd="sng" algn="ctr">
            <a:solidFill>
              <a:schemeClr val="bg1"/>
            </a:solidFill>
            <a:prstDash val="solid"/>
            <a:round/>
            <a:headEnd type="none" w="med" len="med"/>
            <a:tailEnd type="none" w="med" len="med"/>
          </a:ln>
          <a:effectLst/>
        </p:spPr>
        <p:txBody>
          <a:bodyPr/>
          <a:lstStyle/>
          <a:p>
            <a:pPr latinLnBrk="1"/>
            <a:endParaRPr lang="zh-CN" altLang="en-US">
              <a:ea typeface="宋体" charset="-122"/>
            </a:endParaRPr>
          </a:p>
        </p:txBody>
      </p:sp>
      <p:sp>
        <p:nvSpPr>
          <p:cNvPr id="22" name="TextBox 5">
            <a:extLst>
              <a:ext uri="{FF2B5EF4-FFF2-40B4-BE49-F238E27FC236}">
                <a16:creationId xmlns:a16="http://schemas.microsoft.com/office/drawing/2014/main" id="{C38337F3-CC5A-4A8B-9731-EAF8D6CB9E4B}"/>
              </a:ext>
            </a:extLst>
          </p:cNvPr>
          <p:cNvSpPr txBox="1"/>
          <p:nvPr/>
        </p:nvSpPr>
        <p:spPr>
          <a:xfrm>
            <a:off x="767408" y="1427622"/>
            <a:ext cx="6757342" cy="2677656"/>
          </a:xfrm>
          <a:prstGeom prst="rect">
            <a:avLst/>
          </a:prstGeom>
          <a:noFill/>
        </p:spPr>
        <p:txBody>
          <a:bodyPr wrap="square">
            <a:spAutoFit/>
          </a:bodyPr>
          <a:lstStyle/>
          <a:p>
            <a:pPr latinLnBrk="1">
              <a:lnSpc>
                <a:spcPct val="120000"/>
              </a:lnSpc>
              <a:defRPr/>
            </a:pPr>
            <a:r>
              <a:rPr lang="zh-CN" altLang="en-US" i="0" dirty="0">
                <a:solidFill>
                  <a:schemeClr val="accent2">
                    <a:lumMod val="50000"/>
                  </a:schemeClr>
                </a:solidFill>
                <a:latin typeface="+mn-lt"/>
                <a:ea typeface="仿宋_GB2312" pitchFamily="49" charset="-122"/>
              </a:rPr>
              <a:t>定义</a:t>
            </a:r>
            <a:r>
              <a:rPr lang="en-US" altLang="zh-CN" i="0" dirty="0">
                <a:solidFill>
                  <a:schemeClr val="accent2">
                    <a:lumMod val="50000"/>
                  </a:schemeClr>
                </a:solidFill>
                <a:latin typeface="+mn-lt"/>
                <a:ea typeface="仿宋_GB2312" pitchFamily="49" charset="-122"/>
              </a:rPr>
              <a:t>5</a:t>
            </a:r>
            <a:r>
              <a:rPr lang="en-US" altLang="zh-CN" i="0" dirty="0">
                <a:latin typeface="+mn-lt"/>
                <a:ea typeface="仿宋_GB2312" pitchFamily="49" charset="-122"/>
              </a:rPr>
              <a:t>  </a:t>
            </a:r>
            <a:r>
              <a:rPr lang="zh-CN" altLang="en-US" i="0" dirty="0">
                <a:latin typeface="+mn-lt"/>
                <a:ea typeface="仿宋_GB2312" pitchFamily="49" charset="-122"/>
              </a:rPr>
              <a:t>令</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为命题，“如果</a:t>
            </a:r>
            <a:r>
              <a:rPr lang="en-US" altLang="zh-CN" dirty="0">
                <a:latin typeface="+mn-lt"/>
                <a:ea typeface="仿宋_GB2312" pitchFamily="49" charset="-122"/>
              </a:rPr>
              <a:t>p</a:t>
            </a:r>
            <a:r>
              <a:rPr lang="zh-CN" altLang="en-US" i="0" dirty="0">
                <a:latin typeface="+mn-lt"/>
                <a:ea typeface="仿宋_GB2312" pitchFamily="49" charset="-122"/>
              </a:rPr>
              <a:t>则</a:t>
            </a:r>
            <a:r>
              <a:rPr lang="en-US" altLang="zh-CN" dirty="0">
                <a:latin typeface="+mn-lt"/>
                <a:ea typeface="仿宋_GB2312" pitchFamily="49" charset="-122"/>
              </a:rPr>
              <a:t>q</a:t>
            </a:r>
            <a:r>
              <a:rPr lang="zh-CN" altLang="en-US" i="0" dirty="0">
                <a:latin typeface="+mn-lt"/>
                <a:ea typeface="仿宋_GB2312" pitchFamily="49" charset="-122"/>
              </a:rPr>
              <a:t>”为一新命题，记为</a:t>
            </a:r>
            <a:r>
              <a:rPr lang="en-US" altLang="zh-CN" b="1" dirty="0">
                <a:solidFill>
                  <a:srgbClr val="C00000"/>
                </a:solidFill>
                <a:ea typeface="仿宋_GB2312" pitchFamily="49" charset="-122"/>
              </a:rPr>
              <a:t>p</a:t>
            </a:r>
            <a:r>
              <a:rPr lang="zh-CN" altLang="en-US" b="1" i="0" dirty="0">
                <a:solidFill>
                  <a:srgbClr val="C00000"/>
                </a:solidFill>
                <a:ea typeface="仿宋_GB2312" pitchFamily="49" charset="-122"/>
                <a:sym typeface="Symbol"/>
              </a:rPr>
              <a:t>→</a:t>
            </a:r>
            <a:r>
              <a:rPr lang="en-US" altLang="zh-CN" b="1" dirty="0">
                <a:solidFill>
                  <a:srgbClr val="C00000"/>
                </a:solidFill>
                <a:ea typeface="仿宋_GB2312" pitchFamily="49" charset="-122"/>
              </a:rPr>
              <a:t>q</a:t>
            </a:r>
            <a:r>
              <a:rPr lang="en-US" altLang="zh-CN" i="0" dirty="0">
                <a:ea typeface="仿宋_GB2312" pitchFamily="49" charset="-122"/>
              </a:rPr>
              <a:t>(</a:t>
            </a:r>
            <a:r>
              <a:rPr lang="en-US" altLang="zh-CN" dirty="0">
                <a:ea typeface="仿宋_GB2312" pitchFamily="49" charset="-122"/>
              </a:rPr>
              <a:t>implication</a:t>
            </a:r>
            <a:r>
              <a:rPr lang="en-US" altLang="zh-CN" i="0" dirty="0">
                <a:ea typeface="仿宋_GB2312" pitchFamily="49" charset="-122"/>
              </a:rPr>
              <a:t>)</a:t>
            </a:r>
            <a:r>
              <a:rPr lang="zh-CN" altLang="en-US" i="0" dirty="0">
                <a:ea typeface="仿宋_GB2312" pitchFamily="49" charset="-122"/>
              </a:rPr>
              <a:t>，称为</a:t>
            </a:r>
            <a:r>
              <a:rPr lang="en-US" altLang="zh-CN" dirty="0">
                <a:ea typeface="仿宋_GB2312" pitchFamily="49" charset="-122"/>
              </a:rPr>
              <a:t>p</a:t>
            </a:r>
            <a:r>
              <a:rPr lang="zh-CN" altLang="en-US" i="0" dirty="0">
                <a:ea typeface="仿宋_GB2312" pitchFamily="49" charset="-122"/>
              </a:rPr>
              <a:t>条件</a:t>
            </a:r>
            <a:r>
              <a:rPr lang="en-US" altLang="zh-CN" dirty="0">
                <a:ea typeface="仿宋_GB2312" pitchFamily="49" charset="-122"/>
              </a:rPr>
              <a:t>q</a:t>
            </a:r>
            <a:r>
              <a:rPr lang="zh-CN" altLang="en-US" i="0" dirty="0">
                <a:latin typeface="+mn-lt"/>
                <a:ea typeface="仿宋_GB2312" pitchFamily="49" charset="-122"/>
              </a:rPr>
              <a:t>，</a:t>
            </a:r>
            <a:r>
              <a:rPr lang="en-US" altLang="zh-CN" b="1" dirty="0">
                <a:latin typeface="+mn-lt"/>
                <a:ea typeface="仿宋_GB2312" pitchFamily="49" charset="-122"/>
              </a:rPr>
              <a:t>p</a:t>
            </a:r>
            <a:r>
              <a:rPr lang="zh-CN" altLang="en-US" i="0" dirty="0">
                <a:ea typeface="仿宋_GB2312" pitchFamily="49" charset="-122"/>
              </a:rPr>
              <a:t>为</a:t>
            </a:r>
            <a:r>
              <a:rPr lang="zh-CN" altLang="en-US" b="1" i="0" dirty="0">
                <a:ea typeface="仿宋_GB2312" pitchFamily="49" charset="-122"/>
              </a:rPr>
              <a:t>假设</a:t>
            </a:r>
            <a:r>
              <a:rPr lang="zh-CN" altLang="en-US" i="0" dirty="0">
                <a:ea typeface="仿宋_GB2312" pitchFamily="49" charset="-122"/>
              </a:rPr>
              <a:t>（前提或前项），</a:t>
            </a:r>
            <a:r>
              <a:rPr lang="en-US" altLang="zh-CN" b="1" dirty="0">
                <a:ea typeface="仿宋_GB2312" pitchFamily="49" charset="-122"/>
              </a:rPr>
              <a:t>q</a:t>
            </a:r>
            <a:r>
              <a:rPr lang="zh-CN" altLang="en-US" i="0" dirty="0">
                <a:ea typeface="仿宋_GB2312" pitchFamily="49" charset="-122"/>
              </a:rPr>
              <a:t>为</a:t>
            </a:r>
            <a:r>
              <a:rPr lang="zh-CN" altLang="en-US" b="1" i="0" dirty="0">
                <a:ea typeface="仿宋_GB2312" pitchFamily="49" charset="-122"/>
              </a:rPr>
              <a:t>结论</a:t>
            </a:r>
            <a:r>
              <a:rPr lang="zh-CN" altLang="en-US" i="0" dirty="0">
                <a:ea typeface="仿宋_GB2312" pitchFamily="49" charset="-122"/>
              </a:rPr>
              <a:t>（或推论）。</a:t>
            </a:r>
            <a:r>
              <a:rPr lang="zh-CN" altLang="en-US" i="0" dirty="0">
                <a:latin typeface="+mn-lt"/>
                <a:ea typeface="仿宋_GB2312" pitchFamily="49" charset="-122"/>
              </a:rPr>
              <a:t>当</a:t>
            </a:r>
            <a:r>
              <a:rPr lang="en-US" altLang="zh-CN" dirty="0">
                <a:latin typeface="+mn-lt"/>
                <a:ea typeface="仿宋_GB2312" pitchFamily="49" charset="-122"/>
              </a:rPr>
              <a:t>p</a:t>
            </a:r>
            <a:r>
              <a:rPr lang="zh-CN" altLang="en-US" i="0" dirty="0">
                <a:latin typeface="+mn-lt"/>
                <a:ea typeface="仿宋_GB2312" pitchFamily="49" charset="-122"/>
              </a:rPr>
              <a:t>为真</a:t>
            </a:r>
            <a:r>
              <a:rPr lang="en-US" altLang="zh-CN" dirty="0">
                <a:latin typeface="+mn-lt"/>
                <a:ea typeface="仿宋_GB2312" pitchFamily="49" charset="-122"/>
              </a:rPr>
              <a:t>q</a:t>
            </a:r>
            <a:r>
              <a:rPr lang="zh-CN" altLang="en-US" i="0" dirty="0">
                <a:latin typeface="+mn-lt"/>
                <a:ea typeface="仿宋_GB2312" pitchFamily="49" charset="-122"/>
              </a:rPr>
              <a:t>为假时</a:t>
            </a:r>
            <a:r>
              <a:rPr lang="en-US" altLang="zh-CN" b="1" dirty="0">
                <a:solidFill>
                  <a:srgbClr val="C00000"/>
                </a:solidFill>
                <a:ea typeface="仿宋_GB2312" pitchFamily="49" charset="-122"/>
              </a:rPr>
              <a:t>p</a:t>
            </a:r>
            <a:r>
              <a:rPr lang="zh-CN" altLang="en-US" b="1" i="0" dirty="0">
                <a:solidFill>
                  <a:srgbClr val="C00000"/>
                </a:solidFill>
                <a:ea typeface="仿宋_GB2312" pitchFamily="49" charset="-122"/>
                <a:sym typeface="Symbol"/>
              </a:rPr>
              <a:t>→</a:t>
            </a:r>
            <a:r>
              <a:rPr lang="en-US" altLang="zh-CN" b="1" dirty="0">
                <a:solidFill>
                  <a:srgbClr val="C00000"/>
                </a:solidFill>
                <a:ea typeface="仿宋_GB2312" pitchFamily="49" charset="-122"/>
              </a:rPr>
              <a:t>q</a:t>
            </a:r>
            <a:r>
              <a:rPr lang="zh-CN" altLang="en-US" i="0" dirty="0">
                <a:latin typeface="+mn-lt"/>
                <a:ea typeface="仿宋_GB2312" pitchFamily="49" charset="-122"/>
              </a:rPr>
              <a:t>为假，否则成真。</a:t>
            </a:r>
            <a:endParaRPr lang="en-US" altLang="zh-CN" i="0" dirty="0">
              <a:latin typeface="+mn-lt"/>
              <a:ea typeface="仿宋_GB2312" pitchFamily="49" charset="-122"/>
            </a:endParaRPr>
          </a:p>
        </p:txBody>
      </p:sp>
      <p:sp>
        <p:nvSpPr>
          <p:cNvPr id="23" name="TextBox 8">
            <a:extLst>
              <a:ext uri="{FF2B5EF4-FFF2-40B4-BE49-F238E27FC236}">
                <a16:creationId xmlns:a16="http://schemas.microsoft.com/office/drawing/2014/main" id="{E6F5AFBC-21C7-4AF6-9F0A-C2A8C7138CBC}"/>
              </a:ext>
            </a:extLst>
          </p:cNvPr>
          <p:cNvSpPr txBox="1"/>
          <p:nvPr/>
        </p:nvSpPr>
        <p:spPr>
          <a:xfrm>
            <a:off x="8280201" y="1357313"/>
            <a:ext cx="3000375" cy="461962"/>
          </a:xfrm>
          <a:prstGeom prst="rect">
            <a:avLst/>
          </a:prstGeom>
          <a:noFill/>
        </p:spPr>
        <p:txBody>
          <a:bodyPr>
            <a:spAutoFit/>
          </a:bodyPr>
          <a:lstStyle/>
          <a:p>
            <a:pPr algn="ctr" latinLnBrk="1">
              <a:defRPr/>
            </a:pPr>
            <a:r>
              <a:rPr lang="en-US" altLang="zh-CN" sz="2400" dirty="0">
                <a:latin typeface="+mn-lt"/>
                <a:ea typeface="仿宋_GB2312" pitchFamily="49" charset="-122"/>
              </a:rPr>
              <a:t>p</a:t>
            </a:r>
            <a:r>
              <a:rPr lang="zh-CN" altLang="en-US" sz="2400" i="0" dirty="0">
                <a:latin typeface="+mn-lt"/>
                <a:ea typeface="仿宋_GB2312" pitchFamily="49" charset="-122"/>
              </a:rPr>
              <a:t>→</a:t>
            </a:r>
            <a:r>
              <a:rPr lang="en-US" altLang="zh-CN" sz="2400" dirty="0">
                <a:latin typeface="+mn-lt"/>
                <a:ea typeface="仿宋_GB2312" pitchFamily="49" charset="-122"/>
              </a:rPr>
              <a:t>q</a:t>
            </a:r>
            <a:r>
              <a:rPr lang="zh-CN" altLang="en-US" sz="2400" i="0" dirty="0">
                <a:latin typeface="+mn-lt"/>
                <a:ea typeface="仿宋_GB2312" pitchFamily="49" charset="-122"/>
              </a:rPr>
              <a:t>的真值表</a:t>
            </a:r>
          </a:p>
        </p:txBody>
      </p:sp>
      <p:graphicFrame>
        <p:nvGraphicFramePr>
          <p:cNvPr id="24" name="表格 23">
            <a:extLst>
              <a:ext uri="{FF2B5EF4-FFF2-40B4-BE49-F238E27FC236}">
                <a16:creationId xmlns:a16="http://schemas.microsoft.com/office/drawing/2014/main" id="{F3F9A688-64A8-4616-908A-8CA1DDECD1B5}"/>
              </a:ext>
            </a:extLst>
          </p:cNvPr>
          <p:cNvGraphicFramePr>
            <a:graphicFrameLocks noGrp="1"/>
          </p:cNvGraphicFramePr>
          <p:nvPr>
            <p:extLst>
              <p:ext uri="{D42A27DB-BD31-4B8C-83A1-F6EECF244321}">
                <p14:modId xmlns:p14="http://schemas.microsoft.com/office/powerpoint/2010/main" val="2709309479"/>
              </p:ext>
            </p:extLst>
          </p:nvPr>
        </p:nvGraphicFramePr>
        <p:xfrm>
          <a:off x="8494512" y="1830388"/>
          <a:ext cx="2643188" cy="1981200"/>
        </p:xfrm>
        <a:graphic>
          <a:graphicData uri="http://schemas.openxmlformats.org/drawingml/2006/table">
            <a:tbl>
              <a:tblPr/>
              <a:tblGrid>
                <a:gridCol w="833438">
                  <a:extLst>
                    <a:ext uri="{9D8B030D-6E8A-4147-A177-3AD203B41FA5}">
                      <a16:colId xmlns:a16="http://schemas.microsoft.com/office/drawing/2014/main" val="20000"/>
                    </a:ext>
                  </a:extLst>
                </a:gridCol>
                <a:gridCol w="833437">
                  <a:extLst>
                    <a:ext uri="{9D8B030D-6E8A-4147-A177-3AD203B41FA5}">
                      <a16:colId xmlns:a16="http://schemas.microsoft.com/office/drawing/2014/main" val="20001"/>
                    </a:ext>
                  </a:extLst>
                </a:gridCol>
                <a:gridCol w="976313">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p</a:t>
                      </a:r>
                      <a:r>
                        <a:rPr kumimoji="0" lang="zh-CN" altLang="en-US" sz="2000" b="1"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sym typeface="Symbol" pitchFamily="18" charset="2"/>
                        </a:rPr>
                        <a:t>→</a:t>
                      </a: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 </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4"/>
                  </a:ext>
                </a:extLst>
              </a:tr>
            </a:tbl>
          </a:graphicData>
        </a:graphic>
      </p:graphicFrame>
      <p:sp>
        <p:nvSpPr>
          <p:cNvPr id="25" name="TextBox 5">
            <a:extLst>
              <a:ext uri="{FF2B5EF4-FFF2-40B4-BE49-F238E27FC236}">
                <a16:creationId xmlns:a16="http://schemas.microsoft.com/office/drawing/2014/main" id="{C21CA228-F7AB-49ED-91D4-AF9498159E27}"/>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26" name="WordArt 2">
            <a:extLst>
              <a:ext uri="{FF2B5EF4-FFF2-40B4-BE49-F238E27FC236}">
                <a16:creationId xmlns:a16="http://schemas.microsoft.com/office/drawing/2014/main" id="{98BE1628-2C01-4C9C-93D4-F72AD19B8F6B}"/>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93"/>
                                        </p:tgtEl>
                                        <p:attrNameLst>
                                          <p:attrName>style.visibility</p:attrName>
                                        </p:attrNameLst>
                                      </p:cBhvr>
                                      <p:to>
                                        <p:strVal val="visible"/>
                                      </p:to>
                                    </p:set>
                                    <p:animEffect transition="in" filter="dissolve">
                                      <p:cBhvr>
                                        <p:cTn id="7" dur="500"/>
                                        <p:tgtEl>
                                          <p:spTgt spid="1539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3" grpId="0"/>
      <p:bldP spid="12"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979343" y="4164811"/>
            <a:ext cx="10158357" cy="10890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latinLnBrk="1">
              <a:lnSpc>
                <a:spcPct val="120000"/>
              </a:lnSpc>
            </a:pPr>
            <a:r>
              <a:rPr lang="zh-CN" altLang="en-US" sz="2400" i="0" dirty="0">
                <a:solidFill>
                  <a:srgbClr val="C00000"/>
                </a:solidFill>
                <a:ea typeface="宋体" charset="-122"/>
              </a:rPr>
              <a:t>注意：</a:t>
            </a:r>
            <a:r>
              <a:rPr lang="en-US" altLang="zh-CN" sz="2400" i="0" dirty="0">
                <a:solidFill>
                  <a:srgbClr val="000000"/>
                </a:solidFill>
                <a:ea typeface="宋体" charset="-122"/>
              </a:rPr>
              <a:t>2</a:t>
            </a:r>
            <a:r>
              <a:rPr lang="zh-CN" altLang="en-US" sz="2400" i="0" dirty="0">
                <a:solidFill>
                  <a:srgbClr val="000000"/>
                </a:solidFill>
                <a:ea typeface="宋体" charset="-122"/>
              </a:rPr>
              <a:t>）只有在</a:t>
            </a:r>
            <a:r>
              <a:rPr lang="en-US" altLang="zh-CN" sz="2400" dirty="0">
                <a:solidFill>
                  <a:srgbClr val="000000"/>
                </a:solidFill>
                <a:ea typeface="宋体" charset="-122"/>
              </a:rPr>
              <a:t>p</a:t>
            </a:r>
            <a:r>
              <a:rPr lang="zh-CN" altLang="en-US" sz="2400" i="0" dirty="0">
                <a:solidFill>
                  <a:srgbClr val="000000"/>
                </a:solidFill>
                <a:ea typeface="宋体" charset="-122"/>
              </a:rPr>
              <a:t>成真而</a:t>
            </a:r>
            <a:r>
              <a:rPr lang="en-US" altLang="zh-CN" sz="2400" dirty="0">
                <a:solidFill>
                  <a:srgbClr val="000000"/>
                </a:solidFill>
                <a:ea typeface="宋体" charset="-122"/>
              </a:rPr>
              <a:t>q</a:t>
            </a:r>
            <a:r>
              <a:rPr lang="zh-CN" altLang="en-US" sz="2400" i="0" dirty="0">
                <a:solidFill>
                  <a:srgbClr val="000000"/>
                </a:solidFill>
                <a:ea typeface="宋体" charset="-122"/>
              </a:rPr>
              <a:t>为假时，</a:t>
            </a:r>
            <a:r>
              <a:rPr lang="en-US" altLang="zh-CN" sz="2400" dirty="0">
                <a:solidFill>
                  <a:srgbClr val="000000"/>
                </a:solidFill>
                <a:ea typeface="宋体" charset="-122"/>
              </a:rPr>
              <a:t>p</a:t>
            </a:r>
            <a:r>
              <a:rPr lang="zh-CN" altLang="en-US" sz="2400" i="0" dirty="0">
                <a:solidFill>
                  <a:srgbClr val="000000"/>
                </a:solidFill>
                <a:ea typeface="宋体" charset="-122"/>
              </a:rPr>
              <a:t>→</a:t>
            </a:r>
            <a:r>
              <a:rPr lang="en-US" altLang="zh-CN" sz="2400" dirty="0">
                <a:solidFill>
                  <a:srgbClr val="000000"/>
                </a:solidFill>
                <a:ea typeface="宋体" charset="-122"/>
              </a:rPr>
              <a:t>q</a:t>
            </a:r>
            <a:r>
              <a:rPr lang="zh-CN" altLang="en-US" sz="2400" i="0" dirty="0">
                <a:solidFill>
                  <a:srgbClr val="000000"/>
                </a:solidFill>
                <a:ea typeface="宋体" charset="-122"/>
              </a:rPr>
              <a:t>才为假，当</a:t>
            </a:r>
            <a:r>
              <a:rPr lang="en-US" altLang="zh-CN" sz="2400" dirty="0">
                <a:solidFill>
                  <a:srgbClr val="000000"/>
                </a:solidFill>
                <a:ea typeface="宋体" charset="-122"/>
              </a:rPr>
              <a:t>p</a:t>
            </a:r>
            <a:r>
              <a:rPr lang="zh-CN" altLang="en-US" sz="2400" i="0" dirty="0">
                <a:solidFill>
                  <a:srgbClr val="000000"/>
                </a:solidFill>
                <a:ea typeface="宋体" charset="-122"/>
              </a:rPr>
              <a:t>和</a:t>
            </a:r>
            <a:r>
              <a:rPr lang="en-US" altLang="zh-CN" sz="2400" dirty="0">
                <a:solidFill>
                  <a:srgbClr val="000000"/>
                </a:solidFill>
                <a:ea typeface="宋体" charset="-122"/>
              </a:rPr>
              <a:t>q</a:t>
            </a:r>
            <a:r>
              <a:rPr lang="zh-CN" altLang="en-US" sz="2400" i="0" dirty="0">
                <a:solidFill>
                  <a:srgbClr val="000000"/>
                </a:solidFill>
                <a:ea typeface="宋体" charset="-122"/>
              </a:rPr>
              <a:t>都为真，或者</a:t>
            </a:r>
            <a:r>
              <a:rPr lang="en-US" altLang="zh-CN" sz="2400" dirty="0">
                <a:solidFill>
                  <a:srgbClr val="000000"/>
                </a:solidFill>
                <a:ea typeface="宋体" charset="-122"/>
              </a:rPr>
              <a:t>p</a:t>
            </a:r>
            <a:r>
              <a:rPr lang="zh-CN" altLang="en-US" sz="2400" i="0" dirty="0">
                <a:solidFill>
                  <a:srgbClr val="000000"/>
                </a:solidFill>
                <a:ea typeface="宋体" charset="-122"/>
              </a:rPr>
              <a:t>为假（无论</a:t>
            </a:r>
            <a:r>
              <a:rPr lang="en-US" altLang="zh-CN" sz="2400" dirty="0">
                <a:solidFill>
                  <a:srgbClr val="000000"/>
                </a:solidFill>
                <a:ea typeface="宋体" charset="-122"/>
              </a:rPr>
              <a:t>q</a:t>
            </a:r>
            <a:r>
              <a:rPr lang="zh-CN" altLang="en-US" sz="2400" i="0" dirty="0">
                <a:solidFill>
                  <a:srgbClr val="000000"/>
                </a:solidFill>
                <a:ea typeface="宋体" charset="-122"/>
              </a:rPr>
              <a:t>的真值是什么）时，其真值都为真！</a:t>
            </a:r>
            <a:endParaRPr lang="en-US" altLang="zh-CN" sz="2400" i="0" dirty="0">
              <a:solidFill>
                <a:srgbClr val="000000"/>
              </a:solidFill>
              <a:ea typeface="宋体" charset="-122"/>
            </a:endParaRPr>
          </a:p>
        </p:txBody>
      </p:sp>
      <p:sp>
        <p:nvSpPr>
          <p:cNvPr id="14" name="TextBox 13"/>
          <p:cNvSpPr txBox="1"/>
          <p:nvPr/>
        </p:nvSpPr>
        <p:spPr>
          <a:xfrm>
            <a:off x="1809750" y="5332414"/>
            <a:ext cx="8358188" cy="954087"/>
          </a:xfrm>
          <a:prstGeom prst="rect">
            <a:avLst/>
          </a:prstGeom>
          <a:noFill/>
        </p:spPr>
        <p:txBody>
          <a:bodyPr>
            <a:spAutoFit/>
          </a:bodyPr>
          <a:lstStyle/>
          <a:p>
            <a:pPr latinLnBrk="1">
              <a:defRPr/>
            </a:pPr>
            <a:r>
              <a:rPr lang="zh-CN" altLang="en-US" i="0" dirty="0">
                <a:latin typeface="+mn-lt"/>
                <a:ea typeface="楷体_GB2312" pitchFamily="49" charset="-122"/>
              </a:rPr>
              <a:t>如：</a:t>
            </a:r>
            <a:r>
              <a:rPr lang="en-US" altLang="zh-CN" dirty="0">
                <a:ea typeface="楷体_GB2312" pitchFamily="49" charset="-122"/>
              </a:rPr>
              <a:t> p</a:t>
            </a:r>
            <a:r>
              <a:rPr lang="zh-CN" altLang="en-US" i="0" dirty="0">
                <a:ea typeface="楷体_GB2312" pitchFamily="49" charset="-122"/>
              </a:rPr>
              <a:t>→</a:t>
            </a:r>
            <a:r>
              <a:rPr lang="en-US" altLang="zh-CN" dirty="0">
                <a:ea typeface="楷体_GB2312" pitchFamily="49" charset="-122"/>
              </a:rPr>
              <a:t>q</a:t>
            </a:r>
            <a:r>
              <a:rPr lang="zh-CN" altLang="en-US" i="0" dirty="0">
                <a:ea typeface="楷体_GB2312" pitchFamily="49" charset="-122"/>
              </a:rPr>
              <a:t>：</a:t>
            </a:r>
            <a:r>
              <a:rPr lang="zh-CN" altLang="en-US" i="0" dirty="0">
                <a:latin typeface="+mn-lt"/>
                <a:ea typeface="楷体_GB2312" pitchFamily="49" charset="-122"/>
              </a:rPr>
              <a:t>如果今天是星期五，那么</a:t>
            </a:r>
            <a:r>
              <a:rPr lang="en-US" altLang="zh-CN" i="0" dirty="0">
                <a:latin typeface="+mn-lt"/>
                <a:ea typeface="楷体_GB2312" pitchFamily="49" charset="-122"/>
              </a:rPr>
              <a:t>2+3=6</a:t>
            </a:r>
            <a:r>
              <a:rPr lang="zh-CN" altLang="en-US" i="0" dirty="0">
                <a:latin typeface="+mn-lt"/>
                <a:ea typeface="楷体_GB2312" pitchFamily="49" charset="-122"/>
              </a:rPr>
              <a:t>。</a:t>
            </a:r>
            <a:endParaRPr lang="en-US" altLang="zh-CN" i="0" dirty="0">
              <a:latin typeface="+mn-lt"/>
              <a:ea typeface="楷体_GB2312" pitchFamily="49" charset="-122"/>
            </a:endParaRPr>
          </a:p>
          <a:p>
            <a:pPr latinLnBrk="1">
              <a:defRPr/>
            </a:pPr>
            <a:r>
              <a:rPr lang="zh-CN" altLang="en-US" i="0" dirty="0">
                <a:latin typeface="+mn-lt"/>
                <a:ea typeface="楷体_GB2312" pitchFamily="49" charset="-122"/>
              </a:rPr>
              <a:t>         </a:t>
            </a:r>
            <a:r>
              <a:rPr lang="en-US" altLang="zh-CN" dirty="0">
                <a:ea typeface="楷体_GB2312" pitchFamily="49" charset="-122"/>
              </a:rPr>
              <a:t>p</a:t>
            </a:r>
            <a:r>
              <a:rPr lang="zh-CN" altLang="en-US" i="0" dirty="0">
                <a:ea typeface="楷体_GB2312" pitchFamily="49" charset="-122"/>
              </a:rPr>
              <a:t>→</a:t>
            </a:r>
            <a:r>
              <a:rPr lang="en-US" altLang="zh-CN" dirty="0">
                <a:ea typeface="楷体_GB2312" pitchFamily="49" charset="-122"/>
              </a:rPr>
              <a:t>q</a:t>
            </a:r>
            <a:r>
              <a:rPr lang="zh-CN" altLang="en-US" i="0" dirty="0">
                <a:ea typeface="楷体_GB2312" pitchFamily="49" charset="-122"/>
              </a:rPr>
              <a:t>：</a:t>
            </a:r>
            <a:r>
              <a:rPr lang="zh-CN" altLang="en-US" i="0" dirty="0">
                <a:latin typeface="+mn-lt"/>
                <a:ea typeface="楷体_GB2312" pitchFamily="49" charset="-122"/>
              </a:rPr>
              <a:t>如果我当选了，那么我将会减税。</a:t>
            </a:r>
          </a:p>
        </p:txBody>
      </p:sp>
      <p:sp>
        <p:nvSpPr>
          <p:cNvPr id="12" name="矩形 11">
            <a:extLst>
              <a:ext uri="{FF2B5EF4-FFF2-40B4-BE49-F238E27FC236}">
                <a16:creationId xmlns:a16="http://schemas.microsoft.com/office/drawing/2014/main" id="{FAC94A97-B1B9-40D1-BD4E-D628C4986BF3}"/>
              </a:ext>
            </a:extLst>
          </p:cNvPr>
          <p:cNvSpPr/>
          <p:nvPr/>
        </p:nvSpPr>
        <p:spPr bwMode="auto">
          <a:xfrm>
            <a:off x="838847" y="1499075"/>
            <a:ext cx="1000125" cy="500063"/>
          </a:xfrm>
          <a:prstGeom prst="rect">
            <a:avLst/>
          </a:prstGeom>
          <a:solidFill>
            <a:schemeClr val="accent3">
              <a:lumMod val="85000"/>
            </a:schemeClr>
          </a:solidFill>
          <a:ln w="9525" cap="flat" cmpd="sng" algn="ctr">
            <a:solidFill>
              <a:schemeClr val="bg1"/>
            </a:solidFill>
            <a:prstDash val="solid"/>
            <a:round/>
            <a:headEnd type="none" w="med" len="med"/>
            <a:tailEnd type="none" w="med" len="med"/>
          </a:ln>
          <a:effectLst/>
        </p:spPr>
        <p:txBody>
          <a:bodyPr/>
          <a:lstStyle/>
          <a:p>
            <a:pPr latinLnBrk="1"/>
            <a:endParaRPr lang="zh-CN" altLang="en-US">
              <a:ea typeface="宋体" charset="-122"/>
            </a:endParaRPr>
          </a:p>
        </p:txBody>
      </p:sp>
      <p:sp>
        <p:nvSpPr>
          <p:cNvPr id="13" name="TextBox 5">
            <a:extLst>
              <a:ext uri="{FF2B5EF4-FFF2-40B4-BE49-F238E27FC236}">
                <a16:creationId xmlns:a16="http://schemas.microsoft.com/office/drawing/2014/main" id="{0D19E1B5-2B50-4EDD-9243-291DF49AE331}"/>
              </a:ext>
            </a:extLst>
          </p:cNvPr>
          <p:cNvSpPr txBox="1"/>
          <p:nvPr/>
        </p:nvSpPr>
        <p:spPr>
          <a:xfrm>
            <a:off x="767408" y="1427622"/>
            <a:ext cx="6757342" cy="2677656"/>
          </a:xfrm>
          <a:prstGeom prst="rect">
            <a:avLst/>
          </a:prstGeom>
          <a:noFill/>
        </p:spPr>
        <p:txBody>
          <a:bodyPr wrap="square">
            <a:spAutoFit/>
          </a:bodyPr>
          <a:lstStyle/>
          <a:p>
            <a:pPr latinLnBrk="1">
              <a:lnSpc>
                <a:spcPct val="120000"/>
              </a:lnSpc>
              <a:defRPr/>
            </a:pPr>
            <a:r>
              <a:rPr lang="zh-CN" altLang="en-US" i="0" dirty="0">
                <a:solidFill>
                  <a:schemeClr val="accent2">
                    <a:lumMod val="50000"/>
                  </a:schemeClr>
                </a:solidFill>
                <a:latin typeface="+mn-lt"/>
                <a:ea typeface="仿宋_GB2312" pitchFamily="49" charset="-122"/>
              </a:rPr>
              <a:t>定义</a:t>
            </a:r>
            <a:r>
              <a:rPr lang="en-US" altLang="zh-CN" i="0" dirty="0">
                <a:solidFill>
                  <a:schemeClr val="accent2">
                    <a:lumMod val="50000"/>
                  </a:schemeClr>
                </a:solidFill>
                <a:latin typeface="+mn-lt"/>
                <a:ea typeface="仿宋_GB2312" pitchFamily="49" charset="-122"/>
              </a:rPr>
              <a:t>5</a:t>
            </a:r>
            <a:r>
              <a:rPr lang="en-US" altLang="zh-CN" i="0" dirty="0">
                <a:latin typeface="+mn-lt"/>
                <a:ea typeface="仿宋_GB2312" pitchFamily="49" charset="-122"/>
              </a:rPr>
              <a:t>  </a:t>
            </a:r>
            <a:r>
              <a:rPr lang="zh-CN" altLang="en-US" i="0" dirty="0">
                <a:latin typeface="+mn-lt"/>
                <a:ea typeface="仿宋_GB2312" pitchFamily="49" charset="-122"/>
              </a:rPr>
              <a:t>令</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为命题，“如果</a:t>
            </a:r>
            <a:r>
              <a:rPr lang="en-US" altLang="zh-CN" dirty="0">
                <a:latin typeface="+mn-lt"/>
                <a:ea typeface="仿宋_GB2312" pitchFamily="49" charset="-122"/>
              </a:rPr>
              <a:t>p</a:t>
            </a:r>
            <a:r>
              <a:rPr lang="zh-CN" altLang="en-US" i="0" dirty="0">
                <a:latin typeface="+mn-lt"/>
                <a:ea typeface="仿宋_GB2312" pitchFamily="49" charset="-122"/>
              </a:rPr>
              <a:t>则</a:t>
            </a:r>
            <a:r>
              <a:rPr lang="en-US" altLang="zh-CN" dirty="0">
                <a:latin typeface="+mn-lt"/>
                <a:ea typeface="仿宋_GB2312" pitchFamily="49" charset="-122"/>
              </a:rPr>
              <a:t>q</a:t>
            </a:r>
            <a:r>
              <a:rPr lang="zh-CN" altLang="en-US" i="0" dirty="0">
                <a:latin typeface="+mn-lt"/>
                <a:ea typeface="仿宋_GB2312" pitchFamily="49" charset="-122"/>
              </a:rPr>
              <a:t>”为一新命题，记为</a:t>
            </a:r>
            <a:r>
              <a:rPr lang="en-US" altLang="zh-CN" b="1" dirty="0">
                <a:solidFill>
                  <a:srgbClr val="C00000"/>
                </a:solidFill>
                <a:ea typeface="仿宋_GB2312" pitchFamily="49" charset="-122"/>
              </a:rPr>
              <a:t>p</a:t>
            </a:r>
            <a:r>
              <a:rPr lang="zh-CN" altLang="en-US" b="1" i="0" dirty="0">
                <a:solidFill>
                  <a:srgbClr val="C00000"/>
                </a:solidFill>
                <a:ea typeface="仿宋_GB2312" pitchFamily="49" charset="-122"/>
                <a:sym typeface="Symbol"/>
              </a:rPr>
              <a:t>→</a:t>
            </a:r>
            <a:r>
              <a:rPr lang="en-US" altLang="zh-CN" b="1" dirty="0">
                <a:solidFill>
                  <a:srgbClr val="C00000"/>
                </a:solidFill>
                <a:ea typeface="仿宋_GB2312" pitchFamily="49" charset="-122"/>
              </a:rPr>
              <a:t>q</a:t>
            </a:r>
            <a:r>
              <a:rPr lang="en-US" altLang="zh-CN" i="0" dirty="0">
                <a:ea typeface="仿宋_GB2312" pitchFamily="49" charset="-122"/>
              </a:rPr>
              <a:t>(</a:t>
            </a:r>
            <a:r>
              <a:rPr lang="en-US" altLang="zh-CN" dirty="0">
                <a:ea typeface="仿宋_GB2312" pitchFamily="49" charset="-122"/>
              </a:rPr>
              <a:t>implication</a:t>
            </a:r>
            <a:r>
              <a:rPr lang="en-US" altLang="zh-CN" i="0" dirty="0">
                <a:ea typeface="仿宋_GB2312" pitchFamily="49" charset="-122"/>
              </a:rPr>
              <a:t>)</a:t>
            </a:r>
            <a:r>
              <a:rPr lang="zh-CN" altLang="en-US" i="0" dirty="0">
                <a:ea typeface="仿宋_GB2312" pitchFamily="49" charset="-122"/>
              </a:rPr>
              <a:t>，称为</a:t>
            </a:r>
            <a:r>
              <a:rPr lang="en-US" altLang="zh-CN" dirty="0">
                <a:ea typeface="仿宋_GB2312" pitchFamily="49" charset="-122"/>
              </a:rPr>
              <a:t>p</a:t>
            </a:r>
            <a:r>
              <a:rPr lang="zh-CN" altLang="en-US" i="0" dirty="0">
                <a:ea typeface="仿宋_GB2312" pitchFamily="49" charset="-122"/>
              </a:rPr>
              <a:t>条件</a:t>
            </a:r>
            <a:r>
              <a:rPr lang="en-US" altLang="zh-CN" dirty="0">
                <a:ea typeface="仿宋_GB2312" pitchFamily="49" charset="-122"/>
              </a:rPr>
              <a:t>q</a:t>
            </a:r>
            <a:r>
              <a:rPr lang="zh-CN" altLang="en-US" i="0" dirty="0">
                <a:latin typeface="+mn-lt"/>
                <a:ea typeface="仿宋_GB2312" pitchFamily="49" charset="-122"/>
              </a:rPr>
              <a:t>，</a:t>
            </a:r>
            <a:r>
              <a:rPr lang="en-US" altLang="zh-CN" b="1" dirty="0">
                <a:latin typeface="+mn-lt"/>
                <a:ea typeface="仿宋_GB2312" pitchFamily="49" charset="-122"/>
              </a:rPr>
              <a:t>p</a:t>
            </a:r>
            <a:r>
              <a:rPr lang="zh-CN" altLang="en-US" i="0" dirty="0">
                <a:ea typeface="仿宋_GB2312" pitchFamily="49" charset="-122"/>
              </a:rPr>
              <a:t>为</a:t>
            </a:r>
            <a:r>
              <a:rPr lang="zh-CN" altLang="en-US" b="1" i="0" dirty="0">
                <a:ea typeface="仿宋_GB2312" pitchFamily="49" charset="-122"/>
              </a:rPr>
              <a:t>假设</a:t>
            </a:r>
            <a:r>
              <a:rPr lang="zh-CN" altLang="en-US" i="0" dirty="0">
                <a:ea typeface="仿宋_GB2312" pitchFamily="49" charset="-122"/>
              </a:rPr>
              <a:t>（前提或前项），</a:t>
            </a:r>
            <a:r>
              <a:rPr lang="en-US" altLang="zh-CN" b="1" dirty="0">
                <a:ea typeface="仿宋_GB2312" pitchFamily="49" charset="-122"/>
              </a:rPr>
              <a:t>q</a:t>
            </a:r>
            <a:r>
              <a:rPr lang="zh-CN" altLang="en-US" i="0" dirty="0">
                <a:ea typeface="仿宋_GB2312" pitchFamily="49" charset="-122"/>
              </a:rPr>
              <a:t>为</a:t>
            </a:r>
            <a:r>
              <a:rPr lang="zh-CN" altLang="en-US" b="1" i="0" dirty="0">
                <a:ea typeface="仿宋_GB2312" pitchFamily="49" charset="-122"/>
              </a:rPr>
              <a:t>结论</a:t>
            </a:r>
            <a:r>
              <a:rPr lang="zh-CN" altLang="en-US" i="0" dirty="0">
                <a:ea typeface="仿宋_GB2312" pitchFamily="49" charset="-122"/>
              </a:rPr>
              <a:t>（或推论）。</a:t>
            </a:r>
            <a:r>
              <a:rPr lang="zh-CN" altLang="en-US" i="0" dirty="0">
                <a:latin typeface="+mn-lt"/>
                <a:ea typeface="仿宋_GB2312" pitchFamily="49" charset="-122"/>
              </a:rPr>
              <a:t>当</a:t>
            </a:r>
            <a:r>
              <a:rPr lang="en-US" altLang="zh-CN" dirty="0">
                <a:latin typeface="+mn-lt"/>
                <a:ea typeface="仿宋_GB2312" pitchFamily="49" charset="-122"/>
              </a:rPr>
              <a:t>p</a:t>
            </a:r>
            <a:r>
              <a:rPr lang="zh-CN" altLang="en-US" i="0" dirty="0">
                <a:latin typeface="+mn-lt"/>
                <a:ea typeface="仿宋_GB2312" pitchFamily="49" charset="-122"/>
              </a:rPr>
              <a:t>为真</a:t>
            </a:r>
            <a:r>
              <a:rPr lang="en-US" altLang="zh-CN" dirty="0">
                <a:latin typeface="+mn-lt"/>
                <a:ea typeface="仿宋_GB2312" pitchFamily="49" charset="-122"/>
              </a:rPr>
              <a:t>q</a:t>
            </a:r>
            <a:r>
              <a:rPr lang="zh-CN" altLang="en-US" i="0" dirty="0">
                <a:latin typeface="+mn-lt"/>
                <a:ea typeface="仿宋_GB2312" pitchFamily="49" charset="-122"/>
              </a:rPr>
              <a:t>为假时</a:t>
            </a:r>
            <a:r>
              <a:rPr lang="en-US" altLang="zh-CN" b="1" dirty="0">
                <a:solidFill>
                  <a:srgbClr val="C00000"/>
                </a:solidFill>
                <a:ea typeface="仿宋_GB2312" pitchFamily="49" charset="-122"/>
              </a:rPr>
              <a:t>p</a:t>
            </a:r>
            <a:r>
              <a:rPr lang="zh-CN" altLang="en-US" b="1" i="0" dirty="0">
                <a:solidFill>
                  <a:srgbClr val="C00000"/>
                </a:solidFill>
                <a:ea typeface="仿宋_GB2312" pitchFamily="49" charset="-122"/>
                <a:sym typeface="Symbol"/>
              </a:rPr>
              <a:t>→</a:t>
            </a:r>
            <a:r>
              <a:rPr lang="en-US" altLang="zh-CN" b="1" dirty="0">
                <a:solidFill>
                  <a:srgbClr val="C00000"/>
                </a:solidFill>
                <a:ea typeface="仿宋_GB2312" pitchFamily="49" charset="-122"/>
              </a:rPr>
              <a:t>q</a:t>
            </a:r>
            <a:r>
              <a:rPr lang="zh-CN" altLang="en-US" i="0" dirty="0">
                <a:latin typeface="+mn-lt"/>
                <a:ea typeface="仿宋_GB2312" pitchFamily="49" charset="-122"/>
              </a:rPr>
              <a:t>为假，否则成真。</a:t>
            </a:r>
            <a:endParaRPr lang="en-US" altLang="zh-CN" i="0" dirty="0">
              <a:latin typeface="+mn-lt"/>
              <a:ea typeface="仿宋_GB2312" pitchFamily="49" charset="-122"/>
            </a:endParaRPr>
          </a:p>
        </p:txBody>
      </p:sp>
      <p:sp>
        <p:nvSpPr>
          <p:cNvPr id="15" name="TextBox 8">
            <a:extLst>
              <a:ext uri="{FF2B5EF4-FFF2-40B4-BE49-F238E27FC236}">
                <a16:creationId xmlns:a16="http://schemas.microsoft.com/office/drawing/2014/main" id="{8397ABB5-E598-4454-83B2-C4DC35FE5F0F}"/>
              </a:ext>
            </a:extLst>
          </p:cNvPr>
          <p:cNvSpPr txBox="1"/>
          <p:nvPr/>
        </p:nvSpPr>
        <p:spPr>
          <a:xfrm>
            <a:off x="8280201" y="1357313"/>
            <a:ext cx="3000375" cy="461962"/>
          </a:xfrm>
          <a:prstGeom prst="rect">
            <a:avLst/>
          </a:prstGeom>
          <a:noFill/>
        </p:spPr>
        <p:txBody>
          <a:bodyPr>
            <a:spAutoFit/>
          </a:bodyPr>
          <a:lstStyle/>
          <a:p>
            <a:pPr algn="ctr" latinLnBrk="1">
              <a:defRPr/>
            </a:pPr>
            <a:r>
              <a:rPr lang="en-US" altLang="zh-CN" sz="2400" dirty="0">
                <a:latin typeface="+mn-lt"/>
                <a:ea typeface="仿宋_GB2312" pitchFamily="49" charset="-122"/>
              </a:rPr>
              <a:t>p</a:t>
            </a:r>
            <a:r>
              <a:rPr lang="zh-CN" altLang="en-US" sz="2400" i="0" dirty="0">
                <a:latin typeface="+mn-lt"/>
                <a:ea typeface="仿宋_GB2312" pitchFamily="49" charset="-122"/>
              </a:rPr>
              <a:t>→</a:t>
            </a:r>
            <a:r>
              <a:rPr lang="en-US" altLang="zh-CN" sz="2400" dirty="0">
                <a:latin typeface="+mn-lt"/>
                <a:ea typeface="仿宋_GB2312" pitchFamily="49" charset="-122"/>
              </a:rPr>
              <a:t>q</a:t>
            </a:r>
            <a:r>
              <a:rPr lang="zh-CN" altLang="en-US" sz="2400" i="0" dirty="0">
                <a:latin typeface="+mn-lt"/>
                <a:ea typeface="仿宋_GB2312" pitchFamily="49" charset="-122"/>
              </a:rPr>
              <a:t>的真值表</a:t>
            </a:r>
          </a:p>
        </p:txBody>
      </p:sp>
      <p:graphicFrame>
        <p:nvGraphicFramePr>
          <p:cNvPr id="16" name="表格 15">
            <a:extLst>
              <a:ext uri="{FF2B5EF4-FFF2-40B4-BE49-F238E27FC236}">
                <a16:creationId xmlns:a16="http://schemas.microsoft.com/office/drawing/2014/main" id="{D24D7017-8CA2-4AC2-9D6E-2D2EFD76BD0F}"/>
              </a:ext>
            </a:extLst>
          </p:cNvPr>
          <p:cNvGraphicFramePr>
            <a:graphicFrameLocks noGrp="1"/>
          </p:cNvGraphicFramePr>
          <p:nvPr>
            <p:extLst>
              <p:ext uri="{D42A27DB-BD31-4B8C-83A1-F6EECF244321}">
                <p14:modId xmlns:p14="http://schemas.microsoft.com/office/powerpoint/2010/main" val="2709309479"/>
              </p:ext>
            </p:extLst>
          </p:nvPr>
        </p:nvGraphicFramePr>
        <p:xfrm>
          <a:off x="8494512" y="1830388"/>
          <a:ext cx="2643188" cy="1981200"/>
        </p:xfrm>
        <a:graphic>
          <a:graphicData uri="http://schemas.openxmlformats.org/drawingml/2006/table">
            <a:tbl>
              <a:tblPr/>
              <a:tblGrid>
                <a:gridCol w="833438">
                  <a:extLst>
                    <a:ext uri="{9D8B030D-6E8A-4147-A177-3AD203B41FA5}">
                      <a16:colId xmlns:a16="http://schemas.microsoft.com/office/drawing/2014/main" val="20000"/>
                    </a:ext>
                  </a:extLst>
                </a:gridCol>
                <a:gridCol w="833437">
                  <a:extLst>
                    <a:ext uri="{9D8B030D-6E8A-4147-A177-3AD203B41FA5}">
                      <a16:colId xmlns:a16="http://schemas.microsoft.com/office/drawing/2014/main" val="20001"/>
                    </a:ext>
                  </a:extLst>
                </a:gridCol>
                <a:gridCol w="976313">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p</a:t>
                      </a:r>
                      <a:r>
                        <a:rPr kumimoji="0" lang="zh-CN" altLang="en-US" sz="2000" b="1"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sym typeface="Symbol" pitchFamily="18" charset="2"/>
                        </a:rPr>
                        <a:t>→</a:t>
                      </a: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 </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4"/>
                  </a:ext>
                </a:extLst>
              </a:tr>
            </a:tbl>
          </a:graphicData>
        </a:graphic>
      </p:graphicFrame>
      <p:sp>
        <p:nvSpPr>
          <p:cNvPr id="17" name="TextBox 5">
            <a:extLst>
              <a:ext uri="{FF2B5EF4-FFF2-40B4-BE49-F238E27FC236}">
                <a16:creationId xmlns:a16="http://schemas.microsoft.com/office/drawing/2014/main" id="{B4730103-3D7C-4FCB-9D59-9258870610E5}"/>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8" name="WordArt 2">
            <a:extLst>
              <a:ext uri="{FF2B5EF4-FFF2-40B4-BE49-F238E27FC236}">
                <a16:creationId xmlns:a16="http://schemas.microsoft.com/office/drawing/2014/main" id="{D4554155-556F-4305-8612-1D63C5B8B3C1}"/>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WordArt 2"/>
          <p:cNvSpPr>
            <a:spLocks noChangeArrowheads="1" noChangeShapeType="1" noTextEdit="1"/>
          </p:cNvSpPr>
          <p:nvPr/>
        </p:nvSpPr>
        <p:spPr bwMode="gray">
          <a:xfrm>
            <a:off x="479376" y="332656"/>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
        <p:nvSpPr>
          <p:cNvPr id="20" name="Rectangle 1027"/>
          <p:cNvSpPr txBox="1">
            <a:spLocks noChangeArrowheads="1"/>
          </p:cNvSpPr>
          <p:nvPr/>
        </p:nvSpPr>
        <p:spPr bwMode="auto">
          <a:xfrm>
            <a:off x="1487488" y="1665136"/>
            <a:ext cx="7086600" cy="1981200"/>
          </a:xfrm>
          <a:prstGeom prst="rect">
            <a:avLst/>
          </a:prstGeom>
          <a:noFill/>
          <a:ln w="9525">
            <a:noFill/>
            <a:miter lim="800000"/>
            <a:headEnd/>
            <a:tailEnd/>
          </a:ln>
        </p:spPr>
        <p:txBody>
          <a:bodyPr/>
          <a:lstStyle/>
          <a:p>
            <a:pPr indent="187325">
              <a:lnSpc>
                <a:spcPct val="120000"/>
              </a:lnSpc>
              <a:spcBef>
                <a:spcPct val="20000"/>
              </a:spcBef>
              <a:buFont typeface="Wingdings" pitchFamily="2" charset="2"/>
              <a:buChar char="v"/>
            </a:pPr>
            <a:r>
              <a:rPr lang="zh-CN" altLang="en-US" i="0">
                <a:ea typeface="宋体" charset="-122"/>
              </a:rPr>
              <a:t>逻辑学：</a:t>
            </a:r>
          </a:p>
          <a:p>
            <a:pPr indent="187325">
              <a:lnSpc>
                <a:spcPct val="120000"/>
              </a:lnSpc>
              <a:spcBef>
                <a:spcPct val="20000"/>
              </a:spcBef>
            </a:pPr>
            <a:r>
              <a:rPr lang="zh-CN" altLang="en-US" i="0">
                <a:ea typeface="宋体" charset="-122"/>
              </a:rPr>
              <a:t>        研究推理的一门学科</a:t>
            </a:r>
          </a:p>
          <a:p>
            <a:pPr indent="187325">
              <a:lnSpc>
                <a:spcPct val="120000"/>
              </a:lnSpc>
              <a:spcBef>
                <a:spcPct val="20000"/>
              </a:spcBef>
              <a:buFont typeface="Wingdings" pitchFamily="2" charset="2"/>
              <a:buChar char="v"/>
            </a:pPr>
            <a:r>
              <a:rPr lang="zh-CN" altLang="en-US" i="0">
                <a:ea typeface="宋体" charset="-122"/>
              </a:rPr>
              <a:t>数理逻辑：</a:t>
            </a:r>
          </a:p>
          <a:p>
            <a:pPr indent="187325">
              <a:lnSpc>
                <a:spcPct val="120000"/>
              </a:lnSpc>
              <a:spcBef>
                <a:spcPct val="20000"/>
              </a:spcBef>
            </a:pPr>
            <a:r>
              <a:rPr lang="zh-CN" altLang="en-US" i="0">
                <a:ea typeface="宋体" charset="-122"/>
              </a:rPr>
              <a:t>        用数学方法研究推理的一门数学学科</a:t>
            </a:r>
          </a:p>
        </p:txBody>
      </p:sp>
      <p:sp>
        <p:nvSpPr>
          <p:cNvPr id="21" name="Rectangle 1028"/>
          <p:cNvSpPr>
            <a:spLocks noChangeArrowheads="1"/>
          </p:cNvSpPr>
          <p:nvPr/>
        </p:nvSpPr>
        <p:spPr bwMode="auto">
          <a:xfrm>
            <a:off x="3215680" y="4365104"/>
            <a:ext cx="5522666" cy="559897"/>
          </a:xfrm>
          <a:prstGeom prst="rect">
            <a:avLst/>
          </a:prstGeom>
          <a:noFill/>
          <a:ln w="9525">
            <a:noFill/>
            <a:miter lim="800000"/>
            <a:headEnd/>
            <a:tailEnd/>
          </a:ln>
        </p:spPr>
        <p:txBody>
          <a:bodyPr wrap="none">
            <a:spAutoFit/>
          </a:bodyPr>
          <a:lstStyle/>
          <a:p>
            <a:pPr latinLnBrk="1">
              <a:lnSpc>
                <a:spcPct val="120000"/>
              </a:lnSpc>
              <a:spcBef>
                <a:spcPct val="20000"/>
              </a:spcBef>
              <a:buClr>
                <a:schemeClr val="folHlink"/>
              </a:buClr>
              <a:buSzPct val="60000"/>
              <a:buFont typeface="Wingdings" pitchFamily="2" charset="2"/>
              <a:buNone/>
            </a:pPr>
            <a:r>
              <a:rPr lang="en-US" altLang="zh-CN" b="1">
                <a:ea typeface="宋体" charset="-122"/>
              </a:rPr>
              <a:t> ——    </a:t>
            </a:r>
            <a:r>
              <a:rPr lang="zh-CN" altLang="en-US" b="1">
                <a:ea typeface="宋体" charset="-122"/>
              </a:rPr>
              <a:t>一套符号体系  </a:t>
            </a:r>
            <a:r>
              <a:rPr lang="en-US" altLang="zh-CN" b="1">
                <a:ea typeface="宋体" charset="-122"/>
              </a:rPr>
              <a:t>+  </a:t>
            </a:r>
            <a:r>
              <a:rPr lang="zh-CN" altLang="en-US" b="1">
                <a:ea typeface="宋体" charset="-122"/>
              </a:rPr>
              <a:t>一组规则</a:t>
            </a:r>
          </a:p>
        </p:txBody>
      </p:sp>
      <p:pic>
        <p:nvPicPr>
          <p:cNvPr id="18436" name="图片 21" descr="MC900417770.wmf"/>
          <p:cNvPicPr>
            <a:picLocks noChangeAspect="1"/>
          </p:cNvPicPr>
          <p:nvPr/>
        </p:nvPicPr>
        <p:blipFill>
          <a:blip r:embed="rId3"/>
          <a:srcRect/>
          <a:stretch>
            <a:fillRect/>
          </a:stretch>
        </p:blipFill>
        <p:spPr bwMode="auto">
          <a:xfrm>
            <a:off x="10344472" y="1700808"/>
            <a:ext cx="928687" cy="1385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975340" y="4116391"/>
            <a:ext cx="8786813" cy="503238"/>
          </a:xfrm>
          <a:prstGeom prst="rect">
            <a:avLst/>
          </a:prstGeom>
          <a:noFill/>
          <a:ln w="9525">
            <a:noFill/>
            <a:miter lim="800000"/>
            <a:headEnd/>
            <a:tailEnd/>
          </a:ln>
        </p:spPr>
        <p:txBody>
          <a:bodyPr/>
          <a:lstStyle/>
          <a:p>
            <a:pPr latinLnBrk="1">
              <a:lnSpc>
                <a:spcPct val="120000"/>
              </a:lnSpc>
            </a:pPr>
            <a:r>
              <a:rPr lang="zh-CN" altLang="en-US" sz="2400" i="0" dirty="0">
                <a:solidFill>
                  <a:srgbClr val="C00000"/>
                </a:solidFill>
                <a:ea typeface="宋体" charset="-122"/>
              </a:rPr>
              <a:t>注意：</a:t>
            </a:r>
            <a:r>
              <a:rPr lang="en-US" altLang="zh-CN" sz="2400" i="0" dirty="0">
                <a:ea typeface="宋体" charset="-122"/>
              </a:rPr>
              <a:t>3</a:t>
            </a:r>
            <a:r>
              <a:rPr lang="zh-CN" altLang="en-US" sz="2400" i="0" dirty="0">
                <a:ea typeface="宋体" charset="-122"/>
              </a:rPr>
              <a:t>）与程序设计语言的</a:t>
            </a:r>
            <a:r>
              <a:rPr lang="en-US" altLang="zh-CN" sz="2400" i="0" dirty="0">
                <a:ea typeface="宋体" charset="-122"/>
              </a:rPr>
              <a:t>if-then</a:t>
            </a:r>
            <a:r>
              <a:rPr lang="zh-CN" altLang="en-US" sz="2400" i="0" dirty="0">
                <a:ea typeface="宋体" charset="-122"/>
              </a:rPr>
              <a:t>语句有所不同</a:t>
            </a:r>
            <a:endParaRPr lang="en-US" altLang="zh-CN" sz="2400" i="0" dirty="0">
              <a:ea typeface="宋体" charset="-122"/>
            </a:endParaRPr>
          </a:p>
        </p:txBody>
      </p:sp>
      <p:sp>
        <p:nvSpPr>
          <p:cNvPr id="13" name="TextBox 12"/>
          <p:cNvSpPr txBox="1"/>
          <p:nvPr/>
        </p:nvSpPr>
        <p:spPr>
          <a:xfrm>
            <a:off x="1487488" y="4643438"/>
            <a:ext cx="9361040" cy="830262"/>
          </a:xfrm>
          <a:prstGeom prst="rect">
            <a:avLst/>
          </a:prstGeom>
          <a:noFill/>
        </p:spPr>
        <p:txBody>
          <a:bodyPr wrap="square">
            <a:spAutoFit/>
          </a:bodyPr>
          <a:lstStyle/>
          <a:p>
            <a:pPr latinLnBrk="1">
              <a:defRPr/>
            </a:pPr>
            <a:r>
              <a:rPr lang="zh-CN" altLang="en-US" sz="2400" i="0" dirty="0">
                <a:latin typeface="+mn-lt"/>
                <a:ea typeface="楷体_GB2312" pitchFamily="49" charset="-122"/>
              </a:rPr>
              <a:t>程序中执行语句：</a:t>
            </a:r>
            <a:r>
              <a:rPr lang="en-US" altLang="zh-CN" sz="2400" i="0" dirty="0">
                <a:latin typeface="+mn-lt"/>
                <a:ea typeface="楷体_GB2312" pitchFamily="49" charset="-122"/>
              </a:rPr>
              <a:t>if  </a:t>
            </a:r>
            <a:r>
              <a:rPr lang="en-US" altLang="zh-CN" sz="2400" dirty="0">
                <a:latin typeface="+mn-lt"/>
                <a:ea typeface="楷体_GB2312" pitchFamily="49" charset="-122"/>
              </a:rPr>
              <a:t>p</a:t>
            </a:r>
            <a:r>
              <a:rPr lang="en-US" altLang="zh-CN" sz="2400" i="0" dirty="0">
                <a:latin typeface="+mn-lt"/>
                <a:ea typeface="楷体_GB2312" pitchFamily="49" charset="-122"/>
              </a:rPr>
              <a:t> then </a:t>
            </a:r>
            <a:r>
              <a:rPr lang="en-US" altLang="zh-CN" sz="2400" dirty="0">
                <a:latin typeface="+mn-lt"/>
                <a:ea typeface="楷体_GB2312" pitchFamily="49" charset="-122"/>
              </a:rPr>
              <a:t>S</a:t>
            </a:r>
            <a:r>
              <a:rPr lang="en-US" altLang="zh-CN" sz="2400" i="0" dirty="0">
                <a:latin typeface="+mn-lt"/>
                <a:ea typeface="楷体_GB2312" pitchFamily="49" charset="-122"/>
              </a:rPr>
              <a:t> </a:t>
            </a:r>
            <a:r>
              <a:rPr lang="zh-CN" altLang="en-US" sz="2400" i="0" dirty="0">
                <a:latin typeface="+mn-lt"/>
                <a:ea typeface="楷体_GB2312" pitchFamily="49" charset="-122"/>
              </a:rPr>
              <a:t>，如果</a:t>
            </a:r>
            <a:r>
              <a:rPr lang="en-US" altLang="zh-CN" sz="2400" dirty="0">
                <a:latin typeface="+mn-lt"/>
                <a:ea typeface="楷体_GB2312" pitchFamily="49" charset="-122"/>
              </a:rPr>
              <a:t>p</a:t>
            </a:r>
            <a:r>
              <a:rPr lang="zh-CN" altLang="en-US" sz="2400" i="0" dirty="0">
                <a:latin typeface="+mn-lt"/>
                <a:ea typeface="楷体_GB2312" pitchFamily="49" charset="-122"/>
              </a:rPr>
              <a:t>为真，则执行</a:t>
            </a:r>
            <a:r>
              <a:rPr lang="en-US" altLang="zh-CN" sz="2400" i="0" dirty="0">
                <a:latin typeface="+mn-lt"/>
                <a:ea typeface="楷体_GB2312" pitchFamily="49" charset="-122"/>
              </a:rPr>
              <a:t>S</a:t>
            </a:r>
            <a:r>
              <a:rPr lang="zh-CN" altLang="en-US" sz="2400" i="0" dirty="0">
                <a:latin typeface="+mn-lt"/>
                <a:ea typeface="楷体_GB2312" pitchFamily="49" charset="-122"/>
              </a:rPr>
              <a:t>，否则若</a:t>
            </a:r>
            <a:r>
              <a:rPr lang="en-US" altLang="zh-CN" sz="2400" dirty="0">
                <a:latin typeface="+mn-lt"/>
                <a:ea typeface="楷体_GB2312" pitchFamily="49" charset="-122"/>
              </a:rPr>
              <a:t>p</a:t>
            </a:r>
            <a:r>
              <a:rPr lang="zh-CN" altLang="en-US" sz="2400" i="0" dirty="0">
                <a:latin typeface="+mn-lt"/>
                <a:ea typeface="楷体_GB2312" pitchFamily="49" charset="-122"/>
              </a:rPr>
              <a:t>为假，则</a:t>
            </a:r>
            <a:r>
              <a:rPr lang="en-US" altLang="zh-CN" sz="2400" i="0" dirty="0">
                <a:latin typeface="+mn-lt"/>
                <a:ea typeface="楷体_GB2312" pitchFamily="49" charset="-122"/>
              </a:rPr>
              <a:t>S</a:t>
            </a:r>
            <a:r>
              <a:rPr lang="zh-CN" altLang="en-US" sz="2400" i="0" dirty="0">
                <a:latin typeface="+mn-lt"/>
                <a:ea typeface="楷体_GB2312" pitchFamily="49" charset="-122"/>
              </a:rPr>
              <a:t>不执行。</a:t>
            </a:r>
          </a:p>
        </p:txBody>
      </p:sp>
      <p:sp>
        <p:nvSpPr>
          <p:cNvPr id="15" name="Rectangle 3"/>
          <p:cNvSpPr txBox="1">
            <a:spLocks noChangeArrowheads="1"/>
          </p:cNvSpPr>
          <p:nvPr/>
        </p:nvSpPr>
        <p:spPr bwMode="auto">
          <a:xfrm>
            <a:off x="1487488" y="5497514"/>
            <a:ext cx="9004429" cy="1074737"/>
          </a:xfrm>
          <a:prstGeom prst="rect">
            <a:avLst/>
          </a:prstGeom>
          <a:noFill/>
          <a:ln w="9525">
            <a:noFill/>
            <a:miter lim="800000"/>
            <a:headEnd/>
            <a:tailEnd/>
          </a:ln>
        </p:spPr>
        <p:txBody>
          <a:bodyPr/>
          <a:lstStyle/>
          <a:p>
            <a:pPr latinLnBrk="1">
              <a:defRPr/>
            </a:pPr>
            <a:r>
              <a:rPr lang="zh-CN" altLang="en-US" sz="2400" i="0" dirty="0">
                <a:solidFill>
                  <a:srgbClr val="1F5BD3"/>
                </a:solidFill>
                <a:latin typeface="+mn-lt"/>
                <a:ea typeface="楷体_GB2312" pitchFamily="49" charset="-122"/>
              </a:rPr>
              <a:t>例</a:t>
            </a:r>
            <a:r>
              <a:rPr lang="en-US" altLang="zh-CN" sz="2400" i="0" dirty="0">
                <a:solidFill>
                  <a:srgbClr val="1F5BD3"/>
                </a:solidFill>
                <a:latin typeface="+mn-lt"/>
                <a:ea typeface="楷体_GB2312" pitchFamily="49" charset="-122"/>
              </a:rPr>
              <a:t>5</a:t>
            </a:r>
            <a:r>
              <a:rPr lang="zh-CN" altLang="en-US" sz="2400" i="0" dirty="0">
                <a:solidFill>
                  <a:srgbClr val="1F5BD3"/>
                </a:solidFill>
                <a:latin typeface="+mn-lt"/>
                <a:ea typeface="楷体_GB2312" pitchFamily="49" charset="-122"/>
              </a:rPr>
              <a:t>：</a:t>
            </a:r>
            <a:r>
              <a:rPr lang="zh-CN" altLang="en-US" sz="2400" i="0" dirty="0">
                <a:latin typeface="+mn-lt"/>
                <a:ea typeface="楷体_GB2312" pitchFamily="49" charset="-122"/>
              </a:rPr>
              <a:t>若执行语句   </a:t>
            </a:r>
            <a:r>
              <a:rPr lang="en-US" altLang="zh-CN" sz="2400" i="0" dirty="0">
                <a:latin typeface="+mn-lt"/>
                <a:ea typeface="楷体_GB2312" pitchFamily="49" charset="-122"/>
              </a:rPr>
              <a:t>if 2+2=4 then </a:t>
            </a:r>
            <a:r>
              <a:rPr lang="en-US" altLang="zh-CN" sz="2400" dirty="0">
                <a:latin typeface="+mn-lt"/>
                <a:ea typeface="楷体_GB2312" pitchFamily="49" charset="-122"/>
              </a:rPr>
              <a:t>x</a:t>
            </a:r>
            <a:r>
              <a:rPr lang="en-US" altLang="zh-CN" sz="2400" i="0" dirty="0">
                <a:latin typeface="+mn-lt"/>
                <a:ea typeface="楷体_GB2312" pitchFamily="49" charset="-122"/>
              </a:rPr>
              <a:t>:=</a:t>
            </a:r>
            <a:r>
              <a:rPr lang="en-US" altLang="zh-CN" sz="2400" dirty="0">
                <a:latin typeface="+mn-lt"/>
                <a:ea typeface="楷体_GB2312" pitchFamily="49" charset="-122"/>
              </a:rPr>
              <a:t>x</a:t>
            </a:r>
            <a:r>
              <a:rPr lang="en-US" altLang="zh-CN" sz="2400" i="0" dirty="0">
                <a:latin typeface="+mn-lt"/>
                <a:ea typeface="楷体_GB2312" pitchFamily="49" charset="-122"/>
              </a:rPr>
              <a:t>+1</a:t>
            </a:r>
            <a:r>
              <a:rPr lang="zh-CN" altLang="en-US" sz="2400" i="0" dirty="0">
                <a:latin typeface="+mn-lt"/>
                <a:ea typeface="楷体_GB2312" pitchFamily="49" charset="-122"/>
              </a:rPr>
              <a:t>  之前，</a:t>
            </a:r>
            <a:r>
              <a:rPr lang="en-US" altLang="zh-CN" sz="2400" dirty="0">
                <a:latin typeface="+mn-lt"/>
                <a:ea typeface="楷体_GB2312" pitchFamily="49" charset="-122"/>
              </a:rPr>
              <a:t>x</a:t>
            </a:r>
            <a:r>
              <a:rPr lang="en-US" altLang="zh-CN" sz="2400" i="0" dirty="0">
                <a:latin typeface="+mn-lt"/>
                <a:ea typeface="楷体_GB2312" pitchFamily="49" charset="-122"/>
              </a:rPr>
              <a:t>=0</a:t>
            </a:r>
            <a:r>
              <a:rPr lang="zh-CN" altLang="en-US" sz="2400" i="0" dirty="0">
                <a:latin typeface="+mn-lt"/>
                <a:ea typeface="楷体_GB2312" pitchFamily="49" charset="-122"/>
              </a:rPr>
              <a:t>，则执行后</a:t>
            </a:r>
            <a:r>
              <a:rPr lang="en-US" altLang="zh-CN" sz="2400" dirty="0">
                <a:latin typeface="+mn-lt"/>
                <a:ea typeface="楷体_GB2312" pitchFamily="49" charset="-122"/>
              </a:rPr>
              <a:t>x</a:t>
            </a:r>
            <a:r>
              <a:rPr lang="zh-CN" altLang="en-US" sz="2400" i="0" dirty="0">
                <a:latin typeface="+mn-lt"/>
                <a:ea typeface="楷体_GB2312" pitchFamily="49" charset="-122"/>
              </a:rPr>
              <a:t>的值是什么？</a:t>
            </a:r>
            <a:endParaRPr lang="en-US" altLang="zh-CN" sz="2000" dirty="0">
              <a:latin typeface="+mn-lt"/>
              <a:ea typeface="楷体_GB2312" pitchFamily="49" charset="-122"/>
            </a:endParaRPr>
          </a:p>
        </p:txBody>
      </p:sp>
      <p:sp>
        <p:nvSpPr>
          <p:cNvPr id="11" name="矩形 10">
            <a:extLst>
              <a:ext uri="{FF2B5EF4-FFF2-40B4-BE49-F238E27FC236}">
                <a16:creationId xmlns:a16="http://schemas.microsoft.com/office/drawing/2014/main" id="{969F2A3E-DB80-4A73-8774-D663C7A2134A}"/>
              </a:ext>
            </a:extLst>
          </p:cNvPr>
          <p:cNvSpPr/>
          <p:nvPr/>
        </p:nvSpPr>
        <p:spPr bwMode="auto">
          <a:xfrm>
            <a:off x="838847" y="1499075"/>
            <a:ext cx="1000125" cy="500063"/>
          </a:xfrm>
          <a:prstGeom prst="rect">
            <a:avLst/>
          </a:prstGeom>
          <a:solidFill>
            <a:schemeClr val="accent3">
              <a:lumMod val="85000"/>
            </a:schemeClr>
          </a:solidFill>
          <a:ln w="9525" cap="flat" cmpd="sng" algn="ctr">
            <a:solidFill>
              <a:schemeClr val="bg1"/>
            </a:solidFill>
            <a:prstDash val="solid"/>
            <a:round/>
            <a:headEnd type="none" w="med" len="med"/>
            <a:tailEnd type="none" w="med" len="med"/>
          </a:ln>
          <a:effectLst/>
        </p:spPr>
        <p:txBody>
          <a:bodyPr/>
          <a:lstStyle/>
          <a:p>
            <a:pPr latinLnBrk="1"/>
            <a:endParaRPr lang="zh-CN" altLang="en-US">
              <a:ea typeface="宋体" charset="-122"/>
            </a:endParaRPr>
          </a:p>
        </p:txBody>
      </p:sp>
      <p:sp>
        <p:nvSpPr>
          <p:cNvPr id="14" name="TextBox 5">
            <a:extLst>
              <a:ext uri="{FF2B5EF4-FFF2-40B4-BE49-F238E27FC236}">
                <a16:creationId xmlns:a16="http://schemas.microsoft.com/office/drawing/2014/main" id="{240A4485-2239-497B-9FA4-9EC4FF4A6188}"/>
              </a:ext>
            </a:extLst>
          </p:cNvPr>
          <p:cNvSpPr txBox="1"/>
          <p:nvPr/>
        </p:nvSpPr>
        <p:spPr>
          <a:xfrm>
            <a:off x="767408" y="1427622"/>
            <a:ext cx="6757342" cy="2677656"/>
          </a:xfrm>
          <a:prstGeom prst="rect">
            <a:avLst/>
          </a:prstGeom>
          <a:noFill/>
        </p:spPr>
        <p:txBody>
          <a:bodyPr wrap="square">
            <a:spAutoFit/>
          </a:bodyPr>
          <a:lstStyle/>
          <a:p>
            <a:pPr latinLnBrk="1">
              <a:lnSpc>
                <a:spcPct val="120000"/>
              </a:lnSpc>
              <a:defRPr/>
            </a:pPr>
            <a:r>
              <a:rPr lang="zh-CN" altLang="en-US" i="0" dirty="0">
                <a:solidFill>
                  <a:schemeClr val="accent2">
                    <a:lumMod val="50000"/>
                  </a:schemeClr>
                </a:solidFill>
                <a:latin typeface="+mn-lt"/>
                <a:ea typeface="仿宋_GB2312" pitchFamily="49" charset="-122"/>
              </a:rPr>
              <a:t>定义</a:t>
            </a:r>
            <a:r>
              <a:rPr lang="en-US" altLang="zh-CN" i="0" dirty="0">
                <a:solidFill>
                  <a:schemeClr val="accent2">
                    <a:lumMod val="50000"/>
                  </a:schemeClr>
                </a:solidFill>
                <a:latin typeface="+mn-lt"/>
                <a:ea typeface="仿宋_GB2312" pitchFamily="49" charset="-122"/>
              </a:rPr>
              <a:t>5</a:t>
            </a:r>
            <a:r>
              <a:rPr lang="en-US" altLang="zh-CN" i="0" dirty="0">
                <a:latin typeface="+mn-lt"/>
                <a:ea typeface="仿宋_GB2312" pitchFamily="49" charset="-122"/>
              </a:rPr>
              <a:t>  </a:t>
            </a:r>
            <a:r>
              <a:rPr lang="zh-CN" altLang="en-US" i="0" dirty="0">
                <a:latin typeface="+mn-lt"/>
                <a:ea typeface="仿宋_GB2312" pitchFamily="49" charset="-122"/>
              </a:rPr>
              <a:t>令</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为命题，“如果</a:t>
            </a:r>
            <a:r>
              <a:rPr lang="en-US" altLang="zh-CN" dirty="0">
                <a:latin typeface="+mn-lt"/>
                <a:ea typeface="仿宋_GB2312" pitchFamily="49" charset="-122"/>
              </a:rPr>
              <a:t>p</a:t>
            </a:r>
            <a:r>
              <a:rPr lang="zh-CN" altLang="en-US" i="0" dirty="0">
                <a:latin typeface="+mn-lt"/>
                <a:ea typeface="仿宋_GB2312" pitchFamily="49" charset="-122"/>
              </a:rPr>
              <a:t>则</a:t>
            </a:r>
            <a:r>
              <a:rPr lang="en-US" altLang="zh-CN" dirty="0">
                <a:latin typeface="+mn-lt"/>
                <a:ea typeface="仿宋_GB2312" pitchFamily="49" charset="-122"/>
              </a:rPr>
              <a:t>q</a:t>
            </a:r>
            <a:r>
              <a:rPr lang="zh-CN" altLang="en-US" i="0" dirty="0">
                <a:latin typeface="+mn-lt"/>
                <a:ea typeface="仿宋_GB2312" pitchFamily="49" charset="-122"/>
              </a:rPr>
              <a:t>”为一新命题，记为</a:t>
            </a:r>
            <a:r>
              <a:rPr lang="en-US" altLang="zh-CN" b="1" dirty="0">
                <a:solidFill>
                  <a:srgbClr val="C00000"/>
                </a:solidFill>
                <a:ea typeface="仿宋_GB2312" pitchFamily="49" charset="-122"/>
              </a:rPr>
              <a:t>p</a:t>
            </a:r>
            <a:r>
              <a:rPr lang="zh-CN" altLang="en-US" b="1" i="0" dirty="0">
                <a:solidFill>
                  <a:srgbClr val="C00000"/>
                </a:solidFill>
                <a:ea typeface="仿宋_GB2312" pitchFamily="49" charset="-122"/>
                <a:sym typeface="Symbol"/>
              </a:rPr>
              <a:t>→</a:t>
            </a:r>
            <a:r>
              <a:rPr lang="en-US" altLang="zh-CN" b="1" dirty="0">
                <a:solidFill>
                  <a:srgbClr val="C00000"/>
                </a:solidFill>
                <a:ea typeface="仿宋_GB2312" pitchFamily="49" charset="-122"/>
              </a:rPr>
              <a:t>q</a:t>
            </a:r>
            <a:r>
              <a:rPr lang="en-US" altLang="zh-CN" i="0" dirty="0">
                <a:ea typeface="仿宋_GB2312" pitchFamily="49" charset="-122"/>
              </a:rPr>
              <a:t>(</a:t>
            </a:r>
            <a:r>
              <a:rPr lang="en-US" altLang="zh-CN" dirty="0">
                <a:ea typeface="仿宋_GB2312" pitchFamily="49" charset="-122"/>
              </a:rPr>
              <a:t>implication</a:t>
            </a:r>
            <a:r>
              <a:rPr lang="en-US" altLang="zh-CN" i="0" dirty="0">
                <a:ea typeface="仿宋_GB2312" pitchFamily="49" charset="-122"/>
              </a:rPr>
              <a:t>)</a:t>
            </a:r>
            <a:r>
              <a:rPr lang="zh-CN" altLang="en-US" i="0" dirty="0">
                <a:ea typeface="仿宋_GB2312" pitchFamily="49" charset="-122"/>
              </a:rPr>
              <a:t>，称为</a:t>
            </a:r>
            <a:r>
              <a:rPr lang="en-US" altLang="zh-CN" dirty="0">
                <a:ea typeface="仿宋_GB2312" pitchFamily="49" charset="-122"/>
              </a:rPr>
              <a:t>p</a:t>
            </a:r>
            <a:r>
              <a:rPr lang="zh-CN" altLang="en-US" i="0" dirty="0">
                <a:ea typeface="仿宋_GB2312" pitchFamily="49" charset="-122"/>
              </a:rPr>
              <a:t>条件</a:t>
            </a:r>
            <a:r>
              <a:rPr lang="en-US" altLang="zh-CN" dirty="0">
                <a:ea typeface="仿宋_GB2312" pitchFamily="49" charset="-122"/>
              </a:rPr>
              <a:t>q</a:t>
            </a:r>
            <a:r>
              <a:rPr lang="zh-CN" altLang="en-US" i="0" dirty="0">
                <a:latin typeface="+mn-lt"/>
                <a:ea typeface="仿宋_GB2312" pitchFamily="49" charset="-122"/>
              </a:rPr>
              <a:t>，</a:t>
            </a:r>
            <a:r>
              <a:rPr lang="en-US" altLang="zh-CN" b="1" dirty="0">
                <a:latin typeface="+mn-lt"/>
                <a:ea typeface="仿宋_GB2312" pitchFamily="49" charset="-122"/>
              </a:rPr>
              <a:t>p</a:t>
            </a:r>
            <a:r>
              <a:rPr lang="zh-CN" altLang="en-US" i="0" dirty="0">
                <a:ea typeface="仿宋_GB2312" pitchFamily="49" charset="-122"/>
              </a:rPr>
              <a:t>为</a:t>
            </a:r>
            <a:r>
              <a:rPr lang="zh-CN" altLang="en-US" b="1" i="0" dirty="0">
                <a:ea typeface="仿宋_GB2312" pitchFamily="49" charset="-122"/>
              </a:rPr>
              <a:t>假设</a:t>
            </a:r>
            <a:r>
              <a:rPr lang="zh-CN" altLang="en-US" i="0" dirty="0">
                <a:ea typeface="仿宋_GB2312" pitchFamily="49" charset="-122"/>
              </a:rPr>
              <a:t>（前提或前项），</a:t>
            </a:r>
            <a:r>
              <a:rPr lang="en-US" altLang="zh-CN" b="1" dirty="0">
                <a:ea typeface="仿宋_GB2312" pitchFamily="49" charset="-122"/>
              </a:rPr>
              <a:t>q</a:t>
            </a:r>
            <a:r>
              <a:rPr lang="zh-CN" altLang="en-US" i="0" dirty="0">
                <a:ea typeface="仿宋_GB2312" pitchFamily="49" charset="-122"/>
              </a:rPr>
              <a:t>为</a:t>
            </a:r>
            <a:r>
              <a:rPr lang="zh-CN" altLang="en-US" b="1" i="0" dirty="0">
                <a:ea typeface="仿宋_GB2312" pitchFamily="49" charset="-122"/>
              </a:rPr>
              <a:t>结论</a:t>
            </a:r>
            <a:r>
              <a:rPr lang="zh-CN" altLang="en-US" i="0" dirty="0">
                <a:ea typeface="仿宋_GB2312" pitchFamily="49" charset="-122"/>
              </a:rPr>
              <a:t>（或推论）。</a:t>
            </a:r>
            <a:r>
              <a:rPr lang="zh-CN" altLang="en-US" i="0" dirty="0">
                <a:latin typeface="+mn-lt"/>
                <a:ea typeface="仿宋_GB2312" pitchFamily="49" charset="-122"/>
              </a:rPr>
              <a:t>当</a:t>
            </a:r>
            <a:r>
              <a:rPr lang="en-US" altLang="zh-CN" dirty="0">
                <a:latin typeface="+mn-lt"/>
                <a:ea typeface="仿宋_GB2312" pitchFamily="49" charset="-122"/>
              </a:rPr>
              <a:t>p</a:t>
            </a:r>
            <a:r>
              <a:rPr lang="zh-CN" altLang="en-US" i="0" dirty="0">
                <a:latin typeface="+mn-lt"/>
                <a:ea typeface="仿宋_GB2312" pitchFamily="49" charset="-122"/>
              </a:rPr>
              <a:t>为真</a:t>
            </a:r>
            <a:r>
              <a:rPr lang="en-US" altLang="zh-CN" dirty="0">
                <a:latin typeface="+mn-lt"/>
                <a:ea typeface="仿宋_GB2312" pitchFamily="49" charset="-122"/>
              </a:rPr>
              <a:t>q</a:t>
            </a:r>
            <a:r>
              <a:rPr lang="zh-CN" altLang="en-US" i="0" dirty="0">
                <a:latin typeface="+mn-lt"/>
                <a:ea typeface="仿宋_GB2312" pitchFamily="49" charset="-122"/>
              </a:rPr>
              <a:t>为假时</a:t>
            </a:r>
            <a:r>
              <a:rPr lang="en-US" altLang="zh-CN" b="1" dirty="0">
                <a:solidFill>
                  <a:srgbClr val="C00000"/>
                </a:solidFill>
                <a:ea typeface="仿宋_GB2312" pitchFamily="49" charset="-122"/>
              </a:rPr>
              <a:t>p</a:t>
            </a:r>
            <a:r>
              <a:rPr lang="zh-CN" altLang="en-US" b="1" i="0" dirty="0">
                <a:solidFill>
                  <a:srgbClr val="C00000"/>
                </a:solidFill>
                <a:ea typeface="仿宋_GB2312" pitchFamily="49" charset="-122"/>
                <a:sym typeface="Symbol"/>
              </a:rPr>
              <a:t>→</a:t>
            </a:r>
            <a:r>
              <a:rPr lang="en-US" altLang="zh-CN" b="1" dirty="0">
                <a:solidFill>
                  <a:srgbClr val="C00000"/>
                </a:solidFill>
                <a:ea typeface="仿宋_GB2312" pitchFamily="49" charset="-122"/>
              </a:rPr>
              <a:t>q</a:t>
            </a:r>
            <a:r>
              <a:rPr lang="zh-CN" altLang="en-US" i="0" dirty="0">
                <a:latin typeface="+mn-lt"/>
                <a:ea typeface="仿宋_GB2312" pitchFamily="49" charset="-122"/>
              </a:rPr>
              <a:t>为假，否则成真。</a:t>
            </a:r>
            <a:endParaRPr lang="en-US" altLang="zh-CN" i="0" dirty="0">
              <a:latin typeface="+mn-lt"/>
              <a:ea typeface="仿宋_GB2312" pitchFamily="49" charset="-122"/>
            </a:endParaRPr>
          </a:p>
        </p:txBody>
      </p:sp>
      <p:sp>
        <p:nvSpPr>
          <p:cNvPr id="16" name="TextBox 8">
            <a:extLst>
              <a:ext uri="{FF2B5EF4-FFF2-40B4-BE49-F238E27FC236}">
                <a16:creationId xmlns:a16="http://schemas.microsoft.com/office/drawing/2014/main" id="{E0BD1B24-5A80-4549-9195-214AE8FD4DD2}"/>
              </a:ext>
            </a:extLst>
          </p:cNvPr>
          <p:cNvSpPr txBox="1"/>
          <p:nvPr/>
        </p:nvSpPr>
        <p:spPr>
          <a:xfrm>
            <a:off x="8280201" y="1357313"/>
            <a:ext cx="3000375" cy="461962"/>
          </a:xfrm>
          <a:prstGeom prst="rect">
            <a:avLst/>
          </a:prstGeom>
          <a:noFill/>
        </p:spPr>
        <p:txBody>
          <a:bodyPr>
            <a:spAutoFit/>
          </a:bodyPr>
          <a:lstStyle/>
          <a:p>
            <a:pPr algn="ctr" latinLnBrk="1">
              <a:defRPr/>
            </a:pPr>
            <a:r>
              <a:rPr lang="en-US" altLang="zh-CN" sz="2400" dirty="0">
                <a:latin typeface="+mn-lt"/>
                <a:ea typeface="仿宋_GB2312" pitchFamily="49" charset="-122"/>
              </a:rPr>
              <a:t>p</a:t>
            </a:r>
            <a:r>
              <a:rPr lang="zh-CN" altLang="en-US" sz="2400" i="0" dirty="0">
                <a:latin typeface="+mn-lt"/>
                <a:ea typeface="仿宋_GB2312" pitchFamily="49" charset="-122"/>
              </a:rPr>
              <a:t>→</a:t>
            </a:r>
            <a:r>
              <a:rPr lang="en-US" altLang="zh-CN" sz="2400" dirty="0">
                <a:latin typeface="+mn-lt"/>
                <a:ea typeface="仿宋_GB2312" pitchFamily="49" charset="-122"/>
              </a:rPr>
              <a:t>q</a:t>
            </a:r>
            <a:r>
              <a:rPr lang="zh-CN" altLang="en-US" sz="2400" i="0" dirty="0">
                <a:latin typeface="+mn-lt"/>
                <a:ea typeface="仿宋_GB2312" pitchFamily="49" charset="-122"/>
              </a:rPr>
              <a:t>的真值表</a:t>
            </a:r>
          </a:p>
        </p:txBody>
      </p:sp>
      <p:graphicFrame>
        <p:nvGraphicFramePr>
          <p:cNvPr id="17" name="表格 16">
            <a:extLst>
              <a:ext uri="{FF2B5EF4-FFF2-40B4-BE49-F238E27FC236}">
                <a16:creationId xmlns:a16="http://schemas.microsoft.com/office/drawing/2014/main" id="{7AA06F09-D3C2-4F72-87D7-5D62D874774B}"/>
              </a:ext>
            </a:extLst>
          </p:cNvPr>
          <p:cNvGraphicFramePr>
            <a:graphicFrameLocks noGrp="1"/>
          </p:cNvGraphicFramePr>
          <p:nvPr>
            <p:extLst>
              <p:ext uri="{D42A27DB-BD31-4B8C-83A1-F6EECF244321}">
                <p14:modId xmlns:p14="http://schemas.microsoft.com/office/powerpoint/2010/main" val="2709309479"/>
              </p:ext>
            </p:extLst>
          </p:nvPr>
        </p:nvGraphicFramePr>
        <p:xfrm>
          <a:off x="8494512" y="1830388"/>
          <a:ext cx="2643188" cy="1981200"/>
        </p:xfrm>
        <a:graphic>
          <a:graphicData uri="http://schemas.openxmlformats.org/drawingml/2006/table">
            <a:tbl>
              <a:tblPr/>
              <a:tblGrid>
                <a:gridCol w="833438">
                  <a:extLst>
                    <a:ext uri="{9D8B030D-6E8A-4147-A177-3AD203B41FA5}">
                      <a16:colId xmlns:a16="http://schemas.microsoft.com/office/drawing/2014/main" val="20000"/>
                    </a:ext>
                  </a:extLst>
                </a:gridCol>
                <a:gridCol w="833437">
                  <a:extLst>
                    <a:ext uri="{9D8B030D-6E8A-4147-A177-3AD203B41FA5}">
                      <a16:colId xmlns:a16="http://schemas.microsoft.com/office/drawing/2014/main" val="20001"/>
                    </a:ext>
                  </a:extLst>
                </a:gridCol>
                <a:gridCol w="976313">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p</a:t>
                      </a:r>
                      <a:r>
                        <a:rPr kumimoji="0" lang="zh-CN" altLang="en-US" sz="2000" b="1"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sym typeface="Symbol" pitchFamily="18" charset="2"/>
                        </a:rPr>
                        <a:t>→</a:t>
                      </a: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 </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4"/>
                  </a:ext>
                </a:extLst>
              </a:tr>
            </a:tbl>
          </a:graphicData>
        </a:graphic>
      </p:graphicFrame>
      <p:sp>
        <p:nvSpPr>
          <p:cNvPr id="18" name="TextBox 5">
            <a:extLst>
              <a:ext uri="{FF2B5EF4-FFF2-40B4-BE49-F238E27FC236}">
                <a16:creationId xmlns:a16="http://schemas.microsoft.com/office/drawing/2014/main" id="{706FDB94-023E-411E-ADF5-5906891446F3}"/>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20" name="WordArt 2">
            <a:extLst>
              <a:ext uri="{FF2B5EF4-FFF2-40B4-BE49-F238E27FC236}">
                <a16:creationId xmlns:a16="http://schemas.microsoft.com/office/drawing/2014/main" id="{750F9449-ED86-4448-B0D6-029E03FC2AE9}"/>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55440" y="1382540"/>
            <a:ext cx="8572500" cy="2333625"/>
          </a:xfrm>
          <a:prstGeom prst="rect">
            <a:avLst/>
          </a:prstGeom>
          <a:noFill/>
        </p:spPr>
        <p:txBody>
          <a:bodyPr>
            <a:spAutoFit/>
          </a:bodyPr>
          <a:lstStyle/>
          <a:p>
            <a:pPr latinLnBrk="1">
              <a:lnSpc>
                <a:spcPct val="130000"/>
              </a:lnSpc>
              <a:defRPr/>
            </a:pPr>
            <a:r>
              <a:rPr lang="zh-CN" altLang="en-US" i="0" dirty="0">
                <a:effectLst>
                  <a:outerShdw blurRad="38100" dist="38100" dir="2700000" algn="tl">
                    <a:srgbClr val="000000">
                      <a:alpha val="43137"/>
                    </a:srgbClr>
                  </a:outerShdw>
                </a:effectLst>
                <a:latin typeface="+mn-lt"/>
                <a:ea typeface="楷体_GB2312" pitchFamily="49" charset="-122"/>
              </a:rPr>
              <a:t>与条件</a:t>
            </a:r>
            <a:r>
              <a:rPr lang="en-US" altLang="zh-CN" i="0" dirty="0">
                <a:effectLst>
                  <a:outerShdw blurRad="38100" dist="38100" dir="2700000" algn="tl">
                    <a:srgbClr val="000000">
                      <a:alpha val="43137"/>
                    </a:srgbClr>
                  </a:outerShdw>
                </a:effectLst>
                <a:latin typeface="+mn-lt"/>
                <a:ea typeface="楷体_GB2312" pitchFamily="49" charset="-122"/>
              </a:rPr>
              <a:t>/</a:t>
            </a:r>
            <a:r>
              <a:rPr lang="zh-CN" altLang="en-US" i="0" dirty="0">
                <a:effectLst>
                  <a:outerShdw blurRad="38100" dist="38100" dir="2700000" algn="tl">
                    <a:srgbClr val="000000">
                      <a:alpha val="43137"/>
                    </a:srgbClr>
                  </a:outerShdw>
                </a:effectLst>
                <a:latin typeface="+mn-lt"/>
                <a:ea typeface="楷体_GB2312" pitchFamily="49" charset="-122"/>
              </a:rPr>
              <a:t>蕴含式</a:t>
            </a:r>
            <a:r>
              <a:rPr lang="en-US" altLang="zh-CN" dirty="0">
                <a:effectLst>
                  <a:outerShdw blurRad="38100" dist="38100" dir="2700000" algn="tl">
                    <a:srgbClr val="000000">
                      <a:alpha val="43137"/>
                    </a:srgbClr>
                  </a:outerShdw>
                </a:effectLst>
                <a:latin typeface="+mn-lt"/>
                <a:ea typeface="楷体_GB2312" pitchFamily="49" charset="-122"/>
              </a:rPr>
              <a:t>p</a:t>
            </a:r>
            <a:r>
              <a:rPr lang="zh-CN" altLang="en-US" i="0" dirty="0">
                <a:effectLst>
                  <a:outerShdw blurRad="38100" dist="38100" dir="2700000" algn="tl">
                    <a:srgbClr val="000000">
                      <a:alpha val="43137"/>
                    </a:srgbClr>
                  </a:outerShdw>
                </a:effectLst>
                <a:latin typeface="+mn-lt"/>
                <a:ea typeface="楷体_GB2312" pitchFamily="49" charset="-122"/>
              </a:rPr>
              <a:t>→</a:t>
            </a:r>
            <a:r>
              <a:rPr lang="en-US" altLang="zh-CN" dirty="0">
                <a:effectLst>
                  <a:outerShdw blurRad="38100" dist="38100" dir="2700000" algn="tl">
                    <a:srgbClr val="000000">
                      <a:alpha val="43137"/>
                    </a:srgbClr>
                  </a:outerShdw>
                </a:effectLst>
                <a:latin typeface="+mn-lt"/>
                <a:ea typeface="楷体_GB2312" pitchFamily="49" charset="-122"/>
              </a:rPr>
              <a:t>q</a:t>
            </a:r>
            <a:r>
              <a:rPr lang="zh-CN" altLang="en-US" i="0" dirty="0">
                <a:effectLst>
                  <a:outerShdw blurRad="38100" dist="38100" dir="2700000" algn="tl">
                    <a:srgbClr val="000000">
                      <a:alpha val="43137"/>
                    </a:srgbClr>
                  </a:outerShdw>
                </a:effectLst>
                <a:latin typeface="+mn-lt"/>
                <a:ea typeface="楷体_GB2312" pitchFamily="49" charset="-122"/>
              </a:rPr>
              <a:t>相关的蕴含：</a:t>
            </a:r>
            <a:r>
              <a:rPr lang="zh-CN" altLang="en-US" i="0" dirty="0">
                <a:solidFill>
                  <a:schemeClr val="accent2">
                    <a:lumMod val="50000"/>
                  </a:schemeClr>
                </a:solidFill>
                <a:effectLst>
                  <a:outerShdw blurRad="38100" dist="38100" dir="2700000" algn="tl">
                    <a:srgbClr val="000000">
                      <a:alpha val="43137"/>
                    </a:srgbClr>
                  </a:outerShdw>
                </a:effectLst>
                <a:latin typeface="+mn-lt"/>
                <a:ea typeface="楷体_GB2312" pitchFamily="49" charset="-122"/>
              </a:rPr>
              <a:t>逆、倒置与反 蕴含</a:t>
            </a:r>
            <a:endParaRPr lang="en-US" altLang="zh-CN" i="0" dirty="0">
              <a:solidFill>
                <a:schemeClr val="accent2">
                  <a:lumMod val="50000"/>
                </a:schemeClr>
              </a:solidFill>
              <a:effectLst>
                <a:outerShdw blurRad="38100" dist="38100" dir="2700000" algn="tl">
                  <a:srgbClr val="000000">
                    <a:alpha val="43137"/>
                  </a:srgbClr>
                </a:outerShdw>
              </a:effectLst>
              <a:latin typeface="+mn-lt"/>
              <a:ea typeface="楷体_GB2312" pitchFamily="49" charset="-122"/>
            </a:endParaRPr>
          </a:p>
          <a:p>
            <a:pPr latinLnBrk="1">
              <a:lnSpc>
                <a:spcPct val="130000"/>
              </a:lnSpc>
              <a:buFont typeface="Arial" pitchFamily="34" charset="0"/>
              <a:buChar char="•"/>
              <a:defRPr/>
            </a:pPr>
            <a:r>
              <a:rPr lang="en-US" altLang="zh-CN" i="0" dirty="0">
                <a:effectLst>
                  <a:outerShdw blurRad="38100" dist="38100" dir="2700000" algn="tl">
                    <a:srgbClr val="000000">
                      <a:alpha val="43137"/>
                    </a:srgbClr>
                  </a:outerShdw>
                </a:effectLst>
                <a:latin typeface="+mn-lt"/>
                <a:ea typeface="楷体_GB2312" pitchFamily="49" charset="-122"/>
              </a:rPr>
              <a:t> </a:t>
            </a:r>
            <a:r>
              <a:rPr lang="zh-CN" altLang="en-US" i="0" dirty="0">
                <a:effectLst>
                  <a:outerShdw blurRad="38100" dist="38100" dir="2700000" algn="tl">
                    <a:srgbClr val="000000">
                      <a:alpha val="43137"/>
                    </a:srgbClr>
                  </a:outerShdw>
                </a:effectLst>
                <a:latin typeface="+mn-lt"/>
                <a:ea typeface="楷体_GB2312" pitchFamily="49" charset="-122"/>
              </a:rPr>
              <a:t>命题</a:t>
            </a:r>
            <a:r>
              <a:rPr lang="en-US" altLang="zh-CN" dirty="0">
                <a:solidFill>
                  <a:schemeClr val="accent2">
                    <a:lumMod val="50000"/>
                  </a:schemeClr>
                </a:solidFill>
                <a:effectLst>
                  <a:outerShdw blurRad="38100" dist="38100" dir="2700000" algn="tl">
                    <a:srgbClr val="000000">
                      <a:alpha val="43137"/>
                    </a:srgbClr>
                  </a:outerShdw>
                </a:effectLst>
                <a:latin typeface="+mn-lt"/>
                <a:ea typeface="楷体_GB2312" pitchFamily="49" charset="-122"/>
              </a:rPr>
              <a:t>q</a:t>
            </a:r>
            <a:r>
              <a:rPr lang="zh-CN" altLang="en-US" i="0" dirty="0">
                <a:solidFill>
                  <a:schemeClr val="accent2">
                    <a:lumMod val="50000"/>
                  </a:schemeClr>
                </a:solidFill>
                <a:effectLst>
                  <a:outerShdw blurRad="38100" dist="38100" dir="2700000" algn="tl">
                    <a:srgbClr val="000000">
                      <a:alpha val="43137"/>
                    </a:srgbClr>
                  </a:outerShdw>
                </a:effectLst>
                <a:latin typeface="+mn-lt"/>
                <a:ea typeface="楷体_GB2312" pitchFamily="49" charset="-122"/>
              </a:rPr>
              <a:t>→</a:t>
            </a:r>
            <a:r>
              <a:rPr lang="en-US" altLang="zh-CN" dirty="0">
                <a:solidFill>
                  <a:schemeClr val="accent2">
                    <a:lumMod val="50000"/>
                  </a:schemeClr>
                </a:solidFill>
                <a:effectLst>
                  <a:outerShdw blurRad="38100" dist="38100" dir="2700000" algn="tl">
                    <a:srgbClr val="000000">
                      <a:alpha val="43137"/>
                    </a:srgbClr>
                  </a:outerShdw>
                </a:effectLst>
                <a:latin typeface="+mn-lt"/>
                <a:ea typeface="楷体_GB2312" pitchFamily="49" charset="-122"/>
              </a:rPr>
              <a:t>p</a:t>
            </a:r>
            <a:r>
              <a:rPr lang="zh-CN" altLang="en-US" i="0" dirty="0">
                <a:effectLst>
                  <a:outerShdw blurRad="38100" dist="38100" dir="2700000" algn="tl">
                    <a:srgbClr val="000000">
                      <a:alpha val="43137"/>
                    </a:srgbClr>
                  </a:outerShdw>
                </a:effectLst>
                <a:latin typeface="+mn-lt"/>
                <a:ea typeface="楷体_GB2312" pitchFamily="49" charset="-122"/>
              </a:rPr>
              <a:t>称为</a:t>
            </a:r>
            <a:r>
              <a:rPr lang="en-US" altLang="zh-CN" dirty="0">
                <a:effectLst>
                  <a:outerShdw blurRad="38100" dist="38100" dir="2700000" algn="tl">
                    <a:srgbClr val="000000">
                      <a:alpha val="43137"/>
                    </a:srgbClr>
                  </a:outerShdw>
                </a:effectLst>
                <a:ea typeface="楷体_GB2312" pitchFamily="49" charset="-122"/>
              </a:rPr>
              <a:t>p</a:t>
            </a:r>
            <a:r>
              <a:rPr lang="zh-CN" altLang="en-US" i="0" dirty="0">
                <a:effectLst>
                  <a:outerShdw blurRad="38100" dist="38100" dir="2700000" algn="tl">
                    <a:srgbClr val="000000">
                      <a:alpha val="43137"/>
                    </a:srgbClr>
                  </a:outerShdw>
                </a:effectLst>
                <a:ea typeface="楷体_GB2312" pitchFamily="49" charset="-122"/>
              </a:rPr>
              <a:t>→</a:t>
            </a:r>
            <a:r>
              <a:rPr lang="en-US" altLang="zh-CN" dirty="0">
                <a:effectLst>
                  <a:outerShdw blurRad="38100" dist="38100" dir="2700000" algn="tl">
                    <a:srgbClr val="000000">
                      <a:alpha val="43137"/>
                    </a:srgbClr>
                  </a:outerShdw>
                </a:effectLst>
                <a:ea typeface="楷体_GB2312" pitchFamily="49" charset="-122"/>
              </a:rPr>
              <a:t>q</a:t>
            </a:r>
            <a:r>
              <a:rPr lang="zh-CN" altLang="en-US" i="0" dirty="0">
                <a:effectLst>
                  <a:outerShdw blurRad="38100" dist="38100" dir="2700000" algn="tl">
                    <a:srgbClr val="000000">
                      <a:alpha val="43137"/>
                    </a:srgbClr>
                  </a:outerShdw>
                </a:effectLst>
                <a:ea typeface="楷体_GB2312" pitchFamily="49" charset="-122"/>
              </a:rPr>
              <a:t>的</a:t>
            </a:r>
            <a:r>
              <a:rPr lang="zh-CN" altLang="en-US" i="0" dirty="0">
                <a:solidFill>
                  <a:schemeClr val="accent2">
                    <a:lumMod val="50000"/>
                  </a:schemeClr>
                </a:solidFill>
                <a:effectLst>
                  <a:outerShdw blurRad="38100" dist="38100" dir="2700000" algn="tl">
                    <a:srgbClr val="000000">
                      <a:alpha val="43137"/>
                    </a:srgbClr>
                  </a:outerShdw>
                </a:effectLst>
                <a:ea typeface="楷体_GB2312" pitchFamily="49" charset="-122"/>
              </a:rPr>
              <a:t>逆蕴含</a:t>
            </a:r>
            <a:endParaRPr lang="en-US" altLang="zh-CN" i="0" dirty="0">
              <a:solidFill>
                <a:schemeClr val="accent2">
                  <a:lumMod val="50000"/>
                </a:schemeClr>
              </a:solidFill>
              <a:effectLst>
                <a:outerShdw blurRad="38100" dist="38100" dir="2700000" algn="tl">
                  <a:srgbClr val="000000">
                    <a:alpha val="43137"/>
                  </a:srgbClr>
                </a:outerShdw>
              </a:effectLst>
              <a:ea typeface="楷体_GB2312" pitchFamily="49" charset="-122"/>
            </a:endParaRPr>
          </a:p>
          <a:p>
            <a:pPr latinLnBrk="1">
              <a:lnSpc>
                <a:spcPct val="130000"/>
              </a:lnSpc>
              <a:buFont typeface="Arial" pitchFamily="34" charset="0"/>
              <a:buChar char="•"/>
              <a:defRPr/>
            </a:pPr>
            <a:r>
              <a:rPr lang="zh-CN" altLang="en-US" i="0" dirty="0">
                <a:effectLst>
                  <a:outerShdw blurRad="38100" dist="38100" dir="2700000" algn="tl">
                    <a:srgbClr val="000000">
                      <a:alpha val="43137"/>
                    </a:srgbClr>
                  </a:outerShdw>
                </a:effectLst>
                <a:latin typeface="+mn-lt"/>
                <a:ea typeface="楷体_GB2312" pitchFamily="49" charset="-122"/>
              </a:rPr>
              <a:t> 命题</a:t>
            </a:r>
            <a:r>
              <a:rPr lang="zh-CN" altLang="en-US" i="0" dirty="0">
                <a:solidFill>
                  <a:schemeClr val="accent2">
                    <a:lumMod val="50000"/>
                  </a:schemeClr>
                </a:solidFill>
                <a:effectLst>
                  <a:outerShdw blurRad="38100" dist="38100" dir="2700000" algn="tl">
                    <a:srgbClr val="000000">
                      <a:alpha val="43137"/>
                    </a:srgbClr>
                  </a:outerShdw>
                </a:effectLst>
                <a:latin typeface="+mn-lt"/>
                <a:ea typeface="楷体_GB2312" pitchFamily="49" charset="-122"/>
                <a:sym typeface="Symbol"/>
              </a:rPr>
              <a:t></a:t>
            </a:r>
            <a:r>
              <a:rPr lang="en-US" altLang="zh-CN" dirty="0">
                <a:solidFill>
                  <a:schemeClr val="accent2">
                    <a:lumMod val="50000"/>
                  </a:schemeClr>
                </a:solidFill>
                <a:effectLst>
                  <a:outerShdw blurRad="38100" dist="38100" dir="2700000" algn="tl">
                    <a:srgbClr val="000000">
                      <a:alpha val="43137"/>
                    </a:srgbClr>
                  </a:outerShdw>
                </a:effectLst>
                <a:ea typeface="楷体_GB2312" pitchFamily="49" charset="-122"/>
              </a:rPr>
              <a:t>q</a:t>
            </a:r>
            <a:r>
              <a:rPr lang="zh-CN" altLang="en-US" i="0" dirty="0">
                <a:solidFill>
                  <a:schemeClr val="accent2">
                    <a:lumMod val="50000"/>
                  </a:schemeClr>
                </a:solidFill>
                <a:effectLst>
                  <a:outerShdw blurRad="38100" dist="38100" dir="2700000" algn="tl">
                    <a:srgbClr val="000000">
                      <a:alpha val="43137"/>
                    </a:srgbClr>
                  </a:outerShdw>
                </a:effectLst>
                <a:ea typeface="楷体_GB2312" pitchFamily="49" charset="-122"/>
              </a:rPr>
              <a:t>→</a:t>
            </a:r>
            <a:r>
              <a:rPr lang="zh-CN" altLang="en-US" i="0" dirty="0">
                <a:solidFill>
                  <a:schemeClr val="accent2">
                    <a:lumMod val="50000"/>
                  </a:schemeClr>
                </a:solidFill>
                <a:effectLst>
                  <a:outerShdw blurRad="38100" dist="38100" dir="2700000" algn="tl">
                    <a:srgbClr val="000000">
                      <a:alpha val="43137"/>
                    </a:srgbClr>
                  </a:outerShdw>
                </a:effectLst>
                <a:ea typeface="楷体_GB2312" pitchFamily="49" charset="-122"/>
                <a:sym typeface="Symbol"/>
              </a:rPr>
              <a:t> </a:t>
            </a:r>
            <a:r>
              <a:rPr lang="en-US" altLang="zh-CN" dirty="0">
                <a:solidFill>
                  <a:schemeClr val="accent2">
                    <a:lumMod val="50000"/>
                  </a:schemeClr>
                </a:solidFill>
                <a:effectLst>
                  <a:outerShdw blurRad="38100" dist="38100" dir="2700000" algn="tl">
                    <a:srgbClr val="000000">
                      <a:alpha val="43137"/>
                    </a:srgbClr>
                  </a:outerShdw>
                </a:effectLst>
                <a:ea typeface="楷体_GB2312" pitchFamily="49" charset="-122"/>
              </a:rPr>
              <a:t>p</a:t>
            </a:r>
            <a:r>
              <a:rPr lang="zh-CN" altLang="en-US" i="0" dirty="0">
                <a:effectLst>
                  <a:outerShdw blurRad="38100" dist="38100" dir="2700000" algn="tl">
                    <a:srgbClr val="000000">
                      <a:alpha val="43137"/>
                    </a:srgbClr>
                  </a:outerShdw>
                </a:effectLst>
                <a:ea typeface="楷体_GB2312" pitchFamily="49" charset="-122"/>
              </a:rPr>
              <a:t>称为</a:t>
            </a:r>
            <a:r>
              <a:rPr lang="en-US" altLang="zh-CN" dirty="0">
                <a:effectLst>
                  <a:outerShdw blurRad="38100" dist="38100" dir="2700000" algn="tl">
                    <a:srgbClr val="000000">
                      <a:alpha val="43137"/>
                    </a:srgbClr>
                  </a:outerShdw>
                </a:effectLst>
                <a:ea typeface="楷体_GB2312" pitchFamily="49" charset="-122"/>
              </a:rPr>
              <a:t>p</a:t>
            </a:r>
            <a:r>
              <a:rPr lang="zh-CN" altLang="en-US" i="0" dirty="0">
                <a:effectLst>
                  <a:outerShdw blurRad="38100" dist="38100" dir="2700000" algn="tl">
                    <a:srgbClr val="000000">
                      <a:alpha val="43137"/>
                    </a:srgbClr>
                  </a:outerShdw>
                </a:effectLst>
                <a:ea typeface="楷体_GB2312" pitchFamily="49" charset="-122"/>
              </a:rPr>
              <a:t>→</a:t>
            </a:r>
            <a:r>
              <a:rPr lang="en-US" altLang="zh-CN" dirty="0">
                <a:effectLst>
                  <a:outerShdw blurRad="38100" dist="38100" dir="2700000" algn="tl">
                    <a:srgbClr val="000000">
                      <a:alpha val="43137"/>
                    </a:srgbClr>
                  </a:outerShdw>
                </a:effectLst>
                <a:ea typeface="楷体_GB2312" pitchFamily="49" charset="-122"/>
              </a:rPr>
              <a:t>q</a:t>
            </a:r>
            <a:r>
              <a:rPr lang="zh-CN" altLang="en-US" i="0" dirty="0">
                <a:effectLst>
                  <a:outerShdw blurRad="38100" dist="38100" dir="2700000" algn="tl">
                    <a:srgbClr val="000000">
                      <a:alpha val="43137"/>
                    </a:srgbClr>
                  </a:outerShdw>
                </a:effectLst>
                <a:ea typeface="楷体_GB2312" pitchFamily="49" charset="-122"/>
              </a:rPr>
              <a:t>的</a:t>
            </a:r>
            <a:r>
              <a:rPr lang="zh-CN" altLang="en-US" i="0" dirty="0">
                <a:solidFill>
                  <a:schemeClr val="accent2">
                    <a:lumMod val="50000"/>
                  </a:schemeClr>
                </a:solidFill>
                <a:effectLst>
                  <a:outerShdw blurRad="38100" dist="38100" dir="2700000" algn="tl">
                    <a:srgbClr val="000000">
                      <a:alpha val="43137"/>
                    </a:srgbClr>
                  </a:outerShdw>
                </a:effectLst>
                <a:ea typeface="楷体_GB2312" pitchFamily="49" charset="-122"/>
              </a:rPr>
              <a:t>倒置蕴含</a:t>
            </a:r>
            <a:endParaRPr lang="en-US" altLang="zh-CN" i="0" dirty="0">
              <a:solidFill>
                <a:schemeClr val="accent2">
                  <a:lumMod val="50000"/>
                </a:schemeClr>
              </a:solidFill>
              <a:effectLst>
                <a:outerShdw blurRad="38100" dist="38100" dir="2700000" algn="tl">
                  <a:srgbClr val="000000">
                    <a:alpha val="43137"/>
                  </a:srgbClr>
                </a:outerShdw>
              </a:effectLst>
              <a:ea typeface="楷体_GB2312" pitchFamily="49" charset="-122"/>
            </a:endParaRPr>
          </a:p>
          <a:p>
            <a:pPr latinLnBrk="1">
              <a:lnSpc>
                <a:spcPct val="130000"/>
              </a:lnSpc>
              <a:buFont typeface="Arial" pitchFamily="34" charset="0"/>
              <a:buChar char="•"/>
              <a:defRPr/>
            </a:pPr>
            <a:r>
              <a:rPr lang="zh-CN" altLang="en-US" i="0" dirty="0">
                <a:effectLst>
                  <a:outerShdw blurRad="38100" dist="38100" dir="2700000" algn="tl">
                    <a:srgbClr val="000000">
                      <a:alpha val="43137"/>
                    </a:srgbClr>
                  </a:outerShdw>
                </a:effectLst>
                <a:ea typeface="楷体_GB2312" pitchFamily="49" charset="-122"/>
              </a:rPr>
              <a:t> 命题</a:t>
            </a:r>
            <a:r>
              <a:rPr lang="zh-CN" altLang="en-US" i="0" dirty="0">
                <a:solidFill>
                  <a:schemeClr val="accent2">
                    <a:lumMod val="50000"/>
                  </a:schemeClr>
                </a:solidFill>
                <a:effectLst>
                  <a:outerShdw blurRad="38100" dist="38100" dir="2700000" algn="tl">
                    <a:srgbClr val="000000">
                      <a:alpha val="43137"/>
                    </a:srgbClr>
                  </a:outerShdw>
                </a:effectLst>
                <a:ea typeface="楷体_GB2312" pitchFamily="49" charset="-122"/>
                <a:sym typeface="Symbol"/>
              </a:rPr>
              <a:t></a:t>
            </a:r>
            <a:r>
              <a:rPr lang="en-US" altLang="zh-CN" dirty="0">
                <a:solidFill>
                  <a:schemeClr val="accent2">
                    <a:lumMod val="50000"/>
                  </a:schemeClr>
                </a:solidFill>
                <a:effectLst>
                  <a:outerShdw blurRad="38100" dist="38100" dir="2700000" algn="tl">
                    <a:srgbClr val="000000">
                      <a:alpha val="43137"/>
                    </a:srgbClr>
                  </a:outerShdw>
                </a:effectLst>
                <a:ea typeface="楷体_GB2312" pitchFamily="49" charset="-122"/>
              </a:rPr>
              <a:t>p</a:t>
            </a:r>
            <a:r>
              <a:rPr lang="zh-CN" altLang="en-US" i="0" dirty="0">
                <a:solidFill>
                  <a:schemeClr val="accent2">
                    <a:lumMod val="50000"/>
                  </a:schemeClr>
                </a:solidFill>
                <a:effectLst>
                  <a:outerShdw blurRad="38100" dist="38100" dir="2700000" algn="tl">
                    <a:srgbClr val="000000">
                      <a:alpha val="43137"/>
                    </a:srgbClr>
                  </a:outerShdw>
                </a:effectLst>
                <a:ea typeface="楷体_GB2312" pitchFamily="49" charset="-122"/>
              </a:rPr>
              <a:t>→</a:t>
            </a:r>
            <a:r>
              <a:rPr lang="zh-CN" altLang="en-US" i="0" dirty="0">
                <a:solidFill>
                  <a:schemeClr val="accent2">
                    <a:lumMod val="50000"/>
                  </a:schemeClr>
                </a:solidFill>
                <a:effectLst>
                  <a:outerShdw blurRad="38100" dist="38100" dir="2700000" algn="tl">
                    <a:srgbClr val="000000">
                      <a:alpha val="43137"/>
                    </a:srgbClr>
                  </a:outerShdw>
                </a:effectLst>
                <a:ea typeface="楷体_GB2312" pitchFamily="49" charset="-122"/>
                <a:sym typeface="Symbol"/>
              </a:rPr>
              <a:t> </a:t>
            </a:r>
            <a:r>
              <a:rPr lang="en-US" altLang="zh-CN" dirty="0">
                <a:solidFill>
                  <a:schemeClr val="accent2">
                    <a:lumMod val="50000"/>
                  </a:schemeClr>
                </a:solidFill>
                <a:effectLst>
                  <a:outerShdw blurRad="38100" dist="38100" dir="2700000" algn="tl">
                    <a:srgbClr val="000000">
                      <a:alpha val="43137"/>
                    </a:srgbClr>
                  </a:outerShdw>
                </a:effectLst>
                <a:ea typeface="楷体_GB2312" pitchFamily="49" charset="-122"/>
                <a:sym typeface="Symbol"/>
              </a:rPr>
              <a:t>q</a:t>
            </a:r>
            <a:r>
              <a:rPr lang="zh-CN" altLang="en-US" i="0" dirty="0">
                <a:effectLst>
                  <a:outerShdw blurRad="38100" dist="38100" dir="2700000" algn="tl">
                    <a:srgbClr val="000000">
                      <a:alpha val="43137"/>
                    </a:srgbClr>
                  </a:outerShdw>
                </a:effectLst>
                <a:ea typeface="楷体_GB2312" pitchFamily="49" charset="-122"/>
              </a:rPr>
              <a:t>称为</a:t>
            </a:r>
            <a:r>
              <a:rPr lang="en-US" altLang="zh-CN" dirty="0">
                <a:effectLst>
                  <a:outerShdw blurRad="38100" dist="38100" dir="2700000" algn="tl">
                    <a:srgbClr val="000000">
                      <a:alpha val="43137"/>
                    </a:srgbClr>
                  </a:outerShdw>
                </a:effectLst>
                <a:ea typeface="楷体_GB2312" pitchFamily="49" charset="-122"/>
              </a:rPr>
              <a:t>p</a:t>
            </a:r>
            <a:r>
              <a:rPr lang="zh-CN" altLang="en-US" i="0" dirty="0">
                <a:effectLst>
                  <a:outerShdw blurRad="38100" dist="38100" dir="2700000" algn="tl">
                    <a:srgbClr val="000000">
                      <a:alpha val="43137"/>
                    </a:srgbClr>
                  </a:outerShdw>
                </a:effectLst>
                <a:ea typeface="楷体_GB2312" pitchFamily="49" charset="-122"/>
              </a:rPr>
              <a:t>→</a:t>
            </a:r>
            <a:r>
              <a:rPr lang="en-US" altLang="zh-CN" dirty="0">
                <a:effectLst>
                  <a:outerShdw blurRad="38100" dist="38100" dir="2700000" algn="tl">
                    <a:srgbClr val="000000">
                      <a:alpha val="43137"/>
                    </a:srgbClr>
                  </a:outerShdw>
                </a:effectLst>
                <a:ea typeface="楷体_GB2312" pitchFamily="49" charset="-122"/>
              </a:rPr>
              <a:t>q</a:t>
            </a:r>
            <a:r>
              <a:rPr lang="zh-CN" altLang="en-US" i="0" dirty="0">
                <a:effectLst>
                  <a:outerShdw blurRad="38100" dist="38100" dir="2700000" algn="tl">
                    <a:srgbClr val="000000">
                      <a:alpha val="43137"/>
                    </a:srgbClr>
                  </a:outerShdw>
                </a:effectLst>
                <a:ea typeface="楷体_GB2312" pitchFamily="49" charset="-122"/>
              </a:rPr>
              <a:t>的</a:t>
            </a:r>
            <a:r>
              <a:rPr lang="zh-CN" altLang="en-US" i="0" dirty="0">
                <a:solidFill>
                  <a:schemeClr val="accent2">
                    <a:lumMod val="50000"/>
                  </a:schemeClr>
                </a:solidFill>
                <a:effectLst>
                  <a:outerShdw blurRad="38100" dist="38100" dir="2700000" algn="tl">
                    <a:srgbClr val="000000">
                      <a:alpha val="43137"/>
                    </a:srgbClr>
                  </a:outerShdw>
                </a:effectLst>
                <a:ea typeface="楷体_GB2312" pitchFamily="49" charset="-122"/>
              </a:rPr>
              <a:t>反蕴含</a:t>
            </a:r>
          </a:p>
        </p:txBody>
      </p:sp>
      <p:sp>
        <p:nvSpPr>
          <p:cNvPr id="20" name="Rectangle 3"/>
          <p:cNvSpPr txBox="1">
            <a:spLocks noChangeArrowheads="1"/>
          </p:cNvSpPr>
          <p:nvPr/>
        </p:nvSpPr>
        <p:spPr bwMode="auto">
          <a:xfrm>
            <a:off x="767408" y="4009306"/>
            <a:ext cx="11377264" cy="504825"/>
          </a:xfrm>
          <a:prstGeom prst="rect">
            <a:avLst/>
          </a:prstGeom>
          <a:noFill/>
          <a:ln w="9525">
            <a:noFill/>
            <a:miter lim="800000"/>
            <a:headEnd/>
            <a:tailEnd/>
          </a:ln>
        </p:spPr>
        <p:txBody>
          <a:bodyPr/>
          <a:lstStyle/>
          <a:p>
            <a:pPr latinLnBrk="1">
              <a:defRPr/>
            </a:pPr>
            <a:r>
              <a:rPr lang="en-US" altLang="zh-CN" sz="2400" i="0" dirty="0">
                <a:solidFill>
                  <a:srgbClr val="1F5BD3"/>
                </a:solidFill>
                <a:latin typeface="+mn-lt"/>
                <a:ea typeface="楷体_GB2312" pitchFamily="49" charset="-122"/>
              </a:rPr>
              <a:t>Example 6</a:t>
            </a:r>
            <a:r>
              <a:rPr lang="zh-CN" altLang="en-US" sz="2400" i="0" dirty="0">
                <a:solidFill>
                  <a:srgbClr val="1F5BD3"/>
                </a:solidFill>
                <a:latin typeface="+mn-lt"/>
                <a:ea typeface="楷体_GB2312" pitchFamily="49" charset="-122"/>
              </a:rPr>
              <a:t>：</a:t>
            </a:r>
            <a:r>
              <a:rPr lang="zh-CN" altLang="en-US" sz="2400" i="0" dirty="0">
                <a:latin typeface="+mn-lt"/>
                <a:ea typeface="楷体_GB2312" pitchFamily="49" charset="-122"/>
              </a:rPr>
              <a:t>求蕴含“每当下雨时，主队就能获胜。”的逆蕴含、倒置蕴含、反蕴含</a:t>
            </a:r>
            <a:endParaRPr lang="en-US" altLang="zh-CN" sz="2000" dirty="0">
              <a:latin typeface="+mn-lt"/>
              <a:ea typeface="楷体_GB2312" pitchFamily="49" charset="-122"/>
            </a:endParaRPr>
          </a:p>
        </p:txBody>
      </p:sp>
      <p:sp>
        <p:nvSpPr>
          <p:cNvPr id="12" name="Rectangle 3"/>
          <p:cNvSpPr txBox="1">
            <a:spLocks noChangeArrowheads="1"/>
          </p:cNvSpPr>
          <p:nvPr/>
        </p:nvSpPr>
        <p:spPr bwMode="auto">
          <a:xfrm>
            <a:off x="1703512" y="4757910"/>
            <a:ext cx="8572500" cy="1435100"/>
          </a:xfrm>
          <a:prstGeom prst="rect">
            <a:avLst/>
          </a:prstGeom>
          <a:noFill/>
          <a:ln w="9525">
            <a:noFill/>
            <a:miter lim="800000"/>
            <a:headEnd/>
            <a:tailEnd/>
          </a:ln>
        </p:spPr>
        <p:txBody>
          <a:bodyPr/>
          <a:lstStyle/>
          <a:p>
            <a:pPr latinLnBrk="1">
              <a:lnSpc>
                <a:spcPct val="120000"/>
              </a:lnSpc>
              <a:defRPr/>
            </a:pPr>
            <a:r>
              <a:rPr lang="zh-CN" altLang="en-US" sz="2400" i="0" dirty="0">
                <a:latin typeface="+mn-lt"/>
                <a:ea typeface="楷体_GB2312" pitchFamily="49" charset="-122"/>
              </a:rPr>
              <a:t>逆蕴含：“每当</a:t>
            </a:r>
            <a:r>
              <a:rPr lang="zh-CN" altLang="en-US" sz="2400" i="0" dirty="0">
                <a:ea typeface="楷体_GB2312" pitchFamily="49" charset="-122"/>
              </a:rPr>
              <a:t>主队获胜，天就</a:t>
            </a:r>
            <a:r>
              <a:rPr lang="zh-CN" altLang="en-US" sz="2400" i="0" dirty="0">
                <a:latin typeface="+mn-lt"/>
                <a:ea typeface="楷体_GB2312" pitchFamily="49" charset="-122"/>
              </a:rPr>
              <a:t>下雨。”</a:t>
            </a:r>
            <a:endParaRPr lang="en-US" altLang="zh-CN" sz="2400" i="0" dirty="0">
              <a:latin typeface="+mn-lt"/>
              <a:ea typeface="楷体_GB2312" pitchFamily="49" charset="-122"/>
            </a:endParaRPr>
          </a:p>
          <a:p>
            <a:pPr latinLnBrk="1">
              <a:lnSpc>
                <a:spcPct val="120000"/>
              </a:lnSpc>
              <a:defRPr/>
            </a:pPr>
            <a:r>
              <a:rPr lang="zh-CN" altLang="en-US" sz="2400" i="0" dirty="0">
                <a:latin typeface="+mn-lt"/>
                <a:ea typeface="楷体_GB2312" pitchFamily="49" charset="-122"/>
              </a:rPr>
              <a:t>倒置蕴含：</a:t>
            </a:r>
            <a:r>
              <a:rPr lang="zh-CN" altLang="en-US" sz="2400" i="0" dirty="0">
                <a:ea typeface="楷体_GB2312" pitchFamily="49" charset="-122"/>
              </a:rPr>
              <a:t>“如果主队没获胜，天就没下雨。”</a:t>
            </a:r>
            <a:endParaRPr lang="en-US" altLang="zh-CN" sz="2400" i="0" dirty="0">
              <a:latin typeface="+mn-lt"/>
              <a:ea typeface="楷体_GB2312" pitchFamily="49" charset="-122"/>
            </a:endParaRPr>
          </a:p>
          <a:p>
            <a:pPr latinLnBrk="1">
              <a:lnSpc>
                <a:spcPct val="120000"/>
              </a:lnSpc>
              <a:defRPr/>
            </a:pPr>
            <a:r>
              <a:rPr lang="zh-CN" altLang="en-US" sz="2400" i="0" dirty="0">
                <a:latin typeface="+mn-lt"/>
                <a:ea typeface="楷体_GB2312" pitchFamily="49" charset="-122"/>
              </a:rPr>
              <a:t>反蕴含：</a:t>
            </a:r>
            <a:r>
              <a:rPr lang="zh-CN" altLang="en-US" sz="2400" i="0" dirty="0">
                <a:ea typeface="楷体_GB2312" pitchFamily="49" charset="-122"/>
              </a:rPr>
              <a:t>“如果不下雨，主队就不能获胜。”</a:t>
            </a:r>
            <a:endParaRPr lang="en-US" altLang="zh-CN" sz="2400" i="0" dirty="0">
              <a:ea typeface="楷体_GB2312" pitchFamily="49" charset="-122"/>
            </a:endParaRPr>
          </a:p>
        </p:txBody>
      </p:sp>
      <p:sp>
        <p:nvSpPr>
          <p:cNvPr id="7" name="TextBox 5">
            <a:extLst>
              <a:ext uri="{FF2B5EF4-FFF2-40B4-BE49-F238E27FC236}">
                <a16:creationId xmlns:a16="http://schemas.microsoft.com/office/drawing/2014/main" id="{C8386E1D-CB00-47E3-B818-A59E3EBA0946}"/>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8" name="WordArt 2">
            <a:extLst>
              <a:ext uri="{FF2B5EF4-FFF2-40B4-BE49-F238E27FC236}">
                <a16:creationId xmlns:a16="http://schemas.microsoft.com/office/drawing/2014/main" id="{9BDE375D-491B-4BC4-B1BE-066A9286513C}"/>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289176" y="4365104"/>
            <a:ext cx="5929313" cy="1303338"/>
          </a:xfrm>
          <a:prstGeom prst="rect">
            <a:avLst/>
          </a:prstGeom>
          <a:noFill/>
        </p:spPr>
        <p:txBody>
          <a:bodyPr>
            <a:spAutoFit/>
          </a:bodyPr>
          <a:lstStyle/>
          <a:p>
            <a:pPr latinLnBrk="1">
              <a:lnSpc>
                <a:spcPct val="150000"/>
              </a:lnSpc>
            </a:pPr>
            <a:r>
              <a:rPr lang="zh-CN" altLang="en-US" i="0" dirty="0">
                <a:effectLst>
                  <a:outerShdw blurRad="38100" dist="38100" dir="2700000" algn="tl">
                    <a:srgbClr val="C0C0C0"/>
                  </a:outerShdw>
                </a:effectLst>
                <a:ea typeface="楷体_GB2312" pitchFamily="49" charset="-122"/>
              </a:rPr>
              <a:t>蕴含      </a:t>
            </a:r>
            <a:r>
              <a:rPr lang="en-US" altLang="zh-CN" dirty="0">
                <a:effectLst>
                  <a:outerShdw blurRad="38100" dist="38100" dir="2700000" algn="tl">
                    <a:srgbClr val="C0C0C0"/>
                  </a:outerShdw>
                </a:effectLst>
                <a:ea typeface="楷体_GB2312" pitchFamily="49" charset="-122"/>
              </a:rPr>
              <a:t>p</a:t>
            </a:r>
            <a:r>
              <a:rPr lang="zh-CN" altLang="en-US" i="0" dirty="0">
                <a:effectLst>
                  <a:outerShdw blurRad="38100" dist="38100" dir="2700000" algn="tl">
                    <a:srgbClr val="C0C0C0"/>
                  </a:outerShdw>
                </a:effectLst>
                <a:ea typeface="楷体_GB2312" pitchFamily="49" charset="-122"/>
              </a:rPr>
              <a:t>→</a:t>
            </a:r>
            <a:r>
              <a:rPr lang="en-US" altLang="zh-CN" dirty="0">
                <a:effectLst>
                  <a:outerShdw blurRad="38100" dist="38100" dir="2700000" algn="tl">
                    <a:srgbClr val="C0C0C0"/>
                  </a:outerShdw>
                </a:effectLst>
                <a:ea typeface="楷体_GB2312" pitchFamily="49" charset="-122"/>
              </a:rPr>
              <a:t>q  ~  </a:t>
            </a:r>
            <a:r>
              <a:rPr lang="zh-CN" altLang="en-US" i="0" dirty="0">
                <a:solidFill>
                  <a:srgbClr val="003CB3"/>
                </a:solidFill>
                <a:effectLst>
                  <a:outerShdw blurRad="38100" dist="38100" dir="2700000" algn="tl">
                    <a:srgbClr val="C0C0C0"/>
                  </a:outerShdw>
                </a:effectLst>
                <a:ea typeface="楷体_GB2312" pitchFamily="49" charset="-122"/>
                <a:sym typeface="Symbol" pitchFamily="18" charset="2"/>
              </a:rPr>
              <a:t></a:t>
            </a:r>
            <a:r>
              <a:rPr lang="en-US" altLang="zh-CN" dirty="0">
                <a:solidFill>
                  <a:srgbClr val="003CB3"/>
                </a:solidFill>
                <a:effectLst>
                  <a:outerShdw blurRad="38100" dist="38100" dir="2700000" algn="tl">
                    <a:srgbClr val="C0C0C0"/>
                  </a:outerShdw>
                </a:effectLst>
                <a:ea typeface="楷体_GB2312" pitchFamily="49" charset="-122"/>
              </a:rPr>
              <a:t>q</a:t>
            </a:r>
            <a:r>
              <a:rPr lang="zh-CN" altLang="en-US" i="0" dirty="0">
                <a:solidFill>
                  <a:srgbClr val="003CB3"/>
                </a:solidFill>
                <a:effectLst>
                  <a:outerShdw blurRad="38100" dist="38100" dir="2700000" algn="tl">
                    <a:srgbClr val="C0C0C0"/>
                  </a:outerShdw>
                </a:effectLst>
                <a:ea typeface="楷体_GB2312" pitchFamily="49" charset="-122"/>
              </a:rPr>
              <a:t>→</a:t>
            </a:r>
            <a:r>
              <a:rPr lang="zh-CN" altLang="en-US" i="0" dirty="0">
                <a:solidFill>
                  <a:srgbClr val="003CB3"/>
                </a:solidFill>
                <a:effectLst>
                  <a:outerShdw blurRad="38100" dist="38100" dir="2700000" algn="tl">
                    <a:srgbClr val="C0C0C0"/>
                  </a:outerShdw>
                </a:effectLst>
                <a:ea typeface="楷体_GB2312" pitchFamily="49" charset="-122"/>
                <a:sym typeface="Symbol" pitchFamily="18" charset="2"/>
              </a:rPr>
              <a:t>  </a:t>
            </a:r>
            <a:r>
              <a:rPr lang="en-US" altLang="zh-CN" dirty="0">
                <a:solidFill>
                  <a:srgbClr val="003CB3"/>
                </a:solidFill>
                <a:effectLst>
                  <a:outerShdw blurRad="38100" dist="38100" dir="2700000" algn="tl">
                    <a:srgbClr val="C0C0C0"/>
                  </a:outerShdw>
                </a:effectLst>
                <a:ea typeface="楷体_GB2312" pitchFamily="49" charset="-122"/>
              </a:rPr>
              <a:t>p    </a:t>
            </a:r>
            <a:r>
              <a:rPr lang="zh-CN" altLang="en-US" i="0" dirty="0">
                <a:solidFill>
                  <a:srgbClr val="003CB3"/>
                </a:solidFill>
                <a:effectLst>
                  <a:outerShdw blurRad="38100" dist="38100" dir="2700000" algn="tl">
                    <a:srgbClr val="C0C0C0"/>
                  </a:outerShdw>
                </a:effectLst>
                <a:ea typeface="楷体_GB2312" pitchFamily="49" charset="-122"/>
              </a:rPr>
              <a:t>倒置蕴含</a:t>
            </a:r>
            <a:r>
              <a:rPr lang="en-US" altLang="zh-CN" dirty="0">
                <a:solidFill>
                  <a:srgbClr val="003CB3"/>
                </a:solidFill>
                <a:effectLst>
                  <a:outerShdw blurRad="38100" dist="38100" dir="2700000" algn="tl">
                    <a:srgbClr val="C0C0C0"/>
                  </a:outerShdw>
                </a:effectLst>
                <a:ea typeface="楷体_GB2312" pitchFamily="49" charset="-122"/>
              </a:rPr>
              <a:t>  </a:t>
            </a:r>
          </a:p>
          <a:p>
            <a:pPr latinLnBrk="1">
              <a:lnSpc>
                <a:spcPct val="150000"/>
              </a:lnSpc>
            </a:pPr>
            <a:r>
              <a:rPr lang="zh-CN" altLang="en-US" i="0" dirty="0">
                <a:effectLst>
                  <a:outerShdw blurRad="38100" dist="38100" dir="2700000" algn="tl">
                    <a:srgbClr val="C0C0C0"/>
                  </a:outerShdw>
                </a:effectLst>
                <a:ea typeface="楷体_GB2312" pitchFamily="49" charset="-122"/>
              </a:rPr>
              <a:t>逆蕴含  </a:t>
            </a:r>
            <a:r>
              <a:rPr lang="en-US" altLang="zh-CN" dirty="0">
                <a:effectLst>
                  <a:outerShdw blurRad="38100" dist="38100" dir="2700000" algn="tl">
                    <a:srgbClr val="C0C0C0"/>
                  </a:outerShdw>
                </a:effectLst>
                <a:ea typeface="楷体_GB2312" pitchFamily="49" charset="-122"/>
              </a:rPr>
              <a:t>q</a:t>
            </a:r>
            <a:r>
              <a:rPr lang="zh-CN" altLang="en-US" i="0" dirty="0">
                <a:effectLst>
                  <a:outerShdw blurRad="38100" dist="38100" dir="2700000" algn="tl">
                    <a:srgbClr val="C0C0C0"/>
                  </a:outerShdw>
                </a:effectLst>
                <a:ea typeface="楷体_GB2312" pitchFamily="49" charset="-122"/>
              </a:rPr>
              <a:t>→</a:t>
            </a:r>
            <a:r>
              <a:rPr lang="en-US" altLang="zh-CN" dirty="0">
                <a:effectLst>
                  <a:outerShdw blurRad="38100" dist="38100" dir="2700000" algn="tl">
                    <a:srgbClr val="C0C0C0"/>
                  </a:outerShdw>
                </a:effectLst>
                <a:ea typeface="楷体_GB2312" pitchFamily="49" charset="-122"/>
              </a:rPr>
              <a:t>p</a:t>
            </a:r>
            <a:r>
              <a:rPr lang="en-US" altLang="zh-CN" dirty="0">
                <a:solidFill>
                  <a:srgbClr val="003CB3"/>
                </a:solidFill>
                <a:effectLst>
                  <a:outerShdw blurRad="38100" dist="38100" dir="2700000" algn="tl">
                    <a:srgbClr val="C0C0C0"/>
                  </a:outerShdw>
                </a:effectLst>
                <a:ea typeface="楷体_GB2312" pitchFamily="49" charset="-122"/>
              </a:rPr>
              <a:t>  </a:t>
            </a:r>
            <a:r>
              <a:rPr lang="en-US" altLang="zh-CN" dirty="0">
                <a:effectLst>
                  <a:outerShdw blurRad="38100" dist="38100" dir="2700000" algn="tl">
                    <a:srgbClr val="C0C0C0"/>
                  </a:outerShdw>
                </a:effectLst>
                <a:ea typeface="楷体_GB2312" pitchFamily="49" charset="-122"/>
              </a:rPr>
              <a:t>~</a:t>
            </a:r>
            <a:r>
              <a:rPr lang="en-US" altLang="zh-CN" dirty="0">
                <a:solidFill>
                  <a:srgbClr val="003CB3"/>
                </a:solidFill>
                <a:effectLst>
                  <a:outerShdw blurRad="38100" dist="38100" dir="2700000" algn="tl">
                    <a:srgbClr val="C0C0C0"/>
                  </a:outerShdw>
                </a:effectLst>
                <a:ea typeface="楷体_GB2312" pitchFamily="49" charset="-122"/>
              </a:rPr>
              <a:t>  </a:t>
            </a:r>
            <a:r>
              <a:rPr lang="zh-CN" altLang="en-US" i="0" dirty="0">
                <a:solidFill>
                  <a:srgbClr val="003CB3"/>
                </a:solidFill>
                <a:effectLst>
                  <a:outerShdw blurRad="38100" dist="38100" dir="2700000" algn="tl">
                    <a:srgbClr val="C0C0C0"/>
                  </a:outerShdw>
                </a:effectLst>
                <a:ea typeface="楷体_GB2312" pitchFamily="49" charset="-122"/>
                <a:sym typeface="Symbol" pitchFamily="18" charset="2"/>
              </a:rPr>
              <a:t></a:t>
            </a:r>
            <a:r>
              <a:rPr lang="en-US" altLang="zh-CN" dirty="0">
                <a:solidFill>
                  <a:srgbClr val="003CB3"/>
                </a:solidFill>
                <a:effectLst>
                  <a:outerShdw blurRad="38100" dist="38100" dir="2700000" algn="tl">
                    <a:srgbClr val="C0C0C0"/>
                  </a:outerShdw>
                </a:effectLst>
                <a:ea typeface="楷体_GB2312" pitchFamily="49" charset="-122"/>
              </a:rPr>
              <a:t>p</a:t>
            </a:r>
            <a:r>
              <a:rPr lang="zh-CN" altLang="en-US" i="0" dirty="0">
                <a:solidFill>
                  <a:srgbClr val="003CB3"/>
                </a:solidFill>
                <a:effectLst>
                  <a:outerShdw blurRad="38100" dist="38100" dir="2700000" algn="tl">
                    <a:srgbClr val="C0C0C0"/>
                  </a:outerShdw>
                </a:effectLst>
                <a:ea typeface="楷体_GB2312" pitchFamily="49" charset="-122"/>
              </a:rPr>
              <a:t>→</a:t>
            </a:r>
            <a:r>
              <a:rPr lang="zh-CN" altLang="en-US" i="0" dirty="0">
                <a:solidFill>
                  <a:srgbClr val="003CB3"/>
                </a:solidFill>
                <a:effectLst>
                  <a:outerShdw blurRad="38100" dist="38100" dir="2700000" algn="tl">
                    <a:srgbClr val="C0C0C0"/>
                  </a:outerShdw>
                </a:effectLst>
                <a:ea typeface="楷体_GB2312" pitchFamily="49" charset="-122"/>
                <a:sym typeface="Symbol" pitchFamily="18" charset="2"/>
              </a:rPr>
              <a:t>  </a:t>
            </a:r>
            <a:r>
              <a:rPr lang="en-US" altLang="zh-CN" dirty="0">
                <a:solidFill>
                  <a:srgbClr val="003CB3"/>
                </a:solidFill>
                <a:effectLst>
                  <a:outerShdw blurRad="38100" dist="38100" dir="2700000" algn="tl">
                    <a:srgbClr val="C0C0C0"/>
                  </a:outerShdw>
                </a:effectLst>
                <a:ea typeface="楷体_GB2312" pitchFamily="49" charset="-122"/>
                <a:sym typeface="Symbol" pitchFamily="18" charset="2"/>
              </a:rPr>
              <a:t>q    </a:t>
            </a:r>
            <a:r>
              <a:rPr lang="zh-CN" altLang="en-US" i="0" dirty="0">
                <a:solidFill>
                  <a:srgbClr val="003CB3"/>
                </a:solidFill>
                <a:effectLst>
                  <a:outerShdw blurRad="38100" dist="38100" dir="2700000" algn="tl">
                    <a:srgbClr val="C0C0C0"/>
                  </a:outerShdw>
                </a:effectLst>
                <a:ea typeface="楷体_GB2312" pitchFamily="49" charset="-122"/>
                <a:sym typeface="Symbol" pitchFamily="18" charset="2"/>
              </a:rPr>
              <a:t>反蕴含</a:t>
            </a:r>
            <a:endParaRPr lang="zh-CN" altLang="en-US" i="0" dirty="0">
              <a:ea typeface="宋体" charset="-122"/>
            </a:endParaRPr>
          </a:p>
        </p:txBody>
      </p:sp>
      <p:sp>
        <p:nvSpPr>
          <p:cNvPr id="56324" name="矩形 14"/>
          <p:cNvSpPr>
            <a:spLocks noChangeArrowheads="1"/>
          </p:cNvSpPr>
          <p:nvPr/>
        </p:nvSpPr>
        <p:spPr bwMode="auto">
          <a:xfrm>
            <a:off x="2289176" y="4527550"/>
            <a:ext cx="5929313" cy="571500"/>
          </a:xfrm>
          <a:prstGeom prst="rect">
            <a:avLst/>
          </a:prstGeom>
          <a:noFill/>
          <a:ln w="9525" algn="ctr">
            <a:solidFill>
              <a:schemeClr val="tx1"/>
            </a:solidFill>
            <a:prstDash val="dash"/>
            <a:round/>
            <a:headEnd/>
            <a:tailEnd/>
          </a:ln>
        </p:spPr>
        <p:txBody>
          <a:bodyPr/>
          <a:lstStyle/>
          <a:p>
            <a:pPr latinLnBrk="1"/>
            <a:endParaRPr lang="zh-CN" altLang="en-US">
              <a:ea typeface="宋体" charset="-122"/>
            </a:endParaRPr>
          </a:p>
        </p:txBody>
      </p:sp>
      <p:sp>
        <p:nvSpPr>
          <p:cNvPr id="56325" name="矩形 15"/>
          <p:cNvSpPr>
            <a:spLocks noChangeArrowheads="1"/>
          </p:cNvSpPr>
          <p:nvPr/>
        </p:nvSpPr>
        <p:spPr bwMode="auto">
          <a:xfrm>
            <a:off x="2289176" y="5160963"/>
            <a:ext cx="5929313" cy="571500"/>
          </a:xfrm>
          <a:prstGeom prst="rect">
            <a:avLst/>
          </a:prstGeom>
          <a:noFill/>
          <a:ln w="9525" algn="ctr">
            <a:solidFill>
              <a:schemeClr val="tx1"/>
            </a:solidFill>
            <a:prstDash val="dash"/>
            <a:round/>
            <a:headEnd/>
            <a:tailEnd/>
          </a:ln>
        </p:spPr>
        <p:txBody>
          <a:bodyPr/>
          <a:lstStyle/>
          <a:p>
            <a:pPr latinLnBrk="1"/>
            <a:endParaRPr lang="zh-CN" altLang="en-US">
              <a:ea typeface="宋体" charset="-122"/>
            </a:endParaRPr>
          </a:p>
        </p:txBody>
      </p:sp>
      <p:sp>
        <p:nvSpPr>
          <p:cNvPr id="17" name="TextBox 16"/>
          <p:cNvSpPr txBox="1"/>
          <p:nvPr/>
        </p:nvSpPr>
        <p:spPr>
          <a:xfrm>
            <a:off x="8075614" y="4162426"/>
            <a:ext cx="1620837" cy="52387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latinLnBrk="1">
              <a:defRPr/>
            </a:pPr>
            <a:r>
              <a:rPr lang="zh-CN" altLang="en-US" i="0" dirty="0">
                <a:latin typeface="华文隶书" pitchFamily="2" charset="-122"/>
                <a:ea typeface="华文隶书" pitchFamily="2" charset="-122"/>
              </a:rPr>
              <a:t>相同真值</a:t>
            </a:r>
          </a:p>
        </p:txBody>
      </p:sp>
      <p:sp>
        <p:nvSpPr>
          <p:cNvPr id="18" name="TextBox 17"/>
          <p:cNvSpPr txBox="1"/>
          <p:nvPr/>
        </p:nvSpPr>
        <p:spPr>
          <a:xfrm>
            <a:off x="8075614" y="4948239"/>
            <a:ext cx="1620837" cy="52387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latinLnBrk="1">
              <a:defRPr/>
            </a:pPr>
            <a:r>
              <a:rPr lang="zh-CN" altLang="en-US" i="0" dirty="0">
                <a:latin typeface="华文隶书" pitchFamily="2" charset="-122"/>
                <a:ea typeface="华文隶书" pitchFamily="2" charset="-122"/>
              </a:rPr>
              <a:t>相同真值</a:t>
            </a:r>
          </a:p>
        </p:txBody>
      </p:sp>
      <p:graphicFrame>
        <p:nvGraphicFramePr>
          <p:cNvPr id="12" name="表格 11"/>
          <p:cNvGraphicFramePr>
            <a:graphicFrameLocks noGrp="1"/>
          </p:cNvGraphicFramePr>
          <p:nvPr/>
        </p:nvGraphicFramePr>
        <p:xfrm>
          <a:off x="1992314" y="1430338"/>
          <a:ext cx="8135937" cy="2427290"/>
        </p:xfrm>
        <a:graphic>
          <a:graphicData uri="http://schemas.openxmlformats.org/drawingml/2006/table">
            <a:tbl>
              <a:tblPr/>
              <a:tblGrid>
                <a:gridCol w="585787">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1755775">
                  <a:extLst>
                    <a:ext uri="{9D8B030D-6E8A-4147-A177-3AD203B41FA5}">
                      <a16:colId xmlns:a16="http://schemas.microsoft.com/office/drawing/2014/main" val="20002"/>
                    </a:ext>
                  </a:extLst>
                </a:gridCol>
                <a:gridCol w="1757363">
                  <a:extLst>
                    <a:ext uri="{9D8B030D-6E8A-4147-A177-3AD203B41FA5}">
                      <a16:colId xmlns:a16="http://schemas.microsoft.com/office/drawing/2014/main" val="20003"/>
                    </a:ext>
                  </a:extLst>
                </a:gridCol>
                <a:gridCol w="1757362">
                  <a:extLst>
                    <a:ext uri="{9D8B030D-6E8A-4147-A177-3AD203B41FA5}">
                      <a16:colId xmlns:a16="http://schemas.microsoft.com/office/drawing/2014/main" val="20004"/>
                    </a:ext>
                  </a:extLst>
                </a:gridCol>
                <a:gridCol w="1755775">
                  <a:extLst>
                    <a:ext uri="{9D8B030D-6E8A-4147-A177-3AD203B41FA5}">
                      <a16:colId xmlns:a16="http://schemas.microsoft.com/office/drawing/2014/main" val="20005"/>
                    </a:ext>
                  </a:extLst>
                </a:gridCol>
              </a:tblGrid>
              <a:tr h="744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蕴含</a:t>
                      </a:r>
                      <a:endParaRPr kumimoji="0" lang="en-US" altLang="zh-CN" sz="2000" b="0"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p</a:t>
                      </a:r>
                      <a:r>
                        <a:rPr kumimoji="0" lang="zh-CN" altLang="en-US" sz="2000" b="1"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sym typeface="Symbol" pitchFamily="18" charset="2"/>
                        </a:rPr>
                        <a:t>→</a:t>
                      </a: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rPr>
                        <a:t>逆蕴含</a:t>
                      </a:r>
                      <a:endParaRPr kumimoji="0" lang="en-US" altLang="zh-CN" sz="2000" b="0"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rPr>
                        <a:t>q</a:t>
                      </a:r>
                      <a:r>
                        <a:rPr kumimoji="0" lang="zh-CN" altLang="en-US" sz="20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sym typeface="Symbol" pitchFamily="18" charset="2"/>
                        </a:rPr>
                        <a:t>→</a:t>
                      </a:r>
                      <a:r>
                        <a:rPr kumimoji="0" lang="en-US" altLang="zh-CN" sz="2000" b="1" i="1"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rPr>
                        <a:t>p</a:t>
                      </a:r>
                      <a:endParaRPr kumimoji="0" lang="zh-CN" altLang="en-US" sz="2000" b="1" i="1" u="none" strike="noStrike" cap="none" normalizeH="0" baseline="0">
                        <a:ln>
                          <a:noFill/>
                        </a:ln>
                        <a:solidFill>
                          <a:schemeClr val="bg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rPr>
                        <a:t>倒置蕴含</a:t>
                      </a:r>
                      <a:endParaRPr kumimoji="0" lang="en-US" altLang="zh-CN" sz="20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楷体_GB2312" pitchFamily="49" charset="-122"/>
                        <a:sym typeface="Symbol" pitchFamily="18" charset="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楷体_GB2312" pitchFamily="49" charset="-122"/>
                          <a:sym typeface="Symbol" pitchFamily="18" charset="2"/>
                        </a:rPr>
                        <a:t></a:t>
                      </a:r>
                      <a:r>
                        <a:rPr kumimoji="0" lang="en-US" altLang="zh-CN" sz="2000" b="1" i="1"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rPr>
                        <a:t>q</a:t>
                      </a:r>
                      <a:r>
                        <a:rPr kumimoji="0" lang="zh-CN" altLang="en-US" sz="20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sym typeface="Symbol" pitchFamily="18" charset="2"/>
                        </a:rPr>
                        <a:t>→</a:t>
                      </a:r>
                      <a:r>
                        <a:rPr kumimoji="0" lang="zh-CN" altLang="en-US" sz="20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楷体_GB2312" pitchFamily="49" charset="-122"/>
                          <a:sym typeface="Symbol" pitchFamily="18" charset="2"/>
                        </a:rPr>
                        <a:t></a:t>
                      </a:r>
                      <a:r>
                        <a:rPr kumimoji="0" lang="en-US" altLang="zh-CN" sz="2000" b="1" i="1"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rPr>
                        <a:t>p</a:t>
                      </a:r>
                      <a:endParaRPr kumimoji="0" lang="zh-CN" altLang="en-US" sz="2000" b="1" i="1" u="none" strike="noStrike" cap="none" normalizeH="0" baseline="0">
                        <a:ln>
                          <a:noFill/>
                        </a:ln>
                        <a:solidFill>
                          <a:schemeClr val="bg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rPr>
                        <a:t>反蕴含</a:t>
                      </a:r>
                      <a:endParaRPr kumimoji="0" lang="en-US" altLang="zh-CN" sz="20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楷体_GB2312" pitchFamily="49" charset="-122"/>
                        <a:sym typeface="Symbol" pitchFamily="18" charset="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楷体_GB2312" pitchFamily="49" charset="-122"/>
                          <a:sym typeface="Symbol" pitchFamily="18" charset="2"/>
                        </a:rPr>
                        <a:t></a:t>
                      </a:r>
                      <a:r>
                        <a:rPr kumimoji="0" lang="en-US" altLang="zh-CN" sz="2000" b="1" i="1"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rPr>
                        <a:t>p</a:t>
                      </a:r>
                      <a:r>
                        <a:rPr kumimoji="0" lang="zh-CN" altLang="en-US" sz="20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sym typeface="Symbol" pitchFamily="18" charset="2"/>
                        </a:rPr>
                        <a:t>→</a:t>
                      </a:r>
                      <a:r>
                        <a:rPr kumimoji="0" lang="zh-CN" altLang="en-US" sz="2000" b="1" i="0" u="none" strike="noStrike" cap="none" normalizeH="0" baseline="0">
                          <a:ln>
                            <a:noFill/>
                          </a:ln>
                          <a:solidFill>
                            <a:schemeClr val="bg1"/>
                          </a:solidFill>
                          <a:effectLst>
                            <a:outerShdw blurRad="38100" dist="38100" dir="2700000" algn="tl">
                              <a:srgbClr val="000000"/>
                            </a:outerShdw>
                          </a:effectLst>
                          <a:latin typeface="Times New Roman" pitchFamily="18" charset="0"/>
                          <a:ea typeface="楷体_GB2312" pitchFamily="49" charset="-122"/>
                          <a:sym typeface="Symbol" pitchFamily="18" charset="2"/>
                        </a:rPr>
                        <a:t></a:t>
                      </a:r>
                      <a:r>
                        <a:rPr kumimoji="0" lang="en-US" altLang="zh-CN" sz="2000" b="1" i="1" u="none" strike="noStrike" cap="none" normalizeH="0" baseline="0">
                          <a:ln>
                            <a:noFill/>
                          </a:ln>
                          <a:solidFill>
                            <a:schemeClr val="bg1"/>
                          </a:solidFill>
                          <a:effectLst>
                            <a:outerShdw blurRad="38100" dist="38100" dir="2700000" algn="tl">
                              <a:srgbClr val="000000"/>
                            </a:outerShdw>
                          </a:effectLst>
                          <a:latin typeface="Times New Roman" pitchFamily="18" charset="0"/>
                          <a:ea typeface="仿宋_GB2312" pitchFamily="49" charset="-122"/>
                        </a:rPr>
                        <a:t>q</a:t>
                      </a:r>
                      <a:endParaRPr kumimoji="0" lang="zh-CN" altLang="en-US" sz="2000" b="1" i="1" u="none" strike="noStrike" cap="none" normalizeH="0" baseline="0">
                        <a:ln>
                          <a:noFill/>
                        </a:ln>
                        <a:solidFill>
                          <a:schemeClr val="bg1"/>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1"/>
                  </a:ext>
                </a:extLst>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2"/>
                  </a:ext>
                </a:extLst>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 </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3"/>
                  </a:ext>
                </a:extLst>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4"/>
                  </a:ext>
                </a:extLst>
              </a:tr>
            </a:tbl>
          </a:graphicData>
        </a:graphic>
      </p:graphicFrame>
      <p:sp>
        <p:nvSpPr>
          <p:cNvPr id="21" name="TextBox 20"/>
          <p:cNvSpPr txBox="1"/>
          <p:nvPr/>
        </p:nvSpPr>
        <p:spPr>
          <a:xfrm>
            <a:off x="5303838" y="2117725"/>
            <a:ext cx="863600" cy="1766888"/>
          </a:xfrm>
          <a:prstGeom prst="rect">
            <a:avLst/>
          </a:prstGeom>
          <a:noFill/>
        </p:spPr>
        <p:txBody>
          <a:bodyPr>
            <a:spAutoFit/>
          </a:bodyPr>
          <a:lstStyle/>
          <a:p>
            <a:pPr algn="ctr" latinLnBrk="1">
              <a:lnSpc>
                <a:spcPct val="140000"/>
              </a:lnSpc>
            </a:pPr>
            <a:r>
              <a:rPr lang="en-US" altLang="zh-CN" sz="2000" i="0">
                <a:effectLst>
                  <a:outerShdw blurRad="38100" dist="38100" dir="2700000" algn="tl">
                    <a:srgbClr val="C0C0C0"/>
                  </a:outerShdw>
                </a:effectLst>
                <a:ea typeface="宋体" charset="-122"/>
              </a:rPr>
              <a:t>T</a:t>
            </a:r>
          </a:p>
          <a:p>
            <a:pPr algn="ctr" latinLnBrk="1">
              <a:lnSpc>
                <a:spcPct val="140000"/>
              </a:lnSpc>
            </a:pPr>
            <a:r>
              <a:rPr lang="en-US" altLang="zh-CN" sz="2000" i="0">
                <a:effectLst>
                  <a:outerShdw blurRad="38100" dist="38100" dir="2700000" algn="tl">
                    <a:srgbClr val="C0C0C0"/>
                  </a:outerShdw>
                </a:effectLst>
                <a:ea typeface="宋体" charset="-122"/>
              </a:rPr>
              <a:t>T</a:t>
            </a:r>
          </a:p>
          <a:p>
            <a:pPr algn="ctr" latinLnBrk="1">
              <a:lnSpc>
                <a:spcPct val="140000"/>
              </a:lnSpc>
            </a:pPr>
            <a:r>
              <a:rPr lang="en-US" altLang="zh-CN" sz="2000" i="0">
                <a:effectLst>
                  <a:outerShdw blurRad="38100" dist="38100" dir="2700000" algn="tl">
                    <a:srgbClr val="C0C0C0"/>
                  </a:outerShdw>
                </a:effectLst>
                <a:ea typeface="宋体" charset="-122"/>
              </a:rPr>
              <a:t>F</a:t>
            </a:r>
          </a:p>
          <a:p>
            <a:pPr algn="ctr" latinLnBrk="1">
              <a:lnSpc>
                <a:spcPct val="140000"/>
              </a:lnSpc>
            </a:pPr>
            <a:r>
              <a:rPr lang="en-US" altLang="zh-CN" sz="2000" i="0">
                <a:effectLst>
                  <a:outerShdw blurRad="38100" dist="38100" dir="2700000" algn="tl">
                    <a:srgbClr val="C0C0C0"/>
                  </a:outerShdw>
                </a:effectLst>
                <a:ea typeface="宋体" charset="-122"/>
              </a:rPr>
              <a:t>T</a:t>
            </a:r>
            <a:endParaRPr lang="zh-CN" altLang="en-US" sz="2000" i="0">
              <a:effectLst>
                <a:outerShdw blurRad="38100" dist="38100" dir="2700000" algn="tl">
                  <a:srgbClr val="C0C0C0"/>
                </a:outerShdw>
              </a:effectLst>
              <a:ea typeface="宋体" charset="-122"/>
            </a:endParaRPr>
          </a:p>
        </p:txBody>
      </p:sp>
      <p:sp>
        <p:nvSpPr>
          <p:cNvPr id="22" name="TextBox 21"/>
          <p:cNvSpPr txBox="1"/>
          <p:nvPr/>
        </p:nvSpPr>
        <p:spPr>
          <a:xfrm>
            <a:off x="7048500" y="2117726"/>
            <a:ext cx="863600" cy="1814513"/>
          </a:xfrm>
          <a:prstGeom prst="rect">
            <a:avLst/>
          </a:prstGeom>
          <a:noFill/>
        </p:spPr>
        <p:txBody>
          <a:bodyPr>
            <a:spAutoFit/>
          </a:bodyPr>
          <a:lstStyle/>
          <a:p>
            <a:pPr algn="ctr" latinLnBrk="1">
              <a:lnSpc>
                <a:spcPct val="140000"/>
              </a:lnSpc>
            </a:pPr>
            <a:r>
              <a:rPr lang="en-US" altLang="zh-CN" sz="2000" i="0">
                <a:effectLst>
                  <a:outerShdw blurRad="38100" dist="38100" dir="2700000" algn="tl">
                    <a:srgbClr val="C0C0C0"/>
                  </a:outerShdw>
                </a:effectLst>
                <a:ea typeface="宋体" charset="-122"/>
              </a:rPr>
              <a:t>T</a:t>
            </a:r>
          </a:p>
          <a:p>
            <a:pPr algn="ctr" latinLnBrk="1">
              <a:lnSpc>
                <a:spcPct val="140000"/>
              </a:lnSpc>
            </a:pPr>
            <a:r>
              <a:rPr lang="en-US" altLang="zh-CN" sz="2000" i="0">
                <a:effectLst>
                  <a:outerShdw blurRad="38100" dist="38100" dir="2700000" algn="tl">
                    <a:srgbClr val="C0C0C0"/>
                  </a:outerShdw>
                </a:effectLst>
                <a:ea typeface="宋体" charset="-122"/>
              </a:rPr>
              <a:t>F</a:t>
            </a:r>
          </a:p>
          <a:p>
            <a:pPr algn="ctr" latinLnBrk="1">
              <a:lnSpc>
                <a:spcPct val="140000"/>
              </a:lnSpc>
            </a:pPr>
            <a:r>
              <a:rPr lang="en-US" altLang="zh-CN" sz="2000" i="0">
                <a:effectLst>
                  <a:outerShdw blurRad="38100" dist="38100" dir="2700000" algn="tl">
                    <a:srgbClr val="C0C0C0"/>
                  </a:outerShdw>
                </a:effectLst>
                <a:ea typeface="宋体" charset="-122"/>
              </a:rPr>
              <a:t>T</a:t>
            </a:r>
          </a:p>
          <a:p>
            <a:pPr algn="ctr" latinLnBrk="1">
              <a:lnSpc>
                <a:spcPct val="140000"/>
              </a:lnSpc>
            </a:pPr>
            <a:r>
              <a:rPr lang="en-US" altLang="zh-CN" sz="2000" i="0">
                <a:effectLst>
                  <a:outerShdw blurRad="38100" dist="38100" dir="2700000" algn="tl">
                    <a:srgbClr val="C0C0C0"/>
                  </a:outerShdw>
                </a:effectLst>
                <a:ea typeface="宋体" charset="-122"/>
              </a:rPr>
              <a:t>T</a:t>
            </a:r>
            <a:endParaRPr lang="zh-CN" altLang="en-US" sz="2000" i="0">
              <a:effectLst>
                <a:outerShdw blurRad="38100" dist="38100" dir="2700000" algn="tl">
                  <a:srgbClr val="C0C0C0"/>
                </a:outerShdw>
              </a:effectLst>
              <a:ea typeface="宋体" charset="-122"/>
            </a:endParaRPr>
          </a:p>
        </p:txBody>
      </p:sp>
      <p:sp>
        <p:nvSpPr>
          <p:cNvPr id="23" name="TextBox 22"/>
          <p:cNvSpPr txBox="1"/>
          <p:nvPr/>
        </p:nvSpPr>
        <p:spPr>
          <a:xfrm>
            <a:off x="8832850" y="2117725"/>
            <a:ext cx="863600" cy="1766888"/>
          </a:xfrm>
          <a:prstGeom prst="rect">
            <a:avLst/>
          </a:prstGeom>
          <a:noFill/>
        </p:spPr>
        <p:txBody>
          <a:bodyPr>
            <a:spAutoFit/>
          </a:bodyPr>
          <a:lstStyle/>
          <a:p>
            <a:pPr algn="ctr" latinLnBrk="1">
              <a:lnSpc>
                <a:spcPct val="140000"/>
              </a:lnSpc>
            </a:pPr>
            <a:r>
              <a:rPr lang="en-US" altLang="zh-CN" sz="2000" i="0">
                <a:effectLst>
                  <a:outerShdw blurRad="38100" dist="38100" dir="2700000" algn="tl">
                    <a:srgbClr val="C0C0C0"/>
                  </a:outerShdw>
                </a:effectLst>
                <a:ea typeface="宋体" charset="-122"/>
              </a:rPr>
              <a:t>T</a:t>
            </a:r>
          </a:p>
          <a:p>
            <a:pPr algn="ctr" latinLnBrk="1">
              <a:lnSpc>
                <a:spcPct val="140000"/>
              </a:lnSpc>
            </a:pPr>
            <a:r>
              <a:rPr lang="en-US" altLang="zh-CN" sz="2000" i="0">
                <a:effectLst>
                  <a:outerShdw blurRad="38100" dist="38100" dir="2700000" algn="tl">
                    <a:srgbClr val="C0C0C0"/>
                  </a:outerShdw>
                </a:effectLst>
                <a:ea typeface="宋体" charset="-122"/>
              </a:rPr>
              <a:t>T</a:t>
            </a:r>
          </a:p>
          <a:p>
            <a:pPr algn="ctr" latinLnBrk="1">
              <a:lnSpc>
                <a:spcPct val="140000"/>
              </a:lnSpc>
            </a:pPr>
            <a:r>
              <a:rPr lang="en-US" altLang="zh-CN" sz="2000" i="0">
                <a:effectLst>
                  <a:outerShdw blurRad="38100" dist="38100" dir="2700000" algn="tl">
                    <a:srgbClr val="C0C0C0"/>
                  </a:outerShdw>
                </a:effectLst>
                <a:ea typeface="宋体" charset="-122"/>
              </a:rPr>
              <a:t>F</a:t>
            </a:r>
          </a:p>
          <a:p>
            <a:pPr algn="ctr" latinLnBrk="1">
              <a:lnSpc>
                <a:spcPct val="140000"/>
              </a:lnSpc>
            </a:pPr>
            <a:r>
              <a:rPr lang="en-US" altLang="zh-CN" sz="2000" i="0">
                <a:effectLst>
                  <a:outerShdw blurRad="38100" dist="38100" dir="2700000" algn="tl">
                    <a:srgbClr val="C0C0C0"/>
                  </a:outerShdw>
                </a:effectLst>
                <a:ea typeface="宋体" charset="-122"/>
              </a:rPr>
              <a:t>T</a:t>
            </a:r>
            <a:endParaRPr lang="zh-CN" altLang="en-US" sz="2000" i="0">
              <a:effectLst>
                <a:outerShdw blurRad="38100" dist="38100" dir="2700000" algn="tl">
                  <a:srgbClr val="C0C0C0"/>
                </a:outerShdw>
              </a:effectLst>
              <a:ea typeface="宋体" charset="-122"/>
            </a:endParaRPr>
          </a:p>
        </p:txBody>
      </p:sp>
      <p:sp>
        <p:nvSpPr>
          <p:cNvPr id="13" name="TextBox 5">
            <a:extLst>
              <a:ext uri="{FF2B5EF4-FFF2-40B4-BE49-F238E27FC236}">
                <a16:creationId xmlns:a16="http://schemas.microsoft.com/office/drawing/2014/main" id="{7EB07BCC-4793-4311-A0DE-F6E9A8FC7EFC}"/>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5" name="WordArt 2">
            <a:extLst>
              <a:ext uri="{FF2B5EF4-FFF2-40B4-BE49-F238E27FC236}">
                <a16:creationId xmlns:a16="http://schemas.microsoft.com/office/drawing/2014/main" id="{6ACAE7AD-3CD7-4AF0-A55D-3A4BC4AB1275}"/>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in)">
                                      <p:cBhvr>
                                        <p:cTn id="25" dur="500"/>
                                        <p:tgtEl>
                                          <p:spTgt spid="18"/>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563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6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6324" grpId="0" animBg="1"/>
      <p:bldP spid="56325" grpId="0" animBg="1"/>
      <p:bldP spid="17" grpId="0" animBg="1"/>
      <p:bldP spid="18" grpId="0" animBg="1"/>
      <p:bldP spid="21"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593916" y="1478144"/>
            <a:ext cx="1000125" cy="500063"/>
          </a:xfrm>
          <a:prstGeom prst="rect">
            <a:avLst/>
          </a:prstGeom>
          <a:solidFill>
            <a:schemeClr val="accent3">
              <a:lumMod val="85000"/>
            </a:schemeClr>
          </a:solidFill>
          <a:ln w="9525" cap="flat" cmpd="sng" algn="ctr">
            <a:solidFill>
              <a:schemeClr val="bg1"/>
            </a:solidFill>
            <a:prstDash val="solid"/>
            <a:round/>
            <a:headEnd type="none" w="med" len="med"/>
            <a:tailEnd type="none" w="med" len="med"/>
          </a:ln>
          <a:effectLst/>
        </p:spPr>
        <p:txBody>
          <a:bodyPr/>
          <a:lstStyle/>
          <a:p>
            <a:pPr latinLnBrk="1"/>
            <a:endParaRPr lang="zh-CN" altLang="en-US">
              <a:ea typeface="宋体" charset="-122"/>
            </a:endParaRPr>
          </a:p>
        </p:txBody>
      </p:sp>
      <p:sp>
        <p:nvSpPr>
          <p:cNvPr id="6" name="TextBox 5"/>
          <p:cNvSpPr txBox="1"/>
          <p:nvPr/>
        </p:nvSpPr>
        <p:spPr>
          <a:xfrm>
            <a:off x="551384" y="1389984"/>
            <a:ext cx="6912768" cy="2893100"/>
          </a:xfrm>
          <a:prstGeom prst="rect">
            <a:avLst/>
          </a:prstGeom>
          <a:noFill/>
        </p:spPr>
        <p:txBody>
          <a:bodyPr wrap="square">
            <a:spAutoFit/>
          </a:bodyPr>
          <a:lstStyle/>
          <a:p>
            <a:pPr latinLnBrk="1">
              <a:lnSpc>
                <a:spcPct val="130000"/>
              </a:lnSpc>
              <a:defRPr/>
            </a:pPr>
            <a:r>
              <a:rPr lang="zh-CN" altLang="en-US" i="0" dirty="0">
                <a:solidFill>
                  <a:schemeClr val="accent2">
                    <a:lumMod val="50000"/>
                  </a:schemeClr>
                </a:solidFill>
                <a:latin typeface="+mn-lt"/>
                <a:ea typeface="仿宋_GB2312" pitchFamily="49" charset="-122"/>
              </a:rPr>
              <a:t>定义</a:t>
            </a:r>
            <a:r>
              <a:rPr lang="en-US" altLang="zh-CN" i="0" dirty="0">
                <a:solidFill>
                  <a:schemeClr val="accent2">
                    <a:lumMod val="50000"/>
                  </a:schemeClr>
                </a:solidFill>
                <a:latin typeface="+mn-lt"/>
                <a:ea typeface="仿宋_GB2312" pitchFamily="49" charset="-122"/>
              </a:rPr>
              <a:t>6</a:t>
            </a:r>
            <a:r>
              <a:rPr lang="en-US" altLang="zh-CN" i="0" dirty="0">
                <a:latin typeface="+mn-lt"/>
                <a:ea typeface="仿宋_GB2312" pitchFamily="49" charset="-122"/>
              </a:rPr>
              <a:t>  </a:t>
            </a:r>
            <a:r>
              <a:rPr lang="zh-CN" altLang="en-US" i="0" dirty="0">
                <a:latin typeface="+mn-lt"/>
                <a:ea typeface="仿宋_GB2312" pitchFamily="49" charset="-122"/>
              </a:rPr>
              <a:t>令</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为命题，“</a:t>
            </a:r>
            <a:r>
              <a:rPr lang="en-US" altLang="zh-CN" dirty="0">
                <a:latin typeface="+mn-lt"/>
                <a:ea typeface="仿宋_GB2312" pitchFamily="49" charset="-122"/>
              </a:rPr>
              <a:t>p</a:t>
            </a:r>
            <a:r>
              <a:rPr lang="zh-CN" altLang="en-US" i="0" dirty="0">
                <a:latin typeface="+mn-lt"/>
                <a:ea typeface="仿宋_GB2312" pitchFamily="49" charset="-122"/>
              </a:rPr>
              <a:t>当且仅当</a:t>
            </a:r>
            <a:r>
              <a:rPr lang="en-US" altLang="zh-CN" dirty="0">
                <a:latin typeface="+mn-lt"/>
                <a:ea typeface="仿宋_GB2312" pitchFamily="49" charset="-122"/>
              </a:rPr>
              <a:t>q</a:t>
            </a:r>
            <a:r>
              <a:rPr lang="zh-CN" altLang="en-US" i="0" dirty="0">
                <a:latin typeface="+mn-lt"/>
                <a:ea typeface="仿宋_GB2312" pitchFamily="49" charset="-122"/>
              </a:rPr>
              <a:t>”为一新命题，用</a:t>
            </a:r>
            <a:r>
              <a:rPr lang="en-US" altLang="zh-CN" b="1" dirty="0" err="1">
                <a:ea typeface="仿宋_GB2312" pitchFamily="49" charset="-122"/>
              </a:rPr>
              <a:t>p</a:t>
            </a:r>
            <a:r>
              <a:rPr lang="en-US" altLang="zh-CN" b="1" i="0" dirty="0" err="1">
                <a:ea typeface="仿宋_GB2312" pitchFamily="49" charset="-122"/>
                <a:sym typeface="Symbol"/>
              </a:rPr>
              <a:t></a:t>
            </a:r>
            <a:r>
              <a:rPr lang="en-US" altLang="zh-CN" b="1" dirty="0" err="1">
                <a:ea typeface="仿宋_GB2312" pitchFamily="49" charset="-122"/>
              </a:rPr>
              <a:t>q</a:t>
            </a:r>
            <a:r>
              <a:rPr lang="zh-CN" altLang="en-US" i="0" dirty="0">
                <a:ea typeface="仿宋_GB2312" pitchFamily="49" charset="-122"/>
              </a:rPr>
              <a:t>表示，称为</a:t>
            </a:r>
            <a:r>
              <a:rPr lang="zh-CN" altLang="en-US" i="0" dirty="0">
                <a:latin typeface="+mn-lt"/>
                <a:ea typeface="仿宋_GB2312" pitchFamily="49" charset="-122"/>
              </a:rPr>
              <a:t>双条件</a:t>
            </a:r>
            <a:r>
              <a:rPr lang="en-US" altLang="zh-CN" i="0" dirty="0">
                <a:latin typeface="+mn-lt"/>
                <a:ea typeface="仿宋_GB2312" pitchFamily="49" charset="-122"/>
              </a:rPr>
              <a:t>/</a:t>
            </a:r>
            <a:r>
              <a:rPr lang="zh-CN" altLang="en-US" i="0" dirty="0">
                <a:latin typeface="+mn-lt"/>
                <a:ea typeface="仿宋_GB2312" pitchFamily="49" charset="-122"/>
              </a:rPr>
              <a:t>蕴含式</a:t>
            </a:r>
            <a:r>
              <a:rPr lang="en-US" altLang="zh-CN" i="0" dirty="0">
                <a:latin typeface="+mn-lt"/>
                <a:ea typeface="仿宋_GB2312" pitchFamily="49" charset="-122"/>
              </a:rPr>
              <a:t>(</a:t>
            </a:r>
            <a:r>
              <a:rPr lang="en-US" altLang="zh-CN" dirty="0" err="1">
                <a:ea typeface="仿宋_GB2312" pitchFamily="49" charset="-122"/>
              </a:rPr>
              <a:t>biconditional</a:t>
            </a:r>
            <a:r>
              <a:rPr lang="en-US" altLang="zh-CN" i="0" dirty="0">
                <a:ea typeface="仿宋_GB2312" pitchFamily="49" charset="-122"/>
              </a:rPr>
              <a:t>)</a:t>
            </a:r>
            <a:r>
              <a:rPr lang="zh-CN" altLang="en-US" i="0" dirty="0">
                <a:ea typeface="仿宋_GB2312" pitchFamily="49" charset="-122"/>
              </a:rPr>
              <a:t>。</a:t>
            </a:r>
            <a:endParaRPr lang="en-US" altLang="zh-CN" i="0" dirty="0">
              <a:ea typeface="仿宋_GB2312" pitchFamily="49" charset="-122"/>
            </a:endParaRPr>
          </a:p>
          <a:p>
            <a:pPr latinLnBrk="1">
              <a:lnSpc>
                <a:spcPct val="130000"/>
              </a:lnSpc>
              <a:defRPr/>
            </a:pPr>
            <a:r>
              <a:rPr lang="en-US" altLang="zh-CN" b="1" dirty="0">
                <a:ea typeface="仿宋_GB2312" pitchFamily="49" charset="-122"/>
              </a:rPr>
              <a:t> </a:t>
            </a:r>
            <a:r>
              <a:rPr lang="en-US" altLang="zh-CN" b="1" dirty="0" err="1">
                <a:ea typeface="仿宋_GB2312" pitchFamily="49" charset="-122"/>
              </a:rPr>
              <a:t>p</a:t>
            </a:r>
            <a:r>
              <a:rPr lang="en-US" altLang="zh-CN" b="1" i="0" dirty="0" err="1">
                <a:ea typeface="仿宋_GB2312" pitchFamily="49" charset="-122"/>
                <a:sym typeface="Symbol"/>
              </a:rPr>
              <a:t></a:t>
            </a:r>
            <a:r>
              <a:rPr lang="en-US" altLang="zh-CN" b="1" dirty="0" err="1">
                <a:ea typeface="仿宋_GB2312" pitchFamily="49" charset="-122"/>
              </a:rPr>
              <a:t>q</a:t>
            </a:r>
            <a:r>
              <a:rPr lang="zh-CN" altLang="en-US" i="0" dirty="0">
                <a:latin typeface="+mn-lt"/>
                <a:ea typeface="仿宋_GB2312" pitchFamily="49" charset="-122"/>
              </a:rPr>
              <a:t>的真值只有在</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有相同的真值时为真，否则为假。</a:t>
            </a:r>
            <a:endParaRPr lang="en-US" altLang="zh-CN" i="0" dirty="0">
              <a:latin typeface="+mn-lt"/>
              <a:ea typeface="仿宋_GB2312" pitchFamily="49" charset="-122"/>
            </a:endParaRPr>
          </a:p>
        </p:txBody>
      </p:sp>
      <p:sp>
        <p:nvSpPr>
          <p:cNvPr id="9" name="TextBox 8"/>
          <p:cNvSpPr txBox="1"/>
          <p:nvPr/>
        </p:nvSpPr>
        <p:spPr>
          <a:xfrm>
            <a:off x="8101831" y="1406773"/>
            <a:ext cx="3106737" cy="461962"/>
          </a:xfrm>
          <a:prstGeom prst="rect">
            <a:avLst/>
          </a:prstGeom>
          <a:noFill/>
        </p:spPr>
        <p:txBody>
          <a:bodyPr>
            <a:spAutoFit/>
          </a:bodyPr>
          <a:lstStyle/>
          <a:p>
            <a:pPr algn="ctr" latinLnBrk="1">
              <a:defRPr/>
            </a:pPr>
            <a:r>
              <a:rPr lang="zh-CN" altLang="en-US" sz="2400" i="0" dirty="0">
                <a:latin typeface="+mn-lt"/>
                <a:ea typeface="仿宋_GB2312" pitchFamily="49" charset="-122"/>
              </a:rPr>
              <a:t>双蕴含</a:t>
            </a:r>
            <a:r>
              <a:rPr lang="en-US" altLang="zh-CN" sz="2400" dirty="0">
                <a:latin typeface="+mn-lt"/>
                <a:ea typeface="仿宋_GB2312" pitchFamily="49" charset="-122"/>
              </a:rPr>
              <a:t>p</a:t>
            </a:r>
            <a:r>
              <a:rPr lang="en-US" altLang="zh-CN" sz="2400" b="1" i="0" dirty="0">
                <a:ea typeface="仿宋_GB2312" pitchFamily="49" charset="-122"/>
                <a:sym typeface="Symbol"/>
              </a:rPr>
              <a:t> </a:t>
            </a:r>
            <a:r>
              <a:rPr lang="en-US" altLang="zh-CN" sz="2400" i="0" dirty="0">
                <a:ea typeface="仿宋_GB2312" pitchFamily="49" charset="-122"/>
                <a:sym typeface="Symbol"/>
              </a:rPr>
              <a:t> </a:t>
            </a:r>
            <a:r>
              <a:rPr lang="en-US" altLang="zh-CN" sz="2400" dirty="0">
                <a:latin typeface="+mn-lt"/>
                <a:ea typeface="仿宋_GB2312" pitchFamily="49" charset="-122"/>
              </a:rPr>
              <a:t>q</a:t>
            </a:r>
            <a:r>
              <a:rPr lang="zh-CN" altLang="en-US" sz="2400" i="0" dirty="0">
                <a:latin typeface="+mn-lt"/>
                <a:ea typeface="仿宋_GB2312" pitchFamily="49" charset="-122"/>
              </a:rPr>
              <a:t>的真值表</a:t>
            </a:r>
          </a:p>
        </p:txBody>
      </p:sp>
      <p:graphicFrame>
        <p:nvGraphicFramePr>
          <p:cNvPr id="10" name="表格 9"/>
          <p:cNvGraphicFramePr>
            <a:graphicFrameLocks noGrp="1"/>
          </p:cNvGraphicFramePr>
          <p:nvPr>
            <p:extLst>
              <p:ext uri="{D42A27DB-BD31-4B8C-83A1-F6EECF244321}">
                <p14:modId xmlns:p14="http://schemas.microsoft.com/office/powerpoint/2010/main" val="1380249705"/>
              </p:ext>
            </p:extLst>
          </p:nvPr>
        </p:nvGraphicFramePr>
        <p:xfrm>
          <a:off x="8316142" y="1879848"/>
          <a:ext cx="2643188" cy="1981200"/>
        </p:xfrm>
        <a:graphic>
          <a:graphicData uri="http://schemas.openxmlformats.org/drawingml/2006/table">
            <a:tbl>
              <a:tblPr/>
              <a:tblGrid>
                <a:gridCol w="833438">
                  <a:extLst>
                    <a:ext uri="{9D8B030D-6E8A-4147-A177-3AD203B41FA5}">
                      <a16:colId xmlns:a16="http://schemas.microsoft.com/office/drawing/2014/main" val="20000"/>
                    </a:ext>
                  </a:extLst>
                </a:gridCol>
                <a:gridCol w="833437">
                  <a:extLst>
                    <a:ext uri="{9D8B030D-6E8A-4147-A177-3AD203B41FA5}">
                      <a16:colId xmlns:a16="http://schemas.microsoft.com/office/drawing/2014/main" val="20001"/>
                    </a:ext>
                  </a:extLst>
                </a:gridCol>
                <a:gridCol w="976313">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p </a:t>
                      </a:r>
                      <a:r>
                        <a:rPr kumimoji="0" lang="en-US" altLang="zh-CN" sz="2000" b="0"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sym typeface="Symbol" pitchFamily="18" charset="2"/>
                        </a:rPr>
                        <a:t> </a:t>
                      </a: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 </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4"/>
                  </a:ext>
                </a:extLst>
              </a:tr>
            </a:tbl>
          </a:graphicData>
        </a:graphic>
      </p:graphicFrame>
      <p:sp>
        <p:nvSpPr>
          <p:cNvPr id="17441" name="Rectangle 3"/>
          <p:cNvSpPr txBox="1">
            <a:spLocks noChangeArrowheads="1"/>
          </p:cNvSpPr>
          <p:nvPr/>
        </p:nvSpPr>
        <p:spPr bwMode="auto">
          <a:xfrm>
            <a:off x="622823" y="4210115"/>
            <a:ext cx="8786813" cy="503238"/>
          </a:xfrm>
          <a:prstGeom prst="rect">
            <a:avLst/>
          </a:prstGeom>
          <a:noFill/>
          <a:ln w="9525">
            <a:noFill/>
            <a:miter lim="800000"/>
            <a:headEnd/>
            <a:tailEnd/>
          </a:ln>
        </p:spPr>
        <p:txBody>
          <a:bodyPr/>
          <a:lstStyle/>
          <a:p>
            <a:pPr latinLnBrk="1">
              <a:lnSpc>
                <a:spcPct val="120000"/>
              </a:lnSpc>
            </a:pPr>
            <a:r>
              <a:rPr lang="zh-CN" altLang="en-US" sz="2400" i="0" dirty="0">
                <a:ea typeface="宋体" charset="-122"/>
              </a:rPr>
              <a:t>双蕴含</a:t>
            </a:r>
            <a:r>
              <a:rPr lang="en-US" altLang="zh-CN" sz="2400" dirty="0" err="1">
                <a:ea typeface="仿宋_GB2312" pitchFamily="49" charset="-122"/>
              </a:rPr>
              <a:t>p</a:t>
            </a:r>
            <a:r>
              <a:rPr lang="en-US" altLang="zh-CN" sz="2400" i="0" dirty="0" err="1">
                <a:ea typeface="仿宋_GB2312" pitchFamily="49" charset="-122"/>
                <a:sym typeface="Symbol" pitchFamily="18" charset="2"/>
              </a:rPr>
              <a:t></a:t>
            </a:r>
            <a:r>
              <a:rPr lang="en-US" altLang="zh-CN" sz="2400" dirty="0" err="1">
                <a:ea typeface="仿宋_GB2312" pitchFamily="49" charset="-122"/>
              </a:rPr>
              <a:t>q</a:t>
            </a:r>
            <a:r>
              <a:rPr lang="zh-CN" altLang="en-US" sz="2400" i="0" dirty="0">
                <a:ea typeface="宋体" charset="-122"/>
              </a:rPr>
              <a:t>表示</a:t>
            </a:r>
            <a:r>
              <a:rPr lang="en-US" altLang="zh-CN" sz="2400" b="1" dirty="0">
                <a:ea typeface="仿宋_GB2312" pitchFamily="49" charset="-122"/>
              </a:rPr>
              <a:t>p</a:t>
            </a:r>
            <a:r>
              <a:rPr lang="zh-CN" altLang="en-US" sz="2400" i="0" dirty="0">
                <a:ea typeface="宋体" charset="-122"/>
                <a:sym typeface="Symbol" pitchFamily="18" charset="2"/>
              </a:rPr>
              <a:t>和</a:t>
            </a:r>
            <a:r>
              <a:rPr lang="en-US" altLang="zh-CN" sz="2400" b="1" dirty="0">
                <a:ea typeface="仿宋_GB2312" pitchFamily="49" charset="-122"/>
              </a:rPr>
              <a:t>q</a:t>
            </a:r>
            <a:r>
              <a:rPr lang="zh-CN" altLang="en-US" sz="2400" i="0" dirty="0">
                <a:ea typeface="宋体" charset="-122"/>
                <a:sym typeface="Symbol" pitchFamily="18" charset="2"/>
              </a:rPr>
              <a:t>之间的充分必要关系，即 当且仅当</a:t>
            </a:r>
            <a:r>
              <a:rPr lang="en-US" altLang="zh-CN" sz="2400" i="0" dirty="0">
                <a:ea typeface="宋体" charset="-122"/>
                <a:sym typeface="Symbol" pitchFamily="18" charset="2"/>
              </a:rPr>
              <a:t>/</a:t>
            </a:r>
            <a:r>
              <a:rPr lang="en-US" altLang="zh-CN" sz="2400" i="0" dirty="0" err="1">
                <a:ea typeface="宋体" charset="-122"/>
                <a:sym typeface="Symbol" pitchFamily="18" charset="2"/>
              </a:rPr>
              <a:t>iff</a:t>
            </a:r>
            <a:r>
              <a:rPr lang="zh-CN" altLang="en-US" sz="2400" i="0" dirty="0">
                <a:ea typeface="宋体" charset="-122"/>
                <a:sym typeface="Symbol" pitchFamily="18" charset="2"/>
              </a:rPr>
              <a:t>  关系。</a:t>
            </a:r>
            <a:endParaRPr lang="en-US" altLang="zh-CN" sz="2400" i="0" dirty="0">
              <a:ea typeface="宋体" charset="-122"/>
              <a:sym typeface="Symbol" pitchFamily="18" charset="2"/>
            </a:endParaRPr>
          </a:p>
        </p:txBody>
      </p:sp>
      <p:sp>
        <p:nvSpPr>
          <p:cNvPr id="13" name="Rectangle 3"/>
          <p:cNvSpPr txBox="1">
            <a:spLocks noChangeArrowheads="1"/>
          </p:cNvSpPr>
          <p:nvPr/>
        </p:nvSpPr>
        <p:spPr bwMode="auto">
          <a:xfrm>
            <a:off x="644774" y="4889188"/>
            <a:ext cx="10563794" cy="1428750"/>
          </a:xfrm>
          <a:prstGeom prst="rect">
            <a:avLst/>
          </a:prstGeom>
          <a:noFill/>
          <a:ln w="9525">
            <a:noFill/>
            <a:miter lim="800000"/>
            <a:headEnd/>
            <a:tailEnd/>
          </a:ln>
        </p:spPr>
        <p:txBody>
          <a:bodyPr/>
          <a:lstStyle/>
          <a:p>
            <a:pPr latinLnBrk="1">
              <a:lnSpc>
                <a:spcPct val="120000"/>
              </a:lnSpc>
              <a:defRPr/>
            </a:pPr>
            <a:r>
              <a:rPr lang="en-US" altLang="zh-CN" sz="2400" i="0" dirty="0">
                <a:solidFill>
                  <a:srgbClr val="1F5BD3"/>
                </a:solidFill>
                <a:latin typeface="+mn-lt"/>
                <a:ea typeface="楷体_GB2312" pitchFamily="49" charset="-122"/>
              </a:rPr>
              <a:t>Example 7</a:t>
            </a:r>
            <a:r>
              <a:rPr lang="zh-CN" altLang="en-US" sz="2400" i="0" dirty="0">
                <a:solidFill>
                  <a:srgbClr val="1F5BD3"/>
                </a:solidFill>
                <a:latin typeface="+mn-lt"/>
                <a:ea typeface="楷体_GB2312" pitchFamily="49" charset="-122"/>
              </a:rPr>
              <a:t>：</a:t>
            </a:r>
            <a:r>
              <a:rPr lang="zh-CN" altLang="en-US" sz="2400" i="0" dirty="0">
                <a:latin typeface="+mn-lt"/>
                <a:ea typeface="楷体_GB2312" pitchFamily="49" charset="-122"/>
              </a:rPr>
              <a:t>若</a:t>
            </a:r>
            <a:r>
              <a:rPr lang="en-US" altLang="zh-CN" sz="2400" dirty="0">
                <a:latin typeface="+mn-lt"/>
                <a:ea typeface="楷体_GB2312" pitchFamily="49" charset="-122"/>
              </a:rPr>
              <a:t>p</a:t>
            </a:r>
            <a:r>
              <a:rPr lang="zh-CN" altLang="en-US" sz="2400" i="0" dirty="0">
                <a:latin typeface="+mn-lt"/>
                <a:ea typeface="楷体_GB2312" pitchFamily="49" charset="-122"/>
              </a:rPr>
              <a:t>为语句“你可以坐飞机”，</a:t>
            </a:r>
            <a:r>
              <a:rPr lang="en-US" altLang="zh-CN" sz="2400" dirty="0">
                <a:latin typeface="+mn-lt"/>
                <a:ea typeface="楷体_GB2312" pitchFamily="49" charset="-122"/>
              </a:rPr>
              <a:t>q</a:t>
            </a:r>
            <a:r>
              <a:rPr lang="zh-CN" altLang="en-US" sz="2400" i="0" dirty="0">
                <a:latin typeface="+mn-lt"/>
                <a:ea typeface="楷体_GB2312" pitchFamily="49" charset="-122"/>
              </a:rPr>
              <a:t>为语句“你买机票了”，则</a:t>
            </a:r>
            <a:r>
              <a:rPr lang="en-US" altLang="zh-CN" sz="2400" dirty="0" err="1">
                <a:ea typeface="仿宋_GB2312" pitchFamily="49" charset="-122"/>
              </a:rPr>
              <a:t>p</a:t>
            </a:r>
            <a:r>
              <a:rPr lang="en-US" altLang="zh-CN" sz="2400" i="0" dirty="0" err="1">
                <a:ea typeface="仿宋_GB2312" pitchFamily="49" charset="-122"/>
                <a:sym typeface="Symbol"/>
              </a:rPr>
              <a:t></a:t>
            </a:r>
            <a:r>
              <a:rPr lang="en-US" altLang="zh-CN" sz="2400" dirty="0" err="1">
                <a:ea typeface="仿宋_GB2312" pitchFamily="49" charset="-122"/>
              </a:rPr>
              <a:t>q</a:t>
            </a:r>
            <a:r>
              <a:rPr lang="zh-CN" altLang="en-US" sz="2400" i="0" dirty="0">
                <a:ea typeface="楷体_GB2312" pitchFamily="49" charset="-122"/>
              </a:rPr>
              <a:t>表示</a:t>
            </a:r>
            <a:r>
              <a:rPr lang="zh-CN" altLang="en-US" sz="2400" i="0" dirty="0">
                <a:latin typeface="+mn-lt"/>
                <a:ea typeface="楷体_GB2312" pitchFamily="49" charset="-122"/>
              </a:rPr>
              <a:t>语句：</a:t>
            </a:r>
            <a:endParaRPr lang="en-US" altLang="zh-CN" sz="2400" i="0" dirty="0">
              <a:latin typeface="+mn-lt"/>
              <a:ea typeface="楷体_GB2312" pitchFamily="49" charset="-122"/>
            </a:endParaRPr>
          </a:p>
          <a:p>
            <a:pPr latinLnBrk="1">
              <a:lnSpc>
                <a:spcPct val="120000"/>
              </a:lnSpc>
              <a:defRPr/>
            </a:pPr>
            <a:r>
              <a:rPr lang="zh-CN" altLang="en-US" sz="2400" i="0" dirty="0">
                <a:latin typeface="+mn-lt"/>
                <a:ea typeface="楷体_GB2312" pitchFamily="49" charset="-122"/>
              </a:rPr>
              <a:t>“你可以坐飞机当且仅当你买机票了”</a:t>
            </a:r>
            <a:endParaRPr lang="en-US" altLang="zh-CN" sz="2000" dirty="0">
              <a:latin typeface="+mn-lt"/>
              <a:ea typeface="楷体_GB2312" pitchFamily="49" charset="-122"/>
            </a:endParaRPr>
          </a:p>
        </p:txBody>
      </p:sp>
      <p:sp>
        <p:nvSpPr>
          <p:cNvPr id="11" name="TextBox 5">
            <a:extLst>
              <a:ext uri="{FF2B5EF4-FFF2-40B4-BE49-F238E27FC236}">
                <a16:creationId xmlns:a16="http://schemas.microsoft.com/office/drawing/2014/main" id="{A53A838A-25C1-4566-9E26-38FF7B0AA2B6}"/>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2" name="WordArt 2">
            <a:extLst>
              <a:ext uri="{FF2B5EF4-FFF2-40B4-BE49-F238E27FC236}">
                <a16:creationId xmlns:a16="http://schemas.microsoft.com/office/drawing/2014/main" id="{8A541339-8882-44D2-A789-BD80A8274978}"/>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41"/>
                                        </p:tgtEl>
                                        <p:attrNameLst>
                                          <p:attrName>style.visibility</p:attrName>
                                        </p:attrNameLst>
                                      </p:cBhvr>
                                      <p:to>
                                        <p:strVal val="visible"/>
                                      </p:to>
                                    </p:set>
                                    <p:animEffect transition="in" filter="dissolve">
                                      <p:cBhvr>
                                        <p:cTn id="7" dur="500"/>
                                        <p:tgtEl>
                                          <p:spTgt spid="174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1"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a:spLocks noChangeArrowheads="1"/>
          </p:cNvSpPr>
          <p:nvPr/>
        </p:nvSpPr>
        <p:spPr bwMode="auto">
          <a:xfrm>
            <a:off x="622823" y="4176066"/>
            <a:ext cx="6429421" cy="2529923"/>
          </a:xfrm>
          <a:prstGeom prst="rect">
            <a:avLst/>
          </a:prstGeom>
          <a:noFill/>
          <a:ln w="9525">
            <a:noFill/>
            <a:miter lim="800000"/>
            <a:headEnd/>
            <a:tailEnd/>
          </a:ln>
        </p:spPr>
        <p:txBody>
          <a:bodyPr wrap="square">
            <a:spAutoFit/>
          </a:bodyPr>
          <a:lstStyle/>
          <a:p>
            <a:pPr marL="284163" lvl="1" indent="-284163" latinLnBrk="1">
              <a:lnSpc>
                <a:spcPct val="110000"/>
              </a:lnSpc>
            </a:pPr>
            <a:r>
              <a:rPr lang="en-US" altLang="zh-CN" sz="2400" i="0" dirty="0">
                <a:solidFill>
                  <a:srgbClr val="1F5BD3"/>
                </a:solidFill>
                <a:ea typeface="楷体_GB2312" pitchFamily="49" charset="-122"/>
              </a:rPr>
              <a:t>Example</a:t>
            </a:r>
            <a:r>
              <a:rPr lang="zh-CN" altLang="en-US" sz="2400" i="0" dirty="0">
                <a:solidFill>
                  <a:srgbClr val="1F5BD3"/>
                </a:solidFill>
                <a:ea typeface="楷体_GB2312" pitchFamily="49" charset="-122"/>
              </a:rPr>
              <a:t>：</a:t>
            </a:r>
            <a:endParaRPr lang="en-US" altLang="zh-CN" sz="2400" i="0" dirty="0">
              <a:ea typeface="楷体_GB2312" pitchFamily="49" charset="-122"/>
              <a:cs typeface="Times New Roman" pitchFamily="18" charset="0"/>
            </a:endParaRPr>
          </a:p>
          <a:p>
            <a:pPr marL="284163" lvl="1" indent="-284163" latinLnBrk="1">
              <a:lnSpc>
                <a:spcPct val="110000"/>
              </a:lnSpc>
              <a:buFont typeface="Arial" charset="0"/>
              <a:buChar char="•"/>
            </a:pPr>
            <a:r>
              <a:rPr lang="en-US" altLang="zh-CN" sz="2400" i="0" dirty="0">
                <a:ea typeface="楷体_GB2312" pitchFamily="49" charset="-122"/>
                <a:cs typeface="Times New Roman" pitchFamily="18" charset="0"/>
              </a:rPr>
              <a:t>2 + 2 </a:t>
            </a:r>
            <a:r>
              <a:rPr lang="zh-CN" altLang="en-US" sz="2400" i="0" dirty="0">
                <a:ea typeface="楷体_GB2312" pitchFamily="49" charset="-122"/>
                <a:cs typeface="Times New Roman" pitchFamily="18" charset="0"/>
              </a:rPr>
              <a:t>＝ </a:t>
            </a:r>
            <a:r>
              <a:rPr lang="en-US" altLang="zh-CN" sz="2400" i="0" dirty="0">
                <a:ea typeface="楷体_GB2312" pitchFamily="49" charset="-122"/>
                <a:cs typeface="Times New Roman" pitchFamily="18" charset="0"/>
              </a:rPr>
              <a:t>4</a:t>
            </a:r>
            <a:r>
              <a:rPr lang="zh-CN" altLang="en-US" sz="2400" i="0" dirty="0">
                <a:ea typeface="楷体_GB2312" pitchFamily="49" charset="-122"/>
                <a:cs typeface="Times New Roman" pitchFamily="18" charset="0"/>
              </a:rPr>
              <a:t>当且仅当</a:t>
            </a:r>
            <a:r>
              <a:rPr lang="en-US" altLang="zh-CN" sz="2400" i="0" dirty="0">
                <a:ea typeface="楷体_GB2312" pitchFamily="49" charset="-122"/>
                <a:cs typeface="Times New Roman" pitchFamily="18" charset="0"/>
              </a:rPr>
              <a:t>3 + 3 </a:t>
            </a:r>
            <a:r>
              <a:rPr lang="zh-CN" altLang="en-US" sz="2400" i="0" dirty="0">
                <a:ea typeface="楷体_GB2312" pitchFamily="49" charset="-122"/>
                <a:cs typeface="Times New Roman" pitchFamily="18" charset="0"/>
              </a:rPr>
              <a:t>＝ </a:t>
            </a:r>
            <a:r>
              <a:rPr lang="en-US" altLang="zh-CN" sz="2400" i="0" dirty="0">
                <a:ea typeface="楷体_GB2312" pitchFamily="49" charset="-122"/>
                <a:cs typeface="Times New Roman" pitchFamily="18" charset="0"/>
              </a:rPr>
              <a:t>6</a:t>
            </a:r>
          </a:p>
          <a:p>
            <a:pPr marL="284163" lvl="1" indent="-284163" latinLnBrk="1">
              <a:lnSpc>
                <a:spcPct val="110000"/>
              </a:lnSpc>
              <a:buFont typeface="Arial" charset="0"/>
              <a:buChar char="•"/>
            </a:pPr>
            <a:r>
              <a:rPr lang="en-US" altLang="zh-CN" sz="2400" i="0" dirty="0">
                <a:ea typeface="楷体_GB2312" pitchFamily="49" charset="-122"/>
                <a:cs typeface="Times New Roman" pitchFamily="18" charset="0"/>
              </a:rPr>
              <a:t>2 + 2 </a:t>
            </a:r>
            <a:r>
              <a:rPr lang="zh-CN" altLang="en-US" sz="2400" i="0" dirty="0">
                <a:ea typeface="楷体_GB2312" pitchFamily="49" charset="-122"/>
                <a:cs typeface="Times New Roman" pitchFamily="18" charset="0"/>
              </a:rPr>
              <a:t>＝ </a:t>
            </a:r>
            <a:r>
              <a:rPr lang="en-US" altLang="zh-CN" sz="2400" i="0" dirty="0">
                <a:ea typeface="楷体_GB2312" pitchFamily="49" charset="-122"/>
                <a:cs typeface="Times New Roman" pitchFamily="18" charset="0"/>
              </a:rPr>
              <a:t>4</a:t>
            </a:r>
            <a:r>
              <a:rPr lang="zh-CN" altLang="en-US" sz="2400" i="0" dirty="0">
                <a:ea typeface="楷体_GB2312" pitchFamily="49" charset="-122"/>
                <a:cs typeface="Times New Roman" pitchFamily="18" charset="0"/>
              </a:rPr>
              <a:t>当且仅当</a:t>
            </a:r>
            <a:r>
              <a:rPr lang="en-US" altLang="zh-CN" sz="2400" i="0" dirty="0">
                <a:ea typeface="楷体_GB2312" pitchFamily="49" charset="-122"/>
                <a:cs typeface="Times New Roman" pitchFamily="18" charset="0"/>
              </a:rPr>
              <a:t>3 </a:t>
            </a:r>
            <a:r>
              <a:rPr lang="zh-CN" altLang="en-US" sz="2400" i="0" dirty="0">
                <a:ea typeface="楷体_GB2312" pitchFamily="49" charset="-122"/>
                <a:cs typeface="Times New Roman" pitchFamily="18" charset="0"/>
              </a:rPr>
              <a:t>是偶数</a:t>
            </a:r>
          </a:p>
          <a:p>
            <a:pPr marL="284163" lvl="1" indent="-284163" latinLnBrk="1">
              <a:lnSpc>
                <a:spcPct val="110000"/>
              </a:lnSpc>
              <a:buFont typeface="Arial" charset="0"/>
              <a:buChar char="•"/>
            </a:pPr>
            <a:r>
              <a:rPr lang="en-US" altLang="zh-CN" sz="2400" i="0" dirty="0">
                <a:ea typeface="楷体_GB2312" pitchFamily="49" charset="-122"/>
                <a:cs typeface="Times New Roman" pitchFamily="18" charset="0"/>
              </a:rPr>
              <a:t>2 + 2 </a:t>
            </a:r>
            <a:r>
              <a:rPr lang="zh-CN" altLang="en-US" sz="2400" i="0" dirty="0">
                <a:ea typeface="楷体_GB2312" pitchFamily="49" charset="-122"/>
                <a:cs typeface="Times New Roman" pitchFamily="18" charset="0"/>
              </a:rPr>
              <a:t>＝ </a:t>
            </a:r>
            <a:r>
              <a:rPr lang="en-US" altLang="zh-CN" sz="2400" i="0" dirty="0">
                <a:ea typeface="楷体_GB2312" pitchFamily="49" charset="-122"/>
                <a:cs typeface="Times New Roman" pitchFamily="18" charset="0"/>
              </a:rPr>
              <a:t>3</a:t>
            </a:r>
            <a:r>
              <a:rPr lang="zh-CN" altLang="en-US" sz="2400" i="0" dirty="0">
                <a:ea typeface="楷体_GB2312" pitchFamily="49" charset="-122"/>
                <a:cs typeface="Times New Roman" pitchFamily="18" charset="0"/>
              </a:rPr>
              <a:t>当且仅当太阳从西方升起</a:t>
            </a:r>
          </a:p>
          <a:p>
            <a:pPr marL="284163" lvl="1" indent="-284163" latinLnBrk="1">
              <a:lnSpc>
                <a:spcPct val="110000"/>
              </a:lnSpc>
              <a:buFont typeface="Arial" charset="0"/>
              <a:buChar char="•"/>
            </a:pPr>
            <a:r>
              <a:rPr lang="en-US" altLang="zh-CN" sz="2400" i="0" dirty="0">
                <a:ea typeface="楷体_GB2312" pitchFamily="49" charset="-122"/>
                <a:cs typeface="Times New Roman" pitchFamily="18" charset="0"/>
              </a:rPr>
              <a:t>2 + 2 </a:t>
            </a:r>
            <a:r>
              <a:rPr lang="zh-CN" altLang="en-US" sz="2400" i="0" dirty="0">
                <a:ea typeface="楷体_GB2312" pitchFamily="49" charset="-122"/>
                <a:cs typeface="Times New Roman" pitchFamily="18" charset="0"/>
              </a:rPr>
              <a:t>＝ </a:t>
            </a:r>
            <a:r>
              <a:rPr lang="en-US" altLang="zh-CN" sz="2400" i="0" dirty="0">
                <a:ea typeface="楷体_GB2312" pitchFamily="49" charset="-122"/>
                <a:cs typeface="Times New Roman" pitchFamily="18" charset="0"/>
              </a:rPr>
              <a:t>4</a:t>
            </a:r>
            <a:r>
              <a:rPr lang="zh-CN" altLang="en-US" sz="2400" i="0" dirty="0">
                <a:ea typeface="楷体_GB2312" pitchFamily="49" charset="-122"/>
                <a:cs typeface="Times New Roman" pitchFamily="18" charset="0"/>
              </a:rPr>
              <a:t>当且仅当美国位于非洲</a:t>
            </a:r>
          </a:p>
          <a:p>
            <a:pPr marL="284163" lvl="1" indent="-284163" latinLnBrk="1">
              <a:lnSpc>
                <a:spcPct val="110000"/>
              </a:lnSpc>
              <a:buFont typeface="Arial" charset="0"/>
              <a:buChar char="•"/>
            </a:pPr>
            <a:r>
              <a:rPr lang="zh-CN" altLang="en-US" sz="2400" i="0" dirty="0">
                <a:ea typeface="楷体_GB2312" pitchFamily="49" charset="-122"/>
                <a:cs typeface="Times New Roman" pitchFamily="18" charset="0"/>
              </a:rPr>
              <a:t>函数</a:t>
            </a:r>
            <a:r>
              <a:rPr lang="en-US" altLang="zh-CN" sz="2400" dirty="0">
                <a:ea typeface="楷体_GB2312" pitchFamily="49" charset="-122"/>
                <a:cs typeface="Times New Roman" pitchFamily="18" charset="0"/>
              </a:rPr>
              <a:t>f</a:t>
            </a:r>
            <a:r>
              <a:rPr lang="en-US" altLang="zh-CN" sz="2400" i="0" dirty="0">
                <a:ea typeface="楷体_GB2312" pitchFamily="49" charset="-122"/>
                <a:cs typeface="Times New Roman" pitchFamily="18" charset="0"/>
              </a:rPr>
              <a:t> (</a:t>
            </a:r>
            <a:r>
              <a:rPr lang="en-US" altLang="zh-CN" sz="2400" dirty="0">
                <a:ea typeface="楷体_GB2312" pitchFamily="49" charset="-122"/>
                <a:cs typeface="Times New Roman" pitchFamily="18" charset="0"/>
              </a:rPr>
              <a:t>x</a:t>
            </a:r>
            <a:r>
              <a:rPr lang="en-US" altLang="zh-CN" sz="2400" i="0" dirty="0">
                <a:ea typeface="楷体_GB2312" pitchFamily="49" charset="-122"/>
                <a:cs typeface="Times New Roman" pitchFamily="18" charset="0"/>
              </a:rPr>
              <a:t>)</a:t>
            </a:r>
            <a:r>
              <a:rPr lang="zh-CN" altLang="en-US" sz="2400" i="0" dirty="0">
                <a:ea typeface="楷体_GB2312" pitchFamily="49" charset="-122"/>
                <a:cs typeface="Times New Roman" pitchFamily="18" charset="0"/>
              </a:rPr>
              <a:t>在</a:t>
            </a:r>
            <a:r>
              <a:rPr lang="en-US" altLang="zh-CN" sz="240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0</a:t>
            </a:r>
            <a:r>
              <a:rPr lang="zh-CN" altLang="en-US" sz="2400" i="0" dirty="0">
                <a:ea typeface="楷体_GB2312" pitchFamily="49" charset="-122"/>
                <a:cs typeface="Times New Roman" pitchFamily="18" charset="0"/>
              </a:rPr>
              <a:t>可导的充要条件是它在</a:t>
            </a:r>
            <a:r>
              <a:rPr lang="en-US" altLang="zh-CN" sz="2400" dirty="0">
                <a:ea typeface="楷体_GB2312" pitchFamily="49" charset="-122"/>
                <a:cs typeface="Times New Roman" pitchFamily="18" charset="0"/>
              </a:rPr>
              <a:t>x</a:t>
            </a:r>
            <a:r>
              <a:rPr lang="en-US" altLang="zh-CN" sz="2400" i="0" baseline="-25000" dirty="0">
                <a:ea typeface="楷体_GB2312" pitchFamily="49" charset="-122"/>
                <a:cs typeface="Times New Roman" pitchFamily="18" charset="0"/>
              </a:rPr>
              <a:t>0</a:t>
            </a:r>
            <a:r>
              <a:rPr lang="zh-CN" altLang="en-US" sz="2400" i="0" dirty="0">
                <a:ea typeface="楷体_GB2312" pitchFamily="49" charset="-122"/>
                <a:cs typeface="Times New Roman" pitchFamily="18" charset="0"/>
              </a:rPr>
              <a:t>连续</a:t>
            </a:r>
          </a:p>
        </p:txBody>
      </p:sp>
      <p:sp>
        <p:nvSpPr>
          <p:cNvPr id="12" name="矩形 11">
            <a:extLst>
              <a:ext uri="{FF2B5EF4-FFF2-40B4-BE49-F238E27FC236}">
                <a16:creationId xmlns:a16="http://schemas.microsoft.com/office/drawing/2014/main" id="{5688EBFE-34DC-4807-A135-16275F36E4F2}"/>
              </a:ext>
            </a:extLst>
          </p:cNvPr>
          <p:cNvSpPr/>
          <p:nvPr/>
        </p:nvSpPr>
        <p:spPr bwMode="auto">
          <a:xfrm>
            <a:off x="590924" y="1480770"/>
            <a:ext cx="1000125" cy="500063"/>
          </a:xfrm>
          <a:prstGeom prst="rect">
            <a:avLst/>
          </a:prstGeom>
          <a:solidFill>
            <a:schemeClr val="accent3">
              <a:lumMod val="85000"/>
            </a:schemeClr>
          </a:solidFill>
          <a:ln w="9525" cap="flat" cmpd="sng" algn="ctr">
            <a:solidFill>
              <a:schemeClr val="bg1"/>
            </a:solidFill>
            <a:prstDash val="solid"/>
            <a:round/>
            <a:headEnd type="none" w="med" len="med"/>
            <a:tailEnd type="none" w="med" len="med"/>
          </a:ln>
          <a:effectLst/>
        </p:spPr>
        <p:txBody>
          <a:bodyPr/>
          <a:lstStyle/>
          <a:p>
            <a:pPr latinLnBrk="1"/>
            <a:endParaRPr lang="zh-CN" altLang="en-US">
              <a:ea typeface="宋体" charset="-122"/>
            </a:endParaRPr>
          </a:p>
        </p:txBody>
      </p:sp>
      <p:sp>
        <p:nvSpPr>
          <p:cNvPr id="13" name="TextBox 5">
            <a:extLst>
              <a:ext uri="{FF2B5EF4-FFF2-40B4-BE49-F238E27FC236}">
                <a16:creationId xmlns:a16="http://schemas.microsoft.com/office/drawing/2014/main" id="{93987025-7C13-4DA8-B568-04034BC5F7FB}"/>
              </a:ext>
            </a:extLst>
          </p:cNvPr>
          <p:cNvSpPr txBox="1"/>
          <p:nvPr/>
        </p:nvSpPr>
        <p:spPr>
          <a:xfrm>
            <a:off x="551384" y="1389984"/>
            <a:ext cx="6912768" cy="2893100"/>
          </a:xfrm>
          <a:prstGeom prst="rect">
            <a:avLst/>
          </a:prstGeom>
          <a:noFill/>
        </p:spPr>
        <p:txBody>
          <a:bodyPr wrap="square">
            <a:spAutoFit/>
          </a:bodyPr>
          <a:lstStyle/>
          <a:p>
            <a:pPr latinLnBrk="1">
              <a:lnSpc>
                <a:spcPct val="130000"/>
              </a:lnSpc>
              <a:defRPr/>
            </a:pPr>
            <a:r>
              <a:rPr lang="zh-CN" altLang="en-US" i="0" dirty="0">
                <a:solidFill>
                  <a:schemeClr val="accent2">
                    <a:lumMod val="50000"/>
                  </a:schemeClr>
                </a:solidFill>
                <a:latin typeface="+mn-lt"/>
                <a:ea typeface="仿宋_GB2312" pitchFamily="49" charset="-122"/>
              </a:rPr>
              <a:t>定义</a:t>
            </a:r>
            <a:r>
              <a:rPr lang="en-US" altLang="zh-CN" i="0" dirty="0">
                <a:solidFill>
                  <a:schemeClr val="accent2">
                    <a:lumMod val="50000"/>
                  </a:schemeClr>
                </a:solidFill>
                <a:latin typeface="+mn-lt"/>
                <a:ea typeface="仿宋_GB2312" pitchFamily="49" charset="-122"/>
              </a:rPr>
              <a:t>6</a:t>
            </a:r>
            <a:r>
              <a:rPr lang="en-US" altLang="zh-CN" i="0" dirty="0">
                <a:latin typeface="+mn-lt"/>
                <a:ea typeface="仿宋_GB2312" pitchFamily="49" charset="-122"/>
              </a:rPr>
              <a:t>  </a:t>
            </a:r>
            <a:r>
              <a:rPr lang="zh-CN" altLang="en-US" i="0" dirty="0">
                <a:latin typeface="+mn-lt"/>
                <a:ea typeface="仿宋_GB2312" pitchFamily="49" charset="-122"/>
              </a:rPr>
              <a:t>令</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为命题，“</a:t>
            </a:r>
            <a:r>
              <a:rPr lang="en-US" altLang="zh-CN" dirty="0">
                <a:latin typeface="+mn-lt"/>
                <a:ea typeface="仿宋_GB2312" pitchFamily="49" charset="-122"/>
              </a:rPr>
              <a:t>p</a:t>
            </a:r>
            <a:r>
              <a:rPr lang="zh-CN" altLang="en-US" i="0" dirty="0">
                <a:latin typeface="+mn-lt"/>
                <a:ea typeface="仿宋_GB2312" pitchFamily="49" charset="-122"/>
              </a:rPr>
              <a:t>当且仅当</a:t>
            </a:r>
            <a:r>
              <a:rPr lang="en-US" altLang="zh-CN" dirty="0">
                <a:latin typeface="+mn-lt"/>
                <a:ea typeface="仿宋_GB2312" pitchFamily="49" charset="-122"/>
              </a:rPr>
              <a:t>q</a:t>
            </a:r>
            <a:r>
              <a:rPr lang="zh-CN" altLang="en-US" i="0" dirty="0">
                <a:latin typeface="+mn-lt"/>
                <a:ea typeface="仿宋_GB2312" pitchFamily="49" charset="-122"/>
              </a:rPr>
              <a:t>”为一新命题，用</a:t>
            </a:r>
            <a:r>
              <a:rPr lang="en-US" altLang="zh-CN" b="1" dirty="0" err="1">
                <a:ea typeface="仿宋_GB2312" pitchFamily="49" charset="-122"/>
              </a:rPr>
              <a:t>p</a:t>
            </a:r>
            <a:r>
              <a:rPr lang="en-US" altLang="zh-CN" b="1" i="0" dirty="0" err="1">
                <a:ea typeface="仿宋_GB2312" pitchFamily="49" charset="-122"/>
                <a:sym typeface="Symbol"/>
              </a:rPr>
              <a:t></a:t>
            </a:r>
            <a:r>
              <a:rPr lang="en-US" altLang="zh-CN" b="1" dirty="0" err="1">
                <a:ea typeface="仿宋_GB2312" pitchFamily="49" charset="-122"/>
              </a:rPr>
              <a:t>q</a:t>
            </a:r>
            <a:r>
              <a:rPr lang="zh-CN" altLang="en-US" i="0" dirty="0">
                <a:ea typeface="仿宋_GB2312" pitchFamily="49" charset="-122"/>
              </a:rPr>
              <a:t>表示，称为</a:t>
            </a:r>
            <a:r>
              <a:rPr lang="zh-CN" altLang="en-US" i="0" dirty="0">
                <a:latin typeface="+mn-lt"/>
                <a:ea typeface="仿宋_GB2312" pitchFamily="49" charset="-122"/>
              </a:rPr>
              <a:t>双条件</a:t>
            </a:r>
            <a:r>
              <a:rPr lang="en-US" altLang="zh-CN" i="0" dirty="0">
                <a:latin typeface="+mn-lt"/>
                <a:ea typeface="仿宋_GB2312" pitchFamily="49" charset="-122"/>
              </a:rPr>
              <a:t>/</a:t>
            </a:r>
            <a:r>
              <a:rPr lang="zh-CN" altLang="en-US" i="0" dirty="0">
                <a:latin typeface="+mn-lt"/>
                <a:ea typeface="仿宋_GB2312" pitchFamily="49" charset="-122"/>
              </a:rPr>
              <a:t>蕴含式</a:t>
            </a:r>
            <a:r>
              <a:rPr lang="en-US" altLang="zh-CN" i="0" dirty="0">
                <a:latin typeface="+mn-lt"/>
                <a:ea typeface="仿宋_GB2312" pitchFamily="49" charset="-122"/>
              </a:rPr>
              <a:t>(</a:t>
            </a:r>
            <a:r>
              <a:rPr lang="en-US" altLang="zh-CN" dirty="0" err="1">
                <a:ea typeface="仿宋_GB2312" pitchFamily="49" charset="-122"/>
              </a:rPr>
              <a:t>biconditional</a:t>
            </a:r>
            <a:r>
              <a:rPr lang="en-US" altLang="zh-CN" i="0" dirty="0">
                <a:ea typeface="仿宋_GB2312" pitchFamily="49" charset="-122"/>
              </a:rPr>
              <a:t>)</a:t>
            </a:r>
            <a:r>
              <a:rPr lang="zh-CN" altLang="en-US" i="0" dirty="0">
                <a:ea typeface="仿宋_GB2312" pitchFamily="49" charset="-122"/>
              </a:rPr>
              <a:t>。</a:t>
            </a:r>
            <a:endParaRPr lang="en-US" altLang="zh-CN" i="0" dirty="0">
              <a:ea typeface="仿宋_GB2312" pitchFamily="49" charset="-122"/>
            </a:endParaRPr>
          </a:p>
          <a:p>
            <a:pPr latinLnBrk="1">
              <a:lnSpc>
                <a:spcPct val="130000"/>
              </a:lnSpc>
              <a:defRPr/>
            </a:pPr>
            <a:r>
              <a:rPr lang="en-US" altLang="zh-CN" b="1" dirty="0">
                <a:ea typeface="仿宋_GB2312" pitchFamily="49" charset="-122"/>
              </a:rPr>
              <a:t> </a:t>
            </a:r>
            <a:r>
              <a:rPr lang="en-US" altLang="zh-CN" b="1" dirty="0" err="1">
                <a:ea typeface="仿宋_GB2312" pitchFamily="49" charset="-122"/>
              </a:rPr>
              <a:t>p</a:t>
            </a:r>
            <a:r>
              <a:rPr lang="en-US" altLang="zh-CN" b="1" i="0" dirty="0" err="1">
                <a:ea typeface="仿宋_GB2312" pitchFamily="49" charset="-122"/>
                <a:sym typeface="Symbol"/>
              </a:rPr>
              <a:t></a:t>
            </a:r>
            <a:r>
              <a:rPr lang="en-US" altLang="zh-CN" b="1" dirty="0" err="1">
                <a:ea typeface="仿宋_GB2312" pitchFamily="49" charset="-122"/>
              </a:rPr>
              <a:t>q</a:t>
            </a:r>
            <a:r>
              <a:rPr lang="zh-CN" altLang="en-US" i="0" dirty="0">
                <a:latin typeface="+mn-lt"/>
                <a:ea typeface="仿宋_GB2312" pitchFamily="49" charset="-122"/>
              </a:rPr>
              <a:t>的真值只有在</a:t>
            </a:r>
            <a:r>
              <a:rPr lang="en-US" altLang="zh-CN" dirty="0">
                <a:latin typeface="+mn-lt"/>
                <a:ea typeface="仿宋_GB2312" pitchFamily="49" charset="-122"/>
              </a:rPr>
              <a:t>p</a:t>
            </a:r>
            <a:r>
              <a:rPr lang="zh-CN" altLang="en-US" i="0" dirty="0">
                <a:latin typeface="+mn-lt"/>
                <a:ea typeface="仿宋_GB2312" pitchFamily="49" charset="-122"/>
              </a:rPr>
              <a:t>和</a:t>
            </a:r>
            <a:r>
              <a:rPr lang="en-US" altLang="zh-CN" dirty="0">
                <a:latin typeface="+mn-lt"/>
                <a:ea typeface="仿宋_GB2312" pitchFamily="49" charset="-122"/>
              </a:rPr>
              <a:t>q</a:t>
            </a:r>
            <a:r>
              <a:rPr lang="zh-CN" altLang="en-US" i="0" dirty="0">
                <a:latin typeface="+mn-lt"/>
                <a:ea typeface="仿宋_GB2312" pitchFamily="49" charset="-122"/>
              </a:rPr>
              <a:t>有相同的真值时为真，否则为假。</a:t>
            </a:r>
            <a:endParaRPr lang="en-US" altLang="zh-CN" i="0" dirty="0">
              <a:latin typeface="+mn-lt"/>
              <a:ea typeface="仿宋_GB2312" pitchFamily="49" charset="-122"/>
            </a:endParaRPr>
          </a:p>
        </p:txBody>
      </p:sp>
      <p:sp>
        <p:nvSpPr>
          <p:cNvPr id="14" name="TextBox 8">
            <a:extLst>
              <a:ext uri="{FF2B5EF4-FFF2-40B4-BE49-F238E27FC236}">
                <a16:creationId xmlns:a16="http://schemas.microsoft.com/office/drawing/2014/main" id="{DE6E3FD4-3EBB-4A60-8A6F-063C325BD89A}"/>
              </a:ext>
            </a:extLst>
          </p:cNvPr>
          <p:cNvSpPr txBox="1"/>
          <p:nvPr/>
        </p:nvSpPr>
        <p:spPr>
          <a:xfrm>
            <a:off x="8101831" y="1406773"/>
            <a:ext cx="3106737" cy="461962"/>
          </a:xfrm>
          <a:prstGeom prst="rect">
            <a:avLst/>
          </a:prstGeom>
          <a:noFill/>
        </p:spPr>
        <p:txBody>
          <a:bodyPr>
            <a:spAutoFit/>
          </a:bodyPr>
          <a:lstStyle/>
          <a:p>
            <a:pPr algn="ctr" latinLnBrk="1">
              <a:defRPr/>
            </a:pPr>
            <a:r>
              <a:rPr lang="zh-CN" altLang="en-US" sz="2400" i="0" dirty="0">
                <a:latin typeface="+mn-lt"/>
                <a:ea typeface="仿宋_GB2312" pitchFamily="49" charset="-122"/>
              </a:rPr>
              <a:t>双蕴含</a:t>
            </a:r>
            <a:r>
              <a:rPr lang="en-US" altLang="zh-CN" sz="2400" dirty="0">
                <a:latin typeface="+mn-lt"/>
                <a:ea typeface="仿宋_GB2312" pitchFamily="49" charset="-122"/>
              </a:rPr>
              <a:t>p</a:t>
            </a:r>
            <a:r>
              <a:rPr lang="en-US" altLang="zh-CN" sz="2400" b="1" i="0" dirty="0">
                <a:ea typeface="仿宋_GB2312" pitchFamily="49" charset="-122"/>
                <a:sym typeface="Symbol"/>
              </a:rPr>
              <a:t> </a:t>
            </a:r>
            <a:r>
              <a:rPr lang="en-US" altLang="zh-CN" sz="2400" i="0" dirty="0">
                <a:ea typeface="仿宋_GB2312" pitchFamily="49" charset="-122"/>
                <a:sym typeface="Symbol"/>
              </a:rPr>
              <a:t> </a:t>
            </a:r>
            <a:r>
              <a:rPr lang="en-US" altLang="zh-CN" sz="2400" dirty="0">
                <a:latin typeface="+mn-lt"/>
                <a:ea typeface="仿宋_GB2312" pitchFamily="49" charset="-122"/>
              </a:rPr>
              <a:t>q</a:t>
            </a:r>
            <a:r>
              <a:rPr lang="zh-CN" altLang="en-US" sz="2400" i="0" dirty="0">
                <a:latin typeface="+mn-lt"/>
                <a:ea typeface="仿宋_GB2312" pitchFamily="49" charset="-122"/>
              </a:rPr>
              <a:t>的真值表</a:t>
            </a:r>
          </a:p>
        </p:txBody>
      </p:sp>
      <p:graphicFrame>
        <p:nvGraphicFramePr>
          <p:cNvPr id="15" name="表格 14">
            <a:extLst>
              <a:ext uri="{FF2B5EF4-FFF2-40B4-BE49-F238E27FC236}">
                <a16:creationId xmlns:a16="http://schemas.microsoft.com/office/drawing/2014/main" id="{54C058E1-B9F0-488B-BC3A-2A9827BE53ED}"/>
              </a:ext>
            </a:extLst>
          </p:cNvPr>
          <p:cNvGraphicFramePr>
            <a:graphicFrameLocks noGrp="1"/>
          </p:cNvGraphicFramePr>
          <p:nvPr>
            <p:extLst>
              <p:ext uri="{D42A27DB-BD31-4B8C-83A1-F6EECF244321}">
                <p14:modId xmlns:p14="http://schemas.microsoft.com/office/powerpoint/2010/main" val="2510799512"/>
              </p:ext>
            </p:extLst>
          </p:nvPr>
        </p:nvGraphicFramePr>
        <p:xfrm>
          <a:off x="8316142" y="1879848"/>
          <a:ext cx="2643188" cy="1981200"/>
        </p:xfrm>
        <a:graphic>
          <a:graphicData uri="http://schemas.openxmlformats.org/drawingml/2006/table">
            <a:tbl>
              <a:tblPr/>
              <a:tblGrid>
                <a:gridCol w="833438">
                  <a:extLst>
                    <a:ext uri="{9D8B030D-6E8A-4147-A177-3AD203B41FA5}">
                      <a16:colId xmlns:a16="http://schemas.microsoft.com/office/drawing/2014/main" val="20000"/>
                    </a:ext>
                  </a:extLst>
                </a:gridCol>
                <a:gridCol w="833437">
                  <a:extLst>
                    <a:ext uri="{9D8B030D-6E8A-4147-A177-3AD203B41FA5}">
                      <a16:colId xmlns:a16="http://schemas.microsoft.com/office/drawing/2014/main" val="20001"/>
                    </a:ext>
                  </a:extLst>
                </a:gridCol>
                <a:gridCol w="976313">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rPr>
                        <a:t>p</a:t>
                      </a:r>
                      <a:endParaRPr kumimoji="0" lang="zh-CN" altLang="en-US" sz="2000" b="1" i="1" u="none" strike="noStrike" cap="none" normalizeH="0" baseline="0" dirty="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p </a:t>
                      </a:r>
                      <a:r>
                        <a:rPr kumimoji="0" lang="en-US" altLang="zh-CN" sz="2000" b="0" i="0"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sym typeface="Symbol" pitchFamily="18" charset="2"/>
                        </a:rPr>
                        <a:t> </a:t>
                      </a:r>
                      <a:r>
                        <a:rPr kumimoji="0" lang="en-US" altLang="zh-CN"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仿宋_GB2312" pitchFamily="49" charset="-122"/>
                        </a:rPr>
                        <a:t>q</a:t>
                      </a:r>
                      <a:endParaRPr kumimoji="0" lang="zh-CN" altLang="en-US" sz="2000" b="1" i="1" u="none" strike="noStrike" cap="none" normalizeH="0" baseline="0">
                        <a:ln>
                          <a:noFill/>
                        </a:ln>
                        <a:solidFill>
                          <a:srgbClr val="FFFFFF"/>
                        </a:solidFill>
                        <a:effectLst>
                          <a:outerShdw blurRad="38100" dist="38100" dir="2700000" algn="tl">
                            <a:srgbClr val="000000"/>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 </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EFF"/>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rPr>
                        <a:t>F</a:t>
                      </a:r>
                      <a:endParaRPr kumimoji="0" lang="zh-CN" altLang="en-US" sz="20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rPr>
                        <a:t>T</a:t>
                      </a:r>
                      <a:endParaRPr kumimoji="0" lang="zh-CN" altLang="en-US" sz="2000" b="0" i="0" u="none" strike="noStrike" cap="none" normalizeH="0" baseline="0" dirty="0">
                        <a:ln>
                          <a:noFill/>
                        </a:ln>
                        <a:solidFill>
                          <a:srgbClr val="000000"/>
                        </a:solidFill>
                        <a:effectLst>
                          <a:outerShdw blurRad="38100" dist="38100" dir="2700000" algn="tl">
                            <a:srgbClr val="FFFFFF"/>
                          </a:outerShdw>
                        </a:effectLst>
                        <a:latin typeface="Times New Roman" pitchFamily="18" charset="0"/>
                        <a:ea typeface="宋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F"/>
                    </a:solidFill>
                  </a:tcPr>
                </a:tc>
                <a:extLst>
                  <a:ext uri="{0D108BD9-81ED-4DB2-BD59-A6C34878D82A}">
                    <a16:rowId xmlns:a16="http://schemas.microsoft.com/office/drawing/2014/main" val="10004"/>
                  </a:ext>
                </a:extLst>
              </a:tr>
            </a:tbl>
          </a:graphicData>
        </a:graphic>
      </p:graphicFrame>
      <p:sp>
        <p:nvSpPr>
          <p:cNvPr id="16" name="TextBox 5">
            <a:extLst>
              <a:ext uri="{FF2B5EF4-FFF2-40B4-BE49-F238E27FC236}">
                <a16:creationId xmlns:a16="http://schemas.microsoft.com/office/drawing/2014/main" id="{CC372664-3672-4B12-B6FC-539D2612BB3C}"/>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7" name="WordArt 2">
            <a:extLst>
              <a:ext uri="{FF2B5EF4-FFF2-40B4-BE49-F238E27FC236}">
                <a16:creationId xmlns:a16="http://schemas.microsoft.com/office/drawing/2014/main" id="{0DCDE925-25E9-4D58-8DF5-67F51BD0ED8D}"/>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2">
            <a:extLst>
              <a:ext uri="{FF2B5EF4-FFF2-40B4-BE49-F238E27FC236}">
                <a16:creationId xmlns:a16="http://schemas.microsoft.com/office/drawing/2014/main" id="{9EC028EA-49E9-435B-9937-E4093B644EF5}"/>
              </a:ext>
            </a:extLst>
          </p:cNvPr>
          <p:cNvGraphicFramePr>
            <a:graphicFrameLocks noGrp="1"/>
          </p:cNvGraphicFramePr>
          <p:nvPr>
            <p:extLst>
              <p:ext uri="{D42A27DB-BD31-4B8C-83A1-F6EECF244321}">
                <p14:modId xmlns:p14="http://schemas.microsoft.com/office/powerpoint/2010/main" val="1758170788"/>
              </p:ext>
            </p:extLst>
          </p:nvPr>
        </p:nvGraphicFramePr>
        <p:xfrm>
          <a:off x="1991544" y="1556792"/>
          <a:ext cx="8136904" cy="4392486"/>
        </p:xfrm>
        <a:graphic>
          <a:graphicData uri="http://schemas.openxmlformats.org/drawingml/2006/table">
            <a:tbl>
              <a:tblPr firstRow="1" bandRow="1">
                <a:tableStyleId>{5C22544A-7EE6-4342-B048-85BDC9FD1C3A}</a:tableStyleId>
              </a:tblPr>
              <a:tblGrid>
                <a:gridCol w="992452">
                  <a:extLst>
                    <a:ext uri="{9D8B030D-6E8A-4147-A177-3AD203B41FA5}">
                      <a16:colId xmlns:a16="http://schemas.microsoft.com/office/drawing/2014/main" val="1087294971"/>
                    </a:ext>
                  </a:extLst>
                </a:gridCol>
                <a:gridCol w="1284396">
                  <a:extLst>
                    <a:ext uri="{9D8B030D-6E8A-4147-A177-3AD203B41FA5}">
                      <a16:colId xmlns:a16="http://schemas.microsoft.com/office/drawing/2014/main" val="2635344295"/>
                    </a:ext>
                  </a:extLst>
                </a:gridCol>
                <a:gridCol w="1284396">
                  <a:extLst>
                    <a:ext uri="{9D8B030D-6E8A-4147-A177-3AD203B41FA5}">
                      <a16:colId xmlns:a16="http://schemas.microsoft.com/office/drawing/2014/main" val="1762258033"/>
                    </a:ext>
                  </a:extLst>
                </a:gridCol>
                <a:gridCol w="1926594">
                  <a:extLst>
                    <a:ext uri="{9D8B030D-6E8A-4147-A177-3AD203B41FA5}">
                      <a16:colId xmlns:a16="http://schemas.microsoft.com/office/drawing/2014/main" val="2002790407"/>
                    </a:ext>
                  </a:extLst>
                </a:gridCol>
                <a:gridCol w="2649066">
                  <a:extLst>
                    <a:ext uri="{9D8B030D-6E8A-4147-A177-3AD203B41FA5}">
                      <a16:colId xmlns:a16="http://schemas.microsoft.com/office/drawing/2014/main" val="986557094"/>
                    </a:ext>
                  </a:extLst>
                </a:gridCol>
              </a:tblGrid>
              <a:tr h="627498">
                <a:tc>
                  <a:txBody>
                    <a:bodyPr/>
                    <a:lstStyle/>
                    <a:p>
                      <a:pPr algn="ctr"/>
                      <a:r>
                        <a:rPr lang="zh-CN" altLang="en-US" sz="1800" dirty="0"/>
                        <a:t>联接词</a:t>
                      </a:r>
                    </a:p>
                  </a:txBody>
                  <a:tcPr anchor="ctr"/>
                </a:tc>
                <a:tc>
                  <a:txBody>
                    <a:bodyPr/>
                    <a:lstStyle/>
                    <a:p>
                      <a:pPr algn="ctr"/>
                      <a:r>
                        <a:rPr lang="zh-CN" altLang="en-US" sz="1800" dirty="0"/>
                        <a:t>组合方法</a:t>
                      </a:r>
                    </a:p>
                  </a:txBody>
                  <a:tcPr anchor="ctr"/>
                </a:tc>
                <a:tc>
                  <a:txBody>
                    <a:bodyPr/>
                    <a:lstStyle/>
                    <a:p>
                      <a:pPr algn="ctr"/>
                      <a:r>
                        <a:rPr lang="zh-CN" altLang="en-US" sz="1800" dirty="0"/>
                        <a:t>读法</a:t>
                      </a:r>
                    </a:p>
                  </a:txBody>
                  <a:tcPr anchor="ctr"/>
                </a:tc>
                <a:tc>
                  <a:txBody>
                    <a:bodyPr/>
                    <a:lstStyle/>
                    <a:p>
                      <a:pPr algn="ctr"/>
                      <a:r>
                        <a:rPr lang="zh-CN" altLang="en-US" sz="1800" dirty="0"/>
                        <a:t>自然语言含义</a:t>
                      </a:r>
                    </a:p>
                  </a:txBody>
                  <a:tcPr anchor="ctr"/>
                </a:tc>
                <a:tc>
                  <a:txBody>
                    <a:bodyPr/>
                    <a:lstStyle/>
                    <a:p>
                      <a:pPr algn="ctr"/>
                      <a:r>
                        <a:rPr lang="zh-CN" altLang="en-US" sz="1800" dirty="0"/>
                        <a:t>真值</a:t>
                      </a:r>
                    </a:p>
                  </a:txBody>
                  <a:tcPr anchor="ctr"/>
                </a:tc>
                <a:extLst>
                  <a:ext uri="{0D108BD9-81ED-4DB2-BD59-A6C34878D82A}">
                    <a16:rowId xmlns:a16="http://schemas.microsoft.com/office/drawing/2014/main" val="3907863636"/>
                  </a:ext>
                </a:extLst>
              </a:tr>
              <a:tr h="627498">
                <a:tc>
                  <a:txBody>
                    <a:bodyPr/>
                    <a:lstStyle/>
                    <a:p>
                      <a:pPr algn="ctr"/>
                      <a:r>
                        <a:rPr lang="en-US" altLang="zh-CN" sz="1800" b="0" i="0" dirty="0">
                          <a:latin typeface="+mn-lt"/>
                          <a:ea typeface="楷体_GB2312" pitchFamily="49" charset="-122"/>
                          <a:sym typeface="Symbol"/>
                        </a:rPr>
                        <a:t></a:t>
                      </a:r>
                      <a:endParaRPr lang="zh-CN" altLang="en-US" sz="1800" b="0" dirty="0">
                        <a:effectLst>
                          <a:outerShdw blurRad="38100" dist="38100" dir="2700000" algn="tl">
                            <a:srgbClr val="000000">
                              <a:alpha val="43137"/>
                            </a:srgbClr>
                          </a:outerShdw>
                        </a:effectLst>
                        <a:latin typeface="仿宋_GB2312" pitchFamily="49" charset="-122"/>
                        <a:ea typeface="仿宋_GB2312" pitchFamily="49"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dirty="0">
                          <a:latin typeface="+mn-lt"/>
                          <a:ea typeface="楷体_GB2312" pitchFamily="49" charset="-122"/>
                          <a:sym typeface="Symbol"/>
                        </a:rPr>
                        <a:t>p</a:t>
                      </a:r>
                    </a:p>
                  </a:txBody>
                  <a:tcPr anchor="ctr"/>
                </a:tc>
                <a:tc>
                  <a:txBody>
                    <a:bodyPr/>
                    <a:lstStyle/>
                    <a:p>
                      <a:pPr algn="ctr"/>
                      <a:r>
                        <a:rPr lang="zh-CN" altLang="en-US" sz="1800" dirty="0"/>
                        <a:t>非</a:t>
                      </a:r>
                      <a:r>
                        <a:rPr lang="en-US" altLang="zh-CN" sz="1800" dirty="0"/>
                        <a:t>p</a:t>
                      </a:r>
                      <a:endParaRPr lang="zh-CN" altLang="en-US" sz="1800" dirty="0"/>
                    </a:p>
                  </a:txBody>
                  <a:tcPr anchor="ctr"/>
                </a:tc>
                <a:tc>
                  <a:txBody>
                    <a:bodyPr/>
                    <a:lstStyle/>
                    <a:p>
                      <a:pPr algn="ctr"/>
                      <a:r>
                        <a:rPr lang="zh-CN" altLang="en-US" sz="1800" dirty="0"/>
                        <a:t>不是</a:t>
                      </a:r>
                      <a:r>
                        <a:rPr lang="en-US" altLang="zh-CN" sz="1800" dirty="0"/>
                        <a:t>p</a:t>
                      </a:r>
                      <a:endParaRPr lang="zh-CN" altLang="en-US" sz="1800" dirty="0"/>
                    </a:p>
                  </a:txBody>
                  <a:tcPr anchor="ctr"/>
                </a:tc>
                <a:tc>
                  <a:txBody>
                    <a:bodyPr/>
                    <a:lstStyle/>
                    <a:p>
                      <a:pPr algn="ctr"/>
                      <a:r>
                        <a:rPr lang="zh-CN" altLang="en-US" sz="1800" dirty="0"/>
                        <a:t>与</a:t>
                      </a:r>
                      <a:r>
                        <a:rPr lang="en-US" altLang="zh-CN" sz="1800" dirty="0"/>
                        <a:t>p</a:t>
                      </a:r>
                      <a:r>
                        <a:rPr lang="zh-CN" altLang="en-US" sz="1800" dirty="0"/>
                        <a:t>相反</a:t>
                      </a:r>
                    </a:p>
                  </a:txBody>
                  <a:tcPr anchor="ctr"/>
                </a:tc>
                <a:extLst>
                  <a:ext uri="{0D108BD9-81ED-4DB2-BD59-A6C34878D82A}">
                    <a16:rowId xmlns:a16="http://schemas.microsoft.com/office/drawing/2014/main" val="2407090053"/>
                  </a:ext>
                </a:extLst>
              </a:tr>
              <a:tr h="627498">
                <a:tc>
                  <a:txBody>
                    <a:bodyPr/>
                    <a:lstStyle/>
                    <a:p>
                      <a:pPr algn="ctr"/>
                      <a:r>
                        <a:rPr lang="en-US" altLang="zh-CN" sz="1800" b="0" i="0" dirty="0">
                          <a:latin typeface="+mn-lt"/>
                          <a:ea typeface="楷体_GB2312" pitchFamily="49" charset="-122"/>
                          <a:sym typeface="Symbol"/>
                        </a:rPr>
                        <a:t></a:t>
                      </a:r>
                      <a:endParaRPr lang="zh-CN" altLang="en-US" sz="1800" b="0" dirty="0">
                        <a:effectLst>
                          <a:outerShdw blurRad="38100" dist="38100" dir="2700000" algn="tl">
                            <a:srgbClr val="000000">
                              <a:alpha val="43137"/>
                            </a:srgbClr>
                          </a:outerShdw>
                        </a:effectLst>
                        <a:latin typeface="仿宋_GB2312" pitchFamily="49" charset="-122"/>
                        <a:ea typeface="仿宋_GB2312" pitchFamily="49"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t>p</a:t>
                      </a:r>
                      <a:r>
                        <a:rPr lang="en-US" altLang="zh-CN" sz="1800" b="0" i="0" dirty="0" err="1">
                          <a:latin typeface="+mn-lt"/>
                          <a:ea typeface="楷体_GB2312" pitchFamily="49" charset="-122"/>
                          <a:sym typeface="Symbol"/>
                        </a:rPr>
                        <a:t></a:t>
                      </a:r>
                      <a:r>
                        <a:rPr lang="en-US" altLang="zh-CN" sz="1800" dirty="0" err="1"/>
                        <a:t>q</a:t>
                      </a:r>
                      <a:endParaRPr lang="zh-CN" altLang="en-US" sz="1800" dirty="0"/>
                    </a:p>
                  </a:txBody>
                  <a:tcPr anchor="ctr"/>
                </a:tc>
                <a:tc>
                  <a:txBody>
                    <a:bodyPr/>
                    <a:lstStyle/>
                    <a:p>
                      <a:pPr algn="ctr"/>
                      <a:r>
                        <a:rPr lang="en-US" altLang="zh-CN" sz="1800" dirty="0"/>
                        <a:t>p</a:t>
                      </a:r>
                      <a:r>
                        <a:rPr lang="zh-CN" altLang="en-US" sz="1800" dirty="0"/>
                        <a:t>合取</a:t>
                      </a:r>
                      <a:r>
                        <a:rPr lang="en-US" altLang="zh-CN" sz="1800" dirty="0"/>
                        <a:t>q</a:t>
                      </a:r>
                      <a:endParaRPr lang="zh-CN" altLang="en-US" sz="1800" dirty="0"/>
                    </a:p>
                  </a:txBody>
                  <a:tcPr anchor="ctr"/>
                </a:tc>
                <a:tc>
                  <a:txBody>
                    <a:bodyPr/>
                    <a:lstStyle/>
                    <a:p>
                      <a:pPr algn="ctr"/>
                      <a:r>
                        <a:rPr lang="en-US" altLang="zh-CN" sz="1800" dirty="0"/>
                        <a:t>p</a:t>
                      </a:r>
                      <a:r>
                        <a:rPr lang="zh-CN" altLang="en-US" sz="1800" dirty="0"/>
                        <a:t>且</a:t>
                      </a:r>
                      <a:r>
                        <a:rPr lang="en-US" altLang="zh-CN" sz="1800" dirty="0"/>
                        <a:t>q</a:t>
                      </a:r>
                      <a:endParaRPr lang="zh-CN" altLang="en-US" sz="1800" dirty="0"/>
                    </a:p>
                  </a:txBody>
                  <a:tcPr anchor="ctr"/>
                </a:tc>
                <a:tc>
                  <a:txBody>
                    <a:bodyPr/>
                    <a:lstStyle/>
                    <a:p>
                      <a:pPr algn="ctr"/>
                      <a:r>
                        <a:rPr lang="en-US" altLang="zh-CN" sz="1800" dirty="0"/>
                        <a:t>p</a:t>
                      </a:r>
                      <a:r>
                        <a:rPr lang="zh-CN" altLang="en-US" sz="1800" dirty="0"/>
                        <a:t>、</a:t>
                      </a:r>
                      <a:r>
                        <a:rPr lang="en-US" altLang="zh-CN" sz="1800" dirty="0"/>
                        <a:t>q</a:t>
                      </a:r>
                      <a:r>
                        <a:rPr lang="zh-CN" altLang="en-US" sz="1800" dirty="0"/>
                        <a:t>都为</a:t>
                      </a:r>
                      <a:r>
                        <a:rPr lang="en-US" altLang="zh-CN" sz="1800" dirty="0"/>
                        <a:t>T</a:t>
                      </a:r>
                      <a:r>
                        <a:rPr lang="zh-CN" altLang="en-US" sz="1800" dirty="0"/>
                        <a:t>时才为</a:t>
                      </a:r>
                      <a:r>
                        <a:rPr lang="en-US" altLang="zh-CN" sz="1800" dirty="0"/>
                        <a:t>T</a:t>
                      </a:r>
                      <a:endParaRPr lang="zh-CN" altLang="en-US" sz="1800" dirty="0"/>
                    </a:p>
                  </a:txBody>
                  <a:tcPr anchor="ctr"/>
                </a:tc>
                <a:extLst>
                  <a:ext uri="{0D108BD9-81ED-4DB2-BD59-A6C34878D82A}">
                    <a16:rowId xmlns:a16="http://schemas.microsoft.com/office/drawing/2014/main" val="1219203072"/>
                  </a:ext>
                </a:extLst>
              </a:tr>
              <a:tr h="627498">
                <a:tc>
                  <a:txBody>
                    <a:bodyPr/>
                    <a:lstStyle/>
                    <a:p>
                      <a:pPr algn="ctr"/>
                      <a:r>
                        <a:rPr lang="en-US" altLang="zh-CN" sz="1800" b="0" i="0" dirty="0">
                          <a:latin typeface="+mn-lt"/>
                          <a:ea typeface="楷体_GB2312" pitchFamily="49" charset="-122"/>
                          <a:sym typeface="Symbol"/>
                        </a:rPr>
                        <a:t> </a:t>
                      </a:r>
                      <a:endParaRPr lang="zh-CN" altLang="en-US" sz="1800" b="0" dirty="0">
                        <a:effectLst>
                          <a:outerShdw blurRad="38100" dist="38100" dir="2700000" algn="tl">
                            <a:srgbClr val="000000">
                              <a:alpha val="43137"/>
                            </a:srgbClr>
                          </a:outerShdw>
                        </a:effectLst>
                        <a:latin typeface="仿宋_GB2312" pitchFamily="49" charset="-122"/>
                        <a:ea typeface="仿宋_GB2312" pitchFamily="49"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t>p</a:t>
                      </a:r>
                      <a:r>
                        <a:rPr lang="en-US" altLang="zh-CN" sz="1800" b="0" i="0" dirty="0" err="1">
                          <a:latin typeface="+mn-lt"/>
                          <a:ea typeface="楷体_GB2312" pitchFamily="49" charset="-122"/>
                          <a:sym typeface="Symbol"/>
                        </a:rPr>
                        <a:t></a:t>
                      </a:r>
                      <a:r>
                        <a:rPr lang="en-US" altLang="zh-CN" sz="1800" dirty="0" err="1"/>
                        <a:t>q</a:t>
                      </a:r>
                      <a:endParaRPr lang="zh-CN" altLang="en-US" sz="1800" dirty="0"/>
                    </a:p>
                  </a:txBody>
                  <a:tcPr anchor="ctr"/>
                </a:tc>
                <a:tc>
                  <a:txBody>
                    <a:bodyPr/>
                    <a:lstStyle/>
                    <a:p>
                      <a:pPr algn="ctr"/>
                      <a:r>
                        <a:rPr lang="en-US" altLang="zh-CN" sz="1800" dirty="0"/>
                        <a:t>p</a:t>
                      </a:r>
                      <a:r>
                        <a:rPr lang="zh-CN" altLang="en-US" sz="1800" dirty="0"/>
                        <a:t>析取</a:t>
                      </a:r>
                      <a:r>
                        <a:rPr lang="en-US" altLang="zh-CN" sz="1800" dirty="0"/>
                        <a:t>q</a:t>
                      </a:r>
                      <a:endParaRPr lang="zh-CN" alt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a:t>
                      </a:r>
                      <a:r>
                        <a:rPr lang="zh-CN" altLang="en-US" sz="1800" dirty="0"/>
                        <a:t>或</a:t>
                      </a:r>
                      <a:r>
                        <a:rPr lang="en-US" altLang="zh-CN" sz="1800" dirty="0"/>
                        <a:t>q</a:t>
                      </a:r>
                      <a:endParaRPr lang="zh-CN" alt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a:t>
                      </a:r>
                      <a:r>
                        <a:rPr lang="zh-CN" altLang="en-US" sz="1800" dirty="0"/>
                        <a:t>、</a:t>
                      </a:r>
                      <a:r>
                        <a:rPr lang="en-US" altLang="zh-CN" sz="1800" dirty="0"/>
                        <a:t>q</a:t>
                      </a:r>
                      <a:r>
                        <a:rPr lang="zh-CN" altLang="en-US" sz="1800" dirty="0"/>
                        <a:t>都为</a:t>
                      </a:r>
                      <a:r>
                        <a:rPr lang="en-US" altLang="zh-CN" sz="1800" dirty="0"/>
                        <a:t>F</a:t>
                      </a:r>
                      <a:r>
                        <a:rPr lang="zh-CN" altLang="en-US" sz="1800" dirty="0"/>
                        <a:t>时才为</a:t>
                      </a:r>
                      <a:r>
                        <a:rPr lang="en-US" altLang="zh-CN" sz="1800" dirty="0"/>
                        <a:t>F</a:t>
                      </a:r>
                      <a:endParaRPr lang="zh-CN" altLang="en-US" sz="1800" dirty="0"/>
                    </a:p>
                  </a:txBody>
                  <a:tcPr anchor="ctr"/>
                </a:tc>
                <a:extLst>
                  <a:ext uri="{0D108BD9-81ED-4DB2-BD59-A6C34878D82A}">
                    <a16:rowId xmlns:a16="http://schemas.microsoft.com/office/drawing/2014/main" val="1264877254"/>
                  </a:ext>
                </a:extLst>
              </a:tr>
              <a:tr h="627498">
                <a:tc>
                  <a:txBody>
                    <a:bodyPr/>
                    <a:lstStyle/>
                    <a:p>
                      <a:pPr algn="ctr"/>
                      <a:r>
                        <a:rPr lang="en-US" altLang="zh-CN" sz="1800" b="0" i="0" dirty="0">
                          <a:ea typeface="仿宋_GB2312" pitchFamily="49" charset="-122"/>
                          <a:sym typeface="Symbol"/>
                        </a:rPr>
                        <a:t></a:t>
                      </a:r>
                      <a:endParaRPr lang="zh-CN" altLang="en-US" sz="1800" b="0" dirty="0"/>
                    </a:p>
                  </a:txBody>
                  <a:tcPr anchor="ctr"/>
                </a:tc>
                <a:tc>
                  <a:txBody>
                    <a:bodyPr/>
                    <a:lstStyle/>
                    <a:p>
                      <a:pPr algn="ctr"/>
                      <a:r>
                        <a:rPr lang="en-US" altLang="zh-CN" sz="1800" b="0" dirty="0" err="1">
                          <a:ea typeface="仿宋_GB2312" pitchFamily="49" charset="-122"/>
                        </a:rPr>
                        <a:t>p</a:t>
                      </a:r>
                      <a:r>
                        <a:rPr lang="en-US" altLang="zh-CN" sz="1800" b="0" i="0" dirty="0" err="1">
                          <a:ea typeface="仿宋_GB2312" pitchFamily="49" charset="-122"/>
                          <a:sym typeface="Symbol"/>
                        </a:rPr>
                        <a:t></a:t>
                      </a:r>
                      <a:r>
                        <a:rPr lang="en-US" altLang="zh-CN" sz="1800" b="0" dirty="0" err="1">
                          <a:ea typeface="仿宋_GB2312" pitchFamily="49" charset="-122"/>
                        </a:rPr>
                        <a:t>q</a:t>
                      </a:r>
                      <a:endParaRPr lang="zh-CN" altLang="en-US" sz="1800" b="0" dirty="0"/>
                    </a:p>
                  </a:txBody>
                  <a:tcPr anchor="ctr"/>
                </a:tc>
                <a:tc>
                  <a:txBody>
                    <a:bodyPr/>
                    <a:lstStyle/>
                    <a:p>
                      <a:pPr algn="ctr"/>
                      <a:r>
                        <a:rPr lang="en-US" altLang="zh-CN" sz="1800" dirty="0"/>
                        <a:t>p</a:t>
                      </a:r>
                      <a:r>
                        <a:rPr lang="zh-CN" altLang="en-US" sz="1800" dirty="0"/>
                        <a:t>异或</a:t>
                      </a:r>
                      <a:r>
                        <a:rPr lang="en-US" altLang="zh-CN" sz="1800" dirty="0"/>
                        <a:t>q</a:t>
                      </a:r>
                      <a:endParaRPr lang="zh-CN" alt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a:t>
                      </a:r>
                      <a:r>
                        <a:rPr lang="zh-CN" altLang="en-US" sz="1800" dirty="0"/>
                        <a:t>或</a:t>
                      </a:r>
                      <a:r>
                        <a:rPr lang="en-US" altLang="zh-CN" sz="1800" dirty="0"/>
                        <a:t>q</a:t>
                      </a:r>
                      <a:endParaRPr lang="zh-CN" alt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t>仅</a:t>
                      </a:r>
                      <a:r>
                        <a:rPr lang="en-US" altLang="zh-CN" sz="1800" dirty="0"/>
                        <a:t>p</a:t>
                      </a:r>
                      <a:r>
                        <a:rPr lang="zh-CN" altLang="en-US" sz="1800" dirty="0"/>
                        <a:t>、</a:t>
                      </a:r>
                      <a:r>
                        <a:rPr lang="en-US" altLang="zh-CN" sz="1800" dirty="0"/>
                        <a:t>q</a:t>
                      </a:r>
                      <a:r>
                        <a:rPr lang="zh-CN" altLang="en-US" sz="1800" dirty="0"/>
                        <a:t>不相同时为</a:t>
                      </a:r>
                      <a:r>
                        <a:rPr lang="en-US" altLang="zh-CN" sz="1800" dirty="0"/>
                        <a:t>T</a:t>
                      </a:r>
                      <a:endParaRPr lang="zh-CN" altLang="en-US" sz="1800" dirty="0"/>
                    </a:p>
                  </a:txBody>
                  <a:tcPr anchor="ctr"/>
                </a:tc>
                <a:extLst>
                  <a:ext uri="{0D108BD9-81ED-4DB2-BD59-A6C34878D82A}">
                    <a16:rowId xmlns:a16="http://schemas.microsoft.com/office/drawing/2014/main" val="2603594235"/>
                  </a:ext>
                </a:extLst>
              </a:tr>
              <a:tr h="627498">
                <a:tc>
                  <a:txBody>
                    <a:bodyPr/>
                    <a:lstStyle/>
                    <a:p>
                      <a:pPr algn="ctr"/>
                      <a:r>
                        <a:rPr lang="zh-CN" altLang="en-US" sz="1800" b="0" dirty="0">
                          <a:effectLst>
                            <a:outerShdw blurRad="38100" dist="38100" dir="2700000" algn="tl">
                              <a:srgbClr val="000000">
                                <a:alpha val="43137"/>
                              </a:srgbClr>
                            </a:outerShdw>
                          </a:effectLst>
                          <a:latin typeface="仿宋_GB2312" pitchFamily="49" charset="-122"/>
                          <a:ea typeface="仿宋_GB2312" pitchFamily="49" charset="-122"/>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a:t>
                      </a:r>
                      <a:r>
                        <a:rPr lang="zh-CN" altLang="en-US" sz="1800" b="0" i="0" dirty="0">
                          <a:latin typeface="+mn-lt"/>
                          <a:ea typeface="楷体_GB2312" pitchFamily="49" charset="-122"/>
                          <a:sym typeface="Symbol"/>
                        </a:rPr>
                        <a:t>→</a:t>
                      </a:r>
                      <a:r>
                        <a:rPr lang="en-US" altLang="zh-CN" sz="1800" dirty="0"/>
                        <a:t>q</a:t>
                      </a:r>
                      <a:endParaRPr lang="zh-CN" altLang="en-US" sz="1800" dirty="0"/>
                    </a:p>
                  </a:txBody>
                  <a:tcPr anchor="ctr"/>
                </a:tc>
                <a:tc>
                  <a:txBody>
                    <a:bodyPr/>
                    <a:lstStyle/>
                    <a:p>
                      <a:pPr algn="ctr"/>
                      <a:r>
                        <a:rPr lang="en-US" altLang="zh-CN" sz="1800" dirty="0"/>
                        <a:t>p</a:t>
                      </a:r>
                      <a:r>
                        <a:rPr lang="zh-CN" altLang="en-US" sz="1800" dirty="0"/>
                        <a:t>条件</a:t>
                      </a:r>
                      <a:r>
                        <a:rPr lang="en-US" altLang="zh-CN" sz="1800" dirty="0"/>
                        <a:t>q</a:t>
                      </a:r>
                      <a:endParaRPr lang="zh-CN" alt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t>如果</a:t>
                      </a:r>
                      <a:r>
                        <a:rPr lang="en-US" altLang="zh-CN" sz="1800" dirty="0"/>
                        <a:t>p</a:t>
                      </a:r>
                      <a:r>
                        <a:rPr lang="zh-CN" altLang="en-US" sz="1800" dirty="0"/>
                        <a:t>则</a:t>
                      </a:r>
                      <a:r>
                        <a:rPr lang="en-US" altLang="zh-CN" sz="1800" dirty="0"/>
                        <a:t>q</a:t>
                      </a:r>
                      <a:endParaRPr lang="zh-CN" altLang="en-US" sz="1800" dirty="0"/>
                    </a:p>
                  </a:txBody>
                  <a:tcPr anchor="ctr"/>
                </a:tc>
                <a:tc>
                  <a:txBody>
                    <a:bodyPr/>
                    <a:lstStyle/>
                    <a:p>
                      <a:pPr algn="ctr"/>
                      <a:r>
                        <a:rPr lang="zh-CN" altLang="en-US" sz="1800" dirty="0"/>
                        <a:t>仅</a:t>
                      </a:r>
                      <a:r>
                        <a:rPr lang="en-US" altLang="zh-CN" sz="1800" dirty="0"/>
                        <a:t>p</a:t>
                      </a:r>
                      <a:r>
                        <a:rPr lang="zh-CN" altLang="en-US" sz="1800" dirty="0"/>
                        <a:t>为</a:t>
                      </a:r>
                      <a:r>
                        <a:rPr lang="en-US" altLang="zh-CN" sz="1800" dirty="0"/>
                        <a:t>T, q</a:t>
                      </a:r>
                      <a:r>
                        <a:rPr lang="zh-CN" altLang="en-US" sz="1800" dirty="0"/>
                        <a:t>为</a:t>
                      </a:r>
                      <a:r>
                        <a:rPr lang="en-US" altLang="zh-CN" sz="1800" dirty="0"/>
                        <a:t>F</a:t>
                      </a:r>
                      <a:r>
                        <a:rPr lang="zh-CN" altLang="en-US" sz="1800" dirty="0"/>
                        <a:t>时为</a:t>
                      </a:r>
                      <a:r>
                        <a:rPr lang="en-US" altLang="zh-CN" sz="1800" dirty="0"/>
                        <a:t>F</a:t>
                      </a:r>
                      <a:endParaRPr lang="zh-CN" altLang="en-US" sz="1800" dirty="0"/>
                    </a:p>
                  </a:txBody>
                  <a:tcPr anchor="ctr"/>
                </a:tc>
                <a:extLst>
                  <a:ext uri="{0D108BD9-81ED-4DB2-BD59-A6C34878D82A}">
                    <a16:rowId xmlns:a16="http://schemas.microsoft.com/office/drawing/2014/main" val="1350910266"/>
                  </a:ext>
                </a:extLst>
              </a:tr>
              <a:tr h="627498">
                <a:tc>
                  <a:txBody>
                    <a:bodyPr/>
                    <a:lstStyle/>
                    <a:p>
                      <a:pPr algn="ctr"/>
                      <a:r>
                        <a:rPr lang="zh-CN" altLang="en-US" sz="1800" b="0" dirty="0">
                          <a:effectLst>
                            <a:outerShdw blurRad="38100" dist="38100" dir="2700000" algn="tl">
                              <a:srgbClr val="000000">
                                <a:alpha val="43137"/>
                              </a:srgbClr>
                            </a:outerShdw>
                          </a:effectLst>
                          <a:latin typeface="仿宋_GB2312" pitchFamily="49" charset="-122"/>
                          <a:ea typeface="仿宋_GB2312" pitchFamily="49" charset="-122"/>
                          <a:sym typeface="Symbol"/>
                        </a:rPr>
                        <a:t></a:t>
                      </a:r>
                      <a:endParaRPr lang="zh-CN" altLang="en-US" sz="1800" b="0" dirty="0">
                        <a:effectLst>
                          <a:outerShdw blurRad="38100" dist="38100" dir="2700000" algn="tl">
                            <a:srgbClr val="000000">
                              <a:alpha val="43137"/>
                            </a:srgbClr>
                          </a:outerShdw>
                        </a:effectLst>
                        <a:latin typeface="仿宋_GB2312" pitchFamily="49" charset="-122"/>
                        <a:ea typeface="仿宋_GB2312" pitchFamily="49"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a:t>
                      </a:r>
                      <a:r>
                        <a:rPr lang="zh-CN" altLang="en-US" sz="1800" b="0" dirty="0">
                          <a:effectLst>
                            <a:outerShdw blurRad="38100" dist="38100" dir="2700000" algn="tl">
                              <a:srgbClr val="000000">
                                <a:alpha val="43137"/>
                              </a:srgbClr>
                            </a:outerShdw>
                          </a:effectLst>
                          <a:latin typeface="仿宋_GB2312" pitchFamily="49" charset="-122"/>
                          <a:ea typeface="仿宋_GB2312" pitchFamily="49" charset="-122"/>
                          <a:sym typeface="Symbol"/>
                        </a:rPr>
                        <a:t></a:t>
                      </a:r>
                      <a:r>
                        <a:rPr lang="en-US" altLang="zh-CN" sz="1800" dirty="0"/>
                        <a:t>q</a:t>
                      </a:r>
                      <a:endParaRPr lang="zh-CN" altLang="en-US" sz="1800" dirty="0"/>
                    </a:p>
                  </a:txBody>
                  <a:tcPr anchor="ctr"/>
                </a:tc>
                <a:tc>
                  <a:txBody>
                    <a:bodyPr/>
                    <a:lstStyle/>
                    <a:p>
                      <a:pPr algn="ctr"/>
                      <a:r>
                        <a:rPr lang="en-US" altLang="zh-CN" sz="1800" dirty="0"/>
                        <a:t>p</a:t>
                      </a:r>
                      <a:r>
                        <a:rPr lang="zh-CN" altLang="en-US" sz="1800" dirty="0"/>
                        <a:t>双条件</a:t>
                      </a:r>
                      <a:r>
                        <a:rPr lang="en-US" altLang="zh-CN" sz="1800" dirty="0"/>
                        <a:t>q</a:t>
                      </a:r>
                      <a:endParaRPr lang="zh-CN" alt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p</a:t>
                      </a:r>
                      <a:r>
                        <a:rPr lang="zh-CN" altLang="en-US" sz="1800" dirty="0"/>
                        <a:t>当且仅当</a:t>
                      </a:r>
                      <a:r>
                        <a:rPr lang="en-US" altLang="zh-CN" sz="1800" dirty="0"/>
                        <a:t>q</a:t>
                      </a:r>
                      <a:endParaRPr lang="zh-CN" altLang="en-US" sz="1800" dirty="0"/>
                    </a:p>
                  </a:txBody>
                  <a:tcPr anchor="ctr"/>
                </a:tc>
                <a:tc>
                  <a:txBody>
                    <a:bodyPr/>
                    <a:lstStyle/>
                    <a:p>
                      <a:pPr algn="ctr"/>
                      <a:r>
                        <a:rPr lang="zh-CN" altLang="en-US" sz="1800" dirty="0"/>
                        <a:t>仅</a:t>
                      </a:r>
                      <a:r>
                        <a:rPr lang="en-US" altLang="zh-CN" sz="1800" dirty="0"/>
                        <a:t>p</a:t>
                      </a:r>
                      <a:r>
                        <a:rPr lang="zh-CN" altLang="en-US" sz="1800" dirty="0"/>
                        <a:t>、</a:t>
                      </a:r>
                      <a:r>
                        <a:rPr lang="en-US" altLang="zh-CN" sz="1800" dirty="0"/>
                        <a:t>q</a:t>
                      </a:r>
                      <a:r>
                        <a:rPr lang="zh-CN" altLang="en-US" sz="1800" dirty="0"/>
                        <a:t>相同时为</a:t>
                      </a:r>
                      <a:r>
                        <a:rPr lang="en-US" altLang="zh-CN" sz="1800" dirty="0"/>
                        <a:t>T</a:t>
                      </a:r>
                      <a:endParaRPr lang="zh-CN" altLang="en-US" sz="1800" dirty="0"/>
                    </a:p>
                  </a:txBody>
                  <a:tcPr anchor="ctr"/>
                </a:tc>
                <a:extLst>
                  <a:ext uri="{0D108BD9-81ED-4DB2-BD59-A6C34878D82A}">
                    <a16:rowId xmlns:a16="http://schemas.microsoft.com/office/drawing/2014/main" val="1201665571"/>
                  </a:ext>
                </a:extLst>
              </a:tr>
            </a:tbl>
          </a:graphicData>
        </a:graphic>
      </p:graphicFrame>
      <p:sp>
        <p:nvSpPr>
          <p:cNvPr id="5" name="TextBox 5">
            <a:extLst>
              <a:ext uri="{FF2B5EF4-FFF2-40B4-BE49-F238E27FC236}">
                <a16:creationId xmlns:a16="http://schemas.microsoft.com/office/drawing/2014/main" id="{CF71DCE5-1C3A-44F1-B914-14C65F2C8617}"/>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6" name="WordArt 2">
            <a:extLst>
              <a:ext uri="{FF2B5EF4-FFF2-40B4-BE49-F238E27FC236}">
                <a16:creationId xmlns:a16="http://schemas.microsoft.com/office/drawing/2014/main" id="{DF4CE2A1-FAA5-4C44-8B6C-20926A6BB6AF}"/>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extLst>
      <p:ext uri="{BB962C8B-B14F-4D97-AF65-F5344CB8AC3E}">
        <p14:creationId xmlns:p14="http://schemas.microsoft.com/office/powerpoint/2010/main" val="1211500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9"/>
          <p:cNvSpPr>
            <a:spLocks noChangeArrowheads="1"/>
          </p:cNvSpPr>
          <p:nvPr/>
        </p:nvSpPr>
        <p:spPr bwMode="gray">
          <a:xfrm>
            <a:off x="8188374" y="1357314"/>
            <a:ext cx="3524250" cy="574675"/>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defRPr/>
            </a:pPr>
            <a:r>
              <a:rPr kumimoji="0" lang="zh-CN" altLang="en-US" sz="2400" i="0" dirty="0">
                <a:solidFill>
                  <a:schemeClr val="tx2"/>
                </a:solidFill>
                <a:effectLst>
                  <a:outerShdw blurRad="38100" dist="38100" dir="2700000" algn="tl">
                    <a:srgbClr val="FFFFFF"/>
                  </a:outerShdw>
                </a:effectLst>
                <a:latin typeface="Verdana" pitchFamily="34" charset="0"/>
                <a:ea typeface="华文中宋" pitchFamily="2" charset="-122"/>
              </a:rPr>
              <a:t>逻辑运算符的优先级</a:t>
            </a:r>
          </a:p>
        </p:txBody>
      </p:sp>
      <p:sp>
        <p:nvSpPr>
          <p:cNvPr id="62468" name="TextBox 13"/>
          <p:cNvSpPr txBox="1">
            <a:spLocks noChangeArrowheads="1"/>
          </p:cNvSpPr>
          <p:nvPr/>
        </p:nvSpPr>
        <p:spPr bwMode="auto">
          <a:xfrm>
            <a:off x="865664" y="1569704"/>
            <a:ext cx="7102544" cy="939681"/>
          </a:xfrm>
          <a:prstGeom prst="rect">
            <a:avLst/>
          </a:prstGeom>
          <a:noFill/>
          <a:ln w="9525">
            <a:noFill/>
            <a:miter lim="800000"/>
            <a:headEnd/>
            <a:tailEnd/>
          </a:ln>
        </p:spPr>
        <p:txBody>
          <a:bodyPr wrap="square">
            <a:spAutoFit/>
          </a:bodyPr>
          <a:lstStyle/>
          <a:p>
            <a:pPr marL="173038" indent="-173038" latinLnBrk="1">
              <a:lnSpc>
                <a:spcPct val="110000"/>
              </a:lnSpc>
              <a:buFont typeface="Arial" pitchFamily="34" charset="0"/>
              <a:buChar char="•"/>
            </a:pPr>
            <a:r>
              <a:rPr lang="zh-CN" altLang="en-US" sz="2600" i="0" dirty="0">
                <a:latin typeface="华文细黑" pitchFamily="2" charset="-122"/>
                <a:ea typeface="华文细黑" pitchFamily="2" charset="-122"/>
              </a:rPr>
              <a:t>可以使用</a:t>
            </a:r>
            <a:r>
              <a:rPr lang="zh-CN" altLang="en-US" sz="2600" b="1" i="0" dirty="0">
                <a:latin typeface="华文细黑" pitchFamily="2" charset="-122"/>
                <a:ea typeface="华文细黑" pitchFamily="2" charset="-122"/>
              </a:rPr>
              <a:t>括号</a:t>
            </a:r>
            <a:r>
              <a:rPr lang="zh-CN" altLang="en-US" sz="2600" i="0" dirty="0">
                <a:latin typeface="华文细黑" pitchFamily="2" charset="-122"/>
                <a:ea typeface="华文细黑" pitchFamily="2" charset="-122"/>
              </a:rPr>
              <a:t>来指明复合命题中的逻辑运算符的顺序</a:t>
            </a:r>
          </a:p>
        </p:txBody>
      </p:sp>
      <p:sp>
        <p:nvSpPr>
          <p:cNvPr id="15" name="TextBox 14"/>
          <p:cNvSpPr txBox="1"/>
          <p:nvPr/>
        </p:nvSpPr>
        <p:spPr>
          <a:xfrm>
            <a:off x="1151406" y="2376150"/>
            <a:ext cx="2571750" cy="595228"/>
          </a:xfrm>
          <a:prstGeom prst="rect">
            <a:avLst/>
          </a:prstGeom>
          <a:noFill/>
        </p:spPr>
        <p:txBody>
          <a:bodyPr>
            <a:spAutoFit/>
          </a:bodyPr>
          <a:lstStyle/>
          <a:p>
            <a:pPr latinLnBrk="1">
              <a:lnSpc>
                <a:spcPct val="130000"/>
              </a:lnSpc>
              <a:defRPr/>
            </a:pPr>
            <a:r>
              <a:rPr lang="en-US" altLang="zh-CN" i="0" dirty="0">
                <a:solidFill>
                  <a:schemeClr val="accent1">
                    <a:lumMod val="75000"/>
                  </a:schemeClr>
                </a:solidFill>
                <a:latin typeface="+mn-lt"/>
                <a:ea typeface="楷体_GB2312" pitchFamily="49" charset="-122"/>
              </a:rPr>
              <a:t>(</a:t>
            </a:r>
            <a:r>
              <a:rPr lang="en-US" altLang="zh-CN" dirty="0">
                <a:solidFill>
                  <a:schemeClr val="accent1">
                    <a:lumMod val="75000"/>
                  </a:schemeClr>
                </a:solidFill>
                <a:latin typeface="+mn-lt"/>
                <a:ea typeface="楷体_GB2312" pitchFamily="49" charset="-122"/>
              </a:rPr>
              <a:t>p </a:t>
            </a:r>
            <a:r>
              <a:rPr lang="en-US" altLang="zh-CN" i="0" dirty="0">
                <a:solidFill>
                  <a:schemeClr val="accent1">
                    <a:lumMod val="75000"/>
                  </a:schemeClr>
                </a:solidFill>
                <a:latin typeface="+mn-lt"/>
                <a:ea typeface="楷体_GB2312" pitchFamily="49" charset="-122"/>
                <a:sym typeface="Symbol"/>
              </a:rPr>
              <a:t> </a:t>
            </a:r>
            <a:r>
              <a:rPr lang="en-US" altLang="zh-CN" dirty="0">
                <a:solidFill>
                  <a:schemeClr val="accent1">
                    <a:lumMod val="75000"/>
                  </a:schemeClr>
                </a:solidFill>
                <a:latin typeface="+mn-lt"/>
                <a:ea typeface="楷体_GB2312" pitchFamily="49" charset="-122"/>
                <a:sym typeface="Symbol"/>
              </a:rPr>
              <a:t>q</a:t>
            </a:r>
            <a:r>
              <a:rPr lang="en-US" altLang="zh-CN" i="0" dirty="0">
                <a:solidFill>
                  <a:schemeClr val="accent1">
                    <a:lumMod val="75000"/>
                  </a:schemeClr>
                </a:solidFill>
                <a:latin typeface="+mn-lt"/>
                <a:ea typeface="楷体_GB2312" pitchFamily="49" charset="-122"/>
              </a:rPr>
              <a:t>)</a:t>
            </a:r>
            <a:r>
              <a:rPr lang="en-US" altLang="zh-CN" i="0" dirty="0">
                <a:solidFill>
                  <a:schemeClr val="accent1">
                    <a:lumMod val="75000"/>
                  </a:schemeClr>
                </a:solidFill>
                <a:latin typeface="+mn-lt"/>
                <a:ea typeface="楷体_GB2312" pitchFamily="49" charset="-122"/>
                <a:sym typeface="Symbol"/>
              </a:rPr>
              <a:t></a:t>
            </a:r>
            <a:r>
              <a:rPr lang="en-US" altLang="zh-CN" i="0" dirty="0">
                <a:solidFill>
                  <a:schemeClr val="accent1">
                    <a:lumMod val="75000"/>
                  </a:schemeClr>
                </a:solidFill>
                <a:latin typeface="+mn-lt"/>
                <a:ea typeface="楷体_GB2312" pitchFamily="49" charset="-122"/>
              </a:rPr>
              <a:t>(</a:t>
            </a:r>
            <a:r>
              <a:rPr lang="en-US" altLang="zh-CN" i="0" dirty="0">
                <a:solidFill>
                  <a:schemeClr val="accent1">
                    <a:lumMod val="75000"/>
                  </a:schemeClr>
                </a:solidFill>
                <a:latin typeface="+mn-lt"/>
                <a:ea typeface="楷体_GB2312" pitchFamily="49" charset="-122"/>
                <a:sym typeface="Symbol"/>
              </a:rPr>
              <a:t></a:t>
            </a:r>
            <a:r>
              <a:rPr lang="en-US" altLang="zh-CN" dirty="0">
                <a:solidFill>
                  <a:schemeClr val="accent1">
                    <a:lumMod val="75000"/>
                  </a:schemeClr>
                </a:solidFill>
                <a:latin typeface="+mn-lt"/>
                <a:ea typeface="楷体_GB2312" pitchFamily="49" charset="-122"/>
                <a:sym typeface="Symbol"/>
              </a:rPr>
              <a:t>r</a:t>
            </a:r>
            <a:r>
              <a:rPr lang="en-US" altLang="zh-CN" i="0" dirty="0">
                <a:solidFill>
                  <a:schemeClr val="accent1">
                    <a:lumMod val="75000"/>
                  </a:schemeClr>
                </a:solidFill>
                <a:latin typeface="+mn-lt"/>
                <a:ea typeface="楷体_GB2312" pitchFamily="49" charset="-122"/>
              </a:rPr>
              <a:t>)</a:t>
            </a:r>
            <a:endParaRPr lang="zh-CN" altLang="en-US" i="0" dirty="0">
              <a:solidFill>
                <a:schemeClr val="accent1">
                  <a:lumMod val="75000"/>
                </a:schemeClr>
              </a:solidFill>
              <a:latin typeface="+mn-lt"/>
              <a:ea typeface="楷体_GB2312" pitchFamily="49"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538730166"/>
              </p:ext>
            </p:extLst>
          </p:nvPr>
        </p:nvGraphicFramePr>
        <p:xfrm>
          <a:off x="8045505" y="2051694"/>
          <a:ext cx="3500462" cy="2663190"/>
        </p:xfrm>
        <a:graphic>
          <a:graphicData uri="http://schemas.openxmlformats.org/drawingml/2006/table">
            <a:tbl>
              <a:tblPr firstRow="1" bandRow="1">
                <a:tableStyleId>{5C22544A-7EE6-4342-B048-85BDC9FD1C3A}</a:tableStyleId>
              </a:tblPr>
              <a:tblGrid>
                <a:gridCol w="1750231">
                  <a:extLst>
                    <a:ext uri="{9D8B030D-6E8A-4147-A177-3AD203B41FA5}">
                      <a16:colId xmlns:a16="http://schemas.microsoft.com/office/drawing/2014/main" val="20000"/>
                    </a:ext>
                  </a:extLst>
                </a:gridCol>
                <a:gridCol w="1750231">
                  <a:extLst>
                    <a:ext uri="{9D8B030D-6E8A-4147-A177-3AD203B41FA5}">
                      <a16:colId xmlns:a16="http://schemas.microsoft.com/office/drawing/2014/main" val="20001"/>
                    </a:ext>
                  </a:extLst>
                </a:gridCol>
              </a:tblGrid>
              <a:tr h="443865">
                <a:tc>
                  <a:txBody>
                    <a:bodyPr/>
                    <a:lstStyle/>
                    <a:p>
                      <a:pPr algn="ctr"/>
                      <a:r>
                        <a:rPr lang="zh-CN" altLang="en-US" sz="2000" b="0" dirty="0">
                          <a:effectLst>
                            <a:outerShdw blurRad="38100" dist="38100" dir="2700000" algn="tl">
                              <a:srgbClr val="000000">
                                <a:alpha val="43137"/>
                              </a:srgbClr>
                            </a:outerShdw>
                          </a:effectLst>
                          <a:latin typeface="仿宋_GB2312" pitchFamily="49" charset="-122"/>
                          <a:ea typeface="仿宋_GB2312" pitchFamily="49" charset="-122"/>
                        </a:rPr>
                        <a:t>运算符</a:t>
                      </a:r>
                    </a:p>
                  </a:txBody>
                  <a:tcPr/>
                </a:tc>
                <a:tc>
                  <a:txBody>
                    <a:bodyPr/>
                    <a:lstStyle/>
                    <a:p>
                      <a:pPr algn="ctr"/>
                      <a:r>
                        <a:rPr lang="zh-CN" altLang="en-US" sz="2000" b="0" dirty="0">
                          <a:effectLst>
                            <a:outerShdw blurRad="38100" dist="38100" dir="2700000" algn="tl">
                              <a:srgbClr val="000000">
                                <a:alpha val="43137"/>
                              </a:srgbClr>
                            </a:outerShdw>
                          </a:effectLst>
                          <a:latin typeface="仿宋_GB2312" pitchFamily="49" charset="-122"/>
                          <a:ea typeface="仿宋_GB2312" pitchFamily="49" charset="-122"/>
                        </a:rPr>
                        <a:t>优先级</a:t>
                      </a:r>
                    </a:p>
                  </a:txBody>
                  <a:tcPr/>
                </a:tc>
                <a:extLst>
                  <a:ext uri="{0D108BD9-81ED-4DB2-BD59-A6C34878D82A}">
                    <a16:rowId xmlns:a16="http://schemas.microsoft.com/office/drawing/2014/main" val="10000"/>
                  </a:ext>
                </a:extLst>
              </a:tr>
              <a:tr h="443865">
                <a:tc>
                  <a:txBody>
                    <a:bodyPr/>
                    <a:lstStyle/>
                    <a:p>
                      <a:pPr algn="ctr"/>
                      <a:r>
                        <a:rPr lang="en-US" altLang="zh-CN" sz="2000" i="0" dirty="0">
                          <a:latin typeface="+mn-lt"/>
                          <a:ea typeface="楷体_GB2312" pitchFamily="49" charset="-122"/>
                          <a:sym typeface="Symbol"/>
                        </a:rPr>
                        <a:t></a:t>
                      </a:r>
                      <a:endParaRPr lang="zh-CN" altLang="en-US" sz="2000" b="0" dirty="0">
                        <a:effectLst>
                          <a:outerShdw blurRad="38100" dist="38100" dir="2700000" algn="tl">
                            <a:srgbClr val="000000">
                              <a:alpha val="43137"/>
                            </a:srgbClr>
                          </a:outerShdw>
                        </a:effectLst>
                        <a:latin typeface="仿宋_GB2312" pitchFamily="49" charset="-122"/>
                        <a:ea typeface="仿宋_GB2312" pitchFamily="49" charset="-122"/>
                      </a:endParaRPr>
                    </a:p>
                  </a:txBody>
                  <a:tcPr/>
                </a:tc>
                <a:tc>
                  <a:txBody>
                    <a:bodyPr/>
                    <a:lstStyle/>
                    <a:p>
                      <a:pPr algn="ctr"/>
                      <a:r>
                        <a:rPr lang="en-US" altLang="zh-CN" sz="2000" b="0" dirty="0">
                          <a:effectLst>
                            <a:outerShdw blurRad="38100" dist="38100" dir="2700000" algn="tl">
                              <a:srgbClr val="000000">
                                <a:alpha val="43137"/>
                              </a:srgbClr>
                            </a:outerShdw>
                          </a:effectLst>
                          <a:latin typeface="+mn-lt"/>
                          <a:ea typeface="仿宋_GB2312" pitchFamily="49" charset="-122"/>
                        </a:rPr>
                        <a:t>1</a:t>
                      </a:r>
                      <a:endParaRPr lang="zh-CN" altLang="en-US" sz="2000" b="0" dirty="0">
                        <a:effectLst>
                          <a:outerShdw blurRad="38100" dist="38100" dir="2700000" algn="tl">
                            <a:srgbClr val="000000">
                              <a:alpha val="43137"/>
                            </a:srgbClr>
                          </a:outerShdw>
                        </a:effectLst>
                        <a:latin typeface="+mn-lt"/>
                        <a:ea typeface="仿宋_GB2312" pitchFamily="49" charset="-122"/>
                      </a:endParaRPr>
                    </a:p>
                  </a:txBody>
                  <a:tcPr/>
                </a:tc>
                <a:extLst>
                  <a:ext uri="{0D108BD9-81ED-4DB2-BD59-A6C34878D82A}">
                    <a16:rowId xmlns:a16="http://schemas.microsoft.com/office/drawing/2014/main" val="10001"/>
                  </a:ext>
                </a:extLst>
              </a:tr>
              <a:tr h="443865">
                <a:tc>
                  <a:txBody>
                    <a:bodyPr/>
                    <a:lstStyle/>
                    <a:p>
                      <a:pPr algn="ctr"/>
                      <a:r>
                        <a:rPr lang="en-US" altLang="zh-CN" sz="2000" i="0" dirty="0">
                          <a:latin typeface="+mn-lt"/>
                          <a:ea typeface="楷体_GB2312" pitchFamily="49" charset="-122"/>
                          <a:sym typeface="Symbol"/>
                        </a:rPr>
                        <a:t></a:t>
                      </a:r>
                      <a:endParaRPr lang="zh-CN" altLang="en-US" sz="2000" b="0" dirty="0">
                        <a:effectLst>
                          <a:outerShdw blurRad="38100" dist="38100" dir="2700000" algn="tl">
                            <a:srgbClr val="000000">
                              <a:alpha val="43137"/>
                            </a:srgbClr>
                          </a:outerShdw>
                        </a:effectLst>
                        <a:latin typeface="仿宋_GB2312" pitchFamily="49" charset="-122"/>
                        <a:ea typeface="仿宋_GB2312" pitchFamily="49" charset="-122"/>
                      </a:endParaRPr>
                    </a:p>
                  </a:txBody>
                  <a:tcPr/>
                </a:tc>
                <a:tc>
                  <a:txBody>
                    <a:bodyPr/>
                    <a:lstStyle/>
                    <a:p>
                      <a:pPr algn="ctr"/>
                      <a:r>
                        <a:rPr lang="en-US" altLang="zh-CN" sz="2000" b="0" dirty="0">
                          <a:effectLst>
                            <a:outerShdw blurRad="38100" dist="38100" dir="2700000" algn="tl">
                              <a:srgbClr val="000000">
                                <a:alpha val="43137"/>
                              </a:srgbClr>
                            </a:outerShdw>
                          </a:effectLst>
                          <a:latin typeface="+mn-lt"/>
                          <a:ea typeface="仿宋_GB2312" pitchFamily="49" charset="-122"/>
                        </a:rPr>
                        <a:t>2</a:t>
                      </a:r>
                      <a:endParaRPr lang="zh-CN" altLang="en-US" sz="2000" b="0" dirty="0">
                        <a:effectLst>
                          <a:outerShdw blurRad="38100" dist="38100" dir="2700000" algn="tl">
                            <a:srgbClr val="000000">
                              <a:alpha val="43137"/>
                            </a:srgbClr>
                          </a:outerShdw>
                        </a:effectLst>
                        <a:latin typeface="+mn-lt"/>
                        <a:ea typeface="仿宋_GB2312" pitchFamily="49" charset="-122"/>
                      </a:endParaRPr>
                    </a:p>
                  </a:txBody>
                  <a:tcPr/>
                </a:tc>
                <a:extLst>
                  <a:ext uri="{0D108BD9-81ED-4DB2-BD59-A6C34878D82A}">
                    <a16:rowId xmlns:a16="http://schemas.microsoft.com/office/drawing/2014/main" val="10002"/>
                  </a:ext>
                </a:extLst>
              </a:tr>
              <a:tr h="443865">
                <a:tc>
                  <a:txBody>
                    <a:bodyPr/>
                    <a:lstStyle/>
                    <a:p>
                      <a:pPr algn="ctr"/>
                      <a:r>
                        <a:rPr lang="en-US" altLang="zh-CN" sz="2000" i="0" dirty="0">
                          <a:latin typeface="+mn-lt"/>
                          <a:ea typeface="楷体_GB2312" pitchFamily="49" charset="-122"/>
                          <a:sym typeface="Symbol"/>
                        </a:rPr>
                        <a:t> </a:t>
                      </a:r>
                      <a:endParaRPr lang="zh-CN" altLang="en-US" sz="2000" b="0" dirty="0">
                        <a:effectLst>
                          <a:outerShdw blurRad="38100" dist="38100" dir="2700000" algn="tl">
                            <a:srgbClr val="000000">
                              <a:alpha val="43137"/>
                            </a:srgbClr>
                          </a:outerShdw>
                        </a:effectLst>
                        <a:latin typeface="仿宋_GB2312" pitchFamily="49" charset="-122"/>
                        <a:ea typeface="仿宋_GB2312" pitchFamily="49" charset="-122"/>
                      </a:endParaRPr>
                    </a:p>
                  </a:txBody>
                  <a:tcPr/>
                </a:tc>
                <a:tc>
                  <a:txBody>
                    <a:bodyPr/>
                    <a:lstStyle/>
                    <a:p>
                      <a:pPr algn="ctr"/>
                      <a:r>
                        <a:rPr lang="en-US" altLang="zh-CN" sz="2000" b="0" dirty="0">
                          <a:effectLst>
                            <a:outerShdw blurRad="38100" dist="38100" dir="2700000" algn="tl">
                              <a:srgbClr val="000000">
                                <a:alpha val="43137"/>
                              </a:srgbClr>
                            </a:outerShdw>
                          </a:effectLst>
                          <a:latin typeface="+mn-lt"/>
                          <a:ea typeface="仿宋_GB2312" pitchFamily="49" charset="-122"/>
                        </a:rPr>
                        <a:t>3</a:t>
                      </a:r>
                      <a:endParaRPr lang="zh-CN" altLang="en-US" sz="2000" b="0" dirty="0">
                        <a:effectLst>
                          <a:outerShdw blurRad="38100" dist="38100" dir="2700000" algn="tl">
                            <a:srgbClr val="000000">
                              <a:alpha val="43137"/>
                            </a:srgbClr>
                          </a:outerShdw>
                        </a:effectLst>
                        <a:latin typeface="+mn-lt"/>
                        <a:ea typeface="仿宋_GB2312" pitchFamily="49" charset="-122"/>
                      </a:endParaRPr>
                    </a:p>
                  </a:txBody>
                  <a:tcPr/>
                </a:tc>
                <a:extLst>
                  <a:ext uri="{0D108BD9-81ED-4DB2-BD59-A6C34878D82A}">
                    <a16:rowId xmlns:a16="http://schemas.microsoft.com/office/drawing/2014/main" val="10003"/>
                  </a:ext>
                </a:extLst>
              </a:tr>
              <a:tr h="443865">
                <a:tc>
                  <a:txBody>
                    <a:bodyPr/>
                    <a:lstStyle/>
                    <a:p>
                      <a:pPr algn="ctr"/>
                      <a:r>
                        <a:rPr lang="zh-CN" altLang="en-US" sz="2000" b="0" dirty="0">
                          <a:effectLst>
                            <a:outerShdw blurRad="38100" dist="38100" dir="2700000" algn="tl">
                              <a:srgbClr val="000000">
                                <a:alpha val="43137"/>
                              </a:srgbClr>
                            </a:outerShdw>
                          </a:effectLst>
                          <a:latin typeface="仿宋_GB2312" pitchFamily="49" charset="-122"/>
                          <a:ea typeface="仿宋_GB2312" pitchFamily="49" charset="-122"/>
                        </a:rPr>
                        <a:t>→</a:t>
                      </a:r>
                    </a:p>
                  </a:txBody>
                  <a:tcPr/>
                </a:tc>
                <a:tc>
                  <a:txBody>
                    <a:bodyPr/>
                    <a:lstStyle/>
                    <a:p>
                      <a:pPr algn="ctr"/>
                      <a:r>
                        <a:rPr lang="en-US" altLang="zh-CN" sz="2000" b="0" dirty="0">
                          <a:effectLst>
                            <a:outerShdw blurRad="38100" dist="38100" dir="2700000" algn="tl">
                              <a:srgbClr val="000000">
                                <a:alpha val="43137"/>
                              </a:srgbClr>
                            </a:outerShdw>
                          </a:effectLst>
                          <a:latin typeface="+mn-lt"/>
                          <a:ea typeface="仿宋_GB2312" pitchFamily="49" charset="-122"/>
                        </a:rPr>
                        <a:t>4</a:t>
                      </a:r>
                      <a:endParaRPr lang="zh-CN" altLang="en-US" sz="2000" b="0" dirty="0">
                        <a:effectLst>
                          <a:outerShdw blurRad="38100" dist="38100" dir="2700000" algn="tl">
                            <a:srgbClr val="000000">
                              <a:alpha val="43137"/>
                            </a:srgbClr>
                          </a:outerShdw>
                        </a:effectLst>
                        <a:latin typeface="+mn-lt"/>
                        <a:ea typeface="仿宋_GB2312" pitchFamily="49" charset="-122"/>
                      </a:endParaRPr>
                    </a:p>
                  </a:txBody>
                  <a:tcPr/>
                </a:tc>
                <a:extLst>
                  <a:ext uri="{0D108BD9-81ED-4DB2-BD59-A6C34878D82A}">
                    <a16:rowId xmlns:a16="http://schemas.microsoft.com/office/drawing/2014/main" val="10004"/>
                  </a:ext>
                </a:extLst>
              </a:tr>
              <a:tr h="443865">
                <a:tc>
                  <a:txBody>
                    <a:bodyPr/>
                    <a:lstStyle/>
                    <a:p>
                      <a:pPr algn="ctr"/>
                      <a:r>
                        <a:rPr lang="zh-CN" altLang="en-US" sz="2000" b="0" dirty="0">
                          <a:effectLst>
                            <a:outerShdw blurRad="38100" dist="38100" dir="2700000" algn="tl">
                              <a:srgbClr val="000000">
                                <a:alpha val="43137"/>
                              </a:srgbClr>
                            </a:outerShdw>
                          </a:effectLst>
                          <a:latin typeface="仿宋_GB2312" pitchFamily="49" charset="-122"/>
                          <a:ea typeface="仿宋_GB2312" pitchFamily="49" charset="-122"/>
                          <a:sym typeface="Symbol"/>
                        </a:rPr>
                        <a:t></a:t>
                      </a:r>
                      <a:endParaRPr lang="zh-CN" altLang="en-US" sz="2000" b="0" dirty="0">
                        <a:effectLst>
                          <a:outerShdw blurRad="38100" dist="38100" dir="2700000" algn="tl">
                            <a:srgbClr val="000000">
                              <a:alpha val="43137"/>
                            </a:srgbClr>
                          </a:outerShdw>
                        </a:effectLst>
                        <a:latin typeface="仿宋_GB2312" pitchFamily="49" charset="-122"/>
                        <a:ea typeface="仿宋_GB2312" pitchFamily="49" charset="-122"/>
                      </a:endParaRPr>
                    </a:p>
                  </a:txBody>
                  <a:tcPr/>
                </a:tc>
                <a:tc>
                  <a:txBody>
                    <a:bodyPr/>
                    <a:lstStyle/>
                    <a:p>
                      <a:pPr algn="ctr"/>
                      <a:r>
                        <a:rPr lang="en-US" altLang="zh-CN" sz="2000" b="0" dirty="0">
                          <a:effectLst>
                            <a:outerShdw blurRad="38100" dist="38100" dir="2700000" algn="tl">
                              <a:srgbClr val="000000">
                                <a:alpha val="43137"/>
                              </a:srgbClr>
                            </a:outerShdw>
                          </a:effectLst>
                          <a:latin typeface="+mn-lt"/>
                          <a:ea typeface="仿宋_GB2312" pitchFamily="49" charset="-122"/>
                        </a:rPr>
                        <a:t>5</a:t>
                      </a:r>
                      <a:endParaRPr lang="zh-CN" altLang="en-US" sz="2000" b="0" dirty="0">
                        <a:effectLst>
                          <a:outerShdw blurRad="38100" dist="38100" dir="2700000" algn="tl">
                            <a:srgbClr val="000000">
                              <a:alpha val="43137"/>
                            </a:srgbClr>
                          </a:outerShdw>
                        </a:effectLst>
                        <a:latin typeface="+mn-lt"/>
                        <a:ea typeface="仿宋_GB2312" pitchFamily="49" charset="-122"/>
                      </a:endParaRPr>
                    </a:p>
                  </a:txBody>
                  <a:tcPr/>
                </a:tc>
                <a:extLst>
                  <a:ext uri="{0D108BD9-81ED-4DB2-BD59-A6C34878D82A}">
                    <a16:rowId xmlns:a16="http://schemas.microsoft.com/office/drawing/2014/main" val="10005"/>
                  </a:ext>
                </a:extLst>
              </a:tr>
            </a:tbl>
          </a:graphicData>
        </a:graphic>
      </p:graphicFrame>
      <p:sp>
        <p:nvSpPr>
          <p:cNvPr id="17" name="TextBox 16"/>
          <p:cNvSpPr txBox="1"/>
          <p:nvPr/>
        </p:nvSpPr>
        <p:spPr>
          <a:xfrm>
            <a:off x="1079950" y="3645025"/>
            <a:ext cx="1643062" cy="592213"/>
          </a:xfrm>
          <a:prstGeom prst="rect">
            <a:avLst/>
          </a:prstGeom>
          <a:noFill/>
        </p:spPr>
        <p:txBody>
          <a:bodyPr>
            <a:spAutoFit/>
          </a:bodyPr>
          <a:lstStyle/>
          <a:p>
            <a:pPr latinLnBrk="1">
              <a:lnSpc>
                <a:spcPct val="130000"/>
              </a:lnSpc>
              <a:defRPr/>
            </a:pPr>
            <a:r>
              <a:rPr lang="en-US" altLang="zh-CN" i="0" dirty="0">
                <a:solidFill>
                  <a:schemeClr val="accent1">
                    <a:lumMod val="75000"/>
                  </a:schemeClr>
                </a:solidFill>
                <a:ea typeface="楷体_GB2312" pitchFamily="49" charset="-122"/>
                <a:sym typeface="Symbol"/>
              </a:rPr>
              <a:t> </a:t>
            </a:r>
            <a:r>
              <a:rPr lang="en-US" altLang="zh-CN" dirty="0">
                <a:solidFill>
                  <a:schemeClr val="accent1">
                    <a:lumMod val="75000"/>
                  </a:schemeClr>
                </a:solidFill>
                <a:latin typeface="+mn-lt"/>
                <a:ea typeface="楷体_GB2312" pitchFamily="49" charset="-122"/>
              </a:rPr>
              <a:t>p </a:t>
            </a:r>
            <a:r>
              <a:rPr lang="en-US" altLang="zh-CN" i="0" dirty="0">
                <a:solidFill>
                  <a:schemeClr val="accent1">
                    <a:lumMod val="75000"/>
                  </a:schemeClr>
                </a:solidFill>
                <a:ea typeface="楷体_GB2312" pitchFamily="49" charset="-122"/>
                <a:sym typeface="Symbol"/>
              </a:rPr>
              <a:t> </a:t>
            </a:r>
            <a:r>
              <a:rPr lang="en-US" altLang="zh-CN" dirty="0">
                <a:solidFill>
                  <a:schemeClr val="accent1">
                    <a:lumMod val="75000"/>
                  </a:schemeClr>
                </a:solidFill>
                <a:latin typeface="+mn-lt"/>
                <a:ea typeface="楷体_GB2312" pitchFamily="49" charset="-122"/>
                <a:sym typeface="Symbol"/>
              </a:rPr>
              <a:t>q</a:t>
            </a:r>
            <a:r>
              <a:rPr lang="zh-CN" altLang="en-US" dirty="0">
                <a:solidFill>
                  <a:schemeClr val="accent1">
                    <a:lumMod val="75000"/>
                  </a:schemeClr>
                </a:solidFill>
                <a:latin typeface="+mn-lt"/>
                <a:ea typeface="楷体_GB2312" pitchFamily="49" charset="-122"/>
                <a:sym typeface="Symbol"/>
              </a:rPr>
              <a:t>、</a:t>
            </a:r>
            <a:endParaRPr lang="zh-CN" altLang="en-US" i="0" dirty="0">
              <a:solidFill>
                <a:schemeClr val="accent1">
                  <a:lumMod val="75000"/>
                </a:schemeClr>
              </a:solidFill>
              <a:latin typeface="+mn-lt"/>
              <a:ea typeface="楷体_GB2312" pitchFamily="49" charset="-122"/>
            </a:endParaRPr>
          </a:p>
        </p:txBody>
      </p:sp>
      <p:sp>
        <p:nvSpPr>
          <p:cNvPr id="18" name="TextBox 17"/>
          <p:cNvSpPr txBox="1"/>
          <p:nvPr/>
        </p:nvSpPr>
        <p:spPr>
          <a:xfrm>
            <a:off x="2508722" y="3645025"/>
            <a:ext cx="1643062" cy="592213"/>
          </a:xfrm>
          <a:prstGeom prst="rect">
            <a:avLst/>
          </a:prstGeom>
          <a:noFill/>
        </p:spPr>
        <p:txBody>
          <a:bodyPr>
            <a:spAutoFit/>
          </a:bodyPr>
          <a:lstStyle/>
          <a:p>
            <a:pPr latinLnBrk="1">
              <a:lnSpc>
                <a:spcPct val="130000"/>
              </a:lnSpc>
              <a:defRPr/>
            </a:pPr>
            <a:r>
              <a:rPr lang="en-US" altLang="zh-CN" dirty="0">
                <a:solidFill>
                  <a:schemeClr val="accent1">
                    <a:lumMod val="75000"/>
                  </a:schemeClr>
                </a:solidFill>
                <a:latin typeface="+mn-lt"/>
                <a:ea typeface="楷体_GB2312" pitchFamily="49" charset="-122"/>
              </a:rPr>
              <a:t>p </a:t>
            </a:r>
            <a:r>
              <a:rPr lang="en-US" altLang="zh-CN" i="0" dirty="0">
                <a:solidFill>
                  <a:schemeClr val="accent1">
                    <a:lumMod val="75000"/>
                  </a:schemeClr>
                </a:solidFill>
                <a:ea typeface="楷体_GB2312" pitchFamily="49" charset="-122"/>
                <a:sym typeface="Symbol"/>
              </a:rPr>
              <a:t> </a:t>
            </a:r>
            <a:r>
              <a:rPr lang="en-US" altLang="zh-CN" dirty="0">
                <a:solidFill>
                  <a:schemeClr val="accent1">
                    <a:lumMod val="75000"/>
                  </a:schemeClr>
                </a:solidFill>
                <a:latin typeface="+mn-lt"/>
                <a:ea typeface="楷体_GB2312" pitchFamily="49" charset="-122"/>
                <a:sym typeface="Symbol"/>
              </a:rPr>
              <a:t>q</a:t>
            </a:r>
            <a:r>
              <a:rPr lang="en-US" altLang="zh-CN" i="0" dirty="0">
                <a:solidFill>
                  <a:schemeClr val="accent1">
                    <a:lumMod val="75000"/>
                  </a:schemeClr>
                </a:solidFill>
                <a:ea typeface="楷体_GB2312" pitchFamily="49" charset="-122"/>
                <a:sym typeface="Symbol"/>
              </a:rPr>
              <a:t>  </a:t>
            </a:r>
            <a:r>
              <a:rPr lang="en-US" altLang="zh-CN" dirty="0">
                <a:solidFill>
                  <a:schemeClr val="accent1">
                    <a:lumMod val="75000"/>
                  </a:schemeClr>
                </a:solidFill>
                <a:latin typeface="+mn-lt"/>
                <a:ea typeface="楷体_GB2312" pitchFamily="49" charset="-122"/>
                <a:sym typeface="Symbol"/>
              </a:rPr>
              <a:t>r</a:t>
            </a:r>
            <a:r>
              <a:rPr lang="zh-CN" altLang="en-US" dirty="0">
                <a:solidFill>
                  <a:schemeClr val="accent1">
                    <a:lumMod val="75000"/>
                  </a:schemeClr>
                </a:solidFill>
                <a:latin typeface="+mn-lt"/>
                <a:ea typeface="楷体_GB2312" pitchFamily="49" charset="-122"/>
                <a:sym typeface="Symbol"/>
              </a:rPr>
              <a:t>、</a:t>
            </a:r>
            <a:endParaRPr lang="en-US" altLang="zh-CN" dirty="0">
              <a:solidFill>
                <a:schemeClr val="accent1">
                  <a:lumMod val="75000"/>
                </a:schemeClr>
              </a:solidFill>
              <a:latin typeface="+mn-lt"/>
              <a:ea typeface="楷体_GB2312" pitchFamily="49" charset="-122"/>
              <a:sym typeface="Symbol"/>
            </a:endParaRPr>
          </a:p>
        </p:txBody>
      </p:sp>
      <p:sp>
        <p:nvSpPr>
          <p:cNvPr id="20" name="TextBox 19"/>
          <p:cNvSpPr txBox="1"/>
          <p:nvPr/>
        </p:nvSpPr>
        <p:spPr>
          <a:xfrm>
            <a:off x="4151784" y="3645024"/>
            <a:ext cx="1643062" cy="595312"/>
          </a:xfrm>
          <a:prstGeom prst="rect">
            <a:avLst/>
          </a:prstGeom>
          <a:noFill/>
        </p:spPr>
        <p:txBody>
          <a:bodyPr>
            <a:spAutoFit/>
          </a:bodyPr>
          <a:lstStyle/>
          <a:p>
            <a:pPr latinLnBrk="1">
              <a:lnSpc>
                <a:spcPct val="130000"/>
              </a:lnSpc>
              <a:defRPr/>
            </a:pPr>
            <a:r>
              <a:rPr lang="en-US" altLang="zh-CN" dirty="0">
                <a:solidFill>
                  <a:schemeClr val="accent1">
                    <a:lumMod val="75000"/>
                  </a:schemeClr>
                </a:solidFill>
                <a:latin typeface="+mn-lt"/>
                <a:ea typeface="楷体_GB2312" pitchFamily="49" charset="-122"/>
              </a:rPr>
              <a:t>p </a:t>
            </a:r>
            <a:r>
              <a:rPr lang="en-US" altLang="zh-CN" i="0" dirty="0">
                <a:solidFill>
                  <a:schemeClr val="accent1">
                    <a:lumMod val="75000"/>
                  </a:schemeClr>
                </a:solidFill>
                <a:ea typeface="楷体_GB2312" pitchFamily="49" charset="-122"/>
                <a:sym typeface="Symbol"/>
              </a:rPr>
              <a:t> </a:t>
            </a:r>
            <a:r>
              <a:rPr lang="en-US" altLang="zh-CN" dirty="0">
                <a:solidFill>
                  <a:schemeClr val="accent1">
                    <a:lumMod val="75000"/>
                  </a:schemeClr>
                </a:solidFill>
                <a:latin typeface="+mn-lt"/>
                <a:ea typeface="楷体_GB2312" pitchFamily="49" charset="-122"/>
                <a:sym typeface="Symbol"/>
              </a:rPr>
              <a:t>q</a:t>
            </a:r>
            <a:r>
              <a:rPr lang="en-US" altLang="zh-CN" i="0" dirty="0">
                <a:solidFill>
                  <a:schemeClr val="accent1">
                    <a:lumMod val="75000"/>
                  </a:schemeClr>
                </a:solidFill>
                <a:ea typeface="楷体_GB2312" pitchFamily="49" charset="-122"/>
                <a:sym typeface="Symbol"/>
              </a:rPr>
              <a:t> </a:t>
            </a:r>
            <a:r>
              <a:rPr lang="zh-CN" altLang="en-US" i="0" dirty="0">
                <a:solidFill>
                  <a:schemeClr val="accent1">
                    <a:lumMod val="75000"/>
                  </a:schemeClr>
                </a:solidFill>
                <a:latin typeface="+mn-lt"/>
                <a:ea typeface="楷体_GB2312" pitchFamily="49" charset="-122"/>
                <a:sym typeface="Symbol"/>
              </a:rPr>
              <a:t>→ </a:t>
            </a:r>
            <a:r>
              <a:rPr lang="en-US" altLang="zh-CN" dirty="0">
                <a:solidFill>
                  <a:schemeClr val="accent1">
                    <a:lumMod val="75000"/>
                  </a:schemeClr>
                </a:solidFill>
                <a:latin typeface="+mn-lt"/>
                <a:ea typeface="楷体_GB2312" pitchFamily="49" charset="-122"/>
                <a:sym typeface="Symbol"/>
              </a:rPr>
              <a:t>r</a:t>
            </a:r>
          </a:p>
        </p:txBody>
      </p:sp>
      <p:sp>
        <p:nvSpPr>
          <p:cNvPr id="11" name="TextBox 13"/>
          <p:cNvSpPr txBox="1">
            <a:spLocks noChangeArrowheads="1"/>
          </p:cNvSpPr>
          <p:nvPr/>
        </p:nvSpPr>
        <p:spPr bwMode="auto">
          <a:xfrm>
            <a:off x="865663" y="3175749"/>
            <a:ext cx="6742505" cy="499560"/>
          </a:xfrm>
          <a:prstGeom prst="rect">
            <a:avLst/>
          </a:prstGeom>
          <a:noFill/>
          <a:ln w="9525">
            <a:noFill/>
            <a:miter lim="800000"/>
            <a:headEnd/>
            <a:tailEnd/>
          </a:ln>
        </p:spPr>
        <p:txBody>
          <a:bodyPr wrap="square">
            <a:spAutoFit/>
          </a:bodyPr>
          <a:lstStyle/>
          <a:p>
            <a:pPr marL="173038" indent="-173038" latinLnBrk="1">
              <a:lnSpc>
                <a:spcPct val="110000"/>
              </a:lnSpc>
              <a:buFont typeface="Arial" pitchFamily="34" charset="0"/>
              <a:buChar char="•"/>
            </a:pPr>
            <a:r>
              <a:rPr lang="zh-CN" altLang="en-US" sz="2600" i="0" dirty="0">
                <a:latin typeface="华文细黑" pitchFamily="2" charset="-122"/>
                <a:ea typeface="华文细黑" pitchFamily="2" charset="-122"/>
              </a:rPr>
              <a:t>为减少括号数量，设定逻辑运算符的优先级</a:t>
            </a:r>
          </a:p>
        </p:txBody>
      </p:sp>
      <p:cxnSp>
        <p:nvCxnSpPr>
          <p:cNvPr id="14" name="直接连接符 13"/>
          <p:cNvCxnSpPr/>
          <p:nvPr/>
        </p:nvCxnSpPr>
        <p:spPr bwMode="auto">
          <a:xfrm>
            <a:off x="8077042" y="2928934"/>
            <a:ext cx="3429024" cy="1588"/>
          </a:xfrm>
          <a:prstGeom prst="line">
            <a:avLst/>
          </a:prstGeom>
          <a:solidFill>
            <a:schemeClr val="accent1"/>
          </a:solidFill>
          <a:ln w="9525" cap="flat" cmpd="sng" algn="ctr">
            <a:solidFill>
              <a:schemeClr val="accent1">
                <a:lumMod val="75000"/>
              </a:schemeClr>
            </a:solidFill>
            <a:prstDash val="solid"/>
            <a:round/>
            <a:headEnd type="none" w="med" len="med"/>
            <a:tailEnd type="none" w="med" len="med"/>
          </a:ln>
          <a:effectLst/>
        </p:spPr>
      </p:cxnSp>
      <p:cxnSp>
        <p:nvCxnSpPr>
          <p:cNvPr id="21" name="直接连接符 20"/>
          <p:cNvCxnSpPr/>
          <p:nvPr/>
        </p:nvCxnSpPr>
        <p:spPr bwMode="auto">
          <a:xfrm>
            <a:off x="8071782" y="3786190"/>
            <a:ext cx="3429024" cy="1588"/>
          </a:xfrm>
          <a:prstGeom prst="line">
            <a:avLst/>
          </a:prstGeom>
          <a:solidFill>
            <a:schemeClr val="accent1"/>
          </a:solidFill>
          <a:ln w="9525" cap="flat" cmpd="sng" algn="ctr">
            <a:solidFill>
              <a:schemeClr val="accent1">
                <a:lumMod val="75000"/>
              </a:schemeClr>
            </a:solidFill>
            <a:prstDash val="solid"/>
            <a:round/>
            <a:headEnd type="none" w="med" len="med"/>
            <a:tailEnd type="none" w="med" len="med"/>
          </a:ln>
          <a:effectLst/>
        </p:spPr>
      </p:cxnSp>
      <p:sp>
        <p:nvSpPr>
          <p:cNvPr id="22" name="TextBox 13"/>
          <p:cNvSpPr txBox="1">
            <a:spLocks noChangeArrowheads="1"/>
          </p:cNvSpPr>
          <p:nvPr/>
        </p:nvSpPr>
        <p:spPr bwMode="auto">
          <a:xfrm>
            <a:off x="839416" y="4857760"/>
            <a:ext cx="10585176" cy="972574"/>
          </a:xfrm>
          <a:prstGeom prst="rect">
            <a:avLst/>
          </a:prstGeom>
          <a:noFill/>
          <a:ln w="9525">
            <a:noFill/>
            <a:miter lim="800000"/>
            <a:headEnd/>
            <a:tailEnd/>
          </a:ln>
        </p:spPr>
        <p:txBody>
          <a:bodyPr wrap="square">
            <a:spAutoFit/>
          </a:bodyPr>
          <a:lstStyle/>
          <a:p>
            <a:pPr marL="173038" indent="-173038" latinLnBrk="1">
              <a:lnSpc>
                <a:spcPct val="110000"/>
              </a:lnSpc>
              <a:buFont typeface="Arial" pitchFamily="34" charset="0"/>
              <a:buChar char="•"/>
            </a:pPr>
            <a:r>
              <a:rPr lang="en-US" altLang="zh-CN" sz="2600" i="0" dirty="0">
                <a:latin typeface="+mn-lt"/>
                <a:ea typeface="华文细黑" pitchFamily="2" charset="-122"/>
                <a:sym typeface="Symbol"/>
              </a:rPr>
              <a:t> </a:t>
            </a:r>
            <a:r>
              <a:rPr lang="zh-CN" altLang="en-US" sz="2600" i="0" dirty="0">
                <a:latin typeface="+mn-lt"/>
                <a:ea typeface="华文细黑" pitchFamily="2" charset="-122"/>
                <a:sym typeface="Symbol"/>
              </a:rPr>
              <a:t>虽比</a:t>
            </a:r>
            <a:r>
              <a:rPr lang="en-US" altLang="zh-CN" sz="2600" i="0" dirty="0">
                <a:latin typeface="+mn-lt"/>
                <a:ea typeface="华文细黑" pitchFamily="2" charset="-122"/>
                <a:sym typeface="Symbol"/>
              </a:rPr>
              <a:t></a:t>
            </a:r>
            <a:r>
              <a:rPr lang="zh-CN" altLang="en-US" sz="2600" i="0" dirty="0">
                <a:latin typeface="+mn-lt"/>
                <a:ea typeface="华文细黑" pitchFamily="2" charset="-122"/>
                <a:sym typeface="Symbol"/>
              </a:rPr>
              <a:t>优先级高（ →比 优先级高），但为了和习惯一致，有时也需要加括号区分顺序</a:t>
            </a:r>
            <a:endParaRPr lang="zh-CN" altLang="en-US" sz="2600" i="0" dirty="0">
              <a:latin typeface="+mn-lt"/>
              <a:ea typeface="华文细黑" pitchFamily="2" charset="-122"/>
            </a:endParaRPr>
          </a:p>
        </p:txBody>
      </p:sp>
      <p:sp>
        <p:nvSpPr>
          <p:cNvPr id="23" name="TextBox 22"/>
          <p:cNvSpPr txBox="1"/>
          <p:nvPr/>
        </p:nvSpPr>
        <p:spPr>
          <a:xfrm>
            <a:off x="1093636" y="5786454"/>
            <a:ext cx="3643338" cy="595228"/>
          </a:xfrm>
          <a:prstGeom prst="rect">
            <a:avLst/>
          </a:prstGeom>
          <a:noFill/>
        </p:spPr>
        <p:txBody>
          <a:bodyPr wrap="square">
            <a:spAutoFit/>
          </a:bodyPr>
          <a:lstStyle/>
          <a:p>
            <a:pPr latinLnBrk="1">
              <a:lnSpc>
                <a:spcPct val="130000"/>
              </a:lnSpc>
              <a:defRPr/>
            </a:pPr>
            <a:r>
              <a:rPr lang="en-US" altLang="zh-CN" dirty="0" err="1">
                <a:solidFill>
                  <a:schemeClr val="accent1">
                    <a:lumMod val="75000"/>
                  </a:schemeClr>
                </a:solidFill>
                <a:latin typeface="+mn-lt"/>
                <a:ea typeface="楷体_GB2312" pitchFamily="49" charset="-122"/>
              </a:rPr>
              <a:t>p</a:t>
            </a:r>
            <a:r>
              <a:rPr lang="en-US" altLang="zh-CN" i="0" dirty="0" err="1">
                <a:solidFill>
                  <a:schemeClr val="accent1">
                    <a:lumMod val="75000"/>
                  </a:schemeClr>
                </a:solidFill>
                <a:ea typeface="楷体_GB2312" pitchFamily="49" charset="-122"/>
                <a:sym typeface="Symbol"/>
              </a:rPr>
              <a:t></a:t>
            </a:r>
            <a:r>
              <a:rPr lang="en-US" altLang="zh-CN" dirty="0" err="1">
                <a:solidFill>
                  <a:schemeClr val="accent1">
                    <a:lumMod val="75000"/>
                  </a:schemeClr>
                </a:solidFill>
                <a:latin typeface="+mn-lt"/>
                <a:ea typeface="楷体_GB2312" pitchFamily="49" charset="-122"/>
                <a:sym typeface="Symbol"/>
              </a:rPr>
              <a:t>q</a:t>
            </a:r>
            <a:r>
              <a:rPr lang="en-US" altLang="zh-CN" i="0" dirty="0" err="1">
                <a:solidFill>
                  <a:schemeClr val="accent1">
                    <a:lumMod val="75000"/>
                  </a:schemeClr>
                </a:solidFill>
                <a:ea typeface="楷体_GB2312" pitchFamily="49" charset="-122"/>
                <a:sym typeface="Symbol"/>
              </a:rPr>
              <a:t></a:t>
            </a:r>
            <a:r>
              <a:rPr lang="en-US" altLang="zh-CN" dirty="0" err="1">
                <a:solidFill>
                  <a:schemeClr val="accent1">
                    <a:lumMod val="75000"/>
                  </a:schemeClr>
                </a:solidFill>
                <a:latin typeface="+mn-lt"/>
                <a:ea typeface="楷体_GB2312" pitchFamily="49" charset="-122"/>
                <a:sym typeface="Symbol"/>
              </a:rPr>
              <a:t>r</a:t>
            </a:r>
            <a:r>
              <a:rPr lang="zh-CN" altLang="en-US" dirty="0">
                <a:solidFill>
                  <a:schemeClr val="accent1">
                    <a:lumMod val="75000"/>
                  </a:schemeClr>
                </a:solidFill>
                <a:latin typeface="+mn-lt"/>
                <a:ea typeface="楷体_GB2312" pitchFamily="49" charset="-122"/>
                <a:sym typeface="Symbol"/>
              </a:rPr>
              <a:t>    </a:t>
            </a:r>
            <a:r>
              <a:rPr lang="zh-CN" altLang="en-US" b="1" i="0" dirty="0">
                <a:latin typeface="+mn-lt"/>
                <a:ea typeface="楷体_GB2312" pitchFamily="49" charset="-122"/>
                <a:sym typeface="Symbol"/>
              </a:rPr>
              <a:t></a:t>
            </a:r>
            <a:r>
              <a:rPr lang="zh-CN" altLang="en-US" b="1" i="0" dirty="0">
                <a:solidFill>
                  <a:schemeClr val="accent1">
                    <a:lumMod val="75000"/>
                  </a:schemeClr>
                </a:solidFill>
                <a:latin typeface="+mn-lt"/>
                <a:ea typeface="楷体_GB2312" pitchFamily="49" charset="-122"/>
                <a:sym typeface="Symbol"/>
              </a:rPr>
              <a:t> </a:t>
            </a:r>
            <a:r>
              <a:rPr lang="zh-CN" altLang="en-US" dirty="0">
                <a:solidFill>
                  <a:schemeClr val="accent1">
                    <a:lumMod val="75000"/>
                  </a:schemeClr>
                </a:solidFill>
                <a:latin typeface="+mn-lt"/>
                <a:ea typeface="楷体_GB2312" pitchFamily="49" charset="-122"/>
                <a:sym typeface="Symbol"/>
              </a:rPr>
              <a:t> </a:t>
            </a:r>
            <a:r>
              <a:rPr lang="en-US" altLang="zh-CN" dirty="0">
                <a:solidFill>
                  <a:schemeClr val="accent1">
                    <a:lumMod val="75000"/>
                  </a:schemeClr>
                </a:solidFill>
                <a:ea typeface="楷体_GB2312" pitchFamily="49" charset="-122"/>
              </a:rPr>
              <a:t>p</a:t>
            </a:r>
            <a:r>
              <a:rPr lang="en-US" altLang="zh-CN" i="0" dirty="0">
                <a:solidFill>
                  <a:schemeClr val="accent1">
                    <a:lumMod val="75000"/>
                  </a:schemeClr>
                </a:solidFill>
                <a:ea typeface="楷体_GB2312" pitchFamily="49" charset="-122"/>
                <a:sym typeface="Symbol"/>
              </a:rPr>
              <a:t>(</a:t>
            </a:r>
            <a:r>
              <a:rPr lang="en-US" altLang="zh-CN" dirty="0" err="1">
                <a:solidFill>
                  <a:schemeClr val="accent1">
                    <a:lumMod val="75000"/>
                  </a:schemeClr>
                </a:solidFill>
                <a:ea typeface="楷体_GB2312" pitchFamily="49" charset="-122"/>
                <a:sym typeface="Symbol"/>
              </a:rPr>
              <a:t>q</a:t>
            </a:r>
            <a:r>
              <a:rPr lang="en-US" altLang="zh-CN" i="0" dirty="0" err="1">
                <a:solidFill>
                  <a:schemeClr val="accent1">
                    <a:lumMod val="75000"/>
                  </a:schemeClr>
                </a:solidFill>
                <a:ea typeface="楷体_GB2312" pitchFamily="49" charset="-122"/>
                <a:sym typeface="Symbol"/>
              </a:rPr>
              <a:t></a:t>
            </a:r>
            <a:r>
              <a:rPr lang="en-US" altLang="zh-CN" dirty="0" err="1">
                <a:solidFill>
                  <a:schemeClr val="accent1">
                    <a:lumMod val="75000"/>
                  </a:schemeClr>
                </a:solidFill>
                <a:ea typeface="楷体_GB2312" pitchFamily="49" charset="-122"/>
                <a:sym typeface="Symbol"/>
              </a:rPr>
              <a:t>r</a:t>
            </a:r>
            <a:r>
              <a:rPr lang="en-US" altLang="zh-CN" i="0" dirty="0">
                <a:solidFill>
                  <a:schemeClr val="accent1">
                    <a:lumMod val="75000"/>
                  </a:schemeClr>
                </a:solidFill>
                <a:ea typeface="楷体_GB2312" pitchFamily="49" charset="-122"/>
                <a:sym typeface="Symbol"/>
              </a:rPr>
              <a:t>)</a:t>
            </a:r>
            <a:endParaRPr lang="en-US" altLang="zh-CN" i="0" dirty="0">
              <a:solidFill>
                <a:schemeClr val="accent1">
                  <a:lumMod val="75000"/>
                </a:schemeClr>
              </a:solidFill>
              <a:latin typeface="+mn-lt"/>
              <a:ea typeface="楷体_GB2312" pitchFamily="49" charset="-122"/>
              <a:sym typeface="Symbol"/>
            </a:endParaRPr>
          </a:p>
        </p:txBody>
      </p:sp>
      <p:sp>
        <p:nvSpPr>
          <p:cNvPr id="26" name="TextBox 25"/>
          <p:cNvSpPr txBox="1"/>
          <p:nvPr/>
        </p:nvSpPr>
        <p:spPr>
          <a:xfrm>
            <a:off x="4951288" y="5786454"/>
            <a:ext cx="3643338" cy="595228"/>
          </a:xfrm>
          <a:prstGeom prst="rect">
            <a:avLst/>
          </a:prstGeom>
          <a:noFill/>
        </p:spPr>
        <p:txBody>
          <a:bodyPr wrap="square">
            <a:spAutoFit/>
          </a:bodyPr>
          <a:lstStyle/>
          <a:p>
            <a:pPr latinLnBrk="1">
              <a:lnSpc>
                <a:spcPct val="130000"/>
              </a:lnSpc>
              <a:defRPr/>
            </a:pPr>
            <a:r>
              <a:rPr lang="en-US" altLang="zh-CN" dirty="0">
                <a:solidFill>
                  <a:schemeClr val="accent1">
                    <a:lumMod val="75000"/>
                  </a:schemeClr>
                </a:solidFill>
                <a:latin typeface="+mn-lt"/>
                <a:ea typeface="楷体_GB2312" pitchFamily="49" charset="-122"/>
              </a:rPr>
              <a:t>p</a:t>
            </a:r>
            <a:r>
              <a:rPr lang="zh-CN" altLang="en-US" i="0" dirty="0">
                <a:solidFill>
                  <a:schemeClr val="accent1">
                    <a:lumMod val="75000"/>
                  </a:schemeClr>
                </a:solidFill>
                <a:latin typeface="+mn-lt"/>
                <a:ea typeface="楷体_GB2312" pitchFamily="49" charset="-122"/>
                <a:sym typeface="Symbol"/>
              </a:rPr>
              <a:t></a:t>
            </a:r>
            <a:r>
              <a:rPr lang="en-US" altLang="zh-CN" dirty="0">
                <a:solidFill>
                  <a:schemeClr val="accent1">
                    <a:lumMod val="75000"/>
                  </a:schemeClr>
                </a:solidFill>
                <a:latin typeface="+mn-lt"/>
                <a:ea typeface="楷体_GB2312" pitchFamily="49" charset="-122"/>
                <a:sym typeface="Symbol"/>
              </a:rPr>
              <a:t>q</a:t>
            </a:r>
            <a:r>
              <a:rPr lang="zh-CN" altLang="en-US" i="0" dirty="0">
                <a:solidFill>
                  <a:schemeClr val="accent1">
                    <a:lumMod val="75000"/>
                  </a:schemeClr>
                </a:solidFill>
                <a:latin typeface="+mn-lt"/>
                <a:ea typeface="楷体_GB2312" pitchFamily="49" charset="-122"/>
                <a:sym typeface="Symbol"/>
              </a:rPr>
              <a:t>→</a:t>
            </a:r>
            <a:r>
              <a:rPr lang="en-US" altLang="zh-CN" dirty="0">
                <a:solidFill>
                  <a:schemeClr val="accent1">
                    <a:lumMod val="75000"/>
                  </a:schemeClr>
                </a:solidFill>
                <a:latin typeface="+mn-lt"/>
                <a:ea typeface="楷体_GB2312" pitchFamily="49" charset="-122"/>
                <a:sym typeface="Symbol"/>
              </a:rPr>
              <a:t>r</a:t>
            </a:r>
            <a:r>
              <a:rPr lang="zh-CN" altLang="en-US" dirty="0">
                <a:solidFill>
                  <a:schemeClr val="accent1">
                    <a:lumMod val="75000"/>
                  </a:schemeClr>
                </a:solidFill>
                <a:latin typeface="+mn-lt"/>
                <a:ea typeface="楷体_GB2312" pitchFamily="49" charset="-122"/>
                <a:sym typeface="Symbol"/>
              </a:rPr>
              <a:t>   </a:t>
            </a:r>
            <a:r>
              <a:rPr lang="zh-CN" altLang="en-US" b="1" i="0" dirty="0">
                <a:latin typeface="+mn-lt"/>
                <a:ea typeface="楷体_GB2312" pitchFamily="49" charset="-122"/>
                <a:sym typeface="Symbol"/>
              </a:rPr>
              <a:t></a:t>
            </a:r>
            <a:r>
              <a:rPr lang="zh-CN" altLang="en-US" b="1" i="0" dirty="0">
                <a:solidFill>
                  <a:schemeClr val="accent1">
                    <a:lumMod val="75000"/>
                  </a:schemeClr>
                </a:solidFill>
                <a:latin typeface="+mn-lt"/>
                <a:ea typeface="楷体_GB2312" pitchFamily="49" charset="-122"/>
                <a:sym typeface="Symbol"/>
              </a:rPr>
              <a:t>  </a:t>
            </a:r>
            <a:r>
              <a:rPr lang="en-US" altLang="zh-CN" dirty="0">
                <a:solidFill>
                  <a:schemeClr val="accent1">
                    <a:lumMod val="75000"/>
                  </a:schemeClr>
                </a:solidFill>
                <a:ea typeface="楷体_GB2312" pitchFamily="49" charset="-122"/>
              </a:rPr>
              <a:t>p</a:t>
            </a:r>
            <a:r>
              <a:rPr lang="zh-CN" altLang="en-US" i="0" dirty="0">
                <a:solidFill>
                  <a:schemeClr val="accent1">
                    <a:lumMod val="75000"/>
                  </a:schemeClr>
                </a:solidFill>
                <a:latin typeface="+mn-lt"/>
                <a:ea typeface="楷体_GB2312" pitchFamily="49" charset="-122"/>
                <a:sym typeface="Symbol"/>
              </a:rPr>
              <a:t></a:t>
            </a:r>
            <a:r>
              <a:rPr lang="en-US" altLang="zh-CN" i="0" dirty="0">
                <a:solidFill>
                  <a:schemeClr val="accent1">
                    <a:lumMod val="75000"/>
                  </a:schemeClr>
                </a:solidFill>
                <a:latin typeface="+mn-lt"/>
                <a:ea typeface="楷体_GB2312" pitchFamily="49" charset="-122"/>
                <a:sym typeface="Symbol"/>
              </a:rPr>
              <a:t>(</a:t>
            </a:r>
            <a:r>
              <a:rPr lang="en-US" altLang="zh-CN" dirty="0">
                <a:solidFill>
                  <a:schemeClr val="accent1">
                    <a:lumMod val="75000"/>
                  </a:schemeClr>
                </a:solidFill>
                <a:ea typeface="楷体_GB2312" pitchFamily="49" charset="-122"/>
                <a:sym typeface="Symbol"/>
              </a:rPr>
              <a:t>q</a:t>
            </a:r>
            <a:r>
              <a:rPr lang="zh-CN" altLang="en-US" i="0" dirty="0">
                <a:solidFill>
                  <a:schemeClr val="accent1">
                    <a:lumMod val="75000"/>
                  </a:schemeClr>
                </a:solidFill>
                <a:latin typeface="+mn-lt"/>
                <a:ea typeface="楷体_GB2312" pitchFamily="49" charset="-122"/>
                <a:sym typeface="Symbol"/>
              </a:rPr>
              <a:t>→</a:t>
            </a:r>
            <a:r>
              <a:rPr lang="en-US" altLang="zh-CN" dirty="0">
                <a:solidFill>
                  <a:schemeClr val="accent1">
                    <a:lumMod val="75000"/>
                  </a:schemeClr>
                </a:solidFill>
                <a:ea typeface="楷体_GB2312" pitchFamily="49" charset="-122"/>
                <a:sym typeface="Symbol"/>
              </a:rPr>
              <a:t>r</a:t>
            </a:r>
            <a:r>
              <a:rPr lang="en-US" altLang="zh-CN" i="0" dirty="0">
                <a:solidFill>
                  <a:schemeClr val="accent1">
                    <a:lumMod val="75000"/>
                  </a:schemeClr>
                </a:solidFill>
                <a:latin typeface="+mn-lt"/>
                <a:ea typeface="楷体_GB2312" pitchFamily="49" charset="-122"/>
                <a:sym typeface="Symbol"/>
              </a:rPr>
              <a:t>)</a:t>
            </a:r>
          </a:p>
        </p:txBody>
      </p:sp>
      <p:sp>
        <p:nvSpPr>
          <p:cNvPr id="24" name="TextBox 5">
            <a:extLst>
              <a:ext uri="{FF2B5EF4-FFF2-40B4-BE49-F238E27FC236}">
                <a16:creationId xmlns:a16="http://schemas.microsoft.com/office/drawing/2014/main" id="{F4398E10-80C5-43B6-91FD-20704D0CE5E2}"/>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25" name="WordArt 2">
            <a:extLst>
              <a:ext uri="{FF2B5EF4-FFF2-40B4-BE49-F238E27FC236}">
                <a16:creationId xmlns:a16="http://schemas.microsoft.com/office/drawing/2014/main" id="{5006E7E7-264C-4EE2-A569-D839791923E0}"/>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par>
                          <p:cTn id="13" fill="hold">
                            <p:stCondLst>
                              <p:cond delay="0"/>
                            </p:stCondLst>
                            <p:childTnLst>
                              <p:par>
                                <p:cTn id="14" presetID="14" presetClass="entr" presetSubtype="1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par>
                          <p:cTn id="26" fill="hold">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par>
                          <p:cTn id="34" fill="hold">
                            <p:stCondLst>
                              <p:cond delay="0"/>
                            </p:stCondLst>
                            <p:childTnLst>
                              <p:par>
                                <p:cTn id="35" presetID="9"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dissolve">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11" grpId="0"/>
      <p:bldP spid="22" grpId="0"/>
      <p:bldP spid="23"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extLst>
              <p:ext uri="{D42A27DB-BD31-4B8C-83A1-F6EECF244321}">
                <p14:modId xmlns:p14="http://schemas.microsoft.com/office/powerpoint/2010/main" val="802008823"/>
              </p:ext>
            </p:extLst>
          </p:nvPr>
        </p:nvGraphicFramePr>
        <p:xfrm>
          <a:off x="6865558" y="1988840"/>
          <a:ext cx="1446578" cy="4500594"/>
        </p:xfrm>
        <a:graphic>
          <a:graphicData uri="http://schemas.openxmlformats.org/drawingml/2006/table">
            <a:tbl>
              <a:tblPr firstRow="1" bandRow="1">
                <a:tableStyleId>{5C22544A-7EE6-4342-B048-85BDC9FD1C3A}</a:tableStyleId>
              </a:tblPr>
              <a:tblGrid>
                <a:gridCol w="1446578">
                  <a:extLst>
                    <a:ext uri="{9D8B030D-6E8A-4147-A177-3AD203B41FA5}">
                      <a16:colId xmlns:a16="http://schemas.microsoft.com/office/drawing/2014/main" val="20000"/>
                    </a:ext>
                  </a:extLst>
                </a:gridCol>
              </a:tblGrid>
              <a:tr h="500066">
                <a:tc>
                  <a:txBody>
                    <a:bodyPr/>
                    <a:lstStyle/>
                    <a:p>
                      <a:pPr algn="ctr"/>
                      <a:r>
                        <a:rPr lang="en-US" altLang="zh-CN" sz="2400" dirty="0">
                          <a:effectLst>
                            <a:outerShdw blurRad="38100" dist="38100" dir="2700000" algn="tl">
                              <a:srgbClr val="000000">
                                <a:alpha val="43137"/>
                              </a:srgbClr>
                            </a:outerShdw>
                          </a:effectLst>
                        </a:rPr>
                        <a:t>p </a:t>
                      </a:r>
                      <a:r>
                        <a:rPr lang="en-US" altLang="zh-CN" sz="2400" dirty="0">
                          <a:effectLst>
                            <a:outerShdw blurRad="38100" dist="38100" dir="2700000" algn="tl">
                              <a:srgbClr val="000000">
                                <a:alpha val="43137"/>
                              </a:srgbClr>
                            </a:outerShdw>
                          </a:effectLst>
                          <a:sym typeface="Symbol"/>
                        </a:rPr>
                        <a:t></a:t>
                      </a:r>
                      <a:r>
                        <a:rPr lang="en-US" altLang="zh-CN" sz="2400" dirty="0">
                          <a:effectLst>
                            <a:outerShdw blurRad="38100" dist="38100" dir="2700000" algn="tl">
                              <a:srgbClr val="000000">
                                <a:alpha val="43137"/>
                              </a:srgbClr>
                            </a:outerShdw>
                          </a:effectLst>
                        </a:rPr>
                        <a:t>q</a:t>
                      </a:r>
                      <a:endParaRPr lang="zh-CN" altLang="en-US" sz="2400"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500066">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1"/>
                  </a:ext>
                </a:extLst>
              </a:tr>
              <a:tr h="500066">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2"/>
                  </a:ext>
                </a:extLst>
              </a:tr>
              <a:tr h="500066">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3"/>
                  </a:ext>
                </a:extLst>
              </a:tr>
              <a:tr h="500066">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4"/>
                  </a:ext>
                </a:extLst>
              </a:tr>
              <a:tr h="500066">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5"/>
                  </a:ext>
                </a:extLst>
              </a:tr>
              <a:tr h="500066">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6"/>
                  </a:ext>
                </a:extLst>
              </a:tr>
              <a:tr h="500066">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7"/>
                  </a:ext>
                </a:extLst>
              </a:tr>
              <a:tr h="500066">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8"/>
                  </a:ext>
                </a:extLst>
              </a:tr>
            </a:tbl>
          </a:graphicData>
        </a:graphic>
      </p:graphicFrame>
      <p:sp>
        <p:nvSpPr>
          <p:cNvPr id="13" name="AutoShape 9"/>
          <p:cNvSpPr>
            <a:spLocks noChangeArrowheads="1"/>
          </p:cNvSpPr>
          <p:nvPr/>
        </p:nvSpPr>
        <p:spPr bwMode="gray">
          <a:xfrm>
            <a:off x="9117645" y="1357314"/>
            <a:ext cx="2666987" cy="574675"/>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defRPr/>
            </a:pPr>
            <a:r>
              <a:rPr kumimoji="0" lang="zh-CN" altLang="en-US" sz="2400" i="0" dirty="0">
                <a:solidFill>
                  <a:schemeClr val="tx2"/>
                </a:solidFill>
                <a:effectLst>
                  <a:outerShdw blurRad="38100" dist="38100" dir="2700000" algn="tl">
                    <a:srgbClr val="FFFFFF"/>
                  </a:outerShdw>
                </a:effectLst>
                <a:latin typeface="Verdana" pitchFamily="34" charset="0"/>
                <a:ea typeface="华文中宋" pitchFamily="2" charset="-122"/>
              </a:rPr>
              <a:t>命题公式的真值</a:t>
            </a:r>
          </a:p>
        </p:txBody>
      </p:sp>
      <p:sp>
        <p:nvSpPr>
          <p:cNvPr id="62468" name="TextBox 13"/>
          <p:cNvSpPr txBox="1">
            <a:spLocks noChangeArrowheads="1"/>
          </p:cNvSpPr>
          <p:nvPr/>
        </p:nvSpPr>
        <p:spPr bwMode="auto">
          <a:xfrm>
            <a:off x="407368" y="1285867"/>
            <a:ext cx="5429260" cy="573042"/>
          </a:xfrm>
          <a:prstGeom prst="rect">
            <a:avLst/>
          </a:prstGeom>
          <a:noFill/>
          <a:ln w="9525">
            <a:noFill/>
            <a:miter lim="800000"/>
            <a:headEnd/>
            <a:tailEnd/>
          </a:ln>
        </p:spPr>
        <p:txBody>
          <a:bodyPr wrap="square">
            <a:spAutoFit/>
          </a:bodyPr>
          <a:lstStyle/>
          <a:p>
            <a:pPr latinLnBrk="1">
              <a:lnSpc>
                <a:spcPct val="130000"/>
              </a:lnSpc>
            </a:pPr>
            <a:r>
              <a:rPr lang="zh-CN" altLang="en-US" i="0" dirty="0">
                <a:latin typeface="楷体_GB2312" pitchFamily="49" charset="-122"/>
                <a:ea typeface="楷体_GB2312" pitchFamily="49" charset="-122"/>
              </a:rPr>
              <a:t>命题公式的真值可用</a:t>
            </a:r>
            <a:r>
              <a:rPr lang="zh-CN" altLang="en-US" b="1" i="0" dirty="0">
                <a:solidFill>
                  <a:srgbClr val="FF0000"/>
                </a:solidFill>
                <a:latin typeface="楷体_GB2312" pitchFamily="49" charset="-122"/>
                <a:ea typeface="楷体_GB2312" pitchFamily="49" charset="-122"/>
              </a:rPr>
              <a:t>真值表</a:t>
            </a:r>
            <a:r>
              <a:rPr lang="zh-CN" altLang="en-US" i="0" dirty="0">
                <a:latin typeface="楷体_GB2312" pitchFamily="49" charset="-122"/>
                <a:ea typeface="楷体_GB2312" pitchFamily="49" charset="-122"/>
              </a:rPr>
              <a:t>表示</a:t>
            </a:r>
          </a:p>
        </p:txBody>
      </p:sp>
      <p:graphicFrame>
        <p:nvGraphicFramePr>
          <p:cNvPr id="11" name="表格 10"/>
          <p:cNvGraphicFramePr>
            <a:graphicFrameLocks noGrp="1"/>
          </p:cNvGraphicFramePr>
          <p:nvPr>
            <p:extLst>
              <p:ext uri="{D42A27DB-BD31-4B8C-83A1-F6EECF244321}">
                <p14:modId xmlns:p14="http://schemas.microsoft.com/office/powerpoint/2010/main" val="2832373693"/>
              </p:ext>
            </p:extLst>
          </p:nvPr>
        </p:nvGraphicFramePr>
        <p:xfrm>
          <a:off x="4048663" y="1988840"/>
          <a:ext cx="2754319" cy="4500594"/>
        </p:xfrm>
        <a:graphic>
          <a:graphicData uri="http://schemas.openxmlformats.org/drawingml/2006/table">
            <a:tbl>
              <a:tblPr firstRow="1" bandRow="1">
                <a:tableStyleId>{5C22544A-7EE6-4342-B048-85BDC9FD1C3A}</a:tableStyleId>
              </a:tblPr>
              <a:tblGrid>
                <a:gridCol w="896931">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928694">
                  <a:extLst>
                    <a:ext uri="{9D8B030D-6E8A-4147-A177-3AD203B41FA5}">
                      <a16:colId xmlns:a16="http://schemas.microsoft.com/office/drawing/2014/main" val="20002"/>
                    </a:ext>
                  </a:extLst>
                </a:gridCol>
              </a:tblGrid>
              <a:tr h="500066">
                <a:tc>
                  <a:txBody>
                    <a:bodyPr/>
                    <a:lstStyle/>
                    <a:p>
                      <a:pPr algn="ctr"/>
                      <a:r>
                        <a:rPr lang="en-US" altLang="zh-CN" sz="2400" dirty="0">
                          <a:effectLst>
                            <a:outerShdw blurRad="38100" dist="38100" dir="2700000" algn="tl">
                              <a:srgbClr val="000000">
                                <a:alpha val="43137"/>
                              </a:srgbClr>
                            </a:outerShdw>
                          </a:effectLst>
                        </a:rPr>
                        <a:t>p</a:t>
                      </a:r>
                      <a:endParaRPr lang="zh-CN" altLang="en-US" sz="2400" dirty="0">
                        <a:effectLst>
                          <a:outerShdw blurRad="38100" dist="38100" dir="2700000" algn="tl">
                            <a:srgbClr val="000000">
                              <a:alpha val="43137"/>
                            </a:srgbClr>
                          </a:outerShdw>
                        </a:effectLst>
                      </a:endParaRPr>
                    </a:p>
                  </a:txBody>
                  <a:tcPr/>
                </a:tc>
                <a:tc>
                  <a:txBody>
                    <a:bodyPr/>
                    <a:lstStyle/>
                    <a:p>
                      <a:pPr algn="ctr"/>
                      <a:r>
                        <a:rPr lang="en-US" altLang="zh-CN" sz="2400" dirty="0">
                          <a:effectLst>
                            <a:outerShdw blurRad="38100" dist="38100" dir="2700000" algn="tl">
                              <a:srgbClr val="000000">
                                <a:alpha val="43137"/>
                              </a:srgbClr>
                            </a:outerShdw>
                          </a:effectLst>
                        </a:rPr>
                        <a:t>q</a:t>
                      </a:r>
                      <a:endParaRPr lang="zh-CN" altLang="en-US" sz="2400" dirty="0">
                        <a:effectLst>
                          <a:outerShdw blurRad="38100" dist="38100" dir="2700000" algn="tl">
                            <a:srgbClr val="000000">
                              <a:alpha val="43137"/>
                            </a:srgbClr>
                          </a:outerShdw>
                        </a:effectLst>
                      </a:endParaRPr>
                    </a:p>
                  </a:txBody>
                  <a:tcPr/>
                </a:tc>
                <a:tc>
                  <a:txBody>
                    <a:bodyPr/>
                    <a:lstStyle/>
                    <a:p>
                      <a:pPr algn="ctr"/>
                      <a:r>
                        <a:rPr lang="en-US" altLang="zh-CN" sz="2400" dirty="0">
                          <a:effectLst>
                            <a:outerShdw blurRad="38100" dist="38100" dir="2700000" algn="tl">
                              <a:srgbClr val="000000">
                                <a:alpha val="43137"/>
                              </a:srgbClr>
                            </a:outerShdw>
                          </a:effectLst>
                        </a:rPr>
                        <a:t>r</a:t>
                      </a:r>
                      <a:endParaRPr lang="zh-CN" altLang="en-US" sz="2400"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500066">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1"/>
                  </a:ext>
                </a:extLst>
              </a:tr>
              <a:tr h="500066">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2"/>
                  </a:ext>
                </a:extLst>
              </a:tr>
              <a:tr h="500066">
                <a:tc>
                  <a:txBody>
                    <a:bodyPr/>
                    <a:lstStyle/>
                    <a:p>
                      <a:pPr algn="ctr"/>
                      <a:r>
                        <a:rPr lang="en-US" altLang="zh-CN" sz="2400" dirty="0"/>
                        <a:t>T</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3"/>
                  </a:ext>
                </a:extLst>
              </a:tr>
              <a:tr h="500066">
                <a:tc>
                  <a:txBody>
                    <a:bodyPr/>
                    <a:lstStyle/>
                    <a:p>
                      <a:pPr algn="ctr"/>
                      <a:r>
                        <a:rPr lang="en-US" altLang="zh-CN" sz="2400" dirty="0"/>
                        <a:t>T</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4"/>
                  </a:ext>
                </a:extLst>
              </a:tr>
              <a:tr h="500066">
                <a:tc>
                  <a:txBody>
                    <a:bodyPr/>
                    <a:lstStyle/>
                    <a:p>
                      <a:pPr algn="ctr"/>
                      <a:r>
                        <a:rPr lang="en-US" altLang="zh-CN" sz="2400" dirty="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5"/>
                  </a:ext>
                </a:extLst>
              </a:tr>
              <a:tr h="500066">
                <a:tc>
                  <a:txBody>
                    <a:bodyPr/>
                    <a:lstStyle/>
                    <a:p>
                      <a:pPr algn="ctr"/>
                      <a:r>
                        <a:rPr lang="en-US" altLang="zh-CN" sz="2400" dirty="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6"/>
                  </a:ext>
                </a:extLst>
              </a:tr>
              <a:tr h="500066">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7"/>
                  </a:ext>
                </a:extLst>
              </a:tr>
              <a:tr h="500066">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8"/>
                  </a:ext>
                </a:extLst>
              </a:tr>
            </a:tbl>
          </a:graphicData>
        </a:graphic>
      </p:graphicFrame>
      <p:sp>
        <p:nvSpPr>
          <p:cNvPr id="12" name="矩形 8"/>
          <p:cNvSpPr>
            <a:spLocks noChangeArrowheads="1"/>
          </p:cNvSpPr>
          <p:nvPr/>
        </p:nvSpPr>
        <p:spPr bwMode="auto">
          <a:xfrm>
            <a:off x="4048662" y="2100188"/>
            <a:ext cx="2745458" cy="357187"/>
          </a:xfrm>
          <a:prstGeom prst="rect">
            <a:avLst/>
          </a:prstGeom>
          <a:noFill/>
          <a:ln w="28575" algn="ctr">
            <a:solidFill>
              <a:srgbClr val="FF0000"/>
            </a:solidFill>
            <a:round/>
            <a:headEnd/>
            <a:tailEnd/>
          </a:ln>
        </p:spPr>
        <p:txBody>
          <a:bodyPr/>
          <a:lstStyle/>
          <a:p>
            <a:pPr latinLnBrk="1"/>
            <a:endParaRPr lang="zh-CN" altLang="en-US"/>
          </a:p>
        </p:txBody>
      </p:sp>
      <p:sp>
        <p:nvSpPr>
          <p:cNvPr id="14" name="圆角矩形标注 13"/>
          <p:cNvSpPr/>
          <p:nvPr/>
        </p:nvSpPr>
        <p:spPr bwMode="auto">
          <a:xfrm>
            <a:off x="2039552" y="2131717"/>
            <a:ext cx="1643063" cy="1000125"/>
          </a:xfrm>
          <a:prstGeom prst="wedgeRoundRectCallout">
            <a:avLst>
              <a:gd name="adj1" fmla="val 79531"/>
              <a:gd name="adj2" fmla="val -3775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latinLnBrk="1">
              <a:defRPr/>
            </a:pPr>
            <a:r>
              <a:rPr lang="zh-CN" altLang="en-US" sz="2400" i="0" dirty="0">
                <a:effectLst>
                  <a:outerShdw blurRad="38100" dist="38100" dir="2700000" algn="tl">
                    <a:srgbClr val="000000">
                      <a:alpha val="43137"/>
                    </a:srgbClr>
                  </a:outerShdw>
                </a:effectLst>
                <a:latin typeface="楷体_GB2312" pitchFamily="49" charset="-122"/>
                <a:ea typeface="楷体_GB2312" pitchFamily="49" charset="-122"/>
              </a:rPr>
              <a:t>按字典序排序</a:t>
            </a:r>
            <a:endParaRPr lang="zh-CN" altLang="en-US" sz="2400" i="0"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endParaRPr>
          </a:p>
        </p:txBody>
      </p:sp>
      <p:sp>
        <p:nvSpPr>
          <p:cNvPr id="21" name="矩形 10"/>
          <p:cNvSpPr>
            <a:spLocks noChangeArrowheads="1"/>
          </p:cNvSpPr>
          <p:nvPr/>
        </p:nvSpPr>
        <p:spPr bwMode="auto">
          <a:xfrm>
            <a:off x="4048662" y="2520684"/>
            <a:ext cx="2745458" cy="3897312"/>
          </a:xfrm>
          <a:prstGeom prst="rect">
            <a:avLst/>
          </a:prstGeom>
          <a:noFill/>
          <a:ln w="28575" algn="ctr">
            <a:solidFill>
              <a:srgbClr val="FF0000"/>
            </a:solidFill>
            <a:round/>
            <a:headEnd/>
            <a:tailEnd/>
          </a:ln>
        </p:spPr>
        <p:txBody>
          <a:bodyPr/>
          <a:lstStyle/>
          <a:p>
            <a:pPr latinLnBrk="1"/>
            <a:endParaRPr lang="zh-CN" altLang="en-US"/>
          </a:p>
        </p:txBody>
      </p:sp>
      <p:sp>
        <p:nvSpPr>
          <p:cNvPr id="22" name="圆角矩形标注 21"/>
          <p:cNvSpPr/>
          <p:nvPr/>
        </p:nvSpPr>
        <p:spPr bwMode="auto">
          <a:xfrm>
            <a:off x="1688714" y="3989091"/>
            <a:ext cx="2208212" cy="2571750"/>
          </a:xfrm>
          <a:prstGeom prst="wedgeRoundRectCallout">
            <a:avLst>
              <a:gd name="adj1" fmla="val 74734"/>
              <a:gd name="adj2" fmla="val 2529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latinLnBrk="1">
              <a:defRPr/>
            </a:pPr>
            <a:r>
              <a:rPr lang="zh-CN" altLang="en-US" sz="2400" i="0" dirty="0">
                <a:solidFill>
                  <a:schemeClr val="tx1"/>
                </a:solidFill>
                <a:effectLst>
                  <a:outerShdw blurRad="38100" dist="38100" dir="2700000" algn="tl">
                    <a:srgbClr val="000000">
                      <a:alpha val="43137"/>
                    </a:srgbClr>
                  </a:outerShdw>
                </a:effectLst>
                <a:latin typeface="楷体_GB2312" pitchFamily="49" charset="-122"/>
                <a:ea typeface="楷体_GB2312" pitchFamily="49" charset="-122"/>
              </a:rPr>
              <a:t>命题变量的所有真值赋值组合按对应二进制值递增或递减的顺序组织</a:t>
            </a:r>
          </a:p>
        </p:txBody>
      </p:sp>
      <p:graphicFrame>
        <p:nvGraphicFramePr>
          <p:cNvPr id="24" name="表格 23"/>
          <p:cNvGraphicFramePr>
            <a:graphicFrameLocks noGrp="1"/>
          </p:cNvGraphicFramePr>
          <p:nvPr>
            <p:extLst>
              <p:ext uri="{D42A27DB-BD31-4B8C-83A1-F6EECF244321}">
                <p14:modId xmlns:p14="http://schemas.microsoft.com/office/powerpoint/2010/main" val="3640153085"/>
              </p:ext>
            </p:extLst>
          </p:nvPr>
        </p:nvGraphicFramePr>
        <p:xfrm>
          <a:off x="8365757" y="1988840"/>
          <a:ext cx="1330643" cy="4500594"/>
        </p:xfrm>
        <a:graphic>
          <a:graphicData uri="http://schemas.openxmlformats.org/drawingml/2006/table">
            <a:tbl>
              <a:tblPr firstRow="1" bandRow="1">
                <a:tableStyleId>{5C22544A-7EE6-4342-B048-85BDC9FD1C3A}</a:tableStyleId>
              </a:tblPr>
              <a:tblGrid>
                <a:gridCol w="1330643">
                  <a:extLst>
                    <a:ext uri="{9D8B030D-6E8A-4147-A177-3AD203B41FA5}">
                      <a16:colId xmlns:a16="http://schemas.microsoft.com/office/drawing/2014/main" val="20000"/>
                    </a:ext>
                  </a:extLst>
                </a:gridCol>
              </a:tblGrid>
              <a:tr h="500066">
                <a:tc>
                  <a:txBody>
                    <a:bodyPr/>
                    <a:lstStyle/>
                    <a:p>
                      <a:pPr algn="ctr"/>
                      <a:r>
                        <a:rPr lang="en-US" altLang="zh-CN" sz="2400" u="sng" dirty="0">
                          <a:effectLst>
                            <a:outerShdw blurRad="38100" dist="38100" dir="2700000" algn="tl">
                              <a:srgbClr val="000000">
                                <a:alpha val="43137"/>
                              </a:srgbClr>
                            </a:outerShdw>
                          </a:effectLst>
                        </a:rPr>
                        <a:t>p </a:t>
                      </a:r>
                      <a:r>
                        <a:rPr lang="en-US" altLang="zh-CN" sz="2400" u="sng" dirty="0">
                          <a:effectLst>
                            <a:outerShdw blurRad="38100" dist="38100" dir="2700000" algn="tl">
                              <a:srgbClr val="000000">
                                <a:alpha val="43137"/>
                              </a:srgbClr>
                            </a:outerShdw>
                          </a:effectLst>
                          <a:sym typeface="Symbol"/>
                        </a:rPr>
                        <a:t></a:t>
                      </a:r>
                      <a:r>
                        <a:rPr lang="en-US" altLang="zh-CN" sz="2400" u="sng" dirty="0">
                          <a:effectLst>
                            <a:outerShdw blurRad="38100" dist="38100" dir="2700000" algn="tl">
                              <a:srgbClr val="000000">
                                <a:alpha val="43137"/>
                              </a:srgbClr>
                            </a:outerShdw>
                          </a:effectLst>
                        </a:rPr>
                        <a:t>q </a:t>
                      </a:r>
                      <a:r>
                        <a:rPr lang="en-US" altLang="zh-CN" sz="2400" dirty="0">
                          <a:effectLst>
                            <a:outerShdw blurRad="38100" dist="38100" dir="2700000" algn="tl">
                              <a:srgbClr val="000000">
                                <a:alpha val="43137"/>
                              </a:srgbClr>
                            </a:outerShdw>
                          </a:effectLst>
                          <a:sym typeface="Symbol"/>
                        </a:rPr>
                        <a:t> </a:t>
                      </a:r>
                      <a:r>
                        <a:rPr lang="en-US" altLang="zh-CN" sz="2400" u="sng" dirty="0">
                          <a:effectLst>
                            <a:outerShdw blurRad="38100" dist="38100" dir="2700000" algn="tl">
                              <a:srgbClr val="000000">
                                <a:alpha val="43137"/>
                              </a:srgbClr>
                            </a:outerShdw>
                          </a:effectLst>
                        </a:rPr>
                        <a:t>r</a:t>
                      </a:r>
                      <a:endParaRPr lang="zh-CN" altLang="en-US" sz="2400" u="sng"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500066">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1"/>
                  </a:ext>
                </a:extLst>
              </a:tr>
              <a:tr h="500066">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2"/>
                  </a:ext>
                </a:extLst>
              </a:tr>
              <a:tr h="500066">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3"/>
                  </a:ext>
                </a:extLst>
              </a:tr>
              <a:tr h="500066">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4"/>
                  </a:ext>
                </a:extLst>
              </a:tr>
              <a:tr h="500066">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5"/>
                  </a:ext>
                </a:extLst>
              </a:tr>
              <a:tr h="500066">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6"/>
                  </a:ext>
                </a:extLst>
              </a:tr>
              <a:tr h="500066">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7"/>
                  </a:ext>
                </a:extLst>
              </a:tr>
              <a:tr h="500066">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8"/>
                  </a:ext>
                </a:extLst>
              </a:tr>
            </a:tbl>
          </a:graphicData>
        </a:graphic>
      </p:graphicFrame>
      <p:sp>
        <p:nvSpPr>
          <p:cNvPr id="3" name="对话气泡: 圆角矩形 2">
            <a:extLst>
              <a:ext uri="{FF2B5EF4-FFF2-40B4-BE49-F238E27FC236}">
                <a16:creationId xmlns:a16="http://schemas.microsoft.com/office/drawing/2014/main" id="{40651052-F468-4D93-B7D0-D753CBBDC929}"/>
              </a:ext>
            </a:extLst>
          </p:cNvPr>
          <p:cNvSpPr/>
          <p:nvPr/>
        </p:nvSpPr>
        <p:spPr bwMode="auto">
          <a:xfrm>
            <a:off x="2337034" y="3274724"/>
            <a:ext cx="1189370" cy="576064"/>
          </a:xfrm>
          <a:prstGeom prst="wedgeRoundRectCallout">
            <a:avLst>
              <a:gd name="adj1" fmla="val 103624"/>
              <a:gd name="adj2" fmla="val 67203"/>
              <a:gd name="adj3" fmla="val 16667"/>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latinLnBrk="1"/>
            <a:r>
              <a:rPr lang="en-US" altLang="zh-CN" sz="2400" i="0" dirty="0">
                <a:ea typeface="华文细黑" pitchFamily="2" charset="-122"/>
              </a:rPr>
              <a:t>2</a:t>
            </a:r>
            <a:r>
              <a:rPr lang="en-US" altLang="zh-CN" sz="2400" baseline="30000" dirty="0">
                <a:ea typeface="华文细黑" pitchFamily="2" charset="-122"/>
              </a:rPr>
              <a:t>n</a:t>
            </a:r>
            <a:r>
              <a:rPr lang="zh-CN" altLang="en-US" sz="2400" i="0" dirty="0">
                <a:ea typeface="华文细黑" pitchFamily="2" charset="-122"/>
              </a:rPr>
              <a:t>行</a:t>
            </a:r>
            <a:endParaRPr lang="zh-CN" altLang="en-US" sz="2400" baseline="30000" dirty="0">
              <a:ea typeface="华文细黑" pitchFamily="2" charset="-122"/>
            </a:endParaRPr>
          </a:p>
        </p:txBody>
      </p:sp>
      <p:sp>
        <p:nvSpPr>
          <p:cNvPr id="15" name="TextBox 5">
            <a:extLst>
              <a:ext uri="{FF2B5EF4-FFF2-40B4-BE49-F238E27FC236}">
                <a16:creationId xmlns:a16="http://schemas.microsoft.com/office/drawing/2014/main" id="{C2505719-9F80-4AE1-A26F-224533DCC871}"/>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6" name="WordArt 2">
            <a:extLst>
              <a:ext uri="{FF2B5EF4-FFF2-40B4-BE49-F238E27FC236}">
                <a16:creationId xmlns:a16="http://schemas.microsoft.com/office/drawing/2014/main" id="{49378363-CBDC-4EA7-A6DC-9E7DADAFBF1C}"/>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strips(down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strips(downLef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1" grpId="0" animBg="1"/>
      <p:bldP spid="2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1528833172"/>
              </p:ext>
            </p:extLst>
          </p:nvPr>
        </p:nvGraphicFramePr>
        <p:xfrm>
          <a:off x="2381224" y="2132856"/>
          <a:ext cx="7272808" cy="4114800"/>
        </p:xfrm>
        <a:graphic>
          <a:graphicData uri="http://schemas.openxmlformats.org/drawingml/2006/table">
            <a:tbl>
              <a:tblPr firstRow="1" bandRow="1">
                <a:tableStyleId>{5C22544A-7EE6-4342-B048-85BDC9FD1C3A}</a:tableStyleId>
              </a:tblPr>
              <a:tblGrid>
                <a:gridCol w="571217">
                  <a:extLst>
                    <a:ext uri="{9D8B030D-6E8A-4147-A177-3AD203B41FA5}">
                      <a16:colId xmlns:a16="http://schemas.microsoft.com/office/drawing/2014/main" val="20000"/>
                    </a:ext>
                  </a:extLst>
                </a:gridCol>
                <a:gridCol w="571217">
                  <a:extLst>
                    <a:ext uri="{9D8B030D-6E8A-4147-A177-3AD203B41FA5}">
                      <a16:colId xmlns:a16="http://schemas.microsoft.com/office/drawing/2014/main" val="20001"/>
                    </a:ext>
                  </a:extLst>
                </a:gridCol>
                <a:gridCol w="571217">
                  <a:extLst>
                    <a:ext uri="{9D8B030D-6E8A-4147-A177-3AD203B41FA5}">
                      <a16:colId xmlns:a16="http://schemas.microsoft.com/office/drawing/2014/main" val="20002"/>
                    </a:ext>
                  </a:extLst>
                </a:gridCol>
                <a:gridCol w="1011555">
                  <a:extLst>
                    <a:ext uri="{9D8B030D-6E8A-4147-A177-3AD203B41FA5}">
                      <a16:colId xmlns:a16="http://schemas.microsoft.com/office/drawing/2014/main" val="20003"/>
                    </a:ext>
                  </a:extLst>
                </a:gridCol>
                <a:gridCol w="646430">
                  <a:extLst>
                    <a:ext uri="{9D8B030D-6E8A-4147-A177-3AD203B41FA5}">
                      <a16:colId xmlns:a16="http://schemas.microsoft.com/office/drawing/2014/main" val="20004"/>
                    </a:ext>
                  </a:extLst>
                </a:gridCol>
                <a:gridCol w="1117917">
                  <a:extLst>
                    <a:ext uri="{9D8B030D-6E8A-4147-A177-3AD203B41FA5}">
                      <a16:colId xmlns:a16="http://schemas.microsoft.com/office/drawing/2014/main" val="20005"/>
                    </a:ext>
                  </a:extLst>
                </a:gridCol>
                <a:gridCol w="2783255">
                  <a:extLst>
                    <a:ext uri="{9D8B030D-6E8A-4147-A177-3AD203B41FA5}">
                      <a16:colId xmlns:a16="http://schemas.microsoft.com/office/drawing/2014/main" val="20006"/>
                    </a:ext>
                  </a:extLst>
                </a:gridCol>
              </a:tblGrid>
              <a:tr h="442741">
                <a:tc>
                  <a:txBody>
                    <a:bodyPr/>
                    <a:lstStyle/>
                    <a:p>
                      <a:pPr algn="ctr"/>
                      <a:r>
                        <a:rPr lang="en-US" altLang="zh-CN" sz="2400" dirty="0">
                          <a:effectLst>
                            <a:outerShdw blurRad="38100" dist="38100" dir="2700000" algn="tl">
                              <a:srgbClr val="000000">
                                <a:alpha val="43137"/>
                              </a:srgbClr>
                            </a:outerShdw>
                          </a:effectLst>
                        </a:rPr>
                        <a:t>p</a:t>
                      </a:r>
                      <a:endParaRPr lang="zh-CN" altLang="en-US" sz="2400" dirty="0">
                        <a:effectLst>
                          <a:outerShdw blurRad="38100" dist="38100" dir="2700000" algn="tl">
                            <a:srgbClr val="000000">
                              <a:alpha val="43137"/>
                            </a:srgbClr>
                          </a:outerShdw>
                        </a:effectLst>
                      </a:endParaRPr>
                    </a:p>
                  </a:txBody>
                  <a:tcPr/>
                </a:tc>
                <a:tc>
                  <a:txBody>
                    <a:bodyPr/>
                    <a:lstStyle/>
                    <a:p>
                      <a:pPr algn="ctr"/>
                      <a:r>
                        <a:rPr lang="en-US" altLang="zh-CN" sz="2400" dirty="0">
                          <a:effectLst>
                            <a:outerShdw blurRad="38100" dist="38100" dir="2700000" algn="tl">
                              <a:srgbClr val="000000">
                                <a:alpha val="43137"/>
                              </a:srgbClr>
                            </a:outerShdw>
                          </a:effectLst>
                        </a:rPr>
                        <a:t>q</a:t>
                      </a:r>
                      <a:endParaRPr lang="zh-CN" altLang="en-US" sz="2400" dirty="0">
                        <a:effectLst>
                          <a:outerShdw blurRad="38100" dist="38100" dir="2700000" algn="tl">
                            <a:srgbClr val="000000">
                              <a:alpha val="43137"/>
                            </a:srgbClr>
                          </a:outerShdw>
                        </a:effectLst>
                      </a:endParaRPr>
                    </a:p>
                  </a:txBody>
                  <a:tcPr/>
                </a:tc>
                <a:tc>
                  <a:txBody>
                    <a:bodyPr/>
                    <a:lstStyle/>
                    <a:p>
                      <a:pPr algn="ctr"/>
                      <a:r>
                        <a:rPr lang="en-US" altLang="zh-CN" sz="2400" dirty="0">
                          <a:effectLst>
                            <a:outerShdw blurRad="38100" dist="38100" dir="2700000" algn="tl">
                              <a:srgbClr val="000000">
                                <a:alpha val="43137"/>
                              </a:srgbClr>
                            </a:outerShdw>
                          </a:effectLst>
                        </a:rPr>
                        <a:t>r</a:t>
                      </a:r>
                      <a:endParaRPr lang="zh-CN" altLang="en-US" sz="2400" dirty="0">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effectLst>
                            <a:outerShdw blurRad="38100" dist="38100" dir="2700000" algn="tl">
                              <a:srgbClr val="000000">
                                <a:alpha val="43137"/>
                              </a:srgbClr>
                            </a:outerShdw>
                          </a:effectLst>
                        </a:rPr>
                        <a:t>p </a:t>
                      </a:r>
                      <a:r>
                        <a:rPr lang="en-US" altLang="zh-CN" sz="2400" dirty="0">
                          <a:effectLst>
                            <a:outerShdw blurRad="38100" dist="38100" dir="2700000" algn="tl">
                              <a:srgbClr val="000000">
                                <a:alpha val="43137"/>
                              </a:srgbClr>
                            </a:outerShdw>
                          </a:effectLst>
                          <a:sym typeface="Symbol"/>
                        </a:rPr>
                        <a:t> </a:t>
                      </a:r>
                      <a:r>
                        <a:rPr lang="en-US" altLang="zh-CN" sz="2400" dirty="0">
                          <a:effectLst>
                            <a:outerShdw blurRad="38100" dist="38100" dir="2700000" algn="tl">
                              <a:srgbClr val="000000">
                                <a:alpha val="43137"/>
                              </a:srgbClr>
                            </a:outerShdw>
                          </a:effectLst>
                        </a:rPr>
                        <a:t>q </a:t>
                      </a:r>
                      <a:endParaRPr lang="zh-CN" altLang="en-US" sz="2400" dirty="0">
                        <a:effectLst>
                          <a:outerShdw blurRad="38100" dist="38100" dir="2700000" algn="tl">
                            <a:srgbClr val="000000">
                              <a:alpha val="43137"/>
                            </a:srgbClr>
                          </a:outerShdw>
                        </a:effectLst>
                      </a:endParaRPr>
                    </a:p>
                  </a:txBody>
                  <a:tcPr/>
                </a:tc>
                <a:tc>
                  <a:txBody>
                    <a:bodyPr/>
                    <a:lstStyle/>
                    <a:p>
                      <a:pPr algn="ctr"/>
                      <a:r>
                        <a:rPr lang="en-US" altLang="zh-CN" sz="2400" i="0" dirty="0">
                          <a:ea typeface="仿宋_GB2312" pitchFamily="49" charset="-122"/>
                          <a:sym typeface="Symbol"/>
                        </a:rPr>
                        <a:t></a:t>
                      </a:r>
                      <a:r>
                        <a:rPr lang="en-US" altLang="zh-CN" sz="2400" dirty="0">
                          <a:effectLst>
                            <a:outerShdw blurRad="38100" dist="38100" dir="2700000" algn="tl">
                              <a:srgbClr val="000000">
                                <a:alpha val="43137"/>
                              </a:srgbClr>
                            </a:outerShdw>
                          </a:effectLst>
                        </a:rPr>
                        <a:t>q</a:t>
                      </a:r>
                      <a:endParaRPr lang="zh-CN" altLang="en-US" sz="2400" dirty="0">
                        <a:effectLst>
                          <a:outerShdw blurRad="38100" dist="38100" dir="2700000" algn="tl">
                            <a:srgbClr val="000000">
                              <a:alpha val="43137"/>
                            </a:srgbClr>
                          </a:outerShdw>
                        </a:effectLst>
                      </a:endParaRPr>
                    </a:p>
                  </a:txBody>
                  <a:tcPr/>
                </a:tc>
                <a:tc>
                  <a:txBody>
                    <a:bodyPr/>
                    <a:lstStyle/>
                    <a:p>
                      <a:pPr algn="ctr"/>
                      <a:r>
                        <a:rPr lang="en-US" altLang="zh-CN" sz="2400" b="1" kern="1200" dirty="0">
                          <a:solidFill>
                            <a:schemeClr val="lt1"/>
                          </a:solidFill>
                          <a:effectLst>
                            <a:outerShdw blurRad="38100" dist="38100" dir="2700000" algn="tl">
                              <a:srgbClr val="000000">
                                <a:alpha val="43137"/>
                              </a:srgbClr>
                            </a:outerShdw>
                          </a:effectLst>
                          <a:latin typeface="+mn-lt"/>
                          <a:ea typeface="+mn-ea"/>
                          <a:cs typeface="+mn-cs"/>
                          <a:sym typeface="Symbol"/>
                        </a:rPr>
                        <a:t></a:t>
                      </a:r>
                      <a:r>
                        <a:rPr lang="en-US" altLang="zh-CN" sz="2400" b="1" kern="1200" dirty="0">
                          <a:solidFill>
                            <a:schemeClr val="lt1"/>
                          </a:solidFill>
                          <a:effectLst>
                            <a:outerShdw blurRad="38100" dist="38100" dir="2700000" algn="tl">
                              <a:srgbClr val="000000">
                                <a:alpha val="43137"/>
                              </a:srgbClr>
                            </a:outerShdw>
                          </a:effectLst>
                          <a:latin typeface="+mn-lt"/>
                          <a:ea typeface="+mn-ea"/>
                          <a:cs typeface="+mn-cs"/>
                        </a:rPr>
                        <a:t>q </a:t>
                      </a:r>
                      <a:r>
                        <a:rPr lang="en-US" altLang="zh-CN" sz="2400" b="1" kern="1200" dirty="0">
                          <a:solidFill>
                            <a:schemeClr val="lt1"/>
                          </a:solidFill>
                          <a:effectLst>
                            <a:outerShdw blurRad="38100" dist="38100" dir="2700000" algn="tl">
                              <a:srgbClr val="000000">
                                <a:alpha val="43137"/>
                              </a:srgbClr>
                            </a:outerShdw>
                          </a:effectLst>
                          <a:latin typeface="+mn-lt"/>
                          <a:ea typeface="+mn-ea"/>
                          <a:cs typeface="+mn-cs"/>
                          <a:sym typeface="Symbol"/>
                        </a:rPr>
                        <a:t> </a:t>
                      </a:r>
                      <a:r>
                        <a:rPr lang="en-US" altLang="zh-CN" sz="2400" b="1" kern="1200" dirty="0">
                          <a:solidFill>
                            <a:schemeClr val="lt1"/>
                          </a:solidFill>
                          <a:effectLst>
                            <a:outerShdw blurRad="38100" dist="38100" dir="2700000" algn="tl">
                              <a:srgbClr val="000000">
                                <a:alpha val="43137"/>
                              </a:srgbClr>
                            </a:outerShdw>
                          </a:effectLst>
                          <a:latin typeface="+mn-lt"/>
                          <a:ea typeface="+mn-ea"/>
                          <a:cs typeface="+mn-cs"/>
                        </a:rPr>
                        <a:t>r</a:t>
                      </a:r>
                      <a:endParaRPr lang="zh-CN" altLang="en-US" sz="2400" b="1" kern="1200" dirty="0">
                        <a:solidFill>
                          <a:schemeClr val="lt1"/>
                        </a:solidFill>
                        <a:effectLst>
                          <a:outerShdw blurRad="38100" dist="38100" dir="2700000" algn="tl">
                            <a:srgbClr val="000000">
                              <a:alpha val="43137"/>
                            </a:srgbClr>
                          </a:outerShdw>
                        </a:effectLst>
                        <a:latin typeface="+mn-lt"/>
                        <a:ea typeface="+mn-ea"/>
                        <a:cs typeface="+mn-cs"/>
                      </a:endParaRPr>
                    </a:p>
                  </a:txBody>
                  <a:tcPr/>
                </a:tc>
                <a:tc>
                  <a:txBody>
                    <a:bodyPr/>
                    <a:lstStyle/>
                    <a:p>
                      <a:pPr algn="ctr"/>
                      <a:r>
                        <a:rPr lang="en-US" altLang="zh-CN" sz="2400" dirty="0">
                          <a:solidFill>
                            <a:srgbClr val="FFFF00"/>
                          </a:solidFill>
                          <a:effectLst>
                            <a:outerShdw blurRad="38100" dist="38100" dir="2700000" algn="tl">
                              <a:srgbClr val="000000">
                                <a:alpha val="43137"/>
                              </a:srgbClr>
                            </a:outerShdw>
                          </a:effectLst>
                        </a:rPr>
                        <a:t>p </a:t>
                      </a:r>
                      <a:r>
                        <a:rPr lang="en-US" altLang="zh-CN" sz="2400" dirty="0">
                          <a:solidFill>
                            <a:srgbClr val="FFFF00"/>
                          </a:solidFill>
                          <a:effectLst>
                            <a:outerShdw blurRad="38100" dist="38100" dir="2700000" algn="tl">
                              <a:srgbClr val="000000">
                                <a:alpha val="43137"/>
                              </a:srgbClr>
                            </a:outerShdw>
                          </a:effectLst>
                          <a:sym typeface="Symbol"/>
                        </a:rPr>
                        <a:t></a:t>
                      </a:r>
                      <a:r>
                        <a:rPr lang="en-US" altLang="zh-CN" sz="2400" dirty="0">
                          <a:solidFill>
                            <a:srgbClr val="FFFF00"/>
                          </a:solidFill>
                          <a:effectLst>
                            <a:outerShdw blurRad="38100" dist="38100" dir="2700000" algn="tl">
                              <a:srgbClr val="000000">
                                <a:alpha val="43137"/>
                              </a:srgbClr>
                            </a:outerShdw>
                          </a:effectLst>
                        </a:rPr>
                        <a:t>q </a:t>
                      </a:r>
                      <a:r>
                        <a:rPr lang="zh-CN" altLang="en-US" sz="2400" dirty="0">
                          <a:solidFill>
                            <a:srgbClr val="FFFF00"/>
                          </a:solidFill>
                          <a:effectLst>
                            <a:outerShdw blurRad="38100" dist="38100" dir="2700000" algn="tl">
                              <a:srgbClr val="000000">
                                <a:alpha val="43137"/>
                              </a:srgbClr>
                            </a:outerShdw>
                          </a:effectLst>
                        </a:rPr>
                        <a:t>→ </a:t>
                      </a:r>
                      <a:r>
                        <a:rPr lang="en-US" altLang="zh-CN" sz="2400" i="0" dirty="0">
                          <a:solidFill>
                            <a:srgbClr val="FFFF00"/>
                          </a:solidFill>
                          <a:effectLst>
                            <a:outerShdw blurRad="38100" dist="38100" dir="2700000" algn="tl">
                              <a:srgbClr val="000000">
                                <a:alpha val="43137"/>
                              </a:srgbClr>
                            </a:outerShdw>
                          </a:effectLst>
                          <a:ea typeface="仿宋_GB2312" pitchFamily="49" charset="-122"/>
                          <a:sym typeface="Symbol"/>
                        </a:rPr>
                        <a:t></a:t>
                      </a:r>
                      <a:r>
                        <a:rPr lang="en-US" altLang="zh-CN" sz="2400" dirty="0">
                          <a:solidFill>
                            <a:srgbClr val="FFFF00"/>
                          </a:solidFill>
                          <a:effectLst>
                            <a:outerShdw blurRad="38100" dist="38100" dir="2700000" algn="tl">
                              <a:srgbClr val="000000">
                                <a:alpha val="43137"/>
                              </a:srgbClr>
                            </a:outerShdw>
                          </a:effectLst>
                        </a:rPr>
                        <a:t>q </a:t>
                      </a:r>
                      <a:r>
                        <a:rPr lang="en-US" altLang="zh-CN" sz="2400" dirty="0">
                          <a:solidFill>
                            <a:srgbClr val="FFFF00"/>
                          </a:solidFill>
                          <a:effectLst>
                            <a:outerShdw blurRad="38100" dist="38100" dir="2700000" algn="tl">
                              <a:srgbClr val="000000">
                                <a:alpha val="43137"/>
                              </a:srgbClr>
                            </a:outerShdw>
                          </a:effectLst>
                          <a:sym typeface="Symbol"/>
                        </a:rPr>
                        <a:t> </a:t>
                      </a:r>
                      <a:r>
                        <a:rPr lang="en-US" altLang="zh-CN" sz="2400" dirty="0">
                          <a:solidFill>
                            <a:srgbClr val="FFFF00"/>
                          </a:solidFill>
                          <a:effectLst>
                            <a:outerShdw blurRad="38100" dist="38100" dir="2700000" algn="tl">
                              <a:srgbClr val="000000">
                                <a:alpha val="43137"/>
                              </a:srgbClr>
                            </a:outerShdw>
                          </a:effectLst>
                        </a:rPr>
                        <a:t>r</a:t>
                      </a:r>
                      <a:endParaRPr lang="zh-CN" altLang="en-US" sz="2400" dirty="0">
                        <a:solidFill>
                          <a:srgbClr val="FFFF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442741">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1"/>
                  </a:ext>
                </a:extLst>
              </a:tr>
              <a:tr h="442741">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extLst>
                  <a:ext uri="{0D108BD9-81ED-4DB2-BD59-A6C34878D82A}">
                    <a16:rowId xmlns:a16="http://schemas.microsoft.com/office/drawing/2014/main" val="10002"/>
                  </a:ext>
                </a:extLst>
              </a:tr>
              <a:tr h="442741">
                <a:tc>
                  <a:txBody>
                    <a:bodyPr/>
                    <a:lstStyle/>
                    <a:p>
                      <a:pPr algn="ctr"/>
                      <a:r>
                        <a:rPr lang="en-US" altLang="zh-CN" sz="2400" dirty="0"/>
                        <a:t>T</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a:t>T</a:t>
                      </a:r>
                      <a:endParaRPr lang="zh-CN" altLang="en-US" sz="2400" dirty="0"/>
                    </a:p>
                  </a:txBody>
                  <a:tcPr/>
                </a:tc>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3"/>
                  </a:ext>
                </a:extLst>
              </a:tr>
              <a:tr h="442741">
                <a:tc>
                  <a:txBody>
                    <a:bodyPr/>
                    <a:lstStyle/>
                    <a:p>
                      <a:pPr algn="ctr"/>
                      <a:r>
                        <a:rPr lang="en-US" altLang="zh-CN" sz="2400" dirty="0"/>
                        <a:t>T</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a:t>T</a:t>
                      </a:r>
                      <a:endParaRPr lang="zh-CN" altLang="en-US" sz="2400" dirty="0"/>
                    </a:p>
                  </a:txBody>
                  <a:tcPr/>
                </a:tc>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4"/>
                  </a:ext>
                </a:extLst>
              </a:tr>
              <a:tr h="442741">
                <a:tc>
                  <a:txBody>
                    <a:bodyPr/>
                    <a:lstStyle/>
                    <a:p>
                      <a:pPr algn="ctr"/>
                      <a:r>
                        <a:rPr lang="en-US" altLang="zh-CN" sz="2400" dirty="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a:t>F</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a:t>T</a:t>
                      </a:r>
                      <a:endParaRPr lang="zh-CN" altLang="en-US" sz="2400" dirty="0"/>
                    </a:p>
                  </a:txBody>
                  <a:tcPr/>
                </a:tc>
                <a:tc>
                  <a:txBody>
                    <a:bodyPr/>
                    <a:lstStyle/>
                    <a:p>
                      <a:pPr algn="ctr"/>
                      <a:r>
                        <a:rPr lang="en-US" altLang="zh-CN" sz="2400"/>
                        <a:t>T</a:t>
                      </a:r>
                      <a:endParaRPr lang="zh-CN" altLang="en-US" sz="2400" dirty="0"/>
                    </a:p>
                  </a:txBody>
                  <a:tcPr/>
                </a:tc>
                <a:extLst>
                  <a:ext uri="{0D108BD9-81ED-4DB2-BD59-A6C34878D82A}">
                    <a16:rowId xmlns:a16="http://schemas.microsoft.com/office/drawing/2014/main" val="10005"/>
                  </a:ext>
                </a:extLst>
              </a:tr>
              <a:tr h="442741">
                <a:tc>
                  <a:txBody>
                    <a:bodyPr/>
                    <a:lstStyle/>
                    <a:p>
                      <a:pPr algn="ctr"/>
                      <a:r>
                        <a:rPr lang="en-US" altLang="zh-CN" sz="2400" dirty="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a:t>F</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a:t>T</a:t>
                      </a:r>
                      <a:endParaRPr lang="zh-CN" altLang="en-US" sz="2400" dirty="0"/>
                    </a:p>
                  </a:txBody>
                  <a:tcPr/>
                </a:tc>
                <a:extLst>
                  <a:ext uri="{0D108BD9-81ED-4DB2-BD59-A6C34878D82A}">
                    <a16:rowId xmlns:a16="http://schemas.microsoft.com/office/drawing/2014/main" val="10006"/>
                  </a:ext>
                </a:extLst>
              </a:tr>
              <a:tr h="442741">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a:t>T</a:t>
                      </a:r>
                      <a:endParaRPr lang="zh-CN" altLang="en-US" sz="2400" dirty="0"/>
                    </a:p>
                  </a:txBody>
                  <a:tcPr/>
                </a:tc>
                <a:tc>
                  <a:txBody>
                    <a:bodyPr/>
                    <a:lstStyle/>
                    <a:p>
                      <a:pPr algn="ctr"/>
                      <a:r>
                        <a:rPr lang="en-US" altLang="zh-CN" sz="2400"/>
                        <a:t>T</a:t>
                      </a:r>
                      <a:endParaRPr lang="zh-CN" altLang="en-US" sz="2400" dirty="0"/>
                    </a:p>
                  </a:txBody>
                  <a:tcPr/>
                </a:tc>
                <a:extLst>
                  <a:ext uri="{0D108BD9-81ED-4DB2-BD59-A6C34878D82A}">
                    <a16:rowId xmlns:a16="http://schemas.microsoft.com/office/drawing/2014/main" val="10007"/>
                  </a:ext>
                </a:extLst>
              </a:tr>
              <a:tr h="442741">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F</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tc>
                  <a:txBody>
                    <a:bodyPr/>
                    <a:lstStyle/>
                    <a:p>
                      <a:pPr algn="ctr"/>
                      <a:r>
                        <a:rPr lang="en-US" altLang="zh-CN" sz="2400" dirty="0"/>
                        <a:t>T</a:t>
                      </a:r>
                      <a:endParaRPr lang="zh-CN" altLang="en-US" sz="2400" dirty="0"/>
                    </a:p>
                  </a:txBody>
                  <a:tcPr/>
                </a:tc>
                <a:extLst>
                  <a:ext uri="{0D108BD9-81ED-4DB2-BD59-A6C34878D82A}">
                    <a16:rowId xmlns:a16="http://schemas.microsoft.com/office/drawing/2014/main" val="10008"/>
                  </a:ext>
                </a:extLst>
              </a:tr>
            </a:tbl>
          </a:graphicData>
        </a:graphic>
      </p:graphicFrame>
      <p:sp>
        <p:nvSpPr>
          <p:cNvPr id="5" name="矩形 4"/>
          <p:cNvSpPr/>
          <p:nvPr/>
        </p:nvSpPr>
        <p:spPr>
          <a:xfrm>
            <a:off x="911424" y="1389969"/>
            <a:ext cx="3975768" cy="523220"/>
          </a:xfrm>
          <a:prstGeom prst="rect">
            <a:avLst/>
          </a:prstGeom>
        </p:spPr>
        <p:txBody>
          <a:bodyPr wrap="none">
            <a:spAutoFit/>
          </a:bodyPr>
          <a:lstStyle/>
          <a:p>
            <a:pPr algn="ctr"/>
            <a:r>
              <a:rPr lang="en-US" altLang="zh-CN" dirty="0">
                <a:effectLst>
                  <a:outerShdw blurRad="38100" dist="38100" dir="2700000" algn="tl">
                    <a:srgbClr val="000000">
                      <a:alpha val="43137"/>
                    </a:srgbClr>
                  </a:outerShdw>
                </a:effectLst>
              </a:rPr>
              <a:t>p </a:t>
            </a:r>
            <a:r>
              <a:rPr lang="en-US" altLang="zh-CN" i="0" dirty="0">
                <a:effectLst>
                  <a:outerShdw blurRad="38100" dist="38100" dir="2700000" algn="tl">
                    <a:srgbClr val="000000">
                      <a:alpha val="43137"/>
                    </a:srgbClr>
                  </a:outerShdw>
                </a:effectLst>
                <a:sym typeface="Symbol"/>
              </a:rPr>
              <a:t></a:t>
            </a:r>
            <a:r>
              <a:rPr lang="en-US" altLang="zh-CN" dirty="0">
                <a:effectLst>
                  <a:outerShdw blurRad="38100" dist="38100" dir="2700000" algn="tl">
                    <a:srgbClr val="000000">
                      <a:alpha val="43137"/>
                    </a:srgbClr>
                  </a:outerShdw>
                </a:effectLst>
              </a:rPr>
              <a:t>q </a:t>
            </a:r>
            <a:r>
              <a:rPr lang="zh-CN" altLang="en-US" dirty="0">
                <a:effectLst>
                  <a:outerShdw blurRad="38100" dist="38100" dir="2700000" algn="tl">
                    <a:srgbClr val="000000">
                      <a:alpha val="43137"/>
                    </a:srgbClr>
                  </a:outerShdw>
                </a:effectLst>
              </a:rPr>
              <a:t>→ </a:t>
            </a:r>
            <a:r>
              <a:rPr lang="en-US" altLang="zh-CN" i="0" dirty="0">
                <a:effectLst>
                  <a:outerShdw blurRad="38100" dist="38100" dir="2700000" algn="tl">
                    <a:srgbClr val="000000">
                      <a:alpha val="43137"/>
                    </a:srgbClr>
                  </a:outerShdw>
                </a:effectLst>
                <a:ea typeface="仿宋_GB2312" pitchFamily="49" charset="-122"/>
                <a:sym typeface="Symbol"/>
              </a:rPr>
              <a:t></a:t>
            </a:r>
            <a:r>
              <a:rPr lang="en-US" altLang="zh-CN" dirty="0">
                <a:effectLst>
                  <a:outerShdw blurRad="38100" dist="38100" dir="2700000" algn="tl">
                    <a:srgbClr val="000000">
                      <a:alpha val="43137"/>
                    </a:srgbClr>
                  </a:outerShdw>
                </a:effectLst>
              </a:rPr>
              <a:t>q </a:t>
            </a:r>
            <a:r>
              <a:rPr lang="en-US" altLang="zh-CN" i="0" dirty="0">
                <a:effectLst>
                  <a:outerShdw blurRad="38100" dist="38100" dir="2700000" algn="tl">
                    <a:srgbClr val="000000">
                      <a:alpha val="43137"/>
                    </a:srgbClr>
                  </a:outerShdw>
                </a:effectLst>
                <a:sym typeface="Symbol"/>
              </a:rPr>
              <a:t></a:t>
            </a:r>
            <a:r>
              <a:rPr lang="en-US" altLang="zh-CN" dirty="0">
                <a:effectLst>
                  <a:outerShdw blurRad="38100" dist="38100" dir="2700000" algn="tl">
                    <a:srgbClr val="000000">
                      <a:alpha val="43137"/>
                    </a:srgbClr>
                  </a:outerShdw>
                </a:effectLst>
                <a:sym typeface="Symbol"/>
              </a:rPr>
              <a:t> </a:t>
            </a:r>
            <a:r>
              <a:rPr lang="en-US" altLang="zh-CN" dirty="0">
                <a:effectLst>
                  <a:outerShdw blurRad="38100" dist="38100" dir="2700000" algn="tl">
                    <a:srgbClr val="000000">
                      <a:alpha val="43137"/>
                    </a:srgbClr>
                  </a:outerShdw>
                </a:effectLst>
              </a:rPr>
              <a:t>r</a:t>
            </a:r>
            <a:r>
              <a:rPr lang="zh-CN" altLang="en-US" i="0" dirty="0">
                <a:effectLst>
                  <a:outerShdw blurRad="38100" dist="38100" dir="2700000" algn="tl">
                    <a:srgbClr val="000000">
                      <a:alpha val="43137"/>
                    </a:srgbClr>
                  </a:outerShdw>
                </a:effectLst>
                <a:latin typeface="楷体_GB2312" charset="-122"/>
                <a:ea typeface="楷体_GB2312" charset="-122"/>
              </a:rPr>
              <a:t>的真值表</a:t>
            </a:r>
            <a:r>
              <a:rPr lang="en-US" altLang="zh-CN" i="0" dirty="0">
                <a:effectLst>
                  <a:outerShdw blurRad="38100" dist="38100" dir="2700000" algn="tl">
                    <a:srgbClr val="000000">
                      <a:alpha val="43137"/>
                    </a:srgbClr>
                  </a:outerShdw>
                </a:effectLst>
                <a:latin typeface="+mn-lt"/>
                <a:ea typeface="楷体_GB2312" charset="-122"/>
              </a:rPr>
              <a:t>?</a:t>
            </a:r>
            <a:endParaRPr lang="zh-CN" altLang="en-US" i="0" dirty="0">
              <a:effectLst>
                <a:outerShdw blurRad="38100" dist="38100" dir="2700000" algn="tl">
                  <a:srgbClr val="000000">
                    <a:alpha val="43137"/>
                  </a:srgbClr>
                </a:outerShdw>
              </a:effectLst>
              <a:latin typeface="+mn-lt"/>
              <a:ea typeface="楷体_GB2312" charset="-122"/>
            </a:endParaRPr>
          </a:p>
        </p:txBody>
      </p:sp>
      <p:sp>
        <p:nvSpPr>
          <p:cNvPr id="7" name="TextBox 5">
            <a:extLst>
              <a:ext uri="{FF2B5EF4-FFF2-40B4-BE49-F238E27FC236}">
                <a16:creationId xmlns:a16="http://schemas.microsoft.com/office/drawing/2014/main" id="{3AEE99AF-3C0E-4C64-9F76-C552FC602685}"/>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9" name="WordArt 2">
            <a:extLst>
              <a:ext uri="{FF2B5EF4-FFF2-40B4-BE49-F238E27FC236}">
                <a16:creationId xmlns:a16="http://schemas.microsoft.com/office/drawing/2014/main" id="{04B2E340-7F40-49C1-8AC6-4825BF51FFDB}"/>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txBox="1">
            <a:spLocks noChangeArrowheads="1"/>
          </p:cNvSpPr>
          <p:nvPr/>
        </p:nvSpPr>
        <p:spPr bwMode="auto">
          <a:xfrm>
            <a:off x="1881188" y="1340768"/>
            <a:ext cx="8501062" cy="4929187"/>
          </a:xfrm>
          <a:prstGeom prst="rect">
            <a:avLst/>
          </a:prstGeom>
          <a:noFill/>
          <a:ln w="9525">
            <a:noFill/>
            <a:miter lim="800000"/>
            <a:headEnd/>
            <a:tailEnd/>
          </a:ln>
        </p:spPr>
        <p:txBody>
          <a:bodyPr/>
          <a:lstStyle/>
          <a:p>
            <a:pPr indent="292100" algn="ctr" latinLnBrk="1">
              <a:spcAft>
                <a:spcPts val="1200"/>
              </a:spcAft>
            </a:pPr>
            <a:r>
              <a:rPr lang="zh-CN" altLang="en-US" sz="3200" i="0" dirty="0">
                <a:ea typeface="宋体" charset="-122"/>
              </a:rPr>
              <a:t>小  结</a:t>
            </a:r>
          </a:p>
          <a:p>
            <a:pPr indent="292100" latinLnBrk="1">
              <a:lnSpc>
                <a:spcPct val="120000"/>
              </a:lnSpc>
              <a:spcBef>
                <a:spcPts val="600"/>
              </a:spcBef>
            </a:pPr>
            <a:r>
              <a:rPr lang="en-US" altLang="zh-CN" sz="2400" i="0" dirty="0">
                <a:solidFill>
                  <a:schemeClr val="tx2"/>
                </a:solidFill>
                <a:ea typeface="宋体" charset="-122"/>
              </a:rPr>
              <a:t>1</a:t>
            </a:r>
            <a:r>
              <a:rPr lang="zh-CN" altLang="en-US" sz="2400" i="0" dirty="0">
                <a:solidFill>
                  <a:schemeClr val="tx2"/>
                </a:solidFill>
                <a:ea typeface="宋体" charset="-122"/>
              </a:rPr>
              <a:t>、命题的概念：</a:t>
            </a:r>
            <a:r>
              <a:rPr lang="zh-CN" altLang="en-US" sz="2400" i="0" dirty="0">
                <a:solidFill>
                  <a:schemeClr val="tx2"/>
                </a:solidFill>
                <a:latin typeface="楷体_GB2312" pitchFamily="49" charset="-122"/>
                <a:ea typeface="楷体_GB2312" pitchFamily="49" charset="-122"/>
              </a:rPr>
              <a:t>定义</a:t>
            </a:r>
            <a:r>
              <a:rPr lang="zh-CN" altLang="en-US" sz="2400" i="0" baseline="30000" dirty="0">
                <a:solidFill>
                  <a:schemeClr val="tx2"/>
                </a:solidFill>
                <a:latin typeface="楷体_GB2312" pitchFamily="49" charset="-122"/>
                <a:ea typeface="楷体_GB2312" pitchFamily="49" charset="-122"/>
              </a:rPr>
              <a:t>*</a:t>
            </a:r>
            <a:r>
              <a:rPr lang="zh-CN" altLang="en-US" sz="2400" i="0" dirty="0">
                <a:solidFill>
                  <a:schemeClr val="tx2"/>
                </a:solidFill>
                <a:latin typeface="楷体_GB2312" pitchFamily="49" charset="-122"/>
                <a:ea typeface="楷体_GB2312" pitchFamily="49" charset="-122"/>
              </a:rPr>
              <a:t>、真值、符号化表示</a:t>
            </a:r>
            <a:endParaRPr lang="en-US" altLang="zh-CN" sz="2400" i="0" dirty="0">
              <a:solidFill>
                <a:schemeClr val="tx2"/>
              </a:solidFill>
              <a:latin typeface="楷体_GB2312" pitchFamily="49" charset="-122"/>
              <a:ea typeface="楷体_GB2312" pitchFamily="49" charset="-122"/>
            </a:endParaRPr>
          </a:p>
          <a:p>
            <a:pPr indent="292100" algn="ctr" latinLnBrk="1">
              <a:lnSpc>
                <a:spcPct val="120000"/>
              </a:lnSpc>
              <a:spcBef>
                <a:spcPts val="600"/>
              </a:spcBef>
            </a:pPr>
            <a:r>
              <a:rPr lang="zh-CN" altLang="en-US" sz="2400" i="0" dirty="0">
                <a:solidFill>
                  <a:schemeClr val="tx2"/>
                </a:solidFill>
                <a:latin typeface="楷体_GB2312" pitchFamily="49" charset="-122"/>
                <a:ea typeface="楷体_GB2312" pitchFamily="49" charset="-122"/>
              </a:rPr>
              <a:t>   </a:t>
            </a:r>
            <a:r>
              <a:rPr lang="zh-CN" altLang="en-US" sz="2000" i="0" dirty="0">
                <a:solidFill>
                  <a:schemeClr val="tx2"/>
                </a:solidFill>
                <a:latin typeface="华文仿宋" panose="02010600040101010101" pitchFamily="2" charset="-122"/>
                <a:ea typeface="华文仿宋" panose="02010600040101010101" pitchFamily="2" charset="-122"/>
              </a:rPr>
              <a:t>（具有确定的真假意义的陈述句）</a:t>
            </a:r>
          </a:p>
          <a:p>
            <a:pPr indent="292100" latinLnBrk="1">
              <a:lnSpc>
                <a:spcPct val="120000"/>
              </a:lnSpc>
              <a:spcBef>
                <a:spcPts val="600"/>
              </a:spcBef>
            </a:pPr>
            <a:r>
              <a:rPr lang="en-US" altLang="zh-CN" sz="2400" i="0" dirty="0">
                <a:solidFill>
                  <a:schemeClr val="tx2"/>
                </a:solidFill>
                <a:ea typeface="宋体" charset="-122"/>
              </a:rPr>
              <a:t>2</a:t>
            </a:r>
            <a:r>
              <a:rPr lang="zh-CN" altLang="en-US" sz="2400" i="0" dirty="0">
                <a:solidFill>
                  <a:schemeClr val="tx2"/>
                </a:solidFill>
                <a:ea typeface="宋体" charset="-122"/>
              </a:rPr>
              <a:t>、从原子命题到复合命题：</a:t>
            </a:r>
            <a:endParaRPr lang="en-US" altLang="zh-CN" sz="2400" i="0" dirty="0">
              <a:solidFill>
                <a:schemeClr val="tx2"/>
              </a:solidFill>
              <a:ea typeface="宋体" charset="-122"/>
            </a:endParaRPr>
          </a:p>
          <a:p>
            <a:pPr indent="292100" latinLnBrk="1">
              <a:lnSpc>
                <a:spcPct val="120000"/>
              </a:lnSpc>
              <a:spcBef>
                <a:spcPts val="600"/>
              </a:spcBef>
            </a:pPr>
            <a:r>
              <a:rPr lang="zh-CN" altLang="en-US" sz="2400" i="0" dirty="0">
                <a:solidFill>
                  <a:schemeClr val="tx2"/>
                </a:solidFill>
                <a:ea typeface="宋体" charset="-122"/>
              </a:rPr>
              <a:t>            </a:t>
            </a:r>
            <a:r>
              <a:rPr lang="zh-CN" altLang="en-US" sz="2400" i="0" dirty="0">
                <a:solidFill>
                  <a:schemeClr val="tx2"/>
                </a:solidFill>
                <a:latin typeface="楷体_GB2312" pitchFamily="49" charset="-122"/>
                <a:ea typeface="楷体_GB2312" pitchFamily="49" charset="-122"/>
              </a:rPr>
              <a:t>逻辑运算符</a:t>
            </a:r>
            <a:r>
              <a:rPr lang="en-US" altLang="zh-CN" sz="2400" i="0" dirty="0">
                <a:solidFill>
                  <a:schemeClr val="tx2"/>
                </a:solidFill>
                <a:latin typeface="楷体_GB2312" pitchFamily="49" charset="-122"/>
                <a:ea typeface="楷体_GB2312" pitchFamily="49" charset="-122"/>
              </a:rPr>
              <a:t>/</a:t>
            </a:r>
            <a:r>
              <a:rPr lang="zh-CN" altLang="en-US" sz="2400" i="0" dirty="0">
                <a:solidFill>
                  <a:schemeClr val="tx2"/>
                </a:solidFill>
                <a:latin typeface="楷体_GB2312" pitchFamily="49" charset="-122"/>
                <a:ea typeface="楷体_GB2312" pitchFamily="49" charset="-122"/>
              </a:rPr>
              <a:t>联接词：运算方法、运算优先级</a:t>
            </a:r>
          </a:p>
          <a:p>
            <a:pPr indent="292100" latinLnBrk="1">
              <a:lnSpc>
                <a:spcPct val="120000"/>
              </a:lnSpc>
              <a:spcBef>
                <a:spcPts val="600"/>
              </a:spcBef>
            </a:pPr>
            <a:r>
              <a:rPr lang="en-US" altLang="zh-CN" sz="2400" i="0" dirty="0">
                <a:solidFill>
                  <a:schemeClr val="tx2"/>
                </a:solidFill>
                <a:ea typeface="宋体" charset="-122"/>
              </a:rPr>
              <a:t>3</a:t>
            </a:r>
            <a:r>
              <a:rPr lang="zh-CN" altLang="en-US" sz="2400" i="0" dirty="0">
                <a:solidFill>
                  <a:schemeClr val="tx2"/>
                </a:solidFill>
                <a:ea typeface="宋体" charset="-122"/>
              </a:rPr>
              <a:t>、从命题常元到命题变元，从复合命题到命题公式：</a:t>
            </a:r>
          </a:p>
          <a:p>
            <a:pPr indent="292100" latinLnBrk="1">
              <a:lnSpc>
                <a:spcPct val="120000"/>
              </a:lnSpc>
              <a:spcBef>
                <a:spcPts val="600"/>
              </a:spcBef>
            </a:pPr>
            <a:r>
              <a:rPr lang="zh-CN" altLang="en-US" sz="2400" i="0" dirty="0">
                <a:solidFill>
                  <a:schemeClr val="tx2"/>
                </a:solidFill>
                <a:ea typeface="宋体" charset="-122"/>
              </a:rPr>
              <a:t>             </a:t>
            </a:r>
            <a:r>
              <a:rPr lang="zh-CN" altLang="en-US" sz="2400" i="0" dirty="0">
                <a:solidFill>
                  <a:schemeClr val="tx2"/>
                </a:solidFill>
                <a:latin typeface="楷体_GB2312" pitchFamily="49" charset="-122"/>
                <a:ea typeface="楷体_GB2312" pitchFamily="49" charset="-122"/>
              </a:rPr>
              <a:t>命题公式的真值描述：真值表</a:t>
            </a:r>
          </a:p>
        </p:txBody>
      </p:sp>
      <p:sp>
        <p:nvSpPr>
          <p:cNvPr id="5" name="TextBox 5">
            <a:extLst>
              <a:ext uri="{FF2B5EF4-FFF2-40B4-BE49-F238E27FC236}">
                <a16:creationId xmlns:a16="http://schemas.microsoft.com/office/drawing/2014/main" id="{EC892C7B-311A-4B43-A3EA-7E5C8C4842F7}"/>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7" name="WordArt 2">
            <a:extLst>
              <a:ext uri="{FF2B5EF4-FFF2-40B4-BE49-F238E27FC236}">
                <a16:creationId xmlns:a16="http://schemas.microsoft.com/office/drawing/2014/main" id="{148A287E-4643-40D6-A31A-A0C15F2197E2}"/>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WordArt 2"/>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
        <p:nvSpPr>
          <p:cNvPr id="6" name="TextBox 5"/>
          <p:cNvSpPr txBox="1"/>
          <p:nvPr/>
        </p:nvSpPr>
        <p:spPr>
          <a:xfrm>
            <a:off x="911424" y="1340768"/>
            <a:ext cx="10441160" cy="4462760"/>
          </a:xfrm>
          <a:prstGeom prst="rect">
            <a:avLst/>
          </a:prstGeom>
          <a:noFill/>
        </p:spPr>
        <p:txBody>
          <a:bodyPr wrap="square">
            <a:spAutoFit/>
          </a:bodyPr>
          <a:lstStyle/>
          <a:p>
            <a:pPr latinLnBrk="1">
              <a:defRPr/>
            </a:pPr>
            <a:r>
              <a:rPr lang="zh-CN" altLang="zh-CN" sz="2400" b="1" i="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楷体_GB2312" pitchFamily="49" charset="-122"/>
                <a:ea typeface="楷体_GB2312" pitchFamily="49" charset="-122"/>
              </a:rPr>
              <a:t>『举例』土耳其商人和帽子的故事</a:t>
            </a:r>
          </a:p>
          <a:p>
            <a:pPr latinLnBrk="1">
              <a:spcBef>
                <a:spcPts val="1200"/>
              </a:spcBef>
              <a:defRPr/>
            </a:pPr>
            <a:r>
              <a:rPr lang="zh-CN" altLang="zh-CN" sz="2400" i="0" dirty="0">
                <a:latin typeface="楷体_GB2312" pitchFamily="49" charset="-122"/>
                <a:ea typeface="楷体_GB2312" pitchFamily="49" charset="-122"/>
              </a:rPr>
              <a:t>一个土耳其商人，想找一个</a:t>
            </a:r>
            <a:r>
              <a:rPr lang="zh-CN" altLang="zh-CN" sz="2400" b="1" i="0" dirty="0">
                <a:latin typeface="楷体_GB2312" pitchFamily="49" charset="-122"/>
                <a:ea typeface="楷体_GB2312" pitchFamily="49" charset="-122"/>
              </a:rPr>
              <a:t>十分聪明的助手</a:t>
            </a:r>
            <a:r>
              <a:rPr lang="zh-CN" altLang="zh-CN" sz="2400" i="0" dirty="0">
                <a:latin typeface="楷体_GB2312" pitchFamily="49" charset="-122"/>
                <a:ea typeface="楷体_GB2312" pitchFamily="49" charset="-122"/>
              </a:rPr>
              <a:t>协助他经商，有两个人前来应聘，这个商人为了试一试哪一个聪明些，就把两个人带进</a:t>
            </a:r>
            <a:r>
              <a:rPr lang="zh-CN" altLang="zh-CN" sz="2400" i="0" u="sng" dirty="0">
                <a:latin typeface="楷体_GB2312" pitchFamily="49" charset="-122"/>
                <a:ea typeface="楷体_GB2312" pitchFamily="49" charset="-122"/>
              </a:rPr>
              <a:t>一间漆黑的屋子</a:t>
            </a:r>
            <a:r>
              <a:rPr lang="zh-CN" altLang="zh-CN" sz="2400" i="0" dirty="0">
                <a:latin typeface="楷体_GB2312" pitchFamily="49" charset="-122"/>
                <a:ea typeface="楷体_GB2312" pitchFamily="49" charset="-122"/>
              </a:rPr>
              <a:t>里，他打开电灯后：</a:t>
            </a:r>
            <a:r>
              <a:rPr lang="en-US" altLang="zh-CN" sz="2400" i="0" dirty="0">
                <a:latin typeface="楷体_GB2312" pitchFamily="49" charset="-122"/>
                <a:ea typeface="楷体_GB2312" pitchFamily="49" charset="-122"/>
              </a:rPr>
              <a:t>“</a:t>
            </a:r>
            <a:r>
              <a:rPr lang="zh-CN" altLang="zh-CN" sz="2400" i="0" dirty="0">
                <a:latin typeface="楷体_GB2312" pitchFamily="49" charset="-122"/>
                <a:ea typeface="楷体_GB2312" pitchFamily="49" charset="-122"/>
              </a:rPr>
              <a:t>这张桌子上有五顶帽子，两顶是红色的，三顶是黑色的。现在，我把灯关掉，而且把帽子摆的位置弄乱，然后我们三个人每人摸一顶帽子戴在头上，在我开灯后，请你们尽快的说出自己头上戴的帽子是什么颜色的。</a:t>
            </a:r>
            <a:r>
              <a:rPr lang="en-US" altLang="zh-CN" sz="2400" i="0" dirty="0">
                <a:latin typeface="楷体_GB2312" pitchFamily="49" charset="-122"/>
                <a:ea typeface="楷体_GB2312" pitchFamily="49" charset="-122"/>
              </a:rPr>
              <a:t>”</a:t>
            </a:r>
            <a:r>
              <a:rPr lang="zh-CN" altLang="zh-CN" sz="2400" i="0" dirty="0">
                <a:latin typeface="楷体_GB2312" pitchFamily="49" charset="-122"/>
                <a:ea typeface="楷体_GB2312" pitchFamily="49" charset="-122"/>
              </a:rPr>
              <a:t>说完之后，商人将电灯关掉，然后三人都摸了一顶帽子戴在头上，同时商人</a:t>
            </a:r>
            <a:r>
              <a:rPr lang="zh-CN" altLang="zh-CN" sz="2400" i="0" u="sng" dirty="0">
                <a:latin typeface="楷体_GB2312" pitchFamily="49" charset="-122"/>
                <a:ea typeface="楷体_GB2312" pitchFamily="49" charset="-122"/>
              </a:rPr>
              <a:t>将余下的两顶帽子藏了起来</a:t>
            </a:r>
            <a:r>
              <a:rPr lang="zh-CN" altLang="zh-CN" sz="2400" i="0" dirty="0">
                <a:latin typeface="楷体_GB2312" pitchFamily="49" charset="-122"/>
                <a:ea typeface="楷体_GB2312" pitchFamily="49" charset="-122"/>
              </a:rPr>
              <a:t>，接着</a:t>
            </a:r>
            <a:r>
              <a:rPr lang="zh-CN" altLang="zh-CN" sz="2400" i="0" u="sng" dirty="0">
                <a:latin typeface="楷体_GB2312" pitchFamily="49" charset="-122"/>
                <a:ea typeface="楷体_GB2312" pitchFamily="49" charset="-122"/>
              </a:rPr>
              <a:t>把电灯打开</a:t>
            </a:r>
            <a:r>
              <a:rPr lang="zh-CN" altLang="zh-CN" sz="2400" i="0" dirty="0">
                <a:latin typeface="楷体_GB2312" pitchFamily="49" charset="-122"/>
                <a:ea typeface="楷体_GB2312" pitchFamily="49" charset="-122"/>
              </a:rPr>
              <a:t>，这时，那两个应试者</a:t>
            </a:r>
            <a:r>
              <a:rPr lang="zh-CN" altLang="zh-CN" sz="2400" i="0" u="sng" dirty="0">
                <a:latin typeface="楷体_GB2312" pitchFamily="49" charset="-122"/>
                <a:ea typeface="楷体_GB2312" pitchFamily="49" charset="-122"/>
              </a:rPr>
              <a:t>看到商人头上戴的是一顶红帽子</a:t>
            </a:r>
            <a:r>
              <a:rPr lang="zh-CN" altLang="zh-CN" sz="2400" i="0" dirty="0">
                <a:latin typeface="楷体_GB2312" pitchFamily="49" charset="-122"/>
                <a:ea typeface="楷体_GB2312" pitchFamily="49" charset="-122"/>
              </a:rPr>
              <a:t>，</a:t>
            </a:r>
            <a:r>
              <a:rPr lang="zh-CN" altLang="zh-CN" sz="2400" i="0" u="sng" dirty="0">
                <a:latin typeface="楷体_GB2312" pitchFamily="49" charset="-122"/>
                <a:ea typeface="楷体_GB2312" pitchFamily="49" charset="-122"/>
              </a:rPr>
              <a:t>过了一会儿</a:t>
            </a:r>
            <a:r>
              <a:rPr lang="zh-CN" altLang="zh-CN" sz="2400" i="0" dirty="0">
                <a:latin typeface="楷体_GB2312" pitchFamily="49" charset="-122"/>
                <a:ea typeface="楷体_GB2312" pitchFamily="49" charset="-122"/>
              </a:rPr>
              <a:t>，其中一个人便喊到：</a:t>
            </a:r>
            <a:r>
              <a:rPr lang="en-US" altLang="zh-CN" sz="2400" i="0" dirty="0">
                <a:latin typeface="楷体_GB2312" pitchFamily="49" charset="-122"/>
                <a:ea typeface="楷体_GB2312" pitchFamily="49" charset="-122"/>
              </a:rPr>
              <a:t>“</a:t>
            </a:r>
            <a:r>
              <a:rPr lang="zh-CN" altLang="zh-CN" sz="2400" i="0" dirty="0">
                <a:latin typeface="楷体_GB2312" pitchFamily="49" charset="-122"/>
                <a:ea typeface="楷体_GB2312" pitchFamily="49" charset="-122"/>
              </a:rPr>
              <a:t>我戴的是黑帽子。</a:t>
            </a:r>
            <a:r>
              <a:rPr lang="en-US" altLang="zh-CN" sz="2400" i="0" dirty="0">
                <a:latin typeface="楷体_GB2312" pitchFamily="49" charset="-122"/>
                <a:ea typeface="楷体_GB2312" pitchFamily="49" charset="-122"/>
              </a:rPr>
              <a:t>”</a:t>
            </a:r>
            <a:endParaRPr lang="zh-CN" altLang="zh-CN" sz="2400" i="0" dirty="0">
              <a:latin typeface="楷体_GB2312" pitchFamily="49" charset="-122"/>
              <a:ea typeface="楷体_GB2312" pitchFamily="49" charset="-122"/>
            </a:endParaRPr>
          </a:p>
          <a:p>
            <a:pPr latinLnBrk="1">
              <a:spcBef>
                <a:spcPts val="1200"/>
              </a:spcBef>
              <a:defRPr/>
            </a:pPr>
            <a:r>
              <a:rPr lang="zh-CN" altLang="zh-CN" sz="2400" b="1" i="0" dirty="0">
                <a:latin typeface="楷体_GB2312" pitchFamily="49" charset="-122"/>
                <a:ea typeface="楷体_GB2312" pitchFamily="49" charset="-122"/>
              </a:rPr>
              <a:t>请问这个人猜得对吗？是怎么推导出来的？ </a:t>
            </a:r>
            <a:endParaRPr lang="zh-CN" altLang="en-US" sz="2400" b="1" i="0" dirty="0">
              <a:latin typeface="楷体_GB2312" pitchFamily="49" charset="-122"/>
              <a:ea typeface="楷体_GB2312"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txBox="1">
            <a:spLocks noChangeArrowheads="1"/>
          </p:cNvSpPr>
          <p:nvPr/>
        </p:nvSpPr>
        <p:spPr bwMode="auto">
          <a:xfrm>
            <a:off x="1881188" y="1380133"/>
            <a:ext cx="8501062" cy="4929187"/>
          </a:xfrm>
          <a:prstGeom prst="rect">
            <a:avLst/>
          </a:prstGeom>
          <a:noFill/>
          <a:ln w="9525">
            <a:noFill/>
            <a:miter lim="800000"/>
            <a:headEnd/>
            <a:tailEnd/>
          </a:ln>
        </p:spPr>
        <p:txBody>
          <a:bodyPr/>
          <a:lstStyle/>
          <a:p>
            <a:pPr indent="292100" algn="ctr" latinLnBrk="1">
              <a:spcAft>
                <a:spcPts val="1200"/>
              </a:spcAft>
            </a:pPr>
            <a:r>
              <a:rPr lang="zh-CN" altLang="en-US" sz="3200" i="0" dirty="0">
                <a:ea typeface="宋体" charset="-122"/>
              </a:rPr>
              <a:t>小  结</a:t>
            </a:r>
          </a:p>
          <a:p>
            <a:pPr indent="292100" latinLnBrk="1">
              <a:lnSpc>
                <a:spcPct val="120000"/>
              </a:lnSpc>
              <a:spcBef>
                <a:spcPts val="600"/>
              </a:spcBef>
            </a:pPr>
            <a:r>
              <a:rPr lang="en-US" altLang="zh-CN" sz="2400" i="0" dirty="0">
                <a:solidFill>
                  <a:schemeClr val="tx2"/>
                </a:solidFill>
                <a:ea typeface="宋体" charset="-122"/>
              </a:rPr>
              <a:t>1</a:t>
            </a:r>
            <a:r>
              <a:rPr lang="zh-CN" altLang="en-US" sz="2400" i="0" dirty="0">
                <a:solidFill>
                  <a:schemeClr val="tx2"/>
                </a:solidFill>
                <a:ea typeface="宋体" charset="-122"/>
              </a:rPr>
              <a:t>、命题的概念：</a:t>
            </a:r>
            <a:r>
              <a:rPr lang="zh-CN" altLang="en-US" sz="2400" i="0" dirty="0">
                <a:solidFill>
                  <a:schemeClr val="tx2"/>
                </a:solidFill>
                <a:latin typeface="楷体_GB2312" pitchFamily="49" charset="-122"/>
                <a:ea typeface="楷体_GB2312" pitchFamily="49" charset="-122"/>
              </a:rPr>
              <a:t>定义</a:t>
            </a:r>
            <a:r>
              <a:rPr lang="zh-CN" altLang="en-US" sz="2400" i="0" baseline="30000" dirty="0">
                <a:solidFill>
                  <a:schemeClr val="tx2"/>
                </a:solidFill>
                <a:latin typeface="楷体_GB2312" pitchFamily="49" charset="-122"/>
                <a:ea typeface="楷体_GB2312" pitchFamily="49" charset="-122"/>
              </a:rPr>
              <a:t>*</a:t>
            </a:r>
            <a:r>
              <a:rPr lang="zh-CN" altLang="en-US" sz="2400" i="0" dirty="0">
                <a:solidFill>
                  <a:schemeClr val="tx2"/>
                </a:solidFill>
                <a:latin typeface="楷体_GB2312" pitchFamily="49" charset="-122"/>
                <a:ea typeface="楷体_GB2312" pitchFamily="49" charset="-122"/>
              </a:rPr>
              <a:t>、真值、符号化表示</a:t>
            </a:r>
            <a:endParaRPr lang="en-US" altLang="zh-CN" sz="2400" i="0" dirty="0">
              <a:solidFill>
                <a:schemeClr val="tx2"/>
              </a:solidFill>
              <a:latin typeface="楷体_GB2312" pitchFamily="49" charset="-122"/>
              <a:ea typeface="楷体_GB2312" pitchFamily="49" charset="-122"/>
            </a:endParaRPr>
          </a:p>
          <a:p>
            <a:pPr indent="292100" latinLnBrk="1">
              <a:lnSpc>
                <a:spcPct val="120000"/>
              </a:lnSpc>
              <a:spcBef>
                <a:spcPts val="600"/>
              </a:spcBef>
            </a:pPr>
            <a:r>
              <a:rPr lang="en-US" altLang="zh-CN" sz="2400" i="0" dirty="0">
                <a:solidFill>
                  <a:schemeClr val="tx2"/>
                </a:solidFill>
                <a:ea typeface="宋体" charset="-122"/>
              </a:rPr>
              <a:t>2</a:t>
            </a:r>
            <a:r>
              <a:rPr lang="zh-CN" altLang="en-US" sz="2400" i="0" dirty="0">
                <a:solidFill>
                  <a:schemeClr val="tx2"/>
                </a:solidFill>
                <a:ea typeface="宋体" charset="-122"/>
              </a:rPr>
              <a:t>、从原子命题到复合命题：</a:t>
            </a:r>
          </a:p>
          <a:p>
            <a:pPr indent="292100" latinLnBrk="1">
              <a:lnSpc>
                <a:spcPct val="120000"/>
              </a:lnSpc>
              <a:spcBef>
                <a:spcPts val="600"/>
              </a:spcBef>
            </a:pPr>
            <a:endParaRPr lang="en-US" altLang="zh-CN" sz="2400" i="0" dirty="0">
              <a:solidFill>
                <a:schemeClr val="tx2"/>
              </a:solidFill>
              <a:latin typeface="楷体_GB2312" pitchFamily="49" charset="-122"/>
              <a:ea typeface="楷体_GB2312" pitchFamily="49" charset="-122"/>
            </a:endParaRPr>
          </a:p>
          <a:p>
            <a:pPr indent="292100" latinLnBrk="1">
              <a:lnSpc>
                <a:spcPct val="120000"/>
              </a:lnSpc>
              <a:spcBef>
                <a:spcPts val="600"/>
              </a:spcBef>
            </a:pPr>
            <a:r>
              <a:rPr lang="en-US" altLang="zh-CN" sz="2400" i="0" dirty="0">
                <a:solidFill>
                  <a:schemeClr val="tx2"/>
                </a:solidFill>
                <a:latin typeface="楷体_GB2312" pitchFamily="49" charset="-122"/>
                <a:ea typeface="楷体_GB2312" pitchFamily="49" charset="-122"/>
              </a:rPr>
              <a:t>  </a:t>
            </a:r>
            <a:endParaRPr lang="zh-CN" altLang="en-US" sz="2400" i="0" dirty="0">
              <a:solidFill>
                <a:schemeClr val="tx2"/>
              </a:solidFill>
              <a:latin typeface="楷体_GB2312" pitchFamily="49" charset="-122"/>
              <a:ea typeface="楷体_GB2312" pitchFamily="49" charset="-122"/>
            </a:endParaRPr>
          </a:p>
          <a:p>
            <a:pPr indent="292100" latinLnBrk="1">
              <a:lnSpc>
                <a:spcPct val="120000"/>
              </a:lnSpc>
              <a:spcBef>
                <a:spcPts val="600"/>
              </a:spcBef>
            </a:pPr>
            <a:endParaRPr lang="en-US" altLang="zh-CN" sz="2400" i="0" dirty="0">
              <a:solidFill>
                <a:schemeClr val="tx2"/>
              </a:solidFill>
              <a:ea typeface="宋体" charset="-122"/>
            </a:endParaRPr>
          </a:p>
          <a:p>
            <a:pPr indent="292100" latinLnBrk="1">
              <a:lnSpc>
                <a:spcPct val="120000"/>
              </a:lnSpc>
              <a:spcBef>
                <a:spcPts val="600"/>
              </a:spcBef>
            </a:pPr>
            <a:endParaRPr lang="en-US" altLang="zh-CN" sz="2400" i="0" dirty="0">
              <a:solidFill>
                <a:schemeClr val="tx2"/>
              </a:solidFill>
              <a:ea typeface="宋体" charset="-122"/>
            </a:endParaRPr>
          </a:p>
          <a:p>
            <a:pPr indent="292100" latinLnBrk="1">
              <a:lnSpc>
                <a:spcPct val="120000"/>
              </a:lnSpc>
              <a:spcBef>
                <a:spcPts val="0"/>
              </a:spcBef>
            </a:pPr>
            <a:endParaRPr lang="en-US" altLang="zh-CN" sz="2400" i="0" dirty="0">
              <a:solidFill>
                <a:schemeClr val="tx2"/>
              </a:solidFill>
              <a:ea typeface="宋体" charset="-122"/>
            </a:endParaRPr>
          </a:p>
          <a:p>
            <a:pPr indent="292100" latinLnBrk="1">
              <a:lnSpc>
                <a:spcPct val="120000"/>
              </a:lnSpc>
              <a:spcBef>
                <a:spcPts val="0"/>
              </a:spcBef>
            </a:pPr>
            <a:r>
              <a:rPr lang="en-US" altLang="zh-CN" sz="2400" i="0" dirty="0">
                <a:solidFill>
                  <a:schemeClr val="tx2"/>
                </a:solidFill>
                <a:ea typeface="宋体" charset="-122"/>
              </a:rPr>
              <a:t>3</a:t>
            </a:r>
            <a:r>
              <a:rPr lang="zh-CN" altLang="en-US" sz="2400" i="0" dirty="0">
                <a:solidFill>
                  <a:schemeClr val="tx2"/>
                </a:solidFill>
                <a:ea typeface="宋体" charset="-122"/>
              </a:rPr>
              <a:t>、从命题常元到命题变元，从复合命题到命题公式：</a:t>
            </a:r>
          </a:p>
          <a:p>
            <a:pPr indent="292100" latinLnBrk="1">
              <a:lnSpc>
                <a:spcPct val="120000"/>
              </a:lnSpc>
              <a:spcBef>
                <a:spcPts val="600"/>
              </a:spcBef>
            </a:pPr>
            <a:r>
              <a:rPr lang="zh-CN" altLang="en-US" sz="2400" i="0" dirty="0">
                <a:solidFill>
                  <a:schemeClr val="tx2"/>
                </a:solidFill>
                <a:ea typeface="宋体" charset="-122"/>
              </a:rPr>
              <a:t>             </a:t>
            </a:r>
            <a:r>
              <a:rPr lang="zh-CN" altLang="en-US" sz="2400" i="0" dirty="0">
                <a:solidFill>
                  <a:schemeClr val="tx2"/>
                </a:solidFill>
                <a:latin typeface="楷体_GB2312" pitchFamily="49" charset="-122"/>
                <a:ea typeface="楷体_GB2312" pitchFamily="49" charset="-122"/>
              </a:rPr>
              <a:t>命题公式的真值描述：真值表</a:t>
            </a:r>
          </a:p>
        </p:txBody>
      </p:sp>
      <p:graphicFrame>
        <p:nvGraphicFramePr>
          <p:cNvPr id="2" name="表格 2">
            <a:extLst>
              <a:ext uri="{FF2B5EF4-FFF2-40B4-BE49-F238E27FC236}">
                <a16:creationId xmlns:a16="http://schemas.microsoft.com/office/drawing/2014/main" id="{815066C7-EEBB-46F1-9B33-935DF3D1D9F6}"/>
              </a:ext>
            </a:extLst>
          </p:cNvPr>
          <p:cNvGraphicFramePr>
            <a:graphicFrameLocks noGrp="1"/>
          </p:cNvGraphicFramePr>
          <p:nvPr>
            <p:extLst>
              <p:ext uri="{D42A27DB-BD31-4B8C-83A1-F6EECF244321}">
                <p14:modId xmlns:p14="http://schemas.microsoft.com/office/powerpoint/2010/main" val="1837391239"/>
              </p:ext>
            </p:extLst>
          </p:nvPr>
        </p:nvGraphicFramePr>
        <p:xfrm>
          <a:off x="2757480" y="3098264"/>
          <a:ext cx="7298961" cy="2346960"/>
        </p:xfrm>
        <a:graphic>
          <a:graphicData uri="http://schemas.openxmlformats.org/drawingml/2006/table">
            <a:tbl>
              <a:tblPr firstRow="1" bandRow="1">
                <a:tableStyleId>{5C22544A-7EE6-4342-B048-85BDC9FD1C3A}</a:tableStyleId>
              </a:tblPr>
              <a:tblGrid>
                <a:gridCol w="890249">
                  <a:extLst>
                    <a:ext uri="{9D8B030D-6E8A-4147-A177-3AD203B41FA5}">
                      <a16:colId xmlns:a16="http://schemas.microsoft.com/office/drawing/2014/main" val="1087294971"/>
                    </a:ext>
                  </a:extLst>
                </a:gridCol>
                <a:gridCol w="1152128">
                  <a:extLst>
                    <a:ext uri="{9D8B030D-6E8A-4147-A177-3AD203B41FA5}">
                      <a16:colId xmlns:a16="http://schemas.microsoft.com/office/drawing/2014/main" val="2635344295"/>
                    </a:ext>
                  </a:extLst>
                </a:gridCol>
                <a:gridCol w="1152128">
                  <a:extLst>
                    <a:ext uri="{9D8B030D-6E8A-4147-A177-3AD203B41FA5}">
                      <a16:colId xmlns:a16="http://schemas.microsoft.com/office/drawing/2014/main" val="1762258033"/>
                    </a:ext>
                  </a:extLst>
                </a:gridCol>
                <a:gridCol w="1728192">
                  <a:extLst>
                    <a:ext uri="{9D8B030D-6E8A-4147-A177-3AD203B41FA5}">
                      <a16:colId xmlns:a16="http://schemas.microsoft.com/office/drawing/2014/main" val="2002790407"/>
                    </a:ext>
                  </a:extLst>
                </a:gridCol>
                <a:gridCol w="2376264">
                  <a:extLst>
                    <a:ext uri="{9D8B030D-6E8A-4147-A177-3AD203B41FA5}">
                      <a16:colId xmlns:a16="http://schemas.microsoft.com/office/drawing/2014/main" val="986557094"/>
                    </a:ext>
                  </a:extLst>
                </a:gridCol>
              </a:tblGrid>
              <a:tr h="318893">
                <a:tc>
                  <a:txBody>
                    <a:bodyPr/>
                    <a:lstStyle/>
                    <a:p>
                      <a:pPr algn="ctr"/>
                      <a:r>
                        <a:rPr lang="zh-CN" altLang="en-US" sz="1600" dirty="0"/>
                        <a:t>联接词</a:t>
                      </a:r>
                    </a:p>
                  </a:txBody>
                  <a:tcPr/>
                </a:tc>
                <a:tc>
                  <a:txBody>
                    <a:bodyPr/>
                    <a:lstStyle/>
                    <a:p>
                      <a:pPr algn="ctr"/>
                      <a:r>
                        <a:rPr lang="zh-CN" altLang="en-US" sz="1600" dirty="0"/>
                        <a:t>组合方法</a:t>
                      </a:r>
                    </a:p>
                  </a:txBody>
                  <a:tcPr/>
                </a:tc>
                <a:tc>
                  <a:txBody>
                    <a:bodyPr/>
                    <a:lstStyle/>
                    <a:p>
                      <a:pPr algn="ctr"/>
                      <a:r>
                        <a:rPr lang="zh-CN" altLang="en-US" sz="1600" dirty="0"/>
                        <a:t>读法</a:t>
                      </a:r>
                    </a:p>
                  </a:txBody>
                  <a:tcPr/>
                </a:tc>
                <a:tc>
                  <a:txBody>
                    <a:bodyPr/>
                    <a:lstStyle/>
                    <a:p>
                      <a:pPr algn="ctr"/>
                      <a:r>
                        <a:rPr lang="zh-CN" altLang="en-US" sz="1600" dirty="0"/>
                        <a:t>自然语言含义</a:t>
                      </a:r>
                    </a:p>
                  </a:txBody>
                  <a:tcPr/>
                </a:tc>
                <a:tc>
                  <a:txBody>
                    <a:bodyPr/>
                    <a:lstStyle/>
                    <a:p>
                      <a:pPr algn="ctr"/>
                      <a:r>
                        <a:rPr lang="zh-CN" altLang="en-US" sz="1600" dirty="0"/>
                        <a:t>真值</a:t>
                      </a:r>
                    </a:p>
                  </a:txBody>
                  <a:tcPr/>
                </a:tc>
                <a:extLst>
                  <a:ext uri="{0D108BD9-81ED-4DB2-BD59-A6C34878D82A}">
                    <a16:rowId xmlns:a16="http://schemas.microsoft.com/office/drawing/2014/main" val="3907863636"/>
                  </a:ext>
                </a:extLst>
              </a:tr>
              <a:tr h="318893">
                <a:tc>
                  <a:txBody>
                    <a:bodyPr/>
                    <a:lstStyle/>
                    <a:p>
                      <a:pPr algn="ctr"/>
                      <a:r>
                        <a:rPr lang="en-US" altLang="zh-CN" sz="1600" b="0" i="0" dirty="0">
                          <a:latin typeface="+mn-lt"/>
                          <a:ea typeface="楷体_GB2312" pitchFamily="49" charset="-122"/>
                          <a:sym typeface="Symbol"/>
                        </a:rPr>
                        <a:t></a:t>
                      </a:r>
                      <a:endParaRPr lang="zh-CN" altLang="en-US" sz="1600" b="0" dirty="0">
                        <a:effectLst>
                          <a:outerShdw blurRad="38100" dist="38100" dir="2700000" algn="tl">
                            <a:srgbClr val="000000">
                              <a:alpha val="43137"/>
                            </a:srgbClr>
                          </a:outerShdw>
                        </a:effectLst>
                        <a:latin typeface="仿宋_GB2312" pitchFamily="49" charset="-122"/>
                        <a:ea typeface="仿宋_GB2312"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i="0" dirty="0">
                          <a:latin typeface="+mn-lt"/>
                          <a:ea typeface="楷体_GB2312" pitchFamily="49" charset="-122"/>
                          <a:sym typeface="Symbol"/>
                        </a:rPr>
                        <a:t>p</a:t>
                      </a:r>
                    </a:p>
                  </a:txBody>
                  <a:tcPr/>
                </a:tc>
                <a:tc>
                  <a:txBody>
                    <a:bodyPr/>
                    <a:lstStyle/>
                    <a:p>
                      <a:pPr algn="ctr"/>
                      <a:r>
                        <a:rPr lang="zh-CN" altLang="en-US" sz="1600" dirty="0"/>
                        <a:t>非</a:t>
                      </a:r>
                      <a:r>
                        <a:rPr lang="en-US" altLang="zh-CN" sz="1600" dirty="0"/>
                        <a:t>p</a:t>
                      </a:r>
                      <a:endParaRPr lang="zh-CN" altLang="en-US" sz="1600" dirty="0"/>
                    </a:p>
                  </a:txBody>
                  <a:tcPr/>
                </a:tc>
                <a:tc>
                  <a:txBody>
                    <a:bodyPr/>
                    <a:lstStyle/>
                    <a:p>
                      <a:pPr algn="ctr"/>
                      <a:r>
                        <a:rPr lang="zh-CN" altLang="en-US" sz="1600" dirty="0"/>
                        <a:t>不是</a:t>
                      </a:r>
                      <a:r>
                        <a:rPr lang="en-US" altLang="zh-CN" sz="1600" dirty="0"/>
                        <a:t>p</a:t>
                      </a:r>
                      <a:endParaRPr lang="zh-CN" altLang="en-US" sz="1600" dirty="0"/>
                    </a:p>
                  </a:txBody>
                  <a:tcPr/>
                </a:tc>
                <a:tc>
                  <a:txBody>
                    <a:bodyPr/>
                    <a:lstStyle/>
                    <a:p>
                      <a:pPr algn="ctr"/>
                      <a:r>
                        <a:rPr lang="zh-CN" altLang="en-US" sz="1600" dirty="0"/>
                        <a:t>与</a:t>
                      </a:r>
                      <a:r>
                        <a:rPr lang="en-US" altLang="zh-CN" sz="1600" dirty="0"/>
                        <a:t>p</a:t>
                      </a:r>
                      <a:r>
                        <a:rPr lang="zh-CN" altLang="en-US" sz="1600" dirty="0"/>
                        <a:t>相反</a:t>
                      </a:r>
                    </a:p>
                  </a:txBody>
                  <a:tcPr/>
                </a:tc>
                <a:extLst>
                  <a:ext uri="{0D108BD9-81ED-4DB2-BD59-A6C34878D82A}">
                    <a16:rowId xmlns:a16="http://schemas.microsoft.com/office/drawing/2014/main" val="2407090053"/>
                  </a:ext>
                </a:extLst>
              </a:tr>
              <a:tr h="318893">
                <a:tc>
                  <a:txBody>
                    <a:bodyPr/>
                    <a:lstStyle/>
                    <a:p>
                      <a:pPr algn="ctr"/>
                      <a:r>
                        <a:rPr lang="en-US" altLang="zh-CN" sz="1600" b="0" i="0" dirty="0">
                          <a:latin typeface="+mn-lt"/>
                          <a:ea typeface="楷体_GB2312" pitchFamily="49" charset="-122"/>
                          <a:sym typeface="Symbol"/>
                        </a:rPr>
                        <a:t></a:t>
                      </a:r>
                      <a:endParaRPr lang="zh-CN" altLang="en-US" sz="1600" b="0" dirty="0">
                        <a:effectLst>
                          <a:outerShdw blurRad="38100" dist="38100" dir="2700000" algn="tl">
                            <a:srgbClr val="000000">
                              <a:alpha val="43137"/>
                            </a:srgbClr>
                          </a:outerShdw>
                        </a:effectLst>
                        <a:latin typeface="仿宋_GB2312" pitchFamily="49" charset="-122"/>
                        <a:ea typeface="仿宋_GB2312"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a:t>p</a:t>
                      </a:r>
                      <a:r>
                        <a:rPr lang="en-US" altLang="zh-CN" sz="1600" b="0" i="0" dirty="0" err="1">
                          <a:latin typeface="+mn-lt"/>
                          <a:ea typeface="楷体_GB2312" pitchFamily="49" charset="-122"/>
                          <a:sym typeface="Symbol"/>
                        </a:rPr>
                        <a:t></a:t>
                      </a:r>
                      <a:r>
                        <a:rPr lang="en-US" altLang="zh-CN" sz="1600" dirty="0" err="1"/>
                        <a:t>q</a:t>
                      </a:r>
                      <a:endParaRPr lang="zh-CN" altLang="en-US" sz="1600" dirty="0"/>
                    </a:p>
                  </a:txBody>
                  <a:tcPr/>
                </a:tc>
                <a:tc>
                  <a:txBody>
                    <a:bodyPr/>
                    <a:lstStyle/>
                    <a:p>
                      <a:pPr algn="ctr"/>
                      <a:r>
                        <a:rPr lang="en-US" altLang="zh-CN" sz="1600" dirty="0"/>
                        <a:t>p</a:t>
                      </a:r>
                      <a:r>
                        <a:rPr lang="zh-CN" altLang="en-US" sz="1600" dirty="0"/>
                        <a:t>合取</a:t>
                      </a:r>
                      <a:r>
                        <a:rPr lang="en-US" altLang="zh-CN" sz="1600" dirty="0"/>
                        <a:t>q</a:t>
                      </a:r>
                      <a:endParaRPr lang="zh-CN" altLang="en-US" sz="1600" dirty="0"/>
                    </a:p>
                  </a:txBody>
                  <a:tcPr/>
                </a:tc>
                <a:tc>
                  <a:txBody>
                    <a:bodyPr/>
                    <a:lstStyle/>
                    <a:p>
                      <a:pPr algn="ctr"/>
                      <a:r>
                        <a:rPr lang="en-US" altLang="zh-CN" sz="1600" dirty="0"/>
                        <a:t>p</a:t>
                      </a:r>
                      <a:r>
                        <a:rPr lang="zh-CN" altLang="en-US" sz="1600" dirty="0"/>
                        <a:t>且</a:t>
                      </a:r>
                      <a:r>
                        <a:rPr lang="en-US" altLang="zh-CN" sz="1600" dirty="0"/>
                        <a:t>q</a:t>
                      </a:r>
                      <a:endParaRPr lang="zh-CN" altLang="en-US" sz="1600" dirty="0"/>
                    </a:p>
                  </a:txBody>
                  <a:tcPr/>
                </a:tc>
                <a:tc>
                  <a:txBody>
                    <a:bodyPr/>
                    <a:lstStyle/>
                    <a:p>
                      <a:pPr algn="ctr"/>
                      <a:r>
                        <a:rPr lang="en-US" altLang="zh-CN" sz="1600" dirty="0"/>
                        <a:t>p</a:t>
                      </a:r>
                      <a:r>
                        <a:rPr lang="zh-CN" altLang="en-US" sz="1600" dirty="0"/>
                        <a:t>、</a:t>
                      </a:r>
                      <a:r>
                        <a:rPr lang="en-US" altLang="zh-CN" sz="1600" dirty="0"/>
                        <a:t>q</a:t>
                      </a:r>
                      <a:r>
                        <a:rPr lang="zh-CN" altLang="en-US" sz="1600" dirty="0"/>
                        <a:t>都为</a:t>
                      </a:r>
                      <a:r>
                        <a:rPr lang="en-US" altLang="zh-CN" sz="1600" dirty="0"/>
                        <a:t>T</a:t>
                      </a:r>
                      <a:r>
                        <a:rPr lang="zh-CN" altLang="en-US" sz="1600" dirty="0"/>
                        <a:t>时才为</a:t>
                      </a:r>
                      <a:r>
                        <a:rPr lang="en-US" altLang="zh-CN" sz="1600" dirty="0"/>
                        <a:t>T</a:t>
                      </a:r>
                      <a:endParaRPr lang="zh-CN" altLang="en-US" sz="1600" dirty="0"/>
                    </a:p>
                  </a:txBody>
                  <a:tcPr/>
                </a:tc>
                <a:extLst>
                  <a:ext uri="{0D108BD9-81ED-4DB2-BD59-A6C34878D82A}">
                    <a16:rowId xmlns:a16="http://schemas.microsoft.com/office/drawing/2014/main" val="1219203072"/>
                  </a:ext>
                </a:extLst>
              </a:tr>
              <a:tr h="318893">
                <a:tc>
                  <a:txBody>
                    <a:bodyPr/>
                    <a:lstStyle/>
                    <a:p>
                      <a:pPr algn="ctr"/>
                      <a:r>
                        <a:rPr lang="en-US" altLang="zh-CN" sz="1600" b="0" i="0" dirty="0">
                          <a:latin typeface="+mn-lt"/>
                          <a:ea typeface="楷体_GB2312" pitchFamily="49" charset="-122"/>
                          <a:sym typeface="Symbol"/>
                        </a:rPr>
                        <a:t> </a:t>
                      </a:r>
                      <a:endParaRPr lang="zh-CN" altLang="en-US" sz="1600" b="0" dirty="0">
                        <a:effectLst>
                          <a:outerShdw blurRad="38100" dist="38100" dir="2700000" algn="tl">
                            <a:srgbClr val="000000">
                              <a:alpha val="43137"/>
                            </a:srgbClr>
                          </a:outerShdw>
                        </a:effectLst>
                        <a:latin typeface="仿宋_GB2312" pitchFamily="49" charset="-122"/>
                        <a:ea typeface="仿宋_GB2312"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a:t>p</a:t>
                      </a:r>
                      <a:r>
                        <a:rPr lang="en-US" altLang="zh-CN" sz="1600" b="0" i="0" dirty="0" err="1">
                          <a:latin typeface="+mn-lt"/>
                          <a:ea typeface="楷体_GB2312" pitchFamily="49" charset="-122"/>
                          <a:sym typeface="Symbol"/>
                        </a:rPr>
                        <a:t></a:t>
                      </a:r>
                      <a:r>
                        <a:rPr lang="en-US" altLang="zh-CN" sz="1600" dirty="0" err="1"/>
                        <a:t>q</a:t>
                      </a:r>
                      <a:endParaRPr lang="zh-CN" altLang="en-US" sz="1600" dirty="0"/>
                    </a:p>
                  </a:txBody>
                  <a:tcPr/>
                </a:tc>
                <a:tc>
                  <a:txBody>
                    <a:bodyPr/>
                    <a:lstStyle/>
                    <a:p>
                      <a:pPr algn="ctr"/>
                      <a:r>
                        <a:rPr lang="en-US" altLang="zh-CN" sz="1600" dirty="0"/>
                        <a:t>p</a:t>
                      </a:r>
                      <a:r>
                        <a:rPr lang="zh-CN" altLang="en-US" sz="1600" dirty="0"/>
                        <a:t>析取</a:t>
                      </a:r>
                      <a:r>
                        <a:rPr lang="en-US" altLang="zh-CN" sz="1600" dirty="0"/>
                        <a:t>q</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p</a:t>
                      </a:r>
                      <a:r>
                        <a:rPr lang="zh-CN" altLang="en-US" sz="1600" dirty="0"/>
                        <a:t>或</a:t>
                      </a:r>
                      <a:r>
                        <a:rPr lang="en-US" altLang="zh-CN" sz="1600" dirty="0"/>
                        <a:t>q</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p</a:t>
                      </a:r>
                      <a:r>
                        <a:rPr lang="zh-CN" altLang="en-US" sz="1600" dirty="0"/>
                        <a:t>、</a:t>
                      </a:r>
                      <a:r>
                        <a:rPr lang="en-US" altLang="zh-CN" sz="1600" dirty="0"/>
                        <a:t>q</a:t>
                      </a:r>
                      <a:r>
                        <a:rPr lang="zh-CN" altLang="en-US" sz="1600" dirty="0"/>
                        <a:t>都为</a:t>
                      </a:r>
                      <a:r>
                        <a:rPr lang="en-US" altLang="zh-CN" sz="1600" dirty="0"/>
                        <a:t>F</a:t>
                      </a:r>
                      <a:r>
                        <a:rPr lang="zh-CN" altLang="en-US" sz="1600" dirty="0"/>
                        <a:t>时才为</a:t>
                      </a:r>
                      <a:r>
                        <a:rPr lang="en-US" altLang="zh-CN" sz="1600" dirty="0"/>
                        <a:t>F</a:t>
                      </a:r>
                      <a:endParaRPr lang="zh-CN" altLang="en-US" sz="1600" dirty="0"/>
                    </a:p>
                  </a:txBody>
                  <a:tcPr/>
                </a:tc>
                <a:extLst>
                  <a:ext uri="{0D108BD9-81ED-4DB2-BD59-A6C34878D82A}">
                    <a16:rowId xmlns:a16="http://schemas.microsoft.com/office/drawing/2014/main" val="1264877254"/>
                  </a:ext>
                </a:extLst>
              </a:tr>
              <a:tr h="318893">
                <a:tc>
                  <a:txBody>
                    <a:bodyPr/>
                    <a:lstStyle/>
                    <a:p>
                      <a:pPr algn="ctr"/>
                      <a:r>
                        <a:rPr lang="en-US" altLang="zh-CN" sz="1600" b="0" i="0" dirty="0">
                          <a:ea typeface="仿宋_GB2312" pitchFamily="49" charset="-122"/>
                          <a:sym typeface="Symbol"/>
                        </a:rPr>
                        <a:t></a:t>
                      </a:r>
                      <a:endParaRPr lang="zh-CN" altLang="en-US" sz="1600" b="0" dirty="0"/>
                    </a:p>
                  </a:txBody>
                  <a:tcPr/>
                </a:tc>
                <a:tc>
                  <a:txBody>
                    <a:bodyPr/>
                    <a:lstStyle/>
                    <a:p>
                      <a:pPr algn="ctr"/>
                      <a:r>
                        <a:rPr lang="en-US" altLang="zh-CN" sz="1600" b="0" dirty="0" err="1">
                          <a:ea typeface="仿宋_GB2312" pitchFamily="49" charset="-122"/>
                        </a:rPr>
                        <a:t>p</a:t>
                      </a:r>
                      <a:r>
                        <a:rPr lang="en-US" altLang="zh-CN" sz="1600" b="0" i="0" dirty="0" err="1">
                          <a:ea typeface="仿宋_GB2312" pitchFamily="49" charset="-122"/>
                          <a:sym typeface="Symbol"/>
                        </a:rPr>
                        <a:t></a:t>
                      </a:r>
                      <a:r>
                        <a:rPr lang="en-US" altLang="zh-CN" sz="1600" b="0" dirty="0" err="1">
                          <a:ea typeface="仿宋_GB2312" pitchFamily="49" charset="-122"/>
                        </a:rPr>
                        <a:t>q</a:t>
                      </a:r>
                      <a:endParaRPr lang="zh-CN" altLang="en-US" sz="1600" b="0" dirty="0"/>
                    </a:p>
                  </a:txBody>
                  <a:tcPr/>
                </a:tc>
                <a:tc>
                  <a:txBody>
                    <a:bodyPr/>
                    <a:lstStyle/>
                    <a:p>
                      <a:pPr algn="ctr"/>
                      <a:r>
                        <a:rPr lang="en-US" altLang="zh-CN" sz="1600" dirty="0"/>
                        <a:t>p</a:t>
                      </a:r>
                      <a:r>
                        <a:rPr lang="zh-CN" altLang="en-US" sz="1600" dirty="0"/>
                        <a:t>异或</a:t>
                      </a:r>
                      <a:r>
                        <a:rPr lang="en-US" altLang="zh-CN" sz="1600" dirty="0"/>
                        <a:t>q</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p</a:t>
                      </a:r>
                      <a:r>
                        <a:rPr lang="zh-CN" altLang="en-US" sz="1600" dirty="0"/>
                        <a:t>或</a:t>
                      </a:r>
                      <a:r>
                        <a:rPr lang="en-US" altLang="zh-CN" sz="1600" dirty="0"/>
                        <a:t>q</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p</a:t>
                      </a:r>
                      <a:r>
                        <a:rPr lang="zh-CN" altLang="en-US" sz="1600" dirty="0"/>
                        <a:t>、</a:t>
                      </a:r>
                      <a:r>
                        <a:rPr lang="en-US" altLang="zh-CN" sz="1600" dirty="0"/>
                        <a:t>q</a:t>
                      </a:r>
                      <a:r>
                        <a:rPr lang="zh-CN" altLang="en-US" sz="1600" dirty="0"/>
                        <a:t>不相同时为</a:t>
                      </a:r>
                      <a:r>
                        <a:rPr lang="en-US" altLang="zh-CN" sz="1600" dirty="0"/>
                        <a:t>T</a:t>
                      </a:r>
                      <a:endParaRPr lang="zh-CN" altLang="en-US" sz="1600" dirty="0"/>
                    </a:p>
                  </a:txBody>
                  <a:tcPr/>
                </a:tc>
                <a:extLst>
                  <a:ext uri="{0D108BD9-81ED-4DB2-BD59-A6C34878D82A}">
                    <a16:rowId xmlns:a16="http://schemas.microsoft.com/office/drawing/2014/main" val="2603594235"/>
                  </a:ext>
                </a:extLst>
              </a:tr>
              <a:tr h="318893">
                <a:tc>
                  <a:txBody>
                    <a:bodyPr/>
                    <a:lstStyle/>
                    <a:p>
                      <a:pPr algn="ctr"/>
                      <a:r>
                        <a:rPr lang="zh-CN" altLang="en-US" sz="1600" b="0" dirty="0">
                          <a:effectLst>
                            <a:outerShdw blurRad="38100" dist="38100" dir="2700000" algn="tl">
                              <a:srgbClr val="000000">
                                <a:alpha val="43137"/>
                              </a:srgbClr>
                            </a:outerShdw>
                          </a:effectLst>
                          <a:latin typeface="仿宋_GB2312" pitchFamily="49" charset="-122"/>
                          <a:ea typeface="仿宋_GB2312" pitchFamily="49" charset="-122"/>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p</a:t>
                      </a:r>
                      <a:r>
                        <a:rPr lang="zh-CN" altLang="en-US" sz="1600" b="0" i="0" dirty="0">
                          <a:latin typeface="+mn-lt"/>
                          <a:ea typeface="楷体_GB2312" pitchFamily="49" charset="-122"/>
                          <a:sym typeface="Symbol"/>
                        </a:rPr>
                        <a:t>→</a:t>
                      </a:r>
                      <a:r>
                        <a:rPr lang="en-US" altLang="zh-CN" sz="1600" dirty="0"/>
                        <a:t>q</a:t>
                      </a:r>
                      <a:endParaRPr lang="zh-CN" altLang="en-US" sz="1600" dirty="0"/>
                    </a:p>
                  </a:txBody>
                  <a:tcPr/>
                </a:tc>
                <a:tc>
                  <a:txBody>
                    <a:bodyPr/>
                    <a:lstStyle/>
                    <a:p>
                      <a:pPr algn="ctr"/>
                      <a:r>
                        <a:rPr lang="en-US" altLang="zh-CN" sz="1600" dirty="0"/>
                        <a:t>p</a:t>
                      </a:r>
                      <a:r>
                        <a:rPr lang="zh-CN" altLang="en-US" sz="1600" dirty="0"/>
                        <a:t>条件</a:t>
                      </a:r>
                      <a:r>
                        <a:rPr lang="en-US" altLang="zh-CN" sz="1600" dirty="0"/>
                        <a:t>q</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t>如果</a:t>
                      </a:r>
                      <a:r>
                        <a:rPr lang="en-US" altLang="zh-CN" sz="1600" dirty="0"/>
                        <a:t>p</a:t>
                      </a:r>
                      <a:r>
                        <a:rPr lang="zh-CN" altLang="en-US" sz="1600" dirty="0"/>
                        <a:t>则</a:t>
                      </a:r>
                      <a:r>
                        <a:rPr lang="en-US" altLang="zh-CN" sz="1600" dirty="0"/>
                        <a:t>q</a:t>
                      </a:r>
                      <a:endParaRPr lang="zh-CN" altLang="en-US" sz="1600" dirty="0"/>
                    </a:p>
                  </a:txBody>
                  <a:tcPr/>
                </a:tc>
                <a:tc>
                  <a:txBody>
                    <a:bodyPr/>
                    <a:lstStyle/>
                    <a:p>
                      <a:pPr algn="ctr"/>
                      <a:r>
                        <a:rPr lang="zh-CN" altLang="en-US" sz="1600" dirty="0"/>
                        <a:t>仅</a:t>
                      </a:r>
                      <a:r>
                        <a:rPr lang="en-US" altLang="zh-CN" sz="1600" dirty="0"/>
                        <a:t>p</a:t>
                      </a:r>
                      <a:r>
                        <a:rPr lang="zh-CN" altLang="en-US" sz="1600" dirty="0"/>
                        <a:t>为</a:t>
                      </a:r>
                      <a:r>
                        <a:rPr lang="en-US" altLang="zh-CN" sz="1600" dirty="0" err="1"/>
                        <a:t>T,q</a:t>
                      </a:r>
                      <a:r>
                        <a:rPr lang="zh-CN" altLang="en-US" sz="1600" dirty="0"/>
                        <a:t>为</a:t>
                      </a:r>
                      <a:r>
                        <a:rPr lang="en-US" altLang="zh-CN" sz="1600" dirty="0"/>
                        <a:t>F</a:t>
                      </a:r>
                      <a:r>
                        <a:rPr lang="zh-CN" altLang="en-US" sz="1600" dirty="0"/>
                        <a:t>时为</a:t>
                      </a:r>
                      <a:r>
                        <a:rPr lang="en-US" altLang="zh-CN" sz="1600" dirty="0"/>
                        <a:t>F</a:t>
                      </a:r>
                      <a:endParaRPr lang="zh-CN" altLang="en-US" sz="1600" dirty="0"/>
                    </a:p>
                  </a:txBody>
                  <a:tcPr/>
                </a:tc>
                <a:extLst>
                  <a:ext uri="{0D108BD9-81ED-4DB2-BD59-A6C34878D82A}">
                    <a16:rowId xmlns:a16="http://schemas.microsoft.com/office/drawing/2014/main" val="1350910266"/>
                  </a:ext>
                </a:extLst>
              </a:tr>
              <a:tr h="318893">
                <a:tc>
                  <a:txBody>
                    <a:bodyPr/>
                    <a:lstStyle/>
                    <a:p>
                      <a:pPr algn="ctr"/>
                      <a:r>
                        <a:rPr lang="zh-CN" altLang="en-US" sz="1600" b="0" dirty="0">
                          <a:effectLst>
                            <a:outerShdw blurRad="38100" dist="38100" dir="2700000" algn="tl">
                              <a:srgbClr val="000000">
                                <a:alpha val="43137"/>
                              </a:srgbClr>
                            </a:outerShdw>
                          </a:effectLst>
                          <a:latin typeface="仿宋_GB2312" pitchFamily="49" charset="-122"/>
                          <a:ea typeface="仿宋_GB2312" pitchFamily="49" charset="-122"/>
                          <a:sym typeface="Symbol"/>
                        </a:rPr>
                        <a:t></a:t>
                      </a:r>
                      <a:endParaRPr lang="zh-CN" altLang="en-US" sz="1600" b="0" dirty="0">
                        <a:effectLst>
                          <a:outerShdw blurRad="38100" dist="38100" dir="2700000" algn="tl">
                            <a:srgbClr val="000000">
                              <a:alpha val="43137"/>
                            </a:srgbClr>
                          </a:outerShdw>
                        </a:effectLst>
                        <a:latin typeface="仿宋_GB2312" pitchFamily="49" charset="-122"/>
                        <a:ea typeface="仿宋_GB2312"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p</a:t>
                      </a:r>
                      <a:r>
                        <a:rPr lang="zh-CN" altLang="en-US" sz="1600" b="0" dirty="0">
                          <a:effectLst>
                            <a:outerShdw blurRad="38100" dist="38100" dir="2700000" algn="tl">
                              <a:srgbClr val="000000">
                                <a:alpha val="43137"/>
                              </a:srgbClr>
                            </a:outerShdw>
                          </a:effectLst>
                          <a:latin typeface="仿宋_GB2312" pitchFamily="49" charset="-122"/>
                          <a:ea typeface="仿宋_GB2312" pitchFamily="49" charset="-122"/>
                          <a:sym typeface="Symbol"/>
                        </a:rPr>
                        <a:t></a:t>
                      </a:r>
                      <a:r>
                        <a:rPr lang="en-US" altLang="zh-CN" sz="1600" dirty="0"/>
                        <a:t>q</a:t>
                      </a:r>
                      <a:endParaRPr lang="zh-CN" altLang="en-US" sz="1600" dirty="0"/>
                    </a:p>
                  </a:txBody>
                  <a:tcPr/>
                </a:tc>
                <a:tc>
                  <a:txBody>
                    <a:bodyPr/>
                    <a:lstStyle/>
                    <a:p>
                      <a:pPr algn="ctr"/>
                      <a:r>
                        <a:rPr lang="en-US" altLang="zh-CN" sz="1600" dirty="0"/>
                        <a:t>P</a:t>
                      </a:r>
                      <a:r>
                        <a:rPr lang="zh-CN" altLang="en-US" sz="1600" dirty="0"/>
                        <a:t>双条件</a:t>
                      </a:r>
                      <a:r>
                        <a:rPr lang="en-US" altLang="zh-CN" sz="1600" dirty="0"/>
                        <a:t>q</a:t>
                      </a:r>
                      <a:endParaRPr lang="zh-CN"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P</a:t>
                      </a:r>
                      <a:r>
                        <a:rPr lang="zh-CN" altLang="en-US" sz="1600" dirty="0"/>
                        <a:t>当且仅当</a:t>
                      </a:r>
                      <a:r>
                        <a:rPr lang="en-US" altLang="zh-CN" sz="1600" dirty="0"/>
                        <a:t>q</a:t>
                      </a:r>
                      <a:endParaRPr lang="zh-CN" altLang="en-US" sz="1600" dirty="0"/>
                    </a:p>
                  </a:txBody>
                  <a:tcPr/>
                </a:tc>
                <a:tc>
                  <a:txBody>
                    <a:bodyPr/>
                    <a:lstStyle/>
                    <a:p>
                      <a:pPr algn="ctr"/>
                      <a:r>
                        <a:rPr lang="en-US" altLang="zh-CN" sz="1600" dirty="0"/>
                        <a:t>p</a:t>
                      </a:r>
                      <a:r>
                        <a:rPr lang="zh-CN" altLang="en-US" sz="1600" dirty="0"/>
                        <a:t>、</a:t>
                      </a:r>
                      <a:r>
                        <a:rPr lang="en-US" altLang="zh-CN" sz="1600" dirty="0"/>
                        <a:t>q</a:t>
                      </a:r>
                      <a:r>
                        <a:rPr lang="zh-CN" altLang="en-US" sz="1600" dirty="0"/>
                        <a:t>相同时为</a:t>
                      </a:r>
                      <a:r>
                        <a:rPr lang="en-US" altLang="zh-CN" sz="1600" dirty="0"/>
                        <a:t>T</a:t>
                      </a:r>
                      <a:endParaRPr lang="zh-CN" altLang="en-US" sz="1600" dirty="0"/>
                    </a:p>
                  </a:txBody>
                  <a:tcPr/>
                </a:tc>
                <a:extLst>
                  <a:ext uri="{0D108BD9-81ED-4DB2-BD59-A6C34878D82A}">
                    <a16:rowId xmlns:a16="http://schemas.microsoft.com/office/drawing/2014/main" val="1201665571"/>
                  </a:ext>
                </a:extLst>
              </a:tr>
            </a:tbl>
          </a:graphicData>
        </a:graphic>
      </p:graphicFrame>
      <p:sp>
        <p:nvSpPr>
          <p:cNvPr id="7" name="TextBox 5">
            <a:extLst>
              <a:ext uri="{FF2B5EF4-FFF2-40B4-BE49-F238E27FC236}">
                <a16:creationId xmlns:a16="http://schemas.microsoft.com/office/drawing/2014/main" id="{AFD2C7DD-2069-4E6C-B5C3-0EA7EDB08972}"/>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8" name="WordArt 2">
            <a:extLst>
              <a:ext uri="{FF2B5EF4-FFF2-40B4-BE49-F238E27FC236}">
                <a16:creationId xmlns:a16="http://schemas.microsoft.com/office/drawing/2014/main" id="{A66B5B7E-01BA-45B1-B344-55A9C741FE08}"/>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extLst>
      <p:ext uri="{BB962C8B-B14F-4D97-AF65-F5344CB8AC3E}">
        <p14:creationId xmlns:p14="http://schemas.microsoft.com/office/powerpoint/2010/main" val="3487548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a:xfrm>
            <a:off x="429989" y="116632"/>
            <a:ext cx="8042275" cy="838200"/>
          </a:xfrm>
        </p:spPr>
        <p:txBody>
          <a:bodyPr>
            <a:scene3d>
              <a:camera prst="orthographicFront"/>
              <a:lightRig rig="soft" dir="t">
                <a:rot lat="0" lon="0" rev="10800000"/>
              </a:lightRig>
            </a:scene3d>
            <a:sp3d>
              <a:bevelT w="27940" h="12700"/>
              <a:contourClr>
                <a:srgbClr val="DDDDDD"/>
              </a:contourClr>
            </a:sp3d>
          </a:bodyPr>
          <a:lstStyle/>
          <a:p>
            <a:pPr>
              <a:defRPr/>
            </a:pPr>
            <a:r>
              <a:rPr lang="zh-CN" altLang="en-US" b="1" spc="150" dirty="0">
                <a:ln w="11430"/>
                <a:solidFill>
                  <a:srgbClr val="F8F8F8"/>
                </a:solidFill>
                <a:effectLst>
                  <a:outerShdw blurRad="25400" algn="tl" rotWithShape="0">
                    <a:srgbClr val="000000">
                      <a:alpha val="43000"/>
                    </a:srgbClr>
                  </a:outerShdw>
                </a:effectLst>
              </a:rPr>
              <a:t>练习</a:t>
            </a:r>
          </a:p>
        </p:txBody>
      </p:sp>
      <p:pic>
        <p:nvPicPr>
          <p:cNvPr id="4" name="图片 3">
            <a:extLst>
              <a:ext uri="{FF2B5EF4-FFF2-40B4-BE49-F238E27FC236}">
                <a16:creationId xmlns:a16="http://schemas.microsoft.com/office/drawing/2014/main" id="{646597DB-7129-46AC-BA4B-DCC6478A1FA0}"/>
              </a:ext>
            </a:extLst>
          </p:cNvPr>
          <p:cNvPicPr>
            <a:picLocks noChangeAspect="1"/>
          </p:cNvPicPr>
          <p:nvPr/>
        </p:nvPicPr>
        <p:blipFill>
          <a:blip r:embed="rId2">
            <a:lum contrast="20000"/>
          </a:blip>
          <a:stretch>
            <a:fillRect/>
          </a:stretch>
        </p:blipFill>
        <p:spPr>
          <a:xfrm>
            <a:off x="2194746" y="3068960"/>
            <a:ext cx="8136904" cy="1047748"/>
          </a:xfrm>
          <a:prstGeom prst="rect">
            <a:avLst/>
          </a:prstGeom>
        </p:spPr>
      </p:pic>
      <p:pic>
        <p:nvPicPr>
          <p:cNvPr id="6" name="图片 5">
            <a:extLst>
              <a:ext uri="{FF2B5EF4-FFF2-40B4-BE49-F238E27FC236}">
                <a16:creationId xmlns:a16="http://schemas.microsoft.com/office/drawing/2014/main" id="{DA814A8C-2197-4A08-B290-AD449FEFF948}"/>
              </a:ext>
            </a:extLst>
          </p:cNvPr>
          <p:cNvPicPr>
            <a:picLocks noChangeAspect="1"/>
          </p:cNvPicPr>
          <p:nvPr/>
        </p:nvPicPr>
        <p:blipFill rotWithShape="1">
          <a:blip r:embed="rId3"/>
          <a:srcRect l="5455"/>
          <a:stretch/>
        </p:blipFill>
        <p:spPr>
          <a:xfrm>
            <a:off x="2096022" y="1484784"/>
            <a:ext cx="8334352" cy="1656184"/>
          </a:xfrm>
          <a:prstGeom prst="rect">
            <a:avLst/>
          </a:prstGeom>
        </p:spPr>
      </p:pic>
      <p:sp>
        <p:nvSpPr>
          <p:cNvPr id="7" name="文本框 6">
            <a:extLst>
              <a:ext uri="{FF2B5EF4-FFF2-40B4-BE49-F238E27FC236}">
                <a16:creationId xmlns:a16="http://schemas.microsoft.com/office/drawing/2014/main" id="{66D9EF79-0F6B-438A-8F74-39BE773D0F32}"/>
              </a:ext>
            </a:extLst>
          </p:cNvPr>
          <p:cNvSpPr txBox="1"/>
          <p:nvPr/>
        </p:nvSpPr>
        <p:spPr>
          <a:xfrm>
            <a:off x="1783685" y="1293252"/>
            <a:ext cx="543739" cy="400110"/>
          </a:xfrm>
          <a:prstGeom prst="rect">
            <a:avLst/>
          </a:prstGeom>
          <a:noFill/>
        </p:spPr>
        <p:txBody>
          <a:bodyPr wrap="square" rtlCol="0">
            <a:spAutoFit/>
          </a:bodyPr>
          <a:lstStyle/>
          <a:p>
            <a:r>
              <a:rPr lang="en-US" altLang="zh-CN" sz="2000" i="0" dirty="0">
                <a:latin typeface="楷体_GB2312" pitchFamily="49" charset="-122"/>
                <a:ea typeface="楷体_GB2312" pitchFamily="49" charset="-122"/>
              </a:rPr>
              <a:t>1.</a:t>
            </a:r>
            <a:endParaRPr lang="zh-CN" altLang="en-US" sz="2000" i="0" dirty="0">
              <a:latin typeface="楷体_GB2312" pitchFamily="49" charset="-122"/>
              <a:ea typeface="楷体_GB2312" pitchFamily="49" charset="-122"/>
            </a:endParaRPr>
          </a:p>
        </p:txBody>
      </p:sp>
      <p:sp>
        <p:nvSpPr>
          <p:cNvPr id="10" name="文本框 9">
            <a:extLst>
              <a:ext uri="{FF2B5EF4-FFF2-40B4-BE49-F238E27FC236}">
                <a16:creationId xmlns:a16="http://schemas.microsoft.com/office/drawing/2014/main" id="{35BD387E-CB75-45A7-88D4-671444D9D7AC}"/>
              </a:ext>
            </a:extLst>
          </p:cNvPr>
          <p:cNvSpPr txBox="1"/>
          <p:nvPr/>
        </p:nvSpPr>
        <p:spPr>
          <a:xfrm>
            <a:off x="1783354" y="2285786"/>
            <a:ext cx="543739" cy="400110"/>
          </a:xfrm>
          <a:prstGeom prst="rect">
            <a:avLst/>
          </a:prstGeom>
          <a:noFill/>
        </p:spPr>
        <p:txBody>
          <a:bodyPr wrap="square" rtlCol="0">
            <a:spAutoFit/>
          </a:bodyPr>
          <a:lstStyle/>
          <a:p>
            <a:r>
              <a:rPr lang="en-US" altLang="zh-CN" sz="2000" i="0" dirty="0">
                <a:latin typeface="楷体_GB2312" pitchFamily="49" charset="-122"/>
                <a:ea typeface="楷体_GB2312" pitchFamily="49" charset="-122"/>
              </a:rPr>
              <a:t>2.</a:t>
            </a:r>
            <a:endParaRPr lang="zh-CN" altLang="en-US" sz="2000" i="0" dirty="0">
              <a:latin typeface="楷体_GB2312" pitchFamily="49" charset="-122"/>
              <a:ea typeface="楷体_GB2312" pitchFamily="49" charset="-122"/>
            </a:endParaRPr>
          </a:p>
        </p:txBody>
      </p:sp>
      <p:sp>
        <p:nvSpPr>
          <p:cNvPr id="11" name="文本框 10">
            <a:extLst>
              <a:ext uri="{FF2B5EF4-FFF2-40B4-BE49-F238E27FC236}">
                <a16:creationId xmlns:a16="http://schemas.microsoft.com/office/drawing/2014/main" id="{AFA6B1F5-B5B1-4FD5-9C7E-5A8DE109F846}"/>
              </a:ext>
            </a:extLst>
          </p:cNvPr>
          <p:cNvSpPr txBox="1"/>
          <p:nvPr/>
        </p:nvSpPr>
        <p:spPr>
          <a:xfrm>
            <a:off x="1783354" y="3053382"/>
            <a:ext cx="543739" cy="400110"/>
          </a:xfrm>
          <a:prstGeom prst="rect">
            <a:avLst/>
          </a:prstGeom>
          <a:noFill/>
        </p:spPr>
        <p:txBody>
          <a:bodyPr wrap="square" rtlCol="0">
            <a:spAutoFit/>
          </a:bodyPr>
          <a:lstStyle/>
          <a:p>
            <a:r>
              <a:rPr lang="en-US" altLang="zh-CN" sz="2000" i="0" dirty="0">
                <a:latin typeface="楷体_GB2312" pitchFamily="49" charset="-122"/>
                <a:ea typeface="楷体_GB2312" pitchFamily="49" charset="-122"/>
              </a:rPr>
              <a:t>3.</a:t>
            </a:r>
            <a:endParaRPr lang="zh-CN" altLang="en-US" sz="2000" i="0" dirty="0">
              <a:latin typeface="楷体_GB2312" pitchFamily="49" charset="-122"/>
              <a:ea typeface="楷体_GB2312" pitchFamily="49" charset="-122"/>
            </a:endParaRPr>
          </a:p>
        </p:txBody>
      </p:sp>
      <p:pic>
        <p:nvPicPr>
          <p:cNvPr id="8" name="图片 7">
            <a:extLst>
              <a:ext uri="{FF2B5EF4-FFF2-40B4-BE49-F238E27FC236}">
                <a16:creationId xmlns:a16="http://schemas.microsoft.com/office/drawing/2014/main" id="{AD27C987-913C-47D3-9F50-72EDCED15069}"/>
              </a:ext>
            </a:extLst>
          </p:cNvPr>
          <p:cNvPicPr>
            <a:picLocks noChangeAspect="1"/>
          </p:cNvPicPr>
          <p:nvPr/>
        </p:nvPicPr>
        <p:blipFill>
          <a:blip r:embed="rId4">
            <a:lum contrast="20000"/>
          </a:blip>
          <a:stretch>
            <a:fillRect/>
          </a:stretch>
        </p:blipFill>
        <p:spPr>
          <a:xfrm>
            <a:off x="2145762" y="4216302"/>
            <a:ext cx="8414735" cy="2309042"/>
          </a:xfrm>
          <a:prstGeom prst="rect">
            <a:avLst/>
          </a:prstGeom>
        </p:spPr>
      </p:pic>
      <p:sp>
        <p:nvSpPr>
          <p:cNvPr id="13" name="文本框 12">
            <a:extLst>
              <a:ext uri="{FF2B5EF4-FFF2-40B4-BE49-F238E27FC236}">
                <a16:creationId xmlns:a16="http://schemas.microsoft.com/office/drawing/2014/main" id="{F16BBC36-7FFF-489C-80DB-2947585DA722}"/>
              </a:ext>
            </a:extLst>
          </p:cNvPr>
          <p:cNvSpPr txBox="1"/>
          <p:nvPr/>
        </p:nvSpPr>
        <p:spPr>
          <a:xfrm>
            <a:off x="1775521" y="4141666"/>
            <a:ext cx="543739" cy="400110"/>
          </a:xfrm>
          <a:prstGeom prst="rect">
            <a:avLst/>
          </a:prstGeom>
          <a:noFill/>
        </p:spPr>
        <p:txBody>
          <a:bodyPr wrap="square" rtlCol="0">
            <a:spAutoFit/>
          </a:bodyPr>
          <a:lstStyle/>
          <a:p>
            <a:r>
              <a:rPr lang="en-US" altLang="zh-CN" sz="2000" i="0" dirty="0">
                <a:latin typeface="楷体_GB2312" pitchFamily="49" charset="-122"/>
                <a:ea typeface="楷体_GB2312" pitchFamily="49" charset="-122"/>
              </a:rPr>
              <a:t>4.</a:t>
            </a:r>
            <a:endParaRPr lang="zh-CN" altLang="en-US" sz="2000" i="0" dirty="0">
              <a:latin typeface="楷体_GB2312" pitchFamily="49" charset="-122"/>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a:xfrm>
            <a:off x="407368" y="116632"/>
            <a:ext cx="8042275" cy="838200"/>
          </a:xfrm>
        </p:spPr>
        <p:txBody>
          <a:bodyPr>
            <a:scene3d>
              <a:camera prst="orthographicFront"/>
              <a:lightRig rig="soft" dir="t">
                <a:rot lat="0" lon="0" rev="10800000"/>
              </a:lightRig>
            </a:scene3d>
            <a:sp3d>
              <a:bevelT w="27940" h="12700"/>
              <a:contourClr>
                <a:srgbClr val="DDDDDD"/>
              </a:contourClr>
            </a:sp3d>
          </a:bodyPr>
          <a:lstStyle/>
          <a:p>
            <a:pPr>
              <a:defRPr/>
            </a:pPr>
            <a:r>
              <a:rPr lang="zh-CN" altLang="en-US" b="1" spc="150" dirty="0">
                <a:ln w="11430"/>
                <a:solidFill>
                  <a:srgbClr val="F8F8F8"/>
                </a:solidFill>
                <a:effectLst>
                  <a:outerShdw blurRad="25400" algn="tl" rotWithShape="0">
                    <a:srgbClr val="000000">
                      <a:alpha val="43000"/>
                    </a:srgbClr>
                  </a:outerShdw>
                </a:effectLst>
              </a:rPr>
              <a:t>练习</a:t>
            </a:r>
          </a:p>
        </p:txBody>
      </p:sp>
      <p:sp>
        <p:nvSpPr>
          <p:cNvPr id="7" name="文本框 6">
            <a:extLst>
              <a:ext uri="{FF2B5EF4-FFF2-40B4-BE49-F238E27FC236}">
                <a16:creationId xmlns:a16="http://schemas.microsoft.com/office/drawing/2014/main" id="{66D9EF79-0F6B-438A-8F74-39BE773D0F32}"/>
              </a:ext>
            </a:extLst>
          </p:cNvPr>
          <p:cNvSpPr txBox="1"/>
          <p:nvPr/>
        </p:nvSpPr>
        <p:spPr>
          <a:xfrm>
            <a:off x="1783685" y="1293252"/>
            <a:ext cx="543739" cy="400110"/>
          </a:xfrm>
          <a:prstGeom prst="rect">
            <a:avLst/>
          </a:prstGeom>
          <a:noFill/>
        </p:spPr>
        <p:txBody>
          <a:bodyPr wrap="square" rtlCol="0">
            <a:spAutoFit/>
          </a:bodyPr>
          <a:lstStyle/>
          <a:p>
            <a:r>
              <a:rPr lang="en-US" altLang="zh-CN" sz="2000" i="0" dirty="0">
                <a:latin typeface="楷体_GB2312" pitchFamily="49" charset="-122"/>
                <a:ea typeface="楷体_GB2312" pitchFamily="49" charset="-122"/>
              </a:rPr>
              <a:t>5.</a:t>
            </a:r>
            <a:endParaRPr lang="zh-CN" altLang="en-US" sz="2000" i="0" dirty="0">
              <a:latin typeface="楷体_GB2312" pitchFamily="49" charset="-122"/>
              <a:ea typeface="楷体_GB2312" pitchFamily="49" charset="-122"/>
            </a:endParaRPr>
          </a:p>
        </p:txBody>
      </p:sp>
      <p:sp>
        <p:nvSpPr>
          <p:cNvPr id="10" name="文本框 9">
            <a:extLst>
              <a:ext uri="{FF2B5EF4-FFF2-40B4-BE49-F238E27FC236}">
                <a16:creationId xmlns:a16="http://schemas.microsoft.com/office/drawing/2014/main" id="{35BD387E-CB75-45A7-88D4-671444D9D7AC}"/>
              </a:ext>
            </a:extLst>
          </p:cNvPr>
          <p:cNvSpPr txBox="1"/>
          <p:nvPr/>
        </p:nvSpPr>
        <p:spPr>
          <a:xfrm>
            <a:off x="1783354" y="3028890"/>
            <a:ext cx="543739" cy="400110"/>
          </a:xfrm>
          <a:prstGeom prst="rect">
            <a:avLst/>
          </a:prstGeom>
          <a:noFill/>
        </p:spPr>
        <p:txBody>
          <a:bodyPr wrap="square" rtlCol="0">
            <a:spAutoFit/>
          </a:bodyPr>
          <a:lstStyle/>
          <a:p>
            <a:r>
              <a:rPr lang="en-US" altLang="zh-CN" sz="2000" i="0" dirty="0">
                <a:latin typeface="楷体_GB2312" pitchFamily="49" charset="-122"/>
                <a:ea typeface="楷体_GB2312" pitchFamily="49" charset="-122"/>
              </a:rPr>
              <a:t>6.</a:t>
            </a:r>
            <a:endParaRPr lang="zh-CN" altLang="en-US" sz="2000" i="0" dirty="0">
              <a:latin typeface="楷体_GB2312" pitchFamily="49" charset="-122"/>
              <a:ea typeface="楷体_GB2312" pitchFamily="49" charset="-122"/>
            </a:endParaRPr>
          </a:p>
        </p:txBody>
      </p:sp>
      <p:pic>
        <p:nvPicPr>
          <p:cNvPr id="2" name="图片 1">
            <a:extLst>
              <a:ext uri="{FF2B5EF4-FFF2-40B4-BE49-F238E27FC236}">
                <a16:creationId xmlns:a16="http://schemas.microsoft.com/office/drawing/2014/main" id="{E0FECB28-6D3D-4675-9F16-30F193436E59}"/>
              </a:ext>
            </a:extLst>
          </p:cNvPr>
          <p:cNvPicPr>
            <a:picLocks noChangeAspect="1"/>
          </p:cNvPicPr>
          <p:nvPr/>
        </p:nvPicPr>
        <p:blipFill>
          <a:blip r:embed="rId2">
            <a:lum contrast="20000"/>
          </a:blip>
          <a:stretch>
            <a:fillRect/>
          </a:stretch>
        </p:blipFill>
        <p:spPr>
          <a:xfrm>
            <a:off x="2063552" y="1340768"/>
            <a:ext cx="8424936" cy="646424"/>
          </a:xfrm>
          <a:prstGeom prst="rect">
            <a:avLst/>
          </a:prstGeom>
        </p:spPr>
      </p:pic>
      <p:pic>
        <p:nvPicPr>
          <p:cNvPr id="3" name="图片 2">
            <a:extLst>
              <a:ext uri="{FF2B5EF4-FFF2-40B4-BE49-F238E27FC236}">
                <a16:creationId xmlns:a16="http://schemas.microsoft.com/office/drawing/2014/main" id="{E8E5D020-7E2F-45BE-895A-676A575FF031}"/>
              </a:ext>
            </a:extLst>
          </p:cNvPr>
          <p:cNvPicPr>
            <a:picLocks noChangeAspect="1"/>
          </p:cNvPicPr>
          <p:nvPr/>
        </p:nvPicPr>
        <p:blipFill>
          <a:blip r:embed="rId3">
            <a:lum contrast="20000"/>
          </a:blip>
          <a:stretch>
            <a:fillRect/>
          </a:stretch>
        </p:blipFill>
        <p:spPr>
          <a:xfrm>
            <a:off x="2093624" y="2040812"/>
            <a:ext cx="6372857" cy="812125"/>
          </a:xfrm>
          <a:prstGeom prst="rect">
            <a:avLst/>
          </a:prstGeom>
        </p:spPr>
      </p:pic>
      <p:pic>
        <p:nvPicPr>
          <p:cNvPr id="5" name="图片 4">
            <a:extLst>
              <a:ext uri="{FF2B5EF4-FFF2-40B4-BE49-F238E27FC236}">
                <a16:creationId xmlns:a16="http://schemas.microsoft.com/office/drawing/2014/main" id="{85E6D64D-8A70-4F45-B050-1F803E3E9157}"/>
              </a:ext>
            </a:extLst>
          </p:cNvPr>
          <p:cNvPicPr>
            <a:picLocks noChangeAspect="1"/>
          </p:cNvPicPr>
          <p:nvPr/>
        </p:nvPicPr>
        <p:blipFill>
          <a:blip r:embed="rId4">
            <a:lum contrast="20000"/>
          </a:blip>
          <a:stretch>
            <a:fillRect/>
          </a:stretch>
        </p:blipFill>
        <p:spPr>
          <a:xfrm>
            <a:off x="2207568" y="3088217"/>
            <a:ext cx="8063711" cy="916849"/>
          </a:xfrm>
          <a:prstGeom prst="rect">
            <a:avLst/>
          </a:prstGeom>
        </p:spPr>
      </p:pic>
      <p:pic>
        <p:nvPicPr>
          <p:cNvPr id="9" name="图片 8">
            <a:extLst>
              <a:ext uri="{FF2B5EF4-FFF2-40B4-BE49-F238E27FC236}">
                <a16:creationId xmlns:a16="http://schemas.microsoft.com/office/drawing/2014/main" id="{D04F9CC0-1DA8-40AE-8AC4-53F59FD0C517}"/>
              </a:ext>
            </a:extLst>
          </p:cNvPr>
          <p:cNvPicPr>
            <a:picLocks noChangeAspect="1"/>
          </p:cNvPicPr>
          <p:nvPr/>
        </p:nvPicPr>
        <p:blipFill>
          <a:blip r:embed="rId5">
            <a:lum contrast="20000"/>
          </a:blip>
          <a:stretch>
            <a:fillRect/>
          </a:stretch>
        </p:blipFill>
        <p:spPr>
          <a:xfrm>
            <a:off x="2207567" y="4185386"/>
            <a:ext cx="5949162" cy="1619879"/>
          </a:xfrm>
          <a:prstGeom prst="rect">
            <a:avLst/>
          </a:prstGeom>
        </p:spPr>
      </p:pic>
      <p:sp>
        <p:nvSpPr>
          <p:cNvPr id="14" name="文本框 13">
            <a:extLst>
              <a:ext uri="{FF2B5EF4-FFF2-40B4-BE49-F238E27FC236}">
                <a16:creationId xmlns:a16="http://schemas.microsoft.com/office/drawing/2014/main" id="{9B0F4B7B-7244-41E4-AE40-4A5BD4F131A9}"/>
              </a:ext>
            </a:extLst>
          </p:cNvPr>
          <p:cNvSpPr txBox="1"/>
          <p:nvPr/>
        </p:nvSpPr>
        <p:spPr>
          <a:xfrm>
            <a:off x="1807846" y="4134970"/>
            <a:ext cx="543739" cy="400110"/>
          </a:xfrm>
          <a:prstGeom prst="rect">
            <a:avLst/>
          </a:prstGeom>
          <a:noFill/>
        </p:spPr>
        <p:txBody>
          <a:bodyPr wrap="square" rtlCol="0">
            <a:spAutoFit/>
          </a:bodyPr>
          <a:lstStyle/>
          <a:p>
            <a:r>
              <a:rPr lang="en-US" altLang="zh-CN" sz="2000" i="0" dirty="0">
                <a:latin typeface="楷体_GB2312" pitchFamily="49" charset="-122"/>
                <a:ea typeface="楷体_GB2312" pitchFamily="49" charset="-122"/>
              </a:rPr>
              <a:t>7.</a:t>
            </a:r>
            <a:endParaRPr lang="zh-CN" altLang="en-US" sz="2000" i="0" dirty="0">
              <a:latin typeface="楷体_GB2312" pitchFamily="49" charset="-122"/>
              <a:ea typeface="楷体_GB2312" pitchFamily="49" charset="-122"/>
            </a:endParaRPr>
          </a:p>
        </p:txBody>
      </p:sp>
    </p:spTree>
    <p:extLst>
      <p:ext uri="{BB962C8B-B14F-4D97-AF65-F5344CB8AC3E}">
        <p14:creationId xmlns:p14="http://schemas.microsoft.com/office/powerpoint/2010/main" val="693728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66D9EF79-0F6B-438A-8F74-39BE773D0F32}"/>
              </a:ext>
            </a:extLst>
          </p:cNvPr>
          <p:cNvSpPr txBox="1"/>
          <p:nvPr/>
        </p:nvSpPr>
        <p:spPr>
          <a:xfrm>
            <a:off x="1783685" y="1293252"/>
            <a:ext cx="543739" cy="400110"/>
          </a:xfrm>
          <a:prstGeom prst="rect">
            <a:avLst/>
          </a:prstGeom>
          <a:noFill/>
        </p:spPr>
        <p:txBody>
          <a:bodyPr wrap="square" rtlCol="0">
            <a:spAutoFit/>
          </a:bodyPr>
          <a:lstStyle/>
          <a:p>
            <a:r>
              <a:rPr lang="en-US" altLang="zh-CN" sz="2000" i="0" dirty="0">
                <a:latin typeface="楷体_GB2312" pitchFamily="49" charset="-122"/>
                <a:ea typeface="楷体_GB2312" pitchFamily="49" charset="-122"/>
              </a:rPr>
              <a:t>8.</a:t>
            </a:r>
            <a:endParaRPr lang="zh-CN" altLang="en-US" sz="2000" i="0" dirty="0">
              <a:latin typeface="楷体_GB2312" pitchFamily="49" charset="-122"/>
              <a:ea typeface="楷体_GB2312" pitchFamily="49" charset="-122"/>
            </a:endParaRPr>
          </a:p>
        </p:txBody>
      </p:sp>
      <p:sp>
        <p:nvSpPr>
          <p:cNvPr id="10" name="文本框 9">
            <a:extLst>
              <a:ext uri="{FF2B5EF4-FFF2-40B4-BE49-F238E27FC236}">
                <a16:creationId xmlns:a16="http://schemas.microsoft.com/office/drawing/2014/main" id="{35BD387E-CB75-45A7-88D4-671444D9D7AC}"/>
              </a:ext>
            </a:extLst>
          </p:cNvPr>
          <p:cNvSpPr txBox="1"/>
          <p:nvPr/>
        </p:nvSpPr>
        <p:spPr>
          <a:xfrm>
            <a:off x="1783354" y="2996952"/>
            <a:ext cx="543739" cy="400110"/>
          </a:xfrm>
          <a:prstGeom prst="rect">
            <a:avLst/>
          </a:prstGeom>
          <a:noFill/>
        </p:spPr>
        <p:txBody>
          <a:bodyPr wrap="square" rtlCol="0">
            <a:spAutoFit/>
          </a:bodyPr>
          <a:lstStyle/>
          <a:p>
            <a:r>
              <a:rPr lang="en-US" altLang="zh-CN" sz="2000" i="0" dirty="0">
                <a:latin typeface="楷体_GB2312" pitchFamily="49" charset="-122"/>
                <a:ea typeface="楷体_GB2312" pitchFamily="49" charset="-122"/>
              </a:rPr>
              <a:t>9.</a:t>
            </a:r>
            <a:endParaRPr lang="zh-CN" altLang="en-US" sz="2000" i="0" dirty="0">
              <a:latin typeface="楷体_GB2312" pitchFamily="49" charset="-122"/>
              <a:ea typeface="楷体_GB2312" pitchFamily="49" charset="-122"/>
            </a:endParaRPr>
          </a:p>
        </p:txBody>
      </p:sp>
      <p:sp>
        <p:nvSpPr>
          <p:cNvPr id="14" name="文本框 13">
            <a:extLst>
              <a:ext uri="{FF2B5EF4-FFF2-40B4-BE49-F238E27FC236}">
                <a16:creationId xmlns:a16="http://schemas.microsoft.com/office/drawing/2014/main" id="{9B0F4B7B-7244-41E4-AE40-4A5BD4F131A9}"/>
              </a:ext>
            </a:extLst>
          </p:cNvPr>
          <p:cNvSpPr txBox="1"/>
          <p:nvPr/>
        </p:nvSpPr>
        <p:spPr>
          <a:xfrm>
            <a:off x="1807846" y="4134970"/>
            <a:ext cx="543739" cy="400110"/>
          </a:xfrm>
          <a:prstGeom prst="rect">
            <a:avLst/>
          </a:prstGeom>
          <a:noFill/>
        </p:spPr>
        <p:txBody>
          <a:bodyPr wrap="square" rtlCol="0">
            <a:spAutoFit/>
          </a:bodyPr>
          <a:lstStyle/>
          <a:p>
            <a:r>
              <a:rPr lang="en-US" altLang="zh-CN" sz="2000" i="0" dirty="0">
                <a:latin typeface="楷体_GB2312" pitchFamily="49" charset="-122"/>
                <a:ea typeface="楷体_GB2312" pitchFamily="49" charset="-122"/>
              </a:rPr>
              <a:t>10.</a:t>
            </a:r>
            <a:endParaRPr lang="zh-CN" altLang="en-US" sz="2000" i="0" dirty="0">
              <a:latin typeface="楷体_GB2312" pitchFamily="49" charset="-122"/>
              <a:ea typeface="楷体_GB2312" pitchFamily="49" charset="-122"/>
            </a:endParaRPr>
          </a:p>
        </p:txBody>
      </p:sp>
      <p:pic>
        <p:nvPicPr>
          <p:cNvPr id="4" name="图片 3">
            <a:extLst>
              <a:ext uri="{FF2B5EF4-FFF2-40B4-BE49-F238E27FC236}">
                <a16:creationId xmlns:a16="http://schemas.microsoft.com/office/drawing/2014/main" id="{9E254DA7-542E-418C-97BE-906E19902D39}"/>
              </a:ext>
            </a:extLst>
          </p:cNvPr>
          <p:cNvPicPr>
            <a:picLocks noChangeAspect="1"/>
          </p:cNvPicPr>
          <p:nvPr/>
        </p:nvPicPr>
        <p:blipFill>
          <a:blip r:embed="rId2">
            <a:lum contrast="20000"/>
          </a:blip>
          <a:stretch>
            <a:fillRect/>
          </a:stretch>
        </p:blipFill>
        <p:spPr>
          <a:xfrm>
            <a:off x="2238601" y="1340001"/>
            <a:ext cx="4505540" cy="371121"/>
          </a:xfrm>
          <a:prstGeom prst="rect">
            <a:avLst/>
          </a:prstGeom>
        </p:spPr>
      </p:pic>
      <p:pic>
        <p:nvPicPr>
          <p:cNvPr id="6" name="图片 5">
            <a:extLst>
              <a:ext uri="{FF2B5EF4-FFF2-40B4-BE49-F238E27FC236}">
                <a16:creationId xmlns:a16="http://schemas.microsoft.com/office/drawing/2014/main" id="{83DC1B12-FEED-453E-9F72-90B05E3FD1DB}"/>
              </a:ext>
            </a:extLst>
          </p:cNvPr>
          <p:cNvPicPr>
            <a:picLocks noChangeAspect="1"/>
          </p:cNvPicPr>
          <p:nvPr/>
        </p:nvPicPr>
        <p:blipFill>
          <a:blip r:embed="rId3">
            <a:lum contrast="20000"/>
          </a:blip>
          <a:stretch>
            <a:fillRect/>
          </a:stretch>
        </p:blipFill>
        <p:spPr>
          <a:xfrm>
            <a:off x="2256248" y="1743777"/>
            <a:ext cx="3551721" cy="263980"/>
          </a:xfrm>
          <a:prstGeom prst="rect">
            <a:avLst/>
          </a:prstGeom>
        </p:spPr>
      </p:pic>
      <p:pic>
        <p:nvPicPr>
          <p:cNvPr id="8" name="图片 7">
            <a:extLst>
              <a:ext uri="{FF2B5EF4-FFF2-40B4-BE49-F238E27FC236}">
                <a16:creationId xmlns:a16="http://schemas.microsoft.com/office/drawing/2014/main" id="{0C5D02FF-B327-45E6-9149-F4FF9D31B722}"/>
              </a:ext>
            </a:extLst>
          </p:cNvPr>
          <p:cNvPicPr>
            <a:picLocks noChangeAspect="1"/>
          </p:cNvPicPr>
          <p:nvPr/>
        </p:nvPicPr>
        <p:blipFill>
          <a:blip r:embed="rId4">
            <a:lum contrast="20000"/>
          </a:blip>
          <a:stretch>
            <a:fillRect/>
          </a:stretch>
        </p:blipFill>
        <p:spPr>
          <a:xfrm>
            <a:off x="2279577" y="2077177"/>
            <a:ext cx="3724397" cy="271079"/>
          </a:xfrm>
          <a:prstGeom prst="rect">
            <a:avLst/>
          </a:prstGeom>
        </p:spPr>
      </p:pic>
      <p:pic>
        <p:nvPicPr>
          <p:cNvPr id="11" name="图片 10">
            <a:extLst>
              <a:ext uri="{FF2B5EF4-FFF2-40B4-BE49-F238E27FC236}">
                <a16:creationId xmlns:a16="http://schemas.microsoft.com/office/drawing/2014/main" id="{4FA013FF-37CF-4750-97E8-B43DDDAE5BDD}"/>
              </a:ext>
            </a:extLst>
          </p:cNvPr>
          <p:cNvPicPr>
            <a:picLocks noChangeAspect="1"/>
          </p:cNvPicPr>
          <p:nvPr/>
        </p:nvPicPr>
        <p:blipFill>
          <a:blip r:embed="rId5">
            <a:lum contrast="20000"/>
          </a:blip>
          <a:stretch>
            <a:fillRect/>
          </a:stretch>
        </p:blipFill>
        <p:spPr>
          <a:xfrm>
            <a:off x="2279577" y="2425226"/>
            <a:ext cx="2952328" cy="267336"/>
          </a:xfrm>
          <a:prstGeom prst="rect">
            <a:avLst/>
          </a:prstGeom>
        </p:spPr>
      </p:pic>
      <p:pic>
        <p:nvPicPr>
          <p:cNvPr id="12" name="图片 11">
            <a:extLst>
              <a:ext uri="{FF2B5EF4-FFF2-40B4-BE49-F238E27FC236}">
                <a16:creationId xmlns:a16="http://schemas.microsoft.com/office/drawing/2014/main" id="{4D584876-DAB0-44B8-8E18-CF6A6C851CF7}"/>
              </a:ext>
            </a:extLst>
          </p:cNvPr>
          <p:cNvPicPr>
            <a:picLocks noChangeAspect="1"/>
          </p:cNvPicPr>
          <p:nvPr/>
        </p:nvPicPr>
        <p:blipFill>
          <a:blip r:embed="rId6">
            <a:lum contrast="20000"/>
          </a:blip>
          <a:stretch>
            <a:fillRect/>
          </a:stretch>
        </p:blipFill>
        <p:spPr>
          <a:xfrm>
            <a:off x="2238601" y="3074099"/>
            <a:ext cx="5191263" cy="684627"/>
          </a:xfrm>
          <a:prstGeom prst="rect">
            <a:avLst/>
          </a:prstGeom>
        </p:spPr>
      </p:pic>
      <p:pic>
        <p:nvPicPr>
          <p:cNvPr id="13" name="图片 12">
            <a:extLst>
              <a:ext uri="{FF2B5EF4-FFF2-40B4-BE49-F238E27FC236}">
                <a16:creationId xmlns:a16="http://schemas.microsoft.com/office/drawing/2014/main" id="{1FF583C5-3A54-4224-871A-DEB2267C6F86}"/>
              </a:ext>
            </a:extLst>
          </p:cNvPr>
          <p:cNvPicPr>
            <a:picLocks noChangeAspect="1"/>
          </p:cNvPicPr>
          <p:nvPr/>
        </p:nvPicPr>
        <p:blipFill>
          <a:blip r:embed="rId7">
            <a:lum contrast="20000"/>
          </a:blip>
          <a:stretch>
            <a:fillRect/>
          </a:stretch>
        </p:blipFill>
        <p:spPr>
          <a:xfrm>
            <a:off x="2423592" y="4147073"/>
            <a:ext cx="3580382" cy="702815"/>
          </a:xfrm>
          <a:prstGeom prst="rect">
            <a:avLst/>
          </a:prstGeom>
        </p:spPr>
      </p:pic>
      <p:sp>
        <p:nvSpPr>
          <p:cNvPr id="15" name="Rectangle 2">
            <a:extLst>
              <a:ext uri="{FF2B5EF4-FFF2-40B4-BE49-F238E27FC236}">
                <a16:creationId xmlns:a16="http://schemas.microsoft.com/office/drawing/2014/main" id="{267362CF-1347-460C-B38B-2369A9A34D5E}"/>
              </a:ext>
            </a:extLst>
          </p:cNvPr>
          <p:cNvSpPr txBox="1">
            <a:spLocks noChangeArrowheads="1"/>
          </p:cNvSpPr>
          <p:nvPr/>
        </p:nvSpPr>
        <p:spPr bwMode="auto">
          <a:xfrm>
            <a:off x="407368" y="116632"/>
            <a:ext cx="8042275"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cene3d>
              <a:camera prst="orthographicFront"/>
              <a:lightRig rig="soft" dir="t">
                <a:rot lat="0" lon="0" rev="10800000"/>
              </a:lightRig>
            </a:scene3d>
            <a:sp3d>
              <a:bevelT w="27940" h="12700"/>
              <a:contourClr>
                <a:srgbClr val="DDDDDD"/>
              </a:contourClr>
            </a:sp3d>
          </a:bodyPr>
          <a:lstStyle>
            <a:lvl1pPr algn="l" rtl="0" eaLnBrk="0" fontAlgn="base" hangingPunct="0">
              <a:spcBef>
                <a:spcPct val="0"/>
              </a:spcBef>
              <a:spcAft>
                <a:spcPct val="0"/>
              </a:spcAft>
              <a:defRPr kumimoji="1" sz="3800">
                <a:solidFill>
                  <a:schemeClr val="bg1"/>
                </a:solidFill>
                <a:latin typeface="+mj-lt"/>
                <a:ea typeface="+mj-ea"/>
                <a:cs typeface="+mj-cs"/>
              </a:defRPr>
            </a:lvl1pPr>
            <a:lvl2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2pPr>
            <a:lvl3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3pPr>
            <a:lvl4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4pPr>
            <a:lvl5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5pPr>
            <a:lvl6pPr marL="4572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6pPr>
            <a:lvl7pPr marL="9144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7pPr>
            <a:lvl8pPr marL="13716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8pPr>
            <a:lvl9pPr marL="18288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9pPr>
          </a:lstStyle>
          <a:p>
            <a:pPr>
              <a:defRPr/>
            </a:pPr>
            <a:r>
              <a:rPr lang="zh-CN" altLang="en-US" b="1" i="0" kern="0" spc="150">
                <a:ln w="11430"/>
                <a:solidFill>
                  <a:srgbClr val="F8F8F8"/>
                </a:solidFill>
                <a:effectLst>
                  <a:outerShdw blurRad="25400" algn="tl" rotWithShape="0">
                    <a:srgbClr val="000000">
                      <a:alpha val="43000"/>
                    </a:srgbClr>
                  </a:outerShdw>
                </a:effectLst>
              </a:rPr>
              <a:t>练习</a:t>
            </a:r>
            <a:endParaRPr lang="zh-CN" altLang="en-US" b="1" i="0" kern="0"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1688512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2A54395-1582-4B7C-83F9-34289CF5F87A}"/>
              </a:ext>
            </a:extLst>
          </p:cNvPr>
          <p:cNvSpPr txBox="1"/>
          <p:nvPr>
            <p:custDataLst>
              <p:tags r:id="rId2"/>
            </p:custDataLst>
          </p:nvPr>
        </p:nvSpPr>
        <p:spPr>
          <a:xfrm>
            <a:off x="1152525" y="678654"/>
            <a:ext cx="7315200" cy="2143125"/>
          </a:xfrm>
          <a:prstGeom prst="rect">
            <a:avLst/>
          </a:prstGeom>
          <a:noFill/>
        </p:spPr>
        <p:txBody>
          <a:bodyPr vert="horz" wrap="square" rtlCol="0" anchor="ctr" anchorCtr="0">
            <a:noAutofit/>
          </a:bodyPr>
          <a:lstStyle/>
          <a:p>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下列语句是命题的是（  ）。</a:t>
            </a:r>
          </a:p>
        </p:txBody>
      </p:sp>
      <p:sp>
        <p:nvSpPr>
          <p:cNvPr id="7" name="文本框 6">
            <a:extLst>
              <a:ext uri="{FF2B5EF4-FFF2-40B4-BE49-F238E27FC236}">
                <a16:creationId xmlns:a16="http://schemas.microsoft.com/office/drawing/2014/main" id="{92F252B2-5535-48C9-876C-849655545303}"/>
              </a:ext>
            </a:extLst>
          </p:cNvPr>
          <p:cNvSpPr txBox="1"/>
          <p:nvPr>
            <p:custDataLst>
              <p:tags r:id="rId3"/>
            </p:custDataLst>
          </p:nvPr>
        </p:nvSpPr>
        <p:spPr>
          <a:xfrm>
            <a:off x="3352800" y="2786063"/>
            <a:ext cx="6400800" cy="642938"/>
          </a:xfrm>
          <a:prstGeom prst="rect">
            <a:avLst/>
          </a:prstGeom>
          <a:noFill/>
        </p:spPr>
        <p:txBody>
          <a:bodyPr vert="horz" wrap="square" rtlCol="0" anchor="ctr" anchorCtr="0">
            <a:noAutofit/>
          </a:bodyPr>
          <a:lstStyle/>
          <a:p>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请保持安静！</a:t>
            </a:r>
          </a:p>
        </p:txBody>
      </p:sp>
      <p:sp>
        <p:nvSpPr>
          <p:cNvPr id="8" name="文本框 7">
            <a:extLst>
              <a:ext uri="{FF2B5EF4-FFF2-40B4-BE49-F238E27FC236}">
                <a16:creationId xmlns:a16="http://schemas.microsoft.com/office/drawing/2014/main" id="{82571EBA-1E4E-48D5-9F86-81AC5C0B0308}"/>
              </a:ext>
            </a:extLst>
          </p:cNvPr>
          <p:cNvSpPr txBox="1"/>
          <p:nvPr>
            <p:custDataLst>
              <p:tags r:id="rId4"/>
            </p:custDataLst>
          </p:nvPr>
        </p:nvSpPr>
        <p:spPr>
          <a:xfrm>
            <a:off x="3395330" y="3678865"/>
            <a:ext cx="6358270" cy="607386"/>
          </a:xfrm>
          <a:prstGeom prst="rect">
            <a:avLst/>
          </a:prstGeom>
          <a:noFill/>
        </p:spPr>
        <p:txBody>
          <a:bodyPr vert="horz" wrap="square" rtlCol="0" anchor="ctr" anchorCtr="0">
            <a:noAutofit/>
          </a:bodyPr>
          <a:lstStyle/>
          <a:p>
            <a:r>
              <a:rPr lang="en-US" altLang="zh-CN" sz="2600"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a</a:t>
            </a:r>
            <a:r>
              <a:rPr lang="en-US" altLang="zh-CN" sz="2600" i="0"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a:t>
            </a:r>
            <a:r>
              <a:rPr lang="en-US" altLang="zh-CN" sz="2600"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b</a:t>
            </a:r>
            <a:r>
              <a:rPr lang="en-US" altLang="zh-CN" sz="2600" i="0" baseline="30000"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2</a:t>
            </a:r>
            <a:r>
              <a:rPr lang="en-US" altLang="zh-CN" sz="2600" i="0"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rPr>
              <a:t>+1</a:t>
            </a:r>
            <a:endParaRPr lang="zh-CN" altLang="en-US" sz="2600" i="0" dirty="0">
              <a:solidFill>
                <a:srgbClr val="000000"/>
              </a:solidFill>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9" name="文本框 8">
            <a:extLst>
              <a:ext uri="{FF2B5EF4-FFF2-40B4-BE49-F238E27FC236}">
                <a16:creationId xmlns:a16="http://schemas.microsoft.com/office/drawing/2014/main" id="{573B1B45-024A-4247-8AB3-3ABF19BE2D37}"/>
              </a:ext>
            </a:extLst>
          </p:cNvPr>
          <p:cNvSpPr txBox="1"/>
          <p:nvPr>
            <p:custDataLst>
              <p:tags r:id="rId5"/>
            </p:custDataLst>
          </p:nvPr>
        </p:nvSpPr>
        <p:spPr>
          <a:xfrm>
            <a:off x="3352800" y="4500563"/>
            <a:ext cx="6400800" cy="642938"/>
          </a:xfrm>
          <a:prstGeom prst="rect">
            <a:avLst/>
          </a:prstGeom>
          <a:noFill/>
        </p:spPr>
        <p:txBody>
          <a:bodyPr vert="horz" wrap="square" rtlCol="0" anchor="ctr" anchorCtr="0">
            <a:noAutofit/>
          </a:bodyPr>
          <a:lstStyle/>
          <a:p>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我说的是假话。</a:t>
            </a:r>
          </a:p>
        </p:txBody>
      </p:sp>
      <p:sp>
        <p:nvSpPr>
          <p:cNvPr id="10" name="文本框 9">
            <a:extLst>
              <a:ext uri="{FF2B5EF4-FFF2-40B4-BE49-F238E27FC236}">
                <a16:creationId xmlns:a16="http://schemas.microsoft.com/office/drawing/2014/main" id="{01E50B88-2127-4DCC-8151-59C889C30F7E}"/>
              </a:ext>
            </a:extLst>
          </p:cNvPr>
          <p:cNvSpPr txBox="1"/>
          <p:nvPr>
            <p:custDataLst>
              <p:tags r:id="rId6"/>
            </p:custDataLst>
          </p:nvPr>
        </p:nvSpPr>
        <p:spPr>
          <a:xfrm>
            <a:off x="3352800" y="5357813"/>
            <a:ext cx="6400800" cy="642938"/>
          </a:xfrm>
          <a:prstGeom prst="rect">
            <a:avLst/>
          </a:prstGeom>
          <a:noFill/>
        </p:spPr>
        <p:txBody>
          <a:bodyPr vert="horz" wrap="square" rtlCol="0" anchor="ctr" anchorCtr="0">
            <a:noAutofit/>
          </a:bodyPr>
          <a:lstStyle/>
          <a:p>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只要吹东北风，就要下雪。</a:t>
            </a:r>
          </a:p>
        </p:txBody>
      </p:sp>
      <p:sp>
        <p:nvSpPr>
          <p:cNvPr id="11" name="椭圆 10">
            <a:extLst>
              <a:ext uri="{FF2B5EF4-FFF2-40B4-BE49-F238E27FC236}">
                <a16:creationId xmlns:a16="http://schemas.microsoft.com/office/drawing/2014/main" id="{6F8C2917-8B5E-46C5-A74D-91B2A5989FD0}"/>
              </a:ext>
            </a:extLst>
          </p:cNvPr>
          <p:cNvSpPr>
            <a:spLocks noChangeAspect="1"/>
          </p:cNvSpPr>
          <p:nvPr>
            <p:custDataLst>
              <p:tags r:id="rId7"/>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336468B-D2F7-41AB-B28D-C1214F41AD3A}"/>
              </a:ext>
            </a:extLst>
          </p:cNvPr>
          <p:cNvSpPr>
            <a:spLocks noChangeAspect="1"/>
          </p:cNvSpPr>
          <p:nvPr>
            <p:custDataLst>
              <p:tags r:id="rId8"/>
            </p:custDataLst>
          </p:nvPr>
        </p:nvSpPr>
        <p:spPr bwMode="auto">
          <a:xfrm>
            <a:off x="2638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933A981D-0BE3-4208-8168-6793F5E72000}"/>
              </a:ext>
            </a:extLst>
          </p:cNvPr>
          <p:cNvSpPr>
            <a:spLocks noChangeAspect="1"/>
          </p:cNvSpPr>
          <p:nvPr>
            <p:custDataLst>
              <p:tags r:id="rId9"/>
            </p:custDataLst>
          </p:nvPr>
        </p:nvSpPr>
        <p:spPr bwMode="auto">
          <a:xfrm>
            <a:off x="2638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E4DA364F-AB4F-4576-BC20-24A7DA9DF28A}"/>
              </a:ext>
            </a:extLst>
          </p:cNvPr>
          <p:cNvSpPr>
            <a:spLocks noChangeAspect="1"/>
          </p:cNvSpPr>
          <p:nvPr>
            <p:custDataLst>
              <p:tags r:id="rId10"/>
            </p:custDataLst>
          </p:nvPr>
        </p:nvSpPr>
        <p:spPr bwMode="auto">
          <a:xfrm>
            <a:off x="2638425" y="54221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1317F51-C694-40FE-A293-F650A6056C63}"/>
              </a:ext>
            </a:extLst>
          </p:cNvPr>
          <p:cNvSpPr/>
          <p:nvPr>
            <p:custDataLst>
              <p:tags r:id="rId11"/>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31257616-CCA5-418A-89CA-42A8B8DC8993}"/>
              </a:ext>
            </a:extLst>
          </p:cNvPr>
          <p:cNvGrpSpPr/>
          <p:nvPr>
            <p:custDataLst>
              <p:tags r:id="rId12"/>
            </p:custDataLst>
          </p:nvPr>
        </p:nvGrpSpPr>
        <p:grpSpPr>
          <a:xfrm>
            <a:off x="0" y="0"/>
            <a:ext cx="9144000" cy="635000"/>
            <a:chOff x="-1524000" y="0"/>
            <a:chExt cx="9144000" cy="635000"/>
          </a:xfrm>
        </p:grpSpPr>
        <p:sp>
          <p:nvSpPr>
            <p:cNvPr id="16" name="TitleBackground">
              <a:extLst>
                <a:ext uri="{FF2B5EF4-FFF2-40B4-BE49-F238E27FC236}">
                  <a16:creationId xmlns:a16="http://schemas.microsoft.com/office/drawing/2014/main" id="{2E471860-CB15-4E57-BA64-B1FC449CC6D2}"/>
                </a:ext>
              </a:extLst>
            </p:cNvPr>
            <p:cNvSpPr/>
            <p:nvPr>
              <p:custDataLst>
                <p:tags r:id="rId14"/>
              </p:custDataLst>
            </p:nvPr>
          </p:nvSpPr>
          <p:spPr bwMode="auto">
            <a:xfrm>
              <a:off x="-152400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latinLnBrk="1"/>
              <a:endParaRPr lang="zh-CN" altLang="en-US">
                <a:ea typeface="华文细黑" pitchFamily="2" charset="-122"/>
              </a:endParaRPr>
            </a:p>
          </p:txBody>
        </p:sp>
        <p:sp>
          <p:nvSpPr>
            <p:cNvPr id="17" name="ColorBlock">
              <a:extLst>
                <a:ext uri="{FF2B5EF4-FFF2-40B4-BE49-F238E27FC236}">
                  <a16:creationId xmlns:a16="http://schemas.microsoft.com/office/drawing/2014/main" id="{89D38C90-F86E-457B-A5B2-D11714747654}"/>
                </a:ext>
              </a:extLst>
            </p:cNvPr>
            <p:cNvSpPr/>
            <p:nvPr>
              <p:custDataLst>
                <p:tags r:id="rId15"/>
              </p:custDataLst>
            </p:nvPr>
          </p:nvSpPr>
          <p:spPr bwMode="auto">
            <a:xfrm>
              <a:off x="-152400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latinLnBrk="1"/>
              <a:endParaRPr lang="zh-CN" altLang="en-US">
                <a:ea typeface="华文细黑" pitchFamily="2" charset="-122"/>
              </a:endParaRPr>
            </a:p>
          </p:txBody>
        </p:sp>
        <p:sp>
          <p:nvSpPr>
            <p:cNvPr id="18" name="TypeText">
              <a:extLst>
                <a:ext uri="{FF2B5EF4-FFF2-40B4-BE49-F238E27FC236}">
                  <a16:creationId xmlns:a16="http://schemas.microsoft.com/office/drawing/2014/main" id="{8D04CB39-B0EA-4B90-AA0F-448D5A94E6A3}"/>
                </a:ext>
              </a:extLst>
            </p:cNvPr>
            <p:cNvSpPr txBox="1"/>
            <p:nvPr>
              <p:custDataLst>
                <p:tags r:id="rId16"/>
              </p:custDataLst>
            </p:nvPr>
          </p:nvSpPr>
          <p:spPr>
            <a:xfrm>
              <a:off x="-1270000" y="0"/>
              <a:ext cx="1905000" cy="635000"/>
            </a:xfrm>
            <a:prstGeom prst="rect">
              <a:avLst/>
            </a:prstGeom>
            <a:noFill/>
          </p:spPr>
          <p:txBody>
            <a:bodyPr vert="horz" wrap="none" rtlCol="0" anchor="ctr" anchorCtr="0">
              <a:noAutofit/>
            </a:bodyPr>
            <a:lstStyle/>
            <a:p>
              <a:r>
                <a:rPr lang="zh-CN" altLang="en-US" sz="2600" i="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9C6D1059-1EAC-40F4-AA38-099FD724CFF3}"/>
                </a:ext>
              </a:extLst>
            </p:cNvPr>
            <p:cNvSpPr txBox="1"/>
            <p:nvPr>
              <p:custDataLst>
                <p:tags r:id="rId17"/>
              </p:custDataLst>
            </p:nvPr>
          </p:nvSpPr>
          <p:spPr>
            <a:xfrm>
              <a:off x="1905" y="109220"/>
              <a:ext cx="2286000" cy="508000"/>
            </a:xfrm>
            <a:prstGeom prst="rect">
              <a:avLst/>
            </a:prstGeom>
            <a:noFill/>
          </p:spPr>
          <p:txBody>
            <a:bodyPr vert="horz" wrap="none" rtlCol="0" anchor="ctr" anchorCtr="0">
              <a:noAutofit/>
            </a:bodyPr>
            <a:lstStyle/>
            <a:p>
              <a:r>
                <a:rPr lang="en-US" altLang="zh-CN" sz="2000" i="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i="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i="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57084765-012C-47E0-8B06-8106C1FF428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51257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CD83BA-8F66-48BB-8A60-5D63C929142B}"/>
              </a:ext>
            </a:extLst>
          </p:cNvPr>
          <p:cNvSpPr txBox="1"/>
          <p:nvPr>
            <p:custDataLst>
              <p:tags r:id="rId2"/>
            </p:custDataLst>
          </p:nvPr>
        </p:nvSpPr>
        <p:spPr>
          <a:xfrm>
            <a:off x="1152525" y="707231"/>
            <a:ext cx="7315200" cy="2143125"/>
          </a:xfrm>
          <a:prstGeom prst="rect">
            <a:avLst/>
          </a:prstGeom>
          <a:noFill/>
        </p:spPr>
        <p:txBody>
          <a:bodyPr vert="horz" wrap="square" rtlCol="0" anchor="ctr" anchorCtr="0">
            <a:noAutofit/>
          </a:bodyPr>
          <a:lstStyle/>
          <a:p>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下列命题公式的真值恒为真的是（  ）。</a:t>
            </a:r>
          </a:p>
        </p:txBody>
      </p:sp>
      <p:sp>
        <p:nvSpPr>
          <p:cNvPr id="5" name="文本框 4">
            <a:extLst>
              <a:ext uri="{FF2B5EF4-FFF2-40B4-BE49-F238E27FC236}">
                <a16:creationId xmlns:a16="http://schemas.microsoft.com/office/drawing/2014/main" id="{147281A0-CEA3-482D-A375-4800C5C9A66A}"/>
              </a:ext>
            </a:extLst>
          </p:cNvPr>
          <p:cNvSpPr txBox="1"/>
          <p:nvPr>
            <p:custDataLst>
              <p:tags r:id="rId3"/>
            </p:custDataLst>
          </p:nvPr>
        </p:nvSpPr>
        <p:spPr>
          <a:xfrm>
            <a:off x="3352800" y="2786063"/>
            <a:ext cx="6400800" cy="642938"/>
          </a:xfrm>
          <a:prstGeom prst="rect">
            <a:avLst/>
          </a:prstGeom>
          <a:noFill/>
        </p:spPr>
        <p:txBody>
          <a:bodyPr vert="horz" wrap="square" rtlCol="0" anchor="ctr" anchorCtr="0">
            <a:noAutofit/>
          </a:bodyPr>
          <a:lstStyle/>
          <a:p>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2600" i="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8E88B12E-A50A-41AE-9727-15AF3A3CAE80}"/>
              </a:ext>
            </a:extLst>
          </p:cNvPr>
          <p:cNvSpPr txBox="1"/>
          <p:nvPr>
            <p:custDataLst>
              <p:tags r:id="rId4"/>
            </p:custDataLst>
          </p:nvPr>
        </p:nvSpPr>
        <p:spPr>
          <a:xfrm>
            <a:off x="3352800" y="3643313"/>
            <a:ext cx="6400800" cy="642938"/>
          </a:xfrm>
          <a:prstGeom prst="rect">
            <a:avLst/>
          </a:prstGeom>
          <a:noFill/>
        </p:spPr>
        <p:txBody>
          <a:bodyPr vert="horz" wrap="square" rtlCol="0" anchor="ctr" anchorCtr="0">
            <a:noAutofit/>
          </a:bodyPr>
          <a:lstStyle/>
          <a:p>
            <a:r>
              <a:rPr lang="en-US" altLang="zh-CN" sz="2600" i="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2600" i="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8EDC548-A96D-43CE-B85A-BC489799A182}"/>
              </a:ext>
            </a:extLst>
          </p:cNvPr>
          <p:cNvSpPr txBox="1"/>
          <p:nvPr>
            <p:custDataLst>
              <p:tags r:id="rId5"/>
            </p:custDataLst>
          </p:nvPr>
        </p:nvSpPr>
        <p:spPr>
          <a:xfrm>
            <a:off x="3352800" y="4500563"/>
            <a:ext cx="6400800" cy="642938"/>
          </a:xfrm>
          <a:prstGeom prst="rect">
            <a:avLst/>
          </a:prstGeom>
          <a:noFill/>
        </p:spPr>
        <p:txBody>
          <a:bodyPr vert="horz" wrap="square" rtlCol="0" anchor="ctr" anchorCtr="0">
            <a:noAutofit/>
          </a:bodyPr>
          <a:lstStyle/>
          <a:p>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2600" i="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2D29D98-CCB3-49AE-845C-246C6FA9964B}"/>
              </a:ext>
            </a:extLst>
          </p:cNvPr>
          <p:cNvSpPr txBox="1"/>
          <p:nvPr>
            <p:custDataLst>
              <p:tags r:id="rId6"/>
            </p:custDataLst>
          </p:nvPr>
        </p:nvSpPr>
        <p:spPr>
          <a:xfrm>
            <a:off x="3352800" y="5357813"/>
            <a:ext cx="6400800" cy="642938"/>
          </a:xfrm>
          <a:prstGeom prst="rect">
            <a:avLst/>
          </a:prstGeom>
          <a:noFill/>
        </p:spPr>
        <p:txBody>
          <a:bodyPr vert="horz" wrap="square" rtlCol="0" anchor="ctr" anchorCtr="0">
            <a:noAutofit/>
          </a:bodyPr>
          <a:lstStyle/>
          <a:p>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2600" i="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B6C8DF6E-9DF2-4D18-9B1B-683FA856C1F6}"/>
              </a:ext>
            </a:extLst>
          </p:cNvPr>
          <p:cNvSpPr>
            <a:spLocks noChangeAspect="1"/>
          </p:cNvSpPr>
          <p:nvPr>
            <p:custDataLst>
              <p:tags r:id="rId7"/>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CD38021-5729-4DCC-BAF0-62544B15293E}"/>
              </a:ext>
            </a:extLst>
          </p:cNvPr>
          <p:cNvSpPr>
            <a:spLocks noChangeAspect="1"/>
          </p:cNvSpPr>
          <p:nvPr>
            <p:custDataLst>
              <p:tags r:id="rId8"/>
            </p:custDataLst>
          </p:nvPr>
        </p:nvSpPr>
        <p:spPr bwMode="auto">
          <a:xfrm>
            <a:off x="2638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56D8E89-3D4D-4D63-A0AF-19AA564AF0E2}"/>
              </a:ext>
            </a:extLst>
          </p:cNvPr>
          <p:cNvSpPr>
            <a:spLocks noChangeAspect="1"/>
          </p:cNvSpPr>
          <p:nvPr>
            <p:custDataLst>
              <p:tags r:id="rId9"/>
            </p:custDataLst>
          </p:nvPr>
        </p:nvSpPr>
        <p:spPr bwMode="auto">
          <a:xfrm>
            <a:off x="2638425" y="45648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01773E4-12C6-4119-94BC-6DAB89E545D0}"/>
              </a:ext>
            </a:extLst>
          </p:cNvPr>
          <p:cNvSpPr>
            <a:spLocks noChangeAspect="1"/>
          </p:cNvSpPr>
          <p:nvPr>
            <p:custDataLst>
              <p:tags r:id="rId10"/>
            </p:custDataLst>
          </p:nvPr>
        </p:nvSpPr>
        <p:spPr bwMode="auto">
          <a:xfrm>
            <a:off x="2638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CADEF50-B7A2-43F5-B076-940585510AD5}"/>
              </a:ext>
            </a:extLst>
          </p:cNvPr>
          <p:cNvSpPr/>
          <p:nvPr>
            <p:custDataLst>
              <p:tags r:id="rId11"/>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71D22A7E-2423-4ADD-9481-DA727BD0FC24}"/>
              </a:ext>
            </a:extLst>
          </p:cNvPr>
          <p:cNvGrpSpPr/>
          <p:nvPr>
            <p:custDataLst>
              <p:tags r:id="rId12"/>
            </p:custDataLst>
          </p:nvPr>
        </p:nvGrpSpPr>
        <p:grpSpPr>
          <a:xfrm>
            <a:off x="0" y="0"/>
            <a:ext cx="9144000" cy="635000"/>
            <a:chOff x="-1524000" y="0"/>
            <a:chExt cx="9144000" cy="635000"/>
          </a:xfrm>
        </p:grpSpPr>
        <p:sp>
          <p:nvSpPr>
            <p:cNvPr id="14" name="TitleBackground">
              <a:extLst>
                <a:ext uri="{FF2B5EF4-FFF2-40B4-BE49-F238E27FC236}">
                  <a16:creationId xmlns:a16="http://schemas.microsoft.com/office/drawing/2014/main" id="{C6FD1AEE-6EEE-4B10-B66D-16683C16BA04}"/>
                </a:ext>
              </a:extLst>
            </p:cNvPr>
            <p:cNvSpPr/>
            <p:nvPr>
              <p:custDataLst>
                <p:tags r:id="rId14"/>
              </p:custDataLst>
            </p:nvPr>
          </p:nvSpPr>
          <p:spPr bwMode="auto">
            <a:xfrm>
              <a:off x="-152400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latinLnBrk="1"/>
              <a:endParaRPr lang="zh-CN" altLang="en-US">
                <a:ea typeface="华文细黑" pitchFamily="2" charset="-122"/>
              </a:endParaRPr>
            </a:p>
          </p:txBody>
        </p:sp>
        <p:sp>
          <p:nvSpPr>
            <p:cNvPr id="15" name="ColorBlock">
              <a:extLst>
                <a:ext uri="{FF2B5EF4-FFF2-40B4-BE49-F238E27FC236}">
                  <a16:creationId xmlns:a16="http://schemas.microsoft.com/office/drawing/2014/main" id="{141C1608-F29C-461A-ABCE-978BFB6995BD}"/>
                </a:ext>
              </a:extLst>
            </p:cNvPr>
            <p:cNvSpPr/>
            <p:nvPr>
              <p:custDataLst>
                <p:tags r:id="rId15"/>
              </p:custDataLst>
            </p:nvPr>
          </p:nvSpPr>
          <p:spPr bwMode="auto">
            <a:xfrm>
              <a:off x="-152400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latinLnBrk="1"/>
              <a:endParaRPr lang="zh-CN" altLang="en-US">
                <a:ea typeface="华文细黑" pitchFamily="2" charset="-122"/>
              </a:endParaRPr>
            </a:p>
          </p:txBody>
        </p:sp>
        <p:sp>
          <p:nvSpPr>
            <p:cNvPr id="16" name="TypeText">
              <a:extLst>
                <a:ext uri="{FF2B5EF4-FFF2-40B4-BE49-F238E27FC236}">
                  <a16:creationId xmlns:a16="http://schemas.microsoft.com/office/drawing/2014/main" id="{90F11305-2D6C-4E23-8650-6D2556255ABB}"/>
                </a:ext>
              </a:extLst>
            </p:cNvPr>
            <p:cNvSpPr txBox="1"/>
            <p:nvPr>
              <p:custDataLst>
                <p:tags r:id="rId16"/>
              </p:custDataLst>
            </p:nvPr>
          </p:nvSpPr>
          <p:spPr>
            <a:xfrm>
              <a:off x="-1270000" y="0"/>
              <a:ext cx="1905000" cy="635000"/>
            </a:xfrm>
            <a:prstGeom prst="rect">
              <a:avLst/>
            </a:prstGeom>
            <a:noFill/>
          </p:spPr>
          <p:txBody>
            <a:bodyPr vert="horz" wrap="none" rtlCol="0" anchor="ctr" anchorCtr="0">
              <a:noAutofit/>
            </a:bodyPr>
            <a:lstStyle/>
            <a:p>
              <a:r>
                <a:rPr lang="zh-CN" altLang="en-US" sz="2600" i="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8A70D121-92C6-46C6-946D-1726D11473E6}"/>
                </a:ext>
              </a:extLst>
            </p:cNvPr>
            <p:cNvSpPr txBox="1"/>
            <p:nvPr>
              <p:custDataLst>
                <p:tags r:id="rId17"/>
              </p:custDataLst>
            </p:nvPr>
          </p:nvSpPr>
          <p:spPr>
            <a:xfrm>
              <a:off x="1905" y="109220"/>
              <a:ext cx="2286000" cy="508000"/>
            </a:xfrm>
            <a:prstGeom prst="rect">
              <a:avLst/>
            </a:prstGeom>
            <a:noFill/>
          </p:spPr>
          <p:txBody>
            <a:bodyPr vert="horz" wrap="none" rtlCol="0" anchor="ctr" anchorCtr="0">
              <a:noAutofit/>
            </a:bodyPr>
            <a:lstStyle/>
            <a:p>
              <a:r>
                <a:rPr lang="en-US" altLang="zh-CN" sz="2000" i="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i="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i="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FA6AB335-E733-4E6B-A5FF-A9C8C5D3A3F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472530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9ACE5B-585B-414B-92FB-394AC9728DAA}"/>
              </a:ext>
            </a:extLst>
          </p:cNvPr>
          <p:cNvSpPr txBox="1"/>
          <p:nvPr>
            <p:custDataLst>
              <p:tags r:id="rId2"/>
            </p:custDataLst>
          </p:nvPr>
        </p:nvSpPr>
        <p:spPr>
          <a:xfrm>
            <a:off x="983432" y="785812"/>
            <a:ext cx="10642376" cy="2143125"/>
          </a:xfrm>
          <a:prstGeom prst="rect">
            <a:avLst/>
          </a:prstGeom>
          <a:noFill/>
        </p:spPr>
        <p:txBody>
          <a:bodyPr vert="horz" wrap="square" rtlCol="0" anchor="ctr" anchorCtr="0">
            <a:noAutofit/>
          </a:bodyPr>
          <a:lstStyle/>
          <a:p>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设命题公式</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a:t>
            </a:r>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i="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a:t>
            </a:r>
            <a:r>
              <a:rPr lang="zh-CN" altLang="en-US" sz="2600" i="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，则使</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a:t>
            </a:r>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真值为</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a:t>
            </a:r>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的赋值是（  ）。</a:t>
            </a:r>
          </a:p>
        </p:txBody>
      </p:sp>
      <p:sp>
        <p:nvSpPr>
          <p:cNvPr id="5" name="文本框 4">
            <a:extLst>
              <a:ext uri="{FF2B5EF4-FFF2-40B4-BE49-F238E27FC236}">
                <a16:creationId xmlns:a16="http://schemas.microsoft.com/office/drawing/2014/main" id="{10C3945F-7FA4-451D-9ADF-BEAF48FF8B3B}"/>
              </a:ext>
            </a:extLst>
          </p:cNvPr>
          <p:cNvSpPr txBox="1"/>
          <p:nvPr>
            <p:custDataLst>
              <p:tags r:id="rId3"/>
            </p:custDataLst>
          </p:nvPr>
        </p:nvSpPr>
        <p:spPr>
          <a:xfrm>
            <a:off x="3352800" y="2786063"/>
            <a:ext cx="6400800" cy="642938"/>
          </a:xfrm>
          <a:prstGeom prst="rect">
            <a:avLst/>
          </a:prstGeom>
          <a:noFill/>
        </p:spPr>
        <p:txBody>
          <a:bodyPr vert="horz" wrap="square" rtlCol="0" anchor="ctr" anchorCtr="0">
            <a:noAutofit/>
          </a:bodyPr>
          <a:lstStyle/>
          <a:p>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F,F,F</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46949C8-5156-4801-9C00-C970C0FAB28C}"/>
              </a:ext>
            </a:extLst>
          </p:cNvPr>
          <p:cNvSpPr txBox="1"/>
          <p:nvPr>
            <p:custDataLst>
              <p:tags r:id="rId4"/>
            </p:custDataLst>
          </p:nvPr>
        </p:nvSpPr>
        <p:spPr>
          <a:xfrm>
            <a:off x="3352800" y="3643313"/>
            <a:ext cx="6400800" cy="642938"/>
          </a:xfrm>
          <a:prstGeom prst="rect">
            <a:avLst/>
          </a:prstGeom>
          <a:noFill/>
        </p:spPr>
        <p:txBody>
          <a:bodyPr vert="horz" wrap="square" rtlCol="0" anchor="ctr" anchorCtr="0">
            <a:noAutofit/>
          </a:bodyPr>
          <a:lstStyle/>
          <a:p>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T,F,F</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7202C544-753F-4F41-8DA8-0415E3220B07}"/>
              </a:ext>
            </a:extLst>
          </p:cNvPr>
          <p:cNvSpPr txBox="1"/>
          <p:nvPr>
            <p:custDataLst>
              <p:tags r:id="rId5"/>
            </p:custDataLst>
          </p:nvPr>
        </p:nvSpPr>
        <p:spPr>
          <a:xfrm>
            <a:off x="3352800" y="4500563"/>
            <a:ext cx="6400800" cy="642938"/>
          </a:xfrm>
          <a:prstGeom prst="rect">
            <a:avLst/>
          </a:prstGeom>
          <a:noFill/>
        </p:spPr>
        <p:txBody>
          <a:bodyPr vert="horz" wrap="square" rtlCol="0" anchor="ctr" anchorCtr="0">
            <a:noAutofit/>
          </a:bodyPr>
          <a:lstStyle/>
          <a:p>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F,F,T</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661B0CC-91B6-4FAC-82AC-DFFFEFDBF58E}"/>
              </a:ext>
            </a:extLst>
          </p:cNvPr>
          <p:cNvSpPr txBox="1"/>
          <p:nvPr>
            <p:custDataLst>
              <p:tags r:id="rId6"/>
            </p:custDataLst>
          </p:nvPr>
        </p:nvSpPr>
        <p:spPr>
          <a:xfrm>
            <a:off x="3352800" y="5357813"/>
            <a:ext cx="6400800" cy="642938"/>
          </a:xfrm>
          <a:prstGeom prst="rect">
            <a:avLst/>
          </a:prstGeom>
          <a:noFill/>
        </p:spPr>
        <p:txBody>
          <a:bodyPr vert="horz" wrap="square" rtlCol="0" anchor="ctr" anchorCtr="0">
            <a:noAutofit/>
          </a:bodyPr>
          <a:lstStyle/>
          <a:p>
            <a:r>
              <a:rPr lang="en-US" altLang="zh-CN"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F,T,F</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06674D5B-A216-4326-AF32-6E1F1F3162C6}"/>
              </a:ext>
            </a:extLst>
          </p:cNvPr>
          <p:cNvSpPr>
            <a:spLocks noChangeAspect="1"/>
          </p:cNvSpPr>
          <p:nvPr>
            <p:custDataLst>
              <p:tags r:id="rId7"/>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A71DD9D-54D1-485D-AB7D-41F8E5A006C4}"/>
              </a:ext>
            </a:extLst>
          </p:cNvPr>
          <p:cNvSpPr>
            <a:spLocks noChangeAspect="1"/>
          </p:cNvSpPr>
          <p:nvPr>
            <p:custDataLst>
              <p:tags r:id="rId8"/>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F22E468E-E942-4D9C-A4A0-EE06DD7CE2BF}"/>
              </a:ext>
            </a:extLst>
          </p:cNvPr>
          <p:cNvSpPr>
            <a:spLocks noChangeAspect="1"/>
          </p:cNvSpPr>
          <p:nvPr>
            <p:custDataLst>
              <p:tags r:id="rId9"/>
            </p:custDataLst>
          </p:nvPr>
        </p:nvSpPr>
        <p:spPr bwMode="auto">
          <a:xfrm>
            <a:off x="2638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026ECAE-9922-459A-B8F6-A25CC4E83048}"/>
              </a:ext>
            </a:extLst>
          </p:cNvPr>
          <p:cNvSpPr>
            <a:spLocks noChangeAspect="1"/>
          </p:cNvSpPr>
          <p:nvPr>
            <p:custDataLst>
              <p:tags r:id="rId10"/>
            </p:custDataLst>
          </p:nvPr>
        </p:nvSpPr>
        <p:spPr bwMode="auto">
          <a:xfrm>
            <a:off x="2638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212EFDA-9419-40AB-BFA1-5C15FC9EDBD2}"/>
              </a:ext>
            </a:extLst>
          </p:cNvPr>
          <p:cNvSpPr/>
          <p:nvPr>
            <p:custDataLst>
              <p:tags r:id="rId11"/>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33C8B40A-CC80-4C0D-B54F-E968DCF883CE}"/>
              </a:ext>
            </a:extLst>
          </p:cNvPr>
          <p:cNvGrpSpPr/>
          <p:nvPr>
            <p:custDataLst>
              <p:tags r:id="rId12"/>
            </p:custDataLst>
          </p:nvPr>
        </p:nvGrpSpPr>
        <p:grpSpPr>
          <a:xfrm>
            <a:off x="0" y="0"/>
            <a:ext cx="9144000" cy="635000"/>
            <a:chOff x="-1524000" y="0"/>
            <a:chExt cx="9144000" cy="635000"/>
          </a:xfrm>
        </p:grpSpPr>
        <p:sp>
          <p:nvSpPr>
            <p:cNvPr id="14" name="TitleBackground">
              <a:extLst>
                <a:ext uri="{FF2B5EF4-FFF2-40B4-BE49-F238E27FC236}">
                  <a16:creationId xmlns:a16="http://schemas.microsoft.com/office/drawing/2014/main" id="{C8D07312-8B89-4A1A-975B-0458CE3AF6B7}"/>
                </a:ext>
              </a:extLst>
            </p:cNvPr>
            <p:cNvSpPr/>
            <p:nvPr>
              <p:custDataLst>
                <p:tags r:id="rId14"/>
              </p:custDataLst>
            </p:nvPr>
          </p:nvSpPr>
          <p:spPr bwMode="auto">
            <a:xfrm>
              <a:off x="-152400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latinLnBrk="1"/>
              <a:endParaRPr lang="zh-CN" altLang="en-US">
                <a:ea typeface="华文细黑" pitchFamily="2" charset="-122"/>
              </a:endParaRPr>
            </a:p>
          </p:txBody>
        </p:sp>
        <p:sp>
          <p:nvSpPr>
            <p:cNvPr id="15" name="ColorBlock">
              <a:extLst>
                <a:ext uri="{FF2B5EF4-FFF2-40B4-BE49-F238E27FC236}">
                  <a16:creationId xmlns:a16="http://schemas.microsoft.com/office/drawing/2014/main" id="{016DF80B-22E2-4A16-8FDE-43DD35F46B4F}"/>
                </a:ext>
              </a:extLst>
            </p:cNvPr>
            <p:cNvSpPr/>
            <p:nvPr>
              <p:custDataLst>
                <p:tags r:id="rId15"/>
              </p:custDataLst>
            </p:nvPr>
          </p:nvSpPr>
          <p:spPr bwMode="auto">
            <a:xfrm>
              <a:off x="-152400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latinLnBrk="1"/>
              <a:endParaRPr lang="zh-CN" altLang="en-US">
                <a:ea typeface="华文细黑" pitchFamily="2" charset="-122"/>
              </a:endParaRPr>
            </a:p>
          </p:txBody>
        </p:sp>
        <p:sp>
          <p:nvSpPr>
            <p:cNvPr id="16" name="TypeText">
              <a:extLst>
                <a:ext uri="{FF2B5EF4-FFF2-40B4-BE49-F238E27FC236}">
                  <a16:creationId xmlns:a16="http://schemas.microsoft.com/office/drawing/2014/main" id="{6BD4A3FF-9B59-41EE-8C93-68A7E4B71E7F}"/>
                </a:ext>
              </a:extLst>
            </p:cNvPr>
            <p:cNvSpPr txBox="1"/>
            <p:nvPr>
              <p:custDataLst>
                <p:tags r:id="rId16"/>
              </p:custDataLst>
            </p:nvPr>
          </p:nvSpPr>
          <p:spPr>
            <a:xfrm>
              <a:off x="-1270000" y="0"/>
              <a:ext cx="1905000" cy="635000"/>
            </a:xfrm>
            <a:prstGeom prst="rect">
              <a:avLst/>
            </a:prstGeom>
            <a:noFill/>
          </p:spPr>
          <p:txBody>
            <a:bodyPr vert="horz" wrap="none" rtlCol="0" anchor="ctr" anchorCtr="0">
              <a:noAutofit/>
            </a:bodyPr>
            <a:lstStyle/>
            <a:p>
              <a:r>
                <a:rPr lang="zh-CN" altLang="en-US" sz="2600" i="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DBA3CB0B-6DF8-4F73-AB62-94850A67F6CA}"/>
                </a:ext>
              </a:extLst>
            </p:cNvPr>
            <p:cNvSpPr txBox="1"/>
            <p:nvPr>
              <p:custDataLst>
                <p:tags r:id="rId17"/>
              </p:custDataLst>
            </p:nvPr>
          </p:nvSpPr>
          <p:spPr>
            <a:xfrm>
              <a:off x="1905" y="109220"/>
              <a:ext cx="2286000" cy="508000"/>
            </a:xfrm>
            <a:prstGeom prst="rect">
              <a:avLst/>
            </a:prstGeom>
            <a:noFill/>
          </p:spPr>
          <p:txBody>
            <a:bodyPr vert="horz" wrap="none" rtlCol="0" anchor="ctr" anchorCtr="0">
              <a:noAutofit/>
            </a:bodyPr>
            <a:lstStyle/>
            <a:p>
              <a:r>
                <a:rPr lang="en-US" altLang="zh-CN" sz="2000" i="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i="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i="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E17E3E7B-6796-4035-A8EA-34FD0D014AAA}"/>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70360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5EFB11-F3FA-4C95-ABE9-5588CC77D628}"/>
              </a:ext>
            </a:extLst>
          </p:cNvPr>
          <p:cNvSpPr txBox="1"/>
          <p:nvPr>
            <p:custDataLst>
              <p:tags r:id="rId2"/>
            </p:custDataLst>
          </p:nvPr>
        </p:nvSpPr>
        <p:spPr>
          <a:xfrm>
            <a:off x="767408" y="744220"/>
            <a:ext cx="9274224" cy="2143125"/>
          </a:xfrm>
          <a:prstGeom prst="rect">
            <a:avLst/>
          </a:prstGeom>
          <a:noFill/>
        </p:spPr>
        <p:txBody>
          <a:bodyPr vert="horz" wrap="square" rtlCol="0" anchor="ctr" anchorCtr="0">
            <a:noAutofit/>
          </a:bodyPr>
          <a:lstStyle/>
          <a:p>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下列哪句话是“你晚上吃了肉或者鱼”命题的否定（  ）。</a:t>
            </a:r>
          </a:p>
        </p:txBody>
      </p:sp>
      <p:sp>
        <p:nvSpPr>
          <p:cNvPr id="5" name="文本框 4">
            <a:extLst>
              <a:ext uri="{FF2B5EF4-FFF2-40B4-BE49-F238E27FC236}">
                <a16:creationId xmlns:a16="http://schemas.microsoft.com/office/drawing/2014/main" id="{4BD463A9-2AF4-4D2F-87D0-6DFCAD05A3F8}"/>
              </a:ext>
            </a:extLst>
          </p:cNvPr>
          <p:cNvSpPr txBox="1"/>
          <p:nvPr>
            <p:custDataLst>
              <p:tags r:id="rId3"/>
            </p:custDataLst>
          </p:nvPr>
        </p:nvSpPr>
        <p:spPr>
          <a:xfrm>
            <a:off x="3352800" y="2786063"/>
            <a:ext cx="6400800" cy="642938"/>
          </a:xfrm>
          <a:prstGeom prst="rect">
            <a:avLst/>
          </a:prstGeom>
          <a:noFill/>
        </p:spPr>
        <p:txBody>
          <a:bodyPr vert="horz" wrap="square" rtlCol="0" anchor="ctr" anchorCtr="0">
            <a:noAutofit/>
          </a:bodyPr>
          <a:lstStyle/>
          <a:p>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你晚上没有吃肉也没有吃鱼</a:t>
            </a:r>
          </a:p>
        </p:txBody>
      </p:sp>
      <p:sp>
        <p:nvSpPr>
          <p:cNvPr id="6" name="文本框 5">
            <a:extLst>
              <a:ext uri="{FF2B5EF4-FFF2-40B4-BE49-F238E27FC236}">
                <a16:creationId xmlns:a16="http://schemas.microsoft.com/office/drawing/2014/main" id="{28BBDE1A-DBCD-4758-8833-326A427834E3}"/>
              </a:ext>
            </a:extLst>
          </p:cNvPr>
          <p:cNvSpPr txBox="1"/>
          <p:nvPr>
            <p:custDataLst>
              <p:tags r:id="rId4"/>
            </p:custDataLst>
          </p:nvPr>
        </p:nvSpPr>
        <p:spPr>
          <a:xfrm>
            <a:off x="3352800" y="3643313"/>
            <a:ext cx="6400800" cy="642938"/>
          </a:xfrm>
          <a:prstGeom prst="rect">
            <a:avLst/>
          </a:prstGeom>
          <a:noFill/>
        </p:spPr>
        <p:txBody>
          <a:bodyPr vert="horz" wrap="square" rtlCol="0" anchor="ctr" anchorCtr="0">
            <a:noAutofit/>
          </a:bodyPr>
          <a:lstStyle/>
          <a:p>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你晚上要么鱼和肉都吃了，要么你都没吃</a:t>
            </a:r>
          </a:p>
        </p:txBody>
      </p:sp>
      <p:sp>
        <p:nvSpPr>
          <p:cNvPr id="7" name="文本框 6">
            <a:extLst>
              <a:ext uri="{FF2B5EF4-FFF2-40B4-BE49-F238E27FC236}">
                <a16:creationId xmlns:a16="http://schemas.microsoft.com/office/drawing/2014/main" id="{27D33590-9139-416F-9994-5CFC274D05A4}"/>
              </a:ext>
            </a:extLst>
          </p:cNvPr>
          <p:cNvSpPr txBox="1"/>
          <p:nvPr>
            <p:custDataLst>
              <p:tags r:id="rId5"/>
            </p:custDataLst>
          </p:nvPr>
        </p:nvSpPr>
        <p:spPr>
          <a:xfrm>
            <a:off x="3352800" y="4500563"/>
            <a:ext cx="6400800" cy="642938"/>
          </a:xfrm>
          <a:prstGeom prst="rect">
            <a:avLst/>
          </a:prstGeom>
          <a:noFill/>
        </p:spPr>
        <p:txBody>
          <a:bodyPr vert="horz" wrap="square" rtlCol="0" anchor="ctr" anchorCtr="0">
            <a:noAutofit/>
          </a:bodyPr>
          <a:lstStyle/>
          <a:p>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你晚上吃了肉没有鱼，或者你晚上吃了鱼没有吃肉</a:t>
            </a:r>
          </a:p>
        </p:txBody>
      </p:sp>
      <p:sp>
        <p:nvSpPr>
          <p:cNvPr id="8" name="文本框 7">
            <a:extLst>
              <a:ext uri="{FF2B5EF4-FFF2-40B4-BE49-F238E27FC236}">
                <a16:creationId xmlns:a16="http://schemas.microsoft.com/office/drawing/2014/main" id="{E77C11E2-CC76-44C7-A09F-DB2867F50807}"/>
              </a:ext>
            </a:extLst>
          </p:cNvPr>
          <p:cNvSpPr txBox="1"/>
          <p:nvPr>
            <p:custDataLst>
              <p:tags r:id="rId6"/>
            </p:custDataLst>
          </p:nvPr>
        </p:nvSpPr>
        <p:spPr>
          <a:xfrm>
            <a:off x="3352800" y="5357813"/>
            <a:ext cx="6400800" cy="642938"/>
          </a:xfrm>
          <a:prstGeom prst="rect">
            <a:avLst/>
          </a:prstGeom>
          <a:noFill/>
        </p:spPr>
        <p:txBody>
          <a:bodyPr vert="horz" wrap="square" rtlCol="0" anchor="ctr" anchorCtr="0">
            <a:noAutofit/>
          </a:bodyPr>
          <a:lstStyle/>
          <a:p>
            <a:r>
              <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你晚上吃了肉和鱼</a:t>
            </a:r>
          </a:p>
        </p:txBody>
      </p:sp>
      <p:sp>
        <p:nvSpPr>
          <p:cNvPr id="9" name="椭圆 8">
            <a:extLst>
              <a:ext uri="{FF2B5EF4-FFF2-40B4-BE49-F238E27FC236}">
                <a16:creationId xmlns:a16="http://schemas.microsoft.com/office/drawing/2014/main" id="{AFAA53BD-737E-4E39-9473-FCDE3133EEA6}"/>
              </a:ext>
            </a:extLst>
          </p:cNvPr>
          <p:cNvSpPr>
            <a:spLocks noChangeAspect="1"/>
          </p:cNvSpPr>
          <p:nvPr>
            <p:custDataLst>
              <p:tags r:id="rId7"/>
            </p:custDataLst>
          </p:nvPr>
        </p:nvSpPr>
        <p:spPr bwMode="auto">
          <a:xfrm>
            <a:off x="26384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9143A63-933E-4019-A7CD-C15B8C46ADB4}"/>
              </a:ext>
            </a:extLst>
          </p:cNvPr>
          <p:cNvSpPr>
            <a:spLocks noChangeAspect="1"/>
          </p:cNvSpPr>
          <p:nvPr>
            <p:custDataLst>
              <p:tags r:id="rId8"/>
            </p:custDataLst>
          </p:nvPr>
        </p:nvSpPr>
        <p:spPr bwMode="auto">
          <a:xfrm>
            <a:off x="2638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14DD277-25C3-4DB9-90F6-B754648746C9}"/>
              </a:ext>
            </a:extLst>
          </p:cNvPr>
          <p:cNvSpPr>
            <a:spLocks noChangeAspect="1"/>
          </p:cNvSpPr>
          <p:nvPr>
            <p:custDataLst>
              <p:tags r:id="rId9"/>
            </p:custDataLst>
          </p:nvPr>
        </p:nvSpPr>
        <p:spPr bwMode="auto">
          <a:xfrm>
            <a:off x="2638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3B087FB-82F9-4BF1-9E84-5074D8222ACF}"/>
              </a:ext>
            </a:extLst>
          </p:cNvPr>
          <p:cNvSpPr>
            <a:spLocks noChangeAspect="1"/>
          </p:cNvSpPr>
          <p:nvPr>
            <p:custDataLst>
              <p:tags r:id="rId10"/>
            </p:custDataLst>
          </p:nvPr>
        </p:nvSpPr>
        <p:spPr bwMode="auto">
          <a:xfrm>
            <a:off x="2638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2083429-5C8E-4A1F-9DCE-170681F59C73}"/>
              </a:ext>
            </a:extLst>
          </p:cNvPr>
          <p:cNvSpPr/>
          <p:nvPr>
            <p:custDataLst>
              <p:tags r:id="rId11"/>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latinLnBrk="1"/>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C1E3A7BF-36B2-4C68-8E6F-D1E7EE539B17}"/>
              </a:ext>
            </a:extLst>
          </p:cNvPr>
          <p:cNvGrpSpPr/>
          <p:nvPr>
            <p:custDataLst>
              <p:tags r:id="rId12"/>
            </p:custDataLst>
          </p:nvPr>
        </p:nvGrpSpPr>
        <p:grpSpPr>
          <a:xfrm>
            <a:off x="0" y="0"/>
            <a:ext cx="9144000" cy="635000"/>
            <a:chOff x="-1524000" y="0"/>
            <a:chExt cx="9144000" cy="635000"/>
          </a:xfrm>
        </p:grpSpPr>
        <p:sp>
          <p:nvSpPr>
            <p:cNvPr id="14" name="TitleBackground">
              <a:extLst>
                <a:ext uri="{FF2B5EF4-FFF2-40B4-BE49-F238E27FC236}">
                  <a16:creationId xmlns:a16="http://schemas.microsoft.com/office/drawing/2014/main" id="{650DF356-C17B-4A8B-BD31-E0CE9E27D329}"/>
                </a:ext>
              </a:extLst>
            </p:cNvPr>
            <p:cNvSpPr/>
            <p:nvPr>
              <p:custDataLst>
                <p:tags r:id="rId14"/>
              </p:custDataLst>
            </p:nvPr>
          </p:nvSpPr>
          <p:spPr bwMode="auto">
            <a:xfrm>
              <a:off x="-152400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latinLnBrk="1"/>
              <a:endParaRPr lang="zh-CN" altLang="en-US">
                <a:ea typeface="华文细黑" pitchFamily="2" charset="-122"/>
              </a:endParaRPr>
            </a:p>
          </p:txBody>
        </p:sp>
        <p:sp>
          <p:nvSpPr>
            <p:cNvPr id="15" name="ColorBlock">
              <a:extLst>
                <a:ext uri="{FF2B5EF4-FFF2-40B4-BE49-F238E27FC236}">
                  <a16:creationId xmlns:a16="http://schemas.microsoft.com/office/drawing/2014/main" id="{342717EE-A56C-4F0E-8216-4D140EA47416}"/>
                </a:ext>
              </a:extLst>
            </p:cNvPr>
            <p:cNvSpPr/>
            <p:nvPr>
              <p:custDataLst>
                <p:tags r:id="rId15"/>
              </p:custDataLst>
            </p:nvPr>
          </p:nvSpPr>
          <p:spPr bwMode="auto">
            <a:xfrm>
              <a:off x="-152400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latinLnBrk="1"/>
              <a:endParaRPr lang="zh-CN" altLang="en-US">
                <a:ea typeface="华文细黑" pitchFamily="2" charset="-122"/>
              </a:endParaRPr>
            </a:p>
          </p:txBody>
        </p:sp>
        <p:sp>
          <p:nvSpPr>
            <p:cNvPr id="16" name="TypeText">
              <a:extLst>
                <a:ext uri="{FF2B5EF4-FFF2-40B4-BE49-F238E27FC236}">
                  <a16:creationId xmlns:a16="http://schemas.microsoft.com/office/drawing/2014/main" id="{1FF0BC9C-4E32-47A8-92BA-EFB808FEE566}"/>
                </a:ext>
              </a:extLst>
            </p:cNvPr>
            <p:cNvSpPr txBox="1"/>
            <p:nvPr>
              <p:custDataLst>
                <p:tags r:id="rId16"/>
              </p:custDataLst>
            </p:nvPr>
          </p:nvSpPr>
          <p:spPr>
            <a:xfrm>
              <a:off x="-1270000" y="0"/>
              <a:ext cx="1905000" cy="635000"/>
            </a:xfrm>
            <a:prstGeom prst="rect">
              <a:avLst/>
            </a:prstGeom>
            <a:noFill/>
          </p:spPr>
          <p:txBody>
            <a:bodyPr vert="horz" wrap="none" rtlCol="0" anchor="ctr" anchorCtr="0">
              <a:noAutofit/>
            </a:bodyPr>
            <a:lstStyle/>
            <a:p>
              <a:r>
                <a:rPr lang="zh-CN" altLang="en-US" sz="2600" i="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i="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E91C0B06-531A-4C71-9ADB-BA3448E6A53F}"/>
                </a:ext>
              </a:extLst>
            </p:cNvPr>
            <p:cNvSpPr txBox="1"/>
            <p:nvPr>
              <p:custDataLst>
                <p:tags r:id="rId17"/>
              </p:custDataLst>
            </p:nvPr>
          </p:nvSpPr>
          <p:spPr>
            <a:xfrm>
              <a:off x="1905" y="109220"/>
              <a:ext cx="2286000" cy="508000"/>
            </a:xfrm>
            <a:prstGeom prst="rect">
              <a:avLst/>
            </a:prstGeom>
            <a:noFill/>
          </p:spPr>
          <p:txBody>
            <a:bodyPr vert="horz" wrap="none" rtlCol="0" anchor="ctr" anchorCtr="0">
              <a:noAutofit/>
            </a:bodyPr>
            <a:lstStyle/>
            <a:p>
              <a:r>
                <a:rPr lang="en-US" altLang="zh-CN" sz="2000" i="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i="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i="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0F077934-BF77-485D-9A1E-DD4A99F61BBF}"/>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37981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a:xfrm>
            <a:off x="1991545" y="116632"/>
            <a:ext cx="8042275" cy="838200"/>
          </a:xfrm>
        </p:spPr>
        <p:txBody>
          <a:bodyPr>
            <a:scene3d>
              <a:camera prst="orthographicFront"/>
              <a:lightRig rig="soft" dir="t">
                <a:rot lat="0" lon="0" rev="10800000"/>
              </a:lightRig>
            </a:scene3d>
            <a:sp3d>
              <a:bevelT w="27940" h="12700"/>
              <a:contourClr>
                <a:srgbClr val="DDDDDD"/>
              </a:contourClr>
            </a:sp3d>
          </a:bodyPr>
          <a:lstStyle/>
          <a:p>
            <a:pPr algn="ctr">
              <a:defRPr/>
            </a:pPr>
            <a:r>
              <a:rPr lang="zh-CN" altLang="en-US" b="1" spc="150" dirty="0">
                <a:ln w="11430"/>
                <a:solidFill>
                  <a:srgbClr val="F8F8F8"/>
                </a:solidFill>
                <a:effectLst>
                  <a:outerShdw blurRad="25400" algn="tl" rotWithShape="0">
                    <a:srgbClr val="000000">
                      <a:alpha val="43000"/>
                    </a:srgbClr>
                  </a:outerShdw>
                </a:effectLst>
              </a:rPr>
              <a:t>作  业</a:t>
            </a:r>
          </a:p>
        </p:txBody>
      </p:sp>
      <p:sp>
        <p:nvSpPr>
          <p:cNvPr id="67586" name="Rectangle 3"/>
          <p:cNvSpPr>
            <a:spLocks noGrp="1" noChangeArrowheads="1"/>
          </p:cNvSpPr>
          <p:nvPr>
            <p:ph type="body" idx="1"/>
          </p:nvPr>
        </p:nvSpPr>
        <p:spPr>
          <a:xfrm>
            <a:off x="695400" y="1427419"/>
            <a:ext cx="8040688" cy="529815"/>
          </a:xfrm>
        </p:spPr>
        <p:txBody>
          <a:bodyPr/>
          <a:lstStyle/>
          <a:p>
            <a:pPr marL="609600" indent="-609600">
              <a:buNone/>
            </a:pPr>
            <a:r>
              <a:rPr lang="en-US" altLang="zh-CN" dirty="0"/>
              <a:t>P8</a:t>
            </a:r>
            <a:r>
              <a:rPr lang="zh-CN" altLang="zh-CN" dirty="0"/>
              <a:t>：</a:t>
            </a:r>
            <a:r>
              <a:rPr lang="en-US" altLang="zh-CN" dirty="0"/>
              <a:t> 9</a:t>
            </a:r>
            <a:r>
              <a:rPr lang="zh-CN" altLang="zh-CN" dirty="0"/>
              <a:t>、</a:t>
            </a:r>
            <a:r>
              <a:rPr lang="en-US" altLang="zh-CN" dirty="0"/>
              <a:t>25aceg</a:t>
            </a:r>
            <a:r>
              <a:rPr lang="zh-CN" altLang="zh-CN" dirty="0"/>
              <a:t>、</a:t>
            </a:r>
            <a:r>
              <a:rPr lang="en-US" altLang="zh-CN" dirty="0"/>
              <a:t>39c</a:t>
            </a:r>
            <a:endParaRPr lang="zh-CN" altLang="en-US" dirty="0">
              <a:latin typeface="楷体_GB2312" pitchFamily="49" charset="-122"/>
              <a:ea typeface="楷体_GB2312" pitchFamily="49" charset="-122"/>
            </a:endParaRPr>
          </a:p>
        </p:txBody>
      </p:sp>
      <p:pic>
        <p:nvPicPr>
          <p:cNvPr id="2" name="图片 1">
            <a:extLst>
              <a:ext uri="{FF2B5EF4-FFF2-40B4-BE49-F238E27FC236}">
                <a16:creationId xmlns:a16="http://schemas.microsoft.com/office/drawing/2014/main" id="{284D6B76-3408-4458-813D-2AC2F526AF13}"/>
              </a:ext>
            </a:extLst>
          </p:cNvPr>
          <p:cNvPicPr>
            <a:picLocks noChangeAspect="1"/>
          </p:cNvPicPr>
          <p:nvPr/>
        </p:nvPicPr>
        <p:blipFill>
          <a:blip r:embed="rId3">
            <a:lum contrast="20000"/>
          </a:blip>
          <a:stretch>
            <a:fillRect/>
          </a:stretch>
        </p:blipFill>
        <p:spPr>
          <a:xfrm>
            <a:off x="2136452" y="2060848"/>
            <a:ext cx="8352036" cy="2160240"/>
          </a:xfrm>
          <a:prstGeom prst="rect">
            <a:avLst/>
          </a:prstGeom>
        </p:spPr>
      </p:pic>
      <p:grpSp>
        <p:nvGrpSpPr>
          <p:cNvPr id="7" name="组合 6">
            <a:extLst>
              <a:ext uri="{FF2B5EF4-FFF2-40B4-BE49-F238E27FC236}">
                <a16:creationId xmlns:a16="http://schemas.microsoft.com/office/drawing/2014/main" id="{60BC431D-21D4-4445-9BF9-928266A54250}"/>
              </a:ext>
            </a:extLst>
          </p:cNvPr>
          <p:cNvGrpSpPr/>
          <p:nvPr/>
        </p:nvGrpSpPr>
        <p:grpSpPr>
          <a:xfrm>
            <a:off x="2135560" y="4281334"/>
            <a:ext cx="5400601" cy="1523931"/>
            <a:chOff x="916730" y="4339345"/>
            <a:chExt cx="4318001" cy="1178957"/>
          </a:xfrm>
        </p:grpSpPr>
        <p:pic>
          <p:nvPicPr>
            <p:cNvPr id="3" name="图片 2">
              <a:extLst>
                <a:ext uri="{FF2B5EF4-FFF2-40B4-BE49-F238E27FC236}">
                  <a16:creationId xmlns:a16="http://schemas.microsoft.com/office/drawing/2014/main" id="{604A3B8F-5A03-4097-B13E-9B456FB327F8}"/>
                </a:ext>
              </a:extLst>
            </p:cNvPr>
            <p:cNvPicPr>
              <a:picLocks noChangeAspect="1"/>
            </p:cNvPicPr>
            <p:nvPr/>
          </p:nvPicPr>
          <p:blipFill rotWithShape="1">
            <a:blip r:embed="rId4"/>
            <a:srcRect l="9310"/>
            <a:stretch/>
          </p:blipFill>
          <p:spPr>
            <a:xfrm>
              <a:off x="916730" y="4339345"/>
              <a:ext cx="2963854" cy="448733"/>
            </a:xfrm>
            <a:prstGeom prst="rect">
              <a:avLst/>
            </a:prstGeom>
          </p:spPr>
        </p:pic>
        <p:pic>
          <p:nvPicPr>
            <p:cNvPr id="4" name="图片 3">
              <a:extLst>
                <a:ext uri="{FF2B5EF4-FFF2-40B4-BE49-F238E27FC236}">
                  <a16:creationId xmlns:a16="http://schemas.microsoft.com/office/drawing/2014/main" id="{ED03269F-5FA3-4712-B757-F964E36B1688}"/>
                </a:ext>
              </a:extLst>
            </p:cNvPr>
            <p:cNvPicPr>
              <a:picLocks noChangeAspect="1"/>
            </p:cNvPicPr>
            <p:nvPr/>
          </p:nvPicPr>
          <p:blipFill>
            <a:blip r:embed="rId5">
              <a:lum contrast="20000"/>
            </a:blip>
            <a:stretch>
              <a:fillRect/>
            </a:stretch>
          </p:blipFill>
          <p:spPr>
            <a:xfrm>
              <a:off x="916731" y="4802618"/>
              <a:ext cx="3302000" cy="207433"/>
            </a:xfrm>
            <a:prstGeom prst="rect">
              <a:avLst/>
            </a:prstGeom>
          </p:spPr>
        </p:pic>
        <p:pic>
          <p:nvPicPr>
            <p:cNvPr id="5" name="图片 4">
              <a:extLst>
                <a:ext uri="{FF2B5EF4-FFF2-40B4-BE49-F238E27FC236}">
                  <a16:creationId xmlns:a16="http://schemas.microsoft.com/office/drawing/2014/main" id="{996A2EC2-E2B5-493D-A861-CAD465DB4601}"/>
                </a:ext>
              </a:extLst>
            </p:cNvPr>
            <p:cNvPicPr>
              <a:picLocks noChangeAspect="1"/>
            </p:cNvPicPr>
            <p:nvPr/>
          </p:nvPicPr>
          <p:blipFill>
            <a:blip r:embed="rId6">
              <a:lum contrast="20000"/>
            </a:blip>
            <a:stretch>
              <a:fillRect/>
            </a:stretch>
          </p:blipFill>
          <p:spPr>
            <a:xfrm>
              <a:off x="916731" y="5071560"/>
              <a:ext cx="3640667" cy="177800"/>
            </a:xfrm>
            <a:prstGeom prst="rect">
              <a:avLst/>
            </a:prstGeom>
          </p:spPr>
        </p:pic>
        <p:pic>
          <p:nvPicPr>
            <p:cNvPr id="6" name="图片 5">
              <a:extLst>
                <a:ext uri="{FF2B5EF4-FFF2-40B4-BE49-F238E27FC236}">
                  <a16:creationId xmlns:a16="http://schemas.microsoft.com/office/drawing/2014/main" id="{A8EE59C6-46A0-4FF2-82EE-908FD99B7A66}"/>
                </a:ext>
              </a:extLst>
            </p:cNvPr>
            <p:cNvPicPr>
              <a:picLocks noChangeAspect="1"/>
            </p:cNvPicPr>
            <p:nvPr/>
          </p:nvPicPr>
          <p:blipFill>
            <a:blip r:embed="rId7">
              <a:lum contrast="20000"/>
            </a:blip>
            <a:stretch>
              <a:fillRect/>
            </a:stretch>
          </p:blipFill>
          <p:spPr>
            <a:xfrm>
              <a:off x="916731" y="5310869"/>
              <a:ext cx="4318000" cy="207433"/>
            </a:xfrm>
            <a:prstGeom prst="rect">
              <a:avLst/>
            </a:prstGeom>
          </p:spPr>
        </p:pic>
      </p:grpSp>
      <p:grpSp>
        <p:nvGrpSpPr>
          <p:cNvPr id="10" name="组合 9">
            <a:extLst>
              <a:ext uri="{FF2B5EF4-FFF2-40B4-BE49-F238E27FC236}">
                <a16:creationId xmlns:a16="http://schemas.microsoft.com/office/drawing/2014/main" id="{D04DB76B-0DD3-47BC-9335-23DFB8E11524}"/>
              </a:ext>
            </a:extLst>
          </p:cNvPr>
          <p:cNvGrpSpPr/>
          <p:nvPr/>
        </p:nvGrpSpPr>
        <p:grpSpPr>
          <a:xfrm>
            <a:off x="2109657" y="5962962"/>
            <a:ext cx="2774525" cy="490374"/>
            <a:chOff x="585656" y="5908879"/>
            <a:chExt cx="2218267" cy="392060"/>
          </a:xfrm>
        </p:grpSpPr>
        <p:pic>
          <p:nvPicPr>
            <p:cNvPr id="8" name="图片 7">
              <a:extLst>
                <a:ext uri="{FF2B5EF4-FFF2-40B4-BE49-F238E27FC236}">
                  <a16:creationId xmlns:a16="http://schemas.microsoft.com/office/drawing/2014/main" id="{BB473902-69E9-4281-8C41-8394F2ED32F3}"/>
                </a:ext>
              </a:extLst>
            </p:cNvPr>
            <p:cNvPicPr>
              <a:picLocks noChangeAspect="1"/>
            </p:cNvPicPr>
            <p:nvPr/>
          </p:nvPicPr>
          <p:blipFill>
            <a:blip r:embed="rId8">
              <a:lum contrast="20000"/>
            </a:blip>
            <a:stretch>
              <a:fillRect/>
            </a:stretch>
          </p:blipFill>
          <p:spPr>
            <a:xfrm>
              <a:off x="585656" y="5908879"/>
              <a:ext cx="2218267" cy="207433"/>
            </a:xfrm>
            <a:prstGeom prst="rect">
              <a:avLst/>
            </a:prstGeom>
          </p:spPr>
        </p:pic>
        <p:pic>
          <p:nvPicPr>
            <p:cNvPr id="9" name="图片 8">
              <a:extLst>
                <a:ext uri="{FF2B5EF4-FFF2-40B4-BE49-F238E27FC236}">
                  <a16:creationId xmlns:a16="http://schemas.microsoft.com/office/drawing/2014/main" id="{1F3EC67D-3411-41F6-95C9-35490DC97E98}"/>
                </a:ext>
              </a:extLst>
            </p:cNvPr>
            <p:cNvPicPr>
              <a:picLocks noChangeAspect="1"/>
            </p:cNvPicPr>
            <p:nvPr/>
          </p:nvPicPr>
          <p:blipFill>
            <a:blip r:embed="rId9">
              <a:lum contrast="20000"/>
            </a:blip>
            <a:stretch>
              <a:fillRect/>
            </a:stretch>
          </p:blipFill>
          <p:spPr>
            <a:xfrm>
              <a:off x="611560" y="6152772"/>
              <a:ext cx="1422400" cy="148167"/>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9989" y="1268413"/>
            <a:ext cx="10584603" cy="2577437"/>
          </a:xfrm>
          <a:prstGeom prst="rect">
            <a:avLst/>
          </a:prstGeom>
          <a:noFill/>
        </p:spPr>
        <p:txBody>
          <a:bodyPr wrap="square">
            <a:spAutoFit/>
          </a:bodyPr>
          <a:lstStyle/>
          <a:p>
            <a:pPr latinLnBrk="1">
              <a:lnSpc>
                <a:spcPct val="120000"/>
              </a:lnSpc>
              <a:spcBef>
                <a:spcPts val="600"/>
              </a:spcBef>
              <a:defRPr/>
            </a:pPr>
            <a:r>
              <a:rPr lang="zh-CN" altLang="zh-CN" sz="2400" i="0" dirty="0">
                <a:solidFill>
                  <a:schemeClr val="accent2">
                    <a:lumMod val="75000"/>
                  </a:schemeClr>
                </a:solidFill>
                <a:latin typeface="+mn-lt"/>
                <a:ea typeface="楷体_GB2312" pitchFamily="49" charset="-122"/>
              </a:rPr>
              <a:t>设</a:t>
            </a:r>
            <a:r>
              <a:rPr lang="en-US" altLang="zh-CN" sz="2400" i="0" dirty="0">
                <a:solidFill>
                  <a:schemeClr val="accent2">
                    <a:lumMod val="75000"/>
                  </a:schemeClr>
                </a:solidFill>
                <a:latin typeface="+mn-lt"/>
                <a:ea typeface="楷体_GB2312" pitchFamily="49" charset="-122"/>
              </a:rPr>
              <a:t>P1</a:t>
            </a:r>
            <a:r>
              <a:rPr lang="zh-CN" altLang="zh-CN" sz="2400" i="0" dirty="0">
                <a:solidFill>
                  <a:schemeClr val="accent2">
                    <a:lumMod val="75000"/>
                  </a:schemeClr>
                </a:solidFill>
                <a:latin typeface="+mn-lt"/>
                <a:ea typeface="楷体_GB2312" pitchFamily="49" charset="-122"/>
              </a:rPr>
              <a:t>表示</a:t>
            </a:r>
            <a:r>
              <a:rPr lang="en-US" altLang="zh-CN" sz="2400" i="0" dirty="0">
                <a:solidFill>
                  <a:schemeClr val="accent2">
                    <a:lumMod val="75000"/>
                  </a:schemeClr>
                </a:solidFill>
                <a:latin typeface="+mn-lt"/>
                <a:ea typeface="楷体_GB2312" pitchFamily="49" charset="-122"/>
              </a:rPr>
              <a:t>“</a:t>
            </a:r>
            <a:r>
              <a:rPr lang="zh-CN" altLang="zh-CN" sz="2400" i="0" dirty="0">
                <a:solidFill>
                  <a:schemeClr val="accent2">
                    <a:lumMod val="75000"/>
                  </a:schemeClr>
                </a:solidFill>
                <a:latin typeface="+mn-lt"/>
                <a:ea typeface="楷体_GB2312" pitchFamily="49" charset="-122"/>
              </a:rPr>
              <a:t>猜对的人戴红帽子</a:t>
            </a:r>
            <a:r>
              <a:rPr lang="en-US" altLang="zh-CN" sz="2400" i="0" dirty="0">
                <a:solidFill>
                  <a:schemeClr val="accent2">
                    <a:lumMod val="75000"/>
                  </a:schemeClr>
                </a:solidFill>
                <a:latin typeface="+mn-lt"/>
                <a:ea typeface="楷体_GB2312" pitchFamily="49" charset="-122"/>
              </a:rPr>
              <a:t>”</a:t>
            </a:r>
            <a:r>
              <a:rPr lang="zh-CN" altLang="zh-CN" sz="2400" i="0" dirty="0">
                <a:solidFill>
                  <a:schemeClr val="accent2">
                    <a:lumMod val="75000"/>
                  </a:schemeClr>
                </a:solidFill>
                <a:latin typeface="+mn-lt"/>
                <a:ea typeface="楷体_GB2312" pitchFamily="49" charset="-122"/>
              </a:rPr>
              <a:t>；</a:t>
            </a:r>
            <a:r>
              <a:rPr lang="en-US" altLang="zh-CN" sz="2400" i="0" dirty="0">
                <a:solidFill>
                  <a:schemeClr val="accent2">
                    <a:lumMod val="75000"/>
                  </a:schemeClr>
                </a:solidFill>
                <a:latin typeface="+mn-lt"/>
                <a:ea typeface="楷体_GB2312" pitchFamily="49" charset="-122"/>
              </a:rPr>
              <a:t>P2</a:t>
            </a:r>
            <a:r>
              <a:rPr lang="zh-CN" altLang="zh-CN" sz="2400" i="0" dirty="0">
                <a:solidFill>
                  <a:schemeClr val="accent2">
                    <a:lumMod val="75000"/>
                  </a:schemeClr>
                </a:solidFill>
                <a:latin typeface="+mn-lt"/>
                <a:ea typeface="楷体_GB2312" pitchFamily="49" charset="-122"/>
              </a:rPr>
              <a:t>表示</a:t>
            </a:r>
            <a:r>
              <a:rPr lang="en-US" altLang="zh-CN" sz="2400" i="0" dirty="0">
                <a:solidFill>
                  <a:schemeClr val="accent2">
                    <a:lumMod val="75000"/>
                  </a:schemeClr>
                </a:solidFill>
                <a:latin typeface="+mn-lt"/>
                <a:ea typeface="楷体_GB2312" pitchFamily="49" charset="-122"/>
              </a:rPr>
              <a:t>“</a:t>
            </a:r>
            <a:r>
              <a:rPr lang="zh-CN" altLang="zh-CN" sz="2400" i="0" dirty="0">
                <a:solidFill>
                  <a:schemeClr val="accent2">
                    <a:lumMod val="75000"/>
                  </a:schemeClr>
                </a:solidFill>
                <a:latin typeface="+mn-lt"/>
                <a:ea typeface="楷体_GB2312" pitchFamily="49" charset="-122"/>
              </a:rPr>
              <a:t>猜对的人戴黑帽子</a:t>
            </a:r>
            <a:r>
              <a:rPr lang="en-US" altLang="zh-CN" sz="2400" i="0" dirty="0">
                <a:solidFill>
                  <a:schemeClr val="accent2">
                    <a:lumMod val="75000"/>
                  </a:schemeClr>
                </a:solidFill>
                <a:latin typeface="+mn-lt"/>
                <a:ea typeface="楷体_GB2312" pitchFamily="49" charset="-122"/>
              </a:rPr>
              <a:t>”</a:t>
            </a:r>
            <a:r>
              <a:rPr lang="zh-CN" altLang="zh-CN" sz="2400" i="0" dirty="0">
                <a:solidFill>
                  <a:schemeClr val="accent2">
                    <a:lumMod val="75000"/>
                  </a:schemeClr>
                </a:solidFill>
                <a:latin typeface="+mn-lt"/>
                <a:ea typeface="楷体_GB2312" pitchFamily="49" charset="-122"/>
              </a:rPr>
              <a:t>；</a:t>
            </a:r>
            <a:r>
              <a:rPr lang="en-US" altLang="zh-CN" sz="2400" i="0" dirty="0">
                <a:solidFill>
                  <a:schemeClr val="accent2">
                    <a:lumMod val="75000"/>
                  </a:schemeClr>
                </a:solidFill>
                <a:latin typeface="+mn-lt"/>
                <a:ea typeface="楷体_GB2312" pitchFamily="49" charset="-122"/>
              </a:rPr>
              <a:t>Q1</a:t>
            </a:r>
            <a:r>
              <a:rPr lang="zh-CN" altLang="zh-CN" sz="2400" i="0" dirty="0">
                <a:solidFill>
                  <a:schemeClr val="accent2">
                    <a:lumMod val="75000"/>
                  </a:schemeClr>
                </a:solidFill>
                <a:latin typeface="+mn-lt"/>
                <a:ea typeface="楷体_GB2312" pitchFamily="49" charset="-122"/>
              </a:rPr>
              <a:t>表示</a:t>
            </a:r>
            <a:r>
              <a:rPr lang="en-US" altLang="zh-CN" sz="2400" i="0" dirty="0">
                <a:solidFill>
                  <a:schemeClr val="accent2">
                    <a:lumMod val="75000"/>
                  </a:schemeClr>
                </a:solidFill>
                <a:latin typeface="+mn-lt"/>
                <a:ea typeface="楷体_GB2312" pitchFamily="49" charset="-122"/>
              </a:rPr>
              <a:t>“</a:t>
            </a:r>
            <a:r>
              <a:rPr lang="zh-CN" altLang="zh-CN" sz="2400" i="0" dirty="0">
                <a:solidFill>
                  <a:schemeClr val="accent2">
                    <a:lumMod val="75000"/>
                  </a:schemeClr>
                </a:solidFill>
                <a:latin typeface="+mn-lt"/>
                <a:ea typeface="楷体_GB2312" pitchFamily="49" charset="-122"/>
              </a:rPr>
              <a:t>另一个人戴红帽子</a:t>
            </a:r>
            <a:r>
              <a:rPr lang="en-US" altLang="zh-CN" sz="2400" i="0" dirty="0">
                <a:solidFill>
                  <a:schemeClr val="accent2">
                    <a:lumMod val="75000"/>
                  </a:schemeClr>
                </a:solidFill>
                <a:latin typeface="+mn-lt"/>
                <a:ea typeface="楷体_GB2312" pitchFamily="49" charset="-122"/>
              </a:rPr>
              <a:t>”</a:t>
            </a:r>
            <a:r>
              <a:rPr lang="zh-CN" altLang="zh-CN" sz="2400" i="0" dirty="0">
                <a:solidFill>
                  <a:schemeClr val="accent2">
                    <a:lumMod val="75000"/>
                  </a:schemeClr>
                </a:solidFill>
                <a:latin typeface="+mn-lt"/>
                <a:ea typeface="楷体_GB2312" pitchFamily="49" charset="-122"/>
              </a:rPr>
              <a:t>；</a:t>
            </a:r>
            <a:r>
              <a:rPr lang="en-US" altLang="zh-CN" sz="2400" i="0" dirty="0">
                <a:solidFill>
                  <a:schemeClr val="accent2">
                    <a:lumMod val="75000"/>
                  </a:schemeClr>
                </a:solidFill>
                <a:latin typeface="+mn-lt"/>
                <a:ea typeface="楷体_GB2312" pitchFamily="49" charset="-122"/>
              </a:rPr>
              <a:t>Q2</a:t>
            </a:r>
            <a:r>
              <a:rPr lang="zh-CN" altLang="zh-CN" sz="2400" i="0" dirty="0">
                <a:solidFill>
                  <a:schemeClr val="accent2">
                    <a:lumMod val="75000"/>
                  </a:schemeClr>
                </a:solidFill>
                <a:latin typeface="+mn-lt"/>
                <a:ea typeface="楷体_GB2312" pitchFamily="49" charset="-122"/>
              </a:rPr>
              <a:t>表示</a:t>
            </a:r>
            <a:r>
              <a:rPr lang="en-US" altLang="zh-CN" sz="2400" i="0" dirty="0">
                <a:solidFill>
                  <a:schemeClr val="accent2">
                    <a:lumMod val="75000"/>
                  </a:schemeClr>
                </a:solidFill>
                <a:latin typeface="+mn-lt"/>
                <a:ea typeface="楷体_GB2312" pitchFamily="49" charset="-122"/>
              </a:rPr>
              <a:t>“</a:t>
            </a:r>
            <a:r>
              <a:rPr lang="zh-CN" altLang="zh-CN" sz="2400" i="0" dirty="0">
                <a:solidFill>
                  <a:schemeClr val="accent2">
                    <a:lumMod val="75000"/>
                  </a:schemeClr>
                </a:solidFill>
                <a:latin typeface="+mn-lt"/>
                <a:ea typeface="楷体_GB2312" pitchFamily="49" charset="-122"/>
              </a:rPr>
              <a:t>另一个人戴黑帽子</a:t>
            </a:r>
            <a:r>
              <a:rPr lang="en-US" altLang="zh-CN" sz="2400" i="0" dirty="0">
                <a:solidFill>
                  <a:schemeClr val="accent2">
                    <a:lumMod val="75000"/>
                  </a:schemeClr>
                </a:solidFill>
                <a:latin typeface="+mn-lt"/>
                <a:ea typeface="楷体_GB2312" pitchFamily="49" charset="-122"/>
              </a:rPr>
              <a:t>”</a:t>
            </a:r>
            <a:r>
              <a:rPr lang="zh-CN" altLang="zh-CN" sz="2400" i="0" dirty="0">
                <a:solidFill>
                  <a:schemeClr val="accent2">
                    <a:lumMod val="75000"/>
                  </a:schemeClr>
                </a:solidFill>
                <a:latin typeface="+mn-lt"/>
                <a:ea typeface="楷体_GB2312" pitchFamily="49" charset="-122"/>
              </a:rPr>
              <a:t>；</a:t>
            </a:r>
            <a:r>
              <a:rPr lang="en-US" altLang="zh-CN" sz="2400" i="0" dirty="0">
                <a:solidFill>
                  <a:schemeClr val="accent2">
                    <a:lumMod val="75000"/>
                  </a:schemeClr>
                </a:solidFill>
                <a:latin typeface="+mn-lt"/>
                <a:ea typeface="楷体_GB2312" pitchFamily="49" charset="-122"/>
              </a:rPr>
              <a:t>R1</a:t>
            </a:r>
            <a:r>
              <a:rPr lang="zh-CN" altLang="zh-CN" sz="2400" i="0" dirty="0">
                <a:solidFill>
                  <a:schemeClr val="accent2">
                    <a:lumMod val="75000"/>
                  </a:schemeClr>
                </a:solidFill>
                <a:latin typeface="+mn-lt"/>
                <a:ea typeface="楷体_GB2312" pitchFamily="49" charset="-122"/>
              </a:rPr>
              <a:t>表示</a:t>
            </a:r>
            <a:r>
              <a:rPr lang="en-US" altLang="zh-CN" sz="2400" i="0" dirty="0">
                <a:solidFill>
                  <a:schemeClr val="accent2">
                    <a:lumMod val="75000"/>
                  </a:schemeClr>
                </a:solidFill>
                <a:latin typeface="+mn-lt"/>
                <a:ea typeface="楷体_GB2312" pitchFamily="49" charset="-122"/>
              </a:rPr>
              <a:t>“</a:t>
            </a:r>
            <a:r>
              <a:rPr lang="zh-CN" altLang="zh-CN" sz="2400" i="0" dirty="0">
                <a:solidFill>
                  <a:schemeClr val="accent2">
                    <a:lumMod val="75000"/>
                  </a:schemeClr>
                </a:solidFill>
                <a:latin typeface="+mn-lt"/>
                <a:ea typeface="楷体_GB2312" pitchFamily="49" charset="-122"/>
              </a:rPr>
              <a:t>商人戴红帽子</a:t>
            </a:r>
            <a:r>
              <a:rPr lang="en-US" altLang="zh-CN" sz="2400" i="0" dirty="0">
                <a:solidFill>
                  <a:schemeClr val="accent2">
                    <a:lumMod val="75000"/>
                  </a:schemeClr>
                </a:solidFill>
                <a:latin typeface="+mn-lt"/>
                <a:ea typeface="楷体_GB2312" pitchFamily="49" charset="-122"/>
              </a:rPr>
              <a:t>”</a:t>
            </a:r>
            <a:r>
              <a:rPr lang="zh-CN" altLang="zh-CN" sz="2400" i="0" dirty="0">
                <a:solidFill>
                  <a:schemeClr val="accent2">
                    <a:lumMod val="75000"/>
                  </a:schemeClr>
                </a:solidFill>
                <a:latin typeface="+mn-lt"/>
                <a:ea typeface="楷体_GB2312" pitchFamily="49" charset="-122"/>
              </a:rPr>
              <a:t>。</a:t>
            </a:r>
          </a:p>
          <a:p>
            <a:pPr latinLnBrk="1">
              <a:lnSpc>
                <a:spcPct val="120000"/>
              </a:lnSpc>
              <a:spcBef>
                <a:spcPts val="1200"/>
              </a:spcBef>
              <a:defRPr/>
            </a:pPr>
            <a:r>
              <a:rPr lang="zh-CN" altLang="zh-CN" sz="2400" i="0" dirty="0">
                <a:latin typeface="+mn-lt"/>
                <a:ea typeface="楷体_GB2312" pitchFamily="49" charset="-122"/>
              </a:rPr>
              <a:t>根据题设条件，可得如下公式： </a:t>
            </a:r>
            <a:endParaRPr lang="en-US" altLang="zh-CN" sz="2400" i="0" dirty="0">
              <a:latin typeface="+mn-lt"/>
              <a:ea typeface="楷体_GB2312" pitchFamily="49" charset="-122"/>
            </a:endParaRPr>
          </a:p>
          <a:p>
            <a:pPr latinLnBrk="1">
              <a:lnSpc>
                <a:spcPct val="120000"/>
              </a:lnSpc>
              <a:spcBef>
                <a:spcPts val="600"/>
              </a:spcBef>
              <a:defRPr/>
            </a:pPr>
            <a:r>
              <a:rPr lang="en-US" altLang="zh-CN" sz="2400" i="0" dirty="0">
                <a:latin typeface="+mn-lt"/>
                <a:ea typeface="楷体_GB2312" pitchFamily="49" charset="-122"/>
              </a:rPr>
              <a:t>	R1</a:t>
            </a:r>
            <a:r>
              <a:rPr lang="zh-CN" altLang="zh-CN" sz="2400" i="0" dirty="0">
                <a:latin typeface="+mn-lt"/>
                <a:ea typeface="楷体_GB2312" pitchFamily="49" charset="-122"/>
              </a:rPr>
              <a:t>∧</a:t>
            </a:r>
            <a:r>
              <a:rPr lang="en-US" altLang="zh-CN" sz="2400" i="0" dirty="0">
                <a:latin typeface="+mn-lt"/>
                <a:ea typeface="楷体_GB2312" pitchFamily="49" charset="-122"/>
              </a:rPr>
              <a:t>P1→Q2			R1</a:t>
            </a:r>
            <a:r>
              <a:rPr lang="zh-CN" altLang="zh-CN" sz="2400" i="0" dirty="0">
                <a:latin typeface="+mn-lt"/>
                <a:ea typeface="楷体_GB2312" pitchFamily="49" charset="-122"/>
              </a:rPr>
              <a:t>∧</a:t>
            </a:r>
            <a:r>
              <a:rPr lang="en-US" altLang="zh-CN" sz="2400" i="0" dirty="0">
                <a:latin typeface="+mn-lt"/>
                <a:ea typeface="楷体_GB2312" pitchFamily="49" charset="-122"/>
              </a:rPr>
              <a:t>Q1→P2</a:t>
            </a:r>
            <a:endParaRPr lang="zh-CN" altLang="zh-CN" sz="2400" i="0" dirty="0">
              <a:latin typeface="+mn-lt"/>
              <a:ea typeface="楷体_GB2312" pitchFamily="49" charset="-122"/>
            </a:endParaRPr>
          </a:p>
          <a:p>
            <a:pPr latinLnBrk="1">
              <a:lnSpc>
                <a:spcPct val="120000"/>
              </a:lnSpc>
              <a:spcBef>
                <a:spcPts val="600"/>
              </a:spcBef>
              <a:defRPr/>
            </a:pPr>
            <a:r>
              <a:rPr lang="en-US" altLang="zh-CN" sz="2400" i="0" dirty="0">
                <a:latin typeface="+mn-lt"/>
                <a:ea typeface="楷体_GB2312" pitchFamily="49" charset="-122"/>
              </a:rPr>
              <a:t>	</a:t>
            </a:r>
            <a:r>
              <a:rPr lang="zh-CN" altLang="zh-CN" sz="2400" i="0" dirty="0">
                <a:latin typeface="+mn-lt"/>
                <a:ea typeface="楷体_GB2312" pitchFamily="49" charset="-122"/>
              </a:rPr>
              <a:t>┐</a:t>
            </a:r>
            <a:r>
              <a:rPr lang="en-US" altLang="zh-CN" sz="2400" i="0" dirty="0">
                <a:latin typeface="+mn-lt"/>
                <a:ea typeface="楷体_GB2312" pitchFamily="49" charset="-122"/>
              </a:rPr>
              <a:t>P1→P2			</a:t>
            </a:r>
            <a:r>
              <a:rPr lang="zh-CN" altLang="zh-CN" sz="2400" i="0" dirty="0">
                <a:latin typeface="+mn-lt"/>
                <a:ea typeface="楷体_GB2312" pitchFamily="49" charset="-122"/>
              </a:rPr>
              <a:t>┐</a:t>
            </a:r>
            <a:r>
              <a:rPr lang="en-US" altLang="zh-CN" sz="2400" i="0" dirty="0">
                <a:latin typeface="+mn-lt"/>
                <a:ea typeface="楷体_GB2312" pitchFamily="49" charset="-122"/>
              </a:rPr>
              <a:t>Q1→Q2</a:t>
            </a:r>
            <a:endParaRPr lang="zh-CN" altLang="en-US" sz="2400" i="0" dirty="0">
              <a:latin typeface="+mn-lt"/>
              <a:ea typeface="楷体_GB2312" pitchFamily="49" charset="-122"/>
            </a:endParaRPr>
          </a:p>
        </p:txBody>
      </p:sp>
      <p:sp>
        <p:nvSpPr>
          <p:cNvPr id="4" name="TextBox 3"/>
          <p:cNvSpPr txBox="1"/>
          <p:nvPr/>
        </p:nvSpPr>
        <p:spPr>
          <a:xfrm>
            <a:off x="911424" y="4149080"/>
            <a:ext cx="9756576" cy="2308225"/>
          </a:xfrm>
          <a:prstGeom prst="rect">
            <a:avLst/>
          </a:prstGeom>
          <a:noFill/>
        </p:spPr>
        <p:txBody>
          <a:bodyPr wrap="square">
            <a:spAutoFit/>
          </a:bodyPr>
          <a:lstStyle/>
          <a:p>
            <a:pPr latinLnBrk="1">
              <a:defRPr/>
            </a:pPr>
            <a:r>
              <a:rPr lang="zh-CN" altLang="zh-CN" sz="2400" i="0" dirty="0">
                <a:solidFill>
                  <a:srgbClr val="C00000"/>
                </a:solidFill>
                <a:latin typeface="+mn-lt"/>
                <a:ea typeface="楷体_GB2312" pitchFamily="49" charset="-122"/>
              </a:rPr>
              <a:t>设</a:t>
            </a:r>
            <a:r>
              <a:rPr lang="en-US" altLang="zh-CN" sz="2400" i="0" dirty="0">
                <a:solidFill>
                  <a:srgbClr val="C00000"/>
                </a:solidFill>
                <a:latin typeface="+mn-lt"/>
                <a:ea typeface="楷体_GB2312" pitchFamily="49" charset="-122"/>
              </a:rPr>
              <a:t>P1</a:t>
            </a:r>
            <a:r>
              <a:rPr lang="zh-CN" altLang="en-US" sz="2400" i="0" dirty="0">
                <a:solidFill>
                  <a:srgbClr val="C00000"/>
                </a:solidFill>
                <a:latin typeface="+mn-lt"/>
                <a:ea typeface="楷体_GB2312" pitchFamily="49" charset="-122"/>
              </a:rPr>
              <a:t>为真</a:t>
            </a:r>
            <a:endParaRPr lang="zh-CN" altLang="zh-CN" sz="2400" i="0" dirty="0">
              <a:solidFill>
                <a:srgbClr val="C00000"/>
              </a:solidFill>
              <a:latin typeface="+mn-lt"/>
              <a:ea typeface="楷体_GB2312" pitchFamily="49" charset="-122"/>
            </a:endParaRPr>
          </a:p>
          <a:p>
            <a:pPr latinLnBrk="1">
              <a:defRPr/>
            </a:pPr>
            <a:r>
              <a:rPr lang="en-US" altLang="zh-CN" sz="2400" i="0" dirty="0">
                <a:solidFill>
                  <a:srgbClr val="C00000"/>
                </a:solidFill>
                <a:latin typeface="+mn-lt"/>
                <a:ea typeface="楷体_GB2312" pitchFamily="49" charset="-122"/>
              </a:rPr>
              <a:t>1</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P1           </a:t>
            </a:r>
            <a:r>
              <a:rPr lang="zh-CN" altLang="zh-CN" sz="2400" i="0" dirty="0">
                <a:solidFill>
                  <a:srgbClr val="C00000"/>
                </a:solidFill>
                <a:latin typeface="+mn-lt"/>
                <a:ea typeface="楷体_GB2312" pitchFamily="49" charset="-122"/>
              </a:rPr>
              <a:t>（根据假设）</a:t>
            </a:r>
            <a:r>
              <a:rPr lang="en-US" altLang="zh-CN" sz="2400" i="0" dirty="0">
                <a:solidFill>
                  <a:srgbClr val="C00000"/>
                </a:solidFill>
                <a:latin typeface="+mn-lt"/>
                <a:ea typeface="楷体_GB2312" pitchFamily="49" charset="-122"/>
              </a:rPr>
              <a:t>      	2</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R1		</a:t>
            </a:r>
            <a:r>
              <a:rPr lang="zh-CN" altLang="zh-CN" sz="2400" i="0" dirty="0">
                <a:solidFill>
                  <a:srgbClr val="C00000"/>
                </a:solidFill>
                <a:latin typeface="+mn-lt"/>
                <a:ea typeface="楷体_GB2312" pitchFamily="49" charset="-122"/>
              </a:rPr>
              <a:t>（根据题设）</a:t>
            </a:r>
          </a:p>
          <a:p>
            <a:pPr latinLnBrk="1">
              <a:defRPr/>
            </a:pPr>
            <a:r>
              <a:rPr lang="en-US" altLang="zh-CN" sz="2400" i="0" dirty="0">
                <a:solidFill>
                  <a:srgbClr val="C00000"/>
                </a:solidFill>
                <a:latin typeface="+mn-lt"/>
                <a:ea typeface="楷体_GB2312" pitchFamily="49" charset="-122"/>
              </a:rPr>
              <a:t>3</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R1</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P1  </a:t>
            </a:r>
            <a:r>
              <a:rPr lang="zh-CN" altLang="zh-CN" sz="2400" i="0" dirty="0">
                <a:solidFill>
                  <a:srgbClr val="C00000"/>
                </a:solidFill>
                <a:latin typeface="+mn-lt"/>
                <a:ea typeface="楷体_GB2312" pitchFamily="49" charset="-122"/>
              </a:rPr>
              <a:t>（合取构成）</a:t>
            </a:r>
            <a:r>
              <a:rPr lang="en-US" altLang="zh-CN" sz="2400" i="0" dirty="0">
                <a:solidFill>
                  <a:srgbClr val="C00000"/>
                </a:solidFill>
                <a:latin typeface="+mn-lt"/>
                <a:ea typeface="楷体_GB2312" pitchFamily="49" charset="-122"/>
              </a:rPr>
              <a:t>  		4</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R1</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P1→Q2	</a:t>
            </a:r>
            <a:r>
              <a:rPr lang="zh-CN" altLang="zh-CN" sz="2400" i="0" dirty="0">
                <a:solidFill>
                  <a:srgbClr val="C00000"/>
                </a:solidFill>
                <a:latin typeface="+mn-lt"/>
                <a:ea typeface="楷体_GB2312" pitchFamily="49" charset="-122"/>
              </a:rPr>
              <a:t>（根据题设）</a:t>
            </a:r>
          </a:p>
          <a:p>
            <a:pPr latinLnBrk="1">
              <a:defRPr/>
            </a:pPr>
            <a:r>
              <a:rPr lang="en-US" altLang="zh-CN" sz="2400" i="0" dirty="0">
                <a:solidFill>
                  <a:srgbClr val="C00000"/>
                </a:solidFill>
                <a:latin typeface="+mn-lt"/>
                <a:ea typeface="楷体_GB2312" pitchFamily="49" charset="-122"/>
              </a:rPr>
              <a:t>5</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Q2          </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3</a:t>
            </a:r>
            <a:r>
              <a:rPr lang="zh-CN" altLang="zh-CN" sz="2400" i="0" dirty="0">
                <a:solidFill>
                  <a:srgbClr val="C00000"/>
                </a:solidFill>
                <a:latin typeface="+mn-lt"/>
                <a:ea typeface="楷体_GB2312" pitchFamily="49" charset="-122"/>
              </a:rPr>
              <a:t>）</a:t>
            </a:r>
            <a:r>
              <a:rPr lang="zh-CN" altLang="en-US"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4</a:t>
            </a:r>
            <a:r>
              <a:rPr lang="zh-CN" altLang="zh-CN" sz="2400" i="0" dirty="0">
                <a:solidFill>
                  <a:srgbClr val="C00000"/>
                </a:solidFill>
                <a:latin typeface="+mn-lt"/>
                <a:ea typeface="楷体_GB2312" pitchFamily="49" charset="-122"/>
              </a:rPr>
              <a:t>）分离）</a:t>
            </a:r>
          </a:p>
          <a:p>
            <a:pPr latinLnBrk="1">
              <a:defRPr/>
            </a:pPr>
            <a:r>
              <a:rPr lang="en-US" altLang="zh-CN" sz="2400" i="0" dirty="0">
                <a:solidFill>
                  <a:srgbClr val="C00000"/>
                </a:solidFill>
                <a:latin typeface="+mn-lt"/>
                <a:ea typeface="楷体_GB2312" pitchFamily="49" charset="-122"/>
              </a:rPr>
              <a:t>6</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P1</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     				7</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P1→P2	</a:t>
            </a:r>
            <a:r>
              <a:rPr lang="zh-CN" altLang="zh-CN" sz="2400" i="0" dirty="0">
                <a:solidFill>
                  <a:srgbClr val="C00000"/>
                </a:solidFill>
                <a:latin typeface="+mn-lt"/>
                <a:ea typeface="楷体_GB2312" pitchFamily="49" charset="-122"/>
              </a:rPr>
              <a:t>（根据题设）</a:t>
            </a:r>
          </a:p>
          <a:p>
            <a:pPr latinLnBrk="1">
              <a:defRPr/>
            </a:pPr>
            <a:r>
              <a:rPr lang="en-US" altLang="zh-CN" sz="2400" i="0" dirty="0">
                <a:solidFill>
                  <a:srgbClr val="C00000"/>
                </a:solidFill>
                <a:latin typeface="+mn-lt"/>
                <a:ea typeface="楷体_GB2312" pitchFamily="49" charset="-122"/>
              </a:rPr>
              <a:t>8</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P2	         </a:t>
            </a:r>
            <a:r>
              <a:rPr lang="zh-CN" altLang="zh-CN"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6</a:t>
            </a:r>
            <a:r>
              <a:rPr lang="zh-CN" altLang="zh-CN" sz="2400" i="0" dirty="0">
                <a:solidFill>
                  <a:srgbClr val="C00000"/>
                </a:solidFill>
                <a:latin typeface="+mn-lt"/>
                <a:ea typeface="楷体_GB2312" pitchFamily="49" charset="-122"/>
              </a:rPr>
              <a:t>）</a:t>
            </a:r>
            <a:r>
              <a:rPr lang="zh-CN" altLang="en-US" sz="2400" i="0" dirty="0">
                <a:solidFill>
                  <a:srgbClr val="C00000"/>
                </a:solidFill>
                <a:latin typeface="+mn-lt"/>
                <a:ea typeface="楷体_GB2312" pitchFamily="49" charset="-122"/>
              </a:rPr>
              <a:t>、</a:t>
            </a:r>
            <a:r>
              <a:rPr lang="en-US" altLang="zh-CN" sz="2400" i="0" dirty="0">
                <a:solidFill>
                  <a:srgbClr val="C00000"/>
                </a:solidFill>
                <a:latin typeface="+mn-lt"/>
                <a:ea typeface="楷体_GB2312" pitchFamily="49" charset="-122"/>
              </a:rPr>
              <a:t>7</a:t>
            </a:r>
            <a:r>
              <a:rPr lang="zh-CN" altLang="zh-CN" sz="2400" i="0" dirty="0">
                <a:solidFill>
                  <a:srgbClr val="C00000"/>
                </a:solidFill>
                <a:latin typeface="+mn-lt"/>
                <a:ea typeface="楷体_GB2312" pitchFamily="49" charset="-122"/>
              </a:rPr>
              <a:t>）分离）</a:t>
            </a:r>
            <a:endParaRPr lang="zh-CN" altLang="en-US" sz="2400" i="0" dirty="0">
              <a:solidFill>
                <a:srgbClr val="C00000"/>
              </a:solidFill>
              <a:latin typeface="+mn-lt"/>
              <a:ea typeface="楷体_GB2312" pitchFamily="49" charset="-122"/>
            </a:endParaRPr>
          </a:p>
        </p:txBody>
      </p:sp>
      <p:sp>
        <p:nvSpPr>
          <p:cNvPr id="5" name="WordArt 2">
            <a:extLst>
              <a:ext uri="{FF2B5EF4-FFF2-40B4-BE49-F238E27FC236}">
                <a16:creationId xmlns:a16="http://schemas.microsoft.com/office/drawing/2014/main" id="{C5E29173-A615-4033-A227-3A0E26D3ED29}"/>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txBox="1">
            <a:spLocks noChangeArrowheads="1"/>
          </p:cNvSpPr>
          <p:nvPr/>
        </p:nvSpPr>
        <p:spPr bwMode="auto">
          <a:xfrm>
            <a:off x="983432" y="1649758"/>
            <a:ext cx="10297144" cy="4929187"/>
          </a:xfrm>
          <a:prstGeom prst="rect">
            <a:avLst/>
          </a:prstGeom>
          <a:noFill/>
          <a:ln w="9525">
            <a:noFill/>
            <a:miter lim="800000"/>
            <a:headEnd/>
            <a:tailEnd/>
          </a:ln>
        </p:spPr>
        <p:txBody>
          <a:bodyPr/>
          <a:lstStyle/>
          <a:p>
            <a:pPr indent="187325">
              <a:lnSpc>
                <a:spcPct val="120000"/>
              </a:lnSpc>
              <a:spcBef>
                <a:spcPct val="20000"/>
              </a:spcBef>
              <a:buFont typeface="Wingdings" pitchFamily="2" charset="2"/>
              <a:buChar char="v"/>
            </a:pPr>
            <a:r>
              <a:rPr lang="zh-CN" altLang="en-US" i="0" dirty="0">
                <a:ea typeface="宋体" charset="-122"/>
              </a:rPr>
              <a:t> 数理逻辑的内容：</a:t>
            </a:r>
            <a:endParaRPr lang="en-US" altLang="zh-CN" i="0" dirty="0">
              <a:ea typeface="宋体" charset="-122"/>
            </a:endParaRPr>
          </a:p>
          <a:p>
            <a:pPr marL="898525" lvl="1" indent="-457200">
              <a:lnSpc>
                <a:spcPct val="120000"/>
              </a:lnSpc>
              <a:spcBef>
                <a:spcPct val="20000"/>
              </a:spcBef>
              <a:buFont typeface="Wingdings" pitchFamily="2" charset="2"/>
              <a:buChar char="ü"/>
            </a:pPr>
            <a:r>
              <a:rPr lang="zh-CN" altLang="en-US" i="0" dirty="0">
                <a:ea typeface="宋体" charset="-122"/>
              </a:rPr>
              <a:t>古典数理逻辑：命题逻辑、谓词逻辑</a:t>
            </a:r>
            <a:endParaRPr lang="en-US" altLang="zh-CN" i="0" dirty="0">
              <a:ea typeface="宋体" charset="-122"/>
            </a:endParaRPr>
          </a:p>
          <a:p>
            <a:pPr marL="898525" lvl="1" indent="-457200">
              <a:lnSpc>
                <a:spcPct val="120000"/>
              </a:lnSpc>
              <a:spcBef>
                <a:spcPct val="20000"/>
              </a:spcBef>
              <a:buFont typeface="Wingdings" pitchFamily="2" charset="2"/>
              <a:buChar char="ü"/>
            </a:pPr>
            <a:r>
              <a:rPr lang="zh-CN" altLang="en-US" i="0" dirty="0">
                <a:ea typeface="宋体" charset="-122"/>
              </a:rPr>
              <a:t>现代数理逻辑：公理化集合论、递归论、模型论、证明论</a:t>
            </a:r>
          </a:p>
        </p:txBody>
      </p:sp>
      <p:pic>
        <p:nvPicPr>
          <p:cNvPr id="24579" name="图片 3" descr="MC900416710.wmf"/>
          <p:cNvPicPr>
            <a:picLocks noChangeAspect="1"/>
          </p:cNvPicPr>
          <p:nvPr/>
        </p:nvPicPr>
        <p:blipFill>
          <a:blip r:embed="rId3"/>
          <a:srcRect/>
          <a:stretch>
            <a:fillRect/>
          </a:stretch>
        </p:blipFill>
        <p:spPr bwMode="auto">
          <a:xfrm>
            <a:off x="9480376" y="4414492"/>
            <a:ext cx="1627187" cy="1587500"/>
          </a:xfrm>
          <a:prstGeom prst="rect">
            <a:avLst/>
          </a:prstGeom>
          <a:noFill/>
          <a:ln w="9525">
            <a:noFill/>
            <a:miter lim="800000"/>
            <a:headEnd/>
            <a:tailEnd/>
          </a:ln>
        </p:spPr>
      </p:pic>
      <p:sp>
        <p:nvSpPr>
          <p:cNvPr id="6" name="WordArt 2">
            <a:extLst>
              <a:ext uri="{FF2B5EF4-FFF2-40B4-BE49-F238E27FC236}">
                <a16:creationId xmlns:a16="http://schemas.microsoft.com/office/drawing/2014/main" id="{06C1A8E8-95AC-47B6-A29A-C9B45D4BEC0A}"/>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7"/>
          <p:cNvSpPr txBox="1">
            <a:spLocks noChangeArrowheads="1"/>
          </p:cNvSpPr>
          <p:nvPr/>
        </p:nvSpPr>
        <p:spPr bwMode="auto">
          <a:xfrm>
            <a:off x="525809" y="1215164"/>
            <a:ext cx="8607425" cy="1793205"/>
          </a:xfrm>
          <a:prstGeom prst="rect">
            <a:avLst/>
          </a:prstGeom>
          <a:noFill/>
          <a:ln w="9525">
            <a:noFill/>
            <a:miter lim="800000"/>
            <a:headEnd/>
            <a:tailEnd/>
          </a:ln>
        </p:spPr>
        <p:txBody>
          <a:bodyPr/>
          <a:lstStyle/>
          <a:p>
            <a:pPr lvl="1" indent="-457200" latinLnBrk="1">
              <a:lnSpc>
                <a:spcPct val="120000"/>
              </a:lnSpc>
              <a:buFont typeface="Wingdings" panose="05000000000000000000" pitchFamily="2" charset="2"/>
              <a:buChar char="p"/>
            </a:pPr>
            <a:r>
              <a:rPr lang="zh-CN" altLang="en-US" b="1" i="0" dirty="0">
                <a:latin typeface="+mn-ea"/>
              </a:rPr>
              <a:t>命题的</a:t>
            </a:r>
            <a:r>
              <a:rPr lang="zh-CN" altLang="en-US" b="1" i="0" dirty="0">
                <a:solidFill>
                  <a:srgbClr val="C00000"/>
                </a:solidFill>
                <a:latin typeface="+mn-ea"/>
              </a:rPr>
              <a:t>定义</a:t>
            </a:r>
            <a:endParaRPr lang="en-US" altLang="zh-CN" b="1" i="0" dirty="0">
              <a:solidFill>
                <a:srgbClr val="C00000"/>
              </a:solidFill>
              <a:latin typeface="+mn-ea"/>
            </a:endParaRPr>
          </a:p>
          <a:p>
            <a:pPr marL="0" lvl="1" latinLnBrk="1">
              <a:lnSpc>
                <a:spcPct val="120000"/>
              </a:lnSpc>
            </a:pPr>
            <a:r>
              <a:rPr lang="zh-CN" altLang="en-US" dirty="0">
                <a:solidFill>
                  <a:srgbClr val="C00000"/>
                </a:solidFill>
                <a:ea typeface="宋体" charset="-122"/>
              </a:rPr>
              <a:t>     </a:t>
            </a:r>
            <a:r>
              <a:rPr lang="zh-CN" altLang="en-US" i="0" dirty="0">
                <a:solidFill>
                  <a:srgbClr val="C00000"/>
                </a:solidFill>
                <a:ea typeface="宋体" charset="-122"/>
              </a:rPr>
              <a:t>命题  </a:t>
            </a:r>
            <a:r>
              <a:rPr lang="en-US" altLang="zh-CN" dirty="0">
                <a:solidFill>
                  <a:srgbClr val="C00000"/>
                </a:solidFill>
                <a:ea typeface="宋体" charset="-122"/>
              </a:rPr>
              <a:t>Proposition</a:t>
            </a:r>
            <a:r>
              <a:rPr lang="en-US" altLang="zh-CN" i="0" dirty="0">
                <a:ea typeface="宋体" charset="-122"/>
              </a:rPr>
              <a:t>/</a:t>
            </a:r>
            <a:r>
              <a:rPr lang="zh-CN" altLang="en-US" i="0" dirty="0">
                <a:ea typeface="宋体" charset="-122"/>
              </a:rPr>
              <a:t>断言</a:t>
            </a:r>
            <a:r>
              <a:rPr lang="en-US" altLang="zh-CN" i="0" dirty="0">
                <a:ea typeface="宋体" charset="-122"/>
              </a:rPr>
              <a:t>(assert):</a:t>
            </a:r>
            <a:r>
              <a:rPr lang="en-US" altLang="zh-CN" i="0" dirty="0">
                <a:solidFill>
                  <a:srgbClr val="C00000"/>
                </a:solidFill>
                <a:latin typeface="华文中宋" charset="-122"/>
                <a:ea typeface="华文中宋" charset="-122"/>
              </a:rPr>
              <a:t> </a:t>
            </a:r>
          </a:p>
          <a:p>
            <a:pPr marL="0" lvl="1" latinLnBrk="1">
              <a:lnSpc>
                <a:spcPct val="120000"/>
              </a:lnSpc>
            </a:pPr>
            <a:r>
              <a:rPr lang="en-US" altLang="zh-CN" i="0" dirty="0">
                <a:solidFill>
                  <a:srgbClr val="C00000"/>
                </a:solidFill>
                <a:latin typeface="华文中宋" charset="-122"/>
                <a:ea typeface="华文中宋" charset="-122"/>
              </a:rPr>
              <a:t>        </a:t>
            </a:r>
            <a:r>
              <a:rPr lang="zh-CN" altLang="en-US" i="0" dirty="0">
                <a:latin typeface="华文中宋" charset="-122"/>
                <a:ea typeface="华文中宋" charset="-122"/>
              </a:rPr>
              <a:t>一个有确定真或假意义的陈述语句。</a:t>
            </a:r>
            <a:endParaRPr lang="en-US" altLang="zh-CN" i="0" dirty="0">
              <a:latin typeface="华文中宋" charset="-122"/>
              <a:ea typeface="华文中宋" charset="-122"/>
            </a:endParaRPr>
          </a:p>
          <a:p>
            <a:pPr latinLnBrk="1">
              <a:lnSpc>
                <a:spcPct val="120000"/>
              </a:lnSpc>
            </a:pPr>
            <a:endParaRPr lang="en-US" altLang="zh-CN" i="0" dirty="0">
              <a:latin typeface="华文中宋" charset="-122"/>
              <a:ea typeface="华文中宋" charset="-122"/>
            </a:endParaRPr>
          </a:p>
        </p:txBody>
      </p:sp>
      <p:sp>
        <p:nvSpPr>
          <p:cNvPr id="27651" name="TextBox 5"/>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7" name="Rectangle 3"/>
          <p:cNvSpPr txBox="1">
            <a:spLocks noChangeArrowheads="1"/>
          </p:cNvSpPr>
          <p:nvPr/>
        </p:nvSpPr>
        <p:spPr bwMode="auto">
          <a:xfrm>
            <a:off x="1271464" y="3215022"/>
            <a:ext cx="8382000" cy="3003550"/>
          </a:xfrm>
          <a:prstGeom prst="rect">
            <a:avLst/>
          </a:prstGeom>
          <a:noFill/>
          <a:ln w="9525">
            <a:noFill/>
            <a:miter lim="800000"/>
            <a:headEnd/>
            <a:tailEnd/>
          </a:ln>
        </p:spPr>
        <p:txBody>
          <a:bodyPr/>
          <a:lstStyle/>
          <a:p>
            <a:pPr>
              <a:lnSpc>
                <a:spcPct val="120000"/>
              </a:lnSpc>
            </a:pPr>
            <a:r>
              <a:rPr lang="en-US" altLang="zh-CN" sz="2600" i="0" dirty="0">
                <a:solidFill>
                  <a:srgbClr val="1F5BD3"/>
                </a:solidFill>
                <a:ea typeface="宋体" charset="-122"/>
              </a:rPr>
              <a:t>Example 1</a:t>
            </a:r>
            <a:r>
              <a:rPr lang="zh-CN" altLang="en-US" sz="2600" i="0" dirty="0">
                <a:solidFill>
                  <a:srgbClr val="1F5BD3"/>
                </a:solidFill>
                <a:ea typeface="宋体" charset="-122"/>
              </a:rPr>
              <a:t>：</a:t>
            </a:r>
            <a:r>
              <a:rPr lang="en-US" altLang="zh-CN" sz="2600" i="0" dirty="0">
                <a:ea typeface="宋体" charset="-122"/>
              </a:rPr>
              <a:t>the following statements </a:t>
            </a:r>
            <a:r>
              <a:rPr lang="en-US" altLang="zh-CN" sz="2600" i="0" dirty="0">
                <a:solidFill>
                  <a:srgbClr val="0070C0"/>
                </a:solidFill>
                <a:ea typeface="宋体" charset="-122"/>
              </a:rPr>
              <a:t>are propositions </a:t>
            </a:r>
            <a:r>
              <a:rPr lang="en-US" altLang="zh-CN" sz="2600" i="0" dirty="0">
                <a:ea typeface="宋体" charset="-122"/>
              </a:rPr>
              <a:t>?</a:t>
            </a:r>
          </a:p>
          <a:p>
            <a:pPr>
              <a:lnSpc>
                <a:spcPct val="120000"/>
              </a:lnSpc>
              <a:buFontTx/>
              <a:buAutoNum type="arabicPeriod"/>
            </a:pPr>
            <a:r>
              <a:rPr lang="en-US" altLang="zh-CN" sz="2600" i="0" dirty="0">
                <a:ea typeface="宋体" charset="-122"/>
              </a:rPr>
              <a:t>Washington, D.C., is the capital of the United States of America.</a:t>
            </a:r>
          </a:p>
          <a:p>
            <a:pPr>
              <a:lnSpc>
                <a:spcPct val="120000"/>
              </a:lnSpc>
              <a:buFontTx/>
              <a:buAutoNum type="arabicPeriod"/>
            </a:pPr>
            <a:r>
              <a:rPr lang="en-US" altLang="zh-CN" sz="2600" i="0" dirty="0">
                <a:ea typeface="宋体" charset="-122"/>
              </a:rPr>
              <a:t>Toronto is the capital of Canada.</a:t>
            </a:r>
          </a:p>
          <a:p>
            <a:pPr>
              <a:lnSpc>
                <a:spcPct val="120000"/>
              </a:lnSpc>
              <a:buFontTx/>
              <a:buAutoNum type="arabicPeriod"/>
            </a:pPr>
            <a:r>
              <a:rPr lang="en-US" altLang="zh-CN" sz="2600" i="0" dirty="0">
                <a:ea typeface="宋体" charset="-122"/>
              </a:rPr>
              <a:t>1+1=2.</a:t>
            </a:r>
          </a:p>
          <a:p>
            <a:pPr>
              <a:lnSpc>
                <a:spcPct val="120000"/>
              </a:lnSpc>
              <a:buFontTx/>
              <a:buAutoNum type="arabicPeriod"/>
            </a:pPr>
            <a:r>
              <a:rPr lang="en-US" altLang="zh-CN" sz="2600" i="0" dirty="0">
                <a:ea typeface="宋体" charset="-122"/>
              </a:rPr>
              <a:t>2+2=3.      </a:t>
            </a:r>
          </a:p>
        </p:txBody>
      </p:sp>
      <p:sp>
        <p:nvSpPr>
          <p:cNvPr id="8" name="Text Box 4"/>
          <p:cNvSpPr txBox="1">
            <a:spLocks noChangeArrowheads="1"/>
          </p:cNvSpPr>
          <p:nvPr/>
        </p:nvSpPr>
        <p:spPr bwMode="auto">
          <a:xfrm>
            <a:off x="8184232" y="4581128"/>
            <a:ext cx="3243263" cy="1526305"/>
          </a:xfrm>
          <a:prstGeom prst="wedgeRoundRectCallout">
            <a:avLst>
              <a:gd name="adj1" fmla="val -67500"/>
              <a:gd name="adj2" fmla="val -6986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latinLnBrk="1">
              <a:lnSpc>
                <a:spcPct val="120000"/>
              </a:lnSpc>
              <a:buClr>
                <a:schemeClr val="folHlink"/>
              </a:buClr>
              <a:buSzPct val="60000"/>
              <a:buFont typeface="Wingdings" pitchFamily="2" charset="2"/>
              <a:buNone/>
            </a:pPr>
            <a:r>
              <a:rPr lang="zh-CN" altLang="en-US" sz="2400" b="1" i="0" dirty="0">
                <a:solidFill>
                  <a:schemeClr val="tx1"/>
                </a:solidFill>
                <a:ea typeface="宋体" charset="-122"/>
              </a:rPr>
              <a:t>都是命题</a:t>
            </a:r>
            <a:endParaRPr lang="en-US" altLang="zh-CN" sz="2400" b="1" i="0" dirty="0">
              <a:solidFill>
                <a:schemeClr val="tx1"/>
              </a:solidFill>
              <a:ea typeface="宋体" charset="-122"/>
            </a:endParaRPr>
          </a:p>
          <a:p>
            <a:pPr latinLnBrk="1">
              <a:lnSpc>
                <a:spcPct val="120000"/>
              </a:lnSpc>
              <a:buClr>
                <a:schemeClr val="folHlink"/>
              </a:buClr>
              <a:buSzPct val="60000"/>
              <a:buFont typeface="Wingdings" pitchFamily="2" charset="2"/>
              <a:buNone/>
            </a:pPr>
            <a:r>
              <a:rPr lang="en-US" altLang="zh-CN" sz="2400" b="1" i="0" dirty="0">
                <a:solidFill>
                  <a:schemeClr val="tx1"/>
                </a:solidFill>
                <a:ea typeface="宋体" charset="-122"/>
              </a:rPr>
              <a:t>1,3</a:t>
            </a:r>
            <a:r>
              <a:rPr lang="zh-CN" altLang="en-US" sz="2400" b="1" i="0" dirty="0">
                <a:solidFill>
                  <a:schemeClr val="tx1"/>
                </a:solidFill>
                <a:ea typeface="宋体" charset="-122"/>
              </a:rPr>
              <a:t>是具有真意义的</a:t>
            </a:r>
            <a:endParaRPr lang="en-US" altLang="zh-CN" sz="2400" b="1" i="0" dirty="0">
              <a:solidFill>
                <a:schemeClr val="tx1"/>
              </a:solidFill>
              <a:ea typeface="宋体" charset="-122"/>
            </a:endParaRPr>
          </a:p>
          <a:p>
            <a:pPr latinLnBrk="1">
              <a:lnSpc>
                <a:spcPct val="120000"/>
              </a:lnSpc>
              <a:buClr>
                <a:schemeClr val="folHlink"/>
              </a:buClr>
              <a:buSzPct val="60000"/>
              <a:buFont typeface="Wingdings" pitchFamily="2" charset="2"/>
              <a:buNone/>
            </a:pPr>
            <a:r>
              <a:rPr lang="en-US" altLang="zh-CN" sz="2400" b="1" i="0" dirty="0">
                <a:solidFill>
                  <a:schemeClr val="tx1"/>
                </a:solidFill>
                <a:ea typeface="宋体" charset="-122"/>
              </a:rPr>
              <a:t>2,4</a:t>
            </a:r>
            <a:r>
              <a:rPr lang="zh-CN" altLang="en-US" sz="2400" b="1" i="0" dirty="0">
                <a:solidFill>
                  <a:schemeClr val="tx1"/>
                </a:solidFill>
                <a:ea typeface="宋体" charset="-122"/>
              </a:rPr>
              <a:t>是具有假意义的</a:t>
            </a:r>
            <a:endParaRPr lang="en-US" altLang="zh-CN" sz="2400" i="0" dirty="0">
              <a:solidFill>
                <a:schemeClr val="tx1"/>
              </a:solidFill>
              <a:ea typeface="宋体" charset="-122"/>
            </a:endParaRPr>
          </a:p>
        </p:txBody>
      </p:sp>
      <p:sp>
        <p:nvSpPr>
          <p:cNvPr id="9" name="WordArt 2">
            <a:extLst>
              <a:ext uri="{FF2B5EF4-FFF2-40B4-BE49-F238E27FC236}">
                <a16:creationId xmlns:a16="http://schemas.microsoft.com/office/drawing/2014/main" id="{52307EEB-0EA0-4BDB-9A21-38FD8B8C2367}"/>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extLst>
      <p:ext uri="{BB962C8B-B14F-4D97-AF65-F5344CB8AC3E}">
        <p14:creationId xmlns:p14="http://schemas.microsoft.com/office/powerpoint/2010/main" val="119287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Bottom)">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txBox="1">
            <a:spLocks noChangeArrowheads="1"/>
          </p:cNvSpPr>
          <p:nvPr/>
        </p:nvSpPr>
        <p:spPr bwMode="auto">
          <a:xfrm>
            <a:off x="983432" y="3340872"/>
            <a:ext cx="8382000" cy="2646363"/>
          </a:xfrm>
          <a:prstGeom prst="rect">
            <a:avLst/>
          </a:prstGeom>
          <a:noFill/>
          <a:ln w="9525">
            <a:noFill/>
            <a:miter lim="800000"/>
            <a:headEnd/>
            <a:tailEnd/>
          </a:ln>
        </p:spPr>
        <p:txBody>
          <a:bodyPr/>
          <a:lstStyle/>
          <a:p>
            <a:pPr>
              <a:lnSpc>
                <a:spcPct val="120000"/>
              </a:lnSpc>
            </a:pPr>
            <a:r>
              <a:rPr lang="en-US" altLang="zh-CN" sz="2600" i="0" dirty="0">
                <a:solidFill>
                  <a:srgbClr val="1F5BD3"/>
                </a:solidFill>
                <a:ea typeface="宋体" charset="-122"/>
              </a:rPr>
              <a:t>Example 2</a:t>
            </a:r>
            <a:r>
              <a:rPr lang="zh-CN" altLang="en-US" sz="2600" i="0" dirty="0">
                <a:solidFill>
                  <a:srgbClr val="1F5BD3"/>
                </a:solidFill>
                <a:ea typeface="宋体" charset="-122"/>
              </a:rPr>
              <a:t>：</a:t>
            </a:r>
            <a:r>
              <a:rPr lang="en-US" altLang="zh-CN" sz="2600" i="0" dirty="0">
                <a:ea typeface="宋体" charset="-122"/>
              </a:rPr>
              <a:t>Consider the following sentences.</a:t>
            </a:r>
          </a:p>
          <a:p>
            <a:pPr latinLnBrk="1">
              <a:lnSpc>
                <a:spcPct val="120000"/>
              </a:lnSpc>
              <a:buFontTx/>
              <a:buAutoNum type="arabicPeriod"/>
            </a:pPr>
            <a:r>
              <a:rPr lang="en-US" altLang="zh-CN" sz="2600" i="0" dirty="0">
                <a:ea typeface="宋体" charset="-122"/>
              </a:rPr>
              <a:t> What time is it?</a:t>
            </a:r>
          </a:p>
          <a:p>
            <a:pPr latinLnBrk="1">
              <a:lnSpc>
                <a:spcPct val="120000"/>
              </a:lnSpc>
              <a:buFontTx/>
              <a:buAutoNum type="arabicPeriod"/>
            </a:pPr>
            <a:r>
              <a:rPr lang="en-US" altLang="zh-CN" sz="2600" i="0" dirty="0">
                <a:ea typeface="宋体" charset="-122"/>
              </a:rPr>
              <a:t> Read this carefully.</a:t>
            </a:r>
          </a:p>
          <a:p>
            <a:pPr latinLnBrk="1">
              <a:lnSpc>
                <a:spcPct val="120000"/>
              </a:lnSpc>
              <a:buFontTx/>
              <a:buAutoNum type="arabicPeriod"/>
            </a:pPr>
            <a:r>
              <a:rPr lang="en-US" altLang="zh-CN" sz="2600" i="0" dirty="0">
                <a:ea typeface="宋体" charset="-122"/>
              </a:rPr>
              <a:t> </a:t>
            </a:r>
            <a:r>
              <a:rPr lang="en-US" altLang="zh-CN" sz="2600" dirty="0">
                <a:ea typeface="宋体" charset="-122"/>
              </a:rPr>
              <a:t>x </a:t>
            </a:r>
            <a:r>
              <a:rPr lang="en-US" altLang="zh-CN" sz="2600" i="0" dirty="0">
                <a:ea typeface="宋体" charset="-122"/>
              </a:rPr>
              <a:t>+ 1 = 2.</a:t>
            </a:r>
          </a:p>
          <a:p>
            <a:pPr latinLnBrk="1">
              <a:lnSpc>
                <a:spcPct val="120000"/>
              </a:lnSpc>
              <a:buFontTx/>
              <a:buAutoNum type="arabicPeriod"/>
            </a:pPr>
            <a:r>
              <a:rPr lang="en-US" altLang="zh-CN" sz="2600" i="0" dirty="0">
                <a:ea typeface="宋体" charset="-122"/>
              </a:rPr>
              <a:t> </a:t>
            </a:r>
            <a:r>
              <a:rPr lang="en-US" altLang="zh-CN" sz="2600" dirty="0">
                <a:ea typeface="宋体" charset="-122"/>
              </a:rPr>
              <a:t>x </a:t>
            </a:r>
            <a:r>
              <a:rPr lang="en-US" altLang="zh-CN" sz="2600" i="0" dirty="0">
                <a:ea typeface="宋体" charset="-122"/>
              </a:rPr>
              <a:t>+ </a:t>
            </a:r>
            <a:r>
              <a:rPr lang="en-US" altLang="zh-CN" sz="2600" dirty="0">
                <a:ea typeface="宋体" charset="-122"/>
              </a:rPr>
              <a:t>y</a:t>
            </a:r>
            <a:r>
              <a:rPr lang="en-US" altLang="zh-CN" sz="2600" i="0" dirty="0">
                <a:ea typeface="宋体" charset="-122"/>
              </a:rPr>
              <a:t> = </a:t>
            </a:r>
            <a:r>
              <a:rPr lang="en-US" altLang="zh-CN" sz="2600" dirty="0">
                <a:ea typeface="宋体" charset="-122"/>
              </a:rPr>
              <a:t>z</a:t>
            </a:r>
            <a:r>
              <a:rPr lang="en-US" altLang="zh-CN" sz="2600" i="0" dirty="0">
                <a:ea typeface="宋体" charset="-122"/>
              </a:rPr>
              <a:t>.</a:t>
            </a:r>
            <a:r>
              <a:rPr lang="en-US" altLang="zh-CN" sz="2400" dirty="0">
                <a:ea typeface="宋体" charset="-122"/>
              </a:rPr>
              <a:t>  </a:t>
            </a:r>
          </a:p>
          <a:p>
            <a:pPr>
              <a:lnSpc>
                <a:spcPct val="120000"/>
              </a:lnSpc>
            </a:pPr>
            <a:r>
              <a:rPr lang="en-US" altLang="zh-CN" sz="2600" i="0" dirty="0">
                <a:ea typeface="宋体" charset="-122"/>
              </a:rPr>
              <a:t>   </a:t>
            </a:r>
          </a:p>
        </p:txBody>
      </p:sp>
      <p:sp>
        <p:nvSpPr>
          <p:cNvPr id="8" name="Text Box 4"/>
          <p:cNvSpPr>
            <a:spLocks noChangeArrowheads="1"/>
          </p:cNvSpPr>
          <p:nvPr/>
        </p:nvSpPr>
        <p:spPr bwMode="auto">
          <a:xfrm>
            <a:off x="5807969" y="4664054"/>
            <a:ext cx="4176985" cy="1530420"/>
          </a:xfrm>
          <a:prstGeom prst="wedgeRoundRectCallout">
            <a:avLst>
              <a:gd name="adj1" fmla="val -57283"/>
              <a:gd name="adj2" fmla="val -72876"/>
              <a:gd name="adj3" fmla="val 16667"/>
            </a:avLst>
          </a:prstGeom>
          <a:gradFill rotWithShape="1">
            <a:gsLst>
              <a:gs pos="0">
                <a:srgbClr val="8EB7FF"/>
              </a:gs>
              <a:gs pos="35001">
                <a:srgbClr val="AFCBFF"/>
              </a:gs>
              <a:gs pos="100000">
                <a:srgbClr val="DDE9FF"/>
              </a:gs>
            </a:gsLst>
            <a:lin ang="16200000" scaled="1"/>
          </a:gradFill>
          <a:ln w="9525" algn="ctr">
            <a:solidFill>
              <a:srgbClr val="6094FD"/>
            </a:solidFill>
            <a:miter lim="800000"/>
            <a:headEnd/>
            <a:tailEnd/>
          </a:ln>
          <a:effectLst>
            <a:outerShdw dist="20000" dir="5400000" rotWithShape="0">
              <a:srgbClr val="000000">
                <a:alpha val="37999"/>
              </a:srgbClr>
            </a:outerShdw>
          </a:effectLst>
        </p:spPr>
        <p:txBody>
          <a:bodyPr wrap="square">
            <a:spAutoFit/>
          </a:bodyPr>
          <a:lstStyle/>
          <a:p>
            <a:pPr latinLnBrk="1">
              <a:lnSpc>
                <a:spcPct val="120000"/>
              </a:lnSpc>
              <a:spcBef>
                <a:spcPts val="0"/>
              </a:spcBef>
              <a:buClr>
                <a:schemeClr val="folHlink"/>
              </a:buClr>
              <a:buSzPct val="60000"/>
              <a:defRPr/>
            </a:pPr>
            <a:r>
              <a:rPr lang="zh-CN" altLang="en-US" sz="2400" b="1" i="0" dirty="0">
                <a:latin typeface="+mn-lt"/>
              </a:rPr>
              <a:t>都不是命题</a:t>
            </a:r>
            <a:endParaRPr lang="en-US" altLang="zh-CN" sz="2400" b="1" i="0" dirty="0">
              <a:latin typeface="+mn-lt"/>
            </a:endParaRPr>
          </a:p>
          <a:p>
            <a:pPr latinLnBrk="1">
              <a:lnSpc>
                <a:spcPct val="120000"/>
              </a:lnSpc>
              <a:spcBef>
                <a:spcPts val="0"/>
              </a:spcBef>
              <a:buClr>
                <a:schemeClr val="folHlink"/>
              </a:buClr>
              <a:buSzPct val="60000"/>
              <a:defRPr/>
            </a:pPr>
            <a:r>
              <a:rPr lang="en-US" altLang="zh-CN" sz="2400" b="1" i="0" dirty="0">
                <a:latin typeface="+mn-lt"/>
              </a:rPr>
              <a:t>1,2</a:t>
            </a:r>
            <a:r>
              <a:rPr lang="zh-CN" altLang="en-US" sz="2400" b="1" i="0" dirty="0">
                <a:latin typeface="+mn-lt"/>
              </a:rPr>
              <a:t>不是陈述句</a:t>
            </a:r>
            <a:r>
              <a:rPr lang="en-US" altLang="zh-CN" sz="2400" b="1" i="0" dirty="0">
                <a:latin typeface="+mn-lt"/>
              </a:rPr>
              <a:t> </a:t>
            </a:r>
          </a:p>
          <a:p>
            <a:pPr latinLnBrk="1">
              <a:lnSpc>
                <a:spcPct val="120000"/>
              </a:lnSpc>
              <a:spcBef>
                <a:spcPts val="0"/>
              </a:spcBef>
              <a:buClr>
                <a:schemeClr val="folHlink"/>
              </a:buClr>
              <a:buSzPct val="60000"/>
              <a:defRPr/>
            </a:pPr>
            <a:r>
              <a:rPr lang="en-US" altLang="zh-CN" sz="2400" b="1" i="0" dirty="0">
                <a:latin typeface="+mn-lt"/>
              </a:rPr>
              <a:t>3,4</a:t>
            </a:r>
            <a:r>
              <a:rPr lang="zh-CN" altLang="en-US" sz="2400" b="1" i="0" dirty="0">
                <a:latin typeface="+mn-lt"/>
              </a:rPr>
              <a:t>没有确定的真假意义</a:t>
            </a:r>
            <a:endParaRPr lang="en-US" altLang="zh-CN" sz="2400" b="1" i="0" dirty="0">
              <a:latin typeface="+mn-lt"/>
            </a:endParaRPr>
          </a:p>
        </p:txBody>
      </p:sp>
      <p:sp>
        <p:nvSpPr>
          <p:cNvPr id="9" name="Rectangle 1027">
            <a:extLst>
              <a:ext uri="{FF2B5EF4-FFF2-40B4-BE49-F238E27FC236}">
                <a16:creationId xmlns:a16="http://schemas.microsoft.com/office/drawing/2014/main" id="{ADC3B5FC-E48D-421A-9DBB-16C24ED147C3}"/>
              </a:ext>
            </a:extLst>
          </p:cNvPr>
          <p:cNvSpPr txBox="1">
            <a:spLocks noChangeArrowheads="1"/>
          </p:cNvSpPr>
          <p:nvPr/>
        </p:nvSpPr>
        <p:spPr bwMode="auto">
          <a:xfrm>
            <a:off x="525809" y="1215164"/>
            <a:ext cx="8607425" cy="1793205"/>
          </a:xfrm>
          <a:prstGeom prst="rect">
            <a:avLst/>
          </a:prstGeom>
          <a:noFill/>
          <a:ln w="9525">
            <a:noFill/>
            <a:miter lim="800000"/>
            <a:headEnd/>
            <a:tailEnd/>
          </a:ln>
        </p:spPr>
        <p:txBody>
          <a:bodyPr/>
          <a:lstStyle/>
          <a:p>
            <a:pPr lvl="1" indent="-457200" latinLnBrk="1">
              <a:lnSpc>
                <a:spcPct val="120000"/>
              </a:lnSpc>
              <a:buFont typeface="Wingdings" panose="05000000000000000000" pitchFamily="2" charset="2"/>
              <a:buChar char="p"/>
            </a:pPr>
            <a:r>
              <a:rPr lang="zh-CN" altLang="en-US" b="1" i="0" dirty="0">
                <a:latin typeface="+mn-ea"/>
              </a:rPr>
              <a:t>命题的</a:t>
            </a:r>
            <a:r>
              <a:rPr lang="zh-CN" altLang="en-US" b="1" i="0" dirty="0">
                <a:solidFill>
                  <a:srgbClr val="C00000"/>
                </a:solidFill>
                <a:latin typeface="+mn-ea"/>
              </a:rPr>
              <a:t>定义</a:t>
            </a:r>
            <a:endParaRPr lang="en-US" altLang="zh-CN" b="1" i="0" dirty="0">
              <a:solidFill>
                <a:srgbClr val="C00000"/>
              </a:solidFill>
              <a:latin typeface="+mn-ea"/>
            </a:endParaRPr>
          </a:p>
          <a:p>
            <a:pPr marL="0" lvl="1" latinLnBrk="1">
              <a:lnSpc>
                <a:spcPct val="120000"/>
              </a:lnSpc>
            </a:pPr>
            <a:r>
              <a:rPr lang="zh-CN" altLang="en-US" dirty="0">
                <a:solidFill>
                  <a:srgbClr val="C00000"/>
                </a:solidFill>
                <a:ea typeface="宋体" charset="-122"/>
              </a:rPr>
              <a:t>     </a:t>
            </a:r>
            <a:r>
              <a:rPr lang="zh-CN" altLang="en-US" i="0" dirty="0">
                <a:solidFill>
                  <a:srgbClr val="C00000"/>
                </a:solidFill>
                <a:ea typeface="宋体" charset="-122"/>
              </a:rPr>
              <a:t>命题  </a:t>
            </a:r>
            <a:r>
              <a:rPr lang="en-US" altLang="zh-CN" dirty="0">
                <a:solidFill>
                  <a:srgbClr val="C00000"/>
                </a:solidFill>
                <a:ea typeface="宋体" charset="-122"/>
              </a:rPr>
              <a:t>Proposition</a:t>
            </a:r>
            <a:r>
              <a:rPr lang="en-US" altLang="zh-CN" i="0" dirty="0">
                <a:ea typeface="宋体" charset="-122"/>
              </a:rPr>
              <a:t>/</a:t>
            </a:r>
            <a:r>
              <a:rPr lang="zh-CN" altLang="en-US" i="0" dirty="0">
                <a:ea typeface="宋体" charset="-122"/>
              </a:rPr>
              <a:t>断言</a:t>
            </a:r>
            <a:r>
              <a:rPr lang="en-US" altLang="zh-CN" i="0" dirty="0">
                <a:ea typeface="宋体" charset="-122"/>
              </a:rPr>
              <a:t>(assert):</a:t>
            </a:r>
            <a:r>
              <a:rPr lang="en-US" altLang="zh-CN" i="0" dirty="0">
                <a:solidFill>
                  <a:srgbClr val="C00000"/>
                </a:solidFill>
                <a:latin typeface="华文中宋" charset="-122"/>
                <a:ea typeface="华文中宋" charset="-122"/>
              </a:rPr>
              <a:t> </a:t>
            </a:r>
          </a:p>
          <a:p>
            <a:pPr marL="0" lvl="1" latinLnBrk="1">
              <a:lnSpc>
                <a:spcPct val="120000"/>
              </a:lnSpc>
            </a:pPr>
            <a:r>
              <a:rPr lang="en-US" altLang="zh-CN" i="0" dirty="0">
                <a:solidFill>
                  <a:srgbClr val="C00000"/>
                </a:solidFill>
                <a:latin typeface="华文中宋" charset="-122"/>
                <a:ea typeface="华文中宋" charset="-122"/>
              </a:rPr>
              <a:t>        </a:t>
            </a:r>
            <a:r>
              <a:rPr lang="zh-CN" altLang="en-US" i="0" dirty="0">
                <a:latin typeface="华文中宋" charset="-122"/>
                <a:ea typeface="华文中宋" charset="-122"/>
              </a:rPr>
              <a:t>一个有确定真或假意义的陈述语句。</a:t>
            </a:r>
            <a:endParaRPr lang="en-US" altLang="zh-CN" i="0" dirty="0">
              <a:latin typeface="华文中宋" charset="-122"/>
              <a:ea typeface="华文中宋" charset="-122"/>
            </a:endParaRPr>
          </a:p>
          <a:p>
            <a:pPr latinLnBrk="1">
              <a:lnSpc>
                <a:spcPct val="120000"/>
              </a:lnSpc>
            </a:pPr>
            <a:endParaRPr lang="en-US" altLang="zh-CN" i="0" dirty="0">
              <a:latin typeface="华文中宋" charset="-122"/>
              <a:ea typeface="华文中宋" charset="-122"/>
            </a:endParaRPr>
          </a:p>
        </p:txBody>
      </p:sp>
      <p:sp>
        <p:nvSpPr>
          <p:cNvPr id="10" name="TextBox 5">
            <a:extLst>
              <a:ext uri="{FF2B5EF4-FFF2-40B4-BE49-F238E27FC236}">
                <a16:creationId xmlns:a16="http://schemas.microsoft.com/office/drawing/2014/main" id="{4E397C8C-06C9-4978-8631-CECF883A3DD4}"/>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1" name="WordArt 2">
            <a:extLst>
              <a:ext uri="{FF2B5EF4-FFF2-40B4-BE49-F238E27FC236}">
                <a16:creationId xmlns:a16="http://schemas.microsoft.com/office/drawing/2014/main" id="{345C4F51-3E14-4985-8C17-8AC378AB403D}"/>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txBox="1">
            <a:spLocks noChangeArrowheads="1"/>
          </p:cNvSpPr>
          <p:nvPr/>
        </p:nvSpPr>
        <p:spPr bwMode="auto">
          <a:xfrm>
            <a:off x="911424" y="4803401"/>
            <a:ext cx="8382000" cy="1928826"/>
          </a:xfrm>
          <a:prstGeom prst="rect">
            <a:avLst/>
          </a:prstGeom>
          <a:noFill/>
          <a:ln w="9525">
            <a:noFill/>
            <a:miter lim="800000"/>
            <a:headEnd/>
            <a:tailEnd/>
          </a:ln>
        </p:spPr>
        <p:txBody>
          <a:bodyPr/>
          <a:lstStyle/>
          <a:p>
            <a:pPr indent="187325" latinLnBrk="1">
              <a:lnSpc>
                <a:spcPct val="120000"/>
              </a:lnSpc>
            </a:pPr>
            <a:r>
              <a:rPr lang="zh-CN" altLang="en-US" sz="2400" i="0" kern="0" dirty="0">
                <a:latin typeface="华文中宋" pitchFamily="2" charset="-122"/>
                <a:ea typeface="华文中宋" pitchFamily="2" charset="-122"/>
              </a:rPr>
              <a:t>注意：命题语句真假意义是具有：</a:t>
            </a:r>
          </a:p>
          <a:p>
            <a:pPr indent="187325" latinLnBrk="1">
              <a:lnSpc>
                <a:spcPct val="120000"/>
              </a:lnSpc>
            </a:pPr>
            <a:r>
              <a:rPr lang="zh-CN" altLang="en-US" sz="2400" i="0" kern="0" dirty="0">
                <a:latin typeface="华文中宋" pitchFamily="2" charset="-122"/>
                <a:ea typeface="华文中宋" pitchFamily="2" charset="-122"/>
              </a:rPr>
              <a:t>          </a:t>
            </a:r>
            <a:r>
              <a:rPr lang="en-US" altLang="zh-CN" sz="2400" i="0" kern="0" dirty="0">
                <a:latin typeface="华文中宋" pitchFamily="2" charset="-122"/>
                <a:ea typeface="华文中宋" pitchFamily="2" charset="-122"/>
              </a:rPr>
              <a:t>1</a:t>
            </a:r>
            <a:r>
              <a:rPr lang="zh-CN" altLang="en-US" sz="2400" i="0" kern="0" dirty="0">
                <a:latin typeface="华文中宋" pitchFamily="2" charset="-122"/>
                <a:ea typeface="华文中宋" pitchFamily="2" charset="-122"/>
              </a:rPr>
              <a:t>、时间性</a:t>
            </a:r>
          </a:p>
          <a:p>
            <a:pPr indent="187325" latinLnBrk="1">
              <a:lnSpc>
                <a:spcPct val="120000"/>
              </a:lnSpc>
            </a:pPr>
            <a:r>
              <a:rPr lang="zh-CN" altLang="en-US" sz="2400" i="0" kern="0" dirty="0">
                <a:latin typeface="华文中宋" pitchFamily="2" charset="-122"/>
                <a:ea typeface="华文中宋" pitchFamily="2" charset="-122"/>
              </a:rPr>
              <a:t>          </a:t>
            </a:r>
            <a:r>
              <a:rPr lang="en-US" altLang="zh-CN" sz="2400" i="0" kern="0" dirty="0">
                <a:latin typeface="华文中宋" pitchFamily="2" charset="-122"/>
                <a:ea typeface="华文中宋" pitchFamily="2" charset="-122"/>
              </a:rPr>
              <a:t>2</a:t>
            </a:r>
            <a:r>
              <a:rPr lang="zh-CN" altLang="en-US" sz="2400" i="0" kern="0" dirty="0">
                <a:latin typeface="华文中宋" pitchFamily="2" charset="-122"/>
                <a:ea typeface="华文中宋" pitchFamily="2" charset="-122"/>
              </a:rPr>
              <a:t>、区域性</a:t>
            </a:r>
          </a:p>
          <a:p>
            <a:pPr indent="187325" latinLnBrk="1">
              <a:lnSpc>
                <a:spcPct val="120000"/>
              </a:lnSpc>
            </a:pPr>
            <a:r>
              <a:rPr lang="zh-CN" altLang="en-US" sz="2400" i="0" kern="0" dirty="0">
                <a:latin typeface="华文中宋" pitchFamily="2" charset="-122"/>
                <a:ea typeface="华文中宋" pitchFamily="2" charset="-122"/>
              </a:rPr>
              <a:t>          </a:t>
            </a:r>
            <a:r>
              <a:rPr lang="en-US" altLang="zh-CN" sz="2400" i="0" kern="0" dirty="0">
                <a:latin typeface="华文中宋" pitchFamily="2" charset="-122"/>
                <a:ea typeface="华文中宋" pitchFamily="2" charset="-122"/>
              </a:rPr>
              <a:t>3</a:t>
            </a:r>
            <a:r>
              <a:rPr lang="zh-CN" altLang="en-US" sz="2400" i="0" kern="0" dirty="0">
                <a:latin typeface="华文中宋" pitchFamily="2" charset="-122"/>
                <a:ea typeface="华文中宋" pitchFamily="2" charset="-122"/>
              </a:rPr>
              <a:t>、标准性</a:t>
            </a:r>
          </a:p>
          <a:p>
            <a:pPr indent="187325" latinLnBrk="1">
              <a:lnSpc>
                <a:spcPct val="120000"/>
              </a:lnSpc>
            </a:pPr>
            <a:r>
              <a:rPr lang="en-US" altLang="zh-CN" sz="2400" i="0" dirty="0">
                <a:ea typeface="宋体" charset="-122"/>
              </a:rPr>
              <a:t>             </a:t>
            </a:r>
          </a:p>
          <a:p>
            <a:pPr indent="187325" latinLnBrk="1">
              <a:lnSpc>
                <a:spcPct val="120000"/>
              </a:lnSpc>
            </a:pPr>
            <a:r>
              <a:rPr lang="en-US" altLang="zh-CN" sz="2400" i="0" dirty="0">
                <a:ea typeface="宋体" charset="-122"/>
              </a:rPr>
              <a:t>   </a:t>
            </a:r>
          </a:p>
        </p:txBody>
      </p:sp>
      <p:sp>
        <p:nvSpPr>
          <p:cNvPr id="6" name="Rectangle 3"/>
          <p:cNvSpPr txBox="1">
            <a:spLocks noChangeArrowheads="1"/>
          </p:cNvSpPr>
          <p:nvPr/>
        </p:nvSpPr>
        <p:spPr bwMode="auto">
          <a:xfrm>
            <a:off x="911424" y="2939194"/>
            <a:ext cx="7643866" cy="1785950"/>
          </a:xfrm>
          <a:prstGeom prst="rect">
            <a:avLst/>
          </a:prstGeom>
          <a:noFill/>
          <a:ln w="9525">
            <a:noFill/>
            <a:miter lim="800000"/>
            <a:headEnd/>
            <a:tailEnd/>
          </a:ln>
        </p:spPr>
        <p:txBody>
          <a:bodyPr/>
          <a:lstStyle/>
          <a:p>
            <a:pPr indent="187325">
              <a:spcBef>
                <a:spcPct val="20000"/>
              </a:spcBef>
              <a:defRPr/>
            </a:pPr>
            <a:r>
              <a:rPr lang="zh-CN" altLang="en-US" sz="2400" i="0" kern="0" dirty="0">
                <a:latin typeface="华文中宋" pitchFamily="2" charset="-122"/>
                <a:ea typeface="华文中宋" pitchFamily="2" charset="-122"/>
              </a:rPr>
              <a:t>注意：</a:t>
            </a:r>
            <a:endParaRPr lang="en-US" altLang="zh-CN" sz="2400" i="0" kern="0" dirty="0">
              <a:latin typeface="华文中宋" pitchFamily="2" charset="-122"/>
              <a:ea typeface="华文中宋" pitchFamily="2" charset="-122"/>
            </a:endParaRPr>
          </a:p>
          <a:p>
            <a:pPr lvl="1" indent="187325">
              <a:spcBef>
                <a:spcPct val="20000"/>
              </a:spcBef>
              <a:defRPr/>
            </a:pPr>
            <a:r>
              <a:rPr lang="zh-CN" altLang="en-US" sz="2400" i="0" u="sng" kern="0" dirty="0">
                <a:latin typeface="华文中宋" pitchFamily="2" charset="-122"/>
                <a:ea typeface="华文中宋" pitchFamily="2" charset="-122"/>
              </a:rPr>
              <a:t>命题的语句形式</a:t>
            </a:r>
            <a:r>
              <a:rPr lang="zh-CN" altLang="en-US" sz="2400" i="0" kern="0" dirty="0">
                <a:latin typeface="华文中宋" pitchFamily="2" charset="-122"/>
                <a:ea typeface="华文中宋" pitchFamily="2" charset="-122"/>
              </a:rPr>
              <a:t>：陈述句</a:t>
            </a:r>
          </a:p>
          <a:p>
            <a:pPr lvl="1" indent="187325">
              <a:spcBef>
                <a:spcPct val="20000"/>
              </a:spcBef>
              <a:defRPr/>
            </a:pPr>
            <a:r>
              <a:rPr lang="zh-CN" altLang="en-US" sz="2400" i="0" kern="0" dirty="0">
                <a:latin typeface="华文中宋" pitchFamily="2" charset="-122"/>
                <a:ea typeface="华文中宋" pitchFamily="2" charset="-122"/>
              </a:rPr>
              <a:t>非命题语句：疑问句、祈使句、感叹句</a:t>
            </a:r>
          </a:p>
          <a:p>
            <a:pPr lvl="1" indent="187325">
              <a:spcBef>
                <a:spcPct val="20000"/>
              </a:spcBef>
              <a:defRPr/>
            </a:pPr>
            <a:r>
              <a:rPr lang="zh-CN" altLang="en-US" sz="2400" i="0" kern="0" dirty="0">
                <a:solidFill>
                  <a:srgbClr val="C00000"/>
                </a:solidFill>
                <a:latin typeface="华文中宋" pitchFamily="2" charset="-122"/>
                <a:ea typeface="华文中宋" pitchFamily="2" charset="-122"/>
              </a:rPr>
              <a:t>非命题陈述句：悖论语句</a:t>
            </a:r>
          </a:p>
        </p:txBody>
      </p:sp>
      <p:sp>
        <p:nvSpPr>
          <p:cNvPr id="7" name="圆角矩形标注 6"/>
          <p:cNvSpPr/>
          <p:nvPr/>
        </p:nvSpPr>
        <p:spPr bwMode="auto">
          <a:xfrm>
            <a:off x="7104113" y="4541419"/>
            <a:ext cx="2882159" cy="500066"/>
          </a:xfrm>
          <a:prstGeom prst="wedgeRoundRectCallout">
            <a:avLst>
              <a:gd name="adj1" fmla="val -71907"/>
              <a:gd name="adj2" fmla="val -66760"/>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lvl="1" latinLnBrk="1"/>
            <a:r>
              <a:rPr lang="zh-CN" altLang="en-US" sz="2400" i="0" kern="0" dirty="0">
                <a:solidFill>
                  <a:srgbClr val="C00000"/>
                </a:solidFill>
                <a:latin typeface="Times New Roman" pitchFamily="18" charset="0"/>
                <a:ea typeface="华文中宋" pitchFamily="2" charset="-122"/>
                <a:cs typeface="Times New Roman" pitchFamily="18" charset="0"/>
              </a:rPr>
              <a:t>“我说的是假话”</a:t>
            </a:r>
          </a:p>
        </p:txBody>
      </p:sp>
      <p:sp>
        <p:nvSpPr>
          <p:cNvPr id="8" name="圆角矩形标注 7"/>
          <p:cNvSpPr/>
          <p:nvPr/>
        </p:nvSpPr>
        <p:spPr bwMode="auto">
          <a:xfrm>
            <a:off x="7104112" y="5357826"/>
            <a:ext cx="2286016" cy="1285884"/>
          </a:xfrm>
          <a:prstGeom prst="wedgeRoundRectCallout">
            <a:avLst>
              <a:gd name="adj1" fmla="val -80123"/>
              <a:gd name="adj2" fmla="val -40243"/>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lvl="1" latinLnBrk="1">
              <a:lnSpc>
                <a:spcPct val="110000"/>
              </a:lnSpc>
            </a:pPr>
            <a:r>
              <a:rPr lang="zh-CN" altLang="en-US" sz="2200" i="0" kern="0" dirty="0">
                <a:solidFill>
                  <a:schemeClr val="tx1"/>
                </a:solidFill>
                <a:latin typeface="Times New Roman" pitchFamily="18" charset="0"/>
                <a:ea typeface="华文中宋" pitchFamily="2" charset="-122"/>
                <a:cs typeface="Times New Roman" pitchFamily="18" charset="0"/>
              </a:rPr>
              <a:t>人有</a:t>
            </a:r>
            <a:r>
              <a:rPr lang="en-US" altLang="zh-CN" sz="2200" i="0" kern="0" dirty="0">
                <a:solidFill>
                  <a:schemeClr val="tx1"/>
                </a:solidFill>
                <a:latin typeface="Times New Roman" pitchFamily="18" charset="0"/>
                <a:ea typeface="华文中宋" pitchFamily="2" charset="-122"/>
                <a:cs typeface="Times New Roman" pitchFamily="18" charset="0"/>
              </a:rPr>
              <a:t>10</a:t>
            </a:r>
            <a:r>
              <a:rPr lang="zh-CN" altLang="en-US" sz="2200" i="0" kern="0" dirty="0">
                <a:solidFill>
                  <a:schemeClr val="tx1"/>
                </a:solidFill>
                <a:latin typeface="Times New Roman" pitchFamily="18" charset="0"/>
                <a:ea typeface="华文中宋" pitchFamily="2" charset="-122"/>
                <a:cs typeface="Times New Roman" pitchFamily="18" charset="0"/>
              </a:rPr>
              <a:t>个手指</a:t>
            </a:r>
            <a:endParaRPr lang="en-US" altLang="zh-CN" sz="2200" i="0" kern="0" dirty="0">
              <a:solidFill>
                <a:schemeClr val="tx1"/>
              </a:solidFill>
              <a:latin typeface="Times New Roman" pitchFamily="18" charset="0"/>
              <a:ea typeface="华文中宋" pitchFamily="2" charset="-122"/>
              <a:cs typeface="Times New Roman" pitchFamily="18" charset="0"/>
            </a:endParaRPr>
          </a:p>
          <a:p>
            <a:pPr marL="0" lvl="1" latinLnBrk="1">
              <a:lnSpc>
                <a:spcPct val="110000"/>
              </a:lnSpc>
            </a:pPr>
            <a:r>
              <a:rPr lang="zh-CN" altLang="en-US" sz="2200" i="0" kern="0" dirty="0">
                <a:solidFill>
                  <a:schemeClr val="tx1"/>
                </a:solidFill>
                <a:latin typeface="Times New Roman" pitchFamily="18" charset="0"/>
                <a:ea typeface="华文中宋" pitchFamily="2" charset="-122"/>
                <a:cs typeface="Times New Roman" pitchFamily="18" charset="0"/>
              </a:rPr>
              <a:t>今天是星期五</a:t>
            </a:r>
            <a:endParaRPr lang="en-US" altLang="zh-CN" sz="2200" i="0" kern="0" dirty="0">
              <a:solidFill>
                <a:schemeClr val="tx1"/>
              </a:solidFill>
              <a:latin typeface="Times New Roman" pitchFamily="18" charset="0"/>
              <a:ea typeface="华文中宋" pitchFamily="2" charset="-122"/>
              <a:cs typeface="Times New Roman" pitchFamily="18" charset="0"/>
            </a:endParaRPr>
          </a:p>
          <a:p>
            <a:pPr marL="0" lvl="1" latinLnBrk="1">
              <a:lnSpc>
                <a:spcPct val="110000"/>
              </a:lnSpc>
            </a:pPr>
            <a:r>
              <a:rPr lang="zh-CN" altLang="en-US" sz="2200" i="0" kern="0" dirty="0">
                <a:solidFill>
                  <a:schemeClr val="tx1"/>
                </a:solidFill>
                <a:latin typeface="Times New Roman" pitchFamily="18" charset="0"/>
                <a:ea typeface="华文中宋" pitchFamily="2" charset="-122"/>
                <a:cs typeface="Times New Roman" pitchFamily="18" charset="0"/>
              </a:rPr>
              <a:t>现在是</a:t>
            </a:r>
            <a:r>
              <a:rPr lang="en-US" altLang="zh-CN" sz="2200" i="0" kern="0" dirty="0">
                <a:solidFill>
                  <a:schemeClr val="tx1"/>
                </a:solidFill>
                <a:latin typeface="Times New Roman" pitchFamily="18" charset="0"/>
                <a:ea typeface="华文中宋" pitchFamily="2" charset="-122"/>
                <a:cs typeface="Times New Roman" pitchFamily="18" charset="0"/>
              </a:rPr>
              <a:t>11:00</a:t>
            </a:r>
            <a:endParaRPr lang="zh-CN" altLang="en-US" sz="2200" i="0" kern="0" dirty="0">
              <a:solidFill>
                <a:schemeClr val="tx1"/>
              </a:solidFill>
              <a:latin typeface="Times New Roman" pitchFamily="18" charset="0"/>
              <a:ea typeface="华文中宋" pitchFamily="2" charset="-122"/>
              <a:cs typeface="Times New Roman" pitchFamily="18" charset="0"/>
            </a:endParaRPr>
          </a:p>
        </p:txBody>
      </p:sp>
      <p:sp>
        <p:nvSpPr>
          <p:cNvPr id="10" name="Rectangle 1027">
            <a:extLst>
              <a:ext uri="{FF2B5EF4-FFF2-40B4-BE49-F238E27FC236}">
                <a16:creationId xmlns:a16="http://schemas.microsoft.com/office/drawing/2014/main" id="{39AD22DE-D947-4DAB-B674-7BBFC21DE13E}"/>
              </a:ext>
            </a:extLst>
          </p:cNvPr>
          <p:cNvSpPr txBox="1">
            <a:spLocks noChangeArrowheads="1"/>
          </p:cNvSpPr>
          <p:nvPr/>
        </p:nvSpPr>
        <p:spPr bwMode="auto">
          <a:xfrm>
            <a:off x="525809" y="1215164"/>
            <a:ext cx="8607425" cy="1793205"/>
          </a:xfrm>
          <a:prstGeom prst="rect">
            <a:avLst/>
          </a:prstGeom>
          <a:noFill/>
          <a:ln w="9525">
            <a:noFill/>
            <a:miter lim="800000"/>
            <a:headEnd/>
            <a:tailEnd/>
          </a:ln>
        </p:spPr>
        <p:txBody>
          <a:bodyPr/>
          <a:lstStyle/>
          <a:p>
            <a:pPr lvl="1" indent="-457200" latinLnBrk="1">
              <a:lnSpc>
                <a:spcPct val="120000"/>
              </a:lnSpc>
              <a:buFont typeface="Wingdings" panose="05000000000000000000" pitchFamily="2" charset="2"/>
              <a:buChar char="p"/>
            </a:pPr>
            <a:r>
              <a:rPr lang="zh-CN" altLang="en-US" b="1" i="0" dirty="0">
                <a:latin typeface="+mn-ea"/>
              </a:rPr>
              <a:t>命题的</a:t>
            </a:r>
            <a:r>
              <a:rPr lang="zh-CN" altLang="en-US" b="1" i="0" dirty="0">
                <a:solidFill>
                  <a:srgbClr val="C00000"/>
                </a:solidFill>
                <a:latin typeface="+mn-ea"/>
              </a:rPr>
              <a:t>定义</a:t>
            </a:r>
            <a:endParaRPr lang="en-US" altLang="zh-CN" b="1" i="0" dirty="0">
              <a:solidFill>
                <a:srgbClr val="C00000"/>
              </a:solidFill>
              <a:latin typeface="+mn-ea"/>
            </a:endParaRPr>
          </a:p>
          <a:p>
            <a:pPr marL="0" lvl="1" latinLnBrk="1">
              <a:lnSpc>
                <a:spcPct val="120000"/>
              </a:lnSpc>
            </a:pPr>
            <a:r>
              <a:rPr lang="zh-CN" altLang="en-US" dirty="0">
                <a:solidFill>
                  <a:srgbClr val="C00000"/>
                </a:solidFill>
                <a:ea typeface="宋体" charset="-122"/>
              </a:rPr>
              <a:t>     </a:t>
            </a:r>
            <a:r>
              <a:rPr lang="zh-CN" altLang="en-US" i="0" dirty="0">
                <a:solidFill>
                  <a:srgbClr val="C00000"/>
                </a:solidFill>
                <a:ea typeface="宋体" charset="-122"/>
              </a:rPr>
              <a:t>命题  </a:t>
            </a:r>
            <a:r>
              <a:rPr lang="en-US" altLang="zh-CN" dirty="0">
                <a:solidFill>
                  <a:srgbClr val="C00000"/>
                </a:solidFill>
                <a:ea typeface="宋体" charset="-122"/>
              </a:rPr>
              <a:t>Proposition</a:t>
            </a:r>
            <a:r>
              <a:rPr lang="en-US" altLang="zh-CN" i="0" dirty="0">
                <a:ea typeface="宋体" charset="-122"/>
              </a:rPr>
              <a:t>/</a:t>
            </a:r>
            <a:r>
              <a:rPr lang="zh-CN" altLang="en-US" i="0" dirty="0">
                <a:ea typeface="宋体" charset="-122"/>
              </a:rPr>
              <a:t>断言</a:t>
            </a:r>
            <a:r>
              <a:rPr lang="en-US" altLang="zh-CN" i="0" dirty="0">
                <a:ea typeface="宋体" charset="-122"/>
              </a:rPr>
              <a:t>(assert):</a:t>
            </a:r>
            <a:r>
              <a:rPr lang="en-US" altLang="zh-CN" i="0" dirty="0">
                <a:solidFill>
                  <a:srgbClr val="C00000"/>
                </a:solidFill>
                <a:latin typeface="华文中宋" charset="-122"/>
                <a:ea typeface="华文中宋" charset="-122"/>
              </a:rPr>
              <a:t> </a:t>
            </a:r>
          </a:p>
          <a:p>
            <a:pPr marL="0" lvl="1" latinLnBrk="1">
              <a:lnSpc>
                <a:spcPct val="120000"/>
              </a:lnSpc>
            </a:pPr>
            <a:r>
              <a:rPr lang="en-US" altLang="zh-CN" i="0" dirty="0">
                <a:solidFill>
                  <a:srgbClr val="C00000"/>
                </a:solidFill>
                <a:latin typeface="华文中宋" charset="-122"/>
                <a:ea typeface="华文中宋" charset="-122"/>
              </a:rPr>
              <a:t>        </a:t>
            </a:r>
            <a:r>
              <a:rPr lang="zh-CN" altLang="en-US" i="0" dirty="0">
                <a:latin typeface="华文中宋" charset="-122"/>
                <a:ea typeface="华文中宋" charset="-122"/>
              </a:rPr>
              <a:t>一个有确定真或假意义的陈述语句。</a:t>
            </a:r>
            <a:endParaRPr lang="en-US" altLang="zh-CN" i="0" dirty="0">
              <a:latin typeface="华文中宋" charset="-122"/>
              <a:ea typeface="华文中宋" charset="-122"/>
            </a:endParaRPr>
          </a:p>
          <a:p>
            <a:pPr latinLnBrk="1">
              <a:lnSpc>
                <a:spcPct val="120000"/>
              </a:lnSpc>
            </a:pPr>
            <a:endParaRPr lang="en-US" altLang="zh-CN" i="0" dirty="0">
              <a:latin typeface="华文中宋" charset="-122"/>
              <a:ea typeface="华文中宋" charset="-122"/>
            </a:endParaRPr>
          </a:p>
        </p:txBody>
      </p:sp>
      <p:sp>
        <p:nvSpPr>
          <p:cNvPr id="11" name="TextBox 5">
            <a:extLst>
              <a:ext uri="{FF2B5EF4-FFF2-40B4-BE49-F238E27FC236}">
                <a16:creationId xmlns:a16="http://schemas.microsoft.com/office/drawing/2014/main" id="{8CBEED28-2182-4183-94E8-6C20AC430190}"/>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12" name="WordArt 2">
            <a:extLst>
              <a:ext uri="{FF2B5EF4-FFF2-40B4-BE49-F238E27FC236}">
                <a16:creationId xmlns:a16="http://schemas.microsoft.com/office/drawing/2014/main" id="{E3382444-BD07-4404-BFB2-5A46BC06F6D3}"/>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strips(downRight)">
                                      <p:cBhvr>
                                        <p:cTn id="12" dur="500"/>
                                        <p:tgtEl>
                                          <p:spTgt spid="337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txBox="1">
            <a:spLocks noChangeArrowheads="1"/>
          </p:cNvSpPr>
          <p:nvPr/>
        </p:nvSpPr>
        <p:spPr bwMode="auto">
          <a:xfrm>
            <a:off x="1127448" y="1556792"/>
            <a:ext cx="8382000" cy="3575050"/>
          </a:xfrm>
          <a:prstGeom prst="rect">
            <a:avLst/>
          </a:prstGeom>
          <a:noFill/>
          <a:ln w="9525">
            <a:noFill/>
            <a:miter lim="800000"/>
            <a:headEnd/>
            <a:tailEnd/>
          </a:ln>
        </p:spPr>
        <p:txBody>
          <a:bodyPr/>
          <a:lstStyle/>
          <a:p>
            <a:pPr marL="457200" indent="-457200" latinLnBrk="1">
              <a:lnSpc>
                <a:spcPct val="120000"/>
              </a:lnSpc>
              <a:buFont typeface="Wingdings" panose="05000000000000000000" pitchFamily="2" charset="2"/>
              <a:buChar char="p"/>
            </a:pPr>
            <a:r>
              <a:rPr lang="zh-CN" altLang="en-US" b="1" i="0" u="sng" dirty="0">
                <a:latin typeface="+mn-ea"/>
              </a:rPr>
              <a:t>命题的</a:t>
            </a:r>
            <a:r>
              <a:rPr lang="zh-CN" altLang="en-US" b="1" i="0" u="sng" dirty="0">
                <a:solidFill>
                  <a:srgbClr val="C00000"/>
                </a:solidFill>
                <a:latin typeface="+mn-ea"/>
              </a:rPr>
              <a:t>符号化</a:t>
            </a:r>
            <a:r>
              <a:rPr lang="zh-CN" altLang="en-US" sz="2400" b="1" i="0" dirty="0">
                <a:latin typeface="+mn-ea"/>
              </a:rPr>
              <a:t>（</a:t>
            </a:r>
            <a:r>
              <a:rPr lang="en-US" altLang="zh-CN" sz="2400" b="1" i="0" dirty="0">
                <a:latin typeface="+mn-ea"/>
              </a:rPr>
              <a:t>Propositional variables</a:t>
            </a:r>
            <a:r>
              <a:rPr lang="zh-CN" altLang="en-US" sz="2400" b="1" i="0" dirty="0">
                <a:latin typeface="+mn-ea"/>
              </a:rPr>
              <a:t>）</a:t>
            </a:r>
          </a:p>
          <a:p>
            <a:pPr indent="187325" latinLnBrk="1">
              <a:lnSpc>
                <a:spcPct val="120000"/>
              </a:lnSpc>
            </a:pPr>
            <a:r>
              <a:rPr lang="zh-CN" altLang="en-US" sz="2400" dirty="0">
                <a:ea typeface="宋体" charset="-122"/>
              </a:rPr>
              <a:t>            大小写英文字母：</a:t>
            </a:r>
            <a:r>
              <a:rPr lang="en-US" altLang="zh-CN" sz="2400" dirty="0">
                <a:ea typeface="宋体" charset="-122"/>
              </a:rPr>
              <a:t>P</a:t>
            </a:r>
            <a:r>
              <a:rPr lang="zh-CN" altLang="en-US" sz="2400" dirty="0">
                <a:ea typeface="宋体" charset="-122"/>
              </a:rPr>
              <a:t>、</a:t>
            </a:r>
            <a:r>
              <a:rPr lang="en-US" altLang="zh-CN" sz="2400" dirty="0">
                <a:ea typeface="宋体" charset="-122"/>
              </a:rPr>
              <a:t>Q</a:t>
            </a:r>
            <a:r>
              <a:rPr lang="zh-CN" altLang="en-US" sz="2400" dirty="0">
                <a:ea typeface="宋体" charset="-122"/>
              </a:rPr>
              <a:t>、</a:t>
            </a:r>
            <a:r>
              <a:rPr lang="en-US" altLang="zh-CN" sz="2400" dirty="0">
                <a:ea typeface="宋体" charset="-122"/>
              </a:rPr>
              <a:t>R</a:t>
            </a:r>
            <a:r>
              <a:rPr lang="zh-CN" altLang="en-US" sz="2400" dirty="0">
                <a:ea typeface="宋体" charset="-122"/>
              </a:rPr>
              <a:t>、</a:t>
            </a:r>
          </a:p>
          <a:p>
            <a:pPr indent="187325" latinLnBrk="1">
              <a:lnSpc>
                <a:spcPct val="120000"/>
              </a:lnSpc>
            </a:pPr>
            <a:r>
              <a:rPr lang="zh-CN" altLang="en-US" sz="2400" dirty="0">
                <a:ea typeface="宋体" charset="-122"/>
              </a:rPr>
              <a:t>                                             </a:t>
            </a:r>
            <a:r>
              <a:rPr lang="en-US" altLang="zh-CN" sz="2400" dirty="0">
                <a:ea typeface="宋体" charset="-122"/>
              </a:rPr>
              <a:t>p </a:t>
            </a:r>
            <a:r>
              <a:rPr lang="zh-CN" altLang="en-US" sz="2400" dirty="0">
                <a:ea typeface="宋体" charset="-122"/>
              </a:rPr>
              <a:t>、</a:t>
            </a:r>
            <a:r>
              <a:rPr lang="en-US" altLang="zh-CN" sz="2400" dirty="0">
                <a:ea typeface="宋体" charset="-122"/>
              </a:rPr>
              <a:t>q </a:t>
            </a:r>
            <a:r>
              <a:rPr lang="zh-CN" altLang="en-US" sz="2400" dirty="0">
                <a:ea typeface="宋体" charset="-122"/>
              </a:rPr>
              <a:t>、</a:t>
            </a:r>
            <a:r>
              <a:rPr lang="en-US" altLang="zh-CN" sz="2400" dirty="0">
                <a:ea typeface="宋体" charset="-122"/>
              </a:rPr>
              <a:t>r</a:t>
            </a:r>
            <a:r>
              <a:rPr lang="zh-CN" altLang="en-US" sz="2400" dirty="0">
                <a:ea typeface="宋体" charset="-122"/>
              </a:rPr>
              <a:t>、</a:t>
            </a:r>
            <a:endParaRPr lang="en-US" altLang="zh-CN" sz="2400" dirty="0">
              <a:ea typeface="宋体" charset="-122"/>
            </a:endParaRPr>
          </a:p>
          <a:p>
            <a:pPr indent="187325" latinLnBrk="1">
              <a:lnSpc>
                <a:spcPct val="120000"/>
              </a:lnSpc>
            </a:pPr>
            <a:r>
              <a:rPr lang="en-US" altLang="zh-CN" sz="2400" dirty="0">
                <a:ea typeface="宋体" charset="-122"/>
              </a:rPr>
              <a:t> </a:t>
            </a:r>
            <a:r>
              <a:rPr lang="zh-CN" altLang="en-US" sz="2400" b="1" i="0" dirty="0">
                <a:effectLst>
                  <a:outerShdw blurRad="38100" dist="38100" dir="2700000" algn="tl">
                    <a:srgbClr val="000000">
                      <a:alpha val="43137"/>
                    </a:srgbClr>
                  </a:outerShdw>
                </a:effectLst>
                <a:latin typeface="+mn-ea"/>
              </a:rPr>
              <a:t>命题常元</a:t>
            </a:r>
            <a:r>
              <a:rPr lang="zh-CN" altLang="en-US" sz="2400" b="1" i="0" dirty="0">
                <a:ea typeface="宋体" charset="-122"/>
              </a:rPr>
              <a:t>、</a:t>
            </a:r>
            <a:r>
              <a:rPr lang="zh-CN" altLang="en-US" sz="2400" b="1" i="0" dirty="0">
                <a:effectLst>
                  <a:outerShdw blurRad="38100" dist="38100" dir="2700000" algn="tl">
                    <a:srgbClr val="000000">
                      <a:alpha val="43137"/>
                    </a:srgbClr>
                  </a:outerShdw>
                </a:effectLst>
                <a:latin typeface="+mn-ea"/>
              </a:rPr>
              <a:t>命题变元 </a:t>
            </a:r>
            <a:r>
              <a:rPr lang="en-US" altLang="zh-CN" sz="2400" b="1" i="0" dirty="0">
                <a:effectLst>
                  <a:outerShdw blurRad="38100" dist="38100" dir="2700000" algn="tl">
                    <a:srgbClr val="000000">
                      <a:alpha val="43137"/>
                    </a:srgbClr>
                  </a:outerShdw>
                </a:effectLst>
                <a:latin typeface="+mn-ea"/>
              </a:rPr>
              <a:t>(</a:t>
            </a:r>
            <a:r>
              <a:rPr lang="zh-CN" altLang="en-US" sz="2400" b="1" i="0" dirty="0">
                <a:effectLst>
                  <a:outerShdw blurRad="38100" dist="38100" dir="2700000" algn="tl">
                    <a:srgbClr val="000000">
                      <a:alpha val="43137"/>
                    </a:srgbClr>
                  </a:outerShdw>
                </a:effectLst>
                <a:latin typeface="+mn-ea"/>
              </a:rPr>
              <a:t>命题变元不是命题！</a:t>
            </a:r>
            <a:r>
              <a:rPr lang="en-US" altLang="zh-CN" sz="2400" b="1" i="0" dirty="0">
                <a:effectLst>
                  <a:outerShdw blurRad="38100" dist="38100" dir="2700000" algn="tl">
                    <a:srgbClr val="000000">
                      <a:alpha val="43137"/>
                    </a:srgbClr>
                  </a:outerShdw>
                </a:effectLst>
                <a:latin typeface="+mn-ea"/>
              </a:rPr>
              <a:t>)</a:t>
            </a:r>
            <a:endParaRPr lang="zh-CN" altLang="en-US" sz="2400" b="1" i="0" dirty="0">
              <a:effectLst>
                <a:outerShdw blurRad="38100" dist="38100" dir="2700000" algn="tl">
                  <a:srgbClr val="000000">
                    <a:alpha val="43137"/>
                  </a:srgbClr>
                </a:outerShdw>
              </a:effectLst>
              <a:latin typeface="+mn-ea"/>
            </a:endParaRPr>
          </a:p>
          <a:p>
            <a:pPr indent="187325" latinLnBrk="1">
              <a:lnSpc>
                <a:spcPct val="120000"/>
              </a:lnSpc>
              <a:buFont typeface="Arial" charset="0"/>
              <a:buChar char="•"/>
            </a:pPr>
            <a:endParaRPr lang="en-US" altLang="zh-CN" sz="2400" dirty="0">
              <a:ea typeface="宋体" charset="-122"/>
            </a:endParaRPr>
          </a:p>
          <a:p>
            <a:pPr marL="457200" indent="-457200" latinLnBrk="1">
              <a:lnSpc>
                <a:spcPct val="150000"/>
              </a:lnSpc>
              <a:buFont typeface="Wingdings" panose="05000000000000000000" pitchFamily="2" charset="2"/>
              <a:buChar char="p"/>
            </a:pPr>
            <a:r>
              <a:rPr lang="zh-CN" altLang="en-US" b="1" i="0" u="sng" dirty="0">
                <a:latin typeface="+mn-ea"/>
              </a:rPr>
              <a:t>命题的</a:t>
            </a:r>
            <a:r>
              <a:rPr lang="zh-CN" altLang="en-US" b="1" i="0" u="sng" dirty="0">
                <a:solidFill>
                  <a:srgbClr val="C00000"/>
                </a:solidFill>
                <a:latin typeface="+mn-ea"/>
              </a:rPr>
              <a:t>真值</a:t>
            </a:r>
            <a:r>
              <a:rPr lang="zh-CN" altLang="en-US" sz="2400" b="1" i="0" dirty="0">
                <a:latin typeface="+mn-ea"/>
              </a:rPr>
              <a:t>（</a:t>
            </a:r>
            <a:r>
              <a:rPr lang="en-US" altLang="zh-CN" sz="2400" b="1" i="0" dirty="0">
                <a:latin typeface="+mn-ea"/>
              </a:rPr>
              <a:t>Truth Values</a:t>
            </a:r>
            <a:r>
              <a:rPr lang="zh-CN" altLang="en-US" sz="2400" b="1" i="0" dirty="0">
                <a:latin typeface="+mn-ea"/>
              </a:rPr>
              <a:t>）</a:t>
            </a:r>
            <a:r>
              <a:rPr lang="en-US" altLang="zh-CN" sz="2400" i="0" dirty="0">
                <a:ea typeface="宋体" charset="-122"/>
              </a:rPr>
              <a:t>:</a:t>
            </a:r>
            <a:r>
              <a:rPr lang="zh-CN" altLang="en-US" sz="2400" i="0" dirty="0">
                <a:ea typeface="宋体" charset="-122"/>
              </a:rPr>
              <a:t>命题的真、假意义</a:t>
            </a:r>
          </a:p>
          <a:p>
            <a:pPr indent="187325" latinLnBrk="1">
              <a:lnSpc>
                <a:spcPct val="150000"/>
              </a:lnSpc>
            </a:pPr>
            <a:r>
              <a:rPr lang="zh-CN" altLang="en-US" sz="2400" dirty="0">
                <a:ea typeface="宋体" charset="-122"/>
              </a:rPr>
              <a:t>                   </a:t>
            </a:r>
            <a:r>
              <a:rPr lang="zh-CN" altLang="en-US" sz="2400" i="0" dirty="0">
                <a:ea typeface="宋体" charset="-122"/>
              </a:rPr>
              <a:t>确定的真意义：真值为真、</a:t>
            </a:r>
            <a:r>
              <a:rPr lang="en-US" altLang="zh-CN" sz="2400" i="0" dirty="0">
                <a:ea typeface="宋体" charset="-122"/>
              </a:rPr>
              <a:t>T</a:t>
            </a:r>
            <a:r>
              <a:rPr lang="zh-CN" altLang="en-US" sz="2400" i="0" dirty="0">
                <a:ea typeface="宋体" charset="-122"/>
              </a:rPr>
              <a:t>、</a:t>
            </a:r>
            <a:r>
              <a:rPr lang="en-US" altLang="zh-CN" sz="2400" i="0" dirty="0">
                <a:ea typeface="宋体" charset="-122"/>
              </a:rPr>
              <a:t>1</a:t>
            </a:r>
          </a:p>
          <a:p>
            <a:pPr indent="187325" latinLnBrk="1">
              <a:lnSpc>
                <a:spcPct val="150000"/>
              </a:lnSpc>
            </a:pPr>
            <a:r>
              <a:rPr lang="zh-CN" altLang="en-US" sz="2400" i="0" dirty="0">
                <a:ea typeface="宋体" charset="-122"/>
              </a:rPr>
              <a:t>                   确定的假意义：真值为假、</a:t>
            </a:r>
            <a:r>
              <a:rPr lang="en-US" altLang="zh-CN" sz="2400" i="0" dirty="0">
                <a:ea typeface="宋体" charset="-122"/>
              </a:rPr>
              <a:t>F</a:t>
            </a:r>
            <a:r>
              <a:rPr lang="zh-CN" altLang="en-US" sz="2400" i="0" dirty="0">
                <a:ea typeface="宋体" charset="-122"/>
              </a:rPr>
              <a:t>、</a:t>
            </a:r>
            <a:r>
              <a:rPr lang="en-US" altLang="zh-CN" sz="2400" i="0" dirty="0">
                <a:ea typeface="宋体" charset="-122"/>
              </a:rPr>
              <a:t>0</a:t>
            </a:r>
            <a:r>
              <a:rPr lang="en-US" altLang="zh-CN" sz="2400" dirty="0">
                <a:ea typeface="宋体" charset="-122"/>
              </a:rPr>
              <a:t>      </a:t>
            </a:r>
          </a:p>
        </p:txBody>
      </p:sp>
      <p:sp>
        <p:nvSpPr>
          <p:cNvPr id="6" name="TextBox 5">
            <a:extLst>
              <a:ext uri="{FF2B5EF4-FFF2-40B4-BE49-F238E27FC236}">
                <a16:creationId xmlns:a16="http://schemas.microsoft.com/office/drawing/2014/main" id="{764430D6-B367-4560-B00D-049D5268A178}"/>
              </a:ext>
            </a:extLst>
          </p:cNvPr>
          <p:cNvSpPr txBox="1">
            <a:spLocks noChangeArrowheads="1"/>
          </p:cNvSpPr>
          <p:nvPr/>
        </p:nvSpPr>
        <p:spPr bwMode="auto">
          <a:xfrm>
            <a:off x="6240016" y="54423"/>
            <a:ext cx="5786437" cy="954088"/>
          </a:xfrm>
          <a:prstGeom prst="rect">
            <a:avLst/>
          </a:prstGeom>
          <a:noFill/>
          <a:ln w="9525">
            <a:noFill/>
            <a:miter lim="800000"/>
            <a:headEnd/>
            <a:tailEnd/>
          </a:ln>
        </p:spPr>
        <p:txBody>
          <a:bodyPr>
            <a:spAutoFit/>
          </a:bodyPr>
          <a:lstStyle/>
          <a:p>
            <a:pPr indent="187325" algn="r" latinLnBrk="1">
              <a:buClr>
                <a:schemeClr val="folHlink"/>
              </a:buClr>
              <a:buSzPct val="60000"/>
            </a:pPr>
            <a:r>
              <a:rPr lang="zh-CN" altLang="en-US" b="1" dirty="0">
                <a:solidFill>
                  <a:srgbClr val="FFFF66"/>
                </a:solidFill>
                <a:ea typeface="宋体" charset="-122"/>
              </a:rPr>
              <a:t>命题逻辑    </a:t>
            </a:r>
          </a:p>
          <a:p>
            <a:pPr indent="187325" algn="r" latinLnBrk="1">
              <a:buClr>
                <a:schemeClr val="folHlink"/>
              </a:buClr>
              <a:buSzPct val="60000"/>
            </a:pPr>
            <a:r>
              <a:rPr lang="en-US" altLang="zh-CN" b="1" dirty="0">
                <a:solidFill>
                  <a:srgbClr val="FFFF66"/>
                </a:solidFill>
                <a:ea typeface="宋体" charset="-122"/>
              </a:rPr>
              <a:t>Proposition Logic</a:t>
            </a:r>
          </a:p>
        </p:txBody>
      </p:sp>
      <p:sp>
        <p:nvSpPr>
          <p:cNvPr id="7" name="WordArt 2">
            <a:extLst>
              <a:ext uri="{FF2B5EF4-FFF2-40B4-BE49-F238E27FC236}">
                <a16:creationId xmlns:a16="http://schemas.microsoft.com/office/drawing/2014/main" id="{DF5B3CD1-6BED-4F14-915E-45D6BE168F48}"/>
              </a:ext>
            </a:extLst>
          </p:cNvPr>
          <p:cNvSpPr>
            <a:spLocks noChangeArrowheads="1" noChangeShapeType="1" noTextEdit="1"/>
          </p:cNvSpPr>
          <p:nvPr/>
        </p:nvSpPr>
        <p:spPr bwMode="gray">
          <a:xfrm>
            <a:off x="551384" y="279055"/>
            <a:ext cx="1676382" cy="504825"/>
          </a:xfrm>
          <a:prstGeom prst="rect">
            <a:avLst/>
          </a:prstGeom>
        </p:spPr>
        <p:txBody>
          <a:bodyPr wrap="none" fromWordArt="1">
            <a:prstTxWarp prst="textDeflate">
              <a:avLst>
                <a:gd name="adj" fmla="val 0"/>
              </a:avLst>
            </a:prstTxWarp>
          </a:bodyPr>
          <a:lstStyle/>
          <a:p>
            <a:pPr algn="ctr" latinLnBrk="1">
              <a:defRPr/>
            </a:pPr>
            <a:r>
              <a:rPr lang="en-US" altLang="zh-CN"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1.1  </a:t>
            </a:r>
            <a:r>
              <a:rPr lang="zh-CN" altLang="en-US" sz="3600" kern="10" dirty="0">
                <a:ln w="19050">
                  <a:solidFill>
                    <a:schemeClr val="bg1"/>
                  </a:solidFill>
                  <a:round/>
                  <a:headEnd/>
                  <a:tailEnd/>
                </a:ln>
                <a:gradFill rotWithShape="1">
                  <a:gsLst>
                    <a:gs pos="0">
                      <a:srgbClr val="FFFF66"/>
                    </a:gs>
                    <a:gs pos="100000">
                      <a:schemeClr val="tx1"/>
                    </a:gs>
                  </a:gsLst>
                  <a:path path="rect">
                    <a:fillToRect l="50000" t="50000" r="50000" b="50000"/>
                  </a:path>
                </a:gradFill>
                <a:effectLst>
                  <a:outerShdw dist="63500" dir="2212194" algn="ctr" rotWithShape="0">
                    <a:srgbClr val="868686">
                      <a:alpha val="50000"/>
                    </a:srgbClr>
                  </a:outerShdw>
                </a:effectLst>
                <a:latin typeface="华文细黑"/>
              </a:rPr>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B078">
  <a:themeElements>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fontScheme name="B078">
      <a:majorFont>
        <a:latin typeface="Times New Roman"/>
        <a:ea typeface="华文细黑"/>
        <a:cs typeface=""/>
      </a:majorFont>
      <a:minorFont>
        <a:latin typeface="Times New Roman"/>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800" b="0" i="1" u="none" strike="noStrike" cap="none" normalizeH="0" baseline="0" smtClean="0">
            <a:ln>
              <a:noFill/>
            </a:ln>
            <a:solidFill>
              <a:schemeClr val="tx1"/>
            </a:solidFill>
            <a:effectLst/>
            <a:latin typeface="Times New Roman" pitchFamily="18"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800" b="0" i="1" u="none" strike="noStrike" cap="none" normalizeH="0" baseline="0" smtClean="0">
            <a:ln>
              <a:noFill/>
            </a:ln>
            <a:solidFill>
              <a:schemeClr val="tx1"/>
            </a:solidFill>
            <a:effectLst/>
            <a:latin typeface="Times New Roman" pitchFamily="18" charset="0"/>
            <a:ea typeface="华文细黑" pitchFamily="2" charset="-122"/>
          </a:defRPr>
        </a:defPPr>
      </a:lstStyle>
    </a:lnDef>
    <a:txDef>
      <a:spPr>
        <a:noFill/>
      </a:spPr>
      <a:bodyPr wrap="square" rtlCol="0">
        <a:spAutoFit/>
      </a:bodyPr>
      <a:lstStyle>
        <a:defPPr>
          <a:defRPr i="0" dirty="0" smtClean="0">
            <a:latin typeface="楷体_GB2312" pitchFamily="49" charset="-122"/>
            <a:ea typeface="楷体_GB2312" pitchFamily="49" charset="-122"/>
          </a:defRPr>
        </a:defPPr>
      </a:lstStyle>
    </a:txDef>
  </a:objectDefaults>
  <a:extraClrSchemeLst>
    <a:extraClrScheme>
      <a:clrScheme name="B078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8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8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8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078 8">
        <a:dk1>
          <a:srgbClr val="000000"/>
        </a:dk1>
        <a:lt1>
          <a:srgbClr val="FFFFCC"/>
        </a:lt1>
        <a:dk2>
          <a:srgbClr val="000798"/>
        </a:dk2>
        <a:lt2>
          <a:srgbClr val="B2B2B2"/>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9">
        <a:dk1>
          <a:srgbClr val="000000"/>
        </a:dk1>
        <a:lt1>
          <a:srgbClr val="FFFFCC"/>
        </a:lt1>
        <a:dk2>
          <a:srgbClr val="000798"/>
        </a:dk2>
        <a:lt2>
          <a:srgbClr val="B2B2B2"/>
        </a:lt2>
        <a:accent1>
          <a:srgbClr val="1B33E7"/>
        </a:accent1>
        <a:accent2>
          <a:srgbClr val="800000"/>
        </a:accent2>
        <a:accent3>
          <a:srgbClr val="FFFFE2"/>
        </a:accent3>
        <a:accent4>
          <a:srgbClr val="000000"/>
        </a:accent4>
        <a:accent5>
          <a:srgbClr val="ABADF1"/>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8 10">
        <a:dk1>
          <a:srgbClr val="000000"/>
        </a:dk1>
        <a:lt1>
          <a:srgbClr val="FFFFFF"/>
        </a:lt1>
        <a:dk2>
          <a:srgbClr val="000000"/>
        </a:dk2>
        <a:lt2>
          <a:srgbClr val="808080"/>
        </a:lt2>
        <a:accent1>
          <a:srgbClr val="3399FF"/>
        </a:accent1>
        <a:accent2>
          <a:srgbClr val="6699FF"/>
        </a:accent2>
        <a:accent3>
          <a:srgbClr val="FFFFFF"/>
        </a:accent3>
        <a:accent4>
          <a:srgbClr val="000000"/>
        </a:accent4>
        <a:accent5>
          <a:srgbClr val="ADCAFF"/>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C:\coolpt\TempSlide\B078.POT</Template>
  <TotalTime>28211</TotalTime>
  <Words>3622</Words>
  <Application>Microsoft Office PowerPoint</Application>
  <PresentationFormat>宽屏</PresentationFormat>
  <Paragraphs>766</Paragraphs>
  <Slides>38</Slides>
  <Notes>32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38</vt:i4>
      </vt:variant>
    </vt:vector>
  </HeadingPairs>
  <TitlesOfParts>
    <vt:vector size="54" baseType="lpstr">
      <vt:lpstr>Gulim</vt:lpstr>
      <vt:lpstr>Wingdings</vt:lpstr>
      <vt:lpstr>宋体</vt:lpstr>
      <vt:lpstr>华文仿宋</vt:lpstr>
      <vt:lpstr>Times New Roman</vt:lpstr>
      <vt:lpstr>华文隶书</vt:lpstr>
      <vt:lpstr>Symbol</vt:lpstr>
      <vt:lpstr>仿宋_GB2312</vt:lpstr>
      <vt:lpstr>隶书</vt:lpstr>
      <vt:lpstr>华文细黑</vt:lpstr>
      <vt:lpstr>Arial</vt:lpstr>
      <vt:lpstr>Microsoft Yahei</vt:lpstr>
      <vt:lpstr>楷体_GB2312</vt:lpstr>
      <vt:lpstr>Verdana</vt:lpstr>
      <vt:lpstr>华文中宋</vt:lpstr>
      <vt:lpstr>B078</vt:lpstr>
      <vt:lpstr>第一章  基础：逻辑和证明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练习</vt:lpstr>
      <vt:lpstr>PowerPoint 演示文稿</vt:lpstr>
      <vt:lpstr>PowerPoint 演示文稿</vt:lpstr>
      <vt:lpstr>PowerPoint 演示文稿</vt:lpstr>
      <vt:lpstr>PowerPoint 演示文稿</vt:lpstr>
      <vt:lpstr>PowerPoint 演示文稿</vt:lpstr>
      <vt:lpstr>作  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rdm</dc:creator>
  <cp:lastModifiedBy>dm Ren</cp:lastModifiedBy>
  <cp:revision>1576</cp:revision>
  <dcterms:created xsi:type="dcterms:W3CDTF">2001-07-18T23:57:34Z</dcterms:created>
  <dcterms:modified xsi:type="dcterms:W3CDTF">2022-03-01T08:38:30Z</dcterms:modified>
</cp:coreProperties>
</file>