
<file path=[Content_Types].xml><?xml version="1.0" encoding="utf-8"?>
<Types xmlns="http://schemas.openxmlformats.org/package/2006/content-types">
  <Default Extension="png" ContentType="image/png"/>
  <Default Extension="tmp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wav" ContentType="audio/wav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82" r:id="rId1"/>
  </p:sldMasterIdLst>
  <p:notesMasterIdLst>
    <p:notesMasterId r:id="rId50"/>
  </p:notesMasterIdLst>
  <p:handoutMasterIdLst>
    <p:handoutMasterId r:id="rId51"/>
  </p:handoutMasterIdLst>
  <p:sldIdLst>
    <p:sldId id="641" r:id="rId2"/>
    <p:sldId id="635" r:id="rId3"/>
    <p:sldId id="585" r:id="rId4"/>
    <p:sldId id="619" r:id="rId5"/>
    <p:sldId id="586" r:id="rId6"/>
    <p:sldId id="627" r:id="rId7"/>
    <p:sldId id="628" r:id="rId8"/>
    <p:sldId id="587" r:id="rId9"/>
    <p:sldId id="588" r:id="rId10"/>
    <p:sldId id="589" r:id="rId11"/>
    <p:sldId id="629" r:id="rId12"/>
    <p:sldId id="644" r:id="rId13"/>
    <p:sldId id="651" r:id="rId14"/>
    <p:sldId id="652" r:id="rId15"/>
    <p:sldId id="640" r:id="rId16"/>
    <p:sldId id="653" r:id="rId17"/>
    <p:sldId id="654" r:id="rId18"/>
    <p:sldId id="647" r:id="rId19"/>
    <p:sldId id="590" r:id="rId20"/>
    <p:sldId id="642" r:id="rId21"/>
    <p:sldId id="643" r:id="rId22"/>
    <p:sldId id="595" r:id="rId23"/>
    <p:sldId id="596" r:id="rId24"/>
    <p:sldId id="597" r:id="rId25"/>
    <p:sldId id="598" r:id="rId26"/>
    <p:sldId id="602" r:id="rId27"/>
    <p:sldId id="603" r:id="rId28"/>
    <p:sldId id="604" r:id="rId29"/>
    <p:sldId id="649" r:id="rId30"/>
    <p:sldId id="650" r:id="rId31"/>
    <p:sldId id="605" r:id="rId32"/>
    <p:sldId id="638" r:id="rId33"/>
    <p:sldId id="639" r:id="rId34"/>
    <p:sldId id="655" r:id="rId35"/>
    <p:sldId id="656" r:id="rId36"/>
    <p:sldId id="645" r:id="rId37"/>
    <p:sldId id="317" r:id="rId38"/>
    <p:sldId id="362" r:id="rId39"/>
    <p:sldId id="321" r:id="rId40"/>
    <p:sldId id="364" r:id="rId41"/>
    <p:sldId id="484" r:id="rId42"/>
    <p:sldId id="483" r:id="rId43"/>
    <p:sldId id="436" r:id="rId44"/>
    <p:sldId id="437" r:id="rId45"/>
    <p:sldId id="438" r:id="rId46"/>
    <p:sldId id="486" r:id="rId47"/>
    <p:sldId id="636" r:id="rId48"/>
    <p:sldId id="637" r:id="rId49"/>
  </p:sldIdLst>
  <p:sldSz cx="12192000" cy="6858000"/>
  <p:notesSz cx="6858000" cy="9144000"/>
  <p:embeddedFontLst>
    <p:embeddedFont>
      <p:font typeface="楷体_GB2312" panose="02010600030101010101" charset="-122"/>
      <p:regular r:id="rId52"/>
    </p:embeddedFont>
    <p:embeddedFont>
      <p:font typeface="Calibri" panose="020F0502020204030204" pitchFamily="34" charset="0"/>
      <p:regular r:id="rId53"/>
      <p:bold r:id="rId54"/>
      <p:italic r:id="rId55"/>
      <p:boldItalic r:id="rId56"/>
    </p:embeddedFont>
    <p:embeddedFont>
      <p:font typeface="Gulim" panose="020B0600000101010101" pitchFamily="34" charset="-127"/>
      <p:regular r:id="rId57"/>
    </p:embeddedFont>
    <p:embeddedFont>
      <p:font typeface="Microsoft Yahei" panose="020B0503020204020204" pitchFamily="34" charset="-122"/>
      <p:regular r:id="rId58"/>
      <p:bold r:id="rId59"/>
    </p:embeddedFont>
    <p:embeddedFont>
      <p:font typeface="Verdana" panose="020B0604030504040204" pitchFamily="34" charset="0"/>
      <p:regular r:id="rId60"/>
      <p:bold r:id="rId61"/>
      <p:italic r:id="rId62"/>
      <p:boldItalic r:id="rId63"/>
    </p:embeddedFont>
    <p:embeddedFont>
      <p:font typeface="仿宋_GB2312" panose="02010609030101010101" pitchFamily="49" charset="-122"/>
      <p:regular r:id="rId64"/>
    </p:embeddedFont>
    <p:embeddedFont>
      <p:font typeface="黑体" panose="02010609060101010101" pitchFamily="49" charset="-122"/>
      <p:regular r:id="rId65"/>
    </p:embeddedFont>
    <p:embeddedFont>
      <p:font typeface="华文细黑" panose="02010600040101010101" pitchFamily="2" charset="-122"/>
      <p:regular r:id="rId66"/>
    </p:embeddedFont>
    <p:embeddedFont>
      <p:font typeface="华文中宋" panose="02010600040101010101" pitchFamily="2" charset="-122"/>
      <p:regular r:id="rId67"/>
    </p:embeddedFont>
    <p:embeddedFont>
      <p:font typeface="楷体" panose="02010609060101010101" pitchFamily="49" charset="-122"/>
      <p:regular r:id="rId68"/>
    </p:embeddedFont>
  </p:embeddedFontLst>
  <p:defaultTextStyle>
    <a:defPPr>
      <a:defRPr lang="ko-KR"/>
    </a:defPPr>
    <a:lvl1pPr algn="l" rtl="0" fontAlgn="base">
      <a:spcBef>
        <a:spcPct val="0"/>
      </a:spcBef>
      <a:spcAft>
        <a:spcPct val="0"/>
      </a:spcAft>
      <a:defRPr kumimoji="1" sz="2800" i="1" kern="1200">
        <a:solidFill>
          <a:schemeClr val="tx1"/>
        </a:solidFill>
        <a:latin typeface="Times New Roman" pitchFamily="18" charset="0"/>
        <a:ea typeface="华文细黑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i="1" kern="1200">
        <a:solidFill>
          <a:schemeClr val="tx1"/>
        </a:solidFill>
        <a:latin typeface="Times New Roman" pitchFamily="18" charset="0"/>
        <a:ea typeface="华文细黑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i="1" kern="1200">
        <a:solidFill>
          <a:schemeClr val="tx1"/>
        </a:solidFill>
        <a:latin typeface="Times New Roman" pitchFamily="18" charset="0"/>
        <a:ea typeface="华文细黑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i="1" kern="1200">
        <a:solidFill>
          <a:schemeClr val="tx1"/>
        </a:solidFill>
        <a:latin typeface="Times New Roman" pitchFamily="18" charset="0"/>
        <a:ea typeface="华文细黑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i="1" kern="1200">
        <a:solidFill>
          <a:schemeClr val="tx1"/>
        </a:solidFill>
        <a:latin typeface="Times New Roman" pitchFamily="18" charset="0"/>
        <a:ea typeface="华文细黑" charset="-122"/>
        <a:cs typeface="+mn-cs"/>
      </a:defRPr>
    </a:lvl5pPr>
    <a:lvl6pPr marL="2286000" algn="l" defTabSz="914400" rtl="0" eaLnBrk="1" latinLnBrk="0" hangingPunct="1">
      <a:defRPr kumimoji="1" sz="2800" i="1" kern="1200">
        <a:solidFill>
          <a:schemeClr val="tx1"/>
        </a:solidFill>
        <a:latin typeface="Times New Roman" pitchFamily="18" charset="0"/>
        <a:ea typeface="华文细黑" charset="-122"/>
        <a:cs typeface="+mn-cs"/>
      </a:defRPr>
    </a:lvl6pPr>
    <a:lvl7pPr marL="2743200" algn="l" defTabSz="914400" rtl="0" eaLnBrk="1" latinLnBrk="0" hangingPunct="1">
      <a:defRPr kumimoji="1" sz="2800" i="1" kern="1200">
        <a:solidFill>
          <a:schemeClr val="tx1"/>
        </a:solidFill>
        <a:latin typeface="Times New Roman" pitchFamily="18" charset="0"/>
        <a:ea typeface="华文细黑" charset="-122"/>
        <a:cs typeface="+mn-cs"/>
      </a:defRPr>
    </a:lvl7pPr>
    <a:lvl8pPr marL="3200400" algn="l" defTabSz="914400" rtl="0" eaLnBrk="1" latinLnBrk="0" hangingPunct="1">
      <a:defRPr kumimoji="1" sz="2800" i="1" kern="1200">
        <a:solidFill>
          <a:schemeClr val="tx1"/>
        </a:solidFill>
        <a:latin typeface="Times New Roman" pitchFamily="18" charset="0"/>
        <a:ea typeface="华文细黑" charset="-122"/>
        <a:cs typeface="+mn-cs"/>
      </a:defRPr>
    </a:lvl8pPr>
    <a:lvl9pPr marL="3657600" algn="l" defTabSz="914400" rtl="0" eaLnBrk="1" latinLnBrk="0" hangingPunct="1">
      <a:defRPr kumimoji="1" sz="2800" i="1" kern="1200">
        <a:solidFill>
          <a:schemeClr val="tx1"/>
        </a:solidFill>
        <a:latin typeface="Times New Roman" pitchFamily="18" charset="0"/>
        <a:ea typeface="华文细黑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8F8F8"/>
    <a:srgbClr val="D1EDFF"/>
    <a:srgbClr val="CCECFF"/>
    <a:srgbClr val="EAEAEA"/>
    <a:srgbClr val="CCFFFF"/>
    <a:srgbClr val="FFFFDD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4" autoAdjust="0"/>
    <p:restoredTop sz="86379" autoAdjust="0"/>
  </p:normalViewPr>
  <p:slideViewPr>
    <p:cSldViewPr>
      <p:cViewPr varScale="1">
        <p:scale>
          <a:sx n="71" d="100"/>
          <a:sy n="71" d="100"/>
        </p:scale>
        <p:origin x="1042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4014"/>
    </p:cViewPr>
  </p:sorterViewPr>
  <p:notesViewPr>
    <p:cSldViewPr>
      <p:cViewPr varScale="1">
        <p:scale>
          <a:sx n="51" d="100"/>
          <a:sy n="51" d="100"/>
        </p:scale>
        <p:origin x="-189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2.fntdata"/><Relationship Id="rId68" Type="http://schemas.openxmlformats.org/officeDocument/2006/relationships/font" Target="fonts/font17.fntdata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66" Type="http://schemas.openxmlformats.org/officeDocument/2006/relationships/font" Target="fonts/font15.fntdata"/><Relationship Id="rId5" Type="http://schemas.openxmlformats.org/officeDocument/2006/relationships/slide" Target="slides/slide4.xml"/><Relationship Id="rId61" Type="http://schemas.openxmlformats.org/officeDocument/2006/relationships/font" Target="fonts/font10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5.fntdata"/><Relationship Id="rId64" Type="http://schemas.openxmlformats.org/officeDocument/2006/relationships/font" Target="fonts/font13.fntdata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8.fntdata"/><Relationship Id="rId67" Type="http://schemas.openxmlformats.org/officeDocument/2006/relationships/font" Target="fonts/font16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3.fntdata"/><Relationship Id="rId62" Type="http://schemas.openxmlformats.org/officeDocument/2006/relationships/font" Target="fonts/font11.fntdata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6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Relationship Id="rId60" Type="http://schemas.openxmlformats.org/officeDocument/2006/relationships/font" Target="fonts/font9.fntdata"/><Relationship Id="rId65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notesMaster" Target="notesMasters/notesMaster1.xml"/><Relationship Id="rId55" Type="http://schemas.openxmlformats.org/officeDocument/2006/relationships/font" Target="fonts/font4.fntdata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4.xml"/><Relationship Id="rId2" Type="http://schemas.openxmlformats.org/officeDocument/2006/relationships/slide" Target="slides/slide23.xml"/><Relationship Id="rId1" Type="http://schemas.openxmlformats.org/officeDocument/2006/relationships/slide" Target="slides/slide22.xml"/><Relationship Id="rId5" Type="http://schemas.openxmlformats.org/officeDocument/2006/relationships/slide" Target="slides/slide30.xml"/><Relationship Id="rId4" Type="http://schemas.openxmlformats.org/officeDocument/2006/relationships/slide" Target="slides/slide2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1">
              <a:defRPr sz="1000" i="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defRPr sz="1000" i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1">
              <a:defRPr sz="1000" i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7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defRPr sz="1000" i="0">
                <a:ea typeface="宋体" pitchFamily="2" charset="-122"/>
              </a:defRPr>
            </a:lvl1pPr>
          </a:lstStyle>
          <a:p>
            <a:pPr>
              <a:defRPr/>
            </a:pPr>
            <a:fld id="{A087AD5D-A5AA-46D5-988E-FDD260B4341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07055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1">
              <a:defRPr sz="1200" i="0">
                <a:latin typeface="Gulim" pitchFamily="34" charset="-127"/>
                <a:ea typeface="Gulim" pitchFamily="34" charset="-127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defRPr sz="1200" i="0">
                <a:latin typeface="Gulim" pitchFamily="34" charset="-127"/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08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508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1">
              <a:defRPr sz="1200" i="0">
                <a:latin typeface="Gulim" pitchFamily="34" charset="-127"/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08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defRPr sz="1200" i="0">
                <a:latin typeface="Gulim" pitchFamily="34" charset="-127"/>
                <a:ea typeface="Gulim" pitchFamily="34" charset="-127"/>
              </a:defRPr>
            </a:lvl1pPr>
          </a:lstStyle>
          <a:p>
            <a:pPr>
              <a:defRPr/>
            </a:pPr>
            <a:fld id="{4A878D60-5495-4132-8AF3-9ADE99C0534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33836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8AE56D-F9E9-407A-B529-193E39200016}" type="slidenum">
              <a:rPr lang="zh-CN" altLang="en-US" smtClean="0"/>
              <a:pPr/>
              <a:t>1</a:t>
            </a:fld>
            <a:endParaRPr lang="en-US" altLang="zh-CN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3127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1DC340-4CBF-4939-8D76-BBCF261D6680}" type="slidenum">
              <a:rPr lang="zh-CN" altLang="en-US" smtClean="0"/>
              <a:pPr/>
              <a:t>10</a:t>
            </a:fld>
            <a:endParaRPr lang="en-US" altLang="zh-CN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2797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4625BF-8121-4BA9-A9DA-9576760E4BF1}" type="slidenum">
              <a:rPr lang="zh-CN" altLang="en-US" smtClean="0"/>
              <a:pPr/>
              <a:t>11</a:t>
            </a:fld>
            <a:endParaRPr lang="en-US" altLang="zh-CN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43250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4625BF-8121-4BA9-A9DA-9576760E4BF1}" type="slidenum">
              <a:rPr lang="zh-CN" altLang="en-US" smtClean="0"/>
              <a:pPr/>
              <a:t>12</a:t>
            </a:fld>
            <a:endParaRPr lang="en-US" altLang="zh-CN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10873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4625BF-8121-4BA9-A9DA-9576760E4BF1}" type="slidenum">
              <a:rPr lang="zh-CN" altLang="en-US" smtClean="0"/>
              <a:pPr/>
              <a:t>13</a:t>
            </a:fld>
            <a:endParaRPr lang="en-US" altLang="zh-CN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22946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4625BF-8121-4BA9-A9DA-9576760E4BF1}" type="slidenum">
              <a:rPr lang="zh-CN" altLang="en-US" smtClean="0"/>
              <a:pPr/>
              <a:t>14</a:t>
            </a:fld>
            <a:endParaRPr lang="en-US" altLang="zh-CN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/>
              <a:t>逻辑门组合 </a:t>
            </a:r>
            <a:r>
              <a:rPr lang="en-US" altLang="zh-CN" sz="1400" dirty="0"/>
              <a:t>+ </a:t>
            </a:r>
            <a:r>
              <a:rPr lang="zh-CN" altLang="en-US" dirty="0">
                <a:solidFill>
                  <a:srgbClr val="FF0000"/>
                </a:solidFill>
              </a:rPr>
              <a:t>反馈</a:t>
            </a:r>
            <a:r>
              <a:rPr lang="zh-CN" altLang="en-US" sz="1400" dirty="0"/>
              <a:t> </a:t>
            </a:r>
            <a:r>
              <a:rPr lang="en-US" altLang="zh-CN" sz="1400" dirty="0">
                <a:sym typeface="Wingdings" panose="05000000000000000000" pitchFamily="2" charset="2"/>
              </a:rPr>
              <a:t> </a:t>
            </a:r>
            <a:r>
              <a:rPr lang="zh-CN" altLang="en-US" sz="1400" dirty="0">
                <a:sym typeface="Wingdings" panose="05000000000000000000" pitchFamily="2" charset="2"/>
              </a:rPr>
              <a:t>加</a:t>
            </a:r>
            <a:r>
              <a:rPr lang="en-US" altLang="zh-CN" sz="1400" dirty="0">
                <a:sym typeface="Wingdings" panose="05000000000000000000" pitchFamily="2" charset="2"/>
              </a:rPr>
              <a:t>/</a:t>
            </a:r>
            <a:r>
              <a:rPr lang="zh-CN" altLang="en-US" sz="1400" dirty="0">
                <a:sym typeface="Wingdings" panose="05000000000000000000" pitchFamily="2" charset="2"/>
              </a:rPr>
              <a:t>减法器等     锁存器等</a:t>
            </a:r>
            <a:endParaRPr lang="zh-CN" altLang="en-US" sz="1400" dirty="0"/>
          </a:p>
          <a:p>
            <a:pPr eaLnBrk="1" hangingPunct="1"/>
            <a:endParaRPr lang="zh-CN" altLang="en-US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80939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8AE56D-F9E9-407A-B529-193E39200016}" type="slidenum">
              <a:rPr lang="zh-CN" altLang="en-US" smtClean="0"/>
              <a:pPr/>
              <a:t>15</a:t>
            </a:fld>
            <a:endParaRPr lang="en-US" altLang="zh-CN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91920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878D60-5495-4132-8AF3-9ADE99C05344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84582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8AE56D-F9E9-407A-B529-193E39200016}" type="slidenum">
              <a:rPr lang="zh-CN" altLang="en-US" smtClean="0"/>
              <a:pPr/>
              <a:t>18</a:t>
            </a:fld>
            <a:endParaRPr lang="en-US" altLang="zh-CN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15492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6F4AB5-58F9-4BC2-BDA5-37911AD326DA}" type="slidenum">
              <a:rPr lang="zh-CN" altLang="en-US" smtClean="0"/>
              <a:pPr/>
              <a:t>19</a:t>
            </a:fld>
            <a:endParaRPr lang="en-US" altLang="zh-CN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indent="292100"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chemeClr val="tx2"/>
                </a:solidFill>
                <a:ea typeface="宋体" charset="-122"/>
              </a:rPr>
              <a:t>可满足命题公式（</a:t>
            </a:r>
            <a:r>
              <a:rPr lang="en-US" altLang="zh-CN" sz="2000" dirty="0">
                <a:solidFill>
                  <a:schemeClr val="tx2"/>
                </a:solidFill>
                <a:ea typeface="宋体" charset="-122"/>
              </a:rPr>
              <a:t>Satisfaction</a:t>
            </a:r>
            <a:r>
              <a:rPr lang="zh-CN" altLang="en-US" sz="2000" dirty="0">
                <a:solidFill>
                  <a:schemeClr val="tx2"/>
                </a:solidFill>
                <a:ea typeface="宋体" charset="-122"/>
              </a:rPr>
              <a:t>）  </a:t>
            </a:r>
            <a:r>
              <a:rPr lang="zh-CN" altLang="en-US" sz="2000" dirty="0">
                <a:ea typeface="宋体" charset="-122"/>
              </a:rPr>
              <a:t>公式中的命题变量无论怎样代入，公式对应的真值总有一种情况为</a:t>
            </a:r>
            <a:r>
              <a:rPr lang="en-US" altLang="zh-CN" sz="2000" dirty="0">
                <a:ea typeface="宋体" charset="-122"/>
              </a:rPr>
              <a:t>T</a:t>
            </a:r>
            <a:r>
              <a:rPr lang="zh-CN" altLang="en-US" sz="2000" dirty="0">
                <a:ea typeface="宋体" charset="-122"/>
              </a:rPr>
              <a:t>。</a:t>
            </a:r>
          </a:p>
          <a:p>
            <a:pPr indent="292100"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chemeClr val="tx2"/>
                </a:solidFill>
                <a:ea typeface="宋体" charset="-122"/>
              </a:rPr>
              <a:t>一般命题公式（</a:t>
            </a:r>
            <a:r>
              <a:rPr lang="en-US" altLang="zh-CN" sz="2000" dirty="0">
                <a:solidFill>
                  <a:schemeClr val="tx2"/>
                </a:solidFill>
                <a:ea typeface="宋体" charset="-122"/>
              </a:rPr>
              <a:t>Contingency</a:t>
            </a:r>
            <a:r>
              <a:rPr lang="zh-CN" altLang="en-US" sz="2000" dirty="0">
                <a:solidFill>
                  <a:schemeClr val="tx2"/>
                </a:solidFill>
                <a:ea typeface="宋体" charset="-122"/>
              </a:rPr>
              <a:t>）  </a:t>
            </a:r>
            <a:r>
              <a:rPr lang="zh-CN" altLang="en-US" sz="2000" dirty="0">
                <a:ea typeface="宋体" charset="-122"/>
              </a:rPr>
              <a:t>既不是永真公式也不是永假公式。</a:t>
            </a:r>
            <a:endParaRPr lang="en-US" altLang="zh-CN" sz="2000" dirty="0">
              <a:ea typeface="宋体" charset="-122"/>
            </a:endParaRPr>
          </a:p>
          <a:p>
            <a:pPr indent="292100" eaLnBrk="1" hangingPunct="1">
              <a:lnSpc>
                <a:spcPct val="150000"/>
              </a:lnSpc>
            </a:pPr>
            <a:endParaRPr lang="en-US" altLang="zh-CN" sz="2000" dirty="0">
              <a:ea typeface="宋体" charset="-122"/>
            </a:endParaRPr>
          </a:p>
          <a:p>
            <a:pPr indent="292100" eaLnBrk="1" hangingPunct="1">
              <a:lnSpc>
                <a:spcPct val="150000"/>
              </a:lnSpc>
            </a:pPr>
            <a:r>
              <a:rPr lang="zh-CN" altLang="en-US" sz="2000" dirty="0">
                <a:ea typeface="宋体" charset="-122"/>
              </a:rPr>
              <a:t>永真式也是可满足式；永真式的否定是永假式，反之亦然；非可满足式为永假式；非永假式为可满足式</a:t>
            </a:r>
          </a:p>
          <a:p>
            <a:pPr indent="292100" eaLnBrk="1" hangingPunct="1">
              <a:lnSpc>
                <a:spcPct val="150000"/>
              </a:lnSpc>
            </a:pPr>
            <a:endParaRPr lang="zh-CN" altLang="en-US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66487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181946-1F43-439D-BAE7-AA407FB044FD}" type="slidenum">
              <a:rPr lang="zh-CN" altLang="en-US" smtClean="0"/>
              <a:pPr/>
              <a:t>20</a:t>
            </a:fld>
            <a:endParaRPr lang="en-US" altLang="zh-CN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indent="292100" eaLnBrk="1" hangingPunct="1">
              <a:lnSpc>
                <a:spcPct val="150000"/>
              </a:lnSpc>
            </a:pPr>
            <a:r>
              <a:rPr lang="zh-CN" altLang="en-US" dirty="0">
                <a:ea typeface="宋体" charset="-122"/>
              </a:rPr>
              <a:t>永真 （</a:t>
            </a:r>
            <a:r>
              <a:rPr lang="en-US" altLang="zh-CN" i="1" dirty="0">
                <a:ea typeface="宋体" charset="-122"/>
              </a:rPr>
              <a:t>P</a:t>
            </a:r>
            <a:r>
              <a:rPr lang="zh-CN" altLang="en-US" dirty="0">
                <a:ea typeface="宋体" charset="-122"/>
              </a:rPr>
              <a:t>∧</a:t>
            </a:r>
            <a:r>
              <a:rPr lang="en-US" altLang="zh-CN" dirty="0">
                <a:ea typeface="宋体" charset="-122"/>
              </a:rPr>
              <a:t>Q</a:t>
            </a:r>
            <a:r>
              <a:rPr lang="zh-CN" altLang="en-US" dirty="0">
                <a:ea typeface="宋体" charset="-122"/>
              </a:rPr>
              <a:t>）→（</a:t>
            </a:r>
            <a:r>
              <a:rPr lang="en-US" altLang="zh-CN" i="1" dirty="0">
                <a:ea typeface="宋体" charset="-122"/>
              </a:rPr>
              <a:t>P</a:t>
            </a:r>
            <a:r>
              <a:rPr lang="zh-CN" altLang="en-US" dirty="0">
                <a:ea typeface="宋体" charset="-122"/>
              </a:rPr>
              <a:t>∨</a:t>
            </a:r>
            <a:r>
              <a:rPr lang="en-US" altLang="zh-CN" i="1" dirty="0">
                <a:ea typeface="宋体" charset="-122"/>
              </a:rPr>
              <a:t>Q</a:t>
            </a:r>
            <a:r>
              <a:rPr lang="zh-CN" altLang="en-US" dirty="0">
                <a:ea typeface="宋体" charset="-122"/>
              </a:rPr>
              <a:t>）、┑（</a:t>
            </a:r>
            <a:r>
              <a:rPr lang="en-US" altLang="zh-CN" i="1" dirty="0">
                <a:ea typeface="宋体" charset="-122"/>
              </a:rPr>
              <a:t>P</a:t>
            </a:r>
            <a:r>
              <a:rPr lang="zh-CN" altLang="en-US" dirty="0">
                <a:ea typeface="宋体" charset="-122"/>
              </a:rPr>
              <a:t>∨</a:t>
            </a:r>
            <a:r>
              <a:rPr lang="en-US" altLang="zh-CN" i="1" dirty="0">
                <a:ea typeface="宋体" charset="-122"/>
              </a:rPr>
              <a:t>R</a:t>
            </a:r>
            <a:r>
              <a:rPr lang="zh-CN" altLang="en-US" dirty="0">
                <a:ea typeface="宋体" charset="-122"/>
              </a:rPr>
              <a:t>∨</a:t>
            </a:r>
            <a:r>
              <a:rPr lang="en-US" altLang="zh-CN" i="1" dirty="0">
                <a:ea typeface="宋体" charset="-122"/>
              </a:rPr>
              <a:t>Q</a:t>
            </a:r>
            <a:r>
              <a:rPr lang="zh-CN" altLang="en-US" dirty="0">
                <a:ea typeface="宋体" charset="-122"/>
              </a:rPr>
              <a:t>）↔（┑</a:t>
            </a:r>
            <a:r>
              <a:rPr lang="en-US" altLang="zh-CN" i="1" dirty="0">
                <a:ea typeface="宋体" charset="-122"/>
              </a:rPr>
              <a:t>P</a:t>
            </a:r>
            <a:r>
              <a:rPr lang="zh-CN" altLang="en-US" dirty="0">
                <a:ea typeface="宋体" charset="-122"/>
              </a:rPr>
              <a:t>∧┑</a:t>
            </a:r>
            <a:r>
              <a:rPr lang="en-US" altLang="zh-CN" i="1" dirty="0">
                <a:ea typeface="宋体" charset="-122"/>
              </a:rPr>
              <a:t>R</a:t>
            </a:r>
            <a:r>
              <a:rPr lang="zh-CN" altLang="en-US" dirty="0">
                <a:ea typeface="宋体" charset="-122"/>
              </a:rPr>
              <a:t>∧┑</a:t>
            </a:r>
            <a:r>
              <a:rPr lang="en-US" altLang="zh-CN" i="1" dirty="0">
                <a:ea typeface="宋体" charset="-122"/>
              </a:rPr>
              <a:t>Q</a:t>
            </a:r>
            <a:r>
              <a:rPr lang="zh-CN" altLang="en-US" dirty="0">
                <a:ea typeface="宋体" charset="-122"/>
              </a:rPr>
              <a:t>）</a:t>
            </a:r>
            <a:endParaRPr lang="en-US" altLang="zh-CN" dirty="0">
              <a:ea typeface="宋体" charset="-122"/>
            </a:endParaRPr>
          </a:p>
          <a:p>
            <a:pPr indent="292100" eaLnBrk="1" hangingPunct="1">
              <a:lnSpc>
                <a:spcPct val="150000"/>
              </a:lnSpc>
            </a:pPr>
            <a:r>
              <a:rPr lang="zh-CN" altLang="en-US" dirty="0">
                <a:ea typeface="宋体" charset="-122"/>
              </a:rPr>
              <a:t>永假  ┑（┑</a:t>
            </a:r>
            <a:r>
              <a:rPr lang="en-US" altLang="zh-CN" i="1" dirty="0">
                <a:ea typeface="宋体" charset="-122"/>
              </a:rPr>
              <a:t>P</a:t>
            </a:r>
            <a:r>
              <a:rPr lang="zh-CN" altLang="en-US" dirty="0">
                <a:ea typeface="宋体" charset="-122"/>
              </a:rPr>
              <a:t>→</a:t>
            </a:r>
            <a:r>
              <a:rPr lang="en-US" altLang="zh-CN" i="1" dirty="0">
                <a:ea typeface="宋体" charset="-122"/>
              </a:rPr>
              <a:t>Q</a:t>
            </a:r>
            <a:r>
              <a:rPr lang="zh-CN" altLang="en-US" dirty="0">
                <a:ea typeface="宋体" charset="-122"/>
              </a:rPr>
              <a:t>）∧</a:t>
            </a:r>
            <a:r>
              <a:rPr lang="en-US" altLang="zh-CN" i="1" dirty="0">
                <a:ea typeface="宋体" charset="-122"/>
              </a:rPr>
              <a:t>Q  </a:t>
            </a:r>
            <a:r>
              <a:rPr lang="zh-CN" altLang="en-US" i="1" dirty="0">
                <a:ea typeface="宋体" charset="-122"/>
              </a:rPr>
              <a:t>、</a:t>
            </a:r>
            <a:r>
              <a:rPr lang="zh-CN" altLang="en-US" dirty="0">
                <a:ea typeface="宋体" charset="-122"/>
              </a:rPr>
              <a:t>（</a:t>
            </a:r>
            <a:r>
              <a:rPr lang="en-US" altLang="zh-CN" i="1" dirty="0">
                <a:ea typeface="宋体" charset="-122"/>
              </a:rPr>
              <a:t>P</a:t>
            </a:r>
            <a:r>
              <a:rPr lang="zh-CN" altLang="en-US" dirty="0">
                <a:ea typeface="宋体" charset="-122"/>
              </a:rPr>
              <a:t>∨┑</a:t>
            </a:r>
            <a:r>
              <a:rPr lang="en-US" altLang="zh-CN" i="1" dirty="0">
                <a:ea typeface="宋体" charset="-122"/>
              </a:rPr>
              <a:t>P</a:t>
            </a:r>
            <a:r>
              <a:rPr lang="zh-CN" altLang="en-US" dirty="0">
                <a:ea typeface="宋体" charset="-122"/>
              </a:rPr>
              <a:t>）→（（</a:t>
            </a:r>
            <a:r>
              <a:rPr lang="en-US" altLang="zh-CN" i="1" dirty="0">
                <a:ea typeface="宋体" charset="-122"/>
              </a:rPr>
              <a:t>Q</a:t>
            </a:r>
            <a:r>
              <a:rPr lang="zh-CN" altLang="en-US" dirty="0">
                <a:ea typeface="宋体" charset="-122"/>
              </a:rPr>
              <a:t>∧┑</a:t>
            </a:r>
            <a:r>
              <a:rPr lang="en-US" altLang="zh-CN" i="1" dirty="0">
                <a:ea typeface="宋体" charset="-122"/>
              </a:rPr>
              <a:t>Q</a:t>
            </a:r>
            <a:r>
              <a:rPr lang="zh-CN" altLang="en-US" dirty="0">
                <a:ea typeface="宋体" charset="-122"/>
              </a:rPr>
              <a:t>）∧</a:t>
            </a:r>
            <a:r>
              <a:rPr lang="en-US" altLang="zh-CN" i="1" dirty="0">
                <a:ea typeface="宋体" charset="-122"/>
              </a:rPr>
              <a:t>R</a:t>
            </a:r>
            <a:r>
              <a:rPr lang="zh-CN" altLang="en-US" dirty="0">
                <a:ea typeface="宋体" charset="-122"/>
              </a:rPr>
              <a:t>）</a:t>
            </a:r>
            <a:endParaRPr lang="zh-CN" altLang="en-US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0100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BB6A46-AF90-422D-8BD0-5D1678B26F35}" type="slidenum">
              <a:rPr lang="zh-CN" altLang="en-US" smtClean="0"/>
              <a:pPr/>
              <a:t>2</a:t>
            </a:fld>
            <a:endParaRPr lang="en-US" altLang="zh-CN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98722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F1896E-5143-4F2E-973D-1CB4ADA9EB00}" type="slidenum">
              <a:rPr lang="zh-CN" altLang="en-US" smtClean="0"/>
              <a:pPr/>
              <a:t>21</a:t>
            </a:fld>
            <a:endParaRPr lang="en-US" altLang="zh-CN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indent="292100" eaLnBrk="1" hangingPunct="1">
              <a:lnSpc>
                <a:spcPct val="150000"/>
              </a:lnSpc>
            </a:pPr>
            <a:endParaRPr lang="zh-CN" altLang="en-US" sz="200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22726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0178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>
                <a:ea typeface="宋体" charset="-122"/>
              </a:rPr>
              <a:t>按照等价关系，或者说按照真值表是否相同可以将公式分成多少类呢？</a:t>
            </a:r>
          </a:p>
        </p:txBody>
      </p:sp>
      <p:sp>
        <p:nvSpPr>
          <p:cNvPr id="50179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ADEC89-4020-4692-AC68-C54BCFED739A}" type="slidenum">
              <a:rPr lang="zh-CN" altLang="en-US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99221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250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>
              <a:ea typeface="宋体" charset="-122"/>
            </a:endParaRPr>
          </a:p>
        </p:txBody>
      </p:sp>
      <p:sp>
        <p:nvSpPr>
          <p:cNvPr id="53251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E3C25F-B355-4C96-8E86-2E6304E97FB0}" type="slidenum">
              <a:rPr lang="zh-CN" altLang="en-US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11385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2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>
                <a:ea typeface="宋体" charset="-122"/>
              </a:rPr>
              <a:t>1</a:t>
            </a:r>
            <a:r>
              <a:rPr lang="zh-CN" altLang="en-US">
                <a:ea typeface="宋体" charset="-122"/>
              </a:rPr>
              <a:t>、等价公式</a:t>
            </a:r>
            <a:r>
              <a:rPr lang="zh-CN" altLang="en-US" u="sng">
                <a:ea typeface="宋体" charset="-122"/>
              </a:rPr>
              <a:t>不必含有相同变元</a:t>
            </a:r>
            <a:r>
              <a:rPr lang="zh-CN" altLang="en-US">
                <a:ea typeface="宋体" charset="-122"/>
              </a:rPr>
              <a:t>；</a:t>
            </a:r>
          </a:p>
          <a:p>
            <a:r>
              <a:rPr lang="en-US" altLang="zh-CN">
                <a:ea typeface="宋体" charset="-122"/>
              </a:rPr>
              <a:t>2</a:t>
            </a:r>
            <a:r>
              <a:rPr lang="zh-CN" altLang="en-US">
                <a:ea typeface="宋体" charset="-122"/>
              </a:rPr>
              <a:t>、</a:t>
            </a:r>
            <a:r>
              <a:rPr lang="zh-CN" altLang="en-US" u="sng">
                <a:ea typeface="宋体" charset="-122"/>
              </a:rPr>
              <a:t>↔与</a:t>
            </a:r>
            <a:r>
              <a:rPr lang="en-US" u="sng">
                <a:ea typeface="宋体" charset="-122"/>
                <a:sym typeface="Symbol" pitchFamily="18" charset="2"/>
              </a:rPr>
              <a:t></a:t>
            </a:r>
            <a:r>
              <a:rPr lang="zh-CN" altLang="en-US" u="sng">
                <a:ea typeface="宋体" charset="-122"/>
              </a:rPr>
              <a:t>是不同的</a:t>
            </a:r>
            <a:r>
              <a:rPr lang="zh-CN" altLang="en-US">
                <a:ea typeface="宋体" charset="-122"/>
              </a:rPr>
              <a:t>，↔是逻辑联结词，属于目标语言中的符号，它出现在命题公式内部，</a:t>
            </a:r>
            <a:r>
              <a:rPr lang="en-US">
                <a:ea typeface="宋体" charset="-122"/>
                <a:sym typeface="Symbol" pitchFamily="18" charset="2"/>
              </a:rPr>
              <a:t></a:t>
            </a:r>
            <a:r>
              <a:rPr lang="zh-CN" altLang="en-US">
                <a:ea typeface="宋体" charset="-122"/>
              </a:rPr>
              <a:t>不是逻辑联结词，属于元语言符号，表示两个命题公式之间的一种充分必要关系，它不属于这两个公式中的任何一个公式。</a:t>
            </a:r>
          </a:p>
          <a:p>
            <a:r>
              <a:rPr lang="zh-CN" altLang="en-US">
                <a:ea typeface="宋体" charset="-122"/>
              </a:rPr>
              <a:t>Ａ</a:t>
            </a:r>
            <a:r>
              <a:rPr lang="en-US">
                <a:ea typeface="宋体" charset="-122"/>
                <a:sym typeface="Symbol" pitchFamily="18" charset="2"/>
              </a:rPr>
              <a:t></a:t>
            </a:r>
            <a:r>
              <a:rPr lang="zh-CN" altLang="en-US">
                <a:ea typeface="宋体" charset="-122"/>
              </a:rPr>
              <a:t>Ｂ 当且仅当Ａ↔Ｂ是永真式</a:t>
            </a:r>
            <a:endParaRPr lang="en-US" altLang="zh-CN">
              <a:ea typeface="宋体" charset="-122"/>
            </a:endParaRPr>
          </a:p>
          <a:p>
            <a:r>
              <a:rPr lang="en-US" altLang="zh-CN">
                <a:ea typeface="宋体" charset="-122"/>
              </a:rPr>
              <a:t>3</a:t>
            </a:r>
            <a:r>
              <a:rPr lang="zh-CN" altLang="en-US">
                <a:ea typeface="宋体" charset="-122"/>
              </a:rPr>
              <a:t>、</a:t>
            </a:r>
            <a:r>
              <a:rPr lang="zh-CN" altLang="en-US" u="sng">
                <a:ea typeface="宋体" charset="-122"/>
              </a:rPr>
              <a:t>等价关系有</a:t>
            </a:r>
            <a:r>
              <a:rPr lang="zh-CN" altLang="en-US">
                <a:ea typeface="宋体" charset="-122"/>
              </a:rPr>
              <a:t>下列性质：</a:t>
            </a:r>
            <a:r>
              <a:rPr lang="zh-CN" altLang="en-US" u="sng">
                <a:ea typeface="宋体" charset="-122"/>
              </a:rPr>
              <a:t>自反性，对称性和传递性</a:t>
            </a:r>
            <a:endParaRPr lang="zh-CN" altLang="en-US">
              <a:ea typeface="宋体" charset="-122"/>
            </a:endParaRPr>
          </a:p>
        </p:txBody>
      </p:sp>
      <p:sp>
        <p:nvSpPr>
          <p:cNvPr id="87043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0DDB32-2A65-40EC-8861-DD2509C780D6}" type="slidenum">
              <a:rPr lang="zh-CN" altLang="en-US" smtClean="0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05925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3186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3187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C74559-F441-4137-AEC2-D2DFAB903A6E}" type="slidenum">
              <a:rPr lang="zh-CN" altLang="en-US" smtClean="0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69327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0834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20835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FF2437-762A-4115-9773-A4E937370E32}" type="slidenum">
              <a:rPr lang="zh-CN" altLang="en-US" smtClean="0"/>
              <a:pPr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94253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1858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21859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A6DB38-AD67-4824-9737-0D62648EE3B8}" type="slidenum">
              <a:rPr lang="zh-CN" altLang="en-US" smtClean="0"/>
              <a:pPr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32657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1858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21859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A6DB38-AD67-4824-9737-0D62648EE3B8}" type="slidenum">
              <a:rPr lang="zh-CN" altLang="en-US" smtClean="0"/>
              <a:pPr/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32657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D17CEC72-6A6F-4C91-910F-EBC1267C4D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07E7048-730A-4F5F-A782-4F658099AAB0}" type="slidenum">
              <a:rPr kumimoji="0" lang="en-US" altLang="zh-CN" sz="1200" smtClean="0">
                <a:latin typeface="Arial" panose="020B0604020202020204" pitchFamily="34" charset="0"/>
              </a:rPr>
              <a:pPr/>
              <a:t>37</a:t>
            </a:fld>
            <a:endParaRPr kumimoji="0" lang="en-US" altLang="zh-CN" sz="1200">
              <a:latin typeface="Arial" panose="020B0604020202020204" pitchFamily="34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CAEE85C0-9E75-48B2-BF43-1D4343832D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9C06DB23-D80D-4C70-8C09-E79F159152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1611E1FA-2FF5-4D61-A90E-DF943D0124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1F782D6-C761-4DC6-BF79-FC197332579B}" type="slidenum">
              <a:rPr kumimoji="0" lang="en-US" altLang="zh-CN" sz="1200" smtClean="0">
                <a:latin typeface="Arial" panose="020B0604020202020204" pitchFamily="34" charset="0"/>
              </a:rPr>
              <a:pPr/>
              <a:t>38</a:t>
            </a:fld>
            <a:endParaRPr kumimoji="0" lang="en-US" altLang="zh-CN" sz="1200">
              <a:latin typeface="Arial" panose="020B0604020202020204" pitchFamily="34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C034A10E-0FFA-4E7C-9957-21EA4705C5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94034488-8628-4B61-9E11-CECE02BB0F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61854E-9AAE-4333-8DE0-55ADB3D221C0}" type="slidenum">
              <a:rPr lang="zh-CN" altLang="en-US" smtClean="0"/>
              <a:pPr/>
              <a:t>3</a:t>
            </a:fld>
            <a:endParaRPr lang="en-US" altLang="zh-CN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26800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925E262C-4EA0-4975-AE0B-9A51980B2E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2C60A87-7CDB-40DD-8161-4B7A38DDD74F}" type="slidenum">
              <a:rPr kumimoji="0" lang="en-US" altLang="zh-CN" sz="1200" smtClean="0">
                <a:latin typeface="Arial" panose="020B0604020202020204" pitchFamily="34" charset="0"/>
              </a:rPr>
              <a:pPr/>
              <a:t>39</a:t>
            </a:fld>
            <a:endParaRPr kumimoji="0" lang="en-US" altLang="zh-CN" sz="1200">
              <a:latin typeface="Arial" panose="020B0604020202020204" pitchFamily="34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E6F704DF-8558-43F0-9ECE-0848961F04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B76F6947-FD1E-4450-9B15-C68FC1D518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C15EE785-A3E7-4992-B2B4-D5EF61B627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429A238-A010-46E0-854F-C9E72C027051}" type="slidenum">
              <a:rPr kumimoji="0" lang="en-US" altLang="zh-CN" sz="1200" smtClean="0">
                <a:latin typeface="Arial" panose="020B0604020202020204" pitchFamily="34" charset="0"/>
              </a:rPr>
              <a:pPr/>
              <a:t>40</a:t>
            </a:fld>
            <a:endParaRPr kumimoji="0" lang="en-US" altLang="zh-CN" sz="1200">
              <a:latin typeface="Arial" panose="020B0604020202020204" pitchFamily="34" charset="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72554E66-AD21-4895-8661-63561059E3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25968E7F-BCD5-42F8-904A-CDC27B047B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06083F7B-648F-454D-AB5C-159C299B39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FEA7592-DF80-45D1-AD33-C893AC443CFD}" type="slidenum">
              <a:rPr kumimoji="0" lang="en-US" altLang="zh-CN" sz="1200" smtClean="0">
                <a:latin typeface="Arial" panose="020B0604020202020204" pitchFamily="34" charset="0"/>
              </a:rPr>
              <a:pPr/>
              <a:t>41</a:t>
            </a:fld>
            <a:endParaRPr kumimoji="0" lang="en-US" altLang="zh-CN" sz="1200">
              <a:latin typeface="Arial" panose="020B0604020202020204" pitchFamily="34" charset="0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B77B12E4-8951-4C90-8E1B-D46F8A460F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2F243412-2707-4640-8B77-1340F2207F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447E633A-C5BB-4034-ABCB-077D138C09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A783D40-648A-4F32-8224-FC8D456C2030}" type="slidenum">
              <a:rPr kumimoji="0" lang="en-US" altLang="zh-CN" sz="1200" smtClean="0">
                <a:latin typeface="Arial" panose="020B0604020202020204" pitchFamily="34" charset="0"/>
              </a:rPr>
              <a:pPr/>
              <a:t>42</a:t>
            </a:fld>
            <a:endParaRPr kumimoji="0" lang="en-US" altLang="zh-CN" sz="1200">
              <a:latin typeface="Arial" panose="020B0604020202020204" pitchFamily="34" charset="0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DD82AEFF-5BF0-4596-B075-576424DB60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43F2726D-36EA-43AC-8FE7-587583BC12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EDC084C9-D488-49E7-9076-F4AD67C485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7AB87BC-4540-44FF-A73D-6C753E087978}" type="slidenum">
              <a:rPr kumimoji="0" lang="en-US" altLang="zh-CN" sz="1200" smtClean="0">
                <a:latin typeface="Arial" panose="020B0604020202020204" pitchFamily="34" charset="0"/>
              </a:rPr>
              <a:pPr/>
              <a:t>46</a:t>
            </a:fld>
            <a:endParaRPr kumimoji="0" lang="en-US" altLang="zh-CN" sz="1200">
              <a:latin typeface="Arial" panose="020B0604020202020204" pitchFamily="34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E1E0F121-98B8-413C-89F9-6A466368B5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48D8A550-0688-4CB2-B484-31190336AC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3906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23907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700FFB-4466-4303-8576-3E1C9516664A}" type="slidenum">
              <a:rPr lang="zh-CN" altLang="en-US" smtClean="0"/>
              <a:pPr/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20009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5954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25955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BD7A83-A52B-4A44-9457-99FF684DC28B}" type="slidenum">
              <a:rPr lang="zh-CN" altLang="en-US" smtClean="0"/>
              <a:pPr/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4111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8AE56D-F9E9-407A-B529-193E39200016}" type="slidenum">
              <a:rPr lang="zh-CN" altLang="en-US" smtClean="0"/>
              <a:pPr/>
              <a:t>4</a:t>
            </a:fld>
            <a:endParaRPr lang="en-US" altLang="zh-CN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624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D26215-0E83-454E-8F68-499CF97B71F8}" type="slidenum">
              <a:rPr lang="zh-CN" altLang="en-US" smtClean="0"/>
              <a:pPr/>
              <a:t>5</a:t>
            </a:fld>
            <a:endParaRPr lang="en-US" altLang="zh-CN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5515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05E4B7-0AC3-454A-9EAD-B05589CB2527}" type="slidenum">
              <a:rPr lang="zh-CN" altLang="en-US" smtClean="0"/>
              <a:pPr/>
              <a:t>6</a:t>
            </a:fld>
            <a:endParaRPr lang="en-US" altLang="zh-CN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6466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82EBB3-C161-41EB-B7AC-9F682ADD33CA}" type="slidenum">
              <a:rPr lang="zh-CN" altLang="en-US" smtClean="0"/>
              <a:pPr/>
              <a:t>7</a:t>
            </a:fld>
            <a:endParaRPr lang="en-US" altLang="zh-CN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7970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C7271D-530D-4707-B89B-26987FC53227}" type="slidenum">
              <a:rPr lang="zh-CN" altLang="en-US" smtClean="0"/>
              <a:pPr/>
              <a:t>8</a:t>
            </a:fld>
            <a:endParaRPr lang="en-US" altLang="zh-CN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4159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5830B7-B039-4851-9695-0A7E1CAA4AA0}" type="slidenum">
              <a:rPr lang="zh-CN" altLang="en-US" smtClean="0"/>
              <a:pPr/>
              <a:t>9</a:t>
            </a:fld>
            <a:endParaRPr lang="en-US" altLang="zh-CN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4530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서식1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"/>
            <a:ext cx="12204700" cy="687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14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0" y="1752600"/>
            <a:ext cx="12192000" cy="990600"/>
          </a:xfrm>
        </p:spPr>
        <p:txBody>
          <a:bodyPr/>
          <a:lstStyle>
            <a:lvl1pPr algn="ctr">
              <a:defRPr sz="5000">
                <a:solidFill>
                  <a:srgbClr val="000099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142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2819400"/>
            <a:ext cx="12192000" cy="609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300">
                <a:solidFill>
                  <a:srgbClr val="99CC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E4B51E7-B428-44B1-8FBB-8C5BC23DA54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70A8C3-04C6-4B12-9DEC-EC08DBC7ABD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92634" y="228600"/>
            <a:ext cx="2679700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49300" y="228600"/>
            <a:ext cx="7840133" cy="5791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5DD90F-AB25-4C9B-A449-6E494CF0BB2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749301" y="228600"/>
            <a:ext cx="10723033" cy="579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36DA8C-6CEB-4536-A2F1-F28B655D618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C8583C-5F65-49FD-8088-217B3C2FC43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DB8668-B526-4187-959E-B0447961B81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49300" y="1295400"/>
            <a:ext cx="52578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10300" y="1295400"/>
            <a:ext cx="5259917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C60141-E5D7-4ED4-8C72-F0253F5E015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B62BF0-BE58-4647-9919-B1DF2B149B6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A045FB-A690-4C2B-AB8D-3CB05EE393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698097-357C-46C7-818B-A454AE47968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D94E5-728F-4E14-8CC4-BD22AC02938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8F0411-A3DA-4909-A715-1462B186DAE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서식1-1"/>
          <p:cNvPicPr>
            <a:picLocks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" y="1"/>
            <a:ext cx="12204700" cy="687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49301" y="228600"/>
            <a:ext cx="10723033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zh-CN"/>
              <a:t> </a:t>
            </a:r>
            <a:endParaRPr lang="en-US" altLang="ko-K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9300" y="1295400"/>
            <a:ext cx="10720917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zh-CN"/>
              <a:t> </a:t>
            </a:r>
            <a:endParaRPr lang="en-US" altLang="ko-KR"/>
          </a:p>
          <a:p>
            <a:pPr lvl="1"/>
            <a:r>
              <a:rPr lang="ko-KR" altLang="zh-CN"/>
              <a:t> </a:t>
            </a:r>
            <a:endParaRPr lang="en-US" altLang="ko-KR"/>
          </a:p>
          <a:p>
            <a:pPr lvl="2"/>
            <a:r>
              <a:rPr lang="ko-KR" altLang="zh-CN"/>
              <a:t> </a:t>
            </a:r>
            <a:endParaRPr lang="en-US" altLang="ko-KR"/>
          </a:p>
          <a:p>
            <a:pPr lvl="3"/>
            <a:r>
              <a:rPr lang="ko-KR" altLang="zh-CN"/>
              <a:t> </a:t>
            </a:r>
            <a:endParaRPr lang="en-US" altLang="ko-KR"/>
          </a:p>
          <a:p>
            <a:pPr lvl="4"/>
            <a:r>
              <a:rPr lang="ko-KR" altLang="zh-CN"/>
              <a:t> </a:t>
            </a:r>
            <a:endParaRPr lang="en-US" altLang="ko-KR"/>
          </a:p>
        </p:txBody>
      </p:sp>
      <p:sp>
        <p:nvSpPr>
          <p:cNvPr id="2304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1">
              <a:defRPr sz="1400" i="0">
                <a:latin typeface="华文中宋" pitchFamily="2" charset="-122"/>
                <a:ea typeface="华文中宋" pitchFamily="2" charset="-122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04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latinLnBrk="1">
              <a:defRPr sz="1400" i="0">
                <a:ea typeface="华文中宋" pitchFamily="2" charset="-122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04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defRPr sz="1400" i="0">
                <a:ea typeface="华文中宋" pitchFamily="2" charset="-122"/>
              </a:defRPr>
            </a:lvl1pPr>
          </a:lstStyle>
          <a:p>
            <a:pPr>
              <a:defRPr/>
            </a:pPr>
            <a:fld id="{8E78A5B3-1D2E-46C6-A9E8-7C275E46FD7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32" name="Picture 8" descr="swpu"/>
          <p:cNvPicPr>
            <a:picLocks noChangeAspect="1" noChangeArrowheads="1"/>
          </p:cNvPicPr>
          <p:nvPr userDrawn="1"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536517" y="6350000"/>
            <a:ext cx="3655483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4" r:id="rId2"/>
    <p:sldLayoutId id="2147483893" r:id="rId3"/>
    <p:sldLayoutId id="2147483892" r:id="rId4"/>
    <p:sldLayoutId id="2147483891" r:id="rId5"/>
    <p:sldLayoutId id="2147483890" r:id="rId6"/>
    <p:sldLayoutId id="2147483889" r:id="rId7"/>
    <p:sldLayoutId id="2147483888" r:id="rId8"/>
    <p:sldLayoutId id="2147483887" r:id="rId9"/>
    <p:sldLayoutId id="2147483886" r:id="rId10"/>
    <p:sldLayoutId id="2147483885" r:id="rId11"/>
    <p:sldLayoutId id="2147483884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Times New Roman" pitchFamily="18" charset="0"/>
          <a:ea typeface="华文细黑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Times New Roman" pitchFamily="18" charset="0"/>
          <a:ea typeface="华文细黑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Times New Roman" pitchFamily="18" charset="0"/>
          <a:ea typeface="华文细黑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Times New Roman" pitchFamily="18" charset="0"/>
          <a:ea typeface="华文细黑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Times New Roman" pitchFamily="18" charset="0"/>
          <a:ea typeface="华文细黑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Times New Roman" pitchFamily="18" charset="0"/>
          <a:ea typeface="华文细黑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Times New Roman" pitchFamily="18" charset="0"/>
          <a:ea typeface="华文细黑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Times New Roman" pitchFamily="18" charset="0"/>
          <a:ea typeface="华文细黑" pitchFamily="2" charset="-122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Font typeface="Wingdings" pitchFamily="2" charset="2"/>
        <a:buChar char="v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Font typeface="Times New Roman" pitchFamily="18" charset="0"/>
        <a:buChar char="–"/>
        <a:defRPr kumimoji="1" sz="2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Font typeface="Wingdings" pitchFamily="2" charset="2"/>
        <a:buChar char=""/>
        <a:defRPr kumimoji="1" sz="2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image" Target="../media/image13.tmp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notesSlide" Target="../notesSlides/notesSlide16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10" Type="http://schemas.openxmlformats.org/officeDocument/2006/relationships/tags" Target="../tags/tag27.xml"/><Relationship Id="rId19" Type="http://schemas.openxmlformats.org/officeDocument/2006/relationships/image" Target="../media/image13.tmp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3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24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5.png"/><Relationship Id="rId4" Type="http://schemas.openxmlformats.org/officeDocument/2006/relationships/oleObject" Target="../embeddings/oleObject2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3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5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tags" Target="../tags/tag47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tags" Target="../tags/tag46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5" Type="http://schemas.openxmlformats.org/officeDocument/2006/relationships/tags" Target="../tags/tag39.xml"/><Relationship Id="rId15" Type="http://schemas.openxmlformats.org/officeDocument/2006/relationships/image" Target="../media/image13.tmp"/><Relationship Id="rId10" Type="http://schemas.openxmlformats.org/officeDocument/2006/relationships/tags" Target="../tags/tag44.xml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13" Type="http://schemas.openxmlformats.org/officeDocument/2006/relationships/tags" Target="../tags/tag60.xml"/><Relationship Id="rId3" Type="http://schemas.openxmlformats.org/officeDocument/2006/relationships/tags" Target="../tags/tag50.xml"/><Relationship Id="rId7" Type="http://schemas.openxmlformats.org/officeDocument/2006/relationships/tags" Target="../tags/tag54.xml"/><Relationship Id="rId12" Type="http://schemas.openxmlformats.org/officeDocument/2006/relationships/tags" Target="../tags/tag59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11" Type="http://schemas.openxmlformats.org/officeDocument/2006/relationships/tags" Target="../tags/tag58.xml"/><Relationship Id="rId5" Type="http://schemas.openxmlformats.org/officeDocument/2006/relationships/tags" Target="../tags/tag52.xml"/><Relationship Id="rId15" Type="http://schemas.openxmlformats.org/officeDocument/2006/relationships/image" Target="../media/image13.tmp"/><Relationship Id="rId10" Type="http://schemas.openxmlformats.org/officeDocument/2006/relationships/tags" Target="../tags/tag57.xml"/><Relationship Id="rId4" Type="http://schemas.openxmlformats.org/officeDocument/2006/relationships/tags" Target="../tags/tag51.xml"/><Relationship Id="rId9" Type="http://schemas.openxmlformats.org/officeDocument/2006/relationships/tags" Target="../tags/tag56.xml"/><Relationship Id="rId14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notesSlide" Target="../notesSlides/notesSlide27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32.wmf"/><Relationship Id="rId4" Type="http://schemas.openxmlformats.org/officeDocument/2006/relationships/image" Target="../media/image33.png"/><Relationship Id="rId9" Type="http://schemas.openxmlformats.org/officeDocument/2006/relationships/oleObject" Target="../embeddings/oleObject9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WordArt 2"/>
          <p:cNvSpPr>
            <a:spLocks noChangeArrowheads="1" noChangeShapeType="1" noTextEdit="1"/>
          </p:cNvSpPr>
          <p:nvPr/>
        </p:nvSpPr>
        <p:spPr bwMode="gray">
          <a:xfrm>
            <a:off x="335360" y="224631"/>
            <a:ext cx="3456632" cy="504825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 latinLnBrk="1">
              <a:defRPr/>
            </a:pPr>
            <a:r>
              <a:rPr lang="en-US" altLang="zh-CN" sz="3600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66"/>
                    </a:gs>
                    <a:gs pos="100000">
                      <a:schemeClr val="tx1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华文细黑"/>
                <a:ea typeface="华文细黑"/>
              </a:rPr>
              <a:t>1.2  </a:t>
            </a:r>
            <a:r>
              <a:rPr lang="zh-CN" altLang="en-US" sz="3600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66"/>
                    </a:gs>
                    <a:gs pos="100000">
                      <a:schemeClr val="tx1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华文细黑"/>
                <a:ea typeface="华文细黑"/>
              </a:rPr>
              <a:t>命题逻辑的应用</a:t>
            </a:r>
          </a:p>
        </p:txBody>
      </p:sp>
      <p:sp>
        <p:nvSpPr>
          <p:cNvPr id="20483" name="TextBox 5"/>
          <p:cNvSpPr txBox="1">
            <a:spLocks noChangeArrowheads="1"/>
          </p:cNvSpPr>
          <p:nvPr/>
        </p:nvSpPr>
        <p:spPr bwMode="auto">
          <a:xfrm>
            <a:off x="6286500" y="0"/>
            <a:ext cx="5786437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187325" algn="r" latinLnBrk="1">
              <a:buClr>
                <a:schemeClr val="folHlink"/>
              </a:buClr>
              <a:buSzPct val="60000"/>
            </a:pPr>
            <a:r>
              <a:rPr lang="zh-CN" altLang="en-US" b="1" dirty="0">
                <a:solidFill>
                  <a:srgbClr val="FFFF66"/>
                </a:solidFill>
              </a:rPr>
              <a:t>命题逻辑    </a:t>
            </a:r>
          </a:p>
          <a:p>
            <a:pPr indent="187325" algn="r" latinLnBrk="1"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FF66"/>
                </a:solidFill>
              </a:rPr>
              <a:t>Proposition Logic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839416" y="1340768"/>
            <a:ext cx="7488832" cy="492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1">
              <a:lnSpc>
                <a:spcPct val="150000"/>
              </a:lnSpc>
              <a:defRPr/>
            </a:pPr>
            <a:r>
              <a:rPr lang="zh-CN" altLang="en-US" sz="2400" i="0" dirty="0">
                <a:latin typeface="+mn-lt"/>
                <a:ea typeface="楷体_GB2312" pitchFamily="49" charset="-122"/>
              </a:rPr>
              <a:t>令</a:t>
            </a:r>
            <a:r>
              <a:rPr lang="en-US" altLang="zh-CN" sz="2400" dirty="0">
                <a:latin typeface="+mn-lt"/>
                <a:ea typeface="楷体_GB2312" pitchFamily="49" charset="-122"/>
              </a:rPr>
              <a:t>p</a:t>
            </a:r>
            <a:r>
              <a:rPr lang="en-US" altLang="zh-CN" sz="2400" i="0" dirty="0">
                <a:latin typeface="+mn-lt"/>
                <a:ea typeface="楷体_GB2312" pitchFamily="49" charset="-122"/>
              </a:rPr>
              <a:t>:</a:t>
            </a:r>
            <a:r>
              <a:rPr lang="zh-CN" altLang="en-US" sz="2400" i="0" dirty="0">
                <a:latin typeface="+mn-lt"/>
                <a:ea typeface="楷体_GB2312" pitchFamily="49" charset="-122"/>
              </a:rPr>
              <a:t>气温在零度以下，</a:t>
            </a:r>
            <a:r>
              <a:rPr lang="en-US" altLang="zh-CN" sz="2400" dirty="0">
                <a:latin typeface="+mn-lt"/>
                <a:ea typeface="楷体_GB2312" pitchFamily="49" charset="-122"/>
              </a:rPr>
              <a:t>q</a:t>
            </a:r>
            <a:r>
              <a:rPr lang="en-US" altLang="zh-CN" sz="2400" i="0" dirty="0">
                <a:latin typeface="+mn-lt"/>
                <a:ea typeface="楷体_GB2312" pitchFamily="49" charset="-122"/>
              </a:rPr>
              <a:t>:</a:t>
            </a:r>
            <a:r>
              <a:rPr lang="zh-CN" altLang="en-US" sz="2400" i="0" dirty="0">
                <a:latin typeface="+mn-lt"/>
                <a:ea typeface="楷体_GB2312" pitchFamily="49" charset="-122"/>
              </a:rPr>
              <a:t>正在下雪。</a:t>
            </a:r>
            <a:endParaRPr lang="en-US" altLang="zh-CN" sz="2400" i="0" dirty="0">
              <a:latin typeface="+mn-lt"/>
              <a:ea typeface="楷体_GB2312" pitchFamily="49" charset="-122"/>
            </a:endParaRPr>
          </a:p>
          <a:p>
            <a:pPr marL="441325" indent="-441325" latinLnBrk="1">
              <a:lnSpc>
                <a:spcPct val="150000"/>
              </a:lnSpc>
              <a:buAutoNum type="arabicParenR"/>
              <a:defRPr/>
            </a:pPr>
            <a:r>
              <a:rPr lang="zh-CN" altLang="en-US" sz="2400" i="0" dirty="0">
                <a:latin typeface="+mn-lt"/>
                <a:ea typeface="楷体_GB2312" pitchFamily="49" charset="-122"/>
              </a:rPr>
              <a:t>气温在零度以下且正在下雪</a:t>
            </a:r>
            <a:endParaRPr lang="en-US" altLang="zh-CN" sz="2400" i="0" dirty="0">
              <a:latin typeface="+mn-lt"/>
              <a:ea typeface="楷体_GB2312" pitchFamily="49" charset="-122"/>
            </a:endParaRPr>
          </a:p>
          <a:p>
            <a:pPr marL="441325" indent="-441325" latinLnBrk="1">
              <a:lnSpc>
                <a:spcPct val="150000"/>
              </a:lnSpc>
              <a:buAutoNum type="arabicParenR"/>
              <a:defRPr/>
            </a:pPr>
            <a:r>
              <a:rPr lang="zh-CN" altLang="en-US" sz="2400" i="0" dirty="0">
                <a:latin typeface="+mn-lt"/>
                <a:ea typeface="楷体_GB2312" pitchFamily="49" charset="-122"/>
              </a:rPr>
              <a:t>气温在零度以下，但没下雪</a:t>
            </a:r>
            <a:endParaRPr lang="en-US" altLang="zh-CN" sz="2400" i="0" dirty="0">
              <a:latin typeface="+mn-lt"/>
              <a:ea typeface="楷体_GB2312" pitchFamily="49" charset="-122"/>
            </a:endParaRPr>
          </a:p>
          <a:p>
            <a:pPr marL="441325" indent="-441325" latinLnBrk="1">
              <a:lnSpc>
                <a:spcPct val="150000"/>
              </a:lnSpc>
              <a:buAutoNum type="arabicParenR"/>
              <a:defRPr/>
            </a:pPr>
            <a:r>
              <a:rPr lang="zh-CN" altLang="en-US" sz="2400" i="0" dirty="0">
                <a:latin typeface="+mn-lt"/>
                <a:ea typeface="楷体_GB2312" pitchFamily="49" charset="-122"/>
              </a:rPr>
              <a:t>气温不在零度以下，也没下雪</a:t>
            </a:r>
            <a:endParaRPr lang="en-US" altLang="zh-CN" sz="2400" i="0" dirty="0">
              <a:latin typeface="+mn-lt"/>
              <a:ea typeface="楷体_GB2312" pitchFamily="49" charset="-122"/>
            </a:endParaRPr>
          </a:p>
          <a:p>
            <a:pPr marL="441325" indent="-441325" latinLnBrk="1">
              <a:lnSpc>
                <a:spcPct val="150000"/>
              </a:lnSpc>
              <a:buAutoNum type="arabicParenR"/>
              <a:defRPr/>
            </a:pPr>
            <a:r>
              <a:rPr lang="zh-CN" altLang="en-US" sz="2400" i="0" dirty="0">
                <a:latin typeface="+mn-lt"/>
                <a:ea typeface="楷体_GB2312" pitchFamily="49" charset="-122"/>
              </a:rPr>
              <a:t>也许在零度以下，也许在下雪（也许两者在内）</a:t>
            </a:r>
            <a:endParaRPr lang="en-US" altLang="zh-CN" sz="2400" i="0" dirty="0">
              <a:latin typeface="+mn-lt"/>
              <a:ea typeface="楷体_GB2312" pitchFamily="49" charset="-122"/>
            </a:endParaRPr>
          </a:p>
          <a:p>
            <a:pPr marL="441325" indent="-441325" latinLnBrk="1">
              <a:lnSpc>
                <a:spcPct val="150000"/>
              </a:lnSpc>
              <a:buAutoNum type="arabicParenR"/>
              <a:defRPr/>
            </a:pPr>
            <a:r>
              <a:rPr lang="zh-CN" altLang="en-US" sz="2400" i="0" dirty="0">
                <a:latin typeface="+mn-lt"/>
                <a:ea typeface="楷体_GB2312" pitchFamily="49" charset="-122"/>
              </a:rPr>
              <a:t>若气温在零度以下，那也就在下雪</a:t>
            </a:r>
            <a:endParaRPr lang="en-US" altLang="zh-CN" sz="2400" i="0" dirty="0">
              <a:latin typeface="+mn-lt"/>
              <a:ea typeface="楷体_GB2312" pitchFamily="49" charset="-122"/>
            </a:endParaRPr>
          </a:p>
          <a:p>
            <a:pPr marL="441325" indent="-441325" latinLnBrk="1">
              <a:lnSpc>
                <a:spcPct val="150000"/>
              </a:lnSpc>
              <a:buAutoNum type="arabicParenR"/>
              <a:defRPr/>
            </a:pPr>
            <a:r>
              <a:rPr lang="zh-CN" altLang="en-US" sz="2400" i="0" dirty="0">
                <a:latin typeface="+mn-lt"/>
                <a:ea typeface="楷体_GB2312" pitchFamily="49" charset="-122"/>
              </a:rPr>
              <a:t>也许气温在零度以下，也许在下雪，但如果在零度以下，就不在下雪</a:t>
            </a:r>
            <a:endParaRPr lang="en-US" altLang="zh-CN" sz="2400" i="0" dirty="0">
              <a:latin typeface="+mn-lt"/>
              <a:ea typeface="楷体_GB2312" pitchFamily="49" charset="-122"/>
            </a:endParaRPr>
          </a:p>
          <a:p>
            <a:pPr marL="441325" indent="-441325" latinLnBrk="1">
              <a:lnSpc>
                <a:spcPct val="150000"/>
              </a:lnSpc>
              <a:buAutoNum type="arabicParenR"/>
              <a:defRPr/>
            </a:pPr>
            <a:r>
              <a:rPr lang="zh-CN" altLang="en-US" sz="2400" i="0" dirty="0">
                <a:latin typeface="+mn-lt"/>
                <a:ea typeface="楷体_GB2312" pitchFamily="49" charset="-122"/>
              </a:rPr>
              <a:t>气温在零度以下是下雪的充分必要条件</a:t>
            </a:r>
            <a:endParaRPr lang="en-US" altLang="zh-CN" sz="2400" i="0" dirty="0">
              <a:latin typeface="+mn-lt"/>
              <a:ea typeface="楷体_GB2312" pitchFamily="49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8745140" y="1769392"/>
            <a:ext cx="3111500" cy="3786202"/>
          </a:xfrm>
          <a:prstGeom prst="round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457200" indent="-457200" latinLnBrk="1">
              <a:buFont typeface="+mj-lt"/>
              <a:buAutoNum type="arabicPeriod"/>
              <a:defRPr/>
            </a:pPr>
            <a:endParaRPr lang="en-US" altLang="zh-CN" sz="2400" dirty="0">
              <a:latin typeface="+mn-lt"/>
              <a:ea typeface="华文细黑" pitchFamily="2" charset="-122"/>
            </a:endParaRPr>
          </a:p>
          <a:p>
            <a:pPr marL="457200" indent="-457200" latinLnBrk="1">
              <a:buFont typeface="+mj-lt"/>
              <a:buAutoNum type="arabicPeriod"/>
              <a:defRPr/>
            </a:pPr>
            <a:r>
              <a:rPr lang="zh-CN" altLang="en-US" sz="2400" i="0" dirty="0">
                <a:latin typeface="+mn-lt"/>
                <a:ea typeface="华文中宋" pitchFamily="2" charset="-122"/>
              </a:rPr>
              <a:t>分析句子中的每一个成分，定义命题并符号化</a:t>
            </a:r>
            <a:endParaRPr lang="en-US" altLang="zh-CN" sz="2400" i="0" dirty="0">
              <a:latin typeface="+mn-lt"/>
              <a:ea typeface="华文中宋" pitchFamily="2" charset="-122"/>
            </a:endParaRPr>
          </a:p>
          <a:p>
            <a:pPr marL="457200" indent="-457200" latinLnBrk="1">
              <a:buFont typeface="+mj-lt"/>
              <a:buAutoNum type="arabicPeriod"/>
              <a:defRPr/>
            </a:pPr>
            <a:r>
              <a:rPr lang="zh-CN" altLang="en-US" sz="2400" i="0" dirty="0">
                <a:latin typeface="+mn-lt"/>
                <a:ea typeface="华文中宋" pitchFamily="2" charset="-122"/>
              </a:rPr>
              <a:t>语义转换，找出表示命题间关系的逻辑联接词</a:t>
            </a:r>
            <a:endParaRPr lang="en-US" altLang="zh-CN" sz="2400" i="0" dirty="0">
              <a:latin typeface="+mn-lt"/>
              <a:ea typeface="华文中宋" pitchFamily="2" charset="-122"/>
            </a:endParaRPr>
          </a:p>
          <a:p>
            <a:pPr marL="457200" indent="-457200" latinLnBrk="1">
              <a:buFont typeface="+mj-lt"/>
              <a:buAutoNum type="arabicPeriod"/>
              <a:defRPr/>
            </a:pPr>
            <a:r>
              <a:rPr lang="zh-CN" altLang="en-US" sz="2400" i="0" dirty="0">
                <a:latin typeface="+mn-lt"/>
                <a:ea typeface="华文中宋" pitchFamily="2" charset="-122"/>
              </a:rPr>
              <a:t>根据逻辑顺序写出逻辑表达式</a:t>
            </a: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gray">
          <a:xfrm>
            <a:off x="8959453" y="1340768"/>
            <a:ext cx="2881312" cy="5746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64314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kumimoji="0" lang="zh-CN" altLang="en-US" sz="2400" i="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华文中宋" pitchFamily="2" charset="-122"/>
              </a:rPr>
              <a:t>语句的翻译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9"/>
          <p:cNvSpPr>
            <a:spLocks noChangeArrowheads="1"/>
          </p:cNvSpPr>
          <p:nvPr/>
        </p:nvSpPr>
        <p:spPr bwMode="gray">
          <a:xfrm>
            <a:off x="8961579" y="1384145"/>
            <a:ext cx="2952750" cy="5746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64314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kumimoji="0" lang="zh-CN" altLang="en-US" sz="2400" i="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华文中宋" pitchFamily="2" charset="-122"/>
              </a:rPr>
              <a:t>逻辑运算和位运算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767407" y="2500306"/>
            <a:ext cx="10801201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1">
              <a:lnSpc>
                <a:spcPct val="120000"/>
              </a:lnSpc>
              <a:defRPr/>
            </a:pPr>
            <a:r>
              <a:rPr lang="zh-CN" altLang="en-US" sz="2400" b="1" i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ea typeface="+mn-ea"/>
              </a:rPr>
              <a:t>计算机用二进制的位串表示信息，而位串运算（</a:t>
            </a:r>
            <a:r>
              <a:rPr lang="en-US" altLang="zh-CN" sz="2400" b="1" i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ea typeface="+mn-ea"/>
              </a:rPr>
              <a:t>AND</a:t>
            </a:r>
            <a:r>
              <a:rPr lang="zh-CN" altLang="en-US" sz="2400" b="1" i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ea typeface="+mn-ea"/>
              </a:rPr>
              <a:t>、</a:t>
            </a:r>
            <a:r>
              <a:rPr lang="en-US" altLang="zh-CN" sz="2400" b="1" i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ea typeface="+mn-ea"/>
              </a:rPr>
              <a:t>OR</a:t>
            </a:r>
            <a:r>
              <a:rPr lang="zh-CN" altLang="en-US" sz="2400" b="1" i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ea typeface="+mn-ea"/>
              </a:rPr>
              <a:t>、</a:t>
            </a:r>
            <a:r>
              <a:rPr lang="en-US" altLang="zh-CN" sz="2400" b="1" i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ea typeface="+mn-ea"/>
              </a:rPr>
              <a:t>XOR</a:t>
            </a:r>
            <a:r>
              <a:rPr lang="zh-CN" altLang="en-US" sz="2400" b="1" i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ea typeface="+mn-ea"/>
              </a:rPr>
              <a:t>）功能源于逻辑联接词（</a:t>
            </a:r>
            <a:r>
              <a:rPr lang="zh-CN" altLang="en-US" sz="2400" b="1" i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ea typeface="+mn-ea"/>
                <a:sym typeface="Symbol"/>
              </a:rPr>
              <a:t>、、</a:t>
            </a:r>
            <a:r>
              <a:rPr lang="zh-CN" altLang="en-US" sz="2400" b="1" i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ea typeface="+mn-ea"/>
              </a:rPr>
              <a:t>）。</a:t>
            </a:r>
            <a:endParaRPr lang="en-US" altLang="zh-CN" sz="2400" b="1" i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  <a:ea typeface="+mn-ea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812405" y="4013051"/>
            <a:ext cx="11101924" cy="536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1">
              <a:lnSpc>
                <a:spcPct val="110000"/>
              </a:lnSpc>
              <a:defRPr/>
            </a:pPr>
            <a:r>
              <a:rPr lang="en-US" altLang="zh-CN" sz="2400" i="0" dirty="0">
                <a:solidFill>
                  <a:schemeClr val="accent1">
                    <a:lumMod val="75000"/>
                  </a:schemeClr>
                </a:solidFill>
                <a:latin typeface="+mn-lt"/>
                <a:ea typeface="楷体_GB2312" pitchFamily="49" charset="-122"/>
              </a:rPr>
              <a:t>Example 13</a:t>
            </a:r>
            <a:r>
              <a:rPr lang="zh-CN" altLang="en-US" sz="2400" i="0" dirty="0">
                <a:latin typeface="+mn-lt"/>
                <a:ea typeface="楷体_GB2312" pitchFamily="49" charset="-122"/>
              </a:rPr>
              <a:t>：求位串</a:t>
            </a:r>
            <a:r>
              <a:rPr lang="en-US" altLang="zh-CN" sz="2400" i="0" dirty="0">
                <a:latin typeface="+mn-lt"/>
                <a:ea typeface="楷体_GB2312" pitchFamily="49" charset="-122"/>
              </a:rPr>
              <a:t>01 1011 0110</a:t>
            </a:r>
            <a:r>
              <a:rPr lang="zh-CN" altLang="en-US" sz="2400" i="0" dirty="0">
                <a:latin typeface="+mn-lt"/>
                <a:ea typeface="楷体_GB2312" pitchFamily="49" charset="-122"/>
              </a:rPr>
              <a:t>和</a:t>
            </a:r>
            <a:r>
              <a:rPr lang="en-US" altLang="zh-CN" sz="2400" i="0" dirty="0">
                <a:latin typeface="+mn-lt"/>
                <a:ea typeface="楷体_GB2312" pitchFamily="49" charset="-122"/>
              </a:rPr>
              <a:t>11 0001 1101</a:t>
            </a:r>
            <a:r>
              <a:rPr lang="zh-CN" altLang="en-US" sz="2400" i="0" dirty="0">
                <a:latin typeface="+mn-lt"/>
                <a:ea typeface="楷体_GB2312" pitchFamily="49" charset="-122"/>
              </a:rPr>
              <a:t>的按位</a:t>
            </a:r>
            <a:r>
              <a:rPr lang="en-US" altLang="zh-CN" sz="2400" i="0" dirty="0">
                <a:latin typeface="+mn-lt"/>
                <a:ea typeface="楷体_GB2312" pitchFamily="49" charset="-122"/>
              </a:rPr>
              <a:t>OR</a:t>
            </a:r>
            <a:r>
              <a:rPr lang="zh-CN" altLang="en-US" sz="2400" i="0" dirty="0">
                <a:latin typeface="+mn-lt"/>
                <a:ea typeface="楷体_GB2312" pitchFamily="49" charset="-122"/>
              </a:rPr>
              <a:t>、按位</a:t>
            </a:r>
            <a:r>
              <a:rPr lang="en-US" altLang="zh-CN" sz="2400" i="0" dirty="0">
                <a:latin typeface="+mn-lt"/>
                <a:ea typeface="楷体_GB2312" pitchFamily="49" charset="-122"/>
              </a:rPr>
              <a:t>AND</a:t>
            </a:r>
            <a:r>
              <a:rPr lang="zh-CN" altLang="en-US" sz="2400" i="0" dirty="0">
                <a:latin typeface="+mn-lt"/>
                <a:ea typeface="楷体_GB2312" pitchFamily="49" charset="-122"/>
              </a:rPr>
              <a:t>和按位</a:t>
            </a:r>
            <a:r>
              <a:rPr lang="en-US" altLang="zh-CN" sz="2400" i="0" dirty="0">
                <a:latin typeface="+mn-lt"/>
                <a:ea typeface="楷体_GB2312" pitchFamily="49" charset="-122"/>
              </a:rPr>
              <a:t>XOR</a:t>
            </a:r>
            <a:r>
              <a:rPr lang="zh-CN" altLang="en-US" sz="2400" i="0" dirty="0">
                <a:latin typeface="+mn-lt"/>
                <a:ea typeface="楷体_GB2312" pitchFamily="49" charset="-122"/>
              </a:rPr>
              <a:t>。</a:t>
            </a:r>
            <a:endParaRPr lang="en-US" altLang="zh-CN" sz="2000" dirty="0">
              <a:latin typeface="+mn-lt"/>
              <a:ea typeface="楷体_GB2312" pitchFamily="49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67439" y="1500189"/>
            <a:ext cx="770482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1">
              <a:lnSpc>
                <a:spcPct val="120000"/>
              </a:lnSpc>
              <a:defRPr/>
            </a:pPr>
            <a:r>
              <a:rPr lang="zh-CN" altLang="en-US" sz="2400" b="1" i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ea typeface="+mn-ea"/>
              </a:rPr>
              <a:t>位串</a:t>
            </a:r>
            <a:r>
              <a:rPr lang="zh-CN" altLang="en-US" sz="2400" i="0" dirty="0">
                <a:latin typeface="+mn-lt"/>
                <a:ea typeface="+mn-ea"/>
              </a:rPr>
              <a:t>是</a:t>
            </a:r>
            <a:r>
              <a:rPr lang="en-US" altLang="zh-CN" sz="2400" i="0" dirty="0">
                <a:latin typeface="+mn-lt"/>
                <a:ea typeface="+mn-ea"/>
              </a:rPr>
              <a:t>0</a:t>
            </a:r>
            <a:r>
              <a:rPr lang="zh-CN" altLang="en-US" sz="2400" i="0" dirty="0">
                <a:latin typeface="+mn-lt"/>
                <a:ea typeface="+mn-ea"/>
              </a:rPr>
              <a:t>个或多个字位的序列，</a:t>
            </a:r>
            <a:r>
              <a:rPr lang="zh-CN" altLang="en-US" sz="2400" b="1" i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ea typeface="+mn-ea"/>
              </a:rPr>
              <a:t>位串的长度</a:t>
            </a:r>
            <a:r>
              <a:rPr lang="zh-CN" altLang="en-US" sz="2400" i="0" dirty="0">
                <a:latin typeface="+mn-lt"/>
                <a:ea typeface="+mn-ea"/>
              </a:rPr>
              <a:t>就是它所含的字位的个数。</a:t>
            </a:r>
            <a:endParaRPr lang="en-US" altLang="zh-CN" sz="2400" i="0" dirty="0">
              <a:latin typeface="+mn-lt"/>
              <a:ea typeface="+mn-ea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968363" y="4725144"/>
            <a:ext cx="2413127" cy="843078"/>
            <a:chOff x="444362" y="4920301"/>
            <a:chExt cx="2413127" cy="843078"/>
          </a:xfrm>
        </p:grpSpPr>
        <p:sp>
          <p:nvSpPr>
            <p:cNvPr id="12" name="TextBox 11"/>
            <p:cNvSpPr txBox="1"/>
            <p:nvPr/>
          </p:nvSpPr>
          <p:spPr>
            <a:xfrm>
              <a:off x="1000101" y="4920301"/>
              <a:ext cx="1857388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>
                <a:defRPr/>
              </a:pPr>
              <a:r>
                <a:rPr lang="en-US" altLang="zh-CN" sz="2400" i="0" dirty="0">
                  <a:ea typeface="楷体_GB2312" pitchFamily="49" charset="-122"/>
                </a:rPr>
                <a:t>01 1011 0110</a:t>
              </a:r>
            </a:p>
            <a:p>
              <a:pPr latinLnBrk="1">
                <a:defRPr/>
              </a:pPr>
              <a:r>
                <a:rPr lang="en-US" altLang="zh-CN" sz="2400" i="0" dirty="0">
                  <a:ea typeface="楷体_GB2312" pitchFamily="49" charset="-122"/>
                </a:rPr>
                <a:t>11 0001 1101 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4362" y="5023271"/>
              <a:ext cx="736588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>
                <a:defRPr/>
              </a:pPr>
              <a:r>
                <a:rPr lang="zh-CN" altLang="en-US" sz="2000" i="0" dirty="0">
                  <a:latin typeface="+mn-lt"/>
                  <a:ea typeface="楷体_GB2312" pitchFamily="49" charset="-122"/>
                </a:rPr>
                <a:t>按位</a:t>
              </a:r>
              <a:r>
                <a:rPr lang="en-US" altLang="zh-CN" sz="2000" i="0" dirty="0">
                  <a:latin typeface="+mn-lt"/>
                  <a:ea typeface="楷体_GB2312" pitchFamily="49" charset="-122"/>
                </a:rPr>
                <a:t>OR</a:t>
              </a:r>
            </a:p>
          </p:txBody>
        </p:sp>
        <p:cxnSp>
          <p:nvCxnSpPr>
            <p:cNvPr id="16" name="直接连接符 15"/>
            <p:cNvCxnSpPr/>
            <p:nvPr/>
          </p:nvCxnSpPr>
          <p:spPr bwMode="auto">
            <a:xfrm>
              <a:off x="571472" y="5761791"/>
              <a:ext cx="21600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TextBox 16"/>
          <p:cNvSpPr txBox="1"/>
          <p:nvPr/>
        </p:nvSpPr>
        <p:spPr>
          <a:xfrm>
            <a:off x="2539866" y="5582401"/>
            <a:ext cx="19288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zh-CN" sz="2400" i="0" dirty="0">
                <a:latin typeface="+mn-lt"/>
                <a:ea typeface="楷体_GB2312" pitchFamily="49" charset="-122"/>
              </a:rPr>
              <a:t>11 1011 1111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4810117" y="4763546"/>
            <a:ext cx="2571737" cy="842995"/>
            <a:chOff x="3286116" y="4958702"/>
            <a:chExt cx="2571737" cy="842995"/>
          </a:xfrm>
        </p:grpSpPr>
        <p:sp>
          <p:nvSpPr>
            <p:cNvPr id="18" name="TextBox 17"/>
            <p:cNvSpPr txBox="1"/>
            <p:nvPr/>
          </p:nvSpPr>
          <p:spPr>
            <a:xfrm>
              <a:off x="4000465" y="4958702"/>
              <a:ext cx="1857388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>
                <a:defRPr/>
              </a:pPr>
              <a:r>
                <a:rPr lang="en-US" altLang="zh-CN" sz="2400" i="0" dirty="0">
                  <a:ea typeface="楷体_GB2312" pitchFamily="49" charset="-122"/>
                </a:rPr>
                <a:t>01 1011 0110</a:t>
              </a:r>
            </a:p>
            <a:p>
              <a:pPr latinLnBrk="1">
                <a:defRPr/>
              </a:pPr>
              <a:r>
                <a:rPr lang="en-US" altLang="zh-CN" sz="2400" i="0" dirty="0">
                  <a:ea typeface="楷体_GB2312" pitchFamily="49" charset="-122"/>
                </a:rPr>
                <a:t>11 0001 1101 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286116" y="5093811"/>
              <a:ext cx="770052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>
                <a:defRPr/>
              </a:pPr>
              <a:r>
                <a:rPr lang="zh-CN" altLang="en-US" sz="2000" i="0" dirty="0">
                  <a:latin typeface="+mn-lt"/>
                  <a:ea typeface="楷体_GB2312" pitchFamily="49" charset="-122"/>
                </a:rPr>
                <a:t>按位</a:t>
              </a:r>
              <a:r>
                <a:rPr lang="en-US" altLang="zh-CN" sz="2000" i="0" dirty="0">
                  <a:latin typeface="+mn-lt"/>
                  <a:ea typeface="楷体_GB2312" pitchFamily="49" charset="-122"/>
                </a:rPr>
                <a:t>AND</a:t>
              </a:r>
            </a:p>
          </p:txBody>
        </p:sp>
        <p:cxnSp>
          <p:nvCxnSpPr>
            <p:cNvPr id="21" name="直接连接符 20"/>
            <p:cNvCxnSpPr/>
            <p:nvPr/>
          </p:nvCxnSpPr>
          <p:spPr bwMode="auto">
            <a:xfrm>
              <a:off x="3428992" y="5777557"/>
              <a:ext cx="23400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TextBox 21"/>
          <p:cNvSpPr txBox="1"/>
          <p:nvPr/>
        </p:nvSpPr>
        <p:spPr>
          <a:xfrm>
            <a:off x="5540230" y="5620802"/>
            <a:ext cx="19288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zh-CN" sz="2400" i="0" dirty="0">
                <a:ea typeface="楷体_GB2312" pitchFamily="49" charset="-122"/>
              </a:rPr>
              <a:t>01 0001 0100</a:t>
            </a:r>
            <a:endParaRPr lang="en-US" altLang="zh-CN" sz="2400" i="0" dirty="0">
              <a:latin typeface="+mn-lt"/>
              <a:ea typeface="楷体_GB2312" pitchFamily="49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7881951" y="4772442"/>
            <a:ext cx="2556003" cy="859136"/>
            <a:chOff x="6357950" y="4967599"/>
            <a:chExt cx="2556003" cy="859136"/>
          </a:xfrm>
        </p:grpSpPr>
        <p:sp>
          <p:nvSpPr>
            <p:cNvPr id="25" name="TextBox 24"/>
            <p:cNvSpPr txBox="1"/>
            <p:nvPr/>
          </p:nvSpPr>
          <p:spPr>
            <a:xfrm>
              <a:off x="7056565" y="4967599"/>
              <a:ext cx="1857388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>
                <a:defRPr/>
              </a:pPr>
              <a:r>
                <a:rPr lang="en-US" altLang="zh-CN" sz="2400" i="0" dirty="0">
                  <a:ea typeface="楷体_GB2312" pitchFamily="49" charset="-122"/>
                </a:rPr>
                <a:t>01 1011 0110</a:t>
              </a:r>
            </a:p>
            <a:p>
              <a:pPr latinLnBrk="1">
                <a:defRPr/>
              </a:pPr>
              <a:r>
                <a:rPr lang="en-US" altLang="zh-CN" sz="2400" i="0" dirty="0">
                  <a:ea typeface="楷体_GB2312" pitchFamily="49" charset="-122"/>
                </a:rPr>
                <a:t>11 0001 1101 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357950" y="5118849"/>
              <a:ext cx="841522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>
                <a:defRPr/>
              </a:pPr>
              <a:r>
                <a:rPr lang="zh-CN" altLang="en-US" sz="2000" i="0" dirty="0">
                  <a:latin typeface="+mn-lt"/>
                  <a:ea typeface="楷体_GB2312" pitchFamily="49" charset="-122"/>
                </a:rPr>
                <a:t>按位</a:t>
              </a:r>
              <a:r>
                <a:rPr lang="en-US" altLang="zh-CN" sz="2000" i="0" dirty="0">
                  <a:latin typeface="+mn-lt"/>
                  <a:ea typeface="楷体_GB2312" pitchFamily="49" charset="-122"/>
                </a:rPr>
                <a:t>XOR</a:t>
              </a:r>
            </a:p>
          </p:txBody>
        </p:sp>
        <p:cxnSp>
          <p:nvCxnSpPr>
            <p:cNvPr id="27" name="直接连接符 26"/>
            <p:cNvCxnSpPr/>
            <p:nvPr/>
          </p:nvCxnSpPr>
          <p:spPr bwMode="auto">
            <a:xfrm>
              <a:off x="6485092" y="5786454"/>
              <a:ext cx="23400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8" name="TextBox 27"/>
          <p:cNvSpPr txBox="1"/>
          <p:nvPr/>
        </p:nvSpPr>
        <p:spPr>
          <a:xfrm>
            <a:off x="8596330" y="5629699"/>
            <a:ext cx="19288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zh-CN" sz="2400" i="0" dirty="0">
                <a:ea typeface="楷体_GB2312" pitchFamily="49" charset="-122"/>
              </a:rPr>
              <a:t>10 1010 1011</a:t>
            </a:r>
            <a:endParaRPr lang="en-US" altLang="zh-CN" sz="2400" i="0" dirty="0">
              <a:latin typeface="+mn-lt"/>
              <a:ea typeface="楷体_GB2312" pitchFamily="49" charset="-122"/>
            </a:endParaRPr>
          </a:p>
        </p:txBody>
      </p:sp>
      <p:sp>
        <p:nvSpPr>
          <p:cNvPr id="24" name="WordArt 2">
            <a:extLst>
              <a:ext uri="{FF2B5EF4-FFF2-40B4-BE49-F238E27FC236}">
                <a16:creationId xmlns:a16="http://schemas.microsoft.com/office/drawing/2014/main" id="{47C80EC2-2B69-4CB2-BDF8-42855AD0BED1}"/>
              </a:ext>
            </a:extLst>
          </p:cNvPr>
          <p:cNvSpPr>
            <a:spLocks noChangeArrowheads="1" noChangeShapeType="1" noTextEdit="1"/>
          </p:cNvSpPr>
          <p:nvPr/>
        </p:nvSpPr>
        <p:spPr bwMode="gray">
          <a:xfrm>
            <a:off x="335360" y="224631"/>
            <a:ext cx="3456632" cy="504825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 latinLnBrk="1">
              <a:defRPr/>
            </a:pPr>
            <a:r>
              <a:rPr lang="en-US" altLang="zh-CN" sz="3600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66"/>
                    </a:gs>
                    <a:gs pos="100000">
                      <a:schemeClr val="tx1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华文细黑"/>
                <a:ea typeface="华文细黑"/>
              </a:rPr>
              <a:t>1.2  </a:t>
            </a:r>
            <a:r>
              <a:rPr lang="zh-CN" altLang="en-US" sz="3600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66"/>
                    </a:gs>
                    <a:gs pos="100000">
                      <a:schemeClr val="tx1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华文细黑"/>
                <a:ea typeface="华文细黑"/>
              </a:rPr>
              <a:t>命题逻辑的应用</a:t>
            </a:r>
          </a:p>
        </p:txBody>
      </p:sp>
      <p:sp>
        <p:nvSpPr>
          <p:cNvPr id="29" name="TextBox 5">
            <a:extLst>
              <a:ext uri="{FF2B5EF4-FFF2-40B4-BE49-F238E27FC236}">
                <a16:creationId xmlns:a16="http://schemas.microsoft.com/office/drawing/2014/main" id="{7047DC8C-07E1-45D5-9056-8A4F9D1DD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0" y="0"/>
            <a:ext cx="5786437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187325" algn="r" latinLnBrk="1">
              <a:buClr>
                <a:schemeClr val="folHlink"/>
              </a:buClr>
              <a:buSzPct val="60000"/>
            </a:pPr>
            <a:r>
              <a:rPr lang="zh-CN" altLang="en-US" b="1" dirty="0">
                <a:solidFill>
                  <a:srgbClr val="FFFF66"/>
                </a:solidFill>
              </a:rPr>
              <a:t>命题逻辑    </a:t>
            </a:r>
          </a:p>
          <a:p>
            <a:pPr indent="187325" algn="r" latinLnBrk="1"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FF66"/>
                </a:solidFill>
              </a:rPr>
              <a:t>Proposition Logic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  <p:bldP spid="22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roup 1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3014464"/>
              </p:ext>
            </p:extLst>
          </p:nvPr>
        </p:nvGraphicFramePr>
        <p:xfrm>
          <a:off x="2208213" y="1628775"/>
          <a:ext cx="6120630" cy="4343276"/>
        </p:xfrm>
        <a:graphic>
          <a:graphicData uri="http://schemas.openxmlformats.org/drawingml/2006/table">
            <a:tbl>
              <a:tblPr/>
              <a:tblGrid>
                <a:gridCol w="2589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逻辑运算符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符号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6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Negation(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否定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!p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Conjunction(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合取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 &amp;&amp; 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Disjunction(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析取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 || 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Exclusive or(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异或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( p || q ) &amp;&amp; ( !p || !q 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Conditional(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蕴含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if(p) q;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Biconditional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双蕴含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( p &amp;&amp; q ) || ( !p &amp;&amp; !q)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AutoShape 9"/>
          <p:cNvSpPr>
            <a:spLocks noChangeArrowheads="1"/>
          </p:cNvSpPr>
          <p:nvPr/>
        </p:nvSpPr>
        <p:spPr bwMode="gray">
          <a:xfrm>
            <a:off x="8976320" y="1412776"/>
            <a:ext cx="2952750" cy="5746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64314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kumimoji="0" lang="zh-CN" altLang="en-US" sz="2400" i="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华文中宋" pitchFamily="2" charset="-122"/>
              </a:rPr>
              <a:t>逻辑运算和位运算</a:t>
            </a:r>
          </a:p>
        </p:txBody>
      </p:sp>
      <p:sp>
        <p:nvSpPr>
          <p:cNvPr id="7" name="WordArt 2">
            <a:extLst>
              <a:ext uri="{FF2B5EF4-FFF2-40B4-BE49-F238E27FC236}">
                <a16:creationId xmlns:a16="http://schemas.microsoft.com/office/drawing/2014/main" id="{5FA272CC-41F6-43E6-A545-134020C8F3D7}"/>
              </a:ext>
            </a:extLst>
          </p:cNvPr>
          <p:cNvSpPr>
            <a:spLocks noChangeArrowheads="1" noChangeShapeType="1" noTextEdit="1"/>
          </p:cNvSpPr>
          <p:nvPr/>
        </p:nvSpPr>
        <p:spPr bwMode="gray">
          <a:xfrm>
            <a:off x="335360" y="224631"/>
            <a:ext cx="3456632" cy="504825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 latinLnBrk="1">
              <a:defRPr/>
            </a:pPr>
            <a:r>
              <a:rPr lang="en-US" altLang="zh-CN" sz="3600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66"/>
                    </a:gs>
                    <a:gs pos="100000">
                      <a:schemeClr val="tx1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华文细黑"/>
                <a:ea typeface="华文细黑"/>
              </a:rPr>
              <a:t>1.2  </a:t>
            </a:r>
            <a:r>
              <a:rPr lang="zh-CN" altLang="en-US" sz="3600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66"/>
                    </a:gs>
                    <a:gs pos="100000">
                      <a:schemeClr val="tx1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华文细黑"/>
                <a:ea typeface="华文细黑"/>
              </a:rPr>
              <a:t>命题逻辑的应用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B93E2DB8-4EAC-4B14-8560-0291D4FB3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0" y="0"/>
            <a:ext cx="5786437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187325" algn="r" latinLnBrk="1">
              <a:buClr>
                <a:schemeClr val="folHlink"/>
              </a:buClr>
              <a:buSzPct val="60000"/>
            </a:pPr>
            <a:r>
              <a:rPr lang="zh-CN" altLang="en-US" b="1" dirty="0">
                <a:solidFill>
                  <a:srgbClr val="FFFF66"/>
                </a:solidFill>
              </a:rPr>
              <a:t>命题逻辑    </a:t>
            </a:r>
          </a:p>
          <a:p>
            <a:pPr indent="187325" algn="r" latinLnBrk="1"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FF66"/>
                </a:solidFill>
              </a:rPr>
              <a:t>Proposition Logic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9"/>
          <p:cNvSpPr>
            <a:spLocks noChangeArrowheads="1"/>
          </p:cNvSpPr>
          <p:nvPr/>
        </p:nvSpPr>
        <p:spPr bwMode="gray">
          <a:xfrm>
            <a:off x="9608380" y="1333704"/>
            <a:ext cx="2309796" cy="5746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64314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kumimoji="0" lang="zh-CN" altLang="en-US" sz="2400" i="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华文中宋" pitchFamily="2" charset="-122"/>
              </a:rPr>
              <a:t>逻辑电路</a:t>
            </a:r>
          </a:p>
        </p:txBody>
      </p:sp>
      <p:pic>
        <p:nvPicPr>
          <p:cNvPr id="123906" name="Picture 2" descr="http://www.diangon.com/image/portal/201606/30/104015xmls8eeimppe0qmi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l="60610" t="17647" r="23538" b="64872"/>
          <a:stretch/>
        </p:blipFill>
        <p:spPr bwMode="auto">
          <a:xfrm>
            <a:off x="4699585" y="2236212"/>
            <a:ext cx="2011426" cy="1054889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4672431" y="2307649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+mn-lt"/>
                <a:ea typeface="楷体_GB2312" pitchFamily="49" charset="-122"/>
              </a:rPr>
              <a:t>p</a:t>
            </a:r>
            <a:endParaRPr lang="zh-CN" altLang="en-US" sz="2000" dirty="0">
              <a:latin typeface="+mn-lt"/>
              <a:ea typeface="楷体_GB2312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2431" y="2621919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+mn-lt"/>
                <a:ea typeface="楷体_GB2312" pitchFamily="49" charset="-122"/>
              </a:rPr>
              <a:t>q</a:t>
            </a:r>
            <a:endParaRPr lang="zh-CN" altLang="en-US" sz="2000" dirty="0">
              <a:latin typeface="+mn-lt"/>
              <a:ea typeface="楷体_GB2312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326376" y="2479043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>
                <a:ea typeface="华文细黑" pitchFamily="2" charset="-122"/>
              </a:rPr>
              <a:t>p</a:t>
            </a:r>
            <a:r>
              <a:rPr lang="en-US" altLang="zh-CN" sz="2000" i="0" dirty="0" err="1">
                <a:ea typeface="华文细黑" pitchFamily="2" charset="-122"/>
              </a:rPr>
              <a:t>∧</a:t>
            </a:r>
            <a:r>
              <a:rPr lang="en-US" altLang="zh-CN" sz="2000" dirty="0" err="1">
                <a:ea typeface="华文细黑" pitchFamily="2" charset="-122"/>
              </a:rPr>
              <a:t>q</a:t>
            </a:r>
            <a:endParaRPr lang="zh-CN" altLang="en-US" sz="2000" dirty="0"/>
          </a:p>
        </p:txBody>
      </p:sp>
      <p:pic>
        <p:nvPicPr>
          <p:cNvPr id="18" name="Picture 2" descr="http://www.diangon.com/image/portal/201606/30/104015xmls8eeimppe0qmi.jpg">
            <a:extLst>
              <a:ext uri="{FF2B5EF4-FFF2-40B4-BE49-F238E27FC236}">
                <a16:creationId xmlns:a16="http://schemas.microsoft.com/office/drawing/2014/main" id="{E7782EDD-7464-4851-9A58-A5D04497E2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rcRect l="60610" t="61840" r="23538" b="19608"/>
          <a:stretch/>
        </p:blipFill>
        <p:spPr bwMode="auto">
          <a:xfrm>
            <a:off x="2024485" y="2276872"/>
            <a:ext cx="2011426" cy="1119482"/>
          </a:xfrm>
          <a:prstGeom prst="rect">
            <a:avLst/>
          </a:prstGeom>
          <a:noFill/>
        </p:spPr>
      </p:pic>
      <p:pic>
        <p:nvPicPr>
          <p:cNvPr id="20" name="Picture 2" descr="http://www.diangon.com/image/portal/201606/30/104015xmls8eeimppe0qmi.jpg">
            <a:extLst>
              <a:ext uri="{FF2B5EF4-FFF2-40B4-BE49-F238E27FC236}">
                <a16:creationId xmlns:a16="http://schemas.microsoft.com/office/drawing/2014/main" id="{F1D32E5F-A965-4B24-BD13-26C7628260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l="60605" t="37161" r="23543" b="43645"/>
          <a:stretch/>
        </p:blipFill>
        <p:spPr bwMode="auto">
          <a:xfrm>
            <a:off x="7593406" y="2132856"/>
            <a:ext cx="2011426" cy="1158244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991544" y="244928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+mn-lt"/>
                <a:ea typeface="楷体_GB2312" pitchFamily="49" charset="-122"/>
              </a:rPr>
              <a:t>p</a:t>
            </a:r>
            <a:endParaRPr lang="zh-CN" altLang="en-US" sz="2000" dirty="0">
              <a:latin typeface="+mn-lt"/>
              <a:ea typeface="楷体_GB2312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34619" y="2449286"/>
            <a:ext cx="4956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i="0" dirty="0">
                <a:ea typeface="宋体" pitchFamily="2" charset="-122"/>
                <a:sym typeface="Symbol"/>
              </a:rPr>
              <a:t></a:t>
            </a:r>
            <a:r>
              <a:rPr lang="en-US" altLang="zh-CN" sz="2000" dirty="0">
                <a:ea typeface="宋体" pitchFamily="2" charset="-122"/>
              </a:rPr>
              <a:t>p</a:t>
            </a:r>
            <a:endParaRPr lang="zh-CN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7603824" y="234048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+mn-lt"/>
                <a:ea typeface="楷体_GB2312" pitchFamily="49" charset="-122"/>
              </a:rPr>
              <a:t>p</a:t>
            </a:r>
            <a:endParaRPr lang="zh-CN" altLang="en-US" sz="2000" dirty="0">
              <a:latin typeface="+mn-lt"/>
              <a:ea typeface="楷体_GB2312" pitchFamily="49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03824" y="265475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+mn-lt"/>
                <a:ea typeface="楷体_GB2312" pitchFamily="49" charset="-122"/>
              </a:rPr>
              <a:t>q</a:t>
            </a:r>
            <a:endParaRPr lang="zh-CN" altLang="en-US" sz="2000" dirty="0">
              <a:latin typeface="+mn-lt"/>
              <a:ea typeface="楷体_GB2312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286805" y="2507496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>
                <a:ea typeface="宋体" pitchFamily="2" charset="-122"/>
              </a:rPr>
              <a:t>p</a:t>
            </a:r>
            <a:r>
              <a:rPr lang="en-US" altLang="zh-CN" sz="2000" i="0" dirty="0" err="1">
                <a:ea typeface="华文细黑" pitchFamily="2" charset="-122"/>
              </a:rPr>
              <a:t>∨</a:t>
            </a:r>
            <a:r>
              <a:rPr lang="en-US" altLang="zh-CN" sz="2000" dirty="0" err="1">
                <a:ea typeface="宋体" pitchFamily="2" charset="-122"/>
              </a:rPr>
              <a:t>q</a:t>
            </a:r>
            <a:endParaRPr lang="zh-CN" altLang="en-US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AA590D4-6BA6-4326-B023-D9D0ECE59370}"/>
              </a:ext>
            </a:extLst>
          </p:cNvPr>
          <p:cNvSpPr txBox="1"/>
          <p:nvPr/>
        </p:nvSpPr>
        <p:spPr>
          <a:xfrm>
            <a:off x="625610" y="1423655"/>
            <a:ext cx="2048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0" dirty="0">
                <a:latin typeface="华文细黑" panose="02010600040101010101" pitchFamily="2" charset="-122"/>
                <a:ea typeface="华文细黑" panose="02010600040101010101" pitchFamily="2" charset="-122"/>
              </a:rPr>
              <a:t>基本逻辑门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53E961C-AFD7-4DBE-8107-01B1532705D3}"/>
              </a:ext>
            </a:extLst>
          </p:cNvPr>
          <p:cNvSpPr txBox="1"/>
          <p:nvPr/>
        </p:nvSpPr>
        <p:spPr>
          <a:xfrm>
            <a:off x="2565023" y="31064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i="0" dirty="0">
                <a:latin typeface="宋体" panose="02010600030101010101" pitchFamily="2" charset="-122"/>
                <a:ea typeface="宋体" panose="02010600030101010101" pitchFamily="2" charset="-122"/>
              </a:rPr>
              <a:t>非门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15EB89E-4AEE-455E-B182-8CA5D26AEFDE}"/>
              </a:ext>
            </a:extLst>
          </p:cNvPr>
          <p:cNvSpPr txBox="1"/>
          <p:nvPr/>
        </p:nvSpPr>
        <p:spPr>
          <a:xfrm>
            <a:off x="5305654" y="31064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i="0" dirty="0">
                <a:latin typeface="宋体" panose="02010600030101010101" pitchFamily="2" charset="-122"/>
                <a:ea typeface="宋体" panose="02010600030101010101" pitchFamily="2" charset="-122"/>
              </a:rPr>
              <a:t>与门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928B9C4-135D-4148-9F08-F7C8579FABDE}"/>
              </a:ext>
            </a:extLst>
          </p:cNvPr>
          <p:cNvSpPr txBox="1"/>
          <p:nvPr/>
        </p:nvSpPr>
        <p:spPr>
          <a:xfrm>
            <a:off x="8275954" y="31123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i="0" dirty="0">
                <a:latin typeface="宋体" panose="02010600030101010101" pitchFamily="2" charset="-122"/>
                <a:ea typeface="宋体" panose="02010600030101010101" pitchFamily="2" charset="-122"/>
              </a:rPr>
              <a:t>或门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F4B4D7B-1926-48FD-AECD-4EB58F599201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contrast="40000"/>
          </a:blip>
          <a:stretch>
            <a:fillRect/>
          </a:stretch>
        </p:blipFill>
        <p:spPr>
          <a:xfrm>
            <a:off x="1487488" y="3978848"/>
            <a:ext cx="9012479" cy="1898424"/>
          </a:xfrm>
          <a:prstGeom prst="rect">
            <a:avLst/>
          </a:prstGeom>
        </p:spPr>
      </p:pic>
      <p:sp>
        <p:nvSpPr>
          <p:cNvPr id="23" name="WordArt 2">
            <a:extLst>
              <a:ext uri="{FF2B5EF4-FFF2-40B4-BE49-F238E27FC236}">
                <a16:creationId xmlns:a16="http://schemas.microsoft.com/office/drawing/2014/main" id="{509657A7-BD5D-416D-B18D-47DE99AD688E}"/>
              </a:ext>
            </a:extLst>
          </p:cNvPr>
          <p:cNvSpPr>
            <a:spLocks noChangeArrowheads="1" noChangeShapeType="1" noTextEdit="1"/>
          </p:cNvSpPr>
          <p:nvPr/>
        </p:nvSpPr>
        <p:spPr bwMode="gray">
          <a:xfrm>
            <a:off x="335360" y="224631"/>
            <a:ext cx="3456632" cy="504825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 latinLnBrk="1">
              <a:defRPr/>
            </a:pPr>
            <a:r>
              <a:rPr lang="en-US" altLang="zh-CN" sz="3600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66"/>
                    </a:gs>
                    <a:gs pos="100000">
                      <a:schemeClr val="tx1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华文细黑"/>
                <a:ea typeface="华文细黑"/>
              </a:rPr>
              <a:t>1.2  </a:t>
            </a:r>
            <a:r>
              <a:rPr lang="zh-CN" altLang="en-US" sz="3600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66"/>
                    </a:gs>
                    <a:gs pos="100000">
                      <a:schemeClr val="tx1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华文细黑"/>
                <a:ea typeface="华文细黑"/>
              </a:rPr>
              <a:t>命题逻辑的应用</a:t>
            </a:r>
          </a:p>
        </p:txBody>
      </p:sp>
      <p:sp>
        <p:nvSpPr>
          <p:cNvPr id="24" name="TextBox 5">
            <a:extLst>
              <a:ext uri="{FF2B5EF4-FFF2-40B4-BE49-F238E27FC236}">
                <a16:creationId xmlns:a16="http://schemas.microsoft.com/office/drawing/2014/main" id="{DFFC8BCE-FCE1-4C62-B087-FE1FF9C988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0" y="0"/>
            <a:ext cx="5786437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187325" algn="r" latinLnBrk="1">
              <a:buClr>
                <a:schemeClr val="folHlink"/>
              </a:buClr>
              <a:buSzPct val="60000"/>
            </a:pPr>
            <a:r>
              <a:rPr lang="zh-CN" altLang="en-US" b="1" dirty="0">
                <a:solidFill>
                  <a:srgbClr val="FFFF66"/>
                </a:solidFill>
              </a:rPr>
              <a:t>命题逻辑    </a:t>
            </a:r>
          </a:p>
          <a:p>
            <a:pPr indent="187325" algn="r" latinLnBrk="1"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FF66"/>
                </a:solidFill>
              </a:rPr>
              <a:t>Proposition Logic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9"/>
          <p:cNvSpPr>
            <a:spLocks noChangeArrowheads="1"/>
          </p:cNvSpPr>
          <p:nvPr/>
        </p:nvSpPr>
        <p:spPr bwMode="gray">
          <a:xfrm>
            <a:off x="9633191" y="1360295"/>
            <a:ext cx="2309796" cy="5746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64314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kumimoji="0" lang="zh-CN" altLang="en-US" sz="2400" i="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华文中宋" pitchFamily="2" charset="-122"/>
              </a:rPr>
              <a:t>逻辑电路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B7331BB-3F75-41AC-909F-D93ACDA27E40}"/>
              </a:ext>
            </a:extLst>
          </p:cNvPr>
          <p:cNvGrpSpPr/>
          <p:nvPr/>
        </p:nvGrpSpPr>
        <p:grpSpPr>
          <a:xfrm>
            <a:off x="712316" y="3645024"/>
            <a:ext cx="6647189" cy="461665"/>
            <a:chOff x="755576" y="3645024"/>
            <a:chExt cx="6647189" cy="461665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6EDD6842-E287-474F-9F5B-51FB70F9E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contrast="40000"/>
            </a:blip>
            <a:stretch>
              <a:fillRect/>
            </a:stretch>
          </p:blipFill>
          <p:spPr>
            <a:xfrm>
              <a:off x="1527975" y="3698265"/>
              <a:ext cx="4037980" cy="408424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F299748-C8AE-4EE6-9A1E-A2537CEDB92B}"/>
                </a:ext>
              </a:extLst>
            </p:cNvPr>
            <p:cNvSpPr txBox="1"/>
            <p:nvPr/>
          </p:nvSpPr>
          <p:spPr>
            <a:xfrm>
              <a:off x="755576" y="3645024"/>
              <a:ext cx="66471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i="0" dirty="0">
                  <a:latin typeface="宋体" panose="02010600030101010101" pitchFamily="2" charset="-122"/>
                  <a:ea typeface="宋体" panose="02010600030101010101" pitchFamily="2" charset="-122"/>
                </a:rPr>
                <a:t>设计                           的数字电路</a:t>
              </a:r>
            </a:p>
          </p:txBody>
        </p:sp>
      </p:grpSp>
      <p:pic>
        <p:nvPicPr>
          <p:cNvPr id="24" name="图片 23">
            <a:extLst>
              <a:ext uri="{FF2B5EF4-FFF2-40B4-BE49-F238E27FC236}">
                <a16:creationId xmlns:a16="http://schemas.microsoft.com/office/drawing/2014/main" id="{776E27E3-4E6A-4473-9F84-92872016A9A1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contrast="40000"/>
          </a:blip>
          <a:stretch>
            <a:fillRect/>
          </a:stretch>
        </p:blipFill>
        <p:spPr>
          <a:xfrm>
            <a:off x="1880789" y="4346290"/>
            <a:ext cx="8811422" cy="2104809"/>
          </a:xfrm>
          <a:prstGeom prst="rect">
            <a:avLst/>
          </a:prstGeom>
        </p:spPr>
      </p:pic>
      <p:sp>
        <p:nvSpPr>
          <p:cNvPr id="25" name="WordArt 2">
            <a:extLst>
              <a:ext uri="{FF2B5EF4-FFF2-40B4-BE49-F238E27FC236}">
                <a16:creationId xmlns:a16="http://schemas.microsoft.com/office/drawing/2014/main" id="{8E262D1C-99E9-4822-96B4-3ABE22AF0660}"/>
              </a:ext>
            </a:extLst>
          </p:cNvPr>
          <p:cNvSpPr>
            <a:spLocks noChangeArrowheads="1" noChangeShapeType="1" noTextEdit="1"/>
          </p:cNvSpPr>
          <p:nvPr/>
        </p:nvSpPr>
        <p:spPr bwMode="gray">
          <a:xfrm>
            <a:off x="335360" y="224631"/>
            <a:ext cx="3456632" cy="504825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 latinLnBrk="1">
              <a:defRPr/>
            </a:pPr>
            <a:r>
              <a:rPr lang="en-US" altLang="zh-CN" sz="3600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66"/>
                    </a:gs>
                    <a:gs pos="100000">
                      <a:schemeClr val="tx1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华文细黑"/>
                <a:ea typeface="华文细黑"/>
              </a:rPr>
              <a:t>1.2  </a:t>
            </a:r>
            <a:r>
              <a:rPr lang="zh-CN" altLang="en-US" sz="3600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66"/>
                    </a:gs>
                    <a:gs pos="100000">
                      <a:schemeClr val="tx1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华文细黑"/>
                <a:ea typeface="华文细黑"/>
              </a:rPr>
              <a:t>命题逻辑的应用</a:t>
            </a:r>
          </a:p>
        </p:txBody>
      </p:sp>
      <p:sp>
        <p:nvSpPr>
          <p:cNvPr id="26" name="TextBox 5">
            <a:extLst>
              <a:ext uri="{FF2B5EF4-FFF2-40B4-BE49-F238E27FC236}">
                <a16:creationId xmlns:a16="http://schemas.microsoft.com/office/drawing/2014/main" id="{212B09E4-B9CA-4C3D-9A3A-81820599B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0" y="0"/>
            <a:ext cx="5786437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187325" algn="r" latinLnBrk="1">
              <a:buClr>
                <a:schemeClr val="folHlink"/>
              </a:buClr>
              <a:buSzPct val="60000"/>
            </a:pPr>
            <a:r>
              <a:rPr lang="zh-CN" altLang="en-US" b="1" dirty="0">
                <a:solidFill>
                  <a:srgbClr val="FFFF66"/>
                </a:solidFill>
              </a:rPr>
              <a:t>命题逻辑    </a:t>
            </a:r>
          </a:p>
          <a:p>
            <a:pPr indent="187325" algn="r" latinLnBrk="1"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FF66"/>
                </a:solidFill>
              </a:rPr>
              <a:t>Proposition Logic</a:t>
            </a:r>
          </a:p>
        </p:txBody>
      </p:sp>
      <p:pic>
        <p:nvPicPr>
          <p:cNvPr id="27" name="Picture 2" descr="http://www.diangon.com/image/portal/201606/30/104015xmls8eeimppe0qmi.jpg">
            <a:extLst>
              <a:ext uri="{FF2B5EF4-FFF2-40B4-BE49-F238E27FC236}">
                <a16:creationId xmlns:a16="http://schemas.microsoft.com/office/drawing/2014/main" id="{61A802B6-138A-43BB-901E-C0751A6A2B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l="60610" t="17647" r="23538" b="64872"/>
          <a:stretch/>
        </p:blipFill>
        <p:spPr bwMode="auto">
          <a:xfrm>
            <a:off x="4699585" y="2236212"/>
            <a:ext cx="2011426" cy="1054889"/>
          </a:xfrm>
          <a:prstGeom prst="rect">
            <a:avLst/>
          </a:prstGeom>
          <a:noFill/>
        </p:spPr>
      </p:pic>
      <p:sp>
        <p:nvSpPr>
          <p:cNvPr id="28" name="TextBox 7">
            <a:extLst>
              <a:ext uri="{FF2B5EF4-FFF2-40B4-BE49-F238E27FC236}">
                <a16:creationId xmlns:a16="http://schemas.microsoft.com/office/drawing/2014/main" id="{83A2C669-7531-45A4-A4B9-AB160485B38E}"/>
              </a:ext>
            </a:extLst>
          </p:cNvPr>
          <p:cNvSpPr txBox="1"/>
          <p:nvPr/>
        </p:nvSpPr>
        <p:spPr>
          <a:xfrm>
            <a:off x="4672431" y="2307649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+mn-lt"/>
                <a:ea typeface="楷体_GB2312" pitchFamily="49" charset="-122"/>
              </a:rPr>
              <a:t>p</a:t>
            </a:r>
            <a:endParaRPr lang="zh-CN" altLang="en-US" sz="2000" dirty="0">
              <a:latin typeface="+mn-lt"/>
              <a:ea typeface="楷体_GB2312" pitchFamily="49" charset="-122"/>
            </a:endParaRPr>
          </a:p>
        </p:txBody>
      </p:sp>
      <p:sp>
        <p:nvSpPr>
          <p:cNvPr id="29" name="TextBox 8">
            <a:extLst>
              <a:ext uri="{FF2B5EF4-FFF2-40B4-BE49-F238E27FC236}">
                <a16:creationId xmlns:a16="http://schemas.microsoft.com/office/drawing/2014/main" id="{C1ADD2DC-B935-452C-9A7C-12D4098C5D83}"/>
              </a:ext>
            </a:extLst>
          </p:cNvPr>
          <p:cNvSpPr txBox="1"/>
          <p:nvPr/>
        </p:nvSpPr>
        <p:spPr>
          <a:xfrm>
            <a:off x="4672431" y="2621919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+mn-lt"/>
                <a:ea typeface="楷体_GB2312" pitchFamily="49" charset="-122"/>
              </a:rPr>
              <a:t>q</a:t>
            </a:r>
            <a:endParaRPr lang="zh-CN" altLang="en-US" sz="2000" dirty="0">
              <a:latin typeface="+mn-lt"/>
              <a:ea typeface="楷体_GB2312" pitchFamily="49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B8C032B-BF0C-4A79-89C6-ADE5F4E01839}"/>
              </a:ext>
            </a:extLst>
          </p:cNvPr>
          <p:cNvSpPr/>
          <p:nvPr/>
        </p:nvSpPr>
        <p:spPr>
          <a:xfrm>
            <a:off x="6326376" y="2479043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>
                <a:ea typeface="华文细黑" pitchFamily="2" charset="-122"/>
              </a:rPr>
              <a:t>p</a:t>
            </a:r>
            <a:r>
              <a:rPr lang="en-US" altLang="zh-CN" sz="2000" i="0" dirty="0" err="1">
                <a:ea typeface="华文细黑" pitchFamily="2" charset="-122"/>
              </a:rPr>
              <a:t>∧</a:t>
            </a:r>
            <a:r>
              <a:rPr lang="en-US" altLang="zh-CN" sz="2000" dirty="0" err="1">
                <a:ea typeface="华文细黑" pitchFamily="2" charset="-122"/>
              </a:rPr>
              <a:t>q</a:t>
            </a:r>
            <a:endParaRPr lang="zh-CN" altLang="en-US" sz="2000" dirty="0"/>
          </a:p>
        </p:txBody>
      </p:sp>
      <p:pic>
        <p:nvPicPr>
          <p:cNvPr id="31" name="Picture 2" descr="http://www.diangon.com/image/portal/201606/30/104015xmls8eeimppe0qmi.jpg">
            <a:extLst>
              <a:ext uri="{FF2B5EF4-FFF2-40B4-BE49-F238E27FC236}">
                <a16:creationId xmlns:a16="http://schemas.microsoft.com/office/drawing/2014/main" id="{0F7CB6F3-D6EB-4082-BA9B-5C4B3193C2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rcRect l="60610" t="61840" r="23538" b="19608"/>
          <a:stretch/>
        </p:blipFill>
        <p:spPr bwMode="auto">
          <a:xfrm>
            <a:off x="2024485" y="2276872"/>
            <a:ext cx="2011426" cy="1119482"/>
          </a:xfrm>
          <a:prstGeom prst="rect">
            <a:avLst/>
          </a:prstGeom>
          <a:noFill/>
        </p:spPr>
      </p:pic>
      <p:pic>
        <p:nvPicPr>
          <p:cNvPr id="32" name="Picture 2" descr="http://www.diangon.com/image/portal/201606/30/104015xmls8eeimppe0qmi.jpg">
            <a:extLst>
              <a:ext uri="{FF2B5EF4-FFF2-40B4-BE49-F238E27FC236}">
                <a16:creationId xmlns:a16="http://schemas.microsoft.com/office/drawing/2014/main" id="{D4446E55-9A3F-4790-BAB7-D564B8D3D9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l="60605" t="37161" r="23543" b="43645"/>
          <a:stretch/>
        </p:blipFill>
        <p:spPr bwMode="auto">
          <a:xfrm>
            <a:off x="7593406" y="2132856"/>
            <a:ext cx="2011426" cy="1158244"/>
          </a:xfrm>
          <a:prstGeom prst="rect">
            <a:avLst/>
          </a:prstGeom>
          <a:noFill/>
        </p:spPr>
      </p:pic>
      <p:sp>
        <p:nvSpPr>
          <p:cNvPr id="33" name="TextBox 13">
            <a:extLst>
              <a:ext uri="{FF2B5EF4-FFF2-40B4-BE49-F238E27FC236}">
                <a16:creationId xmlns:a16="http://schemas.microsoft.com/office/drawing/2014/main" id="{8D1BD1CF-BE76-4FCB-A874-5C0DBAB5A738}"/>
              </a:ext>
            </a:extLst>
          </p:cNvPr>
          <p:cNvSpPr txBox="1"/>
          <p:nvPr/>
        </p:nvSpPr>
        <p:spPr>
          <a:xfrm>
            <a:off x="1991544" y="244928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+mn-lt"/>
                <a:ea typeface="楷体_GB2312" pitchFamily="49" charset="-122"/>
              </a:rPr>
              <a:t>p</a:t>
            </a:r>
            <a:endParaRPr lang="zh-CN" altLang="en-US" sz="2000" dirty="0">
              <a:latin typeface="+mn-lt"/>
              <a:ea typeface="楷体_GB2312" pitchFamily="49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D653816-BEA3-49B8-BCB2-DC11BB158B76}"/>
              </a:ext>
            </a:extLst>
          </p:cNvPr>
          <p:cNvSpPr/>
          <p:nvPr/>
        </p:nvSpPr>
        <p:spPr>
          <a:xfrm>
            <a:off x="3634619" y="2449286"/>
            <a:ext cx="4956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i="0" dirty="0">
                <a:ea typeface="宋体" pitchFamily="2" charset="-122"/>
                <a:sym typeface="Symbol"/>
              </a:rPr>
              <a:t></a:t>
            </a:r>
            <a:r>
              <a:rPr lang="en-US" altLang="zh-CN" sz="2000" dirty="0">
                <a:ea typeface="宋体" pitchFamily="2" charset="-122"/>
              </a:rPr>
              <a:t>p</a:t>
            </a:r>
            <a:endParaRPr lang="zh-CN" altLang="en-US" sz="2000" dirty="0"/>
          </a:p>
        </p:txBody>
      </p:sp>
      <p:sp>
        <p:nvSpPr>
          <p:cNvPr id="35" name="TextBox 9">
            <a:extLst>
              <a:ext uri="{FF2B5EF4-FFF2-40B4-BE49-F238E27FC236}">
                <a16:creationId xmlns:a16="http://schemas.microsoft.com/office/drawing/2014/main" id="{DEBF7061-0F9C-4B9E-9ECD-D8FACC8D4CE8}"/>
              </a:ext>
            </a:extLst>
          </p:cNvPr>
          <p:cNvSpPr txBox="1"/>
          <p:nvPr/>
        </p:nvSpPr>
        <p:spPr>
          <a:xfrm>
            <a:off x="7603824" y="234048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+mn-lt"/>
                <a:ea typeface="楷体_GB2312" pitchFamily="49" charset="-122"/>
              </a:rPr>
              <a:t>p</a:t>
            </a:r>
            <a:endParaRPr lang="zh-CN" altLang="en-US" sz="2000" dirty="0">
              <a:latin typeface="+mn-lt"/>
              <a:ea typeface="楷体_GB2312" pitchFamily="49" charset="-122"/>
            </a:endParaRPr>
          </a:p>
        </p:txBody>
      </p:sp>
      <p:sp>
        <p:nvSpPr>
          <p:cNvPr id="36" name="TextBox 10">
            <a:extLst>
              <a:ext uri="{FF2B5EF4-FFF2-40B4-BE49-F238E27FC236}">
                <a16:creationId xmlns:a16="http://schemas.microsoft.com/office/drawing/2014/main" id="{101BC6A9-3C14-436C-9F84-7E126BB5908B}"/>
              </a:ext>
            </a:extLst>
          </p:cNvPr>
          <p:cNvSpPr txBox="1"/>
          <p:nvPr/>
        </p:nvSpPr>
        <p:spPr>
          <a:xfrm>
            <a:off x="7603824" y="265475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+mn-lt"/>
                <a:ea typeface="楷体_GB2312" pitchFamily="49" charset="-122"/>
              </a:rPr>
              <a:t>q</a:t>
            </a:r>
            <a:endParaRPr lang="zh-CN" altLang="en-US" sz="2000" dirty="0">
              <a:latin typeface="+mn-lt"/>
              <a:ea typeface="楷体_GB2312" pitchFamily="49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9779F05-25B2-4EB8-9F7C-ED4801829025}"/>
              </a:ext>
            </a:extLst>
          </p:cNvPr>
          <p:cNvSpPr/>
          <p:nvPr/>
        </p:nvSpPr>
        <p:spPr>
          <a:xfrm>
            <a:off x="9286805" y="2507496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>
                <a:ea typeface="宋体" pitchFamily="2" charset="-122"/>
              </a:rPr>
              <a:t>p</a:t>
            </a:r>
            <a:r>
              <a:rPr lang="en-US" altLang="zh-CN" sz="2000" i="0" dirty="0" err="1">
                <a:ea typeface="华文细黑" pitchFamily="2" charset="-122"/>
              </a:rPr>
              <a:t>∨</a:t>
            </a:r>
            <a:r>
              <a:rPr lang="en-US" altLang="zh-CN" sz="2000" dirty="0" err="1">
                <a:ea typeface="宋体" pitchFamily="2" charset="-122"/>
              </a:rPr>
              <a:t>q</a:t>
            </a:r>
            <a:endParaRPr lang="zh-CN" altLang="en-US" sz="20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F790113-92A0-4388-9D59-CB6AF898B451}"/>
              </a:ext>
            </a:extLst>
          </p:cNvPr>
          <p:cNvSpPr txBox="1"/>
          <p:nvPr/>
        </p:nvSpPr>
        <p:spPr>
          <a:xfrm>
            <a:off x="625610" y="1423655"/>
            <a:ext cx="2048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0" dirty="0">
                <a:latin typeface="华文细黑" panose="02010600040101010101" pitchFamily="2" charset="-122"/>
                <a:ea typeface="华文细黑" panose="02010600040101010101" pitchFamily="2" charset="-122"/>
              </a:rPr>
              <a:t>基本逻辑门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2AE8844-F791-47DB-B7D7-8F9168405D75}"/>
              </a:ext>
            </a:extLst>
          </p:cNvPr>
          <p:cNvSpPr txBox="1"/>
          <p:nvPr/>
        </p:nvSpPr>
        <p:spPr>
          <a:xfrm>
            <a:off x="2565023" y="31064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i="0" dirty="0">
                <a:latin typeface="宋体" panose="02010600030101010101" pitchFamily="2" charset="-122"/>
                <a:ea typeface="宋体" panose="02010600030101010101" pitchFamily="2" charset="-122"/>
              </a:rPr>
              <a:t>非门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E4FA23D-C118-4058-BDA6-6E3D4C6E647D}"/>
              </a:ext>
            </a:extLst>
          </p:cNvPr>
          <p:cNvSpPr txBox="1"/>
          <p:nvPr/>
        </p:nvSpPr>
        <p:spPr>
          <a:xfrm>
            <a:off x="5305654" y="31064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i="0" dirty="0">
                <a:latin typeface="宋体" panose="02010600030101010101" pitchFamily="2" charset="-122"/>
                <a:ea typeface="宋体" panose="02010600030101010101" pitchFamily="2" charset="-122"/>
              </a:rPr>
              <a:t>与门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EC27F5C5-D693-49B2-8156-65E71993F240}"/>
              </a:ext>
            </a:extLst>
          </p:cNvPr>
          <p:cNvSpPr txBox="1"/>
          <p:nvPr/>
        </p:nvSpPr>
        <p:spPr>
          <a:xfrm>
            <a:off x="8275954" y="31123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i="0" dirty="0">
                <a:latin typeface="宋体" panose="02010600030101010101" pitchFamily="2" charset="-122"/>
                <a:ea typeface="宋体" panose="02010600030101010101" pitchFamily="2" charset="-122"/>
              </a:rPr>
              <a:t>或门</a:t>
            </a:r>
          </a:p>
        </p:txBody>
      </p:sp>
    </p:spTree>
    <p:extLst>
      <p:ext uri="{BB962C8B-B14F-4D97-AF65-F5344CB8AC3E}">
        <p14:creationId xmlns:p14="http://schemas.microsoft.com/office/powerpoint/2010/main" val="844453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9BCAA4B-1E5D-4192-8B8C-CAAB035A3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0" y="1484784"/>
            <a:ext cx="4876190" cy="285714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2F2C97B-675B-4959-BA64-F06FD0296B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9976" y="3140968"/>
            <a:ext cx="5864288" cy="3096344"/>
          </a:xfrm>
          <a:prstGeom prst="rect">
            <a:avLst/>
          </a:prstGeom>
        </p:spPr>
      </p:pic>
      <p:sp>
        <p:nvSpPr>
          <p:cNvPr id="7" name="AutoShape 9">
            <a:extLst>
              <a:ext uri="{FF2B5EF4-FFF2-40B4-BE49-F238E27FC236}">
                <a16:creationId xmlns:a16="http://schemas.microsoft.com/office/drawing/2014/main" id="{A17286FC-7FCF-4747-8126-04FE4F7E892D}"/>
              </a:ext>
            </a:extLst>
          </p:cNvPr>
          <p:cNvSpPr>
            <a:spLocks noChangeArrowheads="1"/>
          </p:cNvSpPr>
          <p:nvPr/>
        </p:nvSpPr>
        <p:spPr bwMode="gray">
          <a:xfrm>
            <a:off x="9633191" y="1360295"/>
            <a:ext cx="2309796" cy="5746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64314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kumimoji="0" lang="zh-CN" altLang="en-US" sz="2400" i="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华文中宋" pitchFamily="2" charset="-122"/>
              </a:rPr>
              <a:t>逻辑电路</a:t>
            </a:r>
          </a:p>
        </p:txBody>
      </p:sp>
      <p:sp>
        <p:nvSpPr>
          <p:cNvPr id="8" name="WordArt 2">
            <a:extLst>
              <a:ext uri="{FF2B5EF4-FFF2-40B4-BE49-F238E27FC236}">
                <a16:creationId xmlns:a16="http://schemas.microsoft.com/office/drawing/2014/main" id="{8676C63B-1BFB-496C-94E3-BEAB961456DF}"/>
              </a:ext>
            </a:extLst>
          </p:cNvPr>
          <p:cNvSpPr>
            <a:spLocks noChangeArrowheads="1" noChangeShapeType="1" noTextEdit="1"/>
          </p:cNvSpPr>
          <p:nvPr/>
        </p:nvSpPr>
        <p:spPr bwMode="gray">
          <a:xfrm>
            <a:off x="335360" y="224631"/>
            <a:ext cx="3456632" cy="504825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 latinLnBrk="1">
              <a:defRPr/>
            </a:pPr>
            <a:r>
              <a:rPr lang="en-US" altLang="zh-CN" sz="3600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66"/>
                    </a:gs>
                    <a:gs pos="100000">
                      <a:schemeClr val="tx1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华文细黑"/>
                <a:ea typeface="华文细黑"/>
              </a:rPr>
              <a:t>1.2  </a:t>
            </a:r>
            <a:r>
              <a:rPr lang="zh-CN" altLang="en-US" sz="3600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66"/>
                    </a:gs>
                    <a:gs pos="100000">
                      <a:schemeClr val="tx1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华文细黑"/>
                <a:ea typeface="华文细黑"/>
              </a:rPr>
              <a:t>命题逻辑的应用</a:t>
            </a: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1A6BECE3-3C50-424A-85D7-58B3A643D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0" y="0"/>
            <a:ext cx="5786437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187325" algn="r" latinLnBrk="1">
              <a:buClr>
                <a:schemeClr val="folHlink"/>
              </a:buClr>
              <a:buSzPct val="60000"/>
            </a:pPr>
            <a:r>
              <a:rPr lang="zh-CN" altLang="en-US" b="1" dirty="0">
                <a:solidFill>
                  <a:srgbClr val="FFFF66"/>
                </a:solidFill>
              </a:rPr>
              <a:t>命题逻辑    </a:t>
            </a:r>
          </a:p>
          <a:p>
            <a:pPr indent="187325" algn="r" latinLnBrk="1"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FF66"/>
                </a:solidFill>
              </a:rPr>
              <a:t>Proposition Logic</a:t>
            </a:r>
          </a:p>
        </p:txBody>
      </p:sp>
    </p:spTree>
    <p:extLst>
      <p:ext uri="{BB962C8B-B14F-4D97-AF65-F5344CB8AC3E}">
        <p14:creationId xmlns:p14="http://schemas.microsoft.com/office/powerpoint/2010/main" val="43721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98112" y="1266372"/>
            <a:ext cx="57150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1">
              <a:lnSpc>
                <a:spcPct val="120000"/>
              </a:lnSpc>
              <a:defRPr/>
            </a:pPr>
            <a:r>
              <a:rPr lang="zh-CN" altLang="en-US" sz="2600" i="0" dirty="0">
                <a:latin typeface="+mn-lt"/>
                <a:ea typeface="楷体_GB2312" pitchFamily="49" charset="-122"/>
              </a:rPr>
              <a:t>练习：</a:t>
            </a:r>
            <a:endParaRPr lang="en-US" altLang="zh-CN" sz="2600" i="0" dirty="0">
              <a:latin typeface="+mn-lt"/>
              <a:ea typeface="楷体_GB2312" pitchFamily="49" charset="-122"/>
            </a:endParaRPr>
          </a:p>
          <a:p>
            <a:pPr latinLnBrk="1">
              <a:lnSpc>
                <a:spcPct val="120000"/>
              </a:lnSpc>
              <a:defRPr/>
            </a:pPr>
            <a:endParaRPr lang="en-US" altLang="zh-CN" sz="2600" i="0" dirty="0">
              <a:latin typeface="+mn-lt"/>
              <a:ea typeface="楷体_GB2312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5C41510-7E56-4A47-B43F-1992B0135C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contrast="20000"/>
          </a:blip>
          <a:srcRect l="1608"/>
          <a:stretch/>
        </p:blipFill>
        <p:spPr>
          <a:xfrm>
            <a:off x="517121" y="1899006"/>
            <a:ext cx="11267511" cy="69092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649C215-4951-4041-A67C-15FFA899B885}"/>
              </a:ext>
            </a:extLst>
          </p:cNvPr>
          <p:cNvSpPr txBox="1"/>
          <p:nvPr/>
        </p:nvSpPr>
        <p:spPr>
          <a:xfrm>
            <a:off x="3355612" y="2689756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0" dirty="0">
                <a:sym typeface="Symbol" panose="05050102010706020507" pitchFamily="18" charset="2"/>
              </a:rPr>
              <a:t></a:t>
            </a:r>
            <a:r>
              <a:rPr lang="es-ES" altLang="zh-CN" i="0" dirty="0"/>
              <a:t> </a:t>
            </a:r>
            <a:r>
              <a:rPr lang="en-US" altLang="zh-CN" dirty="0"/>
              <a:t>a</a:t>
            </a:r>
            <a:r>
              <a:rPr lang="zh-CN" altLang="en-US" i="0" dirty="0"/>
              <a:t>→</a:t>
            </a:r>
            <a:r>
              <a:rPr lang="es-ES" altLang="zh-CN" dirty="0"/>
              <a:t>e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D101A8F-67B1-4484-AF13-F3EDE1515E33}"/>
              </a:ext>
            </a:extLst>
          </p:cNvPr>
          <p:cNvSpPr txBox="1"/>
          <p:nvPr/>
        </p:nvSpPr>
        <p:spPr>
          <a:xfrm>
            <a:off x="5443844" y="2689756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0" dirty="0">
                <a:sym typeface="Symbol" panose="05050102010706020507" pitchFamily="18" charset="2"/>
              </a:rPr>
              <a:t></a:t>
            </a:r>
            <a:r>
              <a:rPr lang="es-ES" altLang="zh-CN" i="0" dirty="0"/>
              <a:t> </a:t>
            </a:r>
            <a:r>
              <a:rPr lang="es-ES" altLang="zh-CN" dirty="0"/>
              <a:t>e</a:t>
            </a:r>
            <a:r>
              <a:rPr lang="zh-CN" altLang="en-US" i="0" dirty="0"/>
              <a:t>→</a:t>
            </a:r>
            <a:r>
              <a:rPr lang="en-US" altLang="zh-CN" dirty="0"/>
              <a:t>a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0384B8D-856B-420C-A45B-3FAD4885978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contrast="20000"/>
          </a:blip>
          <a:stretch>
            <a:fillRect/>
          </a:stretch>
        </p:blipFill>
        <p:spPr>
          <a:xfrm>
            <a:off x="630834" y="3573016"/>
            <a:ext cx="11115756" cy="100811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4BE56EF-B3F3-4DF7-BA9F-5E6314ABE4BD}"/>
              </a:ext>
            </a:extLst>
          </p:cNvPr>
          <p:cNvSpPr txBox="1"/>
          <p:nvPr/>
        </p:nvSpPr>
        <p:spPr>
          <a:xfrm>
            <a:off x="1919289" y="4797152"/>
            <a:ext cx="3525324" cy="1418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+mn-lt"/>
                <a:ea typeface="楷体" panose="02010609060101010101" pitchFamily="49" charset="-122"/>
              </a:rPr>
              <a:t>p</a:t>
            </a:r>
            <a:r>
              <a:rPr lang="en-US" altLang="zh-CN" sz="2000" i="0" dirty="0">
                <a:latin typeface="+mn-lt"/>
                <a:ea typeface="楷体" panose="02010609060101010101" pitchFamily="49" charset="-122"/>
              </a:rPr>
              <a:t>: </a:t>
            </a:r>
            <a:r>
              <a:rPr lang="zh-CN" altLang="en-US" sz="2000" i="0" dirty="0">
                <a:latin typeface="+mn-lt"/>
                <a:ea typeface="楷体" panose="02010609060101010101" pitchFamily="49" charset="-122"/>
              </a:rPr>
              <a:t>路由器向边缘系统发送分组</a:t>
            </a:r>
            <a:endParaRPr lang="en-US" altLang="zh-CN" sz="2000" i="0" dirty="0">
              <a:latin typeface="+mn-lt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lt"/>
                <a:ea typeface="楷体" panose="02010609060101010101" pitchFamily="49" charset="-122"/>
              </a:rPr>
              <a:t>q</a:t>
            </a:r>
            <a:r>
              <a:rPr lang="en-US" altLang="zh-CN" sz="2000" i="0" dirty="0">
                <a:latin typeface="+mn-lt"/>
                <a:ea typeface="楷体" panose="02010609060101010101" pitchFamily="49" charset="-122"/>
              </a:rPr>
              <a:t>: </a:t>
            </a:r>
            <a:r>
              <a:rPr lang="zh-CN" altLang="en-US" sz="2000" i="0" dirty="0">
                <a:latin typeface="+mn-lt"/>
                <a:ea typeface="楷体" panose="02010609060101010101" pitchFamily="49" charset="-122"/>
              </a:rPr>
              <a:t>路由器支持新的地址空间</a:t>
            </a:r>
            <a:endParaRPr lang="en-US" altLang="zh-CN" sz="2000" i="0" dirty="0">
              <a:latin typeface="+mn-lt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lt"/>
                <a:ea typeface="楷体" panose="02010609060101010101" pitchFamily="49" charset="-122"/>
              </a:rPr>
              <a:t>r</a:t>
            </a:r>
            <a:r>
              <a:rPr lang="en-US" altLang="zh-CN" sz="2000" i="0" dirty="0">
                <a:latin typeface="+mn-lt"/>
                <a:ea typeface="楷体" panose="02010609060101010101" pitchFamily="49" charset="-122"/>
              </a:rPr>
              <a:t>: </a:t>
            </a:r>
            <a:r>
              <a:rPr lang="zh-CN" altLang="en-US" sz="2000" i="0" dirty="0">
                <a:latin typeface="+mn-lt"/>
                <a:ea typeface="楷体" panose="02010609060101010101" pitchFamily="49" charset="-122"/>
              </a:rPr>
              <a:t>路由器安装最新版的软件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FD46EE3-0D6A-48D7-9050-E25809A29A42}"/>
              </a:ext>
            </a:extLst>
          </p:cNvPr>
          <p:cNvSpPr txBox="1"/>
          <p:nvPr/>
        </p:nvSpPr>
        <p:spPr>
          <a:xfrm>
            <a:off x="5663952" y="5107452"/>
            <a:ext cx="3283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+mn-lt"/>
                <a:ea typeface="楷体_GB2312" pitchFamily="49" charset="-122"/>
              </a:rPr>
              <a:t>p</a:t>
            </a:r>
            <a:r>
              <a:rPr lang="zh-CN" altLang="en-US" i="0" dirty="0">
                <a:latin typeface="+mn-lt"/>
                <a:ea typeface="楷体_GB2312" pitchFamily="49" charset="-122"/>
              </a:rPr>
              <a:t>→</a:t>
            </a:r>
            <a:r>
              <a:rPr lang="en-US" altLang="zh-CN" dirty="0">
                <a:latin typeface="+mn-lt"/>
                <a:ea typeface="楷体_GB2312" pitchFamily="49" charset="-122"/>
              </a:rPr>
              <a:t>q</a:t>
            </a:r>
            <a:r>
              <a:rPr lang="en-US" altLang="zh-CN" i="0" dirty="0">
                <a:latin typeface="+mn-lt"/>
                <a:ea typeface="楷体_GB2312" pitchFamily="49" charset="-122"/>
              </a:rPr>
              <a:t>, </a:t>
            </a:r>
            <a:r>
              <a:rPr lang="en-US" altLang="zh-CN" dirty="0">
                <a:latin typeface="+mn-lt"/>
                <a:ea typeface="楷体_GB2312" pitchFamily="49" charset="-122"/>
              </a:rPr>
              <a:t>q</a:t>
            </a:r>
            <a:r>
              <a:rPr lang="zh-CN" altLang="en-US" i="0" dirty="0">
                <a:latin typeface="+mn-lt"/>
                <a:ea typeface="楷体_GB2312" pitchFamily="49" charset="-122"/>
              </a:rPr>
              <a:t>→</a:t>
            </a:r>
            <a:r>
              <a:rPr lang="en-US" altLang="zh-CN" dirty="0">
                <a:latin typeface="+mn-lt"/>
                <a:ea typeface="楷体_GB2312" pitchFamily="49" charset="-122"/>
              </a:rPr>
              <a:t>r</a:t>
            </a:r>
            <a:r>
              <a:rPr lang="en-US" altLang="zh-CN" i="0" dirty="0">
                <a:latin typeface="+mn-lt"/>
                <a:ea typeface="楷体_GB2312" pitchFamily="49" charset="-122"/>
              </a:rPr>
              <a:t>, </a:t>
            </a:r>
            <a:r>
              <a:rPr lang="en-US" altLang="zh-CN" dirty="0">
                <a:latin typeface="+mn-lt"/>
                <a:ea typeface="楷体_GB2312" pitchFamily="49" charset="-122"/>
              </a:rPr>
              <a:t>r</a:t>
            </a:r>
            <a:r>
              <a:rPr lang="zh-CN" altLang="en-US" i="0" dirty="0">
                <a:latin typeface="+mn-lt"/>
                <a:ea typeface="楷体_GB2312" pitchFamily="49" charset="-122"/>
              </a:rPr>
              <a:t>→</a:t>
            </a:r>
            <a:r>
              <a:rPr lang="en-US" altLang="zh-CN" dirty="0">
                <a:latin typeface="+mn-lt"/>
                <a:ea typeface="楷体_GB2312" pitchFamily="49" charset="-122"/>
              </a:rPr>
              <a:t>p</a:t>
            </a:r>
            <a:r>
              <a:rPr lang="en-US" altLang="zh-CN" i="0" dirty="0">
                <a:latin typeface="+mn-lt"/>
                <a:ea typeface="楷体_GB2312" pitchFamily="49" charset="-122"/>
              </a:rPr>
              <a:t>,</a:t>
            </a:r>
            <a:r>
              <a:rPr lang="en-US" altLang="zh-CN" i="0" dirty="0">
                <a:latin typeface="+mn-lt"/>
                <a:sym typeface="Symbol" panose="05050102010706020507" pitchFamily="18" charset="2"/>
              </a:rPr>
              <a:t>  </a:t>
            </a:r>
            <a:r>
              <a:rPr lang="en-US" altLang="zh-CN" dirty="0">
                <a:latin typeface="+mn-lt"/>
                <a:ea typeface="楷体_GB2312" pitchFamily="49" charset="-122"/>
              </a:rPr>
              <a:t>r</a:t>
            </a:r>
            <a:endParaRPr lang="zh-CN" altLang="en-US" dirty="0">
              <a:latin typeface="+mn-lt"/>
              <a:ea typeface="楷体_GB2312" pitchFamily="49" charset="-122"/>
            </a:endParaRPr>
          </a:p>
        </p:txBody>
      </p:sp>
      <p:sp>
        <p:nvSpPr>
          <p:cNvPr id="12" name="WordArt 2">
            <a:extLst>
              <a:ext uri="{FF2B5EF4-FFF2-40B4-BE49-F238E27FC236}">
                <a16:creationId xmlns:a16="http://schemas.microsoft.com/office/drawing/2014/main" id="{5A516025-FC7D-49F0-9FB2-900122AF9E65}"/>
              </a:ext>
            </a:extLst>
          </p:cNvPr>
          <p:cNvSpPr>
            <a:spLocks noChangeArrowheads="1" noChangeShapeType="1" noTextEdit="1"/>
          </p:cNvSpPr>
          <p:nvPr/>
        </p:nvSpPr>
        <p:spPr bwMode="gray">
          <a:xfrm>
            <a:off x="335360" y="224631"/>
            <a:ext cx="3456632" cy="504825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 latinLnBrk="1">
              <a:defRPr/>
            </a:pPr>
            <a:r>
              <a:rPr lang="en-US" altLang="zh-CN" sz="3600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66"/>
                    </a:gs>
                    <a:gs pos="100000">
                      <a:schemeClr val="tx1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华文细黑"/>
                <a:ea typeface="华文细黑"/>
              </a:rPr>
              <a:t>1.2  </a:t>
            </a:r>
            <a:r>
              <a:rPr lang="zh-CN" altLang="en-US" sz="3600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66"/>
                    </a:gs>
                    <a:gs pos="100000">
                      <a:schemeClr val="tx1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华文细黑"/>
                <a:ea typeface="华文细黑"/>
              </a:rPr>
              <a:t>命题逻辑的应用</a:t>
            </a: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FCB812B5-F1F0-45DA-BEFE-C4B22860A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0" y="0"/>
            <a:ext cx="5786437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187325" algn="r" latinLnBrk="1">
              <a:buClr>
                <a:schemeClr val="folHlink"/>
              </a:buClr>
              <a:buSzPct val="60000"/>
            </a:pPr>
            <a:r>
              <a:rPr lang="zh-CN" altLang="en-US" b="1" dirty="0">
                <a:solidFill>
                  <a:srgbClr val="FFFF66"/>
                </a:solidFill>
              </a:rPr>
              <a:t>命题逻辑    </a:t>
            </a:r>
          </a:p>
          <a:p>
            <a:pPr indent="187325" algn="r" latinLnBrk="1"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FF66"/>
                </a:solidFill>
              </a:rPr>
              <a:t>Proposition Logic</a:t>
            </a:r>
          </a:p>
        </p:txBody>
      </p:sp>
    </p:spTree>
    <p:extLst>
      <p:ext uri="{BB962C8B-B14F-4D97-AF65-F5344CB8AC3E}">
        <p14:creationId xmlns:p14="http://schemas.microsoft.com/office/powerpoint/2010/main" val="152782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7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AE3F3BD-16DA-42E1-9F5A-117F22B34BB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127448" y="956880"/>
            <a:ext cx="10722148" cy="18002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i="0" dirty="0"/>
              <a:t>设有命题</a:t>
            </a:r>
            <a:r>
              <a:rPr lang="en-US" altLang="zh-CN" i="0" dirty="0"/>
              <a:t>m:</a:t>
            </a:r>
            <a:r>
              <a:rPr lang="zh-CN" altLang="en-US" i="0" dirty="0"/>
              <a:t>你是团队中的一员，命题</a:t>
            </a:r>
            <a:r>
              <a:rPr lang="en-US" altLang="zh-CN" i="0" dirty="0"/>
              <a:t>t:</a:t>
            </a:r>
            <a:r>
              <a:rPr lang="zh-CN" altLang="en-US" i="0" dirty="0"/>
              <a:t>你上下午的课程，则复合命题</a:t>
            </a:r>
            <a:r>
              <a:rPr lang="en-US" altLang="zh-CN" i="0" dirty="0"/>
              <a:t>m→¬t</a:t>
            </a:r>
            <a:r>
              <a:rPr lang="zh-CN" altLang="en-US" i="0" dirty="0"/>
              <a:t>的含义是（   ）</a:t>
            </a:r>
            <a:r>
              <a:rPr lang="en-US" altLang="zh-CN" i="0" dirty="0"/>
              <a:t>.</a:t>
            </a:r>
            <a:endParaRPr lang="zh-CN" altLang="en-US" sz="2600" i="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6B7D494-E4A5-499C-947E-27289C35774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352800" y="2786063"/>
            <a:ext cx="6400800" cy="64293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200" i="0" dirty="0"/>
              <a:t>你是团队中的一员仅当你上下午的课程</a:t>
            </a:r>
            <a:endParaRPr lang="zh-CN" altLang="en-US" sz="2200" i="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C94F16F-D128-42CD-8765-259C09750CCC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352800" y="3643313"/>
            <a:ext cx="6631632" cy="64293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200" i="0" dirty="0"/>
              <a:t>你是团队中的一员仅当你不上下午的课程</a:t>
            </a:r>
            <a:endParaRPr lang="zh-CN" altLang="en-US" sz="2200" i="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6055E94-47AC-48AB-AF99-94667D3C0028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352800" y="4500563"/>
            <a:ext cx="6400800" cy="64293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200" i="0" dirty="0"/>
              <a:t>如果你不上下午的课程，那么你是团队中的一员</a:t>
            </a:r>
            <a:endParaRPr lang="zh-CN" altLang="en-US" sz="2200" i="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3E7AB71-301A-4099-BA2E-00E2B523D9D8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3352800" y="5357813"/>
            <a:ext cx="6400800" cy="64293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200" i="0" dirty="0"/>
              <a:t>如果你上下午的课程，那么你是团队中的一员</a:t>
            </a:r>
            <a:endParaRPr lang="zh-CN" altLang="en-US" sz="2200" i="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4154AB1-B449-4725-BD52-F1A164993AE5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2638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latinLnBrk="1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DDC094F-E270-4F00-A99F-141F625768A1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26384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latinLnBrk="1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BC646AA-E116-4D43-B389-992E54E1B1D3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2638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latinLnBrk="1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82DF2D1-4C8B-4627-A72A-5FF766005911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2638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latinLnBrk="1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C3EA9168-D87D-4B26-A816-C3F6C502CC9A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7696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latinLnBrk="1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74B071F-C7A4-4EE6-9A26-DA353234634E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-1524000" y="0"/>
            <a:chExt cx="9144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589BC409-66F6-4FF5-9601-A4C4C587FB1E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 bwMode="auto">
            <a:xfrm>
              <a:off x="-152400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latinLnBrk="1"/>
              <a:endParaRPr lang="zh-CN" altLang="en-US">
                <a:ea typeface="华文细黑" pitchFamily="2" charset="-122"/>
              </a:endParaRPr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CD493F59-6258-41FB-BBD6-43212FB9B206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 bwMode="auto">
            <a:xfrm>
              <a:off x="-152400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latinLnBrk="1"/>
              <a:endParaRPr lang="zh-CN" altLang="en-US">
                <a:ea typeface="华文细黑" pitchFamily="2" charset="-122"/>
              </a:endParaRPr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77CEFE72-1E51-4F5F-8977-6DA547B00135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-127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i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 i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F649BF46-455D-4C77-9936-ABA6DC78A7D4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i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i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 i="0" dirty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1162C008-C128-43CE-A4B0-20EA7EDD4D06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76988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4711A1E-1DD0-4180-A7C0-250CEB9701B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174354" y="1179195"/>
            <a:ext cx="10682286" cy="1653381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400" i="0" dirty="0"/>
              <a:t>设有命题</a:t>
            </a:r>
            <a:r>
              <a:rPr lang="en-US" altLang="zh-CN" sz="2400" i="0" dirty="0"/>
              <a:t>p</a:t>
            </a:r>
            <a:r>
              <a:rPr lang="zh-CN" altLang="en-US" sz="2400" i="0" dirty="0"/>
              <a:t>：你的车速超过每小时</a:t>
            </a:r>
            <a:r>
              <a:rPr lang="en-US" altLang="zh-CN" sz="2400" i="0" dirty="0"/>
              <a:t>65</a:t>
            </a:r>
            <a:r>
              <a:rPr lang="zh-CN" altLang="en-US" sz="2400" i="0" dirty="0"/>
              <a:t>公里、</a:t>
            </a:r>
            <a:r>
              <a:rPr lang="en-US" altLang="zh-CN" sz="2400" i="0" dirty="0"/>
              <a:t>q</a:t>
            </a:r>
            <a:r>
              <a:rPr lang="zh-CN" altLang="en-US" sz="2400" i="0" dirty="0"/>
              <a:t>：你接到一张超速罚款单。则对“只要你接到一张超速罚单，你的车速就超过每小时</a:t>
            </a:r>
            <a:r>
              <a:rPr lang="en-US" altLang="zh-CN" sz="2400" i="0" dirty="0"/>
              <a:t>65</a:t>
            </a:r>
            <a:r>
              <a:rPr lang="zh-CN" altLang="en-US" sz="2400" i="0" dirty="0"/>
              <a:t>英里”描述正确的是</a:t>
            </a:r>
            <a:r>
              <a:rPr lang="en-US" altLang="zh-CN" sz="2400" i="0" dirty="0"/>
              <a:t>(  )</a:t>
            </a:r>
            <a:r>
              <a:rPr lang="zh-CN" altLang="en-US" sz="2400" i="0" dirty="0"/>
              <a:t>。</a:t>
            </a:r>
            <a:endParaRPr lang="zh-CN" altLang="en-US" sz="2400" i="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DF53BB2-0715-4550-8B24-1BEE3D44650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352800" y="2786063"/>
            <a:ext cx="6400800" cy="64293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i="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</a:t>
            </a:r>
            <a:r>
              <a:rPr lang="en-US" altLang="zh-CN" sz="2600" i="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Symbol" panose="05050102010706020507" pitchFamily="18" charset="2"/>
              </a:rPr>
              <a:t></a:t>
            </a:r>
            <a:r>
              <a:rPr lang="en-US" altLang="zh-CN" sz="2600" i="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q</a:t>
            </a:r>
            <a:endParaRPr lang="zh-CN" altLang="en-US" sz="2600" i="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905985E-5A90-48E2-9343-5731931A9635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352800" y="3643313"/>
            <a:ext cx="6400800" cy="64293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i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q</a:t>
            </a:r>
            <a:r>
              <a:rPr lang="zh-CN" altLang="en-US" sz="2600" i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→</a:t>
            </a:r>
            <a:r>
              <a:rPr lang="en-US" altLang="zh-CN" sz="2600" i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</a:t>
            </a:r>
            <a:endParaRPr lang="zh-CN" altLang="en-US" sz="2600" i="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BAD1E36-4283-4F80-BC7F-6BBC3FBE7126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352800" y="4500563"/>
            <a:ext cx="6400800" cy="64293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i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</a:t>
            </a:r>
            <a:r>
              <a:rPr lang="zh-CN" altLang="en-US" sz="2600" i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→</a:t>
            </a:r>
            <a:r>
              <a:rPr lang="en-US" altLang="zh-CN" sz="2600" i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q</a:t>
            </a:r>
            <a:endParaRPr lang="zh-CN" altLang="en-US" sz="2600" i="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D9052E4-1ED5-414F-83CB-63B90C790FC9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3352800" y="5357813"/>
            <a:ext cx="6400800" cy="64293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i="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</a:t>
            </a:r>
            <a:r>
              <a:rPr lang="en-US" altLang="zh-CN" sz="2600" i="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Symbol" panose="05050102010706020507" pitchFamily="18" charset="2"/>
              </a:rPr>
              <a:t></a:t>
            </a:r>
            <a:r>
              <a:rPr lang="en-US" altLang="zh-CN" sz="2600" i="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q</a:t>
            </a:r>
            <a:endParaRPr lang="zh-CN" altLang="en-US" sz="2600" i="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240F96A-3DF1-4195-A027-935B1DD1570C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2638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latinLnBrk="1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80B71D84-79D6-4FEB-9B84-B9C15A18FB51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26384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latinLnBrk="1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9A39959-D74B-4B1A-92D5-A568256BDB18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2638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latinLnBrk="1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EBEDA984-6A10-4931-AB03-C9EEF47E23C2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2638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latinLnBrk="1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C77D79E-9C55-4337-9E77-2E3DF4058E4D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7696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latinLnBrk="1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259D0974-F80A-4A06-8E97-1AEEB705EA06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-1524000" y="0"/>
            <a:chExt cx="9144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7B95042A-46C6-489F-9E1A-0C36D2D5A47B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 bwMode="auto">
            <a:xfrm>
              <a:off x="-152400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latinLnBrk="1"/>
              <a:endParaRPr lang="zh-CN" altLang="en-US">
                <a:ea typeface="华文细黑" pitchFamily="2" charset="-122"/>
              </a:endParaRPr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9FBB13FF-1881-4A1F-A82B-91A545A173C7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 bwMode="auto">
            <a:xfrm>
              <a:off x="-152400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latinLnBrk="1"/>
              <a:endParaRPr lang="zh-CN" altLang="en-US">
                <a:ea typeface="华文细黑" pitchFamily="2" charset="-122"/>
              </a:endParaRPr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B03BFECB-0701-4F2D-8DF4-FC6EEEB3B9AF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-127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i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 i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92E19681-8841-412B-BAD5-B68036FFA447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i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i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 i="0" dirty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EF1909CF-2826-4C75-B1C9-607C3982F38F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36812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055440" y="1340768"/>
            <a:ext cx="10126760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latinLnBrk="1">
              <a:lnSpc>
                <a:spcPct val="120000"/>
              </a:lnSpc>
              <a:defRPr/>
            </a:pPr>
            <a:r>
              <a:rPr lang="zh-CN" alt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作业</a:t>
            </a:r>
            <a:endParaRPr lang="en-US" altLang="zh-CN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algn="ctr" latinLnBrk="1">
              <a:lnSpc>
                <a:spcPct val="120000"/>
              </a:lnSpc>
              <a:defRPr/>
            </a:pPr>
            <a:endParaRPr lang="en-US" altLang="zh-CN" sz="2600" i="0" dirty="0">
              <a:latin typeface="+mn-lt"/>
              <a:ea typeface="楷体_GB2312" pitchFamily="49" charset="-122"/>
            </a:endParaRPr>
          </a:p>
          <a:p>
            <a:pPr latinLnBrk="1">
              <a:lnSpc>
                <a:spcPct val="120000"/>
              </a:lnSpc>
              <a:defRPr/>
            </a:pPr>
            <a:r>
              <a:rPr lang="en-US" altLang="zh-CN" sz="2600" i="0" dirty="0">
                <a:latin typeface="+mn-lt"/>
                <a:ea typeface="楷体_GB2312" pitchFamily="49" charset="-122"/>
              </a:rPr>
              <a:t>P15</a:t>
            </a:r>
            <a:r>
              <a:rPr lang="zh-CN" altLang="en-US" sz="2600" i="0" dirty="0">
                <a:latin typeface="+mn-lt"/>
                <a:ea typeface="楷体_GB2312" pitchFamily="49" charset="-122"/>
              </a:rPr>
              <a:t>：</a:t>
            </a:r>
            <a:r>
              <a:rPr lang="en-US" altLang="zh-CN" sz="2600" i="0" dirty="0">
                <a:latin typeface="+mn-lt"/>
                <a:ea typeface="楷体_GB2312" pitchFamily="49" charset="-122"/>
              </a:rPr>
              <a:t>3</a:t>
            </a:r>
            <a:r>
              <a:rPr lang="zh-CN" altLang="en-US" sz="2600" i="0" dirty="0">
                <a:latin typeface="+mn-lt"/>
                <a:ea typeface="楷体_GB2312" pitchFamily="49" charset="-122"/>
              </a:rPr>
              <a:t>、</a:t>
            </a:r>
            <a:r>
              <a:rPr lang="en-US" altLang="zh-CN" sz="2600" i="0" dirty="0">
                <a:latin typeface="+mn-lt"/>
                <a:ea typeface="楷体_GB2312" pitchFamily="49" charset="-122"/>
              </a:rPr>
              <a:t>9</a:t>
            </a:r>
          </a:p>
          <a:p>
            <a:pPr latinLnBrk="1">
              <a:lnSpc>
                <a:spcPct val="120000"/>
              </a:lnSpc>
              <a:defRPr/>
            </a:pPr>
            <a:endParaRPr lang="en-US" altLang="zh-CN" sz="2600" i="0" dirty="0">
              <a:latin typeface="+mn-lt"/>
              <a:ea typeface="楷体_GB2312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095B496-E193-48E5-AE48-733B9FFEE5A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contrast="20000"/>
          </a:blip>
          <a:stretch>
            <a:fillRect/>
          </a:stretch>
        </p:blipFill>
        <p:spPr>
          <a:xfrm>
            <a:off x="1487488" y="3131219"/>
            <a:ext cx="9897424" cy="110819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7042FA7-2A95-4F4D-AD87-18AE71D3A52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contrast="20000"/>
          </a:blip>
          <a:stretch>
            <a:fillRect/>
          </a:stretch>
        </p:blipFill>
        <p:spPr>
          <a:xfrm>
            <a:off x="1487488" y="4408106"/>
            <a:ext cx="9797635" cy="1109125"/>
          </a:xfrm>
          <a:prstGeom prst="rect">
            <a:avLst/>
          </a:prstGeom>
        </p:spPr>
      </p:pic>
      <p:sp>
        <p:nvSpPr>
          <p:cNvPr id="7" name="WordArt 2">
            <a:extLst>
              <a:ext uri="{FF2B5EF4-FFF2-40B4-BE49-F238E27FC236}">
                <a16:creationId xmlns:a16="http://schemas.microsoft.com/office/drawing/2014/main" id="{9098B247-3009-4CCB-A99A-962E9E44F748}"/>
              </a:ext>
            </a:extLst>
          </p:cNvPr>
          <p:cNvSpPr>
            <a:spLocks noChangeArrowheads="1" noChangeShapeType="1" noTextEdit="1"/>
          </p:cNvSpPr>
          <p:nvPr/>
        </p:nvSpPr>
        <p:spPr bwMode="gray">
          <a:xfrm>
            <a:off x="335360" y="224631"/>
            <a:ext cx="3456632" cy="504825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 latinLnBrk="1">
              <a:defRPr/>
            </a:pPr>
            <a:r>
              <a:rPr lang="en-US" altLang="zh-CN" sz="3600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66"/>
                    </a:gs>
                    <a:gs pos="100000">
                      <a:schemeClr val="tx1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华文细黑"/>
                <a:ea typeface="华文细黑"/>
              </a:rPr>
              <a:t>1.2  </a:t>
            </a:r>
            <a:r>
              <a:rPr lang="zh-CN" altLang="en-US" sz="3600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66"/>
                    </a:gs>
                    <a:gs pos="100000">
                      <a:schemeClr val="tx1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华文细黑"/>
                <a:ea typeface="华文细黑"/>
              </a:rPr>
              <a:t>命题逻辑的应用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8B358E85-9812-4457-9000-B57CB23CC9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0" y="0"/>
            <a:ext cx="5786437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187325" algn="r" latinLnBrk="1">
              <a:buClr>
                <a:schemeClr val="folHlink"/>
              </a:buClr>
              <a:buSzPct val="60000"/>
            </a:pPr>
            <a:r>
              <a:rPr lang="zh-CN" altLang="en-US" b="1" dirty="0">
                <a:solidFill>
                  <a:srgbClr val="FFFF66"/>
                </a:solidFill>
              </a:rPr>
              <a:t>命题逻辑    </a:t>
            </a:r>
          </a:p>
          <a:p>
            <a:pPr indent="187325" algn="r" latinLnBrk="1"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FF66"/>
                </a:solidFill>
              </a:rPr>
              <a:t>Proposition Logic</a:t>
            </a:r>
          </a:p>
        </p:txBody>
      </p:sp>
    </p:spTree>
    <p:extLst>
      <p:ext uri="{BB962C8B-B14F-4D97-AF65-F5344CB8AC3E}">
        <p14:creationId xmlns:p14="http://schemas.microsoft.com/office/powerpoint/2010/main" val="2993701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FBB09906-F870-44C3-88A1-72A69953FF6C}"/>
              </a:ext>
            </a:extLst>
          </p:cNvPr>
          <p:cNvGrpSpPr/>
          <p:nvPr/>
        </p:nvGrpSpPr>
        <p:grpSpPr>
          <a:xfrm>
            <a:off x="9225866" y="4221088"/>
            <a:ext cx="1944216" cy="1872208"/>
            <a:chOff x="9225866" y="4221088"/>
            <a:chExt cx="1944216" cy="1872208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5B68757E-4CA5-4977-9A05-ECFF78DB8B05}"/>
                </a:ext>
              </a:extLst>
            </p:cNvPr>
            <p:cNvSpPr/>
            <p:nvPr/>
          </p:nvSpPr>
          <p:spPr bwMode="auto">
            <a:xfrm>
              <a:off x="9225866" y="4221088"/>
              <a:ext cx="1944216" cy="187220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华文细黑" pitchFamily="2" charset="-122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DEB6BFD-96A3-4728-9E47-5C57B73E6273}"/>
                </a:ext>
              </a:extLst>
            </p:cNvPr>
            <p:cNvSpPr txBox="1"/>
            <p:nvPr/>
          </p:nvSpPr>
          <p:spPr>
            <a:xfrm>
              <a:off x="9796280" y="4346981"/>
              <a:ext cx="800219" cy="338554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ctr" latinLnBrk="1">
                <a:defRPr sz="1600" i="0">
                  <a:ea typeface="华文细黑" pitchFamily="2" charset="-122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9pPr>
            </a:lstStyle>
            <a:p>
              <a:r>
                <a:rPr lang="zh-CN" altLang="en-US" dirty="0"/>
                <a:t>可满足</a:t>
              </a:r>
            </a:p>
          </p:txBody>
        </p:sp>
      </p:grpSp>
      <p:sp>
        <p:nvSpPr>
          <p:cNvPr id="19" name="WordArt 2"/>
          <p:cNvSpPr>
            <a:spLocks noChangeArrowheads="1" noChangeShapeType="1" noTextEdit="1"/>
          </p:cNvSpPr>
          <p:nvPr/>
        </p:nvSpPr>
        <p:spPr bwMode="gray">
          <a:xfrm>
            <a:off x="263352" y="260351"/>
            <a:ext cx="2462200" cy="504825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 latinLnBrk="1">
              <a:defRPr/>
            </a:pPr>
            <a:r>
              <a:rPr lang="en-US" altLang="zh-CN" sz="3600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66"/>
                    </a:gs>
                    <a:gs pos="100000">
                      <a:schemeClr val="tx1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华文细黑"/>
                <a:ea typeface="华文细黑"/>
              </a:rPr>
              <a:t>1.3  </a:t>
            </a:r>
            <a:r>
              <a:rPr lang="zh-CN" altLang="en-US" sz="3600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66"/>
                    </a:gs>
                    <a:gs pos="100000">
                      <a:schemeClr val="tx1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华文细黑"/>
                <a:ea typeface="华文细黑"/>
              </a:rPr>
              <a:t>命题等价</a:t>
            </a:r>
          </a:p>
        </p:txBody>
      </p:sp>
      <p:sp>
        <p:nvSpPr>
          <p:cNvPr id="36866" name="TextBox 5"/>
          <p:cNvSpPr txBox="1">
            <a:spLocks noChangeArrowheads="1"/>
          </p:cNvSpPr>
          <p:nvPr/>
        </p:nvSpPr>
        <p:spPr bwMode="auto">
          <a:xfrm>
            <a:off x="6286227" y="0"/>
            <a:ext cx="5786437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187325" algn="r" latinLnBrk="1">
              <a:buClr>
                <a:schemeClr val="folHlink"/>
              </a:buClr>
              <a:buSzPct val="60000"/>
            </a:pPr>
            <a:r>
              <a:rPr lang="zh-CN" altLang="en-US" b="1">
                <a:solidFill>
                  <a:srgbClr val="FFFF66"/>
                </a:solidFill>
              </a:rPr>
              <a:t>命题逻辑    </a:t>
            </a:r>
          </a:p>
          <a:p>
            <a:pPr indent="187325" algn="r" latinLnBrk="1">
              <a:buClr>
                <a:schemeClr val="folHlink"/>
              </a:buClr>
              <a:buSzPct val="60000"/>
            </a:pPr>
            <a:r>
              <a:rPr lang="en-US" altLang="zh-CN" b="1">
                <a:solidFill>
                  <a:srgbClr val="FFFF66"/>
                </a:solidFill>
              </a:rPr>
              <a:t>Proposition Logic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962253" y="2329254"/>
            <a:ext cx="8734147" cy="3476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1">
              <a:lnSpc>
                <a:spcPct val="120000"/>
              </a:lnSpc>
              <a:defRPr/>
            </a:pPr>
            <a:r>
              <a:rPr lang="zh-CN" altLang="en-US" sz="2400" i="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</a:rPr>
              <a:t>定义</a:t>
            </a:r>
            <a:r>
              <a:rPr lang="en-US" altLang="zh-CN" sz="2400" i="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</a:rPr>
              <a:t>1</a:t>
            </a:r>
            <a:r>
              <a:rPr lang="en-US" altLang="zh-CN" sz="2400" i="0" dirty="0">
                <a:latin typeface="+mn-lt"/>
                <a:ea typeface="+mn-ea"/>
              </a:rPr>
              <a:t>  </a:t>
            </a:r>
            <a:r>
              <a:rPr lang="zh-CN" altLang="en-US" sz="2400" i="0" dirty="0">
                <a:latin typeface="+mn-lt"/>
                <a:ea typeface="+mn-ea"/>
              </a:rPr>
              <a:t>命题公式称为</a:t>
            </a:r>
            <a:r>
              <a:rPr lang="zh-CN" altLang="en-US" sz="2400" b="1" i="0" dirty="0">
                <a:solidFill>
                  <a:schemeClr val="folHlink"/>
                </a:solidFill>
                <a:latin typeface="+mn-lt"/>
                <a:ea typeface="+mn-ea"/>
              </a:rPr>
              <a:t>永真式</a:t>
            </a:r>
            <a:r>
              <a:rPr lang="en-US" altLang="zh-CN" sz="2400" b="1" i="0" dirty="0">
                <a:solidFill>
                  <a:schemeClr val="folHlink"/>
                </a:solidFill>
                <a:latin typeface="+mn-lt"/>
                <a:ea typeface="+mn-ea"/>
              </a:rPr>
              <a:t>tautology</a:t>
            </a:r>
            <a:r>
              <a:rPr lang="zh-CN" altLang="en-US" sz="2400" i="0" dirty="0">
                <a:latin typeface="+mn-lt"/>
                <a:ea typeface="+mn-ea"/>
              </a:rPr>
              <a:t>（或重言式），</a:t>
            </a:r>
            <a:endParaRPr lang="en-US" altLang="zh-CN" sz="2400" i="0" dirty="0">
              <a:latin typeface="+mn-lt"/>
              <a:ea typeface="+mn-ea"/>
            </a:endParaRPr>
          </a:p>
          <a:p>
            <a:pPr latinLnBrk="1">
              <a:lnSpc>
                <a:spcPct val="120000"/>
              </a:lnSpc>
              <a:defRPr/>
            </a:pPr>
            <a:r>
              <a:rPr lang="zh-CN" altLang="en-US" sz="2400" i="0" dirty="0">
                <a:latin typeface="+mn-lt"/>
                <a:ea typeface="+mn-ea"/>
              </a:rPr>
              <a:t>如果无论其中出现的命题变元的真值赋值如何，它的真值总是真。</a:t>
            </a:r>
            <a:endParaRPr lang="en-US" altLang="zh-CN" sz="2400" i="0" dirty="0">
              <a:latin typeface="+mn-lt"/>
              <a:ea typeface="+mn-ea"/>
            </a:endParaRPr>
          </a:p>
          <a:p>
            <a:pPr latinLnBrk="1">
              <a:lnSpc>
                <a:spcPct val="120000"/>
              </a:lnSpc>
              <a:defRPr/>
            </a:pPr>
            <a:r>
              <a:rPr lang="zh-CN" altLang="en-US" sz="2400" i="0" dirty="0">
                <a:latin typeface="+mn-lt"/>
                <a:ea typeface="+mn-ea"/>
              </a:rPr>
              <a:t>真值永远为假的命题公式称为</a:t>
            </a:r>
            <a:r>
              <a:rPr lang="zh-CN" altLang="en-US" sz="2400" b="1" i="0" dirty="0">
                <a:solidFill>
                  <a:schemeClr val="folHlink"/>
                </a:solidFill>
                <a:latin typeface="+mn-lt"/>
                <a:ea typeface="+mn-ea"/>
              </a:rPr>
              <a:t>永假式</a:t>
            </a:r>
            <a:r>
              <a:rPr lang="en-US" altLang="zh-CN" sz="2400" b="1" i="0" dirty="0">
                <a:solidFill>
                  <a:schemeClr val="folHlink"/>
                </a:solidFill>
                <a:latin typeface="+mn-lt"/>
                <a:ea typeface="+mn-ea"/>
              </a:rPr>
              <a:t>contradiction </a:t>
            </a:r>
            <a:r>
              <a:rPr lang="zh-CN" altLang="en-US" sz="2400" i="0" dirty="0">
                <a:latin typeface="+mn-lt"/>
                <a:ea typeface="+mn-ea"/>
              </a:rPr>
              <a:t>（或矛盾式）。</a:t>
            </a:r>
            <a:endParaRPr lang="en-US" altLang="zh-CN" sz="2400" i="0" dirty="0">
              <a:latin typeface="+mn-lt"/>
              <a:ea typeface="+mn-ea"/>
            </a:endParaRPr>
          </a:p>
          <a:p>
            <a:pPr latinLnBrk="1">
              <a:lnSpc>
                <a:spcPct val="120000"/>
              </a:lnSpc>
              <a:defRPr/>
            </a:pPr>
            <a:r>
              <a:rPr lang="zh-CN" altLang="en-US" sz="2400" i="0" dirty="0">
                <a:latin typeface="+mn-lt"/>
                <a:ea typeface="+mn-ea"/>
              </a:rPr>
              <a:t>既不是永真式又不是永假式的命题称为</a:t>
            </a:r>
            <a:r>
              <a:rPr lang="zh-CN" altLang="en-US" sz="2400" b="1" i="0" dirty="0">
                <a:solidFill>
                  <a:schemeClr val="folHlink"/>
                </a:solidFill>
                <a:latin typeface="+mn-lt"/>
                <a:ea typeface="+mn-ea"/>
              </a:rPr>
              <a:t>可能式</a:t>
            </a:r>
            <a:r>
              <a:rPr lang="zh-CN" altLang="en-US" sz="2400" b="1" i="0" dirty="0">
                <a:latin typeface="+mn-lt"/>
                <a:ea typeface="+mn-ea"/>
              </a:rPr>
              <a:t> </a:t>
            </a:r>
            <a:r>
              <a:rPr lang="en-US" altLang="zh-CN" sz="2400" b="1" i="0" dirty="0">
                <a:solidFill>
                  <a:schemeClr val="folHlink"/>
                </a:solidFill>
                <a:latin typeface="+mn-lt"/>
                <a:ea typeface="+mn-ea"/>
              </a:rPr>
              <a:t>contingency </a:t>
            </a:r>
            <a:r>
              <a:rPr lang="zh-CN" altLang="en-US" sz="2400" i="0" dirty="0">
                <a:latin typeface="+mn-lt"/>
                <a:ea typeface="+mn-ea"/>
              </a:rPr>
              <a:t>。</a:t>
            </a:r>
            <a:endParaRPr lang="en-US" altLang="zh-CN" sz="2400" i="0" dirty="0">
              <a:latin typeface="+mn-lt"/>
              <a:ea typeface="+mn-ea"/>
            </a:endParaRPr>
          </a:p>
          <a:p>
            <a:pPr latinLnBrk="1">
              <a:lnSpc>
                <a:spcPct val="120000"/>
              </a:lnSpc>
              <a:defRPr/>
            </a:pPr>
            <a:r>
              <a:rPr lang="zh-CN" altLang="en-US" sz="2400" b="1" i="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</a:rPr>
              <a:t>可满足式（</a:t>
            </a:r>
            <a:r>
              <a:rPr lang="en-US" altLang="zh-CN" sz="2400" b="1" i="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</a:rPr>
              <a:t>Satisfaction</a:t>
            </a:r>
            <a:r>
              <a:rPr lang="zh-CN" altLang="en-US" sz="2400" b="1" i="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</a:rPr>
              <a:t>）  </a:t>
            </a:r>
            <a:r>
              <a:rPr lang="zh-CN" altLang="en-US" sz="2400" i="0" dirty="0">
                <a:latin typeface="+mn-lt"/>
                <a:ea typeface="+mn-ea"/>
              </a:rPr>
              <a:t>公式中的命题变元无论怎样赋值，</a:t>
            </a:r>
            <a:endParaRPr lang="en-US" altLang="zh-CN" sz="2400" i="0" dirty="0">
              <a:latin typeface="+mn-lt"/>
              <a:ea typeface="+mn-ea"/>
            </a:endParaRPr>
          </a:p>
          <a:p>
            <a:pPr latinLnBrk="1">
              <a:lnSpc>
                <a:spcPct val="120000"/>
              </a:lnSpc>
              <a:defRPr/>
            </a:pPr>
            <a:r>
              <a:rPr lang="zh-CN" altLang="en-US" sz="2400" i="0" dirty="0">
                <a:latin typeface="+mn-lt"/>
                <a:ea typeface="+mn-ea"/>
              </a:rPr>
              <a:t>公式对应的真值总有一种情况为真。</a:t>
            </a:r>
          </a:p>
          <a:p>
            <a:pPr latinLnBrk="1">
              <a:lnSpc>
                <a:spcPct val="120000"/>
              </a:lnSpc>
              <a:defRPr/>
            </a:pPr>
            <a:endParaRPr lang="en-US" altLang="zh-CN" sz="2400" i="0" dirty="0">
              <a:latin typeface="+mn-lt"/>
              <a:ea typeface="+mn-ea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11424" y="1500189"/>
            <a:ext cx="10585176" cy="614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1">
              <a:lnSpc>
                <a:spcPct val="120000"/>
              </a:lnSpc>
              <a:defRPr/>
            </a:pPr>
            <a:r>
              <a:rPr lang="zh-CN" altLang="en-US" sz="2400" i="0" dirty="0">
                <a:latin typeface="+mn-lt"/>
                <a:ea typeface="+mn-ea"/>
              </a:rPr>
              <a:t>用真值相同的一个命题取代另一个命题</a:t>
            </a:r>
            <a:r>
              <a:rPr lang="en-US" altLang="zh-CN" sz="2400" i="0" dirty="0">
                <a:latin typeface="+mn-lt"/>
                <a:ea typeface="+mn-ea"/>
              </a:rPr>
              <a:t>——</a:t>
            </a:r>
            <a:r>
              <a:rPr lang="zh-CN" altLang="en-US" sz="2400" i="0" dirty="0">
                <a:latin typeface="+mn-lt"/>
                <a:ea typeface="+mn-ea"/>
              </a:rPr>
              <a:t>逻辑证明方法</a:t>
            </a:r>
            <a:endParaRPr lang="en-US" altLang="zh-CN" sz="2400" i="0" dirty="0">
              <a:latin typeface="+mn-lt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68438" y="313797"/>
            <a:ext cx="38756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zh-CN" sz="240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</a:rPr>
              <a:t>Propositional Equivalences</a:t>
            </a:r>
            <a:endParaRPr lang="zh-CN" altLang="en-US" sz="2400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华文细黑" pitchFamily="2" charset="-122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D3299472-5616-4F72-B9A8-DC02CD16F2C0}"/>
              </a:ext>
            </a:extLst>
          </p:cNvPr>
          <p:cNvSpPr/>
          <p:nvPr/>
        </p:nvSpPr>
        <p:spPr bwMode="auto">
          <a:xfrm>
            <a:off x="9335130" y="4800499"/>
            <a:ext cx="820236" cy="789857"/>
          </a:xfrm>
          <a:prstGeom prst="ellips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华文细黑" pitchFamily="2" charset="-122"/>
              </a:rPr>
              <a:t>永真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1E82D80-DCE3-40D2-8494-6F5E4EDDEFED}"/>
              </a:ext>
            </a:extLst>
          </p:cNvPr>
          <p:cNvSpPr/>
          <p:nvPr/>
        </p:nvSpPr>
        <p:spPr bwMode="auto">
          <a:xfrm>
            <a:off x="10282818" y="4800499"/>
            <a:ext cx="820236" cy="789857"/>
          </a:xfrm>
          <a:prstGeom prst="ellips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r>
              <a:rPr lang="zh-CN" altLang="en-US" sz="1600" i="0" dirty="0">
                <a:solidFill>
                  <a:schemeClr val="tx1"/>
                </a:solidFill>
                <a:latin typeface="Times New Roman" pitchFamily="18" charset="0"/>
                <a:ea typeface="华文细黑" pitchFamily="2" charset="-122"/>
              </a:rPr>
              <a:t>可能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5A3E17C-44E5-4B26-8FC7-D71433B9B89C}"/>
              </a:ext>
            </a:extLst>
          </p:cNvPr>
          <p:cNvSpPr/>
          <p:nvPr/>
        </p:nvSpPr>
        <p:spPr bwMode="auto">
          <a:xfrm>
            <a:off x="11230506" y="4800499"/>
            <a:ext cx="820236" cy="789857"/>
          </a:xfrm>
          <a:prstGeom prst="ellips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r>
              <a:rPr lang="zh-CN" altLang="en-US" sz="1600" i="0" dirty="0">
                <a:solidFill>
                  <a:schemeClr val="tx1"/>
                </a:solidFill>
                <a:latin typeface="Times New Roman" pitchFamily="18" charset="0"/>
                <a:ea typeface="华文细黑" pitchFamily="2" charset="-122"/>
              </a:rPr>
              <a:t>永假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741611" y="1357313"/>
            <a:ext cx="765864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1">
              <a:lnSpc>
                <a:spcPct val="120000"/>
              </a:lnSpc>
              <a:defRPr/>
            </a:pPr>
            <a:r>
              <a:rPr lang="en-US" altLang="zh-CN" sz="2400" i="0" dirty="0">
                <a:solidFill>
                  <a:srgbClr val="1F5BD3"/>
                </a:solidFill>
                <a:latin typeface="+mn-lt"/>
                <a:ea typeface="楷体_GB2312" pitchFamily="49" charset="-122"/>
              </a:rPr>
              <a:t>Example 8</a:t>
            </a:r>
            <a:r>
              <a:rPr lang="zh-CN" altLang="en-US" sz="2400" i="0" dirty="0">
                <a:solidFill>
                  <a:srgbClr val="1F5BD3"/>
                </a:solidFill>
                <a:latin typeface="+mn-lt"/>
                <a:ea typeface="楷体_GB2312" pitchFamily="49" charset="-122"/>
              </a:rPr>
              <a:t>：</a:t>
            </a:r>
            <a:r>
              <a:rPr lang="zh-CN" altLang="en-US" sz="2400" i="0" dirty="0">
                <a:latin typeface="+mn-lt"/>
                <a:ea typeface="楷体_GB2312" pitchFamily="49" charset="-122"/>
              </a:rPr>
              <a:t>把句子“只有你主修计算机科学或不是新生，才可以从校园网访问因特网。”翻译成逻辑表达式。</a:t>
            </a:r>
            <a:endParaRPr lang="en-US" altLang="zh-CN" sz="2000" dirty="0">
              <a:latin typeface="+mn-lt"/>
              <a:ea typeface="楷体_GB2312" pitchFamily="49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3048" y="2857500"/>
            <a:ext cx="7374992" cy="1379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20000"/>
              </a:lnSpc>
              <a:defRPr/>
            </a:pPr>
            <a:r>
              <a:rPr lang="zh-CN" altLang="en-US" sz="2400" i="0" dirty="0">
                <a:latin typeface="+mn-lt"/>
                <a:ea typeface="楷体_GB2312" pitchFamily="49" charset="-122"/>
              </a:rPr>
              <a:t>令</a:t>
            </a:r>
            <a:r>
              <a:rPr lang="en-US" altLang="zh-CN" sz="2400" dirty="0">
                <a:latin typeface="+mn-lt"/>
                <a:ea typeface="楷体_GB2312" pitchFamily="49" charset="-122"/>
              </a:rPr>
              <a:t>a</a:t>
            </a:r>
            <a:r>
              <a:rPr lang="zh-CN" altLang="en-US" sz="2400" i="0" dirty="0">
                <a:latin typeface="+mn-lt"/>
                <a:ea typeface="楷体_GB2312" pitchFamily="49" charset="-122"/>
              </a:rPr>
              <a:t>表示你可以</a:t>
            </a:r>
            <a:r>
              <a:rPr lang="zh-CN" altLang="en-US" sz="2400" i="0" dirty="0">
                <a:ea typeface="楷体_GB2312" pitchFamily="49" charset="-122"/>
              </a:rPr>
              <a:t>从校园网访问因特网</a:t>
            </a:r>
            <a:endParaRPr lang="en-US" altLang="zh-CN" sz="2400" i="0" dirty="0">
              <a:ea typeface="楷体_GB2312" pitchFamily="49" charset="-122"/>
            </a:endParaRPr>
          </a:p>
          <a:p>
            <a:pPr latinLnBrk="1">
              <a:lnSpc>
                <a:spcPct val="120000"/>
              </a:lnSpc>
              <a:defRPr/>
            </a:pPr>
            <a:r>
              <a:rPr lang="en-US" altLang="zh-CN" sz="2400" i="0" dirty="0">
                <a:latin typeface="+mn-lt"/>
                <a:ea typeface="楷体_GB2312" pitchFamily="49" charset="-122"/>
              </a:rPr>
              <a:t>     </a:t>
            </a:r>
            <a:r>
              <a:rPr lang="en-US" altLang="zh-CN" sz="2400" dirty="0">
                <a:latin typeface="+mn-lt"/>
                <a:ea typeface="楷体_GB2312" pitchFamily="49" charset="-122"/>
              </a:rPr>
              <a:t>c</a:t>
            </a:r>
            <a:r>
              <a:rPr lang="zh-CN" altLang="en-US" sz="2400" i="0" dirty="0">
                <a:latin typeface="+mn-lt"/>
                <a:ea typeface="楷体_GB2312" pitchFamily="49" charset="-122"/>
              </a:rPr>
              <a:t>表示</a:t>
            </a:r>
            <a:r>
              <a:rPr lang="zh-CN" altLang="en-US" sz="2400" i="0" dirty="0">
                <a:ea typeface="楷体_GB2312" pitchFamily="49" charset="-122"/>
              </a:rPr>
              <a:t>你主修计算机科学</a:t>
            </a:r>
            <a:endParaRPr lang="en-US" altLang="zh-CN" sz="2400" i="0" dirty="0">
              <a:ea typeface="楷体_GB2312" pitchFamily="49" charset="-122"/>
            </a:endParaRPr>
          </a:p>
          <a:p>
            <a:pPr latinLnBrk="1">
              <a:lnSpc>
                <a:spcPct val="120000"/>
              </a:lnSpc>
              <a:defRPr/>
            </a:pPr>
            <a:r>
              <a:rPr lang="en-US" altLang="zh-CN" sz="2400" i="0" dirty="0">
                <a:latin typeface="+mn-lt"/>
                <a:ea typeface="楷体_GB2312" pitchFamily="49" charset="-122"/>
              </a:rPr>
              <a:t>     </a:t>
            </a:r>
            <a:r>
              <a:rPr lang="en-US" altLang="zh-CN" sz="2400" dirty="0">
                <a:latin typeface="+mn-lt"/>
                <a:ea typeface="楷体_GB2312" pitchFamily="49" charset="-122"/>
              </a:rPr>
              <a:t>f</a:t>
            </a:r>
            <a:r>
              <a:rPr lang="zh-CN" altLang="en-US" sz="2400" i="0" dirty="0">
                <a:latin typeface="+mn-lt"/>
                <a:ea typeface="楷体_GB2312" pitchFamily="49" charset="-122"/>
              </a:rPr>
              <a:t>表示你是新生</a:t>
            </a:r>
            <a:endParaRPr lang="zh-CN" altLang="en-US" sz="2400" dirty="0">
              <a:latin typeface="+mn-lt"/>
              <a:ea typeface="楷体_GB2312" pitchFamily="49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13046" y="4643438"/>
            <a:ext cx="6145827" cy="493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20000"/>
              </a:lnSpc>
              <a:defRPr/>
            </a:pPr>
            <a:r>
              <a:rPr lang="zh-CN" altLang="en-US" sz="2400" i="0" dirty="0">
                <a:latin typeface="+mn-lt"/>
                <a:ea typeface="楷体_GB2312" pitchFamily="49" charset="-122"/>
              </a:rPr>
              <a:t>则句子可以翻译成  </a:t>
            </a:r>
            <a:r>
              <a:rPr lang="en-US" altLang="zh-CN" sz="2400" dirty="0">
                <a:latin typeface="+mn-lt"/>
                <a:ea typeface="楷体_GB2312" pitchFamily="49" charset="-122"/>
              </a:rPr>
              <a:t>a</a:t>
            </a:r>
            <a:r>
              <a:rPr lang="zh-CN" altLang="en-US" sz="2400" i="0" dirty="0">
                <a:latin typeface="+mn-lt"/>
                <a:ea typeface="楷体_GB2312" pitchFamily="49" charset="-122"/>
              </a:rPr>
              <a:t>→</a:t>
            </a:r>
            <a:r>
              <a:rPr lang="en-US" altLang="zh-CN" sz="2400" dirty="0">
                <a:latin typeface="+mn-lt"/>
                <a:ea typeface="楷体_GB2312" pitchFamily="49" charset="-122"/>
              </a:rPr>
              <a:t>c </a:t>
            </a:r>
            <a:r>
              <a:rPr lang="en-US" altLang="zh-CN" sz="2400" i="0" dirty="0">
                <a:latin typeface="+mn-lt"/>
                <a:ea typeface="楷体_GB2312" pitchFamily="49" charset="-122"/>
                <a:sym typeface="Symbol"/>
              </a:rPr>
              <a:t> </a:t>
            </a:r>
            <a:r>
              <a:rPr lang="en-US" altLang="zh-CN" sz="2400" dirty="0">
                <a:latin typeface="+mn-lt"/>
                <a:ea typeface="楷体_GB2312" pitchFamily="49" charset="-122"/>
              </a:rPr>
              <a:t>f</a:t>
            </a:r>
            <a:endParaRPr lang="zh-CN" altLang="en-US" sz="2400" dirty="0">
              <a:latin typeface="+mn-lt"/>
              <a:ea typeface="楷体_GB2312" pitchFamily="49" charset="-122"/>
            </a:endParaRPr>
          </a:p>
        </p:txBody>
      </p:sp>
      <p:sp>
        <p:nvSpPr>
          <p:cNvPr id="10" name="WordArt 2">
            <a:extLst>
              <a:ext uri="{FF2B5EF4-FFF2-40B4-BE49-F238E27FC236}">
                <a16:creationId xmlns:a16="http://schemas.microsoft.com/office/drawing/2014/main" id="{71351F6E-4B88-4FAF-B572-95AB0C7AA5EF}"/>
              </a:ext>
            </a:extLst>
          </p:cNvPr>
          <p:cNvSpPr>
            <a:spLocks noChangeArrowheads="1" noChangeShapeType="1" noTextEdit="1"/>
          </p:cNvSpPr>
          <p:nvPr/>
        </p:nvSpPr>
        <p:spPr bwMode="gray">
          <a:xfrm>
            <a:off x="335360" y="224631"/>
            <a:ext cx="3456632" cy="504825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 latinLnBrk="1">
              <a:defRPr/>
            </a:pPr>
            <a:r>
              <a:rPr lang="en-US" altLang="zh-CN" sz="3600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66"/>
                    </a:gs>
                    <a:gs pos="100000">
                      <a:schemeClr val="tx1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华文细黑"/>
                <a:ea typeface="华文细黑"/>
              </a:rPr>
              <a:t>1.2  </a:t>
            </a:r>
            <a:r>
              <a:rPr lang="zh-CN" altLang="en-US" sz="3600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66"/>
                    </a:gs>
                    <a:gs pos="100000">
                      <a:schemeClr val="tx1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华文细黑"/>
                <a:ea typeface="华文细黑"/>
              </a:rPr>
              <a:t>命题逻辑的应用</a:t>
            </a:r>
          </a:p>
        </p:txBody>
      </p:sp>
      <p:sp>
        <p:nvSpPr>
          <p:cNvPr id="14" name="TextBox 5">
            <a:extLst>
              <a:ext uri="{FF2B5EF4-FFF2-40B4-BE49-F238E27FC236}">
                <a16:creationId xmlns:a16="http://schemas.microsoft.com/office/drawing/2014/main" id="{3B31DEF2-C230-49E9-BF40-42E2886BC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0" y="0"/>
            <a:ext cx="5786437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187325" algn="r" latinLnBrk="1">
              <a:buClr>
                <a:schemeClr val="folHlink"/>
              </a:buClr>
              <a:buSzPct val="60000"/>
            </a:pPr>
            <a:r>
              <a:rPr lang="zh-CN" altLang="en-US" b="1" dirty="0">
                <a:solidFill>
                  <a:srgbClr val="FFFF66"/>
                </a:solidFill>
              </a:rPr>
              <a:t>命题逻辑    </a:t>
            </a:r>
          </a:p>
          <a:p>
            <a:pPr indent="187325" algn="r" latinLnBrk="1"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FF66"/>
                </a:solidFill>
              </a:rPr>
              <a:t>Proposition Logic</a:t>
            </a:r>
          </a:p>
        </p:txBody>
      </p:sp>
      <p:sp>
        <p:nvSpPr>
          <p:cNvPr id="15" name="圆角矩形 6">
            <a:extLst>
              <a:ext uri="{FF2B5EF4-FFF2-40B4-BE49-F238E27FC236}">
                <a16:creationId xmlns:a16="http://schemas.microsoft.com/office/drawing/2014/main" id="{C6DCC5ED-C83A-4A3C-A6DC-468749B41BB8}"/>
              </a:ext>
            </a:extLst>
          </p:cNvPr>
          <p:cNvSpPr/>
          <p:nvPr/>
        </p:nvSpPr>
        <p:spPr bwMode="auto">
          <a:xfrm>
            <a:off x="8745140" y="1769392"/>
            <a:ext cx="3111500" cy="3786202"/>
          </a:xfrm>
          <a:prstGeom prst="round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457200" indent="-457200" latinLnBrk="1">
              <a:buFont typeface="+mj-lt"/>
              <a:buAutoNum type="arabicPeriod"/>
              <a:defRPr/>
            </a:pPr>
            <a:endParaRPr lang="en-US" altLang="zh-CN" sz="2400" dirty="0">
              <a:latin typeface="+mn-lt"/>
              <a:ea typeface="华文细黑" pitchFamily="2" charset="-122"/>
            </a:endParaRPr>
          </a:p>
          <a:p>
            <a:pPr marL="457200" indent="-457200" latinLnBrk="1">
              <a:buFont typeface="+mj-lt"/>
              <a:buAutoNum type="arabicPeriod"/>
              <a:defRPr/>
            </a:pPr>
            <a:r>
              <a:rPr lang="zh-CN" altLang="en-US" sz="2400" i="0" dirty="0">
                <a:latin typeface="+mn-lt"/>
                <a:ea typeface="华文中宋" pitchFamily="2" charset="-122"/>
              </a:rPr>
              <a:t>分析句子中的每一个成分，定义命题并符号化</a:t>
            </a:r>
            <a:endParaRPr lang="en-US" altLang="zh-CN" sz="2400" i="0" dirty="0">
              <a:latin typeface="+mn-lt"/>
              <a:ea typeface="华文中宋" pitchFamily="2" charset="-122"/>
            </a:endParaRPr>
          </a:p>
          <a:p>
            <a:pPr marL="457200" indent="-457200" latinLnBrk="1">
              <a:buFont typeface="+mj-lt"/>
              <a:buAutoNum type="arabicPeriod"/>
              <a:defRPr/>
            </a:pPr>
            <a:r>
              <a:rPr lang="zh-CN" altLang="en-US" sz="2400" i="0" dirty="0">
                <a:latin typeface="+mn-lt"/>
                <a:ea typeface="华文中宋" pitchFamily="2" charset="-122"/>
              </a:rPr>
              <a:t>语义转换，找出表示命题间关系的逻辑联接词</a:t>
            </a:r>
            <a:endParaRPr lang="en-US" altLang="zh-CN" sz="2400" i="0" dirty="0">
              <a:latin typeface="+mn-lt"/>
              <a:ea typeface="华文中宋" pitchFamily="2" charset="-122"/>
            </a:endParaRPr>
          </a:p>
          <a:p>
            <a:pPr marL="457200" indent="-457200" latinLnBrk="1">
              <a:buFont typeface="+mj-lt"/>
              <a:buAutoNum type="arabicPeriod"/>
              <a:defRPr/>
            </a:pPr>
            <a:r>
              <a:rPr lang="zh-CN" altLang="en-US" sz="2400" i="0" dirty="0">
                <a:latin typeface="+mn-lt"/>
                <a:ea typeface="华文中宋" pitchFamily="2" charset="-122"/>
              </a:rPr>
              <a:t>根据逻辑顺序写出逻辑表达式</a:t>
            </a:r>
          </a:p>
        </p:txBody>
      </p:sp>
      <p:sp>
        <p:nvSpPr>
          <p:cNvPr id="16" name="AutoShape 9">
            <a:extLst>
              <a:ext uri="{FF2B5EF4-FFF2-40B4-BE49-F238E27FC236}">
                <a16:creationId xmlns:a16="http://schemas.microsoft.com/office/drawing/2014/main" id="{31B987ED-1020-466A-8E36-FC804B43C956}"/>
              </a:ext>
            </a:extLst>
          </p:cNvPr>
          <p:cNvSpPr>
            <a:spLocks noChangeArrowheads="1"/>
          </p:cNvSpPr>
          <p:nvPr/>
        </p:nvSpPr>
        <p:spPr bwMode="gray">
          <a:xfrm>
            <a:off x="8959453" y="1340768"/>
            <a:ext cx="2881312" cy="5746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64314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kumimoji="0" lang="zh-CN" altLang="en-US" sz="2400" i="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华文中宋" pitchFamily="2" charset="-122"/>
              </a:rPr>
              <a:t>语句的翻译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502735"/>
              </p:ext>
            </p:extLst>
          </p:nvPr>
        </p:nvGraphicFramePr>
        <p:xfrm>
          <a:off x="3167064" y="4509120"/>
          <a:ext cx="5643603" cy="163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3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43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4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</a:t>
                      </a:r>
                      <a:endParaRPr lang="zh-CN" altLang="en-US" sz="2400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仿宋_GB2312" pitchFamily="49" charset="-122"/>
                          <a:sym typeface="Symbol"/>
                        </a:rPr>
                        <a:t></a:t>
                      </a:r>
                      <a:r>
                        <a:rPr lang="en-US" altLang="zh-CN" sz="2400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</a:t>
                      </a:r>
                      <a:endParaRPr lang="zh-CN" altLang="en-US" sz="2400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</a:t>
                      </a:r>
                      <a:r>
                        <a:rPr lang="en-US" altLang="zh-CN" sz="2400" i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Symbol"/>
                        </a:rPr>
                        <a:t></a:t>
                      </a:r>
                      <a:r>
                        <a:rPr lang="en-US" altLang="zh-CN" sz="2400" b="1" i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仿宋_GB2312" pitchFamily="49" charset="-122"/>
                          <a:sym typeface="Symbol"/>
                        </a:rPr>
                        <a:t></a:t>
                      </a:r>
                      <a:r>
                        <a:rPr lang="en-US" altLang="zh-CN" sz="2400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</a:t>
                      </a:r>
                      <a:endParaRPr lang="zh-CN" altLang="en-US" sz="2400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仿宋_GB2312" pitchFamily="49" charset="-122"/>
                          <a:sym typeface="Symbol"/>
                        </a:rPr>
                        <a:t>p</a:t>
                      </a:r>
                      <a:r>
                        <a:rPr lang="en-US" altLang="zh-CN" sz="2400" b="1" i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仿宋_GB2312" pitchFamily="49" charset="-122"/>
                          <a:sym typeface="Symbol"/>
                        </a:rPr>
                        <a:t></a:t>
                      </a:r>
                      <a:r>
                        <a:rPr lang="en-US" altLang="zh-CN" sz="2400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</a:t>
                      </a:r>
                      <a:endParaRPr lang="zh-CN" altLang="en-US" sz="2400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</a:t>
                      </a:r>
                      <a:endParaRPr lang="zh-CN" altLang="en-US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</a:t>
                      </a:r>
                      <a:endParaRPr lang="zh-CN" altLang="en-US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</a:t>
                      </a:r>
                      <a:endParaRPr lang="zh-CN" altLang="en-US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</a:t>
                      </a:r>
                      <a:endParaRPr lang="zh-CN" altLang="en-US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</a:t>
                      </a:r>
                      <a:endParaRPr lang="zh-CN" altLang="en-US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</a:t>
                      </a:r>
                      <a:endParaRPr lang="zh-CN" altLang="en-US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</a:t>
                      </a:r>
                      <a:endParaRPr lang="zh-CN" altLang="en-US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</a:t>
                      </a:r>
                      <a:endParaRPr lang="zh-CN" altLang="en-US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2506725" y="3606849"/>
            <a:ext cx="7178549" cy="830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>
              <a:defRPr/>
            </a:pPr>
            <a:r>
              <a:rPr lang="en-US" altLang="zh-CN" sz="2400" i="0" dirty="0">
                <a:ea typeface="华文细黑" pitchFamily="2" charset="-122"/>
              </a:rPr>
              <a:t>TABLE 1 </a:t>
            </a:r>
            <a:r>
              <a:rPr lang="en-US" altLang="zh-CN" sz="2400" dirty="0">
                <a:ea typeface="华文细黑" pitchFamily="2" charset="-122"/>
              </a:rPr>
              <a:t>Examples of a Tautology and a Contradiction. 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</a:rPr>
              <a:t>p</a:t>
            </a:r>
            <a:r>
              <a:rPr lang="en-US" altLang="zh-CN" sz="24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  <a:sym typeface="Symbol"/>
              </a:rPr>
              <a:t></a:t>
            </a:r>
            <a:r>
              <a:rPr lang="en-US" altLang="zh-CN" sz="24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  <a:sym typeface="Symbol"/>
              </a:rPr>
              <a:t>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</a:rPr>
              <a:t>p</a:t>
            </a:r>
            <a:r>
              <a:rPr lang="en-US" altLang="zh-CN" sz="24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</a:rPr>
              <a:t>,</a:t>
            </a:r>
            <a:r>
              <a:rPr lang="en-US" altLang="zh-CN" sz="24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  <a:sym typeface="Symbol"/>
              </a:rPr>
              <a:t>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  <a:sym typeface="Symbol"/>
              </a:rPr>
              <a:t>p</a:t>
            </a:r>
            <a:r>
              <a:rPr lang="en-US" altLang="zh-CN" sz="24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  <a:sym typeface="Symbol"/>
              </a:rPr>
              <a:t></a:t>
            </a:r>
            <a:r>
              <a:rPr lang="en-US" altLang="zh-CN" sz="24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  <a:sym typeface="Symbol"/>
              </a:rPr>
              <a:t>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</a:rPr>
              <a:t>p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华文细黑" pitchFamily="2" charset="-122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767408" y="1394449"/>
            <a:ext cx="8643938" cy="228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1">
              <a:lnSpc>
                <a:spcPct val="110000"/>
              </a:lnSpc>
              <a:defRPr/>
            </a:pPr>
            <a:r>
              <a:rPr lang="zh-CN" altLang="en-US" sz="2600" i="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例</a:t>
            </a:r>
            <a:r>
              <a:rPr lang="en-US" altLang="zh-CN" sz="2600" i="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1  </a:t>
            </a:r>
            <a:r>
              <a:rPr lang="zh-CN" altLang="en-US" sz="26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可以仅用一个命题构造出永真式和永假式</a:t>
            </a:r>
            <a:endParaRPr lang="en-US" altLang="zh-CN" sz="260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楷体_GB2312" pitchFamily="49" charset="-122"/>
            </a:endParaRPr>
          </a:p>
          <a:p>
            <a:pPr latinLnBrk="1">
              <a:lnSpc>
                <a:spcPct val="110000"/>
              </a:lnSpc>
              <a:defRPr/>
            </a:pPr>
            <a:r>
              <a:rPr lang="en-US" altLang="zh-CN" sz="26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        </a:t>
            </a:r>
            <a:r>
              <a:rPr lang="zh-CN" altLang="en-US" sz="26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如</a:t>
            </a:r>
            <a:r>
              <a:rPr lang="en-US" altLang="zh-CN" sz="2600" dirty="0">
                <a:ea typeface="华文细黑" pitchFamily="2" charset="-122"/>
              </a:rPr>
              <a:t>p</a:t>
            </a:r>
            <a:r>
              <a:rPr lang="en-US" altLang="zh-CN" sz="2600" i="0" dirty="0">
                <a:ea typeface="华文细黑" pitchFamily="2" charset="-122"/>
              </a:rPr>
              <a:t>∨</a:t>
            </a:r>
            <a:r>
              <a:rPr lang="en-US" altLang="zh-CN" sz="2400" i="0" dirty="0">
                <a:ea typeface="仿宋_GB2312" pitchFamily="49" charset="-122"/>
                <a:sym typeface="Symbol"/>
              </a:rPr>
              <a:t></a:t>
            </a:r>
            <a:r>
              <a:rPr lang="en-US" altLang="zh-CN" sz="2600" dirty="0">
                <a:ea typeface="华文细黑" pitchFamily="2" charset="-122"/>
              </a:rPr>
              <a:t>p </a:t>
            </a:r>
            <a:r>
              <a:rPr lang="zh-CN" altLang="en-US" sz="2600" dirty="0">
                <a:ea typeface="华文细黑" pitchFamily="2" charset="-122"/>
              </a:rPr>
              <a:t>、</a:t>
            </a:r>
            <a:r>
              <a:rPr lang="en-US" altLang="zh-CN" sz="2600" dirty="0">
                <a:ea typeface="华文细黑" pitchFamily="2" charset="-122"/>
              </a:rPr>
              <a:t> p</a:t>
            </a:r>
            <a:r>
              <a:rPr lang="en-US" altLang="zh-CN" sz="2600" i="0" dirty="0">
                <a:ea typeface="华文细黑" pitchFamily="2" charset="-122"/>
              </a:rPr>
              <a:t>∧</a:t>
            </a:r>
            <a:r>
              <a:rPr lang="en-US" altLang="zh-CN" sz="2400" i="0" dirty="0">
                <a:ea typeface="仿宋_GB2312" pitchFamily="49" charset="-122"/>
                <a:sym typeface="Symbol"/>
              </a:rPr>
              <a:t></a:t>
            </a:r>
            <a:r>
              <a:rPr lang="en-US" altLang="zh-CN" sz="2600" dirty="0">
                <a:ea typeface="华文细黑" pitchFamily="2" charset="-122"/>
              </a:rPr>
              <a:t>p</a:t>
            </a:r>
            <a:endParaRPr lang="en-US" altLang="zh-CN" sz="2600" i="0" dirty="0">
              <a:ea typeface="华文细黑" pitchFamily="2" charset="-122"/>
            </a:endParaRPr>
          </a:p>
          <a:p>
            <a:pPr latinLnBrk="1">
              <a:lnSpc>
                <a:spcPct val="110000"/>
              </a:lnSpc>
              <a:defRPr/>
            </a:pPr>
            <a:r>
              <a:rPr lang="en-US" altLang="zh-CN" sz="2600" i="0" dirty="0">
                <a:ea typeface="华文细黑" pitchFamily="2" charset="-122"/>
              </a:rPr>
              <a:t>         </a:t>
            </a:r>
            <a:r>
              <a:rPr lang="en-US" altLang="zh-CN" sz="2600" dirty="0">
                <a:ea typeface="华文细黑" pitchFamily="2" charset="-122"/>
              </a:rPr>
              <a:t>p</a:t>
            </a:r>
            <a:r>
              <a:rPr lang="en-US" altLang="zh-CN" sz="2600" i="0" dirty="0">
                <a:ea typeface="华文细黑" pitchFamily="2" charset="-122"/>
              </a:rPr>
              <a:t>∨</a:t>
            </a:r>
            <a:r>
              <a:rPr lang="en-US" altLang="zh-CN" sz="2400" i="0" dirty="0">
                <a:ea typeface="仿宋_GB2312" pitchFamily="49" charset="-122"/>
                <a:sym typeface="Symbol"/>
              </a:rPr>
              <a:t></a:t>
            </a:r>
            <a:r>
              <a:rPr lang="en-US" altLang="zh-CN" sz="2600" dirty="0">
                <a:ea typeface="华文细黑" pitchFamily="2" charset="-122"/>
              </a:rPr>
              <a:t>p </a:t>
            </a:r>
            <a:r>
              <a:rPr lang="zh-CN" altLang="en-US" sz="26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真值恒为真，是永真式</a:t>
            </a:r>
            <a:endParaRPr lang="en-US" altLang="zh-CN" sz="260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楷体_GB2312" pitchFamily="49" charset="-122"/>
            </a:endParaRPr>
          </a:p>
          <a:p>
            <a:pPr latinLnBrk="1">
              <a:lnSpc>
                <a:spcPct val="110000"/>
              </a:lnSpc>
              <a:defRPr/>
            </a:pPr>
            <a:r>
              <a:rPr lang="en-US" altLang="zh-CN" sz="26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        </a:t>
            </a:r>
            <a:r>
              <a:rPr lang="en-US" altLang="zh-CN" sz="2600" dirty="0">
                <a:ea typeface="华文细黑" pitchFamily="2" charset="-122"/>
              </a:rPr>
              <a:t> p</a:t>
            </a:r>
            <a:r>
              <a:rPr lang="en-US" altLang="zh-CN" sz="2600" i="0" dirty="0">
                <a:ea typeface="华文细黑" pitchFamily="2" charset="-122"/>
              </a:rPr>
              <a:t>∧</a:t>
            </a:r>
            <a:r>
              <a:rPr lang="en-US" altLang="zh-CN" sz="2400" i="0" dirty="0">
                <a:ea typeface="仿宋_GB2312" pitchFamily="49" charset="-122"/>
                <a:sym typeface="Symbol"/>
              </a:rPr>
              <a:t></a:t>
            </a:r>
            <a:r>
              <a:rPr lang="en-US" altLang="zh-CN" sz="2600" dirty="0">
                <a:ea typeface="华文细黑" pitchFamily="2" charset="-122"/>
              </a:rPr>
              <a:t>p </a:t>
            </a:r>
            <a:r>
              <a:rPr lang="zh-CN" altLang="en-US" sz="26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真值恒为假，是永假式</a:t>
            </a:r>
            <a:endParaRPr lang="en-US" altLang="zh-CN" sz="260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楷体_GB2312" pitchFamily="49" charset="-122"/>
            </a:endParaRPr>
          </a:p>
        </p:txBody>
      </p:sp>
      <p:sp>
        <p:nvSpPr>
          <p:cNvPr id="15" name="WordArt 2">
            <a:extLst>
              <a:ext uri="{FF2B5EF4-FFF2-40B4-BE49-F238E27FC236}">
                <a16:creationId xmlns:a16="http://schemas.microsoft.com/office/drawing/2014/main" id="{39D388D3-596A-457E-A5E1-A9B2C970B339}"/>
              </a:ext>
            </a:extLst>
          </p:cNvPr>
          <p:cNvSpPr>
            <a:spLocks noChangeArrowheads="1" noChangeShapeType="1" noTextEdit="1"/>
          </p:cNvSpPr>
          <p:nvPr/>
        </p:nvSpPr>
        <p:spPr bwMode="gray">
          <a:xfrm>
            <a:off x="263352" y="260351"/>
            <a:ext cx="2462200" cy="504825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 latinLnBrk="1">
              <a:defRPr/>
            </a:pPr>
            <a:r>
              <a:rPr lang="en-US" altLang="zh-CN" sz="3600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66"/>
                    </a:gs>
                    <a:gs pos="100000">
                      <a:schemeClr val="tx1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华文细黑"/>
                <a:ea typeface="华文细黑"/>
              </a:rPr>
              <a:t>1.3  </a:t>
            </a:r>
            <a:r>
              <a:rPr lang="zh-CN" altLang="en-US" sz="3600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66"/>
                    </a:gs>
                    <a:gs pos="100000">
                      <a:schemeClr val="tx1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华文细黑"/>
                <a:ea typeface="华文细黑"/>
              </a:rPr>
              <a:t>命题等价</a:t>
            </a:r>
          </a:p>
        </p:txBody>
      </p:sp>
      <p:sp>
        <p:nvSpPr>
          <p:cNvPr id="16" name="TextBox 5">
            <a:extLst>
              <a:ext uri="{FF2B5EF4-FFF2-40B4-BE49-F238E27FC236}">
                <a16:creationId xmlns:a16="http://schemas.microsoft.com/office/drawing/2014/main" id="{BF1E7538-1EA3-457B-9F15-9F4E98163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227" y="0"/>
            <a:ext cx="5786437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187325" algn="r" latinLnBrk="1">
              <a:buClr>
                <a:schemeClr val="folHlink"/>
              </a:buClr>
              <a:buSzPct val="60000"/>
            </a:pPr>
            <a:r>
              <a:rPr lang="zh-CN" altLang="en-US" b="1">
                <a:solidFill>
                  <a:srgbClr val="FFFF66"/>
                </a:solidFill>
              </a:rPr>
              <a:t>命题逻辑    </a:t>
            </a:r>
          </a:p>
          <a:p>
            <a:pPr indent="187325" algn="r" latinLnBrk="1">
              <a:buClr>
                <a:schemeClr val="folHlink"/>
              </a:buClr>
              <a:buSzPct val="60000"/>
            </a:pPr>
            <a:r>
              <a:rPr lang="en-US" altLang="zh-CN" b="1">
                <a:solidFill>
                  <a:srgbClr val="FFFF66"/>
                </a:solidFill>
              </a:rPr>
              <a:t>Proposition Logic</a:t>
            </a:r>
          </a:p>
        </p:txBody>
      </p:sp>
      <p:sp>
        <p:nvSpPr>
          <p:cNvPr id="17" name="TextBox 11">
            <a:extLst>
              <a:ext uri="{FF2B5EF4-FFF2-40B4-BE49-F238E27FC236}">
                <a16:creationId xmlns:a16="http://schemas.microsoft.com/office/drawing/2014/main" id="{872E2952-9DCF-4375-BA8E-BEB2FCC9ADA1}"/>
              </a:ext>
            </a:extLst>
          </p:cNvPr>
          <p:cNvSpPr txBox="1"/>
          <p:nvPr/>
        </p:nvSpPr>
        <p:spPr>
          <a:xfrm>
            <a:off x="2868438" y="313797"/>
            <a:ext cx="38756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zh-CN" sz="240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</a:rPr>
              <a:t>Propositional Equivalences</a:t>
            </a:r>
            <a:endParaRPr lang="zh-CN" altLang="en-US" sz="2400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华文细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auto">
          <a:xfrm>
            <a:off x="982832" y="1640196"/>
            <a:ext cx="928694" cy="50006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atinLnBrk="1"/>
            <a:endParaRPr lang="zh-CN" altLang="en-US">
              <a:solidFill>
                <a:schemeClr val="tx1"/>
              </a:solidFill>
              <a:latin typeface="Times New Roman" pitchFamily="18" charset="0"/>
              <a:ea typeface="华文细黑" pitchFamily="2" charset="-122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911424" y="1568772"/>
            <a:ext cx="10153128" cy="150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1">
              <a:lnSpc>
                <a:spcPct val="130000"/>
              </a:lnSpc>
              <a:defRPr/>
            </a:pPr>
            <a:r>
              <a:rPr lang="zh-CN" altLang="en-US" sz="2600" b="1" i="0" dirty="0">
                <a:solidFill>
                  <a:schemeClr val="accent2">
                    <a:lumMod val="50000"/>
                  </a:schemeClr>
                </a:solidFill>
                <a:ea typeface="仿宋_GB2312" pitchFamily="49" charset="-122"/>
              </a:rPr>
              <a:t>定义</a:t>
            </a:r>
            <a:r>
              <a:rPr lang="en-US" altLang="zh-CN" sz="2600" b="1" i="0" dirty="0">
                <a:solidFill>
                  <a:schemeClr val="accent2">
                    <a:lumMod val="50000"/>
                  </a:schemeClr>
                </a:solidFill>
                <a:ea typeface="仿宋_GB2312" pitchFamily="49" charset="-122"/>
              </a:rPr>
              <a:t>2   </a:t>
            </a:r>
            <a:r>
              <a:rPr lang="zh-CN" altLang="en-US" sz="2600" i="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</a:rPr>
              <a:t>命题公式</a:t>
            </a:r>
            <a:r>
              <a:rPr lang="en-US" altLang="zh-CN" sz="2600" i="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</a:rPr>
              <a:t> </a:t>
            </a:r>
            <a:r>
              <a:rPr lang="en-US" altLang="zh-CN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</a:rPr>
              <a:t>p</a:t>
            </a:r>
            <a:r>
              <a:rPr lang="en-US" altLang="zh-CN" sz="2600" i="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</a:rPr>
              <a:t> </a:t>
            </a:r>
            <a:r>
              <a:rPr lang="zh-CN" altLang="en-US" sz="2600" i="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</a:rPr>
              <a:t>和</a:t>
            </a:r>
            <a:r>
              <a:rPr lang="en-US" altLang="zh-CN" sz="2600" i="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</a:rPr>
              <a:t> </a:t>
            </a:r>
            <a:r>
              <a:rPr lang="en-US" altLang="zh-CN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</a:rPr>
              <a:t>q</a:t>
            </a:r>
            <a:r>
              <a:rPr lang="en-US" altLang="zh-CN" sz="2600" i="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</a:rPr>
              <a:t> </a:t>
            </a:r>
            <a:r>
              <a:rPr lang="zh-CN" altLang="en-US" sz="2600" i="0" dirty="0">
                <a:ea typeface="华文细黑" pitchFamily="2" charset="-122"/>
              </a:rPr>
              <a:t>称为</a:t>
            </a:r>
            <a:r>
              <a:rPr lang="zh-CN" altLang="en-US" sz="2600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</a:rPr>
              <a:t>逻辑等价</a:t>
            </a:r>
            <a:r>
              <a:rPr lang="zh-CN" altLang="en-US" sz="2600" i="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</a:rPr>
              <a:t>（</a:t>
            </a:r>
            <a:r>
              <a:rPr lang="en-US" altLang="zh-CN" sz="2600" b="1" dirty="0">
                <a:solidFill>
                  <a:schemeClr val="accent1">
                    <a:lumMod val="50000"/>
                  </a:schemeClr>
                </a:solidFill>
                <a:ea typeface="华文细黑" pitchFamily="2" charset="-122"/>
              </a:rPr>
              <a:t>logically equivalent</a:t>
            </a:r>
            <a:r>
              <a:rPr lang="zh-CN" altLang="en-US" sz="2600" b="1" dirty="0">
                <a:solidFill>
                  <a:schemeClr val="accent1">
                    <a:lumMod val="50000"/>
                  </a:schemeClr>
                </a:solidFill>
                <a:ea typeface="华文细黑" pitchFamily="2" charset="-122"/>
              </a:rPr>
              <a:t> </a:t>
            </a:r>
            <a:r>
              <a:rPr lang="zh-CN" altLang="en-US" sz="2600" b="1" i="0" dirty="0">
                <a:solidFill>
                  <a:schemeClr val="accent1">
                    <a:lumMod val="50000"/>
                  </a:schemeClr>
                </a:solidFill>
                <a:ea typeface="华文细黑" pitchFamily="2" charset="-122"/>
              </a:rPr>
              <a:t>）</a:t>
            </a:r>
            <a:r>
              <a:rPr lang="zh-CN" altLang="en-US" sz="2600" i="0" dirty="0">
                <a:ea typeface="华文细黑" pitchFamily="2" charset="-122"/>
              </a:rPr>
              <a:t>，当且仅当</a:t>
            </a:r>
            <a:r>
              <a:rPr lang="en-US" altLang="zh-CN" sz="2600" dirty="0">
                <a:ea typeface="华文细黑" pitchFamily="2" charset="-122"/>
              </a:rPr>
              <a:t> </a:t>
            </a:r>
            <a:r>
              <a:rPr lang="en-US" altLang="zh-CN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</a:rPr>
              <a:t>p </a:t>
            </a:r>
            <a:r>
              <a:rPr lang="en-US" altLang="zh-CN" sz="2600" i="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  <a:cs typeface="Times New Roman" pitchFamily="18" charset="0"/>
              </a:rPr>
              <a:t>↔</a:t>
            </a:r>
            <a:r>
              <a:rPr lang="en-US" altLang="zh-CN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</a:rPr>
              <a:t> q </a:t>
            </a:r>
            <a:r>
              <a:rPr lang="zh-CN" altLang="en-US" sz="2600" i="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</a:rPr>
              <a:t>是永真式（</a:t>
            </a:r>
            <a:r>
              <a:rPr lang="en-US" altLang="zh-CN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</a:rPr>
              <a:t> p</a:t>
            </a:r>
            <a:r>
              <a:rPr lang="en-US" altLang="zh-CN" sz="2600" i="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</a:rPr>
              <a:t> </a:t>
            </a:r>
            <a:r>
              <a:rPr lang="zh-CN" altLang="en-US" sz="2600" i="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</a:rPr>
              <a:t>和</a:t>
            </a:r>
            <a:r>
              <a:rPr lang="en-US" altLang="zh-CN" sz="2600" i="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</a:rPr>
              <a:t> </a:t>
            </a:r>
            <a:r>
              <a:rPr lang="en-US" altLang="zh-CN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</a:rPr>
              <a:t>q </a:t>
            </a:r>
            <a:r>
              <a:rPr lang="zh-CN" altLang="en-US" sz="2600" i="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</a:rPr>
              <a:t>真值恒相同）。</a:t>
            </a:r>
            <a:r>
              <a:rPr lang="en-US" altLang="zh-CN" sz="2600" dirty="0">
                <a:ea typeface="华文细黑" pitchFamily="2" charset="-122"/>
              </a:rPr>
              <a:t> </a:t>
            </a:r>
            <a:r>
              <a:rPr lang="zh-CN" altLang="en-US" sz="2600" i="0" dirty="0">
                <a:ea typeface="华文细黑" pitchFamily="2" charset="-122"/>
              </a:rPr>
              <a:t>记法：</a:t>
            </a:r>
            <a:r>
              <a:rPr lang="en-US" altLang="zh-CN" sz="2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</a:rPr>
              <a:t>p </a:t>
            </a:r>
            <a:r>
              <a:rPr lang="en-US" altLang="zh-CN" sz="2600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  <a:sym typeface="Symbol"/>
              </a:rPr>
              <a:t> </a:t>
            </a:r>
            <a:r>
              <a:rPr lang="en-US" altLang="zh-CN" sz="2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</a:rPr>
              <a:t>q </a:t>
            </a:r>
            <a:r>
              <a:rPr lang="en-US" altLang="zh-CN" sz="2600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</a:rPr>
              <a:t>(</a:t>
            </a:r>
            <a:r>
              <a:rPr lang="en-US" altLang="zh-CN" sz="2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</a:rPr>
              <a:t>p </a:t>
            </a:r>
            <a:r>
              <a:rPr lang="en-US" altLang="zh-CN" sz="2600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  <a:sym typeface="Symbol"/>
              </a:rPr>
              <a:t> </a:t>
            </a:r>
            <a:r>
              <a:rPr lang="en-US" altLang="zh-CN" sz="2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</a:rPr>
              <a:t>q</a:t>
            </a:r>
            <a:r>
              <a:rPr lang="en-US" altLang="zh-CN" sz="2600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</a:rPr>
              <a:t>)</a:t>
            </a:r>
            <a:endParaRPr lang="en-US" altLang="zh-CN" sz="2600" i="0" dirty="0">
              <a:latin typeface="+mn-lt"/>
              <a:ea typeface="楷体_GB2312" pitchFamily="49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84284" y="3503291"/>
            <a:ext cx="9936252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1">
              <a:lnSpc>
                <a:spcPct val="120000"/>
              </a:lnSpc>
              <a:defRPr/>
            </a:pPr>
            <a:r>
              <a:rPr lang="zh-CN" altLang="en-US" sz="2600" i="0" dirty="0">
                <a:solidFill>
                  <a:schemeClr val="accent2">
                    <a:lumMod val="50000"/>
                  </a:schemeClr>
                </a:solidFill>
                <a:latin typeface="+mn-ea"/>
                <a:ea typeface="+mn-ea"/>
              </a:rPr>
              <a:t>判断两个命题公式是否等价的方法</a:t>
            </a:r>
            <a:r>
              <a:rPr lang="en-US" altLang="zh-CN" sz="2600" i="0" dirty="0">
                <a:solidFill>
                  <a:schemeClr val="accent2">
                    <a:lumMod val="50000"/>
                  </a:schemeClr>
                </a:solidFill>
                <a:latin typeface="+mn-ea"/>
                <a:ea typeface="+mn-ea"/>
              </a:rPr>
              <a:t>——</a:t>
            </a:r>
            <a:r>
              <a:rPr lang="zh-CN" altLang="en-US" sz="2600" i="0" dirty="0">
                <a:solidFill>
                  <a:srgbClr val="FF0000"/>
                </a:solidFill>
                <a:latin typeface="+mn-ea"/>
                <a:ea typeface="+mn-ea"/>
              </a:rPr>
              <a:t>真值表</a:t>
            </a:r>
            <a:r>
              <a:rPr lang="zh-CN" altLang="en-US" sz="2600" i="0" dirty="0">
                <a:solidFill>
                  <a:schemeClr val="accent2">
                    <a:lumMod val="50000"/>
                  </a:schemeClr>
                </a:solidFill>
                <a:latin typeface="+mn-ea"/>
                <a:ea typeface="+mn-ea"/>
              </a:rPr>
              <a:t>（</a:t>
            </a:r>
            <a:r>
              <a:rPr lang="en-US" altLang="zh-CN" sz="2600" i="0" dirty="0">
                <a:solidFill>
                  <a:schemeClr val="accent2">
                    <a:lumMod val="50000"/>
                  </a:schemeClr>
                </a:solidFill>
                <a:latin typeface="+mn-ea"/>
                <a:ea typeface="+mn-ea"/>
              </a:rPr>
              <a:t>truth table</a:t>
            </a:r>
            <a:r>
              <a:rPr lang="zh-CN" altLang="en-US" sz="2600" i="0" dirty="0">
                <a:solidFill>
                  <a:schemeClr val="accent2">
                    <a:lumMod val="50000"/>
                  </a:schemeClr>
                </a:solidFill>
                <a:latin typeface="+mn-ea"/>
                <a:ea typeface="+mn-ea"/>
              </a:rPr>
              <a:t>）</a:t>
            </a:r>
            <a:endParaRPr lang="en-US" altLang="zh-CN" sz="2600" i="0" dirty="0">
              <a:latin typeface="+mn-ea"/>
              <a:ea typeface="+mn-ea"/>
            </a:endParaRPr>
          </a:p>
        </p:txBody>
      </p:sp>
      <p:sp>
        <p:nvSpPr>
          <p:cNvPr id="9" name="WordArt 2">
            <a:extLst>
              <a:ext uri="{FF2B5EF4-FFF2-40B4-BE49-F238E27FC236}">
                <a16:creationId xmlns:a16="http://schemas.microsoft.com/office/drawing/2014/main" id="{D2F5742A-547A-487B-9968-3A20535F9D0A}"/>
              </a:ext>
            </a:extLst>
          </p:cNvPr>
          <p:cNvSpPr>
            <a:spLocks noChangeArrowheads="1" noChangeShapeType="1" noTextEdit="1"/>
          </p:cNvSpPr>
          <p:nvPr/>
        </p:nvSpPr>
        <p:spPr bwMode="gray">
          <a:xfrm>
            <a:off x="263352" y="260351"/>
            <a:ext cx="2462200" cy="504825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 latinLnBrk="1">
              <a:defRPr/>
            </a:pPr>
            <a:r>
              <a:rPr lang="en-US" altLang="zh-CN" sz="3600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66"/>
                    </a:gs>
                    <a:gs pos="100000">
                      <a:schemeClr val="tx1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华文细黑"/>
                <a:ea typeface="华文细黑"/>
              </a:rPr>
              <a:t>1.3  </a:t>
            </a:r>
            <a:r>
              <a:rPr lang="zh-CN" altLang="en-US" sz="3600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66"/>
                    </a:gs>
                    <a:gs pos="100000">
                      <a:schemeClr val="tx1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华文细黑"/>
                <a:ea typeface="华文细黑"/>
              </a:rPr>
              <a:t>命题等价</a:t>
            </a: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C8C51D4A-46DA-4FFB-B0EF-0097CFF8A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227" y="0"/>
            <a:ext cx="5786437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187325" algn="r" latinLnBrk="1">
              <a:buClr>
                <a:schemeClr val="folHlink"/>
              </a:buClr>
              <a:buSzPct val="60000"/>
            </a:pPr>
            <a:r>
              <a:rPr lang="zh-CN" altLang="en-US" b="1">
                <a:solidFill>
                  <a:srgbClr val="FFFF66"/>
                </a:solidFill>
              </a:rPr>
              <a:t>命题逻辑    </a:t>
            </a:r>
          </a:p>
          <a:p>
            <a:pPr indent="187325" algn="r" latinLnBrk="1">
              <a:buClr>
                <a:schemeClr val="folHlink"/>
              </a:buClr>
              <a:buSzPct val="60000"/>
            </a:pPr>
            <a:r>
              <a:rPr lang="en-US" altLang="zh-CN" b="1">
                <a:solidFill>
                  <a:srgbClr val="FFFF66"/>
                </a:solidFill>
              </a:rPr>
              <a:t>Proposition Logic</a:t>
            </a:r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04EE8640-77AF-4121-A0CF-55D11F70B2F9}"/>
              </a:ext>
            </a:extLst>
          </p:cNvPr>
          <p:cNvSpPr txBox="1"/>
          <p:nvPr/>
        </p:nvSpPr>
        <p:spPr>
          <a:xfrm>
            <a:off x="2868438" y="313797"/>
            <a:ext cx="38756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zh-CN" sz="240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</a:rPr>
              <a:t>Propositional Equivalences</a:t>
            </a:r>
            <a:endParaRPr lang="zh-CN" altLang="en-US" sz="2400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华文细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3392" y="1271588"/>
            <a:ext cx="8610600" cy="8001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sz="2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2 </a:t>
            </a:r>
            <a:r>
              <a:rPr lang="zh-CN" altLang="en-US" sz="2600" dirty="0"/>
              <a:t>证明 </a:t>
            </a:r>
            <a:r>
              <a:rPr lang="en-US" altLang="zh-CN" sz="2600" dirty="0">
                <a:cs typeface="Times New Roman" pitchFamily="18" charset="0"/>
              </a:rPr>
              <a:t>¬ </a:t>
            </a:r>
            <a:r>
              <a:rPr lang="en-US" altLang="zh-CN" sz="2600" dirty="0"/>
              <a:t>(</a:t>
            </a:r>
            <a:r>
              <a:rPr lang="en-US" altLang="zh-CN" sz="2600" i="1" dirty="0" err="1"/>
              <a:t>p</a:t>
            </a:r>
            <a:r>
              <a:rPr lang="en-US" altLang="zh-CN" sz="2600" dirty="0" err="1">
                <a:sym typeface="Symbol"/>
              </a:rPr>
              <a:t></a:t>
            </a:r>
            <a:r>
              <a:rPr lang="en-US" altLang="zh-CN" sz="2600" i="1" dirty="0" err="1"/>
              <a:t>q</a:t>
            </a:r>
            <a:r>
              <a:rPr lang="en-US" altLang="zh-CN" sz="2600" dirty="0"/>
              <a:t>)  </a:t>
            </a:r>
            <a:r>
              <a:rPr lang="en-US" altLang="zh-CN" sz="2600" dirty="0">
                <a:sym typeface="Symbol"/>
              </a:rPr>
              <a:t>  </a:t>
            </a:r>
            <a:r>
              <a:rPr lang="en-US" altLang="zh-CN" sz="2600" dirty="0">
                <a:cs typeface="Times New Roman" pitchFamily="18" charset="0"/>
              </a:rPr>
              <a:t>¬</a:t>
            </a:r>
            <a:r>
              <a:rPr lang="en-US" altLang="zh-CN" sz="2600" dirty="0"/>
              <a:t> </a:t>
            </a:r>
            <a:r>
              <a:rPr lang="en-US" altLang="zh-CN" sz="2600" i="1" dirty="0"/>
              <a:t>p</a:t>
            </a:r>
            <a:r>
              <a:rPr lang="en-US" altLang="zh-CN" sz="2600" dirty="0">
                <a:sym typeface="Symbol"/>
              </a:rPr>
              <a:t></a:t>
            </a:r>
            <a:r>
              <a:rPr lang="en-US" altLang="zh-CN" sz="2600" dirty="0">
                <a:cs typeface="Times New Roman" pitchFamily="18" charset="0"/>
              </a:rPr>
              <a:t>¬</a:t>
            </a:r>
            <a:r>
              <a:rPr lang="en-US" altLang="zh-CN" sz="2600" i="1" dirty="0"/>
              <a:t>q</a:t>
            </a:r>
            <a:r>
              <a:rPr lang="en-US" altLang="zh-CN" sz="2600" dirty="0"/>
              <a:t>     </a:t>
            </a:r>
            <a:endParaRPr lang="zh-CN" altLang="en-US" sz="2600" dirty="0"/>
          </a:p>
        </p:txBody>
      </p:sp>
      <p:pic>
        <p:nvPicPr>
          <p:cNvPr id="47106" name="Picture 5"/>
          <p:cNvPicPr>
            <a:picLocks noChangeAspect="1" noChangeArrowheads="1"/>
          </p:cNvPicPr>
          <p:nvPr/>
        </p:nvPicPr>
        <p:blipFill>
          <a:blip r:embed="rId2"/>
          <a:srcRect t="35423" r="49039"/>
          <a:stretch>
            <a:fillRect/>
          </a:stretch>
        </p:blipFill>
        <p:spPr bwMode="auto">
          <a:xfrm>
            <a:off x="2309814" y="2286000"/>
            <a:ext cx="3786187" cy="281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2"/>
          <a:srcRect l="50961" t="35423"/>
          <a:stretch>
            <a:fillRect/>
          </a:stretch>
        </p:blipFill>
        <p:spPr bwMode="auto">
          <a:xfrm>
            <a:off x="6096001" y="2286000"/>
            <a:ext cx="3643313" cy="281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4595814" y="2143125"/>
            <a:ext cx="1500187" cy="314325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latinLnBrk="1"/>
            <a:endParaRPr lang="zh-CN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8048625" y="2143125"/>
            <a:ext cx="1500188" cy="314325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latinLnBrk="1"/>
            <a:endParaRPr lang="zh-CN" altLang="en-US"/>
          </a:p>
        </p:txBody>
      </p:sp>
      <p:sp>
        <p:nvSpPr>
          <p:cNvPr id="10" name="WordArt 2">
            <a:extLst>
              <a:ext uri="{FF2B5EF4-FFF2-40B4-BE49-F238E27FC236}">
                <a16:creationId xmlns:a16="http://schemas.microsoft.com/office/drawing/2014/main" id="{37CF1FAC-BE5B-41DF-8F4A-5D25512BC06E}"/>
              </a:ext>
            </a:extLst>
          </p:cNvPr>
          <p:cNvSpPr>
            <a:spLocks noChangeArrowheads="1" noChangeShapeType="1" noTextEdit="1"/>
          </p:cNvSpPr>
          <p:nvPr/>
        </p:nvSpPr>
        <p:spPr bwMode="gray">
          <a:xfrm>
            <a:off x="263352" y="260351"/>
            <a:ext cx="2462200" cy="504825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 latinLnBrk="1">
              <a:defRPr/>
            </a:pPr>
            <a:r>
              <a:rPr lang="en-US" altLang="zh-CN" sz="3600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66"/>
                    </a:gs>
                    <a:gs pos="100000">
                      <a:schemeClr val="tx1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华文细黑"/>
                <a:ea typeface="华文细黑"/>
              </a:rPr>
              <a:t>1.3  </a:t>
            </a:r>
            <a:r>
              <a:rPr lang="zh-CN" altLang="en-US" sz="3600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66"/>
                    </a:gs>
                    <a:gs pos="100000">
                      <a:schemeClr val="tx1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华文细黑"/>
                <a:ea typeface="华文细黑"/>
              </a:rPr>
              <a:t>命题等价</a:t>
            </a: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2451AA10-F2D3-4D8C-9166-510FE8CDD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227" y="0"/>
            <a:ext cx="5786437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187325" algn="r" latinLnBrk="1">
              <a:buClr>
                <a:schemeClr val="folHlink"/>
              </a:buClr>
              <a:buSzPct val="60000"/>
            </a:pPr>
            <a:r>
              <a:rPr lang="zh-CN" altLang="en-US" b="1">
                <a:solidFill>
                  <a:srgbClr val="FFFF66"/>
                </a:solidFill>
              </a:rPr>
              <a:t>命题逻辑    </a:t>
            </a:r>
          </a:p>
          <a:p>
            <a:pPr indent="187325" algn="r" latinLnBrk="1">
              <a:buClr>
                <a:schemeClr val="folHlink"/>
              </a:buClr>
              <a:buSzPct val="60000"/>
            </a:pPr>
            <a:r>
              <a:rPr lang="en-US" altLang="zh-CN" b="1">
                <a:solidFill>
                  <a:srgbClr val="FFFF66"/>
                </a:solidFill>
              </a:rPr>
              <a:t>Proposition Logic</a:t>
            </a:r>
          </a:p>
        </p:txBody>
      </p:sp>
      <p:sp>
        <p:nvSpPr>
          <p:cNvPr id="14" name="TextBox 11">
            <a:extLst>
              <a:ext uri="{FF2B5EF4-FFF2-40B4-BE49-F238E27FC236}">
                <a16:creationId xmlns:a16="http://schemas.microsoft.com/office/drawing/2014/main" id="{CAFAE681-E024-48BD-A070-FF06BD18CBA9}"/>
              </a:ext>
            </a:extLst>
          </p:cNvPr>
          <p:cNvSpPr txBox="1"/>
          <p:nvPr/>
        </p:nvSpPr>
        <p:spPr>
          <a:xfrm>
            <a:off x="2868438" y="313797"/>
            <a:ext cx="38756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zh-CN" sz="240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</a:rPr>
              <a:t>Propositional Equivalences</a:t>
            </a:r>
            <a:endParaRPr lang="zh-CN" altLang="en-US" sz="2400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华文细黑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5D3C8AE-B1A8-4846-8E42-8AB18A5892A3}"/>
              </a:ext>
            </a:extLst>
          </p:cNvPr>
          <p:cNvSpPr/>
          <p:nvPr/>
        </p:nvSpPr>
        <p:spPr>
          <a:xfrm>
            <a:off x="6123206" y="1379956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i="0" dirty="0"/>
              <a:t>德摩根定律之一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7408" y="1370013"/>
            <a:ext cx="8128000" cy="5715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zh-CN" sz="2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3 </a:t>
            </a:r>
            <a:r>
              <a:rPr lang="zh-CN" altLang="en-US" sz="2600" dirty="0"/>
              <a:t>证明 </a:t>
            </a:r>
            <a:r>
              <a:rPr lang="en-US" altLang="zh-CN" sz="2600" i="1" dirty="0" err="1"/>
              <a:t>p</a:t>
            </a:r>
            <a:r>
              <a:rPr lang="en-US" altLang="zh-CN" sz="2600" dirty="0" err="1"/>
              <a:t>→</a:t>
            </a:r>
            <a:r>
              <a:rPr lang="en-US" altLang="zh-CN" sz="2600" i="1" dirty="0" err="1"/>
              <a:t>q</a:t>
            </a:r>
            <a:r>
              <a:rPr lang="en-US" altLang="zh-CN" sz="2600" dirty="0"/>
              <a:t> </a:t>
            </a:r>
            <a:r>
              <a:rPr lang="en-US" altLang="zh-CN" sz="2600" dirty="0">
                <a:sym typeface="Symbol"/>
              </a:rPr>
              <a:t></a:t>
            </a:r>
            <a:r>
              <a:rPr lang="en-US" altLang="zh-CN" sz="2600" dirty="0">
                <a:sym typeface="Wingdings" pitchFamily="2" charset="2"/>
              </a:rPr>
              <a:t> </a:t>
            </a:r>
            <a:r>
              <a:rPr lang="en-US" altLang="zh-CN" sz="2600" dirty="0">
                <a:cs typeface="Times New Roman" pitchFamily="18" charset="0"/>
              </a:rPr>
              <a:t>¬</a:t>
            </a:r>
            <a:r>
              <a:rPr lang="en-US" altLang="zh-CN" sz="2600" i="1" dirty="0"/>
              <a:t>p </a:t>
            </a:r>
            <a:r>
              <a:rPr lang="en-US" altLang="zh-CN" sz="2600" dirty="0">
                <a:sym typeface="Symbol"/>
              </a:rPr>
              <a:t> </a:t>
            </a:r>
            <a:r>
              <a:rPr lang="en-US" altLang="zh-CN" sz="2600" i="1" dirty="0"/>
              <a:t>q</a:t>
            </a:r>
          </a:p>
        </p:txBody>
      </p:sp>
      <p:pic>
        <p:nvPicPr>
          <p:cNvPr id="90116" name="Picture 4"/>
          <p:cNvPicPr>
            <a:picLocks noChangeAspect="1" noChangeArrowheads="1"/>
          </p:cNvPicPr>
          <p:nvPr/>
        </p:nvPicPr>
        <p:blipFill>
          <a:blip r:embed="rId2"/>
          <a:srcRect t="34961"/>
          <a:stretch>
            <a:fillRect/>
          </a:stretch>
        </p:blipFill>
        <p:spPr bwMode="auto">
          <a:xfrm>
            <a:off x="2595564" y="2357439"/>
            <a:ext cx="6675437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WordArt 2">
            <a:extLst>
              <a:ext uri="{FF2B5EF4-FFF2-40B4-BE49-F238E27FC236}">
                <a16:creationId xmlns:a16="http://schemas.microsoft.com/office/drawing/2014/main" id="{C2487846-948B-40BA-AD2F-259D480DFE4E}"/>
              </a:ext>
            </a:extLst>
          </p:cNvPr>
          <p:cNvSpPr>
            <a:spLocks noChangeArrowheads="1" noChangeShapeType="1" noTextEdit="1"/>
          </p:cNvSpPr>
          <p:nvPr/>
        </p:nvSpPr>
        <p:spPr bwMode="gray">
          <a:xfrm>
            <a:off x="263352" y="260351"/>
            <a:ext cx="2462200" cy="504825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 latinLnBrk="1">
              <a:defRPr/>
            </a:pPr>
            <a:r>
              <a:rPr lang="en-US" altLang="zh-CN" sz="3600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66"/>
                    </a:gs>
                    <a:gs pos="100000">
                      <a:schemeClr val="tx1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华文细黑"/>
                <a:ea typeface="华文细黑"/>
              </a:rPr>
              <a:t>1.3  </a:t>
            </a:r>
            <a:r>
              <a:rPr lang="zh-CN" altLang="en-US" sz="3600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66"/>
                    </a:gs>
                    <a:gs pos="100000">
                      <a:schemeClr val="tx1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华文细黑"/>
                <a:ea typeface="华文细黑"/>
              </a:rPr>
              <a:t>命题等价</a:t>
            </a: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C1B1A461-B96E-456B-A5F7-ECEC043A0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227" y="0"/>
            <a:ext cx="5786437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187325" algn="r" latinLnBrk="1">
              <a:buClr>
                <a:schemeClr val="folHlink"/>
              </a:buClr>
              <a:buSzPct val="60000"/>
            </a:pPr>
            <a:r>
              <a:rPr lang="zh-CN" altLang="en-US" b="1">
                <a:solidFill>
                  <a:srgbClr val="FFFF66"/>
                </a:solidFill>
              </a:rPr>
              <a:t>命题逻辑    </a:t>
            </a:r>
          </a:p>
          <a:p>
            <a:pPr indent="187325" algn="r" latinLnBrk="1">
              <a:buClr>
                <a:schemeClr val="folHlink"/>
              </a:buClr>
              <a:buSzPct val="60000"/>
            </a:pPr>
            <a:r>
              <a:rPr lang="en-US" altLang="zh-CN" b="1">
                <a:solidFill>
                  <a:srgbClr val="FFFF66"/>
                </a:solidFill>
              </a:rPr>
              <a:t>Proposition Logic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498D7668-FEF3-4A76-B6A1-00333B7EB1F5}"/>
              </a:ext>
            </a:extLst>
          </p:cNvPr>
          <p:cNvSpPr txBox="1"/>
          <p:nvPr/>
        </p:nvSpPr>
        <p:spPr>
          <a:xfrm>
            <a:off x="2868438" y="313797"/>
            <a:ext cx="38756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zh-CN" sz="240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</a:rPr>
              <a:t>Propositional Equivalences</a:t>
            </a:r>
            <a:endParaRPr lang="zh-CN" altLang="en-US" sz="2400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华文细黑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E13BE0C-B368-40F1-86E8-A4D1D5742595}"/>
              </a:ext>
            </a:extLst>
          </p:cNvPr>
          <p:cNvSpPr txBox="1"/>
          <p:nvPr/>
        </p:nvSpPr>
        <p:spPr>
          <a:xfrm>
            <a:off x="5763568" y="1418293"/>
            <a:ext cx="31318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i="0" dirty="0"/>
              <a:t>条件转化律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1384" y="1345903"/>
            <a:ext cx="8643938" cy="64293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4</a:t>
            </a:r>
            <a:r>
              <a:rPr lang="en-US" altLang="zh-CN" sz="2600" dirty="0"/>
              <a:t> </a:t>
            </a:r>
            <a:r>
              <a:rPr lang="zh-CN" altLang="en-US" sz="2600" dirty="0"/>
              <a:t>证明</a:t>
            </a:r>
            <a:r>
              <a:rPr lang="en-US" altLang="zh-CN" sz="2600" i="1" dirty="0"/>
              <a:t>p</a:t>
            </a:r>
            <a:r>
              <a:rPr lang="en-US" altLang="zh-CN" sz="2600" dirty="0">
                <a:sym typeface="Symbol"/>
              </a:rPr>
              <a:t></a:t>
            </a:r>
            <a:r>
              <a:rPr lang="en-US" altLang="zh-CN" sz="2600" dirty="0"/>
              <a:t>(</a:t>
            </a:r>
            <a:r>
              <a:rPr lang="en-US" altLang="zh-CN" sz="2600" i="1" dirty="0" err="1"/>
              <a:t>q</a:t>
            </a:r>
            <a:r>
              <a:rPr lang="en-US" altLang="zh-CN" sz="2600" dirty="0" err="1">
                <a:sym typeface="Symbol"/>
              </a:rPr>
              <a:t></a:t>
            </a:r>
            <a:r>
              <a:rPr lang="en-US" altLang="zh-CN" sz="2600" i="1" dirty="0" err="1"/>
              <a:t>r</a:t>
            </a:r>
            <a:r>
              <a:rPr lang="en-US" altLang="zh-CN" sz="2600" dirty="0"/>
              <a:t>) </a:t>
            </a:r>
            <a:r>
              <a:rPr lang="en-US" altLang="zh-CN" sz="2600" dirty="0">
                <a:sym typeface="Symbol"/>
              </a:rPr>
              <a:t></a:t>
            </a:r>
            <a:r>
              <a:rPr lang="en-US" altLang="zh-CN" sz="2600" dirty="0"/>
              <a:t> (</a:t>
            </a:r>
            <a:r>
              <a:rPr lang="en-US" altLang="zh-CN" sz="2600" i="1" dirty="0" err="1"/>
              <a:t>p</a:t>
            </a:r>
            <a:r>
              <a:rPr lang="en-US" altLang="zh-CN" sz="2600" dirty="0" err="1">
                <a:sym typeface="Symbol"/>
              </a:rPr>
              <a:t></a:t>
            </a:r>
            <a:r>
              <a:rPr lang="en-US" altLang="zh-CN" sz="2600" i="1" dirty="0" err="1"/>
              <a:t>q</a:t>
            </a:r>
            <a:r>
              <a:rPr lang="en-US" altLang="zh-CN" sz="2600" dirty="0"/>
              <a:t>)</a:t>
            </a:r>
            <a:r>
              <a:rPr lang="en-US" altLang="zh-CN" sz="2600" dirty="0">
                <a:sym typeface="Symbol"/>
              </a:rPr>
              <a:t> </a:t>
            </a:r>
            <a:r>
              <a:rPr lang="en-US" altLang="zh-CN" sz="2600" dirty="0"/>
              <a:t>(</a:t>
            </a:r>
            <a:r>
              <a:rPr lang="en-US" altLang="zh-CN" sz="2600" i="1" dirty="0" err="1"/>
              <a:t>p</a:t>
            </a:r>
            <a:r>
              <a:rPr lang="en-US" altLang="zh-CN" sz="2600" dirty="0" err="1">
                <a:sym typeface="Symbol"/>
              </a:rPr>
              <a:t></a:t>
            </a:r>
            <a:r>
              <a:rPr lang="en-US" altLang="zh-CN" sz="2600" i="1" dirty="0" err="1"/>
              <a:t>r</a:t>
            </a:r>
            <a:r>
              <a:rPr lang="en-US" altLang="zh-CN" sz="2600" dirty="0"/>
              <a:t>)  </a:t>
            </a:r>
            <a:endParaRPr lang="zh-CN" altLang="en-US" sz="2600" dirty="0"/>
          </a:p>
        </p:txBody>
      </p:sp>
      <p:pic>
        <p:nvPicPr>
          <p:cNvPr id="91140" name="Picture 4"/>
          <p:cNvPicPr>
            <a:picLocks noChangeAspect="1" noChangeArrowheads="1"/>
          </p:cNvPicPr>
          <p:nvPr/>
        </p:nvPicPr>
        <p:blipFill>
          <a:blip r:embed="rId3"/>
          <a:srcRect t="24126"/>
          <a:stretch>
            <a:fillRect/>
          </a:stretch>
        </p:blipFill>
        <p:spPr bwMode="auto">
          <a:xfrm>
            <a:off x="1931988" y="1952203"/>
            <a:ext cx="8235950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D90910B-1146-4D46-9B81-2D1ECDA019EB}"/>
              </a:ext>
            </a:extLst>
          </p:cNvPr>
          <p:cNvSpPr txBox="1"/>
          <p:nvPr/>
        </p:nvSpPr>
        <p:spPr>
          <a:xfrm>
            <a:off x="7428656" y="1321604"/>
            <a:ext cx="36358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i="0" dirty="0"/>
              <a:t>析取对合取的分配律</a:t>
            </a:r>
          </a:p>
        </p:txBody>
      </p:sp>
      <p:sp>
        <p:nvSpPr>
          <p:cNvPr id="10" name="WordArt 2">
            <a:extLst>
              <a:ext uri="{FF2B5EF4-FFF2-40B4-BE49-F238E27FC236}">
                <a16:creationId xmlns:a16="http://schemas.microsoft.com/office/drawing/2014/main" id="{03805963-BFAD-4872-9810-2D4FCAEC4F29}"/>
              </a:ext>
            </a:extLst>
          </p:cNvPr>
          <p:cNvSpPr>
            <a:spLocks noChangeArrowheads="1" noChangeShapeType="1" noTextEdit="1"/>
          </p:cNvSpPr>
          <p:nvPr/>
        </p:nvSpPr>
        <p:spPr bwMode="gray">
          <a:xfrm>
            <a:off x="263352" y="260351"/>
            <a:ext cx="2462200" cy="504825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 latinLnBrk="1">
              <a:defRPr/>
            </a:pPr>
            <a:r>
              <a:rPr lang="en-US" altLang="zh-CN" sz="3600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66"/>
                    </a:gs>
                    <a:gs pos="100000">
                      <a:schemeClr val="tx1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华文细黑"/>
                <a:ea typeface="华文细黑"/>
              </a:rPr>
              <a:t>1.3  </a:t>
            </a:r>
            <a:r>
              <a:rPr lang="zh-CN" altLang="en-US" sz="3600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66"/>
                    </a:gs>
                    <a:gs pos="100000">
                      <a:schemeClr val="tx1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华文细黑"/>
                <a:ea typeface="华文细黑"/>
              </a:rPr>
              <a:t>命题等价</a:t>
            </a: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AFCF97BE-FA22-4465-A41D-76395CD41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227" y="0"/>
            <a:ext cx="5786437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187325" algn="r" latinLnBrk="1">
              <a:buClr>
                <a:schemeClr val="folHlink"/>
              </a:buClr>
              <a:buSzPct val="60000"/>
            </a:pPr>
            <a:r>
              <a:rPr lang="zh-CN" altLang="en-US" b="1">
                <a:solidFill>
                  <a:srgbClr val="FFFF66"/>
                </a:solidFill>
              </a:rPr>
              <a:t>命题逻辑    </a:t>
            </a:r>
          </a:p>
          <a:p>
            <a:pPr indent="187325" algn="r" latinLnBrk="1">
              <a:buClr>
                <a:schemeClr val="folHlink"/>
              </a:buClr>
              <a:buSzPct val="60000"/>
            </a:pPr>
            <a:r>
              <a:rPr lang="en-US" altLang="zh-CN" b="1">
                <a:solidFill>
                  <a:srgbClr val="FFFF66"/>
                </a:solidFill>
              </a:rPr>
              <a:t>Proposition Logic</a:t>
            </a:r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5FCC8F53-498E-43E3-BA9A-6FC163FB182E}"/>
              </a:ext>
            </a:extLst>
          </p:cNvPr>
          <p:cNvSpPr txBox="1"/>
          <p:nvPr/>
        </p:nvSpPr>
        <p:spPr>
          <a:xfrm>
            <a:off x="2868438" y="313797"/>
            <a:ext cx="38756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zh-CN" sz="240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</a:rPr>
              <a:t>Propositional Equivalences</a:t>
            </a:r>
            <a:endParaRPr lang="zh-CN" altLang="en-US" sz="2400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华文细黑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1384" y="1266825"/>
            <a:ext cx="8215313" cy="581025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基本逻辑等价定理</a:t>
            </a:r>
            <a:r>
              <a:rPr lang="zh-CN" altLang="en-US" dirty="0"/>
              <a:t>：</a:t>
            </a:r>
            <a:r>
              <a:rPr lang="zh-CN" altLang="en-US" dirty="0">
                <a:ea typeface="楷体_GB2312" pitchFamily="49" charset="-122"/>
              </a:rPr>
              <a:t>对于任意的命题公式</a:t>
            </a:r>
            <a:r>
              <a:rPr lang="en-US" altLang="zh-CN" i="1" dirty="0">
                <a:ea typeface="楷体_GB2312" pitchFamily="49" charset="-122"/>
              </a:rPr>
              <a:t>p</a:t>
            </a:r>
            <a:r>
              <a:rPr lang="zh-CN" altLang="en-US" dirty="0">
                <a:ea typeface="楷体_GB2312" pitchFamily="49" charset="-122"/>
              </a:rPr>
              <a:t>、</a:t>
            </a:r>
            <a:r>
              <a:rPr lang="en-US" altLang="zh-CN" i="1" dirty="0">
                <a:ea typeface="楷体_GB2312" pitchFamily="49" charset="-122"/>
              </a:rPr>
              <a:t>q</a:t>
            </a:r>
            <a:r>
              <a:rPr lang="zh-CN" altLang="en-US" dirty="0">
                <a:ea typeface="楷体_GB2312" pitchFamily="49" charset="-122"/>
              </a:rPr>
              <a:t>、</a:t>
            </a:r>
            <a:r>
              <a:rPr lang="en-US" altLang="zh-CN" i="1" dirty="0">
                <a:ea typeface="楷体_GB2312" pitchFamily="49" charset="-122"/>
              </a:rPr>
              <a:t>r</a:t>
            </a:r>
            <a:endParaRPr lang="en-US" altLang="zh-CN" dirty="0">
              <a:ea typeface="楷体_GB2312" pitchFamily="49" charset="-122"/>
            </a:endParaRPr>
          </a:p>
        </p:txBody>
      </p:sp>
      <p:pic>
        <p:nvPicPr>
          <p:cNvPr id="514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81251" y="1866900"/>
            <a:ext cx="7070725" cy="477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35" name="TextBox 16"/>
          <p:cNvSpPr txBox="1">
            <a:spLocks noChangeArrowheads="1"/>
          </p:cNvSpPr>
          <p:nvPr/>
        </p:nvSpPr>
        <p:spPr bwMode="auto">
          <a:xfrm>
            <a:off x="6881813" y="2857500"/>
            <a:ext cx="10715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/>
            <a:r>
              <a:rPr lang="zh-CN" altLang="en-US" sz="2000" b="1" i="0">
                <a:latin typeface="楷体_GB2312" pitchFamily="49" charset="-122"/>
                <a:ea typeface="楷体_GB2312" pitchFamily="49" charset="-122"/>
              </a:rPr>
              <a:t>恒等律</a:t>
            </a:r>
          </a:p>
        </p:txBody>
      </p:sp>
      <p:sp>
        <p:nvSpPr>
          <p:cNvPr id="5136" name="TextBox 17"/>
          <p:cNvSpPr txBox="1">
            <a:spLocks noChangeArrowheads="1"/>
          </p:cNvSpPr>
          <p:nvPr/>
        </p:nvSpPr>
        <p:spPr bwMode="auto">
          <a:xfrm>
            <a:off x="6810376" y="3714750"/>
            <a:ext cx="10715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/>
            <a:r>
              <a:rPr lang="zh-CN" altLang="en-US" sz="2000" b="1" i="0">
                <a:latin typeface="楷体_GB2312" pitchFamily="49" charset="-122"/>
                <a:ea typeface="楷体_GB2312" pitchFamily="49" charset="-122"/>
              </a:rPr>
              <a:t>支配律</a:t>
            </a:r>
          </a:p>
        </p:txBody>
      </p:sp>
      <p:sp>
        <p:nvSpPr>
          <p:cNvPr id="5137" name="TextBox 18"/>
          <p:cNvSpPr txBox="1">
            <a:spLocks noChangeArrowheads="1"/>
          </p:cNvSpPr>
          <p:nvPr/>
        </p:nvSpPr>
        <p:spPr bwMode="auto">
          <a:xfrm>
            <a:off x="6881813" y="4714875"/>
            <a:ext cx="10715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/>
            <a:r>
              <a:rPr lang="zh-CN" altLang="en-US" sz="2000" b="1" i="0">
                <a:latin typeface="楷体_GB2312" pitchFamily="49" charset="-122"/>
                <a:ea typeface="楷体_GB2312" pitchFamily="49" charset="-122"/>
              </a:rPr>
              <a:t>幂等律</a:t>
            </a:r>
          </a:p>
        </p:txBody>
      </p:sp>
      <p:sp>
        <p:nvSpPr>
          <p:cNvPr id="5138" name="TextBox 19"/>
          <p:cNvSpPr txBox="1">
            <a:spLocks noChangeArrowheads="1"/>
          </p:cNvSpPr>
          <p:nvPr/>
        </p:nvSpPr>
        <p:spPr bwMode="auto">
          <a:xfrm>
            <a:off x="9525001" y="5286375"/>
            <a:ext cx="10715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/>
            <a:r>
              <a:rPr lang="zh-CN" altLang="en-US" sz="2000" b="1" i="0">
                <a:latin typeface="楷体_GB2312" pitchFamily="49" charset="-122"/>
                <a:ea typeface="楷体_GB2312" pitchFamily="49" charset="-122"/>
              </a:rPr>
              <a:t>双非律</a:t>
            </a:r>
          </a:p>
        </p:txBody>
      </p:sp>
      <p:sp>
        <p:nvSpPr>
          <p:cNvPr id="5139" name="TextBox 20"/>
          <p:cNvSpPr txBox="1">
            <a:spLocks noChangeArrowheads="1"/>
          </p:cNvSpPr>
          <p:nvPr/>
        </p:nvSpPr>
        <p:spPr bwMode="auto">
          <a:xfrm>
            <a:off x="6881813" y="6143625"/>
            <a:ext cx="10715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/>
            <a:r>
              <a:rPr lang="zh-CN" altLang="en-US" sz="2000" b="1" i="0">
                <a:latin typeface="楷体_GB2312" pitchFamily="49" charset="-122"/>
                <a:ea typeface="楷体_GB2312" pitchFamily="49" charset="-122"/>
              </a:rPr>
              <a:t>交换律</a:t>
            </a:r>
          </a:p>
        </p:txBody>
      </p:sp>
      <p:sp>
        <p:nvSpPr>
          <p:cNvPr id="12" name="WordArt 2">
            <a:extLst>
              <a:ext uri="{FF2B5EF4-FFF2-40B4-BE49-F238E27FC236}">
                <a16:creationId xmlns:a16="http://schemas.microsoft.com/office/drawing/2014/main" id="{646B52A9-2FE7-48C0-B009-D8D5DCC092EC}"/>
              </a:ext>
            </a:extLst>
          </p:cNvPr>
          <p:cNvSpPr>
            <a:spLocks noChangeArrowheads="1" noChangeShapeType="1" noTextEdit="1"/>
          </p:cNvSpPr>
          <p:nvPr/>
        </p:nvSpPr>
        <p:spPr bwMode="gray">
          <a:xfrm>
            <a:off x="263352" y="260351"/>
            <a:ext cx="2462200" cy="504825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 latinLnBrk="1">
              <a:defRPr/>
            </a:pPr>
            <a:r>
              <a:rPr lang="en-US" altLang="zh-CN" sz="3600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66"/>
                    </a:gs>
                    <a:gs pos="100000">
                      <a:schemeClr val="tx1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华文细黑"/>
                <a:ea typeface="华文细黑"/>
              </a:rPr>
              <a:t>1.3  </a:t>
            </a:r>
            <a:r>
              <a:rPr lang="zh-CN" altLang="en-US" sz="3600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66"/>
                    </a:gs>
                    <a:gs pos="100000">
                      <a:schemeClr val="tx1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华文细黑"/>
                <a:ea typeface="华文细黑"/>
              </a:rPr>
              <a:t>命题等价</a:t>
            </a: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69FA2609-4A2D-406E-8049-4EC1BC206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227" y="0"/>
            <a:ext cx="5786437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187325" algn="r" latinLnBrk="1">
              <a:buClr>
                <a:schemeClr val="folHlink"/>
              </a:buClr>
              <a:buSzPct val="60000"/>
            </a:pPr>
            <a:r>
              <a:rPr lang="zh-CN" altLang="en-US" b="1">
                <a:solidFill>
                  <a:srgbClr val="FFFF66"/>
                </a:solidFill>
              </a:rPr>
              <a:t>命题逻辑    </a:t>
            </a:r>
          </a:p>
          <a:p>
            <a:pPr indent="187325" algn="r" latinLnBrk="1">
              <a:buClr>
                <a:schemeClr val="folHlink"/>
              </a:buClr>
              <a:buSzPct val="60000"/>
            </a:pPr>
            <a:r>
              <a:rPr lang="en-US" altLang="zh-CN" b="1">
                <a:solidFill>
                  <a:srgbClr val="FFFF66"/>
                </a:solidFill>
              </a:rPr>
              <a:t>Proposition Logic</a:t>
            </a:r>
          </a:p>
        </p:txBody>
      </p:sp>
      <p:sp>
        <p:nvSpPr>
          <p:cNvPr id="14" name="TextBox 11">
            <a:extLst>
              <a:ext uri="{FF2B5EF4-FFF2-40B4-BE49-F238E27FC236}">
                <a16:creationId xmlns:a16="http://schemas.microsoft.com/office/drawing/2014/main" id="{F5B4FB0F-29C6-4022-B624-B21A9F111B5D}"/>
              </a:ext>
            </a:extLst>
          </p:cNvPr>
          <p:cNvSpPr txBox="1"/>
          <p:nvPr/>
        </p:nvSpPr>
        <p:spPr>
          <a:xfrm>
            <a:off x="2868438" y="313797"/>
            <a:ext cx="38756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zh-CN" sz="240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</a:rPr>
              <a:t>Propositional Equivalences</a:t>
            </a:r>
            <a:endParaRPr lang="zh-CN" altLang="en-US" sz="2400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华文细黑" pitchFamily="2" charset="-122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1" name="组合 17"/>
          <p:cNvGrpSpPr>
            <a:grpSpLocks/>
          </p:cNvGrpSpPr>
          <p:nvPr/>
        </p:nvGrpSpPr>
        <p:grpSpPr bwMode="auto">
          <a:xfrm>
            <a:off x="2365376" y="1785939"/>
            <a:ext cx="7091363" cy="5095875"/>
            <a:chOff x="841458" y="1785926"/>
            <a:chExt cx="7091033" cy="5095825"/>
          </a:xfrm>
        </p:grpSpPr>
        <p:pic>
          <p:nvPicPr>
            <p:cNvPr id="4117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41458" y="2205805"/>
              <a:ext cx="7091033" cy="46759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18" name="Picture 2"/>
            <p:cNvPicPr>
              <a:picLocks noChangeAspect="1" noChangeArrowheads="1"/>
            </p:cNvPicPr>
            <p:nvPr/>
          </p:nvPicPr>
          <p:blipFill>
            <a:blip r:embed="rId3"/>
            <a:srcRect b="88222"/>
            <a:stretch>
              <a:fillRect/>
            </a:stretch>
          </p:blipFill>
          <p:spPr bwMode="auto">
            <a:xfrm>
              <a:off x="857224" y="1785926"/>
              <a:ext cx="7070002" cy="5627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112" name="TextBox 18"/>
          <p:cNvSpPr txBox="1">
            <a:spLocks noChangeArrowheads="1"/>
          </p:cNvSpPr>
          <p:nvPr/>
        </p:nvSpPr>
        <p:spPr bwMode="auto">
          <a:xfrm>
            <a:off x="6881813" y="2643188"/>
            <a:ext cx="10715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/>
            <a:r>
              <a:rPr lang="zh-CN" altLang="en-US" sz="2000" b="1" i="0">
                <a:latin typeface="楷体_GB2312" pitchFamily="49" charset="-122"/>
                <a:ea typeface="楷体_GB2312" pitchFamily="49" charset="-122"/>
              </a:rPr>
              <a:t>结合律</a:t>
            </a:r>
          </a:p>
        </p:txBody>
      </p:sp>
      <p:sp>
        <p:nvSpPr>
          <p:cNvPr id="4113" name="TextBox 19"/>
          <p:cNvSpPr txBox="1">
            <a:spLocks noChangeArrowheads="1"/>
          </p:cNvSpPr>
          <p:nvPr/>
        </p:nvSpPr>
        <p:spPr bwMode="auto">
          <a:xfrm>
            <a:off x="6881813" y="3571875"/>
            <a:ext cx="10715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/>
            <a:r>
              <a:rPr lang="zh-CN" altLang="en-US" sz="2000" b="1" i="0">
                <a:latin typeface="楷体_GB2312" pitchFamily="49" charset="-122"/>
                <a:ea typeface="楷体_GB2312" pitchFamily="49" charset="-122"/>
              </a:rPr>
              <a:t>分配律</a:t>
            </a:r>
          </a:p>
        </p:txBody>
      </p:sp>
      <p:sp>
        <p:nvSpPr>
          <p:cNvPr id="4114" name="TextBox 20"/>
          <p:cNvSpPr txBox="1">
            <a:spLocks noChangeArrowheads="1"/>
          </p:cNvSpPr>
          <p:nvPr/>
        </p:nvSpPr>
        <p:spPr bwMode="auto">
          <a:xfrm>
            <a:off x="6881814" y="4500563"/>
            <a:ext cx="15001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/>
            <a:r>
              <a:rPr lang="zh-CN" altLang="en-US" sz="2000" b="1" i="0">
                <a:latin typeface="楷体_GB2312" pitchFamily="49" charset="-122"/>
                <a:ea typeface="楷体_GB2312" pitchFamily="49" charset="-122"/>
              </a:rPr>
              <a:t>德摩根定律</a:t>
            </a:r>
          </a:p>
        </p:txBody>
      </p:sp>
      <p:sp>
        <p:nvSpPr>
          <p:cNvPr id="4115" name="TextBox 21"/>
          <p:cNvSpPr txBox="1">
            <a:spLocks noChangeArrowheads="1"/>
          </p:cNvSpPr>
          <p:nvPr/>
        </p:nvSpPr>
        <p:spPr bwMode="auto">
          <a:xfrm>
            <a:off x="6881814" y="5429250"/>
            <a:ext cx="15001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/>
            <a:r>
              <a:rPr lang="zh-CN" altLang="en-US" sz="2000" b="1" i="0">
                <a:latin typeface="楷体_GB2312" pitchFamily="49" charset="-122"/>
                <a:ea typeface="楷体_GB2312" pitchFamily="49" charset="-122"/>
              </a:rPr>
              <a:t>吸收律</a:t>
            </a:r>
          </a:p>
        </p:txBody>
      </p:sp>
      <p:sp>
        <p:nvSpPr>
          <p:cNvPr id="4116" name="TextBox 22"/>
          <p:cNvSpPr txBox="1">
            <a:spLocks noChangeArrowheads="1"/>
          </p:cNvSpPr>
          <p:nvPr/>
        </p:nvSpPr>
        <p:spPr bwMode="auto">
          <a:xfrm>
            <a:off x="6810375" y="6386513"/>
            <a:ext cx="15001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/>
            <a:r>
              <a:rPr lang="zh-CN" altLang="en-US" sz="2000" b="1" i="0">
                <a:latin typeface="楷体_GB2312" pitchFamily="49" charset="-122"/>
                <a:ea typeface="楷体_GB2312" pitchFamily="49" charset="-122"/>
              </a:rPr>
              <a:t>否定律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F031197E-D8BF-4DBD-AD7E-E48E29FBF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384" y="1266825"/>
            <a:ext cx="821531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–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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itchFamily="2" charset="2"/>
              <a:buNone/>
              <a:defRPr/>
            </a:pPr>
            <a:r>
              <a:rPr lang="zh-CN" altLang="en-US" i="0" ker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基本逻辑等价定理</a:t>
            </a:r>
            <a:r>
              <a:rPr lang="zh-CN" altLang="en-US" i="0" kern="0"/>
              <a:t>：</a:t>
            </a:r>
            <a:r>
              <a:rPr lang="zh-CN" altLang="en-US" i="0" kern="0">
                <a:ea typeface="楷体_GB2312" pitchFamily="49" charset="-122"/>
              </a:rPr>
              <a:t>对于任意的命题公式</a:t>
            </a:r>
            <a:r>
              <a:rPr lang="en-US" altLang="zh-CN" i="1" kern="0">
                <a:ea typeface="楷体_GB2312" pitchFamily="49" charset="-122"/>
              </a:rPr>
              <a:t>p</a:t>
            </a:r>
            <a:r>
              <a:rPr lang="zh-CN" altLang="en-US" i="0" kern="0">
                <a:ea typeface="楷体_GB2312" pitchFamily="49" charset="-122"/>
              </a:rPr>
              <a:t>、</a:t>
            </a:r>
            <a:r>
              <a:rPr lang="en-US" altLang="zh-CN" i="1" kern="0">
                <a:ea typeface="楷体_GB2312" pitchFamily="49" charset="-122"/>
              </a:rPr>
              <a:t>q</a:t>
            </a:r>
            <a:r>
              <a:rPr lang="zh-CN" altLang="en-US" i="0" kern="0">
                <a:ea typeface="楷体_GB2312" pitchFamily="49" charset="-122"/>
              </a:rPr>
              <a:t>、</a:t>
            </a:r>
            <a:r>
              <a:rPr lang="en-US" altLang="zh-CN" i="1" kern="0">
                <a:ea typeface="楷体_GB2312" pitchFamily="49" charset="-122"/>
              </a:rPr>
              <a:t>r</a:t>
            </a:r>
            <a:endParaRPr lang="en-US" altLang="zh-CN" i="0" kern="0" dirty="0">
              <a:ea typeface="楷体_GB2312" pitchFamily="49" charset="-122"/>
            </a:endParaRPr>
          </a:p>
        </p:txBody>
      </p:sp>
      <p:sp>
        <p:nvSpPr>
          <p:cNvPr id="17" name="WordArt 2">
            <a:extLst>
              <a:ext uri="{FF2B5EF4-FFF2-40B4-BE49-F238E27FC236}">
                <a16:creationId xmlns:a16="http://schemas.microsoft.com/office/drawing/2014/main" id="{355C3501-F655-4001-BCBD-D91AEC4F78D9}"/>
              </a:ext>
            </a:extLst>
          </p:cNvPr>
          <p:cNvSpPr>
            <a:spLocks noChangeArrowheads="1" noChangeShapeType="1" noTextEdit="1"/>
          </p:cNvSpPr>
          <p:nvPr/>
        </p:nvSpPr>
        <p:spPr bwMode="gray">
          <a:xfrm>
            <a:off x="263352" y="260351"/>
            <a:ext cx="2462200" cy="504825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 latinLnBrk="1">
              <a:defRPr/>
            </a:pPr>
            <a:r>
              <a:rPr lang="en-US" altLang="zh-CN" sz="3600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66"/>
                    </a:gs>
                    <a:gs pos="100000">
                      <a:schemeClr val="tx1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华文细黑"/>
                <a:ea typeface="华文细黑"/>
              </a:rPr>
              <a:t>1.3  </a:t>
            </a:r>
            <a:r>
              <a:rPr lang="zh-CN" altLang="en-US" sz="3600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66"/>
                    </a:gs>
                    <a:gs pos="100000">
                      <a:schemeClr val="tx1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华文细黑"/>
                <a:ea typeface="华文细黑"/>
              </a:rPr>
              <a:t>命题等价</a:t>
            </a:r>
          </a:p>
        </p:txBody>
      </p:sp>
      <p:sp>
        <p:nvSpPr>
          <p:cNvPr id="18" name="TextBox 5">
            <a:extLst>
              <a:ext uri="{FF2B5EF4-FFF2-40B4-BE49-F238E27FC236}">
                <a16:creationId xmlns:a16="http://schemas.microsoft.com/office/drawing/2014/main" id="{B6C69BFF-5128-4A26-8EC3-65369E8420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227" y="0"/>
            <a:ext cx="5786437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187325" algn="r" latinLnBrk="1">
              <a:buClr>
                <a:schemeClr val="folHlink"/>
              </a:buClr>
              <a:buSzPct val="60000"/>
            </a:pPr>
            <a:r>
              <a:rPr lang="zh-CN" altLang="en-US" b="1">
                <a:solidFill>
                  <a:srgbClr val="FFFF66"/>
                </a:solidFill>
              </a:rPr>
              <a:t>命题逻辑    </a:t>
            </a:r>
          </a:p>
          <a:p>
            <a:pPr indent="187325" algn="r" latinLnBrk="1">
              <a:buClr>
                <a:schemeClr val="folHlink"/>
              </a:buClr>
              <a:buSzPct val="60000"/>
            </a:pPr>
            <a:r>
              <a:rPr lang="en-US" altLang="zh-CN" b="1">
                <a:solidFill>
                  <a:srgbClr val="FFFF66"/>
                </a:solidFill>
              </a:rPr>
              <a:t>Proposition Logic</a:t>
            </a:r>
          </a:p>
        </p:txBody>
      </p:sp>
      <p:sp>
        <p:nvSpPr>
          <p:cNvPr id="19" name="TextBox 11">
            <a:extLst>
              <a:ext uri="{FF2B5EF4-FFF2-40B4-BE49-F238E27FC236}">
                <a16:creationId xmlns:a16="http://schemas.microsoft.com/office/drawing/2014/main" id="{8AF761A2-A016-43A3-87FC-BD5505455B26}"/>
              </a:ext>
            </a:extLst>
          </p:cNvPr>
          <p:cNvSpPr txBox="1"/>
          <p:nvPr/>
        </p:nvSpPr>
        <p:spPr>
          <a:xfrm>
            <a:off x="2868438" y="313797"/>
            <a:ext cx="38756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zh-CN" sz="240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</a:rPr>
              <a:t>Propositional Equivalences</a:t>
            </a:r>
            <a:endParaRPr lang="zh-CN" altLang="en-US" sz="2400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华文细黑" pitchFamily="2" charset="-122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01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9751" y="1785938"/>
            <a:ext cx="4429125" cy="504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50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64301" y="1785938"/>
            <a:ext cx="4060825" cy="310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85CA7C8C-28ED-4B21-930E-74B05A208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384" y="1266825"/>
            <a:ext cx="821531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–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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itchFamily="2" charset="2"/>
              <a:buNone/>
              <a:defRPr/>
            </a:pPr>
            <a:r>
              <a:rPr lang="zh-CN" altLang="en-US" i="0" ker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基本逻辑等价定理</a:t>
            </a:r>
            <a:r>
              <a:rPr lang="zh-CN" altLang="en-US" i="0" kern="0"/>
              <a:t>：</a:t>
            </a:r>
            <a:r>
              <a:rPr lang="zh-CN" altLang="en-US" i="0" kern="0">
                <a:ea typeface="楷体_GB2312" pitchFamily="49" charset="-122"/>
              </a:rPr>
              <a:t>对于任意的命题公式</a:t>
            </a:r>
            <a:r>
              <a:rPr lang="en-US" altLang="zh-CN" i="1" kern="0">
                <a:ea typeface="楷体_GB2312" pitchFamily="49" charset="-122"/>
              </a:rPr>
              <a:t>p</a:t>
            </a:r>
            <a:r>
              <a:rPr lang="zh-CN" altLang="en-US" i="0" kern="0">
                <a:ea typeface="楷体_GB2312" pitchFamily="49" charset="-122"/>
              </a:rPr>
              <a:t>、</a:t>
            </a:r>
            <a:r>
              <a:rPr lang="en-US" altLang="zh-CN" i="1" kern="0">
                <a:ea typeface="楷体_GB2312" pitchFamily="49" charset="-122"/>
              </a:rPr>
              <a:t>q</a:t>
            </a:r>
            <a:r>
              <a:rPr lang="zh-CN" altLang="en-US" i="0" kern="0">
                <a:ea typeface="楷体_GB2312" pitchFamily="49" charset="-122"/>
              </a:rPr>
              <a:t>、</a:t>
            </a:r>
            <a:r>
              <a:rPr lang="en-US" altLang="zh-CN" i="1" kern="0">
                <a:ea typeface="楷体_GB2312" pitchFamily="49" charset="-122"/>
              </a:rPr>
              <a:t>r</a:t>
            </a:r>
            <a:endParaRPr lang="en-US" altLang="zh-CN" i="0" kern="0" dirty="0">
              <a:ea typeface="楷体_GB2312" pitchFamily="49" charset="-122"/>
            </a:endParaRPr>
          </a:p>
        </p:txBody>
      </p:sp>
      <p:sp>
        <p:nvSpPr>
          <p:cNvPr id="11" name="WordArt 2">
            <a:extLst>
              <a:ext uri="{FF2B5EF4-FFF2-40B4-BE49-F238E27FC236}">
                <a16:creationId xmlns:a16="http://schemas.microsoft.com/office/drawing/2014/main" id="{82B23B57-4ABA-4E60-B0C1-4409C18536C4}"/>
              </a:ext>
            </a:extLst>
          </p:cNvPr>
          <p:cNvSpPr>
            <a:spLocks noChangeArrowheads="1" noChangeShapeType="1" noTextEdit="1"/>
          </p:cNvSpPr>
          <p:nvPr/>
        </p:nvSpPr>
        <p:spPr bwMode="gray">
          <a:xfrm>
            <a:off x="263352" y="260351"/>
            <a:ext cx="2462200" cy="504825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 latinLnBrk="1">
              <a:defRPr/>
            </a:pPr>
            <a:r>
              <a:rPr lang="en-US" altLang="zh-CN" sz="3600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66"/>
                    </a:gs>
                    <a:gs pos="100000">
                      <a:schemeClr val="tx1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华文细黑"/>
                <a:ea typeface="华文细黑"/>
              </a:rPr>
              <a:t>1.3  </a:t>
            </a:r>
            <a:r>
              <a:rPr lang="zh-CN" altLang="en-US" sz="3600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66"/>
                    </a:gs>
                    <a:gs pos="100000">
                      <a:schemeClr val="tx1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华文细黑"/>
                <a:ea typeface="华文细黑"/>
              </a:rPr>
              <a:t>命题等价</a:t>
            </a: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C92ABA11-1BB0-44CC-9062-EB6519820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227" y="0"/>
            <a:ext cx="5786437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187325" algn="r" latinLnBrk="1">
              <a:buClr>
                <a:schemeClr val="folHlink"/>
              </a:buClr>
              <a:buSzPct val="60000"/>
            </a:pPr>
            <a:r>
              <a:rPr lang="zh-CN" altLang="en-US" b="1">
                <a:solidFill>
                  <a:srgbClr val="FFFF66"/>
                </a:solidFill>
              </a:rPr>
              <a:t>命题逻辑    </a:t>
            </a:r>
          </a:p>
          <a:p>
            <a:pPr indent="187325" algn="r" latinLnBrk="1">
              <a:buClr>
                <a:schemeClr val="folHlink"/>
              </a:buClr>
              <a:buSzPct val="60000"/>
            </a:pPr>
            <a:r>
              <a:rPr lang="en-US" altLang="zh-CN" b="1">
                <a:solidFill>
                  <a:srgbClr val="FFFF66"/>
                </a:solidFill>
              </a:rPr>
              <a:t>Proposition Logic</a:t>
            </a:r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6B24637F-9F44-4D95-8B01-1765B3A67BBE}"/>
              </a:ext>
            </a:extLst>
          </p:cNvPr>
          <p:cNvSpPr txBox="1"/>
          <p:nvPr/>
        </p:nvSpPr>
        <p:spPr>
          <a:xfrm>
            <a:off x="2868438" y="313797"/>
            <a:ext cx="38756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zh-CN" sz="240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</a:rPr>
              <a:t>Propositional Equivalences</a:t>
            </a:r>
            <a:endParaRPr lang="zh-CN" altLang="en-US" sz="2400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华文细黑" pitchFamily="2" charset="-122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9300" y="1556792"/>
            <a:ext cx="10720917" cy="47244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dirty="0"/>
              <a:t>判断命题公式逻辑等价的方法：</a:t>
            </a: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dirty="0">
                <a:ea typeface="楷体_GB2312" pitchFamily="49" charset="-122"/>
              </a:rPr>
              <a:t>1</a:t>
            </a:r>
            <a:r>
              <a:rPr lang="zh-CN" altLang="en-US" dirty="0">
                <a:ea typeface="楷体_GB2312" pitchFamily="49" charset="-122"/>
              </a:rPr>
              <a:t>、真值表</a:t>
            </a: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dirty="0">
                <a:ea typeface="楷体_GB2312" pitchFamily="49" charset="-122"/>
              </a:rPr>
              <a:t>2</a:t>
            </a:r>
            <a:r>
              <a:rPr lang="zh-CN" altLang="en-US" dirty="0">
                <a:ea typeface="楷体_GB2312" pitchFamily="49" charset="-122"/>
              </a:rPr>
              <a:t>、命题公式的等价演算</a:t>
            </a:r>
            <a:endParaRPr lang="en-US" altLang="zh-CN" dirty="0"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dirty="0">
                <a:ea typeface="楷体_GB2312" pitchFamily="49" charset="-122"/>
              </a:rPr>
              <a:t>    </a:t>
            </a:r>
            <a:r>
              <a:rPr lang="zh-CN" altLang="en-US" dirty="0">
                <a:solidFill>
                  <a:schemeClr val="tx2"/>
                </a:solidFill>
                <a:ea typeface="楷体_GB2312" pitchFamily="49" charset="-122"/>
              </a:rPr>
              <a:t>  基本等价定理；</a:t>
            </a:r>
            <a:endParaRPr lang="en-US" altLang="zh-CN" dirty="0">
              <a:solidFill>
                <a:schemeClr val="tx2"/>
              </a:solidFill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dirty="0">
                <a:solidFill>
                  <a:schemeClr val="tx2"/>
                </a:solidFill>
                <a:ea typeface="楷体_GB2312" pitchFamily="49" charset="-122"/>
              </a:rPr>
              <a:t>      公式的代入不变性；</a:t>
            </a: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dirty="0">
                <a:solidFill>
                  <a:schemeClr val="tx2"/>
                </a:solidFill>
                <a:ea typeface="楷体_GB2312" pitchFamily="49" charset="-122"/>
              </a:rPr>
              <a:t>      等价关系的传递性。</a:t>
            </a:r>
          </a:p>
        </p:txBody>
      </p:sp>
      <p:sp>
        <p:nvSpPr>
          <p:cNvPr id="8" name="WordArt 2">
            <a:extLst>
              <a:ext uri="{FF2B5EF4-FFF2-40B4-BE49-F238E27FC236}">
                <a16:creationId xmlns:a16="http://schemas.microsoft.com/office/drawing/2014/main" id="{D09676D7-5364-45AF-9AC5-83A16230A417}"/>
              </a:ext>
            </a:extLst>
          </p:cNvPr>
          <p:cNvSpPr>
            <a:spLocks noChangeArrowheads="1" noChangeShapeType="1" noTextEdit="1"/>
          </p:cNvSpPr>
          <p:nvPr/>
        </p:nvSpPr>
        <p:spPr bwMode="gray">
          <a:xfrm>
            <a:off x="263352" y="260351"/>
            <a:ext cx="2462200" cy="504825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 latinLnBrk="1">
              <a:defRPr/>
            </a:pPr>
            <a:r>
              <a:rPr lang="en-US" altLang="zh-CN" sz="3600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66"/>
                    </a:gs>
                    <a:gs pos="100000">
                      <a:schemeClr val="tx1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华文细黑"/>
                <a:ea typeface="华文细黑"/>
              </a:rPr>
              <a:t>1.3  </a:t>
            </a:r>
            <a:r>
              <a:rPr lang="zh-CN" altLang="en-US" sz="3600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66"/>
                    </a:gs>
                    <a:gs pos="100000">
                      <a:schemeClr val="tx1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华文细黑"/>
                <a:ea typeface="华文细黑"/>
              </a:rPr>
              <a:t>命题等价</a:t>
            </a: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22E4D01E-B931-4CDC-BB04-417DF9E4D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227" y="0"/>
            <a:ext cx="5786437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187325" algn="r" latinLnBrk="1">
              <a:buClr>
                <a:schemeClr val="folHlink"/>
              </a:buClr>
              <a:buSzPct val="60000"/>
            </a:pPr>
            <a:r>
              <a:rPr lang="zh-CN" altLang="en-US" b="1">
                <a:solidFill>
                  <a:srgbClr val="FFFF66"/>
                </a:solidFill>
              </a:rPr>
              <a:t>命题逻辑    </a:t>
            </a:r>
          </a:p>
          <a:p>
            <a:pPr indent="187325" algn="r" latinLnBrk="1">
              <a:buClr>
                <a:schemeClr val="folHlink"/>
              </a:buClr>
              <a:buSzPct val="60000"/>
            </a:pPr>
            <a:r>
              <a:rPr lang="en-US" altLang="zh-CN" b="1">
                <a:solidFill>
                  <a:srgbClr val="FFFF66"/>
                </a:solidFill>
              </a:rPr>
              <a:t>Proposition Logic</a:t>
            </a: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7BB53302-752F-490A-B542-5D87F55F8C32}"/>
              </a:ext>
            </a:extLst>
          </p:cNvPr>
          <p:cNvSpPr txBox="1"/>
          <p:nvPr/>
        </p:nvSpPr>
        <p:spPr>
          <a:xfrm>
            <a:off x="2868438" y="313797"/>
            <a:ext cx="38756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zh-CN" sz="240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</a:rPr>
              <a:t>Propositional Equivalences</a:t>
            </a:r>
            <a:endParaRPr lang="zh-CN" altLang="en-US" sz="2400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华文细黑" pitchFamily="2" charset="-122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4217" name="Object 2"/>
          <p:cNvGraphicFramePr>
            <a:graphicFrameLocks noChangeAspect="1"/>
          </p:cNvGraphicFramePr>
          <p:nvPr/>
        </p:nvGraphicFramePr>
        <p:xfrm>
          <a:off x="3309939" y="2214563"/>
          <a:ext cx="4854575" cy="326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位图图像" r:id="rId5" imgW="3095238" imgH="1924319" progId="PBrush">
                  <p:embed/>
                </p:oleObj>
              </mc:Choice>
              <mc:Fallback>
                <p:oleObj name="位图图像" r:id="rId5" imgW="3095238" imgH="1924319" progId="PBrush">
                  <p:embed/>
                  <p:pic>
                    <p:nvPicPr>
                      <p:cNvPr id="9421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9939" y="2214563"/>
                        <a:ext cx="4854575" cy="3268662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57150" cmpd="thinThick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95400" y="1398266"/>
            <a:ext cx="8643938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ts val="0"/>
              </a:spcBef>
              <a:defRPr/>
            </a:pPr>
            <a:r>
              <a:rPr lang="en-US" altLang="zh-CN" sz="2600" i="0" kern="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Example 5</a:t>
            </a:r>
            <a:r>
              <a:rPr lang="en-US" altLang="zh-CN" sz="2600" i="0" kern="0" dirty="0">
                <a:latin typeface="+mn-lt"/>
                <a:ea typeface="+mn-ea"/>
              </a:rPr>
              <a:t> </a:t>
            </a:r>
            <a:r>
              <a:rPr lang="zh-CN" altLang="en-US" sz="2600" i="0" kern="0" dirty="0">
                <a:latin typeface="+mn-lt"/>
                <a:ea typeface="+mn-ea"/>
              </a:rPr>
              <a:t>证明 </a:t>
            </a:r>
            <a:r>
              <a:rPr lang="en-US" altLang="zh-CN" sz="2400" dirty="0">
                <a:ea typeface="华文细黑" pitchFamily="2" charset="-122"/>
                <a:cs typeface="Times New Roman" pitchFamily="18" charset="0"/>
              </a:rPr>
              <a:t>¬</a:t>
            </a:r>
            <a:r>
              <a:rPr lang="en-US" altLang="zh-CN" sz="2400" i="0" dirty="0">
                <a:ea typeface="华文细黑" pitchFamily="2" charset="-122"/>
              </a:rPr>
              <a:t>(</a:t>
            </a:r>
            <a:r>
              <a:rPr lang="en-US" altLang="zh-CN" sz="2400" dirty="0">
                <a:ea typeface="华文细黑" pitchFamily="2" charset="-122"/>
              </a:rPr>
              <a:t>p </a:t>
            </a:r>
            <a:r>
              <a:rPr lang="en-US" altLang="zh-CN" sz="2400" i="0" kern="0" dirty="0">
                <a:ea typeface="华文细黑" pitchFamily="2" charset="-122"/>
                <a:sym typeface="Symbol"/>
              </a:rPr>
              <a:t> </a:t>
            </a:r>
            <a:r>
              <a:rPr lang="en-US" altLang="zh-CN" sz="2400" i="0" dirty="0">
                <a:ea typeface="华文细黑" pitchFamily="2" charset="-122"/>
              </a:rPr>
              <a:t>(</a:t>
            </a:r>
            <a:r>
              <a:rPr lang="en-US" altLang="zh-CN" sz="2400" dirty="0">
                <a:ea typeface="华文细黑" pitchFamily="2" charset="-122"/>
                <a:cs typeface="Times New Roman" pitchFamily="18" charset="0"/>
              </a:rPr>
              <a:t>¬</a:t>
            </a:r>
            <a:r>
              <a:rPr lang="en-US" altLang="zh-CN" sz="2400" dirty="0">
                <a:ea typeface="华文细黑" pitchFamily="2" charset="-122"/>
              </a:rPr>
              <a:t>p</a:t>
            </a:r>
            <a:r>
              <a:rPr lang="en-US" altLang="zh-CN" sz="2400" i="0" kern="0" dirty="0">
                <a:ea typeface="华文细黑" pitchFamily="2" charset="-122"/>
                <a:sym typeface="Symbol"/>
              </a:rPr>
              <a:t>  </a:t>
            </a:r>
            <a:r>
              <a:rPr lang="en-US" altLang="zh-CN" sz="2400" dirty="0">
                <a:ea typeface="华文细黑" pitchFamily="2" charset="-122"/>
              </a:rPr>
              <a:t>q</a:t>
            </a:r>
            <a:r>
              <a:rPr lang="en-US" altLang="zh-CN" sz="2400" i="0" dirty="0">
                <a:ea typeface="华文细黑" pitchFamily="2" charset="-122"/>
              </a:rPr>
              <a:t>))</a:t>
            </a:r>
            <a:r>
              <a:rPr lang="en-US" altLang="zh-CN" sz="2400" dirty="0">
                <a:ea typeface="华文细黑" pitchFamily="2" charset="-122"/>
              </a:rPr>
              <a:t> </a:t>
            </a:r>
            <a:r>
              <a:rPr lang="zh-CN" altLang="en-US" sz="2400" i="0" dirty="0">
                <a:ea typeface="华文细黑" pitchFamily="2" charset="-122"/>
              </a:rPr>
              <a:t>与 </a:t>
            </a:r>
            <a:r>
              <a:rPr lang="zh-CN" altLang="en-US" sz="2400" dirty="0">
                <a:ea typeface="华文细黑" pitchFamily="2" charset="-122"/>
              </a:rPr>
              <a:t> </a:t>
            </a:r>
            <a:r>
              <a:rPr lang="en-US" altLang="zh-CN" sz="2400" dirty="0">
                <a:ea typeface="华文细黑" pitchFamily="2" charset="-122"/>
                <a:cs typeface="Times New Roman" pitchFamily="18" charset="0"/>
              </a:rPr>
              <a:t>¬</a:t>
            </a:r>
            <a:r>
              <a:rPr lang="en-US" altLang="zh-CN" sz="2400" dirty="0">
                <a:ea typeface="华文细黑" pitchFamily="2" charset="-122"/>
              </a:rPr>
              <a:t> p</a:t>
            </a:r>
            <a:r>
              <a:rPr lang="en-US" altLang="zh-CN" sz="2400" i="0" kern="0" dirty="0">
                <a:ea typeface="华文细黑" pitchFamily="2" charset="-122"/>
                <a:sym typeface="Symbol"/>
              </a:rPr>
              <a:t>  </a:t>
            </a:r>
            <a:r>
              <a:rPr lang="en-US" altLang="zh-CN" sz="2400" dirty="0">
                <a:ea typeface="华文细黑" pitchFamily="2" charset="-122"/>
                <a:cs typeface="Times New Roman" pitchFamily="18" charset="0"/>
              </a:rPr>
              <a:t>¬</a:t>
            </a:r>
            <a:r>
              <a:rPr lang="en-US" altLang="zh-CN" sz="2400" dirty="0">
                <a:ea typeface="华文细黑" pitchFamily="2" charset="-122"/>
              </a:rPr>
              <a:t> q </a:t>
            </a:r>
            <a:r>
              <a:rPr lang="zh-CN" altLang="en-US" sz="2400" i="0" dirty="0">
                <a:ea typeface="华文细黑" pitchFamily="2" charset="-122"/>
              </a:rPr>
              <a:t>逻辑等价。</a:t>
            </a:r>
            <a:endParaRPr lang="zh-CN" altLang="en-US" sz="2600" i="0" kern="0" dirty="0">
              <a:latin typeface="+mn-lt"/>
              <a:ea typeface="+mn-ea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239126" y="2301875"/>
            <a:ext cx="1857375" cy="305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>
              <a:lnSpc>
                <a:spcPct val="125000"/>
              </a:lnSpc>
            </a:pPr>
            <a:r>
              <a:rPr lang="zh-CN" altLang="en-US" sz="2200" i="0" dirty="0">
                <a:latin typeface="楷体_GB2312" pitchFamily="49" charset="-122"/>
                <a:ea typeface="楷体_GB2312" pitchFamily="49" charset="-122"/>
              </a:rPr>
              <a:t>德摩根定律</a:t>
            </a:r>
            <a:endParaRPr lang="en-US" altLang="zh-CN" sz="2200" i="0" dirty="0">
              <a:latin typeface="楷体_GB2312" pitchFamily="49" charset="-122"/>
              <a:ea typeface="楷体_GB2312" pitchFamily="49" charset="-122"/>
            </a:endParaRPr>
          </a:p>
          <a:p>
            <a:pPr latinLnBrk="1">
              <a:lnSpc>
                <a:spcPct val="125000"/>
              </a:lnSpc>
            </a:pPr>
            <a:r>
              <a:rPr lang="zh-CN" altLang="en-US" sz="2200" i="0" dirty="0">
                <a:latin typeface="楷体_GB2312" pitchFamily="49" charset="-122"/>
                <a:ea typeface="楷体_GB2312" pitchFamily="49" charset="-122"/>
              </a:rPr>
              <a:t>德摩根定律</a:t>
            </a:r>
            <a:endParaRPr lang="en-US" altLang="zh-CN" sz="2200" i="0" dirty="0">
              <a:latin typeface="楷体_GB2312" pitchFamily="49" charset="-122"/>
              <a:ea typeface="楷体_GB2312" pitchFamily="49" charset="-122"/>
            </a:endParaRPr>
          </a:p>
          <a:p>
            <a:pPr latinLnBrk="1">
              <a:lnSpc>
                <a:spcPct val="125000"/>
              </a:lnSpc>
            </a:pPr>
            <a:r>
              <a:rPr lang="zh-CN" altLang="en-US" sz="2200" i="0" dirty="0">
                <a:latin typeface="楷体_GB2312" pitchFamily="49" charset="-122"/>
                <a:ea typeface="楷体_GB2312" pitchFamily="49" charset="-122"/>
              </a:rPr>
              <a:t>双非律</a:t>
            </a:r>
            <a:endParaRPr lang="en-US" altLang="zh-CN" sz="2200" i="0" dirty="0">
              <a:latin typeface="楷体_GB2312" pitchFamily="49" charset="-122"/>
              <a:ea typeface="楷体_GB2312" pitchFamily="49" charset="-122"/>
            </a:endParaRPr>
          </a:p>
          <a:p>
            <a:pPr latinLnBrk="1">
              <a:lnSpc>
                <a:spcPct val="125000"/>
              </a:lnSpc>
            </a:pPr>
            <a:r>
              <a:rPr lang="zh-CN" altLang="en-US" sz="2200" i="0" dirty="0">
                <a:latin typeface="楷体_GB2312" pitchFamily="49" charset="-122"/>
                <a:ea typeface="楷体_GB2312" pitchFamily="49" charset="-122"/>
              </a:rPr>
              <a:t>分配律</a:t>
            </a:r>
            <a:endParaRPr lang="en-US" altLang="zh-CN" sz="2200" i="0" dirty="0">
              <a:latin typeface="楷体_GB2312" pitchFamily="49" charset="-122"/>
              <a:ea typeface="楷体_GB2312" pitchFamily="49" charset="-122"/>
            </a:endParaRPr>
          </a:p>
          <a:p>
            <a:pPr latinLnBrk="1">
              <a:lnSpc>
                <a:spcPct val="125000"/>
              </a:lnSpc>
            </a:pPr>
            <a:r>
              <a:rPr lang="zh-CN" altLang="en-US" sz="2200" i="0" dirty="0">
                <a:latin typeface="楷体_GB2312" pitchFamily="49" charset="-122"/>
                <a:ea typeface="楷体_GB2312" pitchFamily="49" charset="-122"/>
              </a:rPr>
              <a:t>否定律</a:t>
            </a:r>
            <a:endParaRPr lang="en-US" altLang="zh-CN" sz="2200" i="0" dirty="0">
              <a:latin typeface="楷体_GB2312" pitchFamily="49" charset="-122"/>
              <a:ea typeface="楷体_GB2312" pitchFamily="49" charset="-122"/>
            </a:endParaRPr>
          </a:p>
          <a:p>
            <a:pPr latinLnBrk="1">
              <a:lnSpc>
                <a:spcPct val="125000"/>
              </a:lnSpc>
            </a:pPr>
            <a:r>
              <a:rPr lang="zh-CN" altLang="en-US" sz="2200" i="0" dirty="0">
                <a:latin typeface="楷体_GB2312" pitchFamily="49" charset="-122"/>
                <a:ea typeface="楷体_GB2312" pitchFamily="49" charset="-122"/>
              </a:rPr>
              <a:t>交换律</a:t>
            </a:r>
            <a:endParaRPr lang="en-US" altLang="zh-CN" sz="2200" i="0" dirty="0">
              <a:latin typeface="楷体_GB2312" pitchFamily="49" charset="-122"/>
              <a:ea typeface="楷体_GB2312" pitchFamily="49" charset="-122"/>
            </a:endParaRPr>
          </a:p>
          <a:p>
            <a:pPr latinLnBrk="1">
              <a:lnSpc>
                <a:spcPct val="125000"/>
              </a:lnSpc>
            </a:pPr>
            <a:r>
              <a:rPr lang="zh-CN" altLang="en-US" sz="2200" i="0" dirty="0">
                <a:latin typeface="楷体_GB2312" pitchFamily="49" charset="-122"/>
                <a:ea typeface="楷体_GB2312" pitchFamily="49" charset="-122"/>
              </a:rPr>
              <a:t>恒等律</a:t>
            </a:r>
          </a:p>
        </p:txBody>
      </p:sp>
      <p:sp>
        <p:nvSpPr>
          <p:cNvPr id="9" name="WordArt 2">
            <a:extLst>
              <a:ext uri="{FF2B5EF4-FFF2-40B4-BE49-F238E27FC236}">
                <a16:creationId xmlns:a16="http://schemas.microsoft.com/office/drawing/2014/main" id="{8BC6EA44-AC37-43F7-8ED4-E99A173F4A79}"/>
              </a:ext>
            </a:extLst>
          </p:cNvPr>
          <p:cNvSpPr>
            <a:spLocks noChangeArrowheads="1" noChangeShapeType="1" noTextEdit="1"/>
          </p:cNvSpPr>
          <p:nvPr/>
        </p:nvSpPr>
        <p:spPr bwMode="gray">
          <a:xfrm>
            <a:off x="263352" y="260351"/>
            <a:ext cx="2462200" cy="504825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 latinLnBrk="1">
              <a:defRPr/>
            </a:pPr>
            <a:r>
              <a:rPr lang="en-US" altLang="zh-CN" sz="3600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66"/>
                    </a:gs>
                    <a:gs pos="100000">
                      <a:schemeClr val="tx1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华文细黑"/>
                <a:ea typeface="华文细黑"/>
              </a:rPr>
              <a:t>1.3  </a:t>
            </a:r>
            <a:r>
              <a:rPr lang="zh-CN" altLang="en-US" sz="3600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66"/>
                    </a:gs>
                    <a:gs pos="100000">
                      <a:schemeClr val="tx1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华文细黑"/>
                <a:ea typeface="华文细黑"/>
              </a:rPr>
              <a:t>命题等价</a:t>
            </a: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113B2A76-7D1B-47D5-9E47-998EFA198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227" y="0"/>
            <a:ext cx="5786437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187325" algn="r" latinLnBrk="1">
              <a:buClr>
                <a:schemeClr val="folHlink"/>
              </a:buClr>
              <a:buSzPct val="60000"/>
            </a:pPr>
            <a:r>
              <a:rPr lang="zh-CN" altLang="en-US" b="1">
                <a:solidFill>
                  <a:srgbClr val="FFFF66"/>
                </a:solidFill>
              </a:rPr>
              <a:t>命题逻辑    </a:t>
            </a:r>
          </a:p>
          <a:p>
            <a:pPr indent="187325" algn="r" latinLnBrk="1">
              <a:buClr>
                <a:schemeClr val="folHlink"/>
              </a:buClr>
              <a:buSzPct val="60000"/>
            </a:pPr>
            <a:r>
              <a:rPr lang="en-US" altLang="zh-CN" b="1">
                <a:solidFill>
                  <a:srgbClr val="FFFF66"/>
                </a:solidFill>
              </a:rPr>
              <a:t>Proposition Logic</a:t>
            </a:r>
          </a:p>
        </p:txBody>
      </p:sp>
      <p:sp>
        <p:nvSpPr>
          <p:cNvPr id="14" name="TextBox 11">
            <a:extLst>
              <a:ext uri="{FF2B5EF4-FFF2-40B4-BE49-F238E27FC236}">
                <a16:creationId xmlns:a16="http://schemas.microsoft.com/office/drawing/2014/main" id="{07E72CF2-7573-4423-A49C-777F2644D986}"/>
              </a:ext>
            </a:extLst>
          </p:cNvPr>
          <p:cNvSpPr txBox="1"/>
          <p:nvPr/>
        </p:nvSpPr>
        <p:spPr>
          <a:xfrm>
            <a:off x="2868438" y="313797"/>
            <a:ext cx="38756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zh-CN" sz="240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</a:rPr>
              <a:t>Propositional Equivalences</a:t>
            </a:r>
            <a:endParaRPr lang="zh-CN" altLang="en-US" sz="2400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30551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95400" y="1357313"/>
            <a:ext cx="7200799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1">
              <a:lnSpc>
                <a:spcPct val="120000"/>
              </a:lnSpc>
              <a:defRPr/>
            </a:pPr>
            <a:r>
              <a:rPr lang="en-US" altLang="zh-CN" sz="2400" i="0" dirty="0">
                <a:solidFill>
                  <a:srgbClr val="1F5BD3"/>
                </a:solidFill>
                <a:latin typeface="+mn-lt"/>
                <a:ea typeface="楷体_GB2312" pitchFamily="49" charset="-122"/>
              </a:rPr>
              <a:t>Example 9</a:t>
            </a:r>
            <a:r>
              <a:rPr lang="zh-CN" altLang="en-US" sz="2400" i="0" dirty="0">
                <a:solidFill>
                  <a:srgbClr val="1F5BD3"/>
                </a:solidFill>
                <a:latin typeface="+mn-lt"/>
                <a:ea typeface="楷体_GB2312" pitchFamily="49" charset="-122"/>
              </a:rPr>
              <a:t>：</a:t>
            </a:r>
            <a:r>
              <a:rPr lang="zh-CN" altLang="en-US" sz="2400" i="0" dirty="0">
                <a:latin typeface="+mn-lt"/>
                <a:ea typeface="楷体_GB2312" pitchFamily="49" charset="-122"/>
              </a:rPr>
              <a:t>把句子“除非你已满</a:t>
            </a:r>
            <a:r>
              <a:rPr lang="en-US" altLang="zh-CN" sz="2400" i="0" dirty="0">
                <a:latin typeface="+mn-lt"/>
                <a:ea typeface="楷体_GB2312" pitchFamily="49" charset="-122"/>
              </a:rPr>
              <a:t>16</a:t>
            </a:r>
            <a:r>
              <a:rPr lang="zh-CN" altLang="en-US" sz="2400" i="0" dirty="0">
                <a:latin typeface="+mn-lt"/>
                <a:ea typeface="楷体_GB2312" pitchFamily="49" charset="-122"/>
              </a:rPr>
              <a:t>周岁，否则只要你身高不足</a:t>
            </a:r>
            <a:r>
              <a:rPr lang="en-US" altLang="zh-CN" sz="2400" i="0" dirty="0">
                <a:latin typeface="+mn-lt"/>
                <a:ea typeface="楷体_GB2312" pitchFamily="49" charset="-122"/>
              </a:rPr>
              <a:t>4</a:t>
            </a:r>
            <a:r>
              <a:rPr lang="zh-CN" altLang="en-US" sz="2400" i="0" dirty="0">
                <a:latin typeface="+mn-lt"/>
                <a:ea typeface="楷体_GB2312" pitchFamily="49" charset="-122"/>
              </a:rPr>
              <a:t>英尺就不能乘公园滑行铁道游乐车。”翻译成逻辑表达式。</a:t>
            </a:r>
            <a:endParaRPr lang="en-US" altLang="zh-CN" sz="2000" dirty="0">
              <a:latin typeface="+mn-lt"/>
              <a:ea typeface="楷体_GB2312" pitchFamily="49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43472" y="2951293"/>
            <a:ext cx="5572125" cy="14224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atinLnBrk="1">
              <a:lnSpc>
                <a:spcPct val="120000"/>
              </a:lnSpc>
              <a:defRPr/>
            </a:pPr>
            <a:r>
              <a:rPr lang="zh-CN" altLang="en-US" sz="2400" i="0" dirty="0">
                <a:latin typeface="+mn-lt"/>
                <a:ea typeface="楷体_GB2312" pitchFamily="49" charset="-122"/>
              </a:rPr>
              <a:t>令</a:t>
            </a:r>
            <a:r>
              <a:rPr lang="en-US" altLang="zh-CN" sz="2400" dirty="0">
                <a:latin typeface="+mn-lt"/>
                <a:ea typeface="楷体_GB2312" pitchFamily="49" charset="-122"/>
              </a:rPr>
              <a:t>p</a:t>
            </a:r>
            <a:r>
              <a:rPr lang="zh-CN" altLang="en-US" sz="2400" i="0" dirty="0">
                <a:latin typeface="+mn-lt"/>
                <a:ea typeface="楷体_GB2312" pitchFamily="49" charset="-122"/>
              </a:rPr>
              <a:t>表示你可以乘</a:t>
            </a:r>
            <a:r>
              <a:rPr lang="zh-CN" altLang="en-US" sz="2400" i="0" dirty="0">
                <a:ea typeface="楷体_GB2312" pitchFamily="49" charset="-122"/>
              </a:rPr>
              <a:t>公园滑行铁道游乐车</a:t>
            </a:r>
            <a:endParaRPr lang="en-US" altLang="zh-CN" sz="2400" i="0" dirty="0">
              <a:ea typeface="楷体_GB2312" pitchFamily="49" charset="-122"/>
            </a:endParaRPr>
          </a:p>
          <a:p>
            <a:pPr latinLnBrk="1">
              <a:lnSpc>
                <a:spcPct val="120000"/>
              </a:lnSpc>
              <a:defRPr/>
            </a:pPr>
            <a:r>
              <a:rPr lang="en-US" altLang="zh-CN" sz="2400" i="0" dirty="0">
                <a:latin typeface="+mn-lt"/>
                <a:ea typeface="楷体_GB2312" pitchFamily="49" charset="-122"/>
              </a:rPr>
              <a:t>     </a:t>
            </a:r>
            <a:r>
              <a:rPr lang="en-US" altLang="zh-CN" sz="2400" dirty="0">
                <a:latin typeface="+mn-lt"/>
                <a:ea typeface="楷体_GB2312" pitchFamily="49" charset="-122"/>
              </a:rPr>
              <a:t>q</a:t>
            </a:r>
            <a:r>
              <a:rPr lang="zh-CN" altLang="en-US" sz="2400" i="0" dirty="0">
                <a:latin typeface="+mn-lt"/>
                <a:ea typeface="楷体_GB2312" pitchFamily="49" charset="-122"/>
              </a:rPr>
              <a:t>表示</a:t>
            </a:r>
            <a:r>
              <a:rPr lang="zh-CN" altLang="en-US" sz="2400" i="0" dirty="0">
                <a:ea typeface="楷体_GB2312" pitchFamily="49" charset="-122"/>
              </a:rPr>
              <a:t>你已满</a:t>
            </a:r>
            <a:r>
              <a:rPr lang="en-US" altLang="zh-CN" sz="2400" i="0" dirty="0">
                <a:ea typeface="楷体_GB2312" pitchFamily="49" charset="-122"/>
              </a:rPr>
              <a:t>16</a:t>
            </a:r>
            <a:r>
              <a:rPr lang="zh-CN" altLang="en-US" sz="2400" i="0" dirty="0">
                <a:ea typeface="楷体_GB2312" pitchFamily="49" charset="-122"/>
              </a:rPr>
              <a:t>周岁</a:t>
            </a:r>
            <a:endParaRPr lang="en-US" altLang="zh-CN" sz="2400" i="0" dirty="0">
              <a:ea typeface="楷体_GB2312" pitchFamily="49" charset="-122"/>
            </a:endParaRPr>
          </a:p>
          <a:p>
            <a:pPr latinLnBrk="1">
              <a:lnSpc>
                <a:spcPct val="120000"/>
              </a:lnSpc>
              <a:defRPr/>
            </a:pPr>
            <a:r>
              <a:rPr lang="en-US" altLang="zh-CN" sz="2400" i="0" dirty="0">
                <a:latin typeface="+mn-lt"/>
                <a:ea typeface="楷体_GB2312" pitchFamily="49" charset="-122"/>
              </a:rPr>
              <a:t>     </a:t>
            </a:r>
            <a:r>
              <a:rPr lang="en-US" altLang="zh-CN" sz="2400" dirty="0">
                <a:latin typeface="+mn-lt"/>
                <a:ea typeface="楷体_GB2312" pitchFamily="49" charset="-122"/>
              </a:rPr>
              <a:t>r</a:t>
            </a:r>
            <a:r>
              <a:rPr lang="zh-CN" altLang="en-US" sz="2400" i="0" dirty="0">
                <a:latin typeface="+mn-lt"/>
                <a:ea typeface="楷体_GB2312" pitchFamily="49" charset="-122"/>
              </a:rPr>
              <a:t>表示</a:t>
            </a:r>
            <a:r>
              <a:rPr lang="zh-CN" altLang="en-US" sz="2400" i="0" dirty="0">
                <a:ea typeface="楷体_GB2312" pitchFamily="49" charset="-122"/>
              </a:rPr>
              <a:t>你身高不足</a:t>
            </a:r>
            <a:r>
              <a:rPr lang="en-US" altLang="zh-CN" sz="2400" i="0" dirty="0">
                <a:ea typeface="楷体_GB2312" pitchFamily="49" charset="-122"/>
              </a:rPr>
              <a:t>4</a:t>
            </a:r>
            <a:r>
              <a:rPr lang="zh-CN" altLang="en-US" sz="2400" i="0" dirty="0">
                <a:ea typeface="楷体_GB2312" pitchFamily="49" charset="-122"/>
              </a:rPr>
              <a:t>英尺</a:t>
            </a:r>
            <a:endParaRPr lang="zh-CN" altLang="en-US" sz="2400" dirty="0">
              <a:latin typeface="+mn-lt"/>
              <a:ea typeface="楷体_GB2312" pitchFamily="49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08546" y="4643439"/>
            <a:ext cx="4643438" cy="93634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atinLnBrk="1">
              <a:lnSpc>
                <a:spcPct val="120000"/>
              </a:lnSpc>
              <a:defRPr/>
            </a:pPr>
            <a:r>
              <a:rPr lang="zh-CN" altLang="en-US" sz="2400" i="0" dirty="0">
                <a:latin typeface="+mn-lt"/>
                <a:ea typeface="楷体_GB2312" pitchFamily="49" charset="-122"/>
              </a:rPr>
              <a:t>则句子可以翻译成  </a:t>
            </a:r>
            <a:r>
              <a:rPr lang="en-US" altLang="zh-CN" sz="2400" dirty="0">
                <a:latin typeface="+mn-lt"/>
                <a:ea typeface="楷体_GB2312" pitchFamily="49" charset="-122"/>
              </a:rPr>
              <a:t>p</a:t>
            </a:r>
            <a:r>
              <a:rPr lang="zh-CN" altLang="en-US" sz="2400" i="0" dirty="0">
                <a:latin typeface="+mn-lt"/>
                <a:ea typeface="楷体_GB2312" pitchFamily="49" charset="-122"/>
              </a:rPr>
              <a:t>→</a:t>
            </a:r>
            <a:r>
              <a:rPr lang="en-US" altLang="zh-CN" sz="2400" dirty="0">
                <a:latin typeface="+mn-lt"/>
                <a:ea typeface="楷体_GB2312" pitchFamily="49" charset="-122"/>
              </a:rPr>
              <a:t>q </a:t>
            </a:r>
            <a:r>
              <a:rPr lang="en-US" altLang="zh-CN" sz="2400" i="0" dirty="0">
                <a:latin typeface="+mn-lt"/>
                <a:ea typeface="楷体_GB2312" pitchFamily="49" charset="-122"/>
                <a:sym typeface="Symbol"/>
              </a:rPr>
              <a:t> </a:t>
            </a:r>
            <a:r>
              <a:rPr lang="en-US" altLang="zh-CN" sz="2400" dirty="0">
                <a:latin typeface="+mn-lt"/>
                <a:ea typeface="楷体_GB2312" pitchFamily="49" charset="-122"/>
              </a:rPr>
              <a:t>r</a:t>
            </a:r>
          </a:p>
          <a:p>
            <a:pPr latinLnBrk="1">
              <a:lnSpc>
                <a:spcPct val="120000"/>
              </a:lnSpc>
              <a:defRPr/>
            </a:pPr>
            <a:r>
              <a:rPr lang="en-US" altLang="zh-CN" sz="2400" dirty="0">
                <a:latin typeface="+mn-lt"/>
                <a:ea typeface="楷体_GB2312" pitchFamily="49" charset="-122"/>
              </a:rPr>
              <a:t>                             </a:t>
            </a:r>
            <a:r>
              <a:rPr lang="zh-CN" altLang="en-US" sz="2400" i="0" dirty="0">
                <a:latin typeface="+mn-lt"/>
                <a:ea typeface="楷体_GB2312" pitchFamily="49" charset="-122"/>
              </a:rPr>
              <a:t>或 </a:t>
            </a:r>
            <a:r>
              <a:rPr lang="en-US" altLang="zh-CN" sz="2400" i="0" dirty="0">
                <a:ea typeface="楷体_GB2312" pitchFamily="49" charset="-122"/>
                <a:sym typeface="Symbol"/>
              </a:rPr>
              <a:t></a:t>
            </a:r>
            <a:r>
              <a:rPr lang="en-US" altLang="zh-CN" sz="2400" dirty="0">
                <a:ea typeface="楷体_GB2312" pitchFamily="49" charset="-122"/>
              </a:rPr>
              <a:t>q </a:t>
            </a:r>
            <a:r>
              <a:rPr lang="en-US" altLang="zh-CN" sz="2400" i="0" dirty="0">
                <a:ea typeface="楷体_GB2312" pitchFamily="49" charset="-122"/>
                <a:sym typeface="Symbol"/>
              </a:rPr>
              <a:t> </a:t>
            </a:r>
            <a:r>
              <a:rPr lang="en-US" altLang="zh-CN" sz="2400" dirty="0">
                <a:ea typeface="楷体_GB2312" pitchFamily="49" charset="-122"/>
              </a:rPr>
              <a:t>r</a:t>
            </a:r>
            <a:r>
              <a:rPr lang="zh-CN" altLang="en-US" sz="2400" i="0" dirty="0">
                <a:ea typeface="楷体_GB2312" pitchFamily="49" charset="-122"/>
              </a:rPr>
              <a:t> →</a:t>
            </a:r>
            <a:r>
              <a:rPr lang="en-US" altLang="zh-CN" sz="2400" i="0" dirty="0">
                <a:ea typeface="楷体_GB2312" pitchFamily="49" charset="-122"/>
                <a:sym typeface="Symbol"/>
              </a:rPr>
              <a:t> </a:t>
            </a:r>
            <a:r>
              <a:rPr lang="en-US" altLang="zh-CN" sz="2400" dirty="0">
                <a:ea typeface="楷体_GB2312" pitchFamily="49" charset="-122"/>
              </a:rPr>
              <a:t> p</a:t>
            </a:r>
            <a:endParaRPr lang="zh-CN" altLang="en-US" sz="2400" i="0" dirty="0">
              <a:latin typeface="+mn-lt"/>
              <a:ea typeface="楷体_GB2312" pitchFamily="49" charset="-122"/>
            </a:endParaRPr>
          </a:p>
        </p:txBody>
      </p:sp>
      <p:sp>
        <p:nvSpPr>
          <p:cNvPr id="9" name="圆角矩形标注 8"/>
          <p:cNvSpPr/>
          <p:nvPr/>
        </p:nvSpPr>
        <p:spPr bwMode="auto">
          <a:xfrm>
            <a:off x="6317058" y="5492284"/>
            <a:ext cx="2928938" cy="571500"/>
          </a:xfrm>
          <a:prstGeom prst="wedgeRoundRectCallout">
            <a:avLst>
              <a:gd name="adj1" fmla="val -68309"/>
              <a:gd name="adj2" fmla="val -108534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 latinLnBrk="1">
              <a:defRPr/>
            </a:pPr>
            <a:r>
              <a:rPr lang="zh-CN" altLang="en-US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翻译的不唯一</a:t>
            </a:r>
          </a:p>
        </p:txBody>
      </p:sp>
      <p:sp>
        <p:nvSpPr>
          <p:cNvPr id="15" name="WordArt 2">
            <a:extLst>
              <a:ext uri="{FF2B5EF4-FFF2-40B4-BE49-F238E27FC236}">
                <a16:creationId xmlns:a16="http://schemas.microsoft.com/office/drawing/2014/main" id="{3F8122A5-D598-413B-A193-405B2B1643A5}"/>
              </a:ext>
            </a:extLst>
          </p:cNvPr>
          <p:cNvSpPr>
            <a:spLocks noChangeArrowheads="1" noChangeShapeType="1" noTextEdit="1"/>
          </p:cNvSpPr>
          <p:nvPr/>
        </p:nvSpPr>
        <p:spPr bwMode="gray">
          <a:xfrm>
            <a:off x="335360" y="224631"/>
            <a:ext cx="3456632" cy="504825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 latinLnBrk="1">
              <a:defRPr/>
            </a:pPr>
            <a:r>
              <a:rPr lang="en-US" altLang="zh-CN" sz="3600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66"/>
                    </a:gs>
                    <a:gs pos="100000">
                      <a:schemeClr val="tx1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华文细黑"/>
                <a:ea typeface="华文细黑"/>
              </a:rPr>
              <a:t>1.2  </a:t>
            </a:r>
            <a:r>
              <a:rPr lang="zh-CN" altLang="en-US" sz="3600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66"/>
                    </a:gs>
                    <a:gs pos="100000">
                      <a:schemeClr val="tx1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华文细黑"/>
                <a:ea typeface="华文细黑"/>
              </a:rPr>
              <a:t>命题逻辑的应用</a:t>
            </a:r>
          </a:p>
        </p:txBody>
      </p:sp>
      <p:sp>
        <p:nvSpPr>
          <p:cNvPr id="16" name="TextBox 5">
            <a:extLst>
              <a:ext uri="{FF2B5EF4-FFF2-40B4-BE49-F238E27FC236}">
                <a16:creationId xmlns:a16="http://schemas.microsoft.com/office/drawing/2014/main" id="{219DFD8C-7F02-4994-8B91-E60533521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0" y="0"/>
            <a:ext cx="5786437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187325" algn="r" latinLnBrk="1">
              <a:buClr>
                <a:schemeClr val="folHlink"/>
              </a:buClr>
              <a:buSzPct val="60000"/>
            </a:pPr>
            <a:r>
              <a:rPr lang="zh-CN" altLang="en-US" b="1" dirty="0">
                <a:solidFill>
                  <a:srgbClr val="FFFF66"/>
                </a:solidFill>
              </a:rPr>
              <a:t>命题逻辑    </a:t>
            </a:r>
          </a:p>
          <a:p>
            <a:pPr indent="187325" algn="r" latinLnBrk="1"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FF66"/>
                </a:solidFill>
              </a:rPr>
              <a:t>Proposition Logic</a:t>
            </a:r>
          </a:p>
        </p:txBody>
      </p:sp>
      <p:sp>
        <p:nvSpPr>
          <p:cNvPr id="17" name="圆角矩形 6">
            <a:extLst>
              <a:ext uri="{FF2B5EF4-FFF2-40B4-BE49-F238E27FC236}">
                <a16:creationId xmlns:a16="http://schemas.microsoft.com/office/drawing/2014/main" id="{86CD819D-FEF8-43D2-B44C-8D692849E7DB}"/>
              </a:ext>
            </a:extLst>
          </p:cNvPr>
          <p:cNvSpPr/>
          <p:nvPr/>
        </p:nvSpPr>
        <p:spPr bwMode="auto">
          <a:xfrm>
            <a:off x="8745140" y="1769392"/>
            <a:ext cx="3111500" cy="3786202"/>
          </a:xfrm>
          <a:prstGeom prst="round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457200" indent="-457200" latinLnBrk="1">
              <a:buFont typeface="+mj-lt"/>
              <a:buAutoNum type="arabicPeriod"/>
              <a:defRPr/>
            </a:pPr>
            <a:endParaRPr lang="en-US" altLang="zh-CN" sz="2400" dirty="0">
              <a:latin typeface="+mn-lt"/>
              <a:ea typeface="华文细黑" pitchFamily="2" charset="-122"/>
            </a:endParaRPr>
          </a:p>
          <a:p>
            <a:pPr marL="457200" indent="-457200" latinLnBrk="1">
              <a:buFont typeface="+mj-lt"/>
              <a:buAutoNum type="arabicPeriod"/>
              <a:defRPr/>
            </a:pPr>
            <a:r>
              <a:rPr lang="zh-CN" altLang="en-US" sz="2400" i="0" dirty="0">
                <a:latin typeface="+mn-lt"/>
                <a:ea typeface="华文中宋" pitchFamily="2" charset="-122"/>
              </a:rPr>
              <a:t>分析句子中的每一个成分，定义命题并符号化</a:t>
            </a:r>
            <a:endParaRPr lang="en-US" altLang="zh-CN" sz="2400" i="0" dirty="0">
              <a:latin typeface="+mn-lt"/>
              <a:ea typeface="华文中宋" pitchFamily="2" charset="-122"/>
            </a:endParaRPr>
          </a:p>
          <a:p>
            <a:pPr marL="457200" indent="-457200" latinLnBrk="1">
              <a:buFont typeface="+mj-lt"/>
              <a:buAutoNum type="arabicPeriod"/>
              <a:defRPr/>
            </a:pPr>
            <a:r>
              <a:rPr lang="zh-CN" altLang="en-US" sz="2400" i="0" dirty="0">
                <a:latin typeface="+mn-lt"/>
                <a:ea typeface="华文中宋" pitchFamily="2" charset="-122"/>
              </a:rPr>
              <a:t>语义转换，找出表示命题间关系的逻辑联接词</a:t>
            </a:r>
            <a:endParaRPr lang="en-US" altLang="zh-CN" sz="2400" i="0" dirty="0">
              <a:latin typeface="+mn-lt"/>
              <a:ea typeface="华文中宋" pitchFamily="2" charset="-122"/>
            </a:endParaRPr>
          </a:p>
          <a:p>
            <a:pPr marL="457200" indent="-457200" latinLnBrk="1">
              <a:buFont typeface="+mj-lt"/>
              <a:buAutoNum type="arabicPeriod"/>
              <a:defRPr/>
            </a:pPr>
            <a:r>
              <a:rPr lang="zh-CN" altLang="en-US" sz="2400" i="0" dirty="0">
                <a:latin typeface="+mn-lt"/>
                <a:ea typeface="华文中宋" pitchFamily="2" charset="-122"/>
              </a:rPr>
              <a:t>根据逻辑顺序写出逻辑表达式</a:t>
            </a:r>
          </a:p>
        </p:txBody>
      </p:sp>
      <p:sp>
        <p:nvSpPr>
          <p:cNvPr id="18" name="AutoShape 9">
            <a:extLst>
              <a:ext uri="{FF2B5EF4-FFF2-40B4-BE49-F238E27FC236}">
                <a16:creationId xmlns:a16="http://schemas.microsoft.com/office/drawing/2014/main" id="{B622E3FF-E7BF-4B57-A34C-3F9577CF75DB}"/>
              </a:ext>
            </a:extLst>
          </p:cNvPr>
          <p:cNvSpPr>
            <a:spLocks noChangeArrowheads="1"/>
          </p:cNvSpPr>
          <p:nvPr/>
        </p:nvSpPr>
        <p:spPr bwMode="gray">
          <a:xfrm>
            <a:off x="8959453" y="1340768"/>
            <a:ext cx="2881312" cy="5746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64314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kumimoji="0" lang="zh-CN" altLang="en-US" sz="2400" i="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华文中宋" pitchFamily="2" charset="-122"/>
              </a:rPr>
              <a:t>语句的翻译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244" name="Object 10"/>
          <p:cNvGraphicFramePr>
            <a:graphicFrameLocks noChangeAspect="1"/>
          </p:cNvGraphicFramePr>
          <p:nvPr/>
        </p:nvGraphicFramePr>
        <p:xfrm>
          <a:off x="3452814" y="2143125"/>
          <a:ext cx="4778375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位图图像" r:id="rId4" imgW="2886478" imgH="1571844" progId="PBrush">
                  <p:embed/>
                </p:oleObj>
              </mc:Choice>
              <mc:Fallback>
                <p:oleObj name="位图图像" r:id="rId4" imgW="2886478" imgH="1571844" progId="PBrush">
                  <p:embed/>
                  <p:pic>
                    <p:nvPicPr>
                      <p:cNvPr id="9524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2814" y="2143125"/>
                        <a:ext cx="4778375" cy="2819400"/>
                      </a:xfrm>
                      <a:prstGeom prst="rect">
                        <a:avLst/>
                      </a:prstGeom>
                      <a:noFill/>
                      <a:ln w="57150" cmpd="thickThin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535507" y="1321562"/>
            <a:ext cx="8643938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ts val="0"/>
              </a:spcBef>
              <a:defRPr/>
            </a:pPr>
            <a:r>
              <a:rPr lang="en-US" altLang="zh-CN" sz="2600" i="0" kern="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Example 6</a:t>
            </a:r>
            <a:r>
              <a:rPr lang="en-US" altLang="zh-CN" sz="2600" i="0" kern="0" dirty="0">
                <a:latin typeface="+mn-lt"/>
                <a:ea typeface="+mn-ea"/>
              </a:rPr>
              <a:t> </a:t>
            </a:r>
            <a:r>
              <a:rPr lang="en-US" altLang="zh-CN" sz="2400" dirty="0">
                <a:ea typeface="华文细黑" pitchFamily="2" charset="-122"/>
              </a:rPr>
              <a:t>Show that </a:t>
            </a:r>
            <a:r>
              <a:rPr lang="en-US" altLang="zh-CN" sz="2400" i="0" dirty="0">
                <a:ea typeface="华文细黑" pitchFamily="2" charset="-122"/>
              </a:rPr>
              <a:t>(</a:t>
            </a:r>
            <a:r>
              <a:rPr lang="en-US" altLang="zh-CN" sz="2400" dirty="0" err="1">
                <a:ea typeface="华文细黑" pitchFamily="2" charset="-122"/>
              </a:rPr>
              <a:t>p</a:t>
            </a:r>
            <a:r>
              <a:rPr lang="en-US" altLang="zh-CN" sz="2400" i="0" dirty="0" err="1">
                <a:ea typeface="华文细黑" pitchFamily="2" charset="-122"/>
              </a:rPr>
              <a:t>∧</a:t>
            </a:r>
            <a:r>
              <a:rPr lang="en-US" altLang="zh-CN" sz="2400" dirty="0" err="1">
                <a:ea typeface="华文细黑" pitchFamily="2" charset="-122"/>
              </a:rPr>
              <a:t>q</a:t>
            </a:r>
            <a:r>
              <a:rPr lang="en-US" altLang="zh-CN" sz="2400" i="0" dirty="0">
                <a:ea typeface="华文细黑" pitchFamily="2" charset="-122"/>
              </a:rPr>
              <a:t>) → (</a:t>
            </a:r>
            <a:r>
              <a:rPr lang="en-US" altLang="zh-CN" sz="2400" dirty="0" err="1">
                <a:ea typeface="华文细黑" pitchFamily="2" charset="-122"/>
              </a:rPr>
              <a:t>p</a:t>
            </a:r>
            <a:r>
              <a:rPr lang="en-US" altLang="zh-CN" sz="2400" i="0" dirty="0" err="1">
                <a:ea typeface="华文细黑" pitchFamily="2" charset="-122"/>
              </a:rPr>
              <a:t>∨</a:t>
            </a:r>
            <a:r>
              <a:rPr lang="en-US" altLang="zh-CN" sz="2400" dirty="0" err="1">
                <a:ea typeface="华文细黑" pitchFamily="2" charset="-122"/>
              </a:rPr>
              <a:t>q</a:t>
            </a:r>
            <a:r>
              <a:rPr lang="en-US" altLang="zh-CN" sz="2400" i="0" dirty="0">
                <a:ea typeface="华文细黑" pitchFamily="2" charset="-122"/>
              </a:rPr>
              <a:t>)</a:t>
            </a:r>
            <a:r>
              <a:rPr lang="en-US" altLang="zh-CN" sz="2400" dirty="0">
                <a:ea typeface="华文细黑" pitchFamily="2" charset="-122"/>
              </a:rPr>
              <a:t> is a tautology.</a:t>
            </a:r>
          </a:p>
          <a:p>
            <a:pPr marL="342900" indent="-342900" eaLnBrk="0" hangingPunct="0">
              <a:spcBef>
                <a:spcPts val="0"/>
              </a:spcBef>
              <a:defRPr/>
            </a:pPr>
            <a:endParaRPr lang="zh-CN" altLang="en-US" sz="2600" i="0" kern="0" dirty="0">
              <a:latin typeface="+mn-lt"/>
              <a:ea typeface="+mn-ea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239126" y="2660651"/>
            <a:ext cx="1857375" cy="220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>
              <a:lnSpc>
                <a:spcPct val="125000"/>
              </a:lnSpc>
            </a:pPr>
            <a:r>
              <a:rPr lang="en-US" altLang="zh-CN" sz="2200" i="0" dirty="0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latinLnBrk="1">
              <a:lnSpc>
                <a:spcPct val="125000"/>
              </a:lnSpc>
            </a:pPr>
            <a:r>
              <a:rPr lang="zh-CN" altLang="en-US" sz="2200" i="0" dirty="0">
                <a:latin typeface="楷体_GB2312" pitchFamily="49" charset="-122"/>
                <a:ea typeface="楷体_GB2312" pitchFamily="49" charset="-122"/>
              </a:rPr>
              <a:t>德摩根定律</a:t>
            </a:r>
            <a:endParaRPr lang="en-US" altLang="zh-CN" sz="2200" i="0" dirty="0">
              <a:latin typeface="楷体_GB2312" pitchFamily="49" charset="-122"/>
              <a:ea typeface="楷体_GB2312" pitchFamily="49" charset="-122"/>
            </a:endParaRPr>
          </a:p>
          <a:p>
            <a:pPr latinLnBrk="1">
              <a:lnSpc>
                <a:spcPct val="125000"/>
              </a:lnSpc>
            </a:pPr>
            <a:r>
              <a:rPr lang="zh-CN" altLang="en-US" sz="2200" i="0" dirty="0">
                <a:latin typeface="楷体_GB2312" pitchFamily="49" charset="-122"/>
                <a:ea typeface="楷体_GB2312" pitchFamily="49" charset="-122"/>
              </a:rPr>
              <a:t>结合律</a:t>
            </a:r>
            <a:endParaRPr lang="en-US" altLang="zh-CN" sz="2200" i="0" dirty="0">
              <a:latin typeface="楷体_GB2312" pitchFamily="49" charset="-122"/>
              <a:ea typeface="楷体_GB2312" pitchFamily="49" charset="-122"/>
            </a:endParaRPr>
          </a:p>
          <a:p>
            <a:pPr latinLnBrk="1">
              <a:lnSpc>
                <a:spcPct val="125000"/>
              </a:lnSpc>
            </a:pPr>
            <a:r>
              <a:rPr lang="zh-CN" altLang="en-US" sz="2200" i="0" dirty="0">
                <a:latin typeface="楷体_GB2312" pitchFamily="49" charset="-122"/>
                <a:ea typeface="楷体_GB2312" pitchFamily="49" charset="-122"/>
              </a:rPr>
              <a:t>否定律</a:t>
            </a:r>
            <a:endParaRPr lang="en-US" altLang="zh-CN" sz="2200" i="0" dirty="0">
              <a:latin typeface="楷体_GB2312" pitchFamily="49" charset="-122"/>
              <a:ea typeface="楷体_GB2312" pitchFamily="49" charset="-122"/>
            </a:endParaRPr>
          </a:p>
          <a:p>
            <a:pPr latinLnBrk="1">
              <a:lnSpc>
                <a:spcPct val="125000"/>
              </a:lnSpc>
            </a:pPr>
            <a:r>
              <a:rPr lang="zh-CN" altLang="en-US" sz="2200" i="0" dirty="0">
                <a:latin typeface="楷体_GB2312" pitchFamily="49" charset="-122"/>
                <a:ea typeface="楷体_GB2312" pitchFamily="49" charset="-122"/>
              </a:rPr>
              <a:t>支配律</a:t>
            </a:r>
          </a:p>
        </p:txBody>
      </p:sp>
      <p:sp>
        <p:nvSpPr>
          <p:cNvPr id="8" name="WordArt 2">
            <a:extLst>
              <a:ext uri="{FF2B5EF4-FFF2-40B4-BE49-F238E27FC236}">
                <a16:creationId xmlns:a16="http://schemas.microsoft.com/office/drawing/2014/main" id="{491AFACA-11FF-473F-84DE-91653D502858}"/>
              </a:ext>
            </a:extLst>
          </p:cNvPr>
          <p:cNvSpPr>
            <a:spLocks noChangeArrowheads="1" noChangeShapeType="1" noTextEdit="1"/>
          </p:cNvSpPr>
          <p:nvPr/>
        </p:nvSpPr>
        <p:spPr bwMode="gray">
          <a:xfrm>
            <a:off x="263352" y="260351"/>
            <a:ext cx="2462200" cy="504825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 latinLnBrk="1">
              <a:defRPr/>
            </a:pPr>
            <a:r>
              <a:rPr lang="en-US" altLang="zh-CN" sz="3600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66"/>
                    </a:gs>
                    <a:gs pos="100000">
                      <a:schemeClr val="tx1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华文细黑"/>
                <a:ea typeface="华文细黑"/>
              </a:rPr>
              <a:t>1.3  </a:t>
            </a:r>
            <a:r>
              <a:rPr lang="zh-CN" altLang="en-US" sz="3600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66"/>
                    </a:gs>
                    <a:gs pos="100000">
                      <a:schemeClr val="tx1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华文细黑"/>
                <a:ea typeface="华文细黑"/>
              </a:rPr>
              <a:t>命题等价</a:t>
            </a: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BE1C73DE-11B3-40A8-95FB-CB6EE0BF91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227" y="0"/>
            <a:ext cx="5786437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187325" algn="r" latinLnBrk="1">
              <a:buClr>
                <a:schemeClr val="folHlink"/>
              </a:buClr>
              <a:buSzPct val="60000"/>
            </a:pPr>
            <a:r>
              <a:rPr lang="zh-CN" altLang="en-US" b="1">
                <a:solidFill>
                  <a:srgbClr val="FFFF66"/>
                </a:solidFill>
              </a:rPr>
              <a:t>命题逻辑    </a:t>
            </a:r>
          </a:p>
          <a:p>
            <a:pPr indent="187325" algn="r" latinLnBrk="1">
              <a:buClr>
                <a:schemeClr val="folHlink"/>
              </a:buClr>
              <a:buSzPct val="60000"/>
            </a:pPr>
            <a:r>
              <a:rPr lang="en-US" altLang="zh-CN" b="1">
                <a:solidFill>
                  <a:srgbClr val="FFFF66"/>
                </a:solidFill>
              </a:rPr>
              <a:t>Proposition Logic</a:t>
            </a: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0A71D22B-7AD5-47FE-B274-7964406C9D30}"/>
              </a:ext>
            </a:extLst>
          </p:cNvPr>
          <p:cNvSpPr txBox="1"/>
          <p:nvPr/>
        </p:nvSpPr>
        <p:spPr>
          <a:xfrm>
            <a:off x="2868438" y="313797"/>
            <a:ext cx="38756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zh-CN" sz="240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</a:rPr>
              <a:t>Propositional Equivalences</a:t>
            </a:r>
            <a:endParaRPr lang="zh-CN" altLang="en-US" sz="2400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10794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/>
              <a:t>命题公式逻辑等价关系的应用：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>
                <a:ea typeface="楷体_GB2312" pitchFamily="49" charset="-122"/>
              </a:rPr>
              <a:t> </a:t>
            </a:r>
            <a:r>
              <a:rPr lang="en-US" altLang="zh-CN">
                <a:ea typeface="楷体_GB2312" pitchFamily="49" charset="-122"/>
              </a:rPr>
              <a:t>1</a:t>
            </a:r>
            <a:r>
              <a:rPr lang="zh-CN" altLang="en-US">
                <a:ea typeface="楷体_GB2312" pitchFamily="49" charset="-122"/>
              </a:rPr>
              <a:t>、判定是否逻辑等价；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>
                <a:ea typeface="楷体_GB2312" pitchFamily="49" charset="-122"/>
              </a:rPr>
              <a:t> </a:t>
            </a:r>
            <a:r>
              <a:rPr lang="en-US" altLang="zh-CN">
                <a:ea typeface="楷体_GB2312" pitchFamily="49" charset="-122"/>
              </a:rPr>
              <a:t>2</a:t>
            </a:r>
            <a:r>
              <a:rPr lang="zh-CN" altLang="en-US">
                <a:ea typeface="楷体_GB2312" pitchFamily="49" charset="-122"/>
              </a:rPr>
              <a:t>、判断是否为永真式或永假式；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>
                <a:ea typeface="楷体_GB2312" pitchFamily="49" charset="-122"/>
              </a:rPr>
              <a:t> </a:t>
            </a:r>
            <a:r>
              <a:rPr lang="en-US" altLang="zh-CN">
                <a:ea typeface="楷体_GB2312" pitchFamily="49" charset="-122"/>
              </a:rPr>
              <a:t>3</a:t>
            </a:r>
            <a:r>
              <a:rPr lang="zh-CN" altLang="en-US">
                <a:ea typeface="楷体_GB2312" pitchFamily="49" charset="-122"/>
              </a:rPr>
              <a:t>、命题公式的化简</a:t>
            </a:r>
            <a:endParaRPr lang="en-US" altLang="zh-CN">
              <a:ea typeface="楷体_GB2312" pitchFamily="49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>
                <a:ea typeface="楷体_GB2312" pitchFamily="49" charset="-122"/>
              </a:rPr>
              <a:t> 4</a:t>
            </a:r>
            <a:r>
              <a:rPr lang="zh-CN" altLang="en-US">
                <a:ea typeface="楷体_GB2312" pitchFamily="49" charset="-122"/>
              </a:rPr>
              <a:t>、进行逻辑推理</a:t>
            </a:r>
          </a:p>
        </p:txBody>
      </p:sp>
      <p:sp>
        <p:nvSpPr>
          <p:cNvPr id="7" name="WordArt 2">
            <a:extLst>
              <a:ext uri="{FF2B5EF4-FFF2-40B4-BE49-F238E27FC236}">
                <a16:creationId xmlns:a16="http://schemas.microsoft.com/office/drawing/2014/main" id="{6FAA2884-E86C-4225-AFC9-5C189D18F4A1}"/>
              </a:ext>
            </a:extLst>
          </p:cNvPr>
          <p:cNvSpPr>
            <a:spLocks noChangeArrowheads="1" noChangeShapeType="1" noTextEdit="1"/>
          </p:cNvSpPr>
          <p:nvPr/>
        </p:nvSpPr>
        <p:spPr bwMode="gray">
          <a:xfrm>
            <a:off x="263352" y="260351"/>
            <a:ext cx="2462200" cy="504825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 latinLnBrk="1">
              <a:defRPr/>
            </a:pPr>
            <a:r>
              <a:rPr lang="en-US" altLang="zh-CN" sz="3600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66"/>
                    </a:gs>
                    <a:gs pos="100000">
                      <a:schemeClr val="tx1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华文细黑"/>
                <a:ea typeface="华文细黑"/>
              </a:rPr>
              <a:t>1.3  </a:t>
            </a:r>
            <a:r>
              <a:rPr lang="zh-CN" altLang="en-US" sz="3600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66"/>
                    </a:gs>
                    <a:gs pos="100000">
                      <a:schemeClr val="tx1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华文细黑"/>
                <a:ea typeface="华文细黑"/>
              </a:rPr>
              <a:t>命题等价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B19DDCF6-647B-4891-B8D6-C88395759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227" y="0"/>
            <a:ext cx="5786437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187325" algn="r" latinLnBrk="1">
              <a:buClr>
                <a:schemeClr val="folHlink"/>
              </a:buClr>
              <a:buSzPct val="60000"/>
            </a:pPr>
            <a:r>
              <a:rPr lang="zh-CN" altLang="en-US" b="1">
                <a:solidFill>
                  <a:srgbClr val="FFFF66"/>
                </a:solidFill>
              </a:rPr>
              <a:t>命题逻辑    </a:t>
            </a:r>
          </a:p>
          <a:p>
            <a:pPr indent="187325" algn="r" latinLnBrk="1">
              <a:buClr>
                <a:schemeClr val="folHlink"/>
              </a:buClr>
              <a:buSzPct val="60000"/>
            </a:pPr>
            <a:r>
              <a:rPr lang="en-US" altLang="zh-CN" b="1">
                <a:solidFill>
                  <a:srgbClr val="FFFF66"/>
                </a:solidFill>
              </a:rPr>
              <a:t>Proposition Logic</a:t>
            </a:r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id="{A043A6ED-8EC8-42E8-BC44-5AFD4283DB93}"/>
              </a:ext>
            </a:extLst>
          </p:cNvPr>
          <p:cNvSpPr txBox="1"/>
          <p:nvPr/>
        </p:nvSpPr>
        <p:spPr>
          <a:xfrm>
            <a:off x="2868438" y="313797"/>
            <a:ext cx="38756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zh-CN" sz="240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</a:rPr>
              <a:t>Propositional Equivalences</a:t>
            </a:r>
            <a:endParaRPr lang="zh-CN" altLang="en-US" sz="2400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华文细黑" pitchFamily="2" charset="-122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7851" y="1441450"/>
            <a:ext cx="8582025" cy="47244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zh-CN" altLang="en-US" dirty="0">
                <a:ea typeface="楷体_GB2312" pitchFamily="49" charset="-122"/>
              </a:rPr>
              <a:t>课堂练习：</a:t>
            </a:r>
            <a:endParaRPr lang="en-US" altLang="zh-CN" dirty="0">
              <a:ea typeface="楷体_GB2312" pitchFamily="49" charset="-122"/>
            </a:endParaRPr>
          </a:p>
          <a:p>
            <a:pPr marL="0" indent="292100" eaLnBrk="1" hangingPunct="1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400" dirty="0"/>
              <a:t>证明                                                     。</a:t>
            </a:r>
            <a:endParaRPr lang="en-US" altLang="zh-CN" sz="2400" dirty="0"/>
          </a:p>
          <a:p>
            <a:pPr marL="0" indent="292100" eaLnBrk="1" hangingPunct="1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400" dirty="0"/>
              <a:t>判断公式                             </a:t>
            </a:r>
            <a:r>
              <a:rPr lang="en-US" sz="2400" dirty="0"/>
              <a:t> </a:t>
            </a:r>
            <a:r>
              <a:rPr lang="zh-CN" altLang="en-US" sz="2400" dirty="0"/>
              <a:t>的类型。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endParaRPr lang="zh-CN" altLang="en-US" dirty="0">
              <a:ea typeface="楷体_GB2312" pitchFamily="49" charset="-122"/>
            </a:endParaRPr>
          </a:p>
        </p:txBody>
      </p:sp>
      <p:graphicFrame>
        <p:nvGraphicFramePr>
          <p:cNvPr id="117762" name="Object 2"/>
          <p:cNvGraphicFramePr>
            <a:graphicFrameLocks noChangeAspect="1"/>
          </p:cNvGraphicFramePr>
          <p:nvPr/>
        </p:nvGraphicFramePr>
        <p:xfrm>
          <a:off x="2949576" y="2338389"/>
          <a:ext cx="385921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公式" r:id="rId4" imgW="49987200" imgH="5181600" progId="Equation.3">
                  <p:embed/>
                </p:oleObj>
              </mc:Choice>
              <mc:Fallback>
                <p:oleObj name="公式" r:id="rId4" imgW="49987200" imgH="51816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9576" y="2338389"/>
                        <a:ext cx="3859213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3" name="Object 3"/>
          <p:cNvGraphicFramePr>
            <a:graphicFrameLocks noChangeAspect="1"/>
          </p:cNvGraphicFramePr>
          <p:nvPr/>
        </p:nvGraphicFramePr>
        <p:xfrm>
          <a:off x="3513139" y="2965450"/>
          <a:ext cx="222408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Equation" r:id="rId6" imgW="29260800" imgH="5181600" progId="Equation.3">
                  <p:embed/>
                </p:oleObj>
              </mc:Choice>
              <mc:Fallback>
                <p:oleObj name="Equation" r:id="rId6" imgW="29260800" imgH="51816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3139" y="2965450"/>
                        <a:ext cx="2224087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WordArt 2">
            <a:extLst>
              <a:ext uri="{FF2B5EF4-FFF2-40B4-BE49-F238E27FC236}">
                <a16:creationId xmlns:a16="http://schemas.microsoft.com/office/drawing/2014/main" id="{B8137490-5BA1-469F-A965-A9AF3AB00FE8}"/>
              </a:ext>
            </a:extLst>
          </p:cNvPr>
          <p:cNvSpPr>
            <a:spLocks noChangeArrowheads="1" noChangeShapeType="1" noTextEdit="1"/>
          </p:cNvSpPr>
          <p:nvPr/>
        </p:nvSpPr>
        <p:spPr bwMode="gray">
          <a:xfrm>
            <a:off x="263352" y="260351"/>
            <a:ext cx="2462200" cy="504825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 latinLnBrk="1">
              <a:defRPr/>
            </a:pPr>
            <a:r>
              <a:rPr lang="en-US" altLang="zh-CN" sz="3600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66"/>
                    </a:gs>
                    <a:gs pos="100000">
                      <a:schemeClr val="tx1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华文细黑"/>
                <a:ea typeface="华文细黑"/>
              </a:rPr>
              <a:t>1.3  </a:t>
            </a:r>
            <a:r>
              <a:rPr lang="zh-CN" altLang="en-US" sz="3600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66"/>
                    </a:gs>
                    <a:gs pos="100000">
                      <a:schemeClr val="tx1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华文细黑"/>
                <a:ea typeface="华文细黑"/>
              </a:rPr>
              <a:t>命题等价</a:t>
            </a: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728E00A7-4170-48BA-B60F-8B58D7E58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227" y="0"/>
            <a:ext cx="5786437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187325" algn="r" latinLnBrk="1">
              <a:buClr>
                <a:schemeClr val="folHlink"/>
              </a:buClr>
              <a:buSzPct val="60000"/>
            </a:pPr>
            <a:r>
              <a:rPr lang="zh-CN" altLang="en-US" b="1">
                <a:solidFill>
                  <a:srgbClr val="FFFF66"/>
                </a:solidFill>
              </a:rPr>
              <a:t>命题逻辑    </a:t>
            </a:r>
          </a:p>
          <a:p>
            <a:pPr indent="187325" algn="r" latinLnBrk="1">
              <a:buClr>
                <a:schemeClr val="folHlink"/>
              </a:buClr>
              <a:buSzPct val="60000"/>
            </a:pPr>
            <a:r>
              <a:rPr lang="en-US" altLang="zh-CN" b="1">
                <a:solidFill>
                  <a:srgbClr val="FFFF66"/>
                </a:solidFill>
              </a:rPr>
              <a:t>Proposition Logic</a:t>
            </a:r>
          </a:p>
        </p:txBody>
      </p:sp>
      <p:sp>
        <p:nvSpPr>
          <p:cNvPr id="14" name="TextBox 11">
            <a:extLst>
              <a:ext uri="{FF2B5EF4-FFF2-40B4-BE49-F238E27FC236}">
                <a16:creationId xmlns:a16="http://schemas.microsoft.com/office/drawing/2014/main" id="{1582F01F-C77E-4CDF-A73A-D8B4477F8BFB}"/>
              </a:ext>
            </a:extLst>
          </p:cNvPr>
          <p:cNvSpPr txBox="1"/>
          <p:nvPr/>
        </p:nvSpPr>
        <p:spPr>
          <a:xfrm>
            <a:off x="2868438" y="313797"/>
            <a:ext cx="38756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zh-CN" sz="240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</a:rPr>
              <a:t>Propositional Equivalences</a:t>
            </a:r>
            <a:endParaRPr lang="zh-CN" altLang="en-US" sz="2400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华文细黑" pitchFamily="2" charset="-122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 bwMode="auto">
          <a:xfrm>
            <a:off x="2166938" y="1571625"/>
            <a:ext cx="7929562" cy="15001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latinLnBrk="1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0" name="Object 6"/>
          <p:cNvGraphicFramePr>
            <a:graphicFrameLocks noChangeAspect="1"/>
          </p:cNvGraphicFramePr>
          <p:nvPr/>
        </p:nvGraphicFramePr>
        <p:xfrm>
          <a:off x="2536826" y="1690689"/>
          <a:ext cx="3687763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公式" r:id="rId4" imgW="46329600" imgH="16154400" progId="Equation.3">
                  <p:embed/>
                </p:oleObj>
              </mc:Choice>
              <mc:Fallback>
                <p:oleObj name="公式" r:id="rId4" imgW="46329600" imgH="161544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6826" y="1690689"/>
                        <a:ext cx="3687763" cy="128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3" name="Text Box 7"/>
          <p:cNvSpPr txBox="1">
            <a:spLocks noChangeArrowheads="1"/>
          </p:cNvSpPr>
          <p:nvPr/>
        </p:nvSpPr>
        <p:spPr bwMode="auto">
          <a:xfrm>
            <a:off x="6524626" y="1690689"/>
            <a:ext cx="3000375" cy="1311275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kumimoji="0" lang="zh-CN" altLang="en-US" sz="2200" i="0" dirty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（条件转化律）</a:t>
            </a:r>
            <a:endParaRPr kumimoji="0" lang="zh-CN" altLang="en-US" sz="2200" i="0" dirty="0">
              <a:solidFill>
                <a:schemeClr val="tx1"/>
              </a:solidFill>
              <a:ea typeface="宋体" pitchFamily="2" charset="-122"/>
              <a:cs typeface="宋体" pitchFamily="2" charset="-122"/>
            </a:endParaRPr>
          </a:p>
          <a:p>
            <a:pPr algn="just">
              <a:lnSpc>
                <a:spcPct val="120000"/>
              </a:lnSpc>
              <a:defRPr/>
            </a:pPr>
            <a:r>
              <a:rPr kumimoji="0" lang="zh-CN" altLang="en-US" sz="2200" i="0" dirty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（交换律、结合律）</a:t>
            </a:r>
            <a:endParaRPr kumimoji="0" lang="zh-CN" altLang="en-US" sz="2200" i="0" dirty="0">
              <a:solidFill>
                <a:schemeClr val="tx1"/>
              </a:solidFill>
              <a:ea typeface="宋体" pitchFamily="2" charset="-122"/>
              <a:cs typeface="宋体" pitchFamily="2" charset="-122"/>
            </a:endParaRPr>
          </a:p>
          <a:p>
            <a:pPr algn="just">
              <a:lnSpc>
                <a:spcPct val="120000"/>
              </a:lnSpc>
              <a:defRPr/>
            </a:pPr>
            <a:r>
              <a:rPr kumimoji="0" lang="zh-CN" altLang="en-US" sz="2200" i="0" dirty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（条件式转化律）</a:t>
            </a:r>
            <a:endParaRPr kumimoji="0" lang="zh-CN" altLang="en-US" sz="2200" i="0" dirty="0">
              <a:solidFill>
                <a:schemeClr val="tx1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166938" y="3286126"/>
            <a:ext cx="7929562" cy="27860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latinLnBrk="1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4" name="Object 8"/>
          <p:cNvGraphicFramePr>
            <a:graphicFrameLocks noChangeAspect="1"/>
          </p:cNvGraphicFramePr>
          <p:nvPr/>
        </p:nvGraphicFramePr>
        <p:xfrm>
          <a:off x="2381251" y="3435351"/>
          <a:ext cx="3286125" cy="249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公式" r:id="rId6" imgW="41757600" imgH="31699200" progId="Equation.3">
                  <p:embed/>
                </p:oleObj>
              </mc:Choice>
              <mc:Fallback>
                <p:oleObj name="公式" r:id="rId6" imgW="41757600" imgH="316992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1" y="3435351"/>
                        <a:ext cx="3286125" cy="2493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5" name="Text Box 9"/>
          <p:cNvSpPr txBox="1">
            <a:spLocks noChangeArrowheads="1"/>
          </p:cNvSpPr>
          <p:nvPr/>
        </p:nvSpPr>
        <p:spPr bwMode="auto">
          <a:xfrm>
            <a:off x="5881689" y="3786188"/>
            <a:ext cx="4143375" cy="2214562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just">
              <a:lnSpc>
                <a:spcPct val="125000"/>
              </a:lnSpc>
              <a:defRPr/>
            </a:pPr>
            <a:r>
              <a:rPr kumimoji="0" lang="zh-CN" altLang="en-US" sz="2200" i="0" dirty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（条件转化律）</a:t>
            </a:r>
            <a:endParaRPr kumimoji="0" lang="zh-CN" altLang="en-US" sz="2200" i="0" dirty="0">
              <a:solidFill>
                <a:schemeClr val="tx1"/>
              </a:solidFill>
              <a:ea typeface="宋体" pitchFamily="2" charset="-122"/>
              <a:cs typeface="宋体" pitchFamily="2" charset="-122"/>
            </a:endParaRPr>
          </a:p>
          <a:p>
            <a:pPr algn="just">
              <a:lnSpc>
                <a:spcPct val="125000"/>
              </a:lnSpc>
              <a:defRPr/>
            </a:pPr>
            <a:r>
              <a:rPr kumimoji="0" lang="zh-CN" altLang="en-US" sz="2200" i="0" dirty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（分配律）</a:t>
            </a:r>
            <a:endParaRPr kumimoji="0" lang="zh-CN" altLang="en-US" sz="2200" i="0" dirty="0">
              <a:solidFill>
                <a:schemeClr val="tx1"/>
              </a:solidFill>
              <a:ea typeface="宋体" pitchFamily="2" charset="-122"/>
              <a:cs typeface="宋体" pitchFamily="2" charset="-122"/>
            </a:endParaRPr>
          </a:p>
          <a:p>
            <a:pPr algn="just">
              <a:lnSpc>
                <a:spcPct val="125000"/>
              </a:lnSpc>
              <a:defRPr/>
            </a:pPr>
            <a:r>
              <a:rPr kumimoji="0" lang="zh-CN" altLang="en-US" sz="2200" i="0" dirty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（否定律</a:t>
            </a:r>
            <a:r>
              <a:rPr kumimoji="0" lang="en-US" altLang="zh-CN" sz="2200" i="0" dirty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/</a:t>
            </a:r>
            <a:r>
              <a:rPr kumimoji="0" lang="zh-CN" altLang="en-US" sz="2200" i="0" dirty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恒等律</a:t>
            </a:r>
            <a:r>
              <a:rPr kumimoji="0" lang="en-US" altLang="zh-CN" sz="2200" i="0" dirty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/</a:t>
            </a:r>
            <a:r>
              <a:rPr kumimoji="0" lang="zh-CN" altLang="en-US" sz="2200" i="0" dirty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德摩根定律）</a:t>
            </a:r>
            <a:endParaRPr kumimoji="0" lang="zh-CN" altLang="en-US" sz="2200" i="0" dirty="0">
              <a:solidFill>
                <a:schemeClr val="tx1"/>
              </a:solidFill>
              <a:ea typeface="宋体" pitchFamily="2" charset="-122"/>
              <a:cs typeface="宋体" pitchFamily="2" charset="-122"/>
            </a:endParaRPr>
          </a:p>
          <a:p>
            <a:pPr algn="just">
              <a:lnSpc>
                <a:spcPct val="125000"/>
              </a:lnSpc>
              <a:defRPr/>
            </a:pPr>
            <a:r>
              <a:rPr kumimoji="0" lang="zh-CN" altLang="en-US" sz="2200" i="0" dirty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（结合律）</a:t>
            </a:r>
            <a:endParaRPr kumimoji="0" lang="zh-CN" altLang="en-US" sz="2200" i="0" dirty="0">
              <a:solidFill>
                <a:schemeClr val="tx1"/>
              </a:solidFill>
              <a:ea typeface="宋体" pitchFamily="2" charset="-122"/>
              <a:cs typeface="宋体" pitchFamily="2" charset="-122"/>
            </a:endParaRPr>
          </a:p>
          <a:p>
            <a:pPr algn="just">
              <a:lnSpc>
                <a:spcPct val="125000"/>
              </a:lnSpc>
              <a:defRPr/>
            </a:pPr>
            <a:r>
              <a:rPr kumimoji="0" lang="zh-CN" altLang="en-US" sz="2200" i="0" dirty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（否定律</a:t>
            </a:r>
            <a:r>
              <a:rPr kumimoji="0" lang="en-US" altLang="zh-CN" sz="2200" i="0" dirty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/</a:t>
            </a:r>
            <a:r>
              <a:rPr kumimoji="0" lang="zh-CN" altLang="en-US" sz="2200" i="0" dirty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支配律）</a:t>
            </a:r>
            <a:endParaRPr kumimoji="0" lang="zh-CN" altLang="en-US" sz="2200" i="0" dirty="0">
              <a:solidFill>
                <a:schemeClr val="tx1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5" name="WordArt 2">
            <a:extLst>
              <a:ext uri="{FF2B5EF4-FFF2-40B4-BE49-F238E27FC236}">
                <a16:creationId xmlns:a16="http://schemas.microsoft.com/office/drawing/2014/main" id="{E6765ABC-CE0E-4746-B752-2EDD3ACC5B72}"/>
              </a:ext>
            </a:extLst>
          </p:cNvPr>
          <p:cNvSpPr>
            <a:spLocks noChangeArrowheads="1" noChangeShapeType="1" noTextEdit="1"/>
          </p:cNvSpPr>
          <p:nvPr/>
        </p:nvSpPr>
        <p:spPr bwMode="gray">
          <a:xfrm>
            <a:off x="263352" y="260351"/>
            <a:ext cx="2462200" cy="504825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 latinLnBrk="1">
              <a:defRPr/>
            </a:pPr>
            <a:r>
              <a:rPr lang="en-US" altLang="zh-CN" sz="3600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66"/>
                    </a:gs>
                    <a:gs pos="100000">
                      <a:schemeClr val="tx1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华文细黑"/>
                <a:ea typeface="华文细黑"/>
              </a:rPr>
              <a:t>1.3  </a:t>
            </a:r>
            <a:r>
              <a:rPr lang="zh-CN" altLang="en-US" sz="3600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66"/>
                    </a:gs>
                    <a:gs pos="100000">
                      <a:schemeClr val="tx1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华文细黑"/>
                <a:ea typeface="华文细黑"/>
              </a:rPr>
              <a:t>命题等价</a:t>
            </a:r>
          </a:p>
        </p:txBody>
      </p:sp>
      <p:sp>
        <p:nvSpPr>
          <p:cNvPr id="16" name="TextBox 5">
            <a:extLst>
              <a:ext uri="{FF2B5EF4-FFF2-40B4-BE49-F238E27FC236}">
                <a16:creationId xmlns:a16="http://schemas.microsoft.com/office/drawing/2014/main" id="{DE569B44-2C6F-44A1-9E34-AE127FB01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227" y="0"/>
            <a:ext cx="5786437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187325" algn="r" latinLnBrk="1">
              <a:buClr>
                <a:schemeClr val="folHlink"/>
              </a:buClr>
              <a:buSzPct val="60000"/>
            </a:pPr>
            <a:r>
              <a:rPr lang="zh-CN" altLang="en-US" b="1">
                <a:solidFill>
                  <a:srgbClr val="FFFF66"/>
                </a:solidFill>
              </a:rPr>
              <a:t>命题逻辑    </a:t>
            </a:r>
          </a:p>
          <a:p>
            <a:pPr indent="187325" algn="r" latinLnBrk="1">
              <a:buClr>
                <a:schemeClr val="folHlink"/>
              </a:buClr>
              <a:buSzPct val="60000"/>
            </a:pPr>
            <a:r>
              <a:rPr lang="en-US" altLang="zh-CN" b="1">
                <a:solidFill>
                  <a:srgbClr val="FFFF66"/>
                </a:solidFill>
              </a:rPr>
              <a:t>Proposition Logic</a:t>
            </a:r>
          </a:p>
        </p:txBody>
      </p:sp>
      <p:sp>
        <p:nvSpPr>
          <p:cNvPr id="17" name="TextBox 11">
            <a:extLst>
              <a:ext uri="{FF2B5EF4-FFF2-40B4-BE49-F238E27FC236}">
                <a16:creationId xmlns:a16="http://schemas.microsoft.com/office/drawing/2014/main" id="{807D2D15-486F-455F-8E15-75155AC98907}"/>
              </a:ext>
            </a:extLst>
          </p:cNvPr>
          <p:cNvSpPr txBox="1"/>
          <p:nvPr/>
        </p:nvSpPr>
        <p:spPr>
          <a:xfrm>
            <a:off x="2868438" y="313797"/>
            <a:ext cx="38756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zh-CN" sz="240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</a:rPr>
              <a:t>Propositional Equivalences</a:t>
            </a:r>
            <a:endParaRPr lang="zh-CN" altLang="en-US" sz="2400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华文细黑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6023" grpId="0" animBg="1"/>
      <p:bldP spid="13" grpId="0" animBg="1"/>
      <p:bldP spid="8602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B011964-BF24-408C-9BFA-BF4D2372271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438400" y="635001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i="0" dirty="0"/>
              <a:t>命题公式 </a:t>
            </a:r>
            <a:r>
              <a:rPr lang="en-US" altLang="zh-CN" i="0" dirty="0"/>
              <a:t>(¬p</a:t>
            </a:r>
            <a:r>
              <a:rPr lang="zh-CN" altLang="en-US" i="0" dirty="0"/>
              <a:t>∨</a:t>
            </a:r>
            <a:r>
              <a:rPr lang="en-US" altLang="zh-CN" i="0" dirty="0"/>
              <a:t>¬q)</a:t>
            </a:r>
            <a:r>
              <a:rPr lang="zh-CN" altLang="en-US" i="0" dirty="0"/>
              <a:t>∧</a:t>
            </a:r>
            <a:r>
              <a:rPr lang="en-US" altLang="zh-CN" i="0" dirty="0"/>
              <a:t>(</a:t>
            </a:r>
            <a:r>
              <a:rPr lang="en-US" altLang="zh-CN" i="0" dirty="0" err="1"/>
              <a:t>p→q</a:t>
            </a:r>
            <a:r>
              <a:rPr lang="en-US" altLang="zh-CN" i="0" dirty="0"/>
              <a:t>) </a:t>
            </a:r>
            <a:r>
              <a:rPr lang="zh-CN" altLang="en-US" i="0" dirty="0"/>
              <a:t>是可满足的。</a:t>
            </a:r>
            <a:endParaRPr lang="zh-CN" altLang="en-US" sz="2600" i="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6F06AA9-9291-4034-B54D-9CAB2A9CFCDF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352800" y="2786063"/>
            <a:ext cx="6400800" cy="64293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i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正确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192BE41-185A-4E5E-80E9-BAE3B1DF9DF2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352800" y="3643313"/>
            <a:ext cx="6400800" cy="64293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i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错误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DB07FC3-6C09-4E64-A37A-8D482CBF958B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 bwMode="auto">
          <a:xfrm>
            <a:off x="26384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latinLnBrk="1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B15BD26-0297-4468-AC5D-4D77A2841756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>
            <a:off x="2638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latinLnBrk="1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F574D10A-27CF-4518-BA80-520712F07E5A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7696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latinLnBrk="1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F3CCB058-3034-4D4E-B369-81AF97B35B87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0" y="0"/>
            <a:ext cx="9144000" cy="635000"/>
            <a:chOff x="-1524000" y="0"/>
            <a:chExt cx="9144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3EB4437F-98F4-4E0C-A817-295D5BDF56B4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 bwMode="auto">
            <a:xfrm>
              <a:off x="-152400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latinLnBrk="1"/>
              <a:endParaRPr lang="zh-CN" altLang="en-US">
                <a:ea typeface="华文细黑" pitchFamily="2" charset="-122"/>
              </a:endParaRPr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9CE5E524-3B55-4C5D-885D-318F8672E91A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 bwMode="auto">
            <a:xfrm>
              <a:off x="-152400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latinLnBrk="1"/>
              <a:endParaRPr lang="zh-CN" altLang="en-US">
                <a:ea typeface="华文细黑" pitchFamily="2" charset="-122"/>
              </a:endParaRPr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14B8BCFE-A171-4C85-BED6-757CA65E733B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-127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i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 i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24" name="TipText">
              <a:extLst>
                <a:ext uri="{FF2B5EF4-FFF2-40B4-BE49-F238E27FC236}">
                  <a16:creationId xmlns:a16="http://schemas.microsoft.com/office/drawing/2014/main" id="{0BBF8268-279C-4199-99FD-958F0BA56629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1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i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i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 i="0" dirty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05D02A1D-82E7-4A46-B4A0-69EF90209C41}"/>
              </a:ext>
            </a:extLst>
          </p:cNvPr>
          <p:cNvPicPr>
            <a:picLocks/>
          </p:cNvPicPr>
          <p:nvPr>
            <p:custDataLst>
              <p:tags r:id="rId9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206368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9502495-BE75-49C5-BFBA-6E617FA994D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438400" y="635001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i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(P</a:t>
            </a:r>
            <a:r>
              <a:rPr lang="zh-CN" altLang="en-US" sz="2600" i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→</a:t>
            </a:r>
            <a:r>
              <a:rPr lang="zh-CN" altLang="en-US" sz="2600" i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Symbol" panose="05050102010706020507" pitchFamily="18" charset="2"/>
              </a:rPr>
              <a:t></a:t>
            </a:r>
            <a:r>
              <a:rPr lang="en-US" altLang="zh-CN" sz="2600" i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Q)</a:t>
            </a:r>
            <a:r>
              <a:rPr lang="zh-CN" altLang="en-US" sz="2600" i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→</a:t>
            </a:r>
            <a:r>
              <a:rPr lang="en-US" altLang="zh-CN" sz="2600" i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R</a:t>
            </a:r>
            <a:r>
              <a:rPr lang="zh-CN" altLang="en-US" sz="2600" i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与</a:t>
            </a:r>
            <a:r>
              <a:rPr lang="en-US" altLang="zh-CN" sz="2600" i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(P</a:t>
            </a:r>
            <a:r>
              <a:rPr lang="zh-CN" altLang="en-US" sz="2600" i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Symbol" panose="05050102010706020507" pitchFamily="18" charset="2"/>
              </a:rPr>
              <a:t></a:t>
            </a:r>
            <a:r>
              <a:rPr lang="en-US" altLang="zh-CN" sz="2600" i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Q)</a:t>
            </a:r>
            <a:r>
              <a:rPr lang="zh-CN" altLang="en-US" sz="2600" i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Symbol" panose="05050102010706020507" pitchFamily="18" charset="2"/>
              </a:rPr>
              <a:t></a:t>
            </a:r>
            <a:r>
              <a:rPr lang="en-US" altLang="zh-CN" sz="2600" i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R</a:t>
            </a:r>
            <a:r>
              <a:rPr lang="zh-CN" altLang="en-US" sz="2600" i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逻辑等价。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68B1042-B665-4D08-8FC6-8D044A8B89D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352800" y="2786063"/>
            <a:ext cx="6400800" cy="64293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i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正确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15E41CE-B76B-4AE5-B7B3-AF8B60536E19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352800" y="3643313"/>
            <a:ext cx="6400800" cy="64293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i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错误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003847F-B964-4D5F-B05D-28DC0A340E2B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 bwMode="auto">
          <a:xfrm>
            <a:off x="26384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latinLnBrk="1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D0871F1-7C52-4CB3-93EE-8F092B6BBF46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>
            <a:off x="2638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latinLnBrk="1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5434FE81-E762-43F5-854F-C338A6E4D9FD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7696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latinLnBrk="1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E5B7E7F5-98EC-4CFA-AD11-9BE07516EC9B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0" y="0"/>
            <a:ext cx="9144000" cy="635000"/>
            <a:chOff x="-1524000" y="0"/>
            <a:chExt cx="9144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D57BF44C-4328-45E9-B1D0-A5941B2DD035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 bwMode="auto">
            <a:xfrm>
              <a:off x="-152400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latinLnBrk="1"/>
              <a:endParaRPr lang="zh-CN" altLang="en-US">
                <a:ea typeface="华文细黑" pitchFamily="2" charset="-122"/>
              </a:endParaRPr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6B40EE53-73B2-4A03-9D4F-68AEE651716B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 bwMode="auto">
            <a:xfrm>
              <a:off x="-152400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latinLnBrk="1"/>
              <a:endParaRPr lang="zh-CN" altLang="en-US">
                <a:ea typeface="华文细黑" pitchFamily="2" charset="-122"/>
              </a:endParaRPr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4B134F2A-6F17-415D-ACB5-20A6DD770FFA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-127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i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 i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6B53B8E6-0DE3-4860-850C-BA03790319D9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1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i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i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 i="0" dirty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17191ED7-5F05-4E5C-AA74-1D3194A9A6BE}"/>
              </a:ext>
            </a:extLst>
          </p:cNvPr>
          <p:cNvPicPr>
            <a:picLocks/>
          </p:cNvPicPr>
          <p:nvPr>
            <p:custDataLst>
              <p:tags r:id="rId9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270468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oShape 9"/>
          <p:cNvSpPr>
            <a:spLocks noChangeArrowheads="1"/>
          </p:cNvSpPr>
          <p:nvPr/>
        </p:nvSpPr>
        <p:spPr bwMode="gray">
          <a:xfrm>
            <a:off x="8472264" y="1356616"/>
            <a:ext cx="3444875" cy="5746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64314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kumimoji="0" lang="zh-CN" altLang="en-US" sz="2400" i="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华文中宋" pitchFamily="2" charset="-122"/>
              </a:rPr>
              <a:t>命题可满足性的应用</a:t>
            </a:r>
          </a:p>
        </p:txBody>
      </p:sp>
      <p:pic>
        <p:nvPicPr>
          <p:cNvPr id="122885" name="Picture 5" descr="https://gss1.bdstatic.com/-vo3dSag_xI4khGkpoWK1HF6hhy/baike/c0%3Dbaike80%2C5%2C5%2C80%2C26/sign=0454a77e08fa513d45a7648c5c043e9e/9825bc315c6034a8cb048a23cb134954082376a9.jpg"/>
          <p:cNvPicPr>
            <a:picLocks noChangeAspect="1" noChangeArrowheads="1"/>
          </p:cNvPicPr>
          <p:nvPr/>
        </p:nvPicPr>
        <p:blipFill>
          <a:blip r:embed="rId4"/>
          <a:srcRect r="38454" b="7079"/>
          <a:stretch>
            <a:fillRect/>
          </a:stretch>
        </p:blipFill>
        <p:spPr bwMode="auto">
          <a:xfrm>
            <a:off x="1414910" y="1428737"/>
            <a:ext cx="4000528" cy="3907493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6310314" y="2214555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i="0" dirty="0">
                <a:latin typeface="楷体_GB2312" pitchFamily="49" charset="-122"/>
                <a:ea typeface="楷体_GB2312" pitchFamily="49" charset="-122"/>
              </a:rPr>
              <a:t>每一行包含了每一个数：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10314" y="3571877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i="0" dirty="0">
                <a:latin typeface="楷体_GB2312" pitchFamily="49" charset="-122"/>
                <a:ea typeface="楷体_GB2312" pitchFamily="49" charset="-122"/>
              </a:rPr>
              <a:t>每一列包含了每一个数：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10315" y="4929199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i="0" dirty="0">
                <a:latin typeface="楷体_GB2312" pitchFamily="49" charset="-122"/>
                <a:ea typeface="楷体_GB2312" pitchFamily="49" charset="-122"/>
              </a:rPr>
              <a:t>每一九宫格包含了每一个数：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43472" y="5336231"/>
            <a:ext cx="4572032" cy="936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i="0" dirty="0">
                <a:latin typeface="+mn-lt"/>
                <a:ea typeface="楷体_GB2312" pitchFamily="49" charset="-122"/>
              </a:rPr>
              <a:t>命题</a:t>
            </a:r>
            <a:r>
              <a:rPr lang="en-US" altLang="zh-CN" sz="2400" dirty="0">
                <a:latin typeface="+mn-lt"/>
                <a:ea typeface="楷体_GB2312" pitchFamily="49" charset="-122"/>
              </a:rPr>
              <a:t>p</a:t>
            </a:r>
            <a:r>
              <a:rPr lang="en-US" altLang="zh-CN" sz="2400" i="0" dirty="0">
                <a:latin typeface="+mn-lt"/>
                <a:ea typeface="楷体_GB2312" pitchFamily="49" charset="-122"/>
              </a:rPr>
              <a:t>(</a:t>
            </a:r>
            <a:r>
              <a:rPr lang="en-US" altLang="zh-CN" sz="2400" dirty="0" err="1">
                <a:latin typeface="+mn-lt"/>
                <a:ea typeface="楷体_GB2312" pitchFamily="49" charset="-122"/>
              </a:rPr>
              <a:t>i</a:t>
            </a:r>
            <a:r>
              <a:rPr lang="en-US" altLang="zh-CN" sz="2400" i="0" dirty="0" err="1">
                <a:latin typeface="+mn-lt"/>
                <a:ea typeface="楷体_GB2312" pitchFamily="49" charset="-122"/>
              </a:rPr>
              <a:t>,</a:t>
            </a:r>
            <a:r>
              <a:rPr lang="en-US" altLang="zh-CN" sz="2400" dirty="0" err="1">
                <a:latin typeface="+mn-lt"/>
                <a:ea typeface="楷体_GB2312" pitchFamily="49" charset="-122"/>
              </a:rPr>
              <a:t>j</a:t>
            </a:r>
            <a:r>
              <a:rPr lang="en-US" altLang="zh-CN" sz="2400" i="0" dirty="0" err="1">
                <a:latin typeface="+mn-lt"/>
                <a:ea typeface="楷体_GB2312" pitchFamily="49" charset="-122"/>
              </a:rPr>
              <a:t>,</a:t>
            </a:r>
            <a:r>
              <a:rPr lang="en-US" altLang="zh-CN" sz="2400" dirty="0" err="1">
                <a:latin typeface="+mn-lt"/>
                <a:ea typeface="楷体_GB2312" pitchFamily="49" charset="-122"/>
              </a:rPr>
              <a:t>n</a:t>
            </a:r>
            <a:r>
              <a:rPr lang="en-US" altLang="zh-CN" sz="2400" i="0" dirty="0">
                <a:latin typeface="+mn-lt"/>
                <a:ea typeface="楷体_GB2312" pitchFamily="49" charset="-122"/>
              </a:rPr>
              <a:t>) </a:t>
            </a:r>
            <a:r>
              <a:rPr lang="zh-CN" altLang="en-US" sz="2400" i="0" dirty="0">
                <a:latin typeface="+mn-lt"/>
                <a:ea typeface="楷体_GB2312" pitchFamily="49" charset="-122"/>
              </a:rPr>
              <a:t>当数</a:t>
            </a:r>
            <a:r>
              <a:rPr lang="en-US" altLang="zh-CN" sz="2400" dirty="0">
                <a:latin typeface="+mn-lt"/>
                <a:ea typeface="楷体_GB2312" pitchFamily="49" charset="-122"/>
              </a:rPr>
              <a:t>n</a:t>
            </a:r>
            <a:r>
              <a:rPr lang="zh-CN" altLang="en-US" sz="2400" i="0" dirty="0">
                <a:latin typeface="+mn-lt"/>
                <a:ea typeface="楷体_GB2312" pitchFamily="49" charset="-122"/>
              </a:rPr>
              <a:t>位于第</a:t>
            </a:r>
            <a:r>
              <a:rPr lang="en-US" altLang="zh-CN" sz="2400" dirty="0" err="1">
                <a:latin typeface="+mn-lt"/>
                <a:ea typeface="楷体_GB2312" pitchFamily="49" charset="-122"/>
              </a:rPr>
              <a:t>i</a:t>
            </a:r>
            <a:r>
              <a:rPr lang="zh-CN" altLang="en-US" sz="2400" i="0" dirty="0">
                <a:latin typeface="+mn-lt"/>
                <a:ea typeface="楷体_GB2312" pitchFamily="49" charset="-122"/>
              </a:rPr>
              <a:t>行第</a:t>
            </a:r>
            <a:r>
              <a:rPr lang="en-US" altLang="zh-CN" sz="2400" dirty="0">
                <a:latin typeface="+mn-lt"/>
                <a:ea typeface="楷体_GB2312" pitchFamily="49" charset="-122"/>
              </a:rPr>
              <a:t>j</a:t>
            </a:r>
            <a:r>
              <a:rPr lang="zh-CN" altLang="en-US" sz="2400" i="0" dirty="0">
                <a:latin typeface="+mn-lt"/>
                <a:ea typeface="楷体_GB2312" pitchFamily="49" charset="-122"/>
              </a:rPr>
              <a:t>列的单元时为真。</a:t>
            </a:r>
            <a:r>
              <a:rPr lang="en-US" altLang="zh-CN" sz="2400" dirty="0" err="1">
                <a:latin typeface="+mn-lt"/>
                <a:ea typeface="楷体_GB2312" pitchFamily="49" charset="-122"/>
              </a:rPr>
              <a:t>i</a:t>
            </a:r>
            <a:r>
              <a:rPr lang="en-US" altLang="zh-CN" sz="2400" i="0" dirty="0" err="1">
                <a:latin typeface="+mn-lt"/>
                <a:ea typeface="楷体_GB2312" pitchFamily="49" charset="-122"/>
              </a:rPr>
              <a:t>,</a:t>
            </a:r>
            <a:r>
              <a:rPr lang="en-US" altLang="zh-CN" sz="2400" dirty="0" err="1">
                <a:latin typeface="+mn-lt"/>
                <a:ea typeface="楷体_GB2312" pitchFamily="49" charset="-122"/>
              </a:rPr>
              <a:t>j</a:t>
            </a:r>
            <a:r>
              <a:rPr lang="en-US" altLang="zh-CN" sz="2400" i="0" dirty="0" err="1">
                <a:latin typeface="+mn-lt"/>
                <a:ea typeface="楷体_GB2312" pitchFamily="49" charset="-122"/>
              </a:rPr>
              <a:t>,</a:t>
            </a:r>
            <a:r>
              <a:rPr lang="en-US" altLang="zh-CN" sz="2400" dirty="0" err="1">
                <a:latin typeface="+mn-lt"/>
                <a:ea typeface="楷体_GB2312" pitchFamily="49" charset="-122"/>
              </a:rPr>
              <a:t>n</a:t>
            </a:r>
            <a:r>
              <a:rPr lang="zh-CN" altLang="en-US" sz="2400" i="0" dirty="0">
                <a:latin typeface="+mn-lt"/>
                <a:ea typeface="楷体_GB2312" pitchFamily="49" charset="-122"/>
              </a:rPr>
              <a:t>：</a:t>
            </a:r>
            <a:r>
              <a:rPr lang="en-US" altLang="zh-CN" sz="2400" i="0" dirty="0">
                <a:latin typeface="+mn-lt"/>
                <a:ea typeface="楷体_GB2312" pitchFamily="49" charset="-122"/>
              </a:rPr>
              <a:t>1…9</a:t>
            </a:r>
            <a:endParaRPr lang="zh-CN" altLang="en-US" sz="2400" i="0" dirty="0">
              <a:latin typeface="+mn-lt"/>
              <a:ea typeface="楷体_GB2312" pitchFamily="49" charset="-122"/>
            </a:endParaRP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6453190" y="2714620"/>
          <a:ext cx="1857388" cy="789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" name="公式" r:id="rId5" imgW="1015920" imgH="431640" progId="Equation.3">
                  <p:embed/>
                </p:oleObj>
              </mc:Choice>
              <mc:Fallback>
                <p:oleObj name="公式" r:id="rId5" imgW="1015920" imgH="431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3190" y="2714620"/>
                        <a:ext cx="1857388" cy="7893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7" name="Object 7"/>
          <p:cNvGraphicFramePr>
            <a:graphicFrameLocks noChangeAspect="1"/>
          </p:cNvGraphicFramePr>
          <p:nvPr/>
        </p:nvGraphicFramePr>
        <p:xfrm>
          <a:off x="6453191" y="4068772"/>
          <a:ext cx="1857375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" name="公式" r:id="rId7" imgW="1015920" imgH="431640" progId="Equation.3">
                  <p:embed/>
                </p:oleObj>
              </mc:Choice>
              <mc:Fallback>
                <p:oleObj name="公式" r:id="rId7" imgW="1015920" imgH="4316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3191" y="4068772"/>
                        <a:ext cx="1857375" cy="788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7"/>
          <p:cNvGraphicFramePr>
            <a:graphicFrameLocks noChangeAspect="1"/>
          </p:cNvGraphicFramePr>
          <p:nvPr/>
        </p:nvGraphicFramePr>
        <p:xfrm>
          <a:off x="6453190" y="5429250"/>
          <a:ext cx="3436938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" name="公式" r:id="rId9" imgW="1879560" imgH="431640" progId="Equation.3">
                  <p:embed/>
                </p:oleObj>
              </mc:Choice>
              <mc:Fallback>
                <p:oleObj name="公式" r:id="rId9" imgW="187956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3190" y="5429250"/>
                        <a:ext cx="3436938" cy="788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WordArt 2">
            <a:extLst>
              <a:ext uri="{FF2B5EF4-FFF2-40B4-BE49-F238E27FC236}">
                <a16:creationId xmlns:a16="http://schemas.microsoft.com/office/drawing/2014/main" id="{75098CD2-8AFE-4F33-AE2F-E9D6839960E7}"/>
              </a:ext>
            </a:extLst>
          </p:cNvPr>
          <p:cNvSpPr>
            <a:spLocks noChangeArrowheads="1" noChangeShapeType="1" noTextEdit="1"/>
          </p:cNvSpPr>
          <p:nvPr/>
        </p:nvSpPr>
        <p:spPr bwMode="gray">
          <a:xfrm>
            <a:off x="263352" y="260351"/>
            <a:ext cx="2462200" cy="504825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 latinLnBrk="1">
              <a:defRPr/>
            </a:pPr>
            <a:r>
              <a:rPr lang="en-US" altLang="zh-CN" sz="3600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66"/>
                    </a:gs>
                    <a:gs pos="100000">
                      <a:schemeClr val="tx1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华文细黑"/>
                <a:ea typeface="华文细黑"/>
              </a:rPr>
              <a:t>1.3  </a:t>
            </a:r>
            <a:r>
              <a:rPr lang="zh-CN" altLang="en-US" sz="3600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66"/>
                    </a:gs>
                    <a:gs pos="100000">
                      <a:schemeClr val="tx1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华文细黑"/>
                <a:ea typeface="华文细黑"/>
              </a:rPr>
              <a:t>命题等价</a:t>
            </a:r>
          </a:p>
        </p:txBody>
      </p:sp>
      <p:sp>
        <p:nvSpPr>
          <p:cNvPr id="23" name="TextBox 5">
            <a:extLst>
              <a:ext uri="{FF2B5EF4-FFF2-40B4-BE49-F238E27FC236}">
                <a16:creationId xmlns:a16="http://schemas.microsoft.com/office/drawing/2014/main" id="{65BD084E-E7DF-43D3-A80C-633AF1EC9D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227" y="0"/>
            <a:ext cx="5786437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187325" algn="r" latinLnBrk="1">
              <a:buClr>
                <a:schemeClr val="folHlink"/>
              </a:buClr>
              <a:buSzPct val="60000"/>
            </a:pPr>
            <a:r>
              <a:rPr lang="zh-CN" altLang="en-US" b="1">
                <a:solidFill>
                  <a:srgbClr val="FFFF66"/>
                </a:solidFill>
              </a:rPr>
              <a:t>命题逻辑    </a:t>
            </a:r>
          </a:p>
          <a:p>
            <a:pPr indent="187325" algn="r" latinLnBrk="1">
              <a:buClr>
                <a:schemeClr val="folHlink"/>
              </a:buClr>
              <a:buSzPct val="60000"/>
            </a:pPr>
            <a:r>
              <a:rPr lang="en-US" altLang="zh-CN" b="1">
                <a:solidFill>
                  <a:srgbClr val="FFFF66"/>
                </a:solidFill>
              </a:rPr>
              <a:t>Proposition Logic</a:t>
            </a:r>
          </a:p>
        </p:txBody>
      </p:sp>
      <p:sp>
        <p:nvSpPr>
          <p:cNvPr id="24" name="TextBox 11">
            <a:extLst>
              <a:ext uri="{FF2B5EF4-FFF2-40B4-BE49-F238E27FC236}">
                <a16:creationId xmlns:a16="http://schemas.microsoft.com/office/drawing/2014/main" id="{F2038192-DB80-4089-90AC-3BAE0DAF8BCB}"/>
              </a:ext>
            </a:extLst>
          </p:cNvPr>
          <p:cNvSpPr txBox="1"/>
          <p:nvPr/>
        </p:nvSpPr>
        <p:spPr>
          <a:xfrm>
            <a:off x="2868438" y="313797"/>
            <a:ext cx="38756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zh-CN" sz="240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</a:rPr>
              <a:t>Propositional Equivalences</a:t>
            </a:r>
            <a:endParaRPr lang="zh-CN" altLang="en-US" sz="2400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华文细黑" pitchFamily="2" charset="-122"/>
            </a:endParaRP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5">
            <a:extLst>
              <a:ext uri="{FF2B5EF4-FFF2-40B4-BE49-F238E27FC236}">
                <a16:creationId xmlns:a16="http://schemas.microsoft.com/office/drawing/2014/main" id="{A718FE23-E7CF-453E-918C-42AC15CBCD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 </a:t>
            </a:r>
            <a:r>
              <a:rPr lang="en-US" altLang="zh-CN"/>
              <a:t>1 </a:t>
            </a:r>
            <a:r>
              <a:rPr lang="zh-CN" altLang="en-US"/>
              <a:t>派谁出差？</a:t>
            </a:r>
            <a:endParaRPr lang="en-US" altLang="zh-CN"/>
          </a:p>
        </p:txBody>
      </p:sp>
      <p:sp>
        <p:nvSpPr>
          <p:cNvPr id="59395" name="Rectangle 6">
            <a:extLst>
              <a:ext uri="{FF2B5EF4-FFF2-40B4-BE49-F238E27FC236}">
                <a16:creationId xmlns:a16="http://schemas.microsoft.com/office/drawing/2014/main" id="{97044493-A0EB-4BCC-9EA9-737735C040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63552" y="1556792"/>
            <a:ext cx="8280920" cy="446300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某单位要从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三人中选派若干人出国考察</a:t>
            </a:r>
            <a:r>
              <a:rPr lang="en-US" altLang="zh-CN" dirty="0"/>
              <a:t>, </a:t>
            </a:r>
            <a:r>
              <a:rPr lang="zh-CN" altLang="en-US" dirty="0"/>
              <a:t>需同时满足以下条件 ：</a:t>
            </a:r>
            <a:endParaRPr lang="en-US" altLang="zh-CN" dirty="0"/>
          </a:p>
          <a:p>
            <a:pPr marL="971550" lvl="1" indent="-514350">
              <a:buFont typeface="Times New Roman" panose="02020603050405020304" pitchFamily="18" charset="0"/>
              <a:buAutoNum type="arabicPeriod"/>
            </a:pPr>
            <a:r>
              <a:rPr lang="zh-CN" altLang="en-US" dirty="0"/>
              <a:t>若</a:t>
            </a:r>
            <a:r>
              <a:rPr lang="en-US" altLang="zh-CN" dirty="0"/>
              <a:t>A</a:t>
            </a:r>
            <a:r>
              <a:rPr lang="zh-CN" altLang="en-US" dirty="0"/>
              <a:t>去，则</a:t>
            </a:r>
            <a:r>
              <a:rPr lang="en-US" altLang="zh-CN" dirty="0"/>
              <a:t>C</a:t>
            </a:r>
            <a:r>
              <a:rPr lang="zh-CN" altLang="en-US" dirty="0"/>
              <a:t>必须去</a:t>
            </a:r>
            <a:endParaRPr lang="en-US" altLang="zh-CN" dirty="0"/>
          </a:p>
          <a:p>
            <a:pPr marL="971550" lvl="1" indent="-514350">
              <a:buFont typeface="Times New Roman" panose="02020603050405020304" pitchFamily="18" charset="0"/>
              <a:buAutoNum type="arabicPeriod"/>
            </a:pPr>
            <a:r>
              <a:rPr lang="zh-CN" altLang="en-US" dirty="0"/>
              <a:t>若</a:t>
            </a:r>
            <a:r>
              <a:rPr lang="en-US" altLang="zh-CN" dirty="0"/>
              <a:t>B</a:t>
            </a:r>
            <a:r>
              <a:rPr lang="zh-CN" altLang="en-US" dirty="0"/>
              <a:t>去，则</a:t>
            </a:r>
            <a:r>
              <a:rPr lang="en-US" altLang="zh-CN" dirty="0"/>
              <a:t>C</a:t>
            </a:r>
            <a:r>
              <a:rPr lang="zh-CN" altLang="en-US" dirty="0"/>
              <a:t>不能去</a:t>
            </a:r>
            <a:endParaRPr lang="en-US" altLang="zh-CN" dirty="0"/>
          </a:p>
          <a:p>
            <a:pPr marL="971550" lvl="1" indent="-514350">
              <a:buFont typeface="Times New Roman" panose="02020603050405020304" pitchFamily="18" charset="0"/>
              <a:buAutoNum type="arabicPeriod"/>
            </a:pP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必须去一人且只能去一人</a:t>
            </a:r>
          </a:p>
          <a:p>
            <a:pPr marL="0" indent="0">
              <a:buNone/>
            </a:pPr>
            <a:r>
              <a:rPr lang="zh-CN" altLang="en-US" dirty="0"/>
              <a:t>问：有几种可能的选派方案？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51047581-708E-4F42-8155-74A9F373FA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 </a:t>
            </a:r>
            <a:r>
              <a:rPr lang="en-US" altLang="zh-CN"/>
              <a:t>1 </a:t>
            </a:r>
            <a:r>
              <a:rPr lang="zh-CN" altLang="en-US"/>
              <a:t>派谁出差？</a:t>
            </a:r>
            <a:endParaRPr lang="en-US" altLang="zh-CN"/>
          </a:p>
        </p:txBody>
      </p:sp>
      <p:sp>
        <p:nvSpPr>
          <p:cNvPr id="314371" name="Rectangle 3">
            <a:extLst>
              <a:ext uri="{FF2B5EF4-FFF2-40B4-BE49-F238E27FC236}">
                <a16:creationId xmlns:a16="http://schemas.microsoft.com/office/drawing/2014/main" id="{2AA9F69C-7C7E-4BB4-A5A7-0D5033EBE8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47862" y="1844824"/>
            <a:ext cx="8553450" cy="4618038"/>
          </a:xfrm>
        </p:spPr>
        <p:txBody>
          <a:bodyPr/>
          <a:lstStyle/>
          <a:p>
            <a:pPr eaLnBrk="1" hangingPunct="1"/>
            <a:r>
              <a:rPr lang="zh-CN" altLang="en-US" dirty="0"/>
              <a:t>令变量 </a:t>
            </a:r>
            <a:r>
              <a:rPr lang="en-US" altLang="zh-CN" dirty="0"/>
              <a:t>p: </a:t>
            </a:r>
            <a:r>
              <a:rPr lang="zh-CN" altLang="en-US" dirty="0"/>
              <a:t>派</a:t>
            </a:r>
            <a:r>
              <a:rPr lang="en-US" altLang="zh-CN" dirty="0"/>
              <a:t>A</a:t>
            </a:r>
            <a:r>
              <a:rPr lang="zh-CN" altLang="en-US" dirty="0"/>
              <a:t>去、</a:t>
            </a:r>
            <a:r>
              <a:rPr lang="en-US" altLang="zh-CN" dirty="0"/>
              <a:t>q: </a:t>
            </a:r>
            <a:r>
              <a:rPr lang="zh-CN" altLang="en-US" dirty="0"/>
              <a:t>派</a:t>
            </a:r>
            <a:r>
              <a:rPr lang="en-US" altLang="zh-CN" dirty="0"/>
              <a:t>B</a:t>
            </a:r>
            <a:r>
              <a:rPr lang="zh-CN" altLang="en-US" dirty="0"/>
              <a:t>去、</a:t>
            </a:r>
            <a:r>
              <a:rPr lang="en-US" altLang="zh-CN" dirty="0"/>
              <a:t>r: </a:t>
            </a:r>
            <a:r>
              <a:rPr lang="zh-CN" altLang="en-US" dirty="0"/>
              <a:t>派</a:t>
            </a:r>
            <a:r>
              <a:rPr lang="en-US" altLang="zh-CN" dirty="0"/>
              <a:t>C</a:t>
            </a:r>
            <a:r>
              <a:rPr lang="zh-CN" altLang="en-US" dirty="0"/>
              <a:t>去</a:t>
            </a:r>
          </a:p>
          <a:p>
            <a:pPr marL="971550" lvl="1" indent="-514350" eaLnBrk="1" hangingPunct="1">
              <a:buFont typeface="Times New Roman" panose="02020603050405020304" pitchFamily="18" charset="0"/>
              <a:buAutoNum type="arabicPeriod"/>
            </a:pPr>
            <a:r>
              <a:rPr lang="zh-CN" altLang="en-US" sz="2400" dirty="0"/>
              <a:t>若</a:t>
            </a:r>
            <a:r>
              <a:rPr lang="en-US" altLang="zh-CN" sz="2400" dirty="0"/>
              <a:t>A</a:t>
            </a:r>
            <a:r>
              <a:rPr lang="zh-CN" altLang="en-US" sz="2400" dirty="0"/>
              <a:t>去，则</a:t>
            </a:r>
            <a:r>
              <a:rPr lang="en-US" altLang="zh-CN" sz="2400" dirty="0"/>
              <a:t>C</a:t>
            </a:r>
            <a:r>
              <a:rPr lang="zh-CN" altLang="en-US" sz="2400" dirty="0"/>
              <a:t>必须去</a:t>
            </a:r>
            <a:endParaRPr lang="en-US" altLang="zh-CN" sz="2400" dirty="0"/>
          </a:p>
          <a:p>
            <a:pPr marL="971550" lvl="1" indent="-514350" eaLnBrk="1" hangingPunct="1">
              <a:buFont typeface="Times New Roman" panose="02020603050405020304" pitchFamily="18" charset="0"/>
              <a:buAutoNum type="arabicPeriod"/>
            </a:pPr>
            <a:r>
              <a:rPr lang="zh-CN" altLang="en-US" sz="2400" dirty="0"/>
              <a:t>若</a:t>
            </a:r>
            <a:r>
              <a:rPr lang="en-US" altLang="zh-CN" sz="2400" dirty="0"/>
              <a:t>B</a:t>
            </a:r>
            <a:r>
              <a:rPr lang="zh-CN" altLang="en-US" sz="2400" dirty="0"/>
              <a:t>去，则</a:t>
            </a:r>
            <a:r>
              <a:rPr lang="en-US" altLang="zh-CN" sz="2400" dirty="0"/>
              <a:t>C</a:t>
            </a:r>
            <a:r>
              <a:rPr lang="zh-CN" altLang="en-US" sz="2400" dirty="0"/>
              <a:t>不能去</a:t>
            </a:r>
            <a:endParaRPr lang="en-US" altLang="zh-CN" sz="2400" dirty="0"/>
          </a:p>
          <a:p>
            <a:pPr marL="971550" lvl="1" indent="-514350" eaLnBrk="1" hangingPunct="1">
              <a:buFont typeface="Times New Roman" panose="02020603050405020304" pitchFamily="18" charset="0"/>
              <a:buAutoNum type="arabicPeriod"/>
            </a:pPr>
            <a:r>
              <a:rPr lang="en-US" altLang="zh-CN" sz="2400" dirty="0"/>
              <a:t>A</a:t>
            </a:r>
            <a:r>
              <a:rPr lang="zh-CN" altLang="en-US" sz="2400" dirty="0"/>
              <a:t>和</a:t>
            </a:r>
            <a:r>
              <a:rPr lang="en-US" altLang="zh-CN" sz="2400" dirty="0"/>
              <a:t>B</a:t>
            </a:r>
            <a:r>
              <a:rPr lang="zh-CN" altLang="en-US" sz="2400" dirty="0"/>
              <a:t>必须去一人且只能去一人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与 </a:t>
            </a:r>
            <a:r>
              <a:rPr lang="en-US" altLang="zh-CN" sz="2800" dirty="0">
                <a:solidFill>
                  <a:schemeClr val="accent1"/>
                </a:solidFill>
              </a:rPr>
              <a:t>(p</a:t>
            </a:r>
            <a:r>
              <a:rPr lang="en-US" altLang="zh-CN" sz="2800" dirty="0">
                <a:solidFill>
                  <a:schemeClr val="accent1"/>
                </a:solidFill>
                <a:sym typeface="Symbol" panose="05050102010706020507" pitchFamily="18" charset="2"/>
              </a:rPr>
              <a:t></a:t>
            </a:r>
            <a:r>
              <a:rPr lang="en-US" altLang="zh-CN" sz="2800" dirty="0">
                <a:solidFill>
                  <a:schemeClr val="accent1"/>
                </a:solidFill>
              </a:rPr>
              <a:t>q)</a:t>
            </a:r>
            <a:r>
              <a:rPr lang="en-US" altLang="zh-CN" sz="2800" dirty="0">
                <a:solidFill>
                  <a:schemeClr val="accent1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800" dirty="0">
                <a:solidFill>
                  <a:schemeClr val="accent1"/>
                </a:solidFill>
              </a:rPr>
              <a:t>(</a:t>
            </a:r>
            <a:r>
              <a:rPr lang="en-US" altLang="zh-CN" sz="2800" dirty="0">
                <a:solidFill>
                  <a:schemeClr val="accent1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800" dirty="0" err="1">
                <a:solidFill>
                  <a:schemeClr val="accent1"/>
                </a:solidFill>
              </a:rPr>
              <a:t>p</a:t>
            </a:r>
            <a:r>
              <a:rPr lang="en-US" altLang="zh-CN" sz="2800" dirty="0" err="1">
                <a:solidFill>
                  <a:schemeClr val="accent1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800" dirty="0" err="1">
                <a:solidFill>
                  <a:schemeClr val="accent1"/>
                </a:solidFill>
              </a:rPr>
              <a:t>q</a:t>
            </a:r>
            <a:r>
              <a:rPr lang="en-US" altLang="zh-CN" sz="2800" dirty="0">
                <a:solidFill>
                  <a:schemeClr val="accent1"/>
                </a:solidFill>
              </a:rPr>
              <a:t>)</a:t>
            </a:r>
            <a:r>
              <a:rPr lang="en-US" altLang="zh-CN" dirty="0"/>
              <a:t> </a:t>
            </a:r>
            <a:r>
              <a:rPr lang="zh-CN" altLang="en-US" dirty="0"/>
              <a:t>等价</a:t>
            </a:r>
            <a:endParaRPr lang="en-US" altLang="zh-CN" dirty="0"/>
          </a:p>
          <a:p>
            <a:pPr eaLnBrk="1" hangingPunct="1"/>
            <a:r>
              <a:rPr lang="zh-CN" altLang="en-US" dirty="0"/>
              <a:t>问题：求以下公式的可满足性解</a:t>
            </a:r>
            <a:endParaRPr lang="en-US" altLang="zh-C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2B2F4F7-CC48-404E-A28C-435691433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6120" y="3278417"/>
            <a:ext cx="13065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har char="–"/>
              <a:defRPr kumimoji="1" sz="2800" b="1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har char="–"/>
              <a:defRPr kumimoji="1" sz="20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Char char="•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0" i="0" dirty="0" err="1">
                <a:ea typeface="宋体" panose="02010600030101010101" pitchFamily="2" charset="-122"/>
              </a:rPr>
              <a:t>p⊕q</a:t>
            </a:r>
            <a:endParaRPr lang="zh-CN" altLang="en-US" sz="2800" b="0" i="0" dirty="0">
              <a:ea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902D41C-DDEE-4E28-99A7-588FD6033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8325" y="2905126"/>
            <a:ext cx="14049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har char="–"/>
              <a:defRPr kumimoji="1" sz="2800" b="1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har char="–"/>
              <a:defRPr kumimoji="1" sz="20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Char char="•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accent1"/>
                </a:solidFill>
                <a:ea typeface="宋体" panose="02010600030101010101" pitchFamily="2" charset="-122"/>
              </a:rPr>
              <a:t>q</a:t>
            </a:r>
            <a:r>
              <a:rPr lang="en-US" altLang="zh-CN" sz="2800">
                <a:solidFill>
                  <a:schemeClr val="accent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</a:t>
            </a:r>
            <a:r>
              <a:rPr lang="en-US" altLang="zh-CN" sz="2800">
                <a:solidFill>
                  <a:schemeClr val="accent1"/>
                </a:solidFill>
                <a:ea typeface="宋体" panose="02010600030101010101" pitchFamily="2" charset="-122"/>
              </a:rPr>
              <a:t>r</a:t>
            </a:r>
            <a:endParaRPr lang="zh-CN" altLang="en-US" sz="2800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C13F8C2-2B40-415C-8AC1-E9D5F6205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8326" y="2287589"/>
            <a:ext cx="11525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har char="–"/>
              <a:defRPr kumimoji="1" sz="2800" b="1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har char="–"/>
              <a:defRPr kumimoji="1" sz="20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Char char="•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accent1"/>
                </a:solidFill>
                <a:ea typeface="宋体" panose="02010600030101010101" pitchFamily="2" charset="-122"/>
              </a:rPr>
              <a:t>p</a:t>
            </a:r>
            <a:r>
              <a:rPr lang="en-US" altLang="zh-CN" sz="2800">
                <a:solidFill>
                  <a:schemeClr val="accent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800">
                <a:solidFill>
                  <a:schemeClr val="accent1"/>
                </a:solidFill>
                <a:ea typeface="宋体" panose="02010600030101010101" pitchFamily="2" charset="-122"/>
              </a:rPr>
              <a:t>r</a:t>
            </a:r>
            <a:endParaRPr lang="zh-CN" altLang="en-US" sz="2800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9884180-E1D3-446F-A299-7245CA41C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0725" y="4973946"/>
            <a:ext cx="56705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har char="–"/>
              <a:defRPr kumimoji="1" sz="2800" b="1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har char="–"/>
              <a:defRPr kumimoji="1" sz="20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Char char="•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i="0" dirty="0">
                <a:solidFill>
                  <a:schemeClr val="accent1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i="0" dirty="0" err="1">
                <a:solidFill>
                  <a:schemeClr val="accent1"/>
                </a:solidFill>
                <a:ea typeface="宋体" panose="02010600030101010101" pitchFamily="2" charset="-122"/>
              </a:rPr>
              <a:t>p</a:t>
            </a:r>
            <a:r>
              <a:rPr lang="en-US" altLang="zh-CN" sz="2800" i="0" dirty="0" err="1">
                <a:solidFill>
                  <a:schemeClr val="accent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800" i="0" dirty="0" err="1">
                <a:solidFill>
                  <a:schemeClr val="accent1"/>
                </a:solidFill>
                <a:ea typeface="宋体" panose="02010600030101010101" pitchFamily="2" charset="-122"/>
              </a:rPr>
              <a:t>r</a:t>
            </a:r>
            <a:r>
              <a:rPr lang="en-US" altLang="zh-CN" sz="2800" i="0" dirty="0">
                <a:solidFill>
                  <a:schemeClr val="accent1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800" i="0" dirty="0">
                <a:solidFill>
                  <a:schemeClr val="accent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 i="0" dirty="0">
                <a:solidFill>
                  <a:schemeClr val="accent1"/>
                </a:solidFill>
                <a:ea typeface="宋体" panose="02010600030101010101" pitchFamily="2" charset="-122"/>
              </a:rPr>
              <a:t>(q</a:t>
            </a:r>
            <a:r>
              <a:rPr lang="en-US" altLang="zh-CN" sz="2800" i="0" dirty="0">
                <a:solidFill>
                  <a:schemeClr val="accent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</a:t>
            </a:r>
            <a:r>
              <a:rPr lang="en-US" altLang="zh-CN" sz="2800" i="0" dirty="0">
                <a:solidFill>
                  <a:schemeClr val="accent1"/>
                </a:solidFill>
                <a:ea typeface="宋体" panose="02010600030101010101" pitchFamily="2" charset="-122"/>
              </a:rPr>
              <a:t>r)</a:t>
            </a:r>
            <a:r>
              <a:rPr lang="en-US" altLang="zh-CN" sz="2800" i="0" dirty="0">
                <a:solidFill>
                  <a:schemeClr val="accent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 i="0" dirty="0">
                <a:solidFill>
                  <a:schemeClr val="accent1"/>
                </a:solidFill>
                <a:ea typeface="宋体" panose="02010600030101010101" pitchFamily="2" charset="-122"/>
              </a:rPr>
              <a:t>((p</a:t>
            </a:r>
            <a:r>
              <a:rPr lang="en-US" altLang="zh-CN" sz="2800" i="0" dirty="0">
                <a:solidFill>
                  <a:schemeClr val="accent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</a:t>
            </a:r>
            <a:r>
              <a:rPr lang="en-US" altLang="zh-CN" sz="2800" i="0" dirty="0">
                <a:solidFill>
                  <a:schemeClr val="accent1"/>
                </a:solidFill>
                <a:ea typeface="宋体" panose="02010600030101010101" pitchFamily="2" charset="-122"/>
              </a:rPr>
              <a:t>q)</a:t>
            </a:r>
            <a:r>
              <a:rPr lang="en-US" altLang="zh-CN" sz="2800" i="0" dirty="0">
                <a:solidFill>
                  <a:schemeClr val="accent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800" i="0" dirty="0">
                <a:solidFill>
                  <a:schemeClr val="accent1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i="0" dirty="0">
                <a:solidFill>
                  <a:schemeClr val="accent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i="0" dirty="0" err="1">
                <a:solidFill>
                  <a:schemeClr val="accent1"/>
                </a:solidFill>
                <a:ea typeface="宋体" panose="02010600030101010101" pitchFamily="2" charset="-122"/>
              </a:rPr>
              <a:t>p</a:t>
            </a:r>
            <a:r>
              <a:rPr lang="en-US" altLang="zh-CN" sz="2800" i="0" dirty="0" err="1">
                <a:solidFill>
                  <a:schemeClr val="accent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 i="0" dirty="0" err="1">
                <a:solidFill>
                  <a:schemeClr val="accent1"/>
                </a:solidFill>
                <a:ea typeface="宋体" panose="02010600030101010101" pitchFamily="2" charset="-122"/>
              </a:rPr>
              <a:t>q</a:t>
            </a:r>
            <a:r>
              <a:rPr lang="en-US" altLang="zh-CN" sz="2800" i="0" dirty="0">
                <a:solidFill>
                  <a:schemeClr val="accent1"/>
                </a:solidFill>
                <a:ea typeface="宋体" panose="02010600030101010101" pitchFamily="2" charset="-122"/>
              </a:rPr>
              <a:t>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5">
            <a:extLst>
              <a:ext uri="{FF2B5EF4-FFF2-40B4-BE49-F238E27FC236}">
                <a16:creationId xmlns:a16="http://schemas.microsoft.com/office/drawing/2014/main" id="{3E898977-6942-4083-9F1E-CB1CF1F5F8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 </a:t>
            </a:r>
            <a:r>
              <a:rPr lang="en-US" altLang="zh-CN"/>
              <a:t>1 </a:t>
            </a:r>
            <a:r>
              <a:rPr lang="zh-CN" altLang="en-US"/>
              <a:t>派谁出差？</a:t>
            </a:r>
            <a:endParaRPr lang="en-US" altLang="zh-CN"/>
          </a:p>
        </p:txBody>
      </p:sp>
      <p:sp>
        <p:nvSpPr>
          <p:cNvPr id="218118" name="Rectangle 6">
            <a:extLst>
              <a:ext uri="{FF2B5EF4-FFF2-40B4-BE49-F238E27FC236}">
                <a16:creationId xmlns:a16="http://schemas.microsoft.com/office/drawing/2014/main" id="{097FFBEC-1A0E-4910-9F0B-BA10D9A14E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17466" y="1700809"/>
            <a:ext cx="8382000" cy="423862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zh-CN" altLang="en-US" sz="2400" dirty="0">
                <a:latin typeface="+mj-lt"/>
              </a:rPr>
              <a:t>将 </a:t>
            </a:r>
            <a:r>
              <a:rPr lang="en-US" altLang="zh-CN" sz="2400" dirty="0">
                <a:solidFill>
                  <a:schemeClr val="accent1"/>
                </a:solidFill>
                <a:latin typeface="+mj-lt"/>
              </a:rPr>
              <a:t>(</a:t>
            </a:r>
            <a:r>
              <a:rPr lang="en-US" altLang="zh-CN" sz="2400" dirty="0" err="1">
                <a:solidFill>
                  <a:schemeClr val="accent1"/>
                </a:solidFill>
                <a:latin typeface="+mj-lt"/>
              </a:rPr>
              <a:t>p</a:t>
            </a:r>
            <a:r>
              <a:rPr lang="en-US" altLang="zh-CN" sz="2400" dirty="0" err="1">
                <a:solidFill>
                  <a:schemeClr val="accent1"/>
                </a:solidFill>
                <a:latin typeface="+mj-lt"/>
                <a:sym typeface="Symbol" panose="05050102010706020507" pitchFamily="18" charset="2"/>
              </a:rPr>
              <a:t></a:t>
            </a:r>
            <a:r>
              <a:rPr lang="en-US" altLang="zh-CN" sz="2400" dirty="0" err="1">
                <a:solidFill>
                  <a:schemeClr val="accent1"/>
                </a:solidFill>
                <a:latin typeface="+mj-lt"/>
              </a:rPr>
              <a:t>r</a:t>
            </a:r>
            <a:r>
              <a:rPr lang="en-US" altLang="zh-CN" sz="2400" dirty="0">
                <a:solidFill>
                  <a:schemeClr val="accent1"/>
                </a:solidFill>
                <a:latin typeface="+mj-lt"/>
              </a:rPr>
              <a:t>)</a:t>
            </a:r>
            <a:r>
              <a:rPr lang="en-US" altLang="zh-CN" sz="2400" dirty="0">
                <a:solidFill>
                  <a:schemeClr val="accent1"/>
                </a:solidFill>
                <a:latin typeface="+mj-lt"/>
                <a:sym typeface="Symbol" panose="05050102010706020507" pitchFamily="18" charset="2"/>
              </a:rPr>
              <a:t></a:t>
            </a:r>
            <a:r>
              <a:rPr lang="en-US" altLang="zh-CN" sz="2400" dirty="0">
                <a:solidFill>
                  <a:schemeClr val="accent1"/>
                </a:solidFill>
                <a:latin typeface="+mj-lt"/>
              </a:rPr>
              <a:t>(q</a:t>
            </a:r>
            <a:r>
              <a:rPr lang="en-US" altLang="zh-CN" sz="2400" dirty="0">
                <a:solidFill>
                  <a:schemeClr val="accent1"/>
                </a:solidFill>
                <a:latin typeface="+mj-lt"/>
                <a:sym typeface="Symbol" panose="05050102010706020507" pitchFamily="18" charset="2"/>
              </a:rPr>
              <a:t></a:t>
            </a:r>
            <a:r>
              <a:rPr lang="en-US" altLang="zh-CN" sz="2400" dirty="0">
                <a:solidFill>
                  <a:schemeClr val="accent1"/>
                </a:solidFill>
                <a:latin typeface="+mj-lt"/>
              </a:rPr>
              <a:t>r)</a:t>
            </a:r>
            <a:r>
              <a:rPr lang="en-US" altLang="zh-CN" sz="2400" dirty="0">
                <a:solidFill>
                  <a:schemeClr val="accent1"/>
                </a:solidFill>
                <a:latin typeface="+mj-lt"/>
                <a:sym typeface="Symbol" panose="05050102010706020507" pitchFamily="18" charset="2"/>
              </a:rPr>
              <a:t></a:t>
            </a:r>
            <a:r>
              <a:rPr lang="en-US" altLang="zh-CN" sz="2400" dirty="0">
                <a:solidFill>
                  <a:schemeClr val="accent1"/>
                </a:solidFill>
                <a:latin typeface="+mj-lt"/>
              </a:rPr>
              <a:t>((p</a:t>
            </a:r>
            <a:r>
              <a:rPr lang="en-US" altLang="zh-CN" sz="2400" dirty="0">
                <a:solidFill>
                  <a:schemeClr val="accent1"/>
                </a:solidFill>
                <a:latin typeface="+mj-lt"/>
                <a:sym typeface="Symbol" panose="05050102010706020507" pitchFamily="18" charset="2"/>
              </a:rPr>
              <a:t></a:t>
            </a:r>
            <a:r>
              <a:rPr lang="en-US" altLang="zh-CN" sz="2400" dirty="0">
                <a:solidFill>
                  <a:schemeClr val="accent1"/>
                </a:solidFill>
                <a:latin typeface="+mj-lt"/>
              </a:rPr>
              <a:t>q)</a:t>
            </a:r>
            <a:r>
              <a:rPr lang="en-US" altLang="zh-CN" sz="2400" dirty="0">
                <a:solidFill>
                  <a:schemeClr val="accent1"/>
                </a:solidFill>
                <a:latin typeface="+mj-lt"/>
                <a:sym typeface="Symbol" panose="05050102010706020507" pitchFamily="18" charset="2"/>
              </a:rPr>
              <a:t></a:t>
            </a:r>
            <a:r>
              <a:rPr lang="en-US" altLang="zh-CN" sz="2400" dirty="0">
                <a:solidFill>
                  <a:schemeClr val="accent1"/>
                </a:solidFill>
                <a:latin typeface="+mj-lt"/>
              </a:rPr>
              <a:t>(</a:t>
            </a:r>
            <a:r>
              <a:rPr lang="en-US" altLang="zh-CN" sz="2400" dirty="0">
                <a:solidFill>
                  <a:schemeClr val="accent1"/>
                </a:solidFill>
                <a:latin typeface="+mj-lt"/>
                <a:sym typeface="Symbol" panose="05050102010706020507" pitchFamily="18" charset="2"/>
              </a:rPr>
              <a:t></a:t>
            </a:r>
            <a:r>
              <a:rPr lang="en-US" altLang="zh-CN" sz="2400" dirty="0" err="1">
                <a:solidFill>
                  <a:schemeClr val="accent1"/>
                </a:solidFill>
                <a:latin typeface="+mj-lt"/>
              </a:rPr>
              <a:t>p</a:t>
            </a:r>
            <a:r>
              <a:rPr lang="en-US" altLang="zh-CN" sz="2400" dirty="0" err="1">
                <a:solidFill>
                  <a:schemeClr val="accent1"/>
                </a:solidFill>
                <a:latin typeface="+mj-lt"/>
                <a:sym typeface="Symbol" panose="05050102010706020507" pitchFamily="18" charset="2"/>
              </a:rPr>
              <a:t></a:t>
            </a:r>
            <a:r>
              <a:rPr lang="en-US" altLang="zh-CN" sz="2400" dirty="0" err="1">
                <a:solidFill>
                  <a:schemeClr val="accent1"/>
                </a:solidFill>
                <a:latin typeface="+mj-lt"/>
              </a:rPr>
              <a:t>q</a:t>
            </a:r>
            <a:r>
              <a:rPr lang="en-US" altLang="zh-CN" sz="2400" dirty="0">
                <a:solidFill>
                  <a:schemeClr val="accent1"/>
                </a:solidFill>
                <a:latin typeface="+mj-lt"/>
              </a:rPr>
              <a:t>)) </a:t>
            </a:r>
            <a:r>
              <a:rPr lang="zh-CN" altLang="en-US" sz="2400" dirty="0">
                <a:latin typeface="+mj-lt"/>
              </a:rPr>
              <a:t>进行恒等变换</a:t>
            </a:r>
            <a:endParaRPr lang="en-US" altLang="zh-CN" sz="2400" dirty="0">
              <a:latin typeface="+mj-lt"/>
              <a:sym typeface="Symbol" panose="05050102010706020507" pitchFamily="18" charset="2"/>
            </a:endParaRPr>
          </a:p>
          <a:p>
            <a:pPr marL="0" indent="0">
              <a:buNone/>
              <a:defRPr/>
            </a:pPr>
            <a:r>
              <a:rPr lang="en-US" altLang="zh-CN" sz="2400" dirty="0">
                <a:latin typeface="+mj-lt"/>
              </a:rPr>
              <a:t>≡(</a:t>
            </a:r>
            <a:r>
              <a:rPr lang="en-US" altLang="zh-CN" sz="2400" dirty="0">
                <a:latin typeface="+mj-lt"/>
                <a:sym typeface="Symbol" panose="05050102010706020507" pitchFamily="18" charset="2"/>
              </a:rPr>
              <a:t></a:t>
            </a:r>
            <a:r>
              <a:rPr lang="en-US" altLang="zh-CN" sz="2400" dirty="0" err="1">
                <a:latin typeface="+mj-lt"/>
              </a:rPr>
              <a:t>p</a:t>
            </a:r>
            <a:r>
              <a:rPr lang="en-US" altLang="zh-CN" sz="2400" dirty="0" err="1">
                <a:latin typeface="+mj-lt"/>
                <a:sym typeface="Symbol" panose="05050102010706020507" pitchFamily="18" charset="2"/>
              </a:rPr>
              <a:t></a:t>
            </a:r>
            <a:r>
              <a:rPr lang="en-US" altLang="zh-CN" sz="2400" dirty="0" err="1">
                <a:latin typeface="+mj-lt"/>
              </a:rPr>
              <a:t>r</a:t>
            </a:r>
            <a:r>
              <a:rPr lang="en-US" altLang="zh-CN" sz="2400" dirty="0">
                <a:latin typeface="+mj-lt"/>
              </a:rPr>
              <a:t>)</a:t>
            </a:r>
            <a:r>
              <a:rPr lang="en-US" altLang="zh-CN" sz="2400" dirty="0">
                <a:latin typeface="+mj-lt"/>
                <a:sym typeface="Symbol" panose="05050102010706020507" pitchFamily="18" charset="2"/>
              </a:rPr>
              <a:t></a:t>
            </a:r>
            <a:r>
              <a:rPr lang="en-US" altLang="zh-CN" sz="2400" dirty="0">
                <a:latin typeface="+mj-lt"/>
              </a:rPr>
              <a:t>(</a:t>
            </a:r>
            <a:r>
              <a:rPr lang="en-US" altLang="zh-CN" sz="2400" dirty="0">
                <a:latin typeface="+mj-lt"/>
                <a:sym typeface="Symbol" panose="05050102010706020507" pitchFamily="18" charset="2"/>
              </a:rPr>
              <a:t></a:t>
            </a:r>
            <a:r>
              <a:rPr lang="en-US" altLang="zh-CN" sz="2400" dirty="0">
                <a:latin typeface="+mj-lt"/>
              </a:rPr>
              <a:t>q</a:t>
            </a:r>
            <a:r>
              <a:rPr lang="en-US" altLang="zh-CN" sz="2400" dirty="0">
                <a:latin typeface="+mj-lt"/>
                <a:sym typeface="Symbol" panose="05050102010706020507" pitchFamily="18" charset="2"/>
              </a:rPr>
              <a:t></a:t>
            </a:r>
            <a:r>
              <a:rPr lang="en-US" altLang="zh-CN" sz="2400" dirty="0">
                <a:latin typeface="+mj-lt"/>
              </a:rPr>
              <a:t>r)</a:t>
            </a:r>
            <a:r>
              <a:rPr lang="en-US" altLang="zh-CN" sz="2400" dirty="0">
                <a:latin typeface="+mj-lt"/>
                <a:sym typeface="Symbol" panose="05050102010706020507" pitchFamily="18" charset="2"/>
              </a:rPr>
              <a:t></a:t>
            </a:r>
            <a:r>
              <a:rPr lang="en-US" altLang="zh-CN" sz="2400" dirty="0">
                <a:latin typeface="+mj-lt"/>
              </a:rPr>
              <a:t>((p</a:t>
            </a:r>
            <a:r>
              <a:rPr lang="en-US" altLang="zh-CN" sz="2400" dirty="0">
                <a:latin typeface="+mj-lt"/>
                <a:sym typeface="Symbol" panose="05050102010706020507" pitchFamily="18" charset="2"/>
              </a:rPr>
              <a:t></a:t>
            </a:r>
            <a:r>
              <a:rPr lang="en-US" altLang="zh-CN" sz="2400" dirty="0">
                <a:latin typeface="+mj-lt"/>
              </a:rPr>
              <a:t>q)</a:t>
            </a:r>
            <a:r>
              <a:rPr lang="en-US" altLang="zh-CN" sz="2400" dirty="0">
                <a:latin typeface="+mj-lt"/>
                <a:sym typeface="Symbol" panose="05050102010706020507" pitchFamily="18" charset="2"/>
              </a:rPr>
              <a:t></a:t>
            </a:r>
            <a:r>
              <a:rPr lang="en-US" altLang="zh-CN" sz="2400" dirty="0">
                <a:latin typeface="+mj-lt"/>
              </a:rPr>
              <a:t>(</a:t>
            </a:r>
            <a:r>
              <a:rPr lang="en-US" altLang="zh-CN" sz="2400" dirty="0">
                <a:latin typeface="+mj-lt"/>
                <a:sym typeface="Symbol" panose="05050102010706020507" pitchFamily="18" charset="2"/>
              </a:rPr>
              <a:t></a:t>
            </a:r>
            <a:r>
              <a:rPr lang="en-US" altLang="zh-CN" sz="2400" dirty="0" err="1">
                <a:latin typeface="+mj-lt"/>
              </a:rPr>
              <a:t>p</a:t>
            </a:r>
            <a:r>
              <a:rPr lang="en-US" altLang="zh-CN" sz="2400" dirty="0" err="1">
                <a:latin typeface="+mj-lt"/>
                <a:sym typeface="Symbol" panose="05050102010706020507" pitchFamily="18" charset="2"/>
              </a:rPr>
              <a:t></a:t>
            </a:r>
            <a:r>
              <a:rPr lang="en-US" altLang="zh-CN" sz="2400" dirty="0" err="1">
                <a:latin typeface="+mj-lt"/>
              </a:rPr>
              <a:t>q</a:t>
            </a:r>
            <a:r>
              <a:rPr lang="en-US" altLang="zh-CN" sz="2400" dirty="0">
                <a:latin typeface="+mj-lt"/>
              </a:rPr>
              <a:t>))</a:t>
            </a:r>
            <a:endParaRPr lang="en-US" altLang="zh-CN" sz="2400" dirty="0">
              <a:latin typeface="+mj-lt"/>
              <a:sym typeface="Symbol" panose="05050102010706020507" pitchFamily="18" charset="2"/>
            </a:endParaRPr>
          </a:p>
          <a:p>
            <a:pPr marL="0" indent="0">
              <a:buNone/>
              <a:defRPr/>
            </a:pPr>
            <a:r>
              <a:rPr lang="en-US" altLang="zh-CN" sz="2400" dirty="0">
                <a:latin typeface="+mj-lt"/>
              </a:rPr>
              <a:t>≡</a:t>
            </a:r>
            <a:r>
              <a:rPr lang="en-US" altLang="zh-CN" sz="2400" dirty="0">
                <a:latin typeface="+mj-lt"/>
                <a:sym typeface="Symbol" panose="05050102010706020507" pitchFamily="18" charset="2"/>
              </a:rPr>
              <a:t>(</a:t>
            </a:r>
            <a:r>
              <a:rPr lang="en-US" altLang="zh-CN" sz="2400" dirty="0">
                <a:latin typeface="+mj-lt"/>
              </a:rPr>
              <a:t>(</a:t>
            </a:r>
            <a:r>
              <a:rPr lang="en-US" altLang="zh-CN" sz="2400" dirty="0">
                <a:latin typeface="+mj-lt"/>
                <a:sym typeface="Symbol" panose="05050102010706020507" pitchFamily="18" charset="2"/>
              </a:rPr>
              <a:t></a:t>
            </a:r>
            <a:r>
              <a:rPr lang="en-US" altLang="zh-CN" sz="2400" dirty="0">
                <a:latin typeface="+mj-lt"/>
              </a:rPr>
              <a:t>p</a:t>
            </a:r>
            <a:r>
              <a:rPr lang="en-US" altLang="zh-CN" sz="2400" dirty="0">
                <a:latin typeface="+mj-lt"/>
                <a:sym typeface="Symbol" panose="05050102010706020507" pitchFamily="18" charset="2"/>
              </a:rPr>
              <a:t></a:t>
            </a:r>
            <a:r>
              <a:rPr lang="en-US" altLang="zh-CN" sz="2400" dirty="0">
                <a:latin typeface="+mj-lt"/>
              </a:rPr>
              <a:t>q)</a:t>
            </a:r>
            <a:r>
              <a:rPr lang="en-US" altLang="zh-CN" sz="2400" dirty="0">
                <a:latin typeface="+mj-lt"/>
                <a:sym typeface="Symbol" panose="05050102010706020507" pitchFamily="18" charset="2"/>
              </a:rPr>
              <a:t></a:t>
            </a:r>
            <a:r>
              <a:rPr lang="en-US" altLang="zh-CN" sz="2400" dirty="0">
                <a:latin typeface="+mj-lt"/>
              </a:rPr>
              <a:t>(</a:t>
            </a:r>
            <a:r>
              <a:rPr lang="en-US" altLang="zh-CN" sz="2400" dirty="0">
                <a:latin typeface="+mj-lt"/>
                <a:sym typeface="Symbol" panose="05050102010706020507" pitchFamily="18" charset="2"/>
              </a:rPr>
              <a:t></a:t>
            </a:r>
            <a:r>
              <a:rPr lang="en-US" altLang="zh-CN" sz="2400" dirty="0">
                <a:latin typeface="+mj-lt"/>
              </a:rPr>
              <a:t>p</a:t>
            </a:r>
            <a:r>
              <a:rPr lang="en-US" altLang="zh-CN" sz="2400" dirty="0">
                <a:latin typeface="+mj-lt"/>
                <a:sym typeface="Symbol" panose="05050102010706020507" pitchFamily="18" charset="2"/>
              </a:rPr>
              <a:t></a:t>
            </a:r>
            <a:r>
              <a:rPr lang="en-US" altLang="zh-CN" sz="2400" dirty="0">
                <a:latin typeface="+mj-lt"/>
              </a:rPr>
              <a:t>r)</a:t>
            </a:r>
            <a:r>
              <a:rPr lang="en-US" altLang="zh-CN" sz="2400" dirty="0">
                <a:latin typeface="+mj-lt"/>
                <a:sym typeface="Symbol" panose="05050102010706020507" pitchFamily="18" charset="2"/>
              </a:rPr>
              <a:t></a:t>
            </a:r>
            <a:r>
              <a:rPr lang="en-US" altLang="zh-CN" sz="2400" dirty="0">
                <a:latin typeface="+mj-lt"/>
              </a:rPr>
              <a:t>(r</a:t>
            </a:r>
            <a:r>
              <a:rPr lang="en-US" altLang="zh-CN" sz="2400" dirty="0">
                <a:latin typeface="+mj-lt"/>
                <a:sym typeface="Symbol" panose="05050102010706020507" pitchFamily="18" charset="2"/>
              </a:rPr>
              <a:t></a:t>
            </a:r>
            <a:r>
              <a:rPr lang="en-US" altLang="zh-CN" sz="2400" dirty="0">
                <a:latin typeface="+mj-lt"/>
              </a:rPr>
              <a:t>q)</a:t>
            </a:r>
            <a:r>
              <a:rPr lang="en-US" altLang="zh-CN" sz="2400" dirty="0">
                <a:latin typeface="+mj-lt"/>
                <a:sym typeface="Symbol" panose="05050102010706020507" pitchFamily="18" charset="2"/>
              </a:rPr>
              <a:t></a:t>
            </a:r>
            <a:r>
              <a:rPr lang="en-US" altLang="zh-CN" sz="2400" dirty="0">
                <a:latin typeface="+mj-lt"/>
              </a:rPr>
              <a:t>(r</a:t>
            </a:r>
            <a:r>
              <a:rPr lang="en-US" altLang="zh-CN" sz="2400" dirty="0">
                <a:latin typeface="+mj-lt"/>
                <a:sym typeface="Symbol" panose="05050102010706020507" pitchFamily="18" charset="2"/>
              </a:rPr>
              <a:t></a:t>
            </a:r>
            <a:r>
              <a:rPr lang="en-US" altLang="zh-CN" sz="2400" dirty="0">
                <a:latin typeface="+mj-lt"/>
              </a:rPr>
              <a:t>r))</a:t>
            </a:r>
            <a:r>
              <a:rPr lang="en-US" altLang="zh-CN" sz="2400" dirty="0">
                <a:latin typeface="+mj-lt"/>
                <a:sym typeface="Symbol" panose="05050102010706020507" pitchFamily="18" charset="2"/>
              </a:rPr>
              <a:t></a:t>
            </a:r>
            <a:r>
              <a:rPr lang="en-US" altLang="zh-CN" sz="2400" dirty="0">
                <a:latin typeface="+mj-lt"/>
              </a:rPr>
              <a:t>((p</a:t>
            </a:r>
            <a:r>
              <a:rPr lang="en-US" altLang="zh-CN" sz="2400" dirty="0">
                <a:latin typeface="+mj-lt"/>
                <a:sym typeface="Symbol" panose="05050102010706020507" pitchFamily="18" charset="2"/>
              </a:rPr>
              <a:t></a:t>
            </a:r>
            <a:r>
              <a:rPr lang="en-US" altLang="zh-CN" sz="2400" dirty="0">
                <a:latin typeface="+mj-lt"/>
              </a:rPr>
              <a:t>q)</a:t>
            </a:r>
            <a:r>
              <a:rPr lang="en-US" altLang="zh-CN" sz="2400" dirty="0">
                <a:latin typeface="+mj-lt"/>
                <a:sym typeface="Symbol" panose="05050102010706020507" pitchFamily="18" charset="2"/>
              </a:rPr>
              <a:t></a:t>
            </a:r>
            <a:r>
              <a:rPr lang="en-US" altLang="zh-CN" sz="2400" dirty="0">
                <a:latin typeface="+mj-lt"/>
              </a:rPr>
              <a:t>(</a:t>
            </a:r>
            <a:r>
              <a:rPr lang="en-US" altLang="zh-CN" sz="2400" dirty="0">
                <a:latin typeface="+mj-lt"/>
                <a:sym typeface="Symbol" panose="05050102010706020507" pitchFamily="18" charset="2"/>
              </a:rPr>
              <a:t></a:t>
            </a:r>
            <a:r>
              <a:rPr lang="en-US" altLang="zh-CN" sz="2400" dirty="0" err="1">
                <a:latin typeface="+mj-lt"/>
              </a:rPr>
              <a:t>p</a:t>
            </a:r>
            <a:r>
              <a:rPr lang="en-US" altLang="zh-CN" sz="2400" dirty="0" err="1">
                <a:latin typeface="+mj-lt"/>
                <a:sym typeface="Symbol" panose="05050102010706020507" pitchFamily="18" charset="2"/>
              </a:rPr>
              <a:t></a:t>
            </a:r>
            <a:r>
              <a:rPr lang="en-US" altLang="zh-CN" sz="2400" dirty="0" err="1">
                <a:latin typeface="+mj-lt"/>
              </a:rPr>
              <a:t>q</a:t>
            </a:r>
            <a:r>
              <a:rPr lang="en-US" altLang="zh-CN" sz="2400" dirty="0">
                <a:latin typeface="+mj-lt"/>
              </a:rPr>
              <a:t>))</a:t>
            </a:r>
            <a:r>
              <a:rPr lang="en-US" altLang="zh-CN" sz="2400" dirty="0">
                <a:latin typeface="+mj-lt"/>
                <a:sym typeface="Symbol" panose="05050102010706020507" pitchFamily="18" charset="2"/>
              </a:rPr>
              <a:t> </a:t>
            </a:r>
          </a:p>
          <a:p>
            <a:pPr marL="0" indent="0">
              <a:buNone/>
              <a:defRPr/>
            </a:pPr>
            <a:r>
              <a:rPr lang="en-US" altLang="zh-CN" sz="2400" dirty="0">
                <a:latin typeface="+mj-lt"/>
              </a:rPr>
              <a:t>≡</a:t>
            </a:r>
            <a:r>
              <a:rPr lang="en-US" altLang="zh-CN" sz="2400" dirty="0">
                <a:latin typeface="+mj-lt"/>
                <a:sym typeface="Symbol" panose="05050102010706020507" pitchFamily="18" charset="2"/>
              </a:rPr>
              <a:t>(</a:t>
            </a:r>
            <a:r>
              <a:rPr lang="en-US" altLang="zh-CN" sz="2400" dirty="0">
                <a:latin typeface="+mj-lt"/>
              </a:rPr>
              <a:t>(</a:t>
            </a:r>
            <a:r>
              <a:rPr lang="en-US" altLang="zh-CN" sz="2400" dirty="0">
                <a:latin typeface="+mj-lt"/>
                <a:sym typeface="Symbol" panose="05050102010706020507" pitchFamily="18" charset="2"/>
              </a:rPr>
              <a:t></a:t>
            </a:r>
            <a:r>
              <a:rPr lang="en-US" altLang="zh-CN" sz="2400" dirty="0">
                <a:latin typeface="+mj-lt"/>
              </a:rPr>
              <a:t>p</a:t>
            </a:r>
            <a:r>
              <a:rPr lang="en-US" altLang="zh-CN" sz="2400" dirty="0">
                <a:latin typeface="+mj-lt"/>
                <a:sym typeface="Symbol" panose="05050102010706020507" pitchFamily="18" charset="2"/>
              </a:rPr>
              <a:t></a:t>
            </a:r>
            <a:r>
              <a:rPr lang="en-US" altLang="zh-CN" sz="2400" dirty="0">
                <a:latin typeface="+mj-lt"/>
              </a:rPr>
              <a:t>q)</a:t>
            </a:r>
            <a:r>
              <a:rPr lang="en-US" altLang="zh-CN" sz="2400" dirty="0">
                <a:latin typeface="+mj-lt"/>
                <a:sym typeface="Symbol" panose="05050102010706020507" pitchFamily="18" charset="2"/>
              </a:rPr>
              <a:t></a:t>
            </a:r>
            <a:r>
              <a:rPr lang="en-US" altLang="zh-CN" sz="2400" dirty="0">
                <a:latin typeface="+mj-lt"/>
              </a:rPr>
              <a:t>(p</a:t>
            </a:r>
            <a:r>
              <a:rPr lang="en-US" altLang="zh-CN" sz="2400" dirty="0">
                <a:latin typeface="+mj-lt"/>
                <a:sym typeface="Symbol" panose="05050102010706020507" pitchFamily="18" charset="2"/>
              </a:rPr>
              <a:t></a:t>
            </a:r>
            <a:r>
              <a:rPr lang="en-US" altLang="zh-CN" sz="2400" dirty="0">
                <a:latin typeface="+mj-lt"/>
              </a:rPr>
              <a:t>q))</a:t>
            </a:r>
            <a:r>
              <a:rPr lang="en-US" altLang="zh-CN" sz="2400" dirty="0">
                <a:latin typeface="+mj-lt"/>
                <a:sym typeface="Symbol" panose="05050102010706020507" pitchFamily="18" charset="2"/>
              </a:rPr>
              <a:t>(</a:t>
            </a:r>
            <a:r>
              <a:rPr lang="en-US" altLang="zh-CN" sz="2400" dirty="0">
                <a:latin typeface="+mj-lt"/>
              </a:rPr>
              <a:t>(</a:t>
            </a:r>
            <a:r>
              <a:rPr lang="en-US" altLang="zh-CN" sz="2400" dirty="0">
                <a:latin typeface="+mj-lt"/>
                <a:sym typeface="Symbol" panose="05050102010706020507" pitchFamily="18" charset="2"/>
              </a:rPr>
              <a:t></a:t>
            </a:r>
            <a:r>
              <a:rPr lang="en-US" altLang="zh-CN" sz="2400" dirty="0">
                <a:latin typeface="+mj-lt"/>
              </a:rPr>
              <a:t>p</a:t>
            </a:r>
            <a:r>
              <a:rPr lang="en-US" altLang="zh-CN" sz="2400" dirty="0">
                <a:latin typeface="+mj-lt"/>
                <a:sym typeface="Symbol" panose="05050102010706020507" pitchFamily="18" charset="2"/>
              </a:rPr>
              <a:t></a:t>
            </a:r>
            <a:r>
              <a:rPr lang="en-US" altLang="zh-CN" sz="2400" dirty="0">
                <a:latin typeface="+mj-lt"/>
              </a:rPr>
              <a:t>r)</a:t>
            </a:r>
            <a:r>
              <a:rPr lang="en-US" altLang="zh-CN" sz="2400" dirty="0">
                <a:latin typeface="+mj-lt"/>
                <a:sym typeface="Symbol" panose="05050102010706020507" pitchFamily="18" charset="2"/>
              </a:rPr>
              <a:t></a:t>
            </a:r>
            <a:r>
              <a:rPr lang="en-US" altLang="zh-CN" sz="2400" dirty="0">
                <a:latin typeface="+mj-lt"/>
              </a:rPr>
              <a:t>(p</a:t>
            </a:r>
            <a:r>
              <a:rPr lang="en-US" altLang="zh-CN" sz="2400" dirty="0">
                <a:latin typeface="+mj-lt"/>
                <a:sym typeface="Symbol" panose="05050102010706020507" pitchFamily="18" charset="2"/>
              </a:rPr>
              <a:t></a:t>
            </a:r>
            <a:r>
              <a:rPr lang="en-US" altLang="zh-CN" sz="2400" dirty="0">
                <a:latin typeface="+mj-lt"/>
              </a:rPr>
              <a:t>q)) </a:t>
            </a:r>
            <a:r>
              <a:rPr lang="en-US" altLang="zh-CN" sz="2400" dirty="0">
                <a:latin typeface="+mj-lt"/>
                <a:sym typeface="Symbol" panose="05050102010706020507" pitchFamily="18" charset="2"/>
              </a:rPr>
              <a:t>(</a:t>
            </a:r>
            <a:r>
              <a:rPr lang="en-US" altLang="zh-CN" sz="2400" dirty="0">
                <a:latin typeface="+mj-lt"/>
              </a:rPr>
              <a:t>(r</a:t>
            </a:r>
            <a:r>
              <a:rPr lang="en-US" altLang="zh-CN" sz="2400" dirty="0">
                <a:latin typeface="+mj-lt"/>
                <a:sym typeface="Symbol" panose="05050102010706020507" pitchFamily="18" charset="2"/>
              </a:rPr>
              <a:t></a:t>
            </a:r>
            <a:r>
              <a:rPr lang="en-US" altLang="zh-CN" sz="2400" dirty="0">
                <a:latin typeface="+mj-lt"/>
              </a:rPr>
              <a:t>q)</a:t>
            </a:r>
            <a:r>
              <a:rPr lang="en-US" altLang="zh-CN" sz="2400" dirty="0">
                <a:latin typeface="+mj-lt"/>
                <a:sym typeface="Symbol" panose="05050102010706020507" pitchFamily="18" charset="2"/>
              </a:rPr>
              <a:t></a:t>
            </a:r>
            <a:r>
              <a:rPr lang="en-US" altLang="zh-CN" sz="2400" dirty="0">
                <a:latin typeface="+mj-lt"/>
              </a:rPr>
              <a:t>(p</a:t>
            </a:r>
            <a:r>
              <a:rPr lang="en-US" altLang="zh-CN" sz="2400" dirty="0">
                <a:latin typeface="+mj-lt"/>
                <a:sym typeface="Symbol" panose="05050102010706020507" pitchFamily="18" charset="2"/>
              </a:rPr>
              <a:t></a:t>
            </a:r>
            <a:r>
              <a:rPr lang="en-US" altLang="zh-CN" sz="2400" dirty="0">
                <a:latin typeface="+mj-lt"/>
              </a:rPr>
              <a:t>q))</a:t>
            </a:r>
            <a:r>
              <a:rPr lang="en-US" altLang="zh-CN" sz="2400" dirty="0">
                <a:latin typeface="+mj-lt"/>
                <a:sym typeface="Symbol" panose="05050102010706020507" pitchFamily="18" charset="2"/>
              </a:rPr>
              <a:t>(</a:t>
            </a:r>
            <a:r>
              <a:rPr lang="en-US" altLang="zh-CN" sz="2400" dirty="0">
                <a:latin typeface="+mj-lt"/>
              </a:rPr>
              <a:t>(</a:t>
            </a:r>
            <a:r>
              <a:rPr lang="en-US" altLang="zh-CN" sz="2400" dirty="0">
                <a:latin typeface="+mj-lt"/>
                <a:sym typeface="Symbol" panose="05050102010706020507" pitchFamily="18" charset="2"/>
              </a:rPr>
              <a:t></a:t>
            </a:r>
            <a:r>
              <a:rPr lang="en-US" altLang="zh-CN" sz="2400" dirty="0">
                <a:latin typeface="+mj-lt"/>
              </a:rPr>
              <a:t>p</a:t>
            </a:r>
            <a:r>
              <a:rPr lang="en-US" altLang="zh-CN" sz="2400" dirty="0">
                <a:latin typeface="+mj-lt"/>
                <a:sym typeface="Symbol" panose="05050102010706020507" pitchFamily="18" charset="2"/>
              </a:rPr>
              <a:t></a:t>
            </a:r>
            <a:r>
              <a:rPr lang="en-US" altLang="zh-CN" sz="2400" dirty="0">
                <a:latin typeface="+mj-lt"/>
              </a:rPr>
              <a:t>q)</a:t>
            </a:r>
            <a:r>
              <a:rPr lang="en-US" altLang="zh-CN" sz="2400" dirty="0">
                <a:latin typeface="+mj-lt"/>
                <a:sym typeface="Symbol" panose="05050102010706020507" pitchFamily="18" charset="2"/>
              </a:rPr>
              <a:t></a:t>
            </a:r>
            <a:r>
              <a:rPr lang="en-US" altLang="zh-CN" sz="2400" dirty="0">
                <a:latin typeface="+mj-lt"/>
              </a:rPr>
              <a:t>(</a:t>
            </a:r>
            <a:r>
              <a:rPr lang="en-US" altLang="zh-CN" sz="2400" dirty="0">
                <a:latin typeface="+mj-lt"/>
                <a:sym typeface="Symbol" panose="05050102010706020507" pitchFamily="18" charset="2"/>
              </a:rPr>
              <a:t></a:t>
            </a:r>
            <a:r>
              <a:rPr lang="en-US" altLang="zh-CN" sz="2400" dirty="0" err="1">
                <a:latin typeface="+mj-lt"/>
              </a:rPr>
              <a:t>p</a:t>
            </a:r>
            <a:r>
              <a:rPr lang="en-US" altLang="zh-CN" sz="2400" dirty="0" err="1">
                <a:latin typeface="+mj-lt"/>
                <a:sym typeface="Symbol" panose="05050102010706020507" pitchFamily="18" charset="2"/>
              </a:rPr>
              <a:t></a:t>
            </a:r>
            <a:r>
              <a:rPr lang="en-US" altLang="zh-CN" sz="2400" dirty="0" err="1">
                <a:latin typeface="+mj-lt"/>
              </a:rPr>
              <a:t>q</a:t>
            </a:r>
            <a:r>
              <a:rPr lang="en-US" altLang="zh-CN" sz="2400" dirty="0">
                <a:latin typeface="+mj-lt"/>
              </a:rPr>
              <a:t>))</a:t>
            </a:r>
            <a:r>
              <a:rPr lang="en-US" altLang="zh-CN" sz="2400" dirty="0">
                <a:latin typeface="+mj-lt"/>
                <a:sym typeface="Symbol" panose="05050102010706020507" pitchFamily="18" charset="2"/>
              </a:rPr>
              <a:t> (</a:t>
            </a:r>
            <a:r>
              <a:rPr lang="en-US" altLang="zh-CN" sz="2400" dirty="0">
                <a:latin typeface="+mj-lt"/>
              </a:rPr>
              <a:t>(</a:t>
            </a:r>
            <a:r>
              <a:rPr lang="en-US" altLang="zh-CN" sz="2400" dirty="0">
                <a:latin typeface="+mj-lt"/>
                <a:sym typeface="Symbol" panose="05050102010706020507" pitchFamily="18" charset="2"/>
              </a:rPr>
              <a:t></a:t>
            </a:r>
            <a:r>
              <a:rPr lang="en-US" altLang="zh-CN" sz="2400" dirty="0">
                <a:latin typeface="+mj-lt"/>
              </a:rPr>
              <a:t>p</a:t>
            </a:r>
            <a:r>
              <a:rPr lang="en-US" altLang="zh-CN" sz="2400" dirty="0">
                <a:latin typeface="+mj-lt"/>
                <a:sym typeface="Symbol" panose="05050102010706020507" pitchFamily="18" charset="2"/>
              </a:rPr>
              <a:t></a:t>
            </a:r>
            <a:r>
              <a:rPr lang="en-US" altLang="zh-CN" sz="2400" dirty="0">
                <a:latin typeface="+mj-lt"/>
              </a:rPr>
              <a:t>r)</a:t>
            </a:r>
            <a:r>
              <a:rPr lang="en-US" altLang="zh-CN" sz="2400" dirty="0">
                <a:latin typeface="+mj-lt"/>
                <a:sym typeface="Symbol" panose="05050102010706020507" pitchFamily="18" charset="2"/>
              </a:rPr>
              <a:t></a:t>
            </a:r>
            <a:r>
              <a:rPr lang="en-US" altLang="zh-CN" sz="2400" dirty="0">
                <a:latin typeface="+mj-lt"/>
              </a:rPr>
              <a:t>(</a:t>
            </a:r>
            <a:r>
              <a:rPr lang="en-US" altLang="zh-CN" sz="2400" dirty="0">
                <a:latin typeface="+mj-lt"/>
                <a:sym typeface="Symbol" panose="05050102010706020507" pitchFamily="18" charset="2"/>
              </a:rPr>
              <a:t></a:t>
            </a:r>
            <a:r>
              <a:rPr lang="en-US" altLang="zh-CN" sz="2400" dirty="0" err="1">
                <a:latin typeface="+mj-lt"/>
              </a:rPr>
              <a:t>p</a:t>
            </a:r>
            <a:r>
              <a:rPr lang="en-US" altLang="zh-CN" sz="2400" dirty="0" err="1">
                <a:latin typeface="+mj-lt"/>
                <a:sym typeface="Symbol" panose="05050102010706020507" pitchFamily="18" charset="2"/>
              </a:rPr>
              <a:t></a:t>
            </a:r>
            <a:r>
              <a:rPr lang="en-US" altLang="zh-CN" sz="2400" dirty="0" err="1">
                <a:latin typeface="+mj-lt"/>
              </a:rPr>
              <a:t>q</a:t>
            </a:r>
            <a:r>
              <a:rPr lang="en-US" altLang="zh-CN" sz="2400" dirty="0">
                <a:latin typeface="+mj-lt"/>
              </a:rPr>
              <a:t>))</a:t>
            </a:r>
            <a:r>
              <a:rPr lang="en-US" altLang="zh-CN" sz="2400" dirty="0">
                <a:latin typeface="+mj-lt"/>
                <a:sym typeface="Symbol" panose="05050102010706020507" pitchFamily="18" charset="2"/>
              </a:rPr>
              <a:t>(</a:t>
            </a:r>
            <a:r>
              <a:rPr lang="en-US" altLang="zh-CN" sz="2400" dirty="0">
                <a:latin typeface="+mj-lt"/>
              </a:rPr>
              <a:t>(r</a:t>
            </a:r>
            <a:r>
              <a:rPr lang="en-US" altLang="zh-CN" sz="2400" dirty="0">
                <a:latin typeface="+mj-lt"/>
                <a:sym typeface="Symbol" panose="05050102010706020507" pitchFamily="18" charset="2"/>
              </a:rPr>
              <a:t></a:t>
            </a:r>
            <a:r>
              <a:rPr lang="en-US" altLang="zh-CN" sz="2400" dirty="0">
                <a:latin typeface="+mj-lt"/>
              </a:rPr>
              <a:t>q)</a:t>
            </a:r>
            <a:r>
              <a:rPr lang="en-US" altLang="zh-CN" sz="2400" dirty="0">
                <a:latin typeface="+mj-lt"/>
                <a:sym typeface="Symbol" panose="05050102010706020507" pitchFamily="18" charset="2"/>
              </a:rPr>
              <a:t></a:t>
            </a:r>
            <a:r>
              <a:rPr lang="en-US" altLang="zh-CN" sz="2400" dirty="0">
                <a:latin typeface="+mj-lt"/>
              </a:rPr>
              <a:t>(</a:t>
            </a:r>
            <a:r>
              <a:rPr lang="en-US" altLang="zh-CN" sz="2400" dirty="0">
                <a:latin typeface="+mj-lt"/>
                <a:sym typeface="Symbol" panose="05050102010706020507" pitchFamily="18" charset="2"/>
              </a:rPr>
              <a:t></a:t>
            </a:r>
            <a:r>
              <a:rPr lang="en-US" altLang="zh-CN" sz="2400" dirty="0" err="1">
                <a:latin typeface="+mj-lt"/>
              </a:rPr>
              <a:t>p</a:t>
            </a:r>
            <a:r>
              <a:rPr lang="en-US" altLang="zh-CN" sz="2400" dirty="0" err="1">
                <a:latin typeface="+mj-lt"/>
                <a:sym typeface="Symbol" panose="05050102010706020507" pitchFamily="18" charset="2"/>
              </a:rPr>
              <a:t></a:t>
            </a:r>
            <a:r>
              <a:rPr lang="en-US" altLang="zh-CN" sz="2400" dirty="0" err="1">
                <a:latin typeface="+mj-lt"/>
              </a:rPr>
              <a:t>q</a:t>
            </a:r>
            <a:r>
              <a:rPr lang="en-US" altLang="zh-CN" sz="2400" dirty="0">
                <a:latin typeface="+mj-lt"/>
              </a:rPr>
              <a:t>))</a:t>
            </a:r>
            <a:r>
              <a:rPr lang="en-US" altLang="zh-CN" sz="2400" dirty="0">
                <a:latin typeface="+mj-lt"/>
                <a:sym typeface="Symbol" panose="05050102010706020507" pitchFamily="18" charset="2"/>
              </a:rPr>
              <a:t> </a:t>
            </a:r>
          </a:p>
          <a:p>
            <a:pPr marL="0" indent="0">
              <a:buNone/>
              <a:defRPr/>
            </a:pPr>
            <a:r>
              <a:rPr lang="en-US" altLang="zh-CN" sz="2400" dirty="0">
                <a:latin typeface="+mj-lt"/>
              </a:rPr>
              <a:t>≡</a:t>
            </a:r>
            <a:r>
              <a:rPr lang="en-US" altLang="zh-CN" sz="2400" dirty="0">
                <a:solidFill>
                  <a:schemeClr val="accent1"/>
                </a:solidFill>
                <a:latin typeface="+mj-lt"/>
              </a:rPr>
              <a:t>(p</a:t>
            </a:r>
            <a:r>
              <a:rPr lang="en-US" altLang="zh-CN" sz="2400" dirty="0">
                <a:solidFill>
                  <a:schemeClr val="accent1"/>
                </a:solidFill>
                <a:latin typeface="+mj-lt"/>
                <a:sym typeface="Symbol" panose="05050102010706020507" pitchFamily="18" charset="2"/>
              </a:rPr>
              <a:t></a:t>
            </a:r>
            <a:r>
              <a:rPr lang="en-US" altLang="zh-CN" sz="2400" dirty="0" err="1">
                <a:solidFill>
                  <a:schemeClr val="accent1"/>
                </a:solidFill>
                <a:latin typeface="+mj-lt"/>
              </a:rPr>
              <a:t>q</a:t>
            </a:r>
            <a:r>
              <a:rPr lang="en-US" altLang="zh-CN" sz="2400" dirty="0" err="1">
                <a:solidFill>
                  <a:schemeClr val="accent1"/>
                </a:solidFill>
                <a:latin typeface="+mj-lt"/>
                <a:sym typeface="Symbol" panose="05050102010706020507" pitchFamily="18" charset="2"/>
              </a:rPr>
              <a:t>r</a:t>
            </a:r>
            <a:r>
              <a:rPr lang="en-US" altLang="zh-CN" sz="2400" dirty="0">
                <a:solidFill>
                  <a:schemeClr val="accent1"/>
                </a:solidFill>
                <a:latin typeface="+mj-lt"/>
              </a:rPr>
              <a:t>) </a:t>
            </a:r>
            <a:r>
              <a:rPr lang="en-US" altLang="zh-CN" sz="2400" dirty="0">
                <a:solidFill>
                  <a:schemeClr val="accent1"/>
                </a:solidFill>
                <a:latin typeface="+mj-lt"/>
                <a:sym typeface="Symbol" panose="05050102010706020507" pitchFamily="18" charset="2"/>
              </a:rPr>
              <a:t> (</a:t>
            </a:r>
            <a:r>
              <a:rPr lang="en-US" altLang="zh-CN" sz="2400" dirty="0" err="1">
                <a:solidFill>
                  <a:schemeClr val="accent1"/>
                </a:solidFill>
                <a:latin typeface="+mj-lt"/>
              </a:rPr>
              <a:t>p</a:t>
            </a:r>
            <a:r>
              <a:rPr lang="en-US" altLang="zh-CN" sz="2400" dirty="0" err="1">
                <a:solidFill>
                  <a:schemeClr val="accent1"/>
                </a:solidFill>
                <a:latin typeface="+mj-lt"/>
                <a:sym typeface="Symbol" panose="05050102010706020507" pitchFamily="18" charset="2"/>
              </a:rPr>
              <a:t></a:t>
            </a:r>
            <a:r>
              <a:rPr lang="en-US" altLang="zh-CN" sz="2400" dirty="0" err="1">
                <a:solidFill>
                  <a:schemeClr val="accent1"/>
                </a:solidFill>
                <a:latin typeface="+mj-lt"/>
              </a:rPr>
              <a:t>q</a:t>
            </a:r>
            <a:r>
              <a:rPr lang="en-US" altLang="zh-CN" sz="2400" dirty="0">
                <a:solidFill>
                  <a:schemeClr val="accent1"/>
                </a:solidFill>
                <a:latin typeface="+mj-lt"/>
                <a:sym typeface="Symbol" panose="05050102010706020507" pitchFamily="18" charset="2"/>
              </a:rPr>
              <a:t></a:t>
            </a:r>
            <a:r>
              <a:rPr lang="en-US" altLang="zh-CN" sz="2400" dirty="0">
                <a:solidFill>
                  <a:schemeClr val="accent1"/>
                </a:solidFill>
                <a:latin typeface="+mj-lt"/>
              </a:rPr>
              <a:t>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767408" y="1571625"/>
            <a:ext cx="7560840" cy="492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8288" indent="-268288" latinLnBrk="1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zh-CN" altLang="en-US" sz="2600" i="0" dirty="0">
                <a:latin typeface="+mn-lt"/>
                <a:ea typeface="楷体_GB2312" pitchFamily="49" charset="-122"/>
              </a:rPr>
              <a:t>如果我上街，我就去书店看看，除非我很累。 </a:t>
            </a:r>
            <a:endParaRPr lang="en-US" altLang="zh-CN" sz="2600" i="0" dirty="0">
              <a:latin typeface="+mn-lt"/>
              <a:ea typeface="楷体_GB2312" pitchFamily="49" charset="-122"/>
            </a:endParaRPr>
          </a:p>
          <a:p>
            <a:pPr marL="268288" indent="-268288" latinLnBrk="1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zh-CN" sz="2600" i="0" dirty="0">
              <a:latin typeface="+mn-lt"/>
              <a:ea typeface="楷体_GB2312" pitchFamily="49" charset="-122"/>
            </a:endParaRPr>
          </a:p>
          <a:p>
            <a:pPr marL="268288" indent="-268288" latinLnBrk="1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zh-CN" altLang="en-US" sz="2600" i="0" dirty="0">
                <a:latin typeface="+mn-lt"/>
                <a:ea typeface="楷体_GB2312" pitchFamily="49" charset="-122"/>
              </a:rPr>
              <a:t>王一乐是计算机系的学生，他生于</a:t>
            </a:r>
            <a:r>
              <a:rPr lang="en-US" sz="2600" i="0" dirty="0">
                <a:latin typeface="+mn-lt"/>
                <a:ea typeface="楷体_GB2312" pitchFamily="49" charset="-122"/>
              </a:rPr>
              <a:t>1988</a:t>
            </a:r>
            <a:r>
              <a:rPr lang="zh-CN" altLang="en-US" sz="2600" i="0" dirty="0">
                <a:latin typeface="+mn-lt"/>
                <a:ea typeface="楷体_GB2312" pitchFamily="49" charset="-122"/>
              </a:rPr>
              <a:t>或</a:t>
            </a:r>
            <a:r>
              <a:rPr lang="en-US" sz="2600" i="0" dirty="0">
                <a:latin typeface="+mn-lt"/>
                <a:ea typeface="楷体_GB2312" pitchFamily="49" charset="-122"/>
              </a:rPr>
              <a:t>1989</a:t>
            </a:r>
            <a:r>
              <a:rPr lang="zh-CN" altLang="en-US" sz="2600" i="0" dirty="0">
                <a:latin typeface="+mn-lt"/>
                <a:ea typeface="楷体_GB2312" pitchFamily="49" charset="-122"/>
              </a:rPr>
              <a:t>年，他是三好学生。</a:t>
            </a:r>
            <a:endParaRPr lang="en-US" altLang="zh-CN" sz="2600" i="0" dirty="0">
              <a:latin typeface="+mn-lt"/>
              <a:ea typeface="楷体_GB2312" pitchFamily="49" charset="-122"/>
            </a:endParaRPr>
          </a:p>
          <a:p>
            <a:pPr marL="268288" indent="-268288" latinLnBrk="1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zh-CN" sz="2600" i="0" dirty="0">
              <a:latin typeface="+mn-lt"/>
              <a:ea typeface="楷体_GB2312" pitchFamily="49" charset="-122"/>
            </a:endParaRPr>
          </a:p>
          <a:p>
            <a:pPr marL="268288" indent="-268288" latinLnBrk="1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zh-CN" altLang="en-US" sz="2600" i="0" dirty="0">
                <a:latin typeface="+mn-lt"/>
                <a:ea typeface="楷体_GB2312" pitchFamily="49" charset="-122"/>
              </a:rPr>
              <a:t>一个人起初说“占据空间的，有质量的而且不断变化的叫做物质”；后来他改说“占据空间的有质量的叫做物质，而物质是不断变化的”。</a:t>
            </a:r>
          </a:p>
          <a:p>
            <a:pPr latinLnBrk="1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zh-CN" sz="2600" i="0" dirty="0">
              <a:latin typeface="+mn-lt"/>
              <a:ea typeface="楷体_GB2312" pitchFamily="49" charset="-122"/>
            </a:endParaRPr>
          </a:p>
        </p:txBody>
      </p:sp>
      <p:sp>
        <p:nvSpPr>
          <p:cNvPr id="10" name="WordArt 2">
            <a:extLst>
              <a:ext uri="{FF2B5EF4-FFF2-40B4-BE49-F238E27FC236}">
                <a16:creationId xmlns:a16="http://schemas.microsoft.com/office/drawing/2014/main" id="{3537DDF6-4E9E-4032-AA29-060275DA5BE1}"/>
              </a:ext>
            </a:extLst>
          </p:cNvPr>
          <p:cNvSpPr>
            <a:spLocks noChangeArrowheads="1" noChangeShapeType="1" noTextEdit="1"/>
          </p:cNvSpPr>
          <p:nvPr/>
        </p:nvSpPr>
        <p:spPr bwMode="gray">
          <a:xfrm>
            <a:off x="335360" y="224631"/>
            <a:ext cx="3456632" cy="504825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 latinLnBrk="1">
              <a:defRPr/>
            </a:pPr>
            <a:r>
              <a:rPr lang="en-US" altLang="zh-CN" sz="3600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66"/>
                    </a:gs>
                    <a:gs pos="100000">
                      <a:schemeClr val="tx1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华文细黑"/>
                <a:ea typeface="华文细黑"/>
              </a:rPr>
              <a:t>1.2  </a:t>
            </a:r>
            <a:r>
              <a:rPr lang="zh-CN" altLang="en-US" sz="3600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66"/>
                    </a:gs>
                    <a:gs pos="100000">
                      <a:schemeClr val="tx1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华文细黑"/>
                <a:ea typeface="华文细黑"/>
              </a:rPr>
              <a:t>命题逻辑的应用</a:t>
            </a: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9A00F3DA-CA54-4478-B5F0-50DEAC377B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0" y="0"/>
            <a:ext cx="5786437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187325" algn="r" latinLnBrk="1">
              <a:buClr>
                <a:schemeClr val="folHlink"/>
              </a:buClr>
              <a:buSzPct val="60000"/>
            </a:pPr>
            <a:r>
              <a:rPr lang="zh-CN" altLang="en-US" b="1" dirty="0">
                <a:solidFill>
                  <a:srgbClr val="FFFF66"/>
                </a:solidFill>
              </a:rPr>
              <a:t>命题逻辑    </a:t>
            </a:r>
          </a:p>
          <a:p>
            <a:pPr indent="187325" algn="r" latinLnBrk="1"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FF66"/>
                </a:solidFill>
              </a:rPr>
              <a:t>Proposition Logic</a:t>
            </a:r>
          </a:p>
        </p:txBody>
      </p:sp>
      <p:sp>
        <p:nvSpPr>
          <p:cNvPr id="13" name="圆角矩形 6">
            <a:extLst>
              <a:ext uri="{FF2B5EF4-FFF2-40B4-BE49-F238E27FC236}">
                <a16:creationId xmlns:a16="http://schemas.microsoft.com/office/drawing/2014/main" id="{A3F7C677-D11C-4A3D-8F01-D6CA690B174C}"/>
              </a:ext>
            </a:extLst>
          </p:cNvPr>
          <p:cNvSpPr/>
          <p:nvPr/>
        </p:nvSpPr>
        <p:spPr bwMode="auto">
          <a:xfrm>
            <a:off x="8745140" y="1769392"/>
            <a:ext cx="3111500" cy="3786202"/>
          </a:xfrm>
          <a:prstGeom prst="round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457200" indent="-457200" latinLnBrk="1">
              <a:buFont typeface="+mj-lt"/>
              <a:buAutoNum type="arabicPeriod"/>
              <a:defRPr/>
            </a:pPr>
            <a:endParaRPr lang="en-US" altLang="zh-CN" sz="2400" dirty="0">
              <a:latin typeface="+mn-lt"/>
              <a:ea typeface="华文细黑" pitchFamily="2" charset="-122"/>
            </a:endParaRPr>
          </a:p>
          <a:p>
            <a:pPr marL="457200" indent="-457200" latinLnBrk="1">
              <a:buFont typeface="+mj-lt"/>
              <a:buAutoNum type="arabicPeriod"/>
              <a:defRPr/>
            </a:pPr>
            <a:r>
              <a:rPr lang="zh-CN" altLang="en-US" sz="2400" i="0" dirty="0">
                <a:latin typeface="+mn-lt"/>
                <a:ea typeface="华文中宋" pitchFamily="2" charset="-122"/>
              </a:rPr>
              <a:t>分析句子中的每一个成分，定义命题并符号化</a:t>
            </a:r>
            <a:endParaRPr lang="en-US" altLang="zh-CN" sz="2400" i="0" dirty="0">
              <a:latin typeface="+mn-lt"/>
              <a:ea typeface="华文中宋" pitchFamily="2" charset="-122"/>
            </a:endParaRPr>
          </a:p>
          <a:p>
            <a:pPr marL="457200" indent="-457200" latinLnBrk="1">
              <a:buFont typeface="+mj-lt"/>
              <a:buAutoNum type="arabicPeriod"/>
              <a:defRPr/>
            </a:pPr>
            <a:r>
              <a:rPr lang="zh-CN" altLang="en-US" sz="2400" i="0" dirty="0">
                <a:latin typeface="+mn-lt"/>
                <a:ea typeface="华文中宋" pitchFamily="2" charset="-122"/>
              </a:rPr>
              <a:t>语义转换，找出表示命题间关系的逻辑联接词</a:t>
            </a:r>
            <a:endParaRPr lang="en-US" altLang="zh-CN" sz="2400" i="0" dirty="0">
              <a:latin typeface="+mn-lt"/>
              <a:ea typeface="华文中宋" pitchFamily="2" charset="-122"/>
            </a:endParaRPr>
          </a:p>
          <a:p>
            <a:pPr marL="457200" indent="-457200" latinLnBrk="1">
              <a:buFont typeface="+mj-lt"/>
              <a:buAutoNum type="arabicPeriod"/>
              <a:defRPr/>
            </a:pPr>
            <a:r>
              <a:rPr lang="zh-CN" altLang="en-US" sz="2400" i="0" dirty="0">
                <a:latin typeface="+mn-lt"/>
                <a:ea typeface="华文中宋" pitchFamily="2" charset="-122"/>
              </a:rPr>
              <a:t>根据逻辑顺序写出逻辑表达式</a:t>
            </a:r>
          </a:p>
        </p:txBody>
      </p:sp>
      <p:sp>
        <p:nvSpPr>
          <p:cNvPr id="14" name="AutoShape 9">
            <a:extLst>
              <a:ext uri="{FF2B5EF4-FFF2-40B4-BE49-F238E27FC236}">
                <a16:creationId xmlns:a16="http://schemas.microsoft.com/office/drawing/2014/main" id="{E43CCD37-8A02-4AFB-B78E-D60FEAB882A6}"/>
              </a:ext>
            </a:extLst>
          </p:cNvPr>
          <p:cNvSpPr>
            <a:spLocks noChangeArrowheads="1"/>
          </p:cNvSpPr>
          <p:nvPr/>
        </p:nvSpPr>
        <p:spPr bwMode="gray">
          <a:xfrm>
            <a:off x="8959453" y="1340768"/>
            <a:ext cx="2881312" cy="5746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64314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kumimoji="0" lang="zh-CN" altLang="en-US" sz="2400" i="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华文中宋" pitchFamily="2" charset="-122"/>
              </a:rPr>
              <a:t>语句的翻译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CC7039BB-6CBA-4BC6-9346-DF425B54FA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 </a:t>
            </a:r>
            <a:r>
              <a:rPr lang="en-US" altLang="zh-CN"/>
              <a:t>1 </a:t>
            </a:r>
            <a:r>
              <a:rPr lang="zh-CN" altLang="en-US"/>
              <a:t>派谁出差？</a:t>
            </a:r>
            <a:endParaRPr lang="en-US" altLang="zh-CN"/>
          </a:p>
        </p:txBody>
      </p:sp>
      <p:sp>
        <p:nvSpPr>
          <p:cNvPr id="318467" name="Rectangle 3">
            <a:extLst>
              <a:ext uri="{FF2B5EF4-FFF2-40B4-BE49-F238E27FC236}">
                <a16:creationId xmlns:a16="http://schemas.microsoft.com/office/drawing/2014/main" id="{1BB439CB-2F12-4B3C-8EAD-72087A61C2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19251" y="1773238"/>
            <a:ext cx="8905875" cy="446405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altLang="zh-CN" sz="2600" dirty="0">
                <a:solidFill>
                  <a:schemeClr val="accent1"/>
                </a:solidFill>
              </a:rPr>
              <a:t>(</a:t>
            </a:r>
            <a:r>
              <a:rPr lang="en-US" altLang="zh-CN" sz="2600" dirty="0" err="1">
                <a:solidFill>
                  <a:schemeClr val="accent1"/>
                </a:solidFill>
              </a:rPr>
              <a:t>p</a:t>
            </a:r>
            <a:r>
              <a:rPr lang="en-US" altLang="zh-CN" sz="2600" dirty="0" err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600" dirty="0" err="1">
                <a:solidFill>
                  <a:schemeClr val="accent1"/>
                </a:solidFill>
              </a:rPr>
              <a:t>r</a:t>
            </a:r>
            <a:r>
              <a:rPr lang="en-US" altLang="zh-CN" sz="2600" dirty="0">
                <a:solidFill>
                  <a:schemeClr val="accent1"/>
                </a:solidFill>
              </a:rPr>
              <a:t>)</a:t>
            </a:r>
            <a:r>
              <a:rPr lang="en-US" altLang="zh-CN" sz="2600" dirty="0">
                <a:solidFill>
                  <a:schemeClr val="accent1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600" dirty="0">
                <a:solidFill>
                  <a:schemeClr val="accent1"/>
                </a:solidFill>
              </a:rPr>
              <a:t>(q</a:t>
            </a:r>
            <a:r>
              <a:rPr lang="en-US" altLang="zh-CN" sz="2600" dirty="0">
                <a:solidFill>
                  <a:schemeClr val="accent1"/>
                </a:solidFill>
                <a:sym typeface="Symbol" panose="05050102010706020507" pitchFamily="18" charset="2"/>
              </a:rPr>
              <a:t></a:t>
            </a:r>
            <a:r>
              <a:rPr lang="en-US" altLang="zh-CN" sz="2600" dirty="0">
                <a:solidFill>
                  <a:schemeClr val="accent1"/>
                </a:solidFill>
              </a:rPr>
              <a:t>r)</a:t>
            </a:r>
            <a:r>
              <a:rPr lang="en-US" altLang="zh-CN" sz="2600" dirty="0">
                <a:solidFill>
                  <a:schemeClr val="accent1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600" dirty="0">
                <a:solidFill>
                  <a:schemeClr val="accent1"/>
                </a:solidFill>
              </a:rPr>
              <a:t>((p</a:t>
            </a:r>
            <a:r>
              <a:rPr lang="en-US" altLang="zh-CN" sz="2600" dirty="0">
                <a:solidFill>
                  <a:schemeClr val="accent1"/>
                </a:solidFill>
                <a:sym typeface="Symbol" panose="05050102010706020507" pitchFamily="18" charset="2"/>
              </a:rPr>
              <a:t></a:t>
            </a:r>
            <a:r>
              <a:rPr lang="en-US" altLang="zh-CN" sz="2600" dirty="0">
                <a:solidFill>
                  <a:schemeClr val="accent1"/>
                </a:solidFill>
              </a:rPr>
              <a:t>q)</a:t>
            </a:r>
            <a:r>
              <a:rPr lang="en-US" altLang="zh-CN" sz="2600" dirty="0">
                <a:solidFill>
                  <a:schemeClr val="accent1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600" dirty="0">
                <a:solidFill>
                  <a:schemeClr val="accent1"/>
                </a:solidFill>
              </a:rPr>
              <a:t>(</a:t>
            </a:r>
            <a:r>
              <a:rPr lang="en-US" altLang="zh-CN" sz="2600" dirty="0">
                <a:solidFill>
                  <a:schemeClr val="accent1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600" dirty="0" err="1">
                <a:solidFill>
                  <a:schemeClr val="accent1"/>
                </a:solidFill>
              </a:rPr>
              <a:t>p</a:t>
            </a:r>
            <a:r>
              <a:rPr lang="en-US" altLang="zh-CN" sz="2600" dirty="0" err="1">
                <a:solidFill>
                  <a:schemeClr val="accent1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600" dirty="0" err="1">
                <a:solidFill>
                  <a:schemeClr val="accent1"/>
                </a:solidFill>
              </a:rPr>
              <a:t>q</a:t>
            </a:r>
            <a:r>
              <a:rPr lang="en-US" altLang="zh-CN" sz="2600" dirty="0">
                <a:solidFill>
                  <a:schemeClr val="accent1"/>
                </a:solidFill>
              </a:rPr>
              <a:t>)) </a:t>
            </a:r>
            <a:r>
              <a:rPr lang="zh-CN" altLang="en-US" sz="2600" dirty="0"/>
              <a:t>恒等变换为</a:t>
            </a:r>
            <a:endParaRPr lang="en-US" altLang="zh-CN" sz="2600" dirty="0">
              <a:solidFill>
                <a:schemeClr val="accent1"/>
              </a:solidFill>
              <a:latin typeface="+mj-lt"/>
              <a:sym typeface="Symbol" panose="05050102010706020507" pitchFamily="18" charset="2"/>
            </a:endParaRPr>
          </a:p>
          <a:p>
            <a:pPr marL="457200" lvl="1" indent="0" eaLnBrk="1" hangingPunct="1">
              <a:buNone/>
              <a:defRPr/>
            </a:pPr>
            <a:r>
              <a:rPr lang="en-US" altLang="zh-CN" sz="2600" dirty="0">
                <a:solidFill>
                  <a:schemeClr val="accent1"/>
                </a:solidFill>
                <a:latin typeface="+mj-lt"/>
              </a:rPr>
              <a:t>≡</a:t>
            </a:r>
            <a:r>
              <a:rPr lang="en-US" altLang="zh-CN" sz="2600" dirty="0">
                <a:solidFill>
                  <a:schemeClr val="accent1"/>
                </a:solidFill>
                <a:latin typeface="+mj-lt"/>
                <a:sym typeface="Symbol" panose="05050102010706020507" pitchFamily="18" charset="2"/>
              </a:rPr>
              <a:t>  </a:t>
            </a:r>
            <a:r>
              <a:rPr lang="en-US" altLang="zh-CN" sz="2600" dirty="0">
                <a:solidFill>
                  <a:schemeClr val="accent1"/>
                </a:solidFill>
                <a:latin typeface="+mj-lt"/>
              </a:rPr>
              <a:t>(p</a:t>
            </a:r>
            <a:r>
              <a:rPr lang="en-US" altLang="zh-CN" sz="2600" dirty="0">
                <a:solidFill>
                  <a:schemeClr val="accent1"/>
                </a:solidFill>
                <a:latin typeface="+mj-lt"/>
                <a:sym typeface="Symbol" panose="05050102010706020507" pitchFamily="18" charset="2"/>
              </a:rPr>
              <a:t></a:t>
            </a:r>
            <a:r>
              <a:rPr lang="en-US" altLang="zh-CN" sz="2600" dirty="0">
                <a:solidFill>
                  <a:schemeClr val="accent1"/>
                </a:solidFill>
                <a:latin typeface="+mj-lt"/>
              </a:rPr>
              <a:t>q</a:t>
            </a:r>
            <a:r>
              <a:rPr lang="en-US" altLang="zh-CN" sz="2600" dirty="0">
                <a:solidFill>
                  <a:schemeClr val="accent1"/>
                </a:solidFill>
                <a:latin typeface="+mj-lt"/>
                <a:sym typeface="Symbol" panose="05050102010706020507" pitchFamily="18" charset="2"/>
              </a:rPr>
              <a:t> r</a:t>
            </a:r>
            <a:r>
              <a:rPr lang="en-US" altLang="zh-CN" sz="2600" dirty="0">
                <a:solidFill>
                  <a:schemeClr val="accent1"/>
                </a:solidFill>
                <a:latin typeface="+mj-lt"/>
              </a:rPr>
              <a:t>)</a:t>
            </a:r>
            <a:r>
              <a:rPr lang="en-US" altLang="zh-CN" sz="2600" dirty="0">
                <a:solidFill>
                  <a:schemeClr val="accent1"/>
                </a:solidFill>
                <a:latin typeface="+mj-lt"/>
                <a:sym typeface="Symbol" panose="05050102010706020507" pitchFamily="18" charset="2"/>
              </a:rPr>
              <a:t>(</a:t>
            </a:r>
            <a:r>
              <a:rPr lang="en-US" altLang="zh-CN" sz="2600" dirty="0" err="1">
                <a:solidFill>
                  <a:schemeClr val="accent1"/>
                </a:solidFill>
                <a:latin typeface="+mj-lt"/>
              </a:rPr>
              <a:t>p</a:t>
            </a:r>
            <a:r>
              <a:rPr lang="en-US" altLang="zh-CN" sz="2600" dirty="0" err="1">
                <a:solidFill>
                  <a:schemeClr val="accent1"/>
                </a:solidFill>
                <a:latin typeface="+mj-lt"/>
                <a:sym typeface="Symbol" panose="05050102010706020507" pitchFamily="18" charset="2"/>
              </a:rPr>
              <a:t></a:t>
            </a:r>
            <a:r>
              <a:rPr lang="en-US" altLang="zh-CN" sz="2600" dirty="0" err="1">
                <a:solidFill>
                  <a:schemeClr val="accent1"/>
                </a:solidFill>
                <a:latin typeface="+mj-lt"/>
              </a:rPr>
              <a:t>q</a:t>
            </a:r>
            <a:r>
              <a:rPr lang="en-US" altLang="zh-CN" sz="2600" dirty="0">
                <a:solidFill>
                  <a:schemeClr val="accent1"/>
                </a:solidFill>
                <a:latin typeface="+mj-lt"/>
                <a:sym typeface="Symbol" panose="05050102010706020507" pitchFamily="18" charset="2"/>
              </a:rPr>
              <a:t></a:t>
            </a:r>
            <a:r>
              <a:rPr lang="en-US" altLang="zh-CN" sz="2600" dirty="0">
                <a:solidFill>
                  <a:schemeClr val="accent1"/>
                </a:solidFill>
                <a:latin typeface="+mj-lt"/>
              </a:rPr>
              <a:t>r )</a:t>
            </a:r>
          </a:p>
          <a:p>
            <a:pPr eaLnBrk="1" hangingPunct="1">
              <a:defRPr/>
            </a:pPr>
            <a:r>
              <a:rPr lang="zh-CN" altLang="en-US" sz="2600" dirty="0">
                <a:latin typeface="+mj-lt"/>
              </a:rPr>
              <a:t>整个公式由 </a:t>
            </a:r>
            <a:r>
              <a:rPr lang="en-US" altLang="zh-CN" sz="2600" dirty="0">
                <a:latin typeface="+mj-lt"/>
              </a:rPr>
              <a:t>2 </a:t>
            </a:r>
            <a:r>
              <a:rPr lang="zh-CN" altLang="en-US" sz="2600" dirty="0">
                <a:latin typeface="+mj-lt"/>
              </a:rPr>
              <a:t>个子公式组成，由析取运算符联接</a:t>
            </a:r>
            <a:endParaRPr lang="en-US" altLang="zh-CN" sz="2600" dirty="0">
              <a:latin typeface="+mj-lt"/>
            </a:endParaRPr>
          </a:p>
          <a:p>
            <a:pPr eaLnBrk="1" hangingPunct="1">
              <a:defRPr/>
            </a:pPr>
            <a:r>
              <a:rPr lang="zh-CN" altLang="en-US" sz="2600" dirty="0"/>
              <a:t>要使整个公式为真，只需其中某个子公式为真即可</a:t>
            </a:r>
            <a:endParaRPr lang="en-US" altLang="zh-CN" sz="2600" dirty="0"/>
          </a:p>
          <a:p>
            <a:pPr marL="914400" lvl="1" indent="-457200" eaLnBrk="1" hangingPunct="1">
              <a:buFont typeface="+mj-ea"/>
              <a:buAutoNum type="circleNumDbPlain"/>
              <a:defRPr/>
            </a:pPr>
            <a:r>
              <a:rPr lang="zh-CN" altLang="en-US" sz="2400" dirty="0"/>
              <a:t>第 </a:t>
            </a:r>
            <a:r>
              <a:rPr lang="en-US" altLang="zh-CN" sz="2400" dirty="0"/>
              <a:t>1 </a:t>
            </a:r>
            <a:r>
              <a:rPr lang="zh-CN" altLang="en-US" sz="2400" dirty="0"/>
              <a:t>个为真：因为是合取公式，则其中的子命题必须全真</a:t>
            </a:r>
            <a:endParaRPr lang="en-US" altLang="zh-CN" sz="2400" dirty="0"/>
          </a:p>
          <a:p>
            <a:pPr marL="1314450" lvl="2" indent="-457200" eaLnBrk="1" hangingPunct="1">
              <a:defRPr/>
            </a:pPr>
            <a:r>
              <a:rPr lang="en-US" altLang="zh-CN" sz="2200" dirty="0"/>
              <a:t>p </a:t>
            </a:r>
            <a:r>
              <a:rPr lang="zh-CN" altLang="en-US" sz="2200" dirty="0"/>
              <a:t>为真、</a:t>
            </a:r>
            <a:r>
              <a:rPr lang="en-US" altLang="zh-CN" sz="2200" dirty="0">
                <a:sym typeface="Symbol" panose="05050102010706020507" pitchFamily="18" charset="2"/>
              </a:rPr>
              <a:t></a:t>
            </a:r>
            <a:r>
              <a:rPr lang="en-US" altLang="zh-CN" sz="2200" dirty="0"/>
              <a:t>q </a:t>
            </a:r>
            <a:r>
              <a:rPr lang="zh-CN" altLang="en-US" sz="2200" dirty="0"/>
              <a:t>为真、</a:t>
            </a:r>
            <a:r>
              <a:rPr lang="en-US" altLang="zh-CN" sz="2200" dirty="0"/>
              <a:t>r </a:t>
            </a:r>
            <a:r>
              <a:rPr lang="zh-CN" altLang="en-US" sz="2200" dirty="0"/>
              <a:t>为真</a:t>
            </a:r>
            <a:endParaRPr lang="en-US" altLang="zh-CN" sz="2200" dirty="0"/>
          </a:p>
          <a:p>
            <a:pPr marL="1314450" lvl="2" indent="-457200" eaLnBrk="1" hangingPunct="1">
              <a:defRPr/>
            </a:pPr>
            <a:r>
              <a:rPr lang="en-US" altLang="zh-CN" sz="2200" dirty="0"/>
              <a:t>p</a:t>
            </a:r>
            <a:r>
              <a:rPr lang="zh-CN" altLang="en-US" sz="2200" dirty="0"/>
              <a:t>：派 </a:t>
            </a:r>
            <a:r>
              <a:rPr lang="en-US" altLang="zh-CN" sz="2200" dirty="0"/>
              <a:t>A </a:t>
            </a:r>
            <a:r>
              <a:rPr lang="zh-CN" altLang="en-US" sz="2200" dirty="0"/>
              <a:t>去、</a:t>
            </a:r>
            <a:r>
              <a:rPr lang="en-US" altLang="zh-CN" sz="2200" dirty="0">
                <a:sym typeface="Symbol" panose="05050102010706020507" pitchFamily="18" charset="2"/>
              </a:rPr>
              <a:t></a:t>
            </a:r>
            <a:r>
              <a:rPr lang="en-US" altLang="zh-CN" sz="2200" dirty="0"/>
              <a:t>q</a:t>
            </a:r>
            <a:r>
              <a:rPr lang="zh-CN" altLang="en-US" sz="2200" dirty="0"/>
              <a:t>：不派 </a:t>
            </a:r>
            <a:r>
              <a:rPr lang="en-US" altLang="zh-CN" sz="2200" dirty="0"/>
              <a:t>B </a:t>
            </a:r>
            <a:r>
              <a:rPr lang="zh-CN" altLang="en-US" sz="2200" dirty="0"/>
              <a:t>去、</a:t>
            </a:r>
            <a:r>
              <a:rPr lang="en-US" altLang="zh-CN" sz="2200" dirty="0"/>
              <a:t>r</a:t>
            </a:r>
            <a:r>
              <a:rPr lang="zh-CN" altLang="en-US" sz="2200" dirty="0"/>
              <a:t>：派 </a:t>
            </a:r>
            <a:r>
              <a:rPr lang="en-US" altLang="zh-CN" sz="2200" dirty="0"/>
              <a:t>C </a:t>
            </a:r>
            <a:r>
              <a:rPr lang="zh-CN" altLang="en-US" sz="2200" dirty="0"/>
              <a:t>去</a:t>
            </a:r>
            <a:endParaRPr lang="en-US" altLang="zh-CN" sz="2200" dirty="0"/>
          </a:p>
        </p:txBody>
      </p:sp>
      <p:sp>
        <p:nvSpPr>
          <p:cNvPr id="4" name="矩形 42">
            <a:extLst>
              <a:ext uri="{FF2B5EF4-FFF2-40B4-BE49-F238E27FC236}">
                <a16:creationId xmlns:a16="http://schemas.microsoft.com/office/drawing/2014/main" id="{28FED9C2-953E-4815-9D64-95DEA5A07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7608" y="2285036"/>
            <a:ext cx="1276350" cy="509588"/>
          </a:xfrm>
          <a:prstGeom prst="rect">
            <a:avLst/>
          </a:prstGeom>
          <a:noFill/>
          <a:ln w="381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har char="–"/>
              <a:defRPr kumimoji="1" sz="2800" b="1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har char="–"/>
              <a:defRPr kumimoji="1" sz="20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Char char="•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EAEE6D3-FBC2-4701-9F70-7971DD059F19}"/>
              </a:ext>
            </a:extLst>
          </p:cNvPr>
          <p:cNvSpPr/>
          <p:nvPr/>
        </p:nvSpPr>
        <p:spPr>
          <a:xfrm>
            <a:off x="6094414" y="2276872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i="0" dirty="0">
                <a:solidFill>
                  <a:srgbClr val="C00000"/>
                </a:solidFill>
                <a:latin typeface="+mn-ea"/>
                <a:ea typeface="+mn-ea"/>
              </a:rPr>
              <a:t>可满足性很容易分析得解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FFEF411-11B7-47D2-BB93-C79497CE39CD}"/>
              </a:ext>
            </a:extLst>
          </p:cNvPr>
          <p:cNvGrpSpPr>
            <a:grpSpLocks/>
          </p:cNvGrpSpPr>
          <p:nvPr/>
        </p:nvGrpSpPr>
        <p:grpSpPr bwMode="auto">
          <a:xfrm>
            <a:off x="2894013" y="4725141"/>
            <a:ext cx="7148246" cy="547033"/>
            <a:chOff x="1352722" y="5648104"/>
            <a:chExt cx="7147581" cy="546127"/>
          </a:xfrm>
        </p:grpSpPr>
        <p:sp>
          <p:nvSpPr>
            <p:cNvPr id="65543" name="矩形 42">
              <a:extLst>
                <a:ext uri="{FF2B5EF4-FFF2-40B4-BE49-F238E27FC236}">
                  <a16:creationId xmlns:a16="http://schemas.microsoft.com/office/drawing/2014/main" id="{F4F975DE-E29C-4C2B-AF44-E95E999A7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2722" y="5648104"/>
              <a:ext cx="5238578" cy="510328"/>
            </a:xfrm>
            <a:prstGeom prst="rect">
              <a:avLst/>
            </a:prstGeom>
            <a:noFill/>
            <a:ln w="3810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har char="–"/>
                <a:defRPr kumimoji="1" sz="2800" b="1">
                  <a:solidFill>
                    <a:srgbClr val="A5002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har char="–"/>
                <a:defRPr kumimoji="1" sz="2000" b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 i="0">
                <a:ea typeface="宋体" panose="02010600030101010101" pitchFamily="2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B9725B2-CD1A-49DA-9366-39B852C40EA0}"/>
                </a:ext>
              </a:extLst>
            </p:cNvPr>
            <p:cNvSpPr/>
            <p:nvPr/>
          </p:nvSpPr>
          <p:spPr>
            <a:xfrm>
              <a:off x="6590984" y="5671878"/>
              <a:ext cx="1909319" cy="5223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i="0" dirty="0">
                  <a:solidFill>
                    <a:srgbClr val="C00000"/>
                  </a:solidFill>
                  <a:latin typeface="+mn-ea"/>
                  <a:ea typeface="+mn-ea"/>
                </a:rPr>
                <a:t>出差方案 </a:t>
              </a:r>
              <a:r>
                <a:rPr lang="en-US" altLang="zh-CN" i="0" dirty="0">
                  <a:solidFill>
                    <a:srgbClr val="C00000"/>
                  </a:solidFill>
                  <a:latin typeface="+mn-ea"/>
                  <a:ea typeface="+mn-ea"/>
                </a:rPr>
                <a:t>1</a:t>
              </a:r>
              <a:endParaRPr lang="zh-CN" altLang="en-US" i="0" dirty="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FB7BB0A1-1B67-49C0-8078-BE1926C3E6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 </a:t>
            </a:r>
            <a:r>
              <a:rPr lang="en-US" altLang="zh-CN"/>
              <a:t>1 </a:t>
            </a:r>
            <a:r>
              <a:rPr lang="zh-CN" altLang="en-US"/>
              <a:t>派谁出差？</a:t>
            </a:r>
            <a:endParaRPr lang="en-US" altLang="zh-CN"/>
          </a:p>
        </p:txBody>
      </p:sp>
      <p:sp>
        <p:nvSpPr>
          <p:cNvPr id="318467" name="Rectangle 3">
            <a:extLst>
              <a:ext uri="{FF2B5EF4-FFF2-40B4-BE49-F238E27FC236}">
                <a16:creationId xmlns:a16="http://schemas.microsoft.com/office/drawing/2014/main" id="{53E87292-1356-4E30-8803-7A10974952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19251" y="1773238"/>
            <a:ext cx="8905875" cy="446405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altLang="zh-CN" sz="2600" dirty="0">
                <a:solidFill>
                  <a:schemeClr val="accent1"/>
                </a:solidFill>
              </a:rPr>
              <a:t>(</a:t>
            </a:r>
            <a:r>
              <a:rPr lang="en-US" altLang="zh-CN" sz="2600" dirty="0" err="1">
                <a:solidFill>
                  <a:schemeClr val="accent1"/>
                </a:solidFill>
              </a:rPr>
              <a:t>p</a:t>
            </a:r>
            <a:r>
              <a:rPr lang="en-US" altLang="zh-CN" sz="2600" dirty="0" err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600" dirty="0" err="1">
                <a:solidFill>
                  <a:schemeClr val="accent1"/>
                </a:solidFill>
              </a:rPr>
              <a:t>r</a:t>
            </a:r>
            <a:r>
              <a:rPr lang="en-US" altLang="zh-CN" sz="2600" dirty="0">
                <a:solidFill>
                  <a:schemeClr val="accent1"/>
                </a:solidFill>
              </a:rPr>
              <a:t>)</a:t>
            </a:r>
            <a:r>
              <a:rPr lang="en-US" altLang="zh-CN" sz="2600" dirty="0">
                <a:solidFill>
                  <a:schemeClr val="accent1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600" dirty="0">
                <a:solidFill>
                  <a:schemeClr val="accent1"/>
                </a:solidFill>
              </a:rPr>
              <a:t>(q</a:t>
            </a:r>
            <a:r>
              <a:rPr lang="en-US" altLang="zh-CN" sz="2600" dirty="0">
                <a:solidFill>
                  <a:schemeClr val="accent1"/>
                </a:solidFill>
                <a:sym typeface="Symbol" panose="05050102010706020507" pitchFamily="18" charset="2"/>
              </a:rPr>
              <a:t></a:t>
            </a:r>
            <a:r>
              <a:rPr lang="en-US" altLang="zh-CN" sz="2600" dirty="0">
                <a:solidFill>
                  <a:schemeClr val="accent1"/>
                </a:solidFill>
              </a:rPr>
              <a:t>r)</a:t>
            </a:r>
            <a:r>
              <a:rPr lang="en-US" altLang="zh-CN" sz="2600" dirty="0">
                <a:solidFill>
                  <a:schemeClr val="accent1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600" dirty="0">
                <a:solidFill>
                  <a:schemeClr val="accent1"/>
                </a:solidFill>
              </a:rPr>
              <a:t>((p</a:t>
            </a:r>
            <a:r>
              <a:rPr lang="en-US" altLang="zh-CN" sz="2600" dirty="0">
                <a:solidFill>
                  <a:schemeClr val="accent1"/>
                </a:solidFill>
                <a:sym typeface="Symbol" panose="05050102010706020507" pitchFamily="18" charset="2"/>
              </a:rPr>
              <a:t></a:t>
            </a:r>
            <a:r>
              <a:rPr lang="en-US" altLang="zh-CN" sz="2600" dirty="0">
                <a:solidFill>
                  <a:schemeClr val="accent1"/>
                </a:solidFill>
              </a:rPr>
              <a:t>q)</a:t>
            </a:r>
            <a:r>
              <a:rPr lang="en-US" altLang="zh-CN" sz="2600" dirty="0">
                <a:solidFill>
                  <a:schemeClr val="accent1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600" dirty="0">
                <a:solidFill>
                  <a:schemeClr val="accent1"/>
                </a:solidFill>
              </a:rPr>
              <a:t>(</a:t>
            </a:r>
            <a:r>
              <a:rPr lang="en-US" altLang="zh-CN" sz="2600" dirty="0">
                <a:solidFill>
                  <a:schemeClr val="accent1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600" dirty="0" err="1">
                <a:solidFill>
                  <a:schemeClr val="accent1"/>
                </a:solidFill>
              </a:rPr>
              <a:t>p</a:t>
            </a:r>
            <a:r>
              <a:rPr lang="en-US" altLang="zh-CN" sz="2600" dirty="0" err="1">
                <a:solidFill>
                  <a:schemeClr val="accent1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600" dirty="0" err="1">
                <a:solidFill>
                  <a:schemeClr val="accent1"/>
                </a:solidFill>
              </a:rPr>
              <a:t>q</a:t>
            </a:r>
            <a:r>
              <a:rPr lang="en-US" altLang="zh-CN" sz="2600" dirty="0">
                <a:solidFill>
                  <a:schemeClr val="accent1"/>
                </a:solidFill>
              </a:rPr>
              <a:t>)) </a:t>
            </a:r>
            <a:r>
              <a:rPr lang="zh-CN" altLang="en-US" sz="2600" dirty="0"/>
              <a:t>恒等变换为</a:t>
            </a:r>
            <a:endParaRPr lang="en-US" altLang="zh-CN" sz="2600" dirty="0">
              <a:solidFill>
                <a:schemeClr val="accent1"/>
              </a:solidFill>
              <a:latin typeface="+mj-lt"/>
              <a:sym typeface="Symbol" panose="05050102010706020507" pitchFamily="18" charset="2"/>
            </a:endParaRPr>
          </a:p>
          <a:p>
            <a:pPr marL="457200" lvl="1" indent="0" eaLnBrk="1" hangingPunct="1">
              <a:buNone/>
              <a:defRPr/>
            </a:pPr>
            <a:r>
              <a:rPr lang="en-US" altLang="zh-CN" sz="2600" dirty="0">
                <a:solidFill>
                  <a:schemeClr val="accent1"/>
                </a:solidFill>
                <a:latin typeface="+mj-lt"/>
              </a:rPr>
              <a:t>≡</a:t>
            </a:r>
            <a:r>
              <a:rPr lang="en-US" altLang="zh-CN" sz="2600" dirty="0">
                <a:solidFill>
                  <a:schemeClr val="accent1"/>
                </a:solidFill>
                <a:latin typeface="+mj-lt"/>
                <a:sym typeface="Symbol" panose="05050102010706020507" pitchFamily="18" charset="2"/>
              </a:rPr>
              <a:t>  </a:t>
            </a:r>
            <a:r>
              <a:rPr lang="en-US" altLang="zh-CN" sz="2600" dirty="0">
                <a:solidFill>
                  <a:schemeClr val="accent1"/>
                </a:solidFill>
                <a:latin typeface="+mj-lt"/>
              </a:rPr>
              <a:t>(p</a:t>
            </a:r>
            <a:r>
              <a:rPr lang="en-US" altLang="zh-CN" sz="2600" dirty="0">
                <a:solidFill>
                  <a:schemeClr val="accent1"/>
                </a:solidFill>
                <a:latin typeface="+mj-lt"/>
                <a:sym typeface="Symbol" panose="05050102010706020507" pitchFamily="18" charset="2"/>
              </a:rPr>
              <a:t></a:t>
            </a:r>
            <a:r>
              <a:rPr lang="en-US" altLang="zh-CN" sz="2600" dirty="0">
                <a:solidFill>
                  <a:schemeClr val="accent1"/>
                </a:solidFill>
                <a:latin typeface="+mj-lt"/>
              </a:rPr>
              <a:t>q</a:t>
            </a:r>
            <a:r>
              <a:rPr lang="en-US" altLang="zh-CN" sz="2600" dirty="0">
                <a:solidFill>
                  <a:schemeClr val="accent1"/>
                </a:solidFill>
                <a:latin typeface="+mj-lt"/>
                <a:sym typeface="Symbol" panose="05050102010706020507" pitchFamily="18" charset="2"/>
              </a:rPr>
              <a:t> r</a:t>
            </a:r>
            <a:r>
              <a:rPr lang="en-US" altLang="zh-CN" sz="2600" dirty="0">
                <a:solidFill>
                  <a:schemeClr val="accent1"/>
                </a:solidFill>
                <a:latin typeface="+mj-lt"/>
              </a:rPr>
              <a:t>)</a:t>
            </a:r>
            <a:r>
              <a:rPr lang="en-US" altLang="zh-CN" sz="2600" dirty="0">
                <a:solidFill>
                  <a:schemeClr val="accent1"/>
                </a:solidFill>
                <a:latin typeface="+mj-lt"/>
                <a:sym typeface="Symbol" panose="05050102010706020507" pitchFamily="18" charset="2"/>
              </a:rPr>
              <a:t>(</a:t>
            </a:r>
            <a:r>
              <a:rPr lang="en-US" altLang="zh-CN" sz="2600" dirty="0" err="1">
                <a:solidFill>
                  <a:schemeClr val="accent1"/>
                </a:solidFill>
                <a:latin typeface="+mj-lt"/>
              </a:rPr>
              <a:t>p</a:t>
            </a:r>
            <a:r>
              <a:rPr lang="en-US" altLang="zh-CN" sz="2600" dirty="0" err="1">
                <a:solidFill>
                  <a:schemeClr val="accent1"/>
                </a:solidFill>
                <a:latin typeface="+mj-lt"/>
                <a:sym typeface="Symbol" panose="05050102010706020507" pitchFamily="18" charset="2"/>
              </a:rPr>
              <a:t></a:t>
            </a:r>
            <a:r>
              <a:rPr lang="en-US" altLang="zh-CN" sz="2600" dirty="0" err="1">
                <a:solidFill>
                  <a:schemeClr val="accent1"/>
                </a:solidFill>
                <a:latin typeface="+mj-lt"/>
              </a:rPr>
              <a:t>q</a:t>
            </a:r>
            <a:r>
              <a:rPr lang="en-US" altLang="zh-CN" sz="2600" dirty="0">
                <a:solidFill>
                  <a:schemeClr val="accent1"/>
                </a:solidFill>
                <a:latin typeface="+mj-lt"/>
                <a:sym typeface="Symbol" panose="05050102010706020507" pitchFamily="18" charset="2"/>
              </a:rPr>
              <a:t></a:t>
            </a:r>
            <a:r>
              <a:rPr lang="en-US" altLang="zh-CN" sz="2600" dirty="0">
                <a:solidFill>
                  <a:schemeClr val="accent1"/>
                </a:solidFill>
                <a:latin typeface="+mj-lt"/>
              </a:rPr>
              <a:t>r )</a:t>
            </a:r>
          </a:p>
          <a:p>
            <a:pPr eaLnBrk="1" hangingPunct="1">
              <a:defRPr/>
            </a:pPr>
            <a:r>
              <a:rPr lang="zh-CN" altLang="en-US" sz="2600" dirty="0"/>
              <a:t>要使整个公式为真，只需其中某个子公式为真即可</a:t>
            </a:r>
            <a:endParaRPr lang="en-US" altLang="zh-CN" sz="2600" dirty="0"/>
          </a:p>
          <a:p>
            <a:pPr marL="914400" lvl="1" indent="-457200" eaLnBrk="1" hangingPunct="1">
              <a:buFont typeface="+mj-ea"/>
              <a:buAutoNum type="circleNumDbPlain" startAt="2"/>
              <a:defRPr/>
            </a:pPr>
            <a:r>
              <a:rPr lang="zh-CN" altLang="en-US" sz="2400" dirty="0"/>
              <a:t>第 </a:t>
            </a:r>
            <a:r>
              <a:rPr lang="en-US" altLang="zh-CN" sz="2400" dirty="0"/>
              <a:t>2 </a:t>
            </a:r>
            <a:r>
              <a:rPr lang="zh-CN" altLang="en-US" sz="2400" dirty="0"/>
              <a:t>个为真：其中的子命题必须全真</a:t>
            </a:r>
            <a:endParaRPr lang="en-US" altLang="zh-CN" sz="2400" dirty="0"/>
          </a:p>
          <a:p>
            <a:pPr marL="1314450" lvl="2" indent="-457200" eaLnBrk="1" hangingPunct="1">
              <a:defRPr/>
            </a:pPr>
            <a:r>
              <a:rPr lang="en-US" altLang="zh-CN" sz="2200" dirty="0">
                <a:sym typeface="Symbol" panose="05050102010706020507" pitchFamily="18" charset="2"/>
              </a:rPr>
              <a:t></a:t>
            </a:r>
            <a:r>
              <a:rPr lang="en-US" altLang="zh-CN" sz="2200" dirty="0"/>
              <a:t>p </a:t>
            </a:r>
            <a:r>
              <a:rPr lang="zh-CN" altLang="en-US" sz="2200" dirty="0"/>
              <a:t>为真、</a:t>
            </a:r>
            <a:r>
              <a:rPr lang="en-US" altLang="zh-CN" sz="2200" dirty="0"/>
              <a:t>q </a:t>
            </a:r>
            <a:r>
              <a:rPr lang="zh-CN" altLang="en-US" sz="2200" dirty="0"/>
              <a:t>为真、</a:t>
            </a:r>
            <a:r>
              <a:rPr lang="en-US" altLang="zh-CN" sz="2200" dirty="0">
                <a:sym typeface="Symbol" panose="05050102010706020507" pitchFamily="18" charset="2"/>
              </a:rPr>
              <a:t> </a:t>
            </a:r>
            <a:r>
              <a:rPr lang="en-US" altLang="zh-CN" sz="2200" dirty="0"/>
              <a:t>r </a:t>
            </a:r>
            <a:r>
              <a:rPr lang="zh-CN" altLang="en-US" sz="2200" dirty="0"/>
              <a:t>为真</a:t>
            </a:r>
            <a:endParaRPr lang="en-US" altLang="zh-CN" sz="2200" dirty="0"/>
          </a:p>
          <a:p>
            <a:pPr marL="1314450" lvl="2" indent="-457200" eaLnBrk="1" hangingPunct="1">
              <a:defRPr/>
            </a:pPr>
            <a:r>
              <a:rPr lang="en-US" altLang="zh-CN" sz="2200" dirty="0">
                <a:sym typeface="Symbol" panose="05050102010706020507" pitchFamily="18" charset="2"/>
              </a:rPr>
              <a:t></a:t>
            </a:r>
            <a:r>
              <a:rPr lang="en-US" altLang="zh-CN" sz="2200" dirty="0"/>
              <a:t>p</a:t>
            </a:r>
            <a:r>
              <a:rPr lang="zh-CN" altLang="en-US" sz="2200" dirty="0"/>
              <a:t>：不派 </a:t>
            </a:r>
            <a:r>
              <a:rPr lang="en-US" altLang="zh-CN" sz="2200" dirty="0"/>
              <a:t>A </a:t>
            </a:r>
            <a:r>
              <a:rPr lang="zh-CN" altLang="en-US" sz="2200" dirty="0"/>
              <a:t>去、</a:t>
            </a:r>
            <a:r>
              <a:rPr lang="en-US" altLang="zh-CN" sz="2200" dirty="0"/>
              <a:t>q</a:t>
            </a:r>
            <a:r>
              <a:rPr lang="zh-CN" altLang="en-US" sz="2200" dirty="0"/>
              <a:t>：派 </a:t>
            </a:r>
            <a:r>
              <a:rPr lang="en-US" altLang="zh-CN" sz="2200" dirty="0"/>
              <a:t>B </a:t>
            </a:r>
            <a:r>
              <a:rPr lang="zh-CN" altLang="en-US" sz="2200" dirty="0"/>
              <a:t>去、</a:t>
            </a:r>
            <a:r>
              <a:rPr lang="en-US" altLang="zh-CN" sz="2200" dirty="0">
                <a:sym typeface="Symbol" panose="05050102010706020507" pitchFamily="18" charset="2"/>
              </a:rPr>
              <a:t></a:t>
            </a:r>
            <a:r>
              <a:rPr lang="en-US" altLang="zh-CN" sz="2200" dirty="0"/>
              <a:t>r</a:t>
            </a:r>
            <a:r>
              <a:rPr lang="zh-CN" altLang="en-US" sz="2200" dirty="0"/>
              <a:t>：不派 </a:t>
            </a:r>
            <a:r>
              <a:rPr lang="en-US" altLang="zh-CN" sz="2200" dirty="0"/>
              <a:t>C </a:t>
            </a:r>
            <a:r>
              <a:rPr lang="zh-CN" altLang="en-US" sz="2200" dirty="0"/>
              <a:t>去</a:t>
            </a:r>
            <a:endParaRPr lang="en-US" altLang="zh-CN" sz="2200" dirty="0"/>
          </a:p>
        </p:txBody>
      </p:sp>
      <p:sp>
        <p:nvSpPr>
          <p:cNvPr id="4" name="矩形 42">
            <a:extLst>
              <a:ext uri="{FF2B5EF4-FFF2-40B4-BE49-F238E27FC236}">
                <a16:creationId xmlns:a16="http://schemas.microsoft.com/office/drawing/2014/main" id="{83760602-59C0-4634-BE28-41A9D4F9F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2726" y="2276873"/>
            <a:ext cx="1428750" cy="511175"/>
          </a:xfrm>
          <a:prstGeom prst="rect">
            <a:avLst/>
          </a:prstGeom>
          <a:noFill/>
          <a:ln w="381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har char="–"/>
              <a:defRPr kumimoji="1" sz="2800" b="1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har char="–"/>
              <a:defRPr kumimoji="1" sz="20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Char char="•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AA6D9C9-C552-456A-84B5-4E5A383A31AD}"/>
              </a:ext>
            </a:extLst>
          </p:cNvPr>
          <p:cNvSpPr/>
          <p:nvPr/>
        </p:nvSpPr>
        <p:spPr>
          <a:xfrm>
            <a:off x="5910090" y="2302272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i="0" dirty="0">
                <a:solidFill>
                  <a:srgbClr val="C00000"/>
                </a:solidFill>
                <a:latin typeface="+mn-ea"/>
                <a:ea typeface="+mn-ea"/>
              </a:rPr>
              <a:t>可满足性很容易分析得解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6CE3C22-FB01-492E-B85F-DD975733BDDD}"/>
              </a:ext>
            </a:extLst>
          </p:cNvPr>
          <p:cNvGrpSpPr>
            <a:grpSpLocks/>
          </p:cNvGrpSpPr>
          <p:nvPr/>
        </p:nvGrpSpPr>
        <p:grpSpPr bwMode="auto">
          <a:xfrm>
            <a:off x="2962275" y="4221089"/>
            <a:ext cx="7538772" cy="534987"/>
            <a:chOff x="1352721" y="5570865"/>
            <a:chExt cx="7538109" cy="534660"/>
          </a:xfrm>
        </p:grpSpPr>
        <p:sp>
          <p:nvSpPr>
            <p:cNvPr id="67591" name="矩形 42">
              <a:extLst>
                <a:ext uri="{FF2B5EF4-FFF2-40B4-BE49-F238E27FC236}">
                  <a16:creationId xmlns:a16="http://schemas.microsoft.com/office/drawing/2014/main" id="{CE88A3D4-9C6D-473E-B90D-92B9E3F29E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2721" y="5595197"/>
              <a:ext cx="5629104" cy="510328"/>
            </a:xfrm>
            <a:prstGeom prst="rect">
              <a:avLst/>
            </a:prstGeom>
            <a:noFill/>
            <a:ln w="3810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har char="–"/>
                <a:defRPr kumimoji="1" sz="2800" b="1">
                  <a:solidFill>
                    <a:srgbClr val="A5002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har char="–"/>
                <a:defRPr kumimoji="1" sz="2000" b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 i="0">
                <a:ea typeface="宋体" panose="02010600030101010101" pitchFamily="2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C5CAFC2-C03D-4657-9257-53CE38C7C8A1}"/>
                </a:ext>
              </a:extLst>
            </p:cNvPr>
            <p:cNvSpPr/>
            <p:nvPr/>
          </p:nvSpPr>
          <p:spPr>
            <a:xfrm>
              <a:off x="6981501" y="5570865"/>
              <a:ext cx="1909329" cy="5229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i="0" dirty="0">
                  <a:solidFill>
                    <a:srgbClr val="C00000"/>
                  </a:solidFill>
                  <a:latin typeface="+mn-ea"/>
                  <a:ea typeface="+mn-ea"/>
                </a:rPr>
                <a:t>出差方案 </a:t>
              </a:r>
              <a:r>
                <a:rPr lang="en-US" altLang="zh-CN" i="0" dirty="0">
                  <a:solidFill>
                    <a:srgbClr val="C00000"/>
                  </a:solidFill>
                  <a:latin typeface="+mn-ea"/>
                  <a:ea typeface="+mn-ea"/>
                </a:rPr>
                <a:t>2</a:t>
              </a:r>
              <a:endParaRPr lang="zh-CN" altLang="en-US" i="0" dirty="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5F897790-A71B-45BE-9CCC-085565F374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 </a:t>
            </a:r>
            <a:r>
              <a:rPr lang="en-US" altLang="zh-CN"/>
              <a:t>1 </a:t>
            </a:r>
            <a:r>
              <a:rPr lang="zh-CN" altLang="en-US"/>
              <a:t>派谁出差？</a:t>
            </a:r>
            <a:endParaRPr lang="en-US" altLang="zh-CN"/>
          </a:p>
        </p:txBody>
      </p:sp>
      <p:sp>
        <p:nvSpPr>
          <p:cNvPr id="318467" name="Rectangle 3">
            <a:extLst>
              <a:ext uri="{FF2B5EF4-FFF2-40B4-BE49-F238E27FC236}">
                <a16:creationId xmlns:a16="http://schemas.microsoft.com/office/drawing/2014/main" id="{AB603F8A-C819-4C05-8C5B-8B38B5FB0A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13014" y="1763713"/>
            <a:ext cx="7996237" cy="446405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altLang="zh-CN" sz="2600" dirty="0">
                <a:solidFill>
                  <a:schemeClr val="accent1"/>
                </a:solidFill>
              </a:rPr>
              <a:t>(</a:t>
            </a:r>
            <a:r>
              <a:rPr lang="en-US" altLang="zh-CN" sz="2600" dirty="0" err="1">
                <a:solidFill>
                  <a:schemeClr val="accent1"/>
                </a:solidFill>
              </a:rPr>
              <a:t>p</a:t>
            </a:r>
            <a:r>
              <a:rPr lang="en-US" altLang="zh-CN" sz="2600" dirty="0" err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600" dirty="0" err="1">
                <a:solidFill>
                  <a:schemeClr val="accent1"/>
                </a:solidFill>
              </a:rPr>
              <a:t>r</a:t>
            </a:r>
            <a:r>
              <a:rPr lang="en-US" altLang="zh-CN" sz="2600" dirty="0">
                <a:solidFill>
                  <a:schemeClr val="accent1"/>
                </a:solidFill>
              </a:rPr>
              <a:t>)</a:t>
            </a:r>
            <a:r>
              <a:rPr lang="en-US" altLang="zh-CN" sz="2600" dirty="0">
                <a:solidFill>
                  <a:schemeClr val="accent1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600" dirty="0">
                <a:solidFill>
                  <a:schemeClr val="accent1"/>
                </a:solidFill>
              </a:rPr>
              <a:t>(q</a:t>
            </a:r>
            <a:r>
              <a:rPr lang="en-US" altLang="zh-CN" sz="2600" dirty="0">
                <a:solidFill>
                  <a:schemeClr val="accent1"/>
                </a:solidFill>
                <a:sym typeface="Symbol" panose="05050102010706020507" pitchFamily="18" charset="2"/>
              </a:rPr>
              <a:t></a:t>
            </a:r>
            <a:r>
              <a:rPr lang="en-US" altLang="zh-CN" sz="2600" dirty="0">
                <a:solidFill>
                  <a:schemeClr val="accent1"/>
                </a:solidFill>
              </a:rPr>
              <a:t>r)</a:t>
            </a:r>
            <a:r>
              <a:rPr lang="en-US" altLang="zh-CN" sz="2600" dirty="0">
                <a:solidFill>
                  <a:schemeClr val="accent1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600" dirty="0">
                <a:solidFill>
                  <a:schemeClr val="accent1"/>
                </a:solidFill>
              </a:rPr>
              <a:t>((p</a:t>
            </a:r>
            <a:r>
              <a:rPr lang="en-US" altLang="zh-CN" sz="2600" dirty="0">
                <a:solidFill>
                  <a:schemeClr val="accent1"/>
                </a:solidFill>
                <a:sym typeface="Symbol" panose="05050102010706020507" pitchFamily="18" charset="2"/>
              </a:rPr>
              <a:t></a:t>
            </a:r>
            <a:r>
              <a:rPr lang="en-US" altLang="zh-CN" sz="2600" dirty="0">
                <a:solidFill>
                  <a:schemeClr val="accent1"/>
                </a:solidFill>
              </a:rPr>
              <a:t>q)</a:t>
            </a:r>
            <a:r>
              <a:rPr lang="en-US" altLang="zh-CN" sz="2600" dirty="0">
                <a:solidFill>
                  <a:schemeClr val="accent1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600" dirty="0">
                <a:solidFill>
                  <a:schemeClr val="accent1"/>
                </a:solidFill>
              </a:rPr>
              <a:t>(</a:t>
            </a:r>
            <a:r>
              <a:rPr lang="en-US" altLang="zh-CN" sz="2600" dirty="0">
                <a:solidFill>
                  <a:schemeClr val="accent1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600" dirty="0" err="1">
                <a:solidFill>
                  <a:schemeClr val="accent1"/>
                </a:solidFill>
              </a:rPr>
              <a:t>p</a:t>
            </a:r>
            <a:r>
              <a:rPr lang="en-US" altLang="zh-CN" sz="2600" dirty="0" err="1">
                <a:solidFill>
                  <a:schemeClr val="accent1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600" dirty="0" err="1">
                <a:solidFill>
                  <a:schemeClr val="accent1"/>
                </a:solidFill>
              </a:rPr>
              <a:t>q</a:t>
            </a:r>
            <a:r>
              <a:rPr lang="en-US" altLang="zh-CN" sz="2600" dirty="0">
                <a:solidFill>
                  <a:schemeClr val="accent1"/>
                </a:solidFill>
              </a:rPr>
              <a:t>)) </a:t>
            </a:r>
            <a:r>
              <a:rPr lang="zh-CN" altLang="en-US" sz="2600" dirty="0"/>
              <a:t>恒等变换为</a:t>
            </a:r>
            <a:endParaRPr lang="en-US" altLang="zh-CN" sz="2600" dirty="0">
              <a:solidFill>
                <a:schemeClr val="accent1"/>
              </a:solidFill>
              <a:latin typeface="+mj-lt"/>
              <a:sym typeface="Symbol" panose="05050102010706020507" pitchFamily="18" charset="2"/>
            </a:endParaRPr>
          </a:p>
          <a:p>
            <a:pPr marL="457200" lvl="1" indent="0" eaLnBrk="1" hangingPunct="1">
              <a:buNone/>
              <a:defRPr/>
            </a:pPr>
            <a:r>
              <a:rPr lang="en-US" altLang="zh-CN" sz="2600" dirty="0">
                <a:solidFill>
                  <a:schemeClr val="accent1"/>
                </a:solidFill>
                <a:latin typeface="+mj-lt"/>
              </a:rPr>
              <a:t>≡</a:t>
            </a:r>
            <a:r>
              <a:rPr lang="en-US" altLang="zh-CN" sz="2600" dirty="0">
                <a:solidFill>
                  <a:schemeClr val="accent1"/>
                </a:solidFill>
                <a:latin typeface="+mj-lt"/>
                <a:sym typeface="Symbol" panose="05050102010706020507" pitchFamily="18" charset="2"/>
              </a:rPr>
              <a:t>  </a:t>
            </a:r>
            <a:r>
              <a:rPr lang="en-US" altLang="zh-CN" sz="2600" dirty="0">
                <a:solidFill>
                  <a:schemeClr val="accent1"/>
                </a:solidFill>
                <a:latin typeface="+mj-lt"/>
              </a:rPr>
              <a:t>(p</a:t>
            </a:r>
            <a:r>
              <a:rPr lang="en-US" altLang="zh-CN" sz="2600" dirty="0">
                <a:solidFill>
                  <a:schemeClr val="accent1"/>
                </a:solidFill>
                <a:latin typeface="+mj-lt"/>
                <a:sym typeface="Symbol" panose="05050102010706020507" pitchFamily="18" charset="2"/>
              </a:rPr>
              <a:t></a:t>
            </a:r>
            <a:r>
              <a:rPr lang="en-US" altLang="zh-CN" sz="2600" dirty="0">
                <a:solidFill>
                  <a:schemeClr val="accent1"/>
                </a:solidFill>
                <a:latin typeface="+mj-lt"/>
              </a:rPr>
              <a:t>q</a:t>
            </a:r>
            <a:r>
              <a:rPr lang="en-US" altLang="zh-CN" sz="2600" dirty="0">
                <a:solidFill>
                  <a:schemeClr val="accent1"/>
                </a:solidFill>
                <a:latin typeface="+mj-lt"/>
                <a:sym typeface="Symbol" panose="05050102010706020507" pitchFamily="18" charset="2"/>
              </a:rPr>
              <a:t> r</a:t>
            </a:r>
            <a:r>
              <a:rPr lang="en-US" altLang="zh-CN" sz="2600" dirty="0">
                <a:solidFill>
                  <a:schemeClr val="accent1"/>
                </a:solidFill>
                <a:latin typeface="+mj-lt"/>
              </a:rPr>
              <a:t>)</a:t>
            </a:r>
            <a:r>
              <a:rPr lang="en-US" altLang="zh-CN" sz="2600" dirty="0">
                <a:solidFill>
                  <a:schemeClr val="accent1"/>
                </a:solidFill>
                <a:latin typeface="+mj-lt"/>
                <a:sym typeface="Symbol" panose="05050102010706020507" pitchFamily="18" charset="2"/>
              </a:rPr>
              <a:t>(</a:t>
            </a:r>
            <a:r>
              <a:rPr lang="en-US" altLang="zh-CN" sz="2600" dirty="0" err="1">
                <a:solidFill>
                  <a:schemeClr val="accent1"/>
                </a:solidFill>
                <a:latin typeface="+mj-lt"/>
              </a:rPr>
              <a:t>p</a:t>
            </a:r>
            <a:r>
              <a:rPr lang="en-US" altLang="zh-CN" sz="2600" dirty="0" err="1">
                <a:solidFill>
                  <a:schemeClr val="accent1"/>
                </a:solidFill>
                <a:latin typeface="+mj-lt"/>
                <a:sym typeface="Symbol" panose="05050102010706020507" pitchFamily="18" charset="2"/>
              </a:rPr>
              <a:t></a:t>
            </a:r>
            <a:r>
              <a:rPr lang="en-US" altLang="zh-CN" sz="2600" dirty="0" err="1">
                <a:solidFill>
                  <a:schemeClr val="accent1"/>
                </a:solidFill>
                <a:latin typeface="+mj-lt"/>
              </a:rPr>
              <a:t>q</a:t>
            </a:r>
            <a:r>
              <a:rPr lang="en-US" altLang="zh-CN" sz="2600" dirty="0">
                <a:solidFill>
                  <a:schemeClr val="accent1"/>
                </a:solidFill>
                <a:latin typeface="+mj-lt"/>
                <a:sym typeface="Symbol" panose="05050102010706020507" pitchFamily="18" charset="2"/>
              </a:rPr>
              <a:t></a:t>
            </a:r>
            <a:r>
              <a:rPr lang="en-US" altLang="zh-CN" sz="2600" dirty="0">
                <a:solidFill>
                  <a:schemeClr val="accent1"/>
                </a:solidFill>
                <a:latin typeface="+mj-lt"/>
              </a:rPr>
              <a:t>r )</a:t>
            </a:r>
          </a:p>
          <a:p>
            <a:pPr eaLnBrk="1" hangingPunct="1">
              <a:defRPr/>
            </a:pPr>
            <a:r>
              <a:rPr lang="zh-CN" altLang="en-US" dirty="0">
                <a:latin typeface="+mj-lt"/>
              </a:rPr>
              <a:t>可满足性解有 </a:t>
            </a:r>
            <a:r>
              <a:rPr lang="en-US" altLang="zh-CN" dirty="0">
                <a:latin typeface="+mj-lt"/>
              </a:rPr>
              <a:t>2 </a:t>
            </a:r>
            <a:r>
              <a:rPr lang="zh-CN" altLang="en-US" dirty="0">
                <a:latin typeface="+mj-lt"/>
              </a:rPr>
              <a:t>组：</a:t>
            </a:r>
            <a:endParaRPr lang="en-US" altLang="zh-CN" dirty="0">
              <a:latin typeface="+mj-lt"/>
            </a:endParaRPr>
          </a:p>
          <a:p>
            <a:pPr marL="914400" lvl="1" indent="-457200" eaLnBrk="1" hangingPunct="1">
              <a:buFont typeface="+mj-ea"/>
              <a:buAutoNum type="circleNumDbPlain"/>
              <a:defRPr/>
            </a:pPr>
            <a:r>
              <a:rPr lang="en-US" altLang="zh-CN" sz="2400" dirty="0"/>
              <a:t>p </a:t>
            </a:r>
            <a:r>
              <a:rPr lang="zh-CN" altLang="en-US" sz="2400" dirty="0"/>
              <a:t>为真、</a:t>
            </a:r>
            <a:r>
              <a:rPr lang="en-US" altLang="zh-CN" sz="2400" dirty="0">
                <a:sym typeface="Symbol" panose="05050102010706020507" pitchFamily="18" charset="2"/>
              </a:rPr>
              <a:t></a:t>
            </a:r>
            <a:r>
              <a:rPr lang="en-US" altLang="zh-CN" sz="2400" dirty="0"/>
              <a:t>q </a:t>
            </a:r>
            <a:r>
              <a:rPr lang="zh-CN" altLang="en-US" sz="2400" dirty="0"/>
              <a:t>为真、</a:t>
            </a:r>
            <a:r>
              <a:rPr lang="en-US" altLang="zh-CN" sz="2400" dirty="0"/>
              <a:t>r </a:t>
            </a:r>
            <a:r>
              <a:rPr lang="zh-CN" altLang="en-US" sz="2400" dirty="0"/>
              <a:t>为真：方案 </a:t>
            </a:r>
            <a:r>
              <a:rPr lang="en-US" altLang="zh-CN" sz="2400" dirty="0"/>
              <a:t>1</a:t>
            </a:r>
            <a:r>
              <a:rPr lang="zh-CN" altLang="en-US" sz="2400" dirty="0"/>
              <a:t>“</a:t>
            </a:r>
            <a:r>
              <a:rPr lang="zh-CN" altLang="en-US" sz="2400" dirty="0">
                <a:latin typeface="+mj-lt"/>
              </a:rPr>
              <a:t>派 </a:t>
            </a:r>
            <a:r>
              <a:rPr lang="en-US" altLang="zh-CN" sz="2400" dirty="0">
                <a:latin typeface="+mj-lt"/>
              </a:rPr>
              <a:t>A</a:t>
            </a:r>
            <a:r>
              <a:rPr lang="zh-CN" altLang="en-US" sz="2400" dirty="0">
                <a:latin typeface="+mj-lt"/>
              </a:rPr>
              <a:t>、</a:t>
            </a:r>
            <a:r>
              <a:rPr lang="en-US" altLang="zh-CN" sz="2400" dirty="0">
                <a:latin typeface="+mj-lt"/>
              </a:rPr>
              <a:t>C </a:t>
            </a:r>
            <a:r>
              <a:rPr lang="zh-CN" altLang="en-US" sz="2400" dirty="0">
                <a:latin typeface="+mj-lt"/>
              </a:rPr>
              <a:t>去”</a:t>
            </a:r>
          </a:p>
          <a:p>
            <a:pPr marL="914400" lvl="1" indent="-457200" eaLnBrk="1" hangingPunct="1">
              <a:buFont typeface="+mj-ea"/>
              <a:buAutoNum type="circleNumDbPlain"/>
              <a:defRPr/>
            </a:pPr>
            <a:endParaRPr lang="en-US" altLang="zh-CN" sz="2400" dirty="0">
              <a:sym typeface="Symbol" panose="05050102010706020507" pitchFamily="18" charset="2"/>
            </a:endParaRPr>
          </a:p>
          <a:p>
            <a:pPr marL="914400" lvl="1" indent="-457200" eaLnBrk="1" hangingPunct="1">
              <a:buFont typeface="+mj-ea"/>
              <a:buAutoNum type="circleNumDbPlain"/>
              <a:defRPr/>
            </a:pPr>
            <a:r>
              <a:rPr lang="en-US" altLang="zh-CN" sz="2400" dirty="0">
                <a:sym typeface="Symbol" panose="05050102010706020507" pitchFamily="18" charset="2"/>
              </a:rPr>
              <a:t></a:t>
            </a:r>
            <a:r>
              <a:rPr lang="en-US" altLang="zh-CN" sz="2400" dirty="0"/>
              <a:t>p </a:t>
            </a:r>
            <a:r>
              <a:rPr lang="zh-CN" altLang="en-US" sz="2400" dirty="0"/>
              <a:t>为真、</a:t>
            </a:r>
            <a:r>
              <a:rPr lang="en-US" altLang="zh-CN" sz="2400" dirty="0"/>
              <a:t>q </a:t>
            </a:r>
            <a:r>
              <a:rPr lang="zh-CN" altLang="en-US" sz="2400" dirty="0"/>
              <a:t>为真、</a:t>
            </a:r>
            <a:r>
              <a:rPr lang="en-US" altLang="zh-CN" sz="2400" dirty="0">
                <a:sym typeface="Symbol" panose="05050102010706020507" pitchFamily="18" charset="2"/>
              </a:rPr>
              <a:t> </a:t>
            </a:r>
            <a:r>
              <a:rPr lang="en-US" altLang="zh-CN" sz="2400" dirty="0"/>
              <a:t>r </a:t>
            </a:r>
            <a:r>
              <a:rPr lang="zh-CN" altLang="en-US" sz="2400" dirty="0"/>
              <a:t>为真：方案 </a:t>
            </a:r>
            <a:r>
              <a:rPr lang="en-US" altLang="zh-CN" sz="2400" dirty="0"/>
              <a:t>2</a:t>
            </a:r>
            <a:r>
              <a:rPr lang="zh-CN" altLang="en-US" sz="2400" dirty="0"/>
              <a:t>“派 </a:t>
            </a:r>
            <a:r>
              <a:rPr lang="en-US" altLang="zh-CN" sz="2400" dirty="0"/>
              <a:t>B </a:t>
            </a:r>
            <a:r>
              <a:rPr lang="zh-CN" altLang="en-US" sz="2400" dirty="0"/>
              <a:t>去”</a:t>
            </a:r>
            <a:endParaRPr lang="zh-CN" altLang="en-US" sz="2400" dirty="0">
              <a:latin typeface="+mj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3D28945-6FD9-4958-8792-C1175C83891C}"/>
              </a:ext>
            </a:extLst>
          </p:cNvPr>
          <p:cNvSpPr/>
          <p:nvPr/>
        </p:nvSpPr>
        <p:spPr>
          <a:xfrm>
            <a:off x="6672064" y="2278337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i="0" dirty="0">
                <a:solidFill>
                  <a:srgbClr val="C00000"/>
                </a:solidFill>
                <a:latin typeface="+mn-ea"/>
                <a:ea typeface="+mn-ea"/>
              </a:rPr>
              <a:t>可满足性很容易分析得解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0D219A4-3DC8-43AE-B0B2-85B3447F50D5}"/>
              </a:ext>
            </a:extLst>
          </p:cNvPr>
          <p:cNvSpPr/>
          <p:nvPr/>
        </p:nvSpPr>
        <p:spPr>
          <a:xfrm>
            <a:off x="3430589" y="3779366"/>
            <a:ext cx="21900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i="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p </a:t>
            </a:r>
            <a:r>
              <a:rPr lang="zh-CN" altLang="en-US" i="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真 </a:t>
            </a:r>
            <a:r>
              <a:rPr lang="en-US" altLang="zh-CN" i="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q </a:t>
            </a:r>
            <a:r>
              <a:rPr lang="zh-CN" altLang="en-US" i="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假 </a:t>
            </a:r>
            <a:r>
              <a:rPr lang="en-US" altLang="zh-CN" i="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r </a:t>
            </a:r>
            <a:r>
              <a:rPr lang="zh-CN" altLang="en-US" i="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B312F8C-0499-457B-B04B-FB77885506AB}"/>
              </a:ext>
            </a:extLst>
          </p:cNvPr>
          <p:cNvSpPr/>
          <p:nvPr/>
        </p:nvSpPr>
        <p:spPr>
          <a:xfrm>
            <a:off x="3430589" y="4912841"/>
            <a:ext cx="21900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i="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p </a:t>
            </a:r>
            <a:r>
              <a:rPr lang="zh-CN" altLang="en-US" i="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假 </a:t>
            </a:r>
            <a:r>
              <a:rPr lang="en-US" altLang="zh-CN" i="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q </a:t>
            </a:r>
            <a:r>
              <a:rPr lang="zh-CN" altLang="en-US" i="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真 </a:t>
            </a:r>
            <a:r>
              <a:rPr lang="en-US" altLang="zh-CN" i="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r </a:t>
            </a:r>
            <a:r>
              <a:rPr lang="zh-CN" altLang="en-US" i="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假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8F9BC44-E0C0-4B2E-A7F4-BDB2D01353EF}"/>
              </a:ext>
            </a:extLst>
          </p:cNvPr>
          <p:cNvGrpSpPr>
            <a:grpSpLocks/>
          </p:cNvGrpSpPr>
          <p:nvPr/>
        </p:nvGrpSpPr>
        <p:grpSpPr bwMode="auto">
          <a:xfrm>
            <a:off x="1885950" y="4023842"/>
            <a:ext cx="1544638" cy="1307346"/>
            <a:chOff x="362320" y="4615535"/>
            <a:chExt cx="1543637" cy="1306605"/>
          </a:xfrm>
        </p:grpSpPr>
        <p:cxnSp>
          <p:nvCxnSpPr>
            <p:cNvPr id="69640" name="直接箭头连接符 8">
              <a:extLst>
                <a:ext uri="{FF2B5EF4-FFF2-40B4-BE49-F238E27FC236}">
                  <a16:creationId xmlns:a16="http://schemas.microsoft.com/office/drawing/2014/main" id="{E4FC7DB7-80E6-4F00-BA1C-963C01A3D30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123950" y="4743450"/>
              <a:ext cx="635080" cy="4953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641" name="直接箭头连接符 10">
              <a:extLst>
                <a:ext uri="{FF2B5EF4-FFF2-40B4-BE49-F238E27FC236}">
                  <a16:creationId xmlns:a16="http://schemas.microsoft.com/office/drawing/2014/main" id="{0E753D2F-BD56-4413-84BF-4C6F84705E3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1129945" y="5295900"/>
              <a:ext cx="776012" cy="50482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B843973-24B9-49DE-B48E-D966E8F37A21}"/>
                </a:ext>
              </a:extLst>
            </p:cNvPr>
            <p:cNvSpPr/>
            <p:nvPr/>
          </p:nvSpPr>
          <p:spPr>
            <a:xfrm>
              <a:off x="362320" y="4615535"/>
              <a:ext cx="923326" cy="130660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 i="0" dirty="0">
                  <a:solidFill>
                    <a:schemeClr val="accent1"/>
                  </a:solidFill>
                  <a:ea typeface="+mn-ea"/>
                  <a:cs typeface="Times New Roman" panose="02020603050405020304" pitchFamily="18" charset="0"/>
                </a:rPr>
                <a:t>成真赋值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6389AFEA-BFDC-40ED-A825-F723473E62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 </a:t>
            </a:r>
            <a:r>
              <a:rPr lang="en-US" altLang="zh-CN"/>
              <a:t>2 </a:t>
            </a:r>
            <a:r>
              <a:rPr lang="zh-CN" altLang="en-US"/>
              <a:t>如何卖股？</a:t>
            </a:r>
            <a:endParaRPr lang="en-US" altLang="zh-CN"/>
          </a:p>
        </p:txBody>
      </p:sp>
      <p:sp>
        <p:nvSpPr>
          <p:cNvPr id="405507" name="Rectangle 3">
            <a:extLst>
              <a:ext uri="{FF2B5EF4-FFF2-40B4-BE49-F238E27FC236}">
                <a16:creationId xmlns:a16="http://schemas.microsoft.com/office/drawing/2014/main" id="{3800FFC5-6A48-4FF8-9EB9-D70266FC60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15480" y="1772816"/>
            <a:ext cx="10056854" cy="446405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+mj-lt"/>
              </a:rPr>
              <a:t>我持有 </a:t>
            </a:r>
            <a:r>
              <a:rPr lang="en-US" altLang="zh-CN" dirty="0">
                <a:latin typeface="+mj-lt"/>
              </a:rPr>
              <a:t>A</a:t>
            </a:r>
            <a:r>
              <a:rPr lang="zh-CN" altLang="en-US" dirty="0">
                <a:latin typeface="+mj-lt"/>
              </a:rPr>
              <a:t>、</a:t>
            </a:r>
            <a:r>
              <a:rPr lang="en-US" altLang="zh-CN" dirty="0">
                <a:latin typeface="+mj-lt"/>
              </a:rPr>
              <a:t>B</a:t>
            </a:r>
            <a:r>
              <a:rPr lang="zh-CN" altLang="en-US" dirty="0">
                <a:latin typeface="+mj-lt"/>
              </a:rPr>
              <a:t>、</a:t>
            </a:r>
            <a:r>
              <a:rPr lang="en-US" altLang="zh-CN" dirty="0">
                <a:latin typeface="+mj-lt"/>
              </a:rPr>
              <a:t>C</a:t>
            </a:r>
            <a:r>
              <a:rPr lang="zh-CN" altLang="en-US" dirty="0">
                <a:latin typeface="+mj-lt"/>
              </a:rPr>
              <a:t>、</a:t>
            </a:r>
            <a:r>
              <a:rPr lang="en-US" altLang="zh-CN" dirty="0">
                <a:latin typeface="+mj-lt"/>
              </a:rPr>
              <a:t>D</a:t>
            </a:r>
            <a:r>
              <a:rPr lang="zh-CN" altLang="en-US" dirty="0">
                <a:latin typeface="+mj-lt"/>
              </a:rPr>
              <a:t>、</a:t>
            </a:r>
            <a:r>
              <a:rPr lang="en-US" altLang="zh-CN" dirty="0">
                <a:latin typeface="+mj-lt"/>
              </a:rPr>
              <a:t>E </a:t>
            </a:r>
            <a:r>
              <a:rPr lang="zh-CN" altLang="en-US" dirty="0">
                <a:latin typeface="+mj-lt"/>
              </a:rPr>
              <a:t>五种股票，为了变现需要抛售几种股票，但需同时满足如下条件：</a:t>
            </a:r>
          </a:p>
          <a:p>
            <a:pPr marL="914400" lvl="1" indent="-457200">
              <a:buFont typeface="+mj-ea"/>
              <a:buAutoNum type="circleNumDbPlain"/>
              <a:defRPr/>
            </a:pPr>
            <a:r>
              <a:rPr lang="zh-CN" altLang="en-US" sz="2000" dirty="0">
                <a:latin typeface="+mj-lt"/>
              </a:rPr>
              <a:t>若 </a:t>
            </a:r>
            <a:r>
              <a:rPr lang="en-US" altLang="zh-CN" sz="2000" dirty="0">
                <a:latin typeface="+mj-lt"/>
              </a:rPr>
              <a:t>A </a:t>
            </a:r>
            <a:r>
              <a:rPr lang="zh-CN" altLang="en-US" sz="2000" dirty="0">
                <a:latin typeface="+mj-lt"/>
              </a:rPr>
              <a:t>抛出，则 </a:t>
            </a:r>
            <a:r>
              <a:rPr lang="en-US" altLang="zh-CN" sz="2000" dirty="0">
                <a:latin typeface="+mj-lt"/>
              </a:rPr>
              <a:t>B </a:t>
            </a:r>
            <a:r>
              <a:rPr lang="zh-CN" altLang="en-US" sz="2000" dirty="0">
                <a:latin typeface="+mj-lt"/>
              </a:rPr>
              <a:t>也抛出</a:t>
            </a:r>
          </a:p>
          <a:p>
            <a:pPr marL="914400" lvl="1" indent="-457200">
              <a:buFont typeface="+mj-ea"/>
              <a:buAutoNum type="circleNumDbPlain"/>
              <a:defRPr/>
            </a:pPr>
            <a:r>
              <a:rPr lang="en-US" altLang="zh-CN" sz="2000" dirty="0">
                <a:latin typeface="+mj-lt"/>
              </a:rPr>
              <a:t>B </a:t>
            </a:r>
            <a:r>
              <a:rPr lang="zh-CN" altLang="en-US" sz="2000" dirty="0">
                <a:latin typeface="+mj-lt"/>
              </a:rPr>
              <a:t>和 </a:t>
            </a:r>
            <a:r>
              <a:rPr lang="en-US" altLang="zh-CN" sz="2000" dirty="0">
                <a:latin typeface="+mj-lt"/>
              </a:rPr>
              <a:t>C </a:t>
            </a:r>
            <a:r>
              <a:rPr lang="zh-CN" altLang="en-US" sz="2000" dirty="0">
                <a:latin typeface="+mj-lt"/>
              </a:rPr>
              <a:t>要留一种股票且只能留一种</a:t>
            </a:r>
          </a:p>
          <a:p>
            <a:pPr marL="914400" lvl="1" indent="-457200">
              <a:buFont typeface="+mj-ea"/>
              <a:buAutoNum type="circleNumDbPlain"/>
              <a:defRPr/>
            </a:pPr>
            <a:r>
              <a:rPr lang="en-US" altLang="zh-CN" sz="2000" dirty="0">
                <a:latin typeface="+mj-lt"/>
              </a:rPr>
              <a:t>C </a:t>
            </a:r>
            <a:r>
              <a:rPr lang="zh-CN" altLang="en-US" sz="2000" dirty="0">
                <a:latin typeface="+mj-lt"/>
              </a:rPr>
              <a:t>和 </a:t>
            </a:r>
            <a:r>
              <a:rPr lang="en-US" altLang="zh-CN" sz="2000" dirty="0">
                <a:latin typeface="+mj-lt"/>
              </a:rPr>
              <a:t>D </a:t>
            </a:r>
            <a:r>
              <a:rPr lang="zh-CN" altLang="en-US" sz="2000" dirty="0">
                <a:latin typeface="+mj-lt"/>
              </a:rPr>
              <a:t>要么全抛，要么都不抛</a:t>
            </a:r>
          </a:p>
          <a:p>
            <a:pPr marL="914400" lvl="1" indent="-457200">
              <a:buFont typeface="+mj-ea"/>
              <a:buAutoNum type="circleNumDbPlain"/>
              <a:defRPr/>
            </a:pPr>
            <a:r>
              <a:rPr lang="en-US" altLang="zh-CN" sz="2000" dirty="0">
                <a:latin typeface="+mj-lt"/>
              </a:rPr>
              <a:t>D </a:t>
            </a:r>
            <a:r>
              <a:rPr lang="zh-CN" altLang="en-US" sz="2000" dirty="0">
                <a:latin typeface="+mj-lt"/>
              </a:rPr>
              <a:t>和 </a:t>
            </a:r>
            <a:r>
              <a:rPr lang="en-US" altLang="zh-CN" sz="2000" dirty="0">
                <a:latin typeface="+mj-lt"/>
              </a:rPr>
              <a:t>E </a:t>
            </a:r>
            <a:r>
              <a:rPr lang="zh-CN" altLang="en-US" sz="2000" dirty="0">
                <a:latin typeface="+mj-lt"/>
              </a:rPr>
              <a:t>中必然有一种或两种要抛出</a:t>
            </a:r>
          </a:p>
          <a:p>
            <a:pPr marL="914400" lvl="1" indent="-457200">
              <a:buFont typeface="+mj-ea"/>
              <a:buAutoNum type="circleNumDbPlain"/>
              <a:defRPr/>
            </a:pPr>
            <a:r>
              <a:rPr lang="zh-CN" altLang="en-US" sz="2000" dirty="0">
                <a:latin typeface="+mj-lt"/>
              </a:rPr>
              <a:t>若 </a:t>
            </a:r>
            <a:r>
              <a:rPr lang="en-US" altLang="zh-CN" sz="2000" dirty="0">
                <a:latin typeface="+mj-lt"/>
              </a:rPr>
              <a:t>E </a:t>
            </a:r>
            <a:r>
              <a:rPr lang="zh-CN" altLang="en-US" sz="2000" dirty="0">
                <a:latin typeface="+mj-lt"/>
              </a:rPr>
              <a:t>抛出，则 </a:t>
            </a:r>
            <a:r>
              <a:rPr lang="en-US" altLang="zh-CN" sz="2000" dirty="0">
                <a:latin typeface="+mj-lt"/>
              </a:rPr>
              <a:t>A</a:t>
            </a:r>
            <a:r>
              <a:rPr lang="zh-CN" altLang="en-US" sz="2000" dirty="0">
                <a:latin typeface="+mj-lt"/>
              </a:rPr>
              <a:t>、</a:t>
            </a:r>
            <a:r>
              <a:rPr lang="en-US" altLang="zh-CN" sz="2000" dirty="0">
                <a:latin typeface="+mj-lt"/>
              </a:rPr>
              <a:t>B </a:t>
            </a:r>
            <a:r>
              <a:rPr lang="zh-CN" altLang="en-US" sz="2000" dirty="0">
                <a:latin typeface="+mj-lt"/>
              </a:rPr>
              <a:t>也抛出</a:t>
            </a:r>
          </a:p>
          <a:p>
            <a:pPr>
              <a:defRPr/>
            </a:pPr>
            <a:r>
              <a:rPr lang="zh-CN" altLang="en-US" dirty="0">
                <a:latin typeface="+mj-lt"/>
              </a:rPr>
              <a:t>问：抛售股票的合理方案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73928B93-15F2-4465-88AC-02928881BA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 </a:t>
            </a:r>
            <a:r>
              <a:rPr lang="en-US" altLang="zh-CN"/>
              <a:t>2 </a:t>
            </a:r>
            <a:r>
              <a:rPr lang="zh-CN" altLang="en-US"/>
              <a:t>如何卖股？</a:t>
            </a:r>
            <a:endParaRPr lang="en-US" altLang="zh-CN"/>
          </a:p>
        </p:txBody>
      </p:sp>
      <p:sp>
        <p:nvSpPr>
          <p:cNvPr id="406531" name="Rectangle 3">
            <a:extLst>
              <a:ext uri="{FF2B5EF4-FFF2-40B4-BE49-F238E27FC236}">
                <a16:creationId xmlns:a16="http://schemas.microsoft.com/office/drawing/2014/main" id="{E716A04E-E153-458E-8E1C-8F32B706C0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43472" y="1628800"/>
            <a:ext cx="8677275" cy="4464050"/>
          </a:xfrm>
        </p:spPr>
        <p:txBody>
          <a:bodyPr/>
          <a:lstStyle/>
          <a:p>
            <a:pPr eaLnBrk="1" hangingPunct="1"/>
            <a:r>
              <a:rPr lang="zh-CN" altLang="en-US"/>
              <a:t>将条件翻译为命题公式</a:t>
            </a:r>
            <a:endParaRPr lang="zh-CN" altLang="en-US">
              <a:solidFill>
                <a:schemeClr val="tx2"/>
              </a:solidFill>
            </a:endParaRPr>
          </a:p>
          <a:p>
            <a:pPr marL="914400" lvl="1" indent="-457200" algn="just" eaLnBrk="1" hangingPunct="1">
              <a:lnSpc>
                <a:spcPct val="155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2400">
                <a:solidFill>
                  <a:srgbClr val="C00000"/>
                </a:solidFill>
              </a:rPr>
              <a:t>若 </a:t>
            </a:r>
            <a:r>
              <a:rPr lang="en-US" altLang="zh-CN" sz="2400">
                <a:solidFill>
                  <a:srgbClr val="C00000"/>
                </a:solidFill>
                <a:ea typeface="t"/>
                <a:cs typeface="t"/>
              </a:rPr>
              <a:t>A </a:t>
            </a:r>
            <a:r>
              <a:rPr lang="zh-CN" altLang="en-US" sz="2400">
                <a:solidFill>
                  <a:srgbClr val="C00000"/>
                </a:solidFill>
              </a:rPr>
              <a:t>抛出，则 </a:t>
            </a:r>
            <a:r>
              <a:rPr lang="en-US" altLang="zh-CN" sz="2400">
                <a:solidFill>
                  <a:srgbClr val="C00000"/>
                </a:solidFill>
                <a:ea typeface="t"/>
                <a:cs typeface="t"/>
              </a:rPr>
              <a:t>B </a:t>
            </a:r>
            <a:r>
              <a:rPr lang="zh-CN" altLang="en-US" sz="2400">
                <a:solidFill>
                  <a:srgbClr val="C00000"/>
                </a:solidFill>
              </a:rPr>
              <a:t>也抛出：</a:t>
            </a:r>
            <a:r>
              <a:rPr lang="en-US" altLang="zh-CN">
                <a:solidFill>
                  <a:schemeClr val="accent1"/>
                </a:solidFill>
              </a:rPr>
              <a:t>a→b</a:t>
            </a:r>
            <a:endParaRPr lang="en-US" altLang="zh-CN" sz="2400">
              <a:solidFill>
                <a:schemeClr val="accent1"/>
              </a:solidFill>
            </a:endParaRPr>
          </a:p>
          <a:p>
            <a:pPr marL="914400" lvl="1" indent="-457200" algn="just" eaLnBrk="1" hangingPunct="1">
              <a:lnSpc>
                <a:spcPct val="155000"/>
              </a:lnSpc>
              <a:buFont typeface="黑体" panose="02010609060101010101" pitchFamily="49" charset="-122"/>
              <a:buAutoNum type="circleNumDbPlain"/>
            </a:pPr>
            <a:r>
              <a:rPr lang="en-US" altLang="zh-CN" sz="2400">
                <a:solidFill>
                  <a:srgbClr val="C00000"/>
                </a:solidFill>
              </a:rPr>
              <a:t>B </a:t>
            </a:r>
            <a:r>
              <a:rPr lang="zh-CN" altLang="en-US" sz="2400">
                <a:solidFill>
                  <a:srgbClr val="C00000"/>
                </a:solidFill>
              </a:rPr>
              <a:t>和 </a:t>
            </a:r>
            <a:r>
              <a:rPr lang="en-US" altLang="zh-CN" sz="2400">
                <a:solidFill>
                  <a:srgbClr val="C00000"/>
                </a:solidFill>
              </a:rPr>
              <a:t>C</a:t>
            </a:r>
            <a:r>
              <a:rPr lang="zh-CN" altLang="en-US" sz="2400">
                <a:solidFill>
                  <a:srgbClr val="C00000"/>
                </a:solidFill>
              </a:rPr>
              <a:t>要留一种且只能留一种：</a:t>
            </a:r>
            <a:r>
              <a:rPr lang="en-US" altLang="zh-CN">
                <a:solidFill>
                  <a:schemeClr val="accent1"/>
                </a:solidFill>
              </a:rPr>
              <a:t>(¬b∧c)∨(b∧¬c)</a:t>
            </a:r>
            <a:endParaRPr lang="en-US" altLang="zh-CN" sz="2400">
              <a:solidFill>
                <a:schemeClr val="accent1"/>
              </a:solidFill>
            </a:endParaRPr>
          </a:p>
          <a:p>
            <a:pPr marL="914400" lvl="1" indent="-457200" algn="just" eaLnBrk="1" hangingPunct="1">
              <a:lnSpc>
                <a:spcPct val="155000"/>
              </a:lnSpc>
              <a:buFont typeface="黑体" panose="02010609060101010101" pitchFamily="49" charset="-122"/>
              <a:buAutoNum type="circleNumDbPlain"/>
            </a:pPr>
            <a:r>
              <a:rPr lang="en-US" altLang="zh-CN" sz="2400">
                <a:solidFill>
                  <a:srgbClr val="C00000"/>
                </a:solidFill>
              </a:rPr>
              <a:t>C </a:t>
            </a:r>
            <a:r>
              <a:rPr lang="zh-CN" altLang="en-US" sz="2400">
                <a:solidFill>
                  <a:srgbClr val="C00000"/>
                </a:solidFill>
              </a:rPr>
              <a:t>和 </a:t>
            </a:r>
            <a:r>
              <a:rPr lang="en-US" altLang="zh-CN" sz="2400">
                <a:solidFill>
                  <a:srgbClr val="C00000"/>
                </a:solidFill>
              </a:rPr>
              <a:t>D </a:t>
            </a:r>
            <a:r>
              <a:rPr lang="zh-CN" altLang="en-US" sz="2400">
                <a:solidFill>
                  <a:srgbClr val="C00000"/>
                </a:solidFill>
              </a:rPr>
              <a:t>要么全抛，要么都不抛：</a:t>
            </a:r>
            <a:r>
              <a:rPr lang="en-US" altLang="zh-CN">
                <a:solidFill>
                  <a:schemeClr val="accent1"/>
                </a:solidFill>
              </a:rPr>
              <a:t>c</a:t>
            </a:r>
            <a:r>
              <a:rPr lang="en-US" altLang="zh-CN">
                <a:solidFill>
                  <a:schemeClr val="accent1"/>
                </a:solidFill>
                <a:sym typeface="Symbol" panose="05050102010706020507" pitchFamily="18" charset="2"/>
              </a:rPr>
              <a:t></a:t>
            </a:r>
            <a:r>
              <a:rPr lang="en-US" altLang="zh-CN">
                <a:solidFill>
                  <a:schemeClr val="accent1"/>
                </a:solidFill>
              </a:rPr>
              <a:t>d</a:t>
            </a:r>
            <a:endParaRPr lang="en-US" altLang="zh-CN" sz="2400">
              <a:solidFill>
                <a:schemeClr val="accent1"/>
              </a:solidFill>
            </a:endParaRPr>
          </a:p>
          <a:p>
            <a:pPr marL="914400" lvl="1" indent="-457200" algn="just" eaLnBrk="1" hangingPunct="1">
              <a:lnSpc>
                <a:spcPct val="155000"/>
              </a:lnSpc>
              <a:buFont typeface="黑体" panose="02010609060101010101" pitchFamily="49" charset="-122"/>
              <a:buAutoNum type="circleNumDbPlain"/>
            </a:pPr>
            <a:r>
              <a:rPr lang="en-US" altLang="zh-CN" sz="2400">
                <a:solidFill>
                  <a:srgbClr val="C00000"/>
                </a:solidFill>
              </a:rPr>
              <a:t>D </a:t>
            </a:r>
            <a:r>
              <a:rPr lang="zh-CN" altLang="en-US" sz="2400">
                <a:solidFill>
                  <a:srgbClr val="C00000"/>
                </a:solidFill>
              </a:rPr>
              <a:t>和 </a:t>
            </a:r>
            <a:r>
              <a:rPr lang="en-US" altLang="zh-CN" sz="2400">
                <a:solidFill>
                  <a:srgbClr val="C00000"/>
                </a:solidFill>
              </a:rPr>
              <a:t>E </a:t>
            </a:r>
            <a:r>
              <a:rPr lang="zh-CN" altLang="en-US" sz="2400">
                <a:solidFill>
                  <a:srgbClr val="C00000"/>
                </a:solidFill>
              </a:rPr>
              <a:t>中必然有一种或两种要抛出：</a:t>
            </a:r>
            <a:r>
              <a:rPr lang="en-US" altLang="zh-CN">
                <a:solidFill>
                  <a:schemeClr val="accent1"/>
                </a:solidFill>
              </a:rPr>
              <a:t>d∨e</a:t>
            </a:r>
            <a:endParaRPr lang="en-US" altLang="zh-CN" sz="2400">
              <a:solidFill>
                <a:schemeClr val="accent1"/>
              </a:solidFill>
            </a:endParaRPr>
          </a:p>
          <a:p>
            <a:pPr marL="914400" lvl="1" indent="-457200" algn="just" eaLnBrk="1" hangingPunct="1">
              <a:lnSpc>
                <a:spcPct val="155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2400">
                <a:solidFill>
                  <a:srgbClr val="C00000"/>
                </a:solidFill>
              </a:rPr>
              <a:t>若 </a:t>
            </a:r>
            <a:r>
              <a:rPr lang="en-US" altLang="zh-CN" sz="2400">
                <a:solidFill>
                  <a:srgbClr val="C00000"/>
                </a:solidFill>
                <a:ea typeface="t"/>
                <a:cs typeface="t"/>
              </a:rPr>
              <a:t>E </a:t>
            </a:r>
            <a:r>
              <a:rPr lang="zh-CN" altLang="en-US" sz="2400">
                <a:solidFill>
                  <a:srgbClr val="C00000"/>
                </a:solidFill>
              </a:rPr>
              <a:t>抛出，则 </a:t>
            </a:r>
            <a:r>
              <a:rPr lang="en-US" altLang="zh-CN" sz="2400">
                <a:solidFill>
                  <a:srgbClr val="C00000"/>
                </a:solidFill>
                <a:ea typeface="t"/>
                <a:cs typeface="t"/>
              </a:rPr>
              <a:t>A</a:t>
            </a:r>
            <a:r>
              <a:rPr lang="zh-CN" altLang="en-US" sz="2400">
                <a:solidFill>
                  <a:srgbClr val="C00000"/>
                </a:solidFill>
              </a:rPr>
              <a:t>、</a:t>
            </a:r>
            <a:r>
              <a:rPr lang="en-US" altLang="zh-CN" sz="2400">
                <a:solidFill>
                  <a:srgbClr val="C00000"/>
                </a:solidFill>
                <a:ea typeface="t"/>
                <a:cs typeface="t"/>
              </a:rPr>
              <a:t>B </a:t>
            </a:r>
            <a:r>
              <a:rPr lang="zh-CN" altLang="en-US" sz="2400">
                <a:solidFill>
                  <a:srgbClr val="C00000"/>
                </a:solidFill>
              </a:rPr>
              <a:t>也抛出：</a:t>
            </a:r>
            <a:r>
              <a:rPr lang="en-US" altLang="zh-CN">
                <a:solidFill>
                  <a:schemeClr val="accent1"/>
                </a:solidFill>
              </a:rPr>
              <a:t>e→(a∧b)</a:t>
            </a:r>
            <a:endParaRPr lang="en-US" altLang="zh-CN" sz="240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FFD23670-FDDB-4EA9-9B9E-D45EA0D357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 </a:t>
            </a:r>
            <a:r>
              <a:rPr lang="en-US" altLang="zh-CN"/>
              <a:t>2 </a:t>
            </a:r>
            <a:r>
              <a:rPr lang="zh-CN" altLang="en-US"/>
              <a:t>如何卖股？</a:t>
            </a:r>
            <a:endParaRPr lang="en-US" altLang="zh-CN"/>
          </a:p>
        </p:txBody>
      </p:sp>
      <p:sp>
        <p:nvSpPr>
          <p:cNvPr id="407555" name="Rectangle 3">
            <a:extLst>
              <a:ext uri="{FF2B5EF4-FFF2-40B4-BE49-F238E27FC236}">
                <a16:creationId xmlns:a16="http://schemas.microsoft.com/office/drawing/2014/main" id="{C71C8F4E-0CD2-4928-8FAE-AE99F12B6A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71464" y="1556792"/>
            <a:ext cx="8934450" cy="446405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dirty="0"/>
              <a:t>可满足性问题</a:t>
            </a:r>
            <a:endParaRPr lang="en-US" altLang="zh-CN" dirty="0"/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>
                <a:solidFill>
                  <a:schemeClr val="accent1"/>
                </a:solidFill>
              </a:rPr>
              <a:t>      (</a:t>
            </a:r>
            <a:r>
              <a:rPr lang="en-US" altLang="zh-CN" sz="2400" dirty="0" err="1">
                <a:solidFill>
                  <a:schemeClr val="accent1"/>
                </a:solidFill>
              </a:rPr>
              <a:t>a→b</a:t>
            </a:r>
            <a:r>
              <a:rPr lang="en-US" altLang="zh-CN" sz="2400" dirty="0">
                <a:solidFill>
                  <a:schemeClr val="accent1"/>
                </a:solidFill>
              </a:rPr>
              <a:t>)∧((¬</a:t>
            </a:r>
            <a:r>
              <a:rPr lang="en-US" altLang="zh-CN" sz="2400" dirty="0" err="1">
                <a:solidFill>
                  <a:schemeClr val="accent1"/>
                </a:solidFill>
              </a:rPr>
              <a:t>b∧c</a:t>
            </a:r>
            <a:r>
              <a:rPr lang="en-US" altLang="zh-CN" sz="2400" dirty="0">
                <a:solidFill>
                  <a:schemeClr val="accent1"/>
                </a:solidFill>
              </a:rPr>
              <a:t>)∨(b∧¬c))∧(c</a:t>
            </a:r>
            <a:r>
              <a:rPr kumimoji="0" lang="en-US" altLang="zh-CN" sz="2400" dirty="0">
                <a:solidFill>
                  <a:schemeClr val="accent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 </a:t>
            </a:r>
            <a:r>
              <a:rPr lang="en-US" altLang="zh-CN" sz="2400" dirty="0">
                <a:solidFill>
                  <a:schemeClr val="accent1"/>
                </a:solidFill>
              </a:rPr>
              <a:t>d)∧(</a:t>
            </a:r>
            <a:r>
              <a:rPr lang="en-US" altLang="zh-CN" sz="2400" dirty="0" err="1">
                <a:solidFill>
                  <a:schemeClr val="accent1"/>
                </a:solidFill>
              </a:rPr>
              <a:t>d∨e</a:t>
            </a:r>
            <a:r>
              <a:rPr lang="en-US" altLang="zh-CN" sz="2400" dirty="0">
                <a:solidFill>
                  <a:schemeClr val="accent1"/>
                </a:solidFill>
              </a:rPr>
              <a:t>)∧(e→(</a:t>
            </a:r>
            <a:r>
              <a:rPr lang="en-US" altLang="zh-CN" sz="2400" dirty="0" err="1">
                <a:solidFill>
                  <a:schemeClr val="accent1"/>
                </a:solidFill>
              </a:rPr>
              <a:t>a∧b</a:t>
            </a:r>
            <a:r>
              <a:rPr lang="en-US" altLang="zh-CN" sz="2400" dirty="0">
                <a:solidFill>
                  <a:schemeClr val="accent1"/>
                </a:solidFill>
              </a:rPr>
              <a:t>))</a:t>
            </a:r>
            <a:endParaRPr lang="en-US" altLang="zh-CN" sz="2000" dirty="0">
              <a:solidFill>
                <a:schemeClr val="accent1"/>
              </a:solidFill>
            </a:endParaRP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dirty="0"/>
              <a:t>恒等转换为如下</a:t>
            </a:r>
            <a:r>
              <a:rPr lang="zh-CN" altLang="en-US" dirty="0">
                <a:solidFill>
                  <a:srgbClr val="FF0000"/>
                </a:solidFill>
              </a:rPr>
              <a:t>格式</a:t>
            </a:r>
            <a:r>
              <a:rPr lang="zh-CN" altLang="en-US" dirty="0"/>
              <a:t>的公式，很容易分析求解</a:t>
            </a:r>
          </a:p>
          <a:p>
            <a:pPr marL="457200" lvl="1" indent="0" algn="just" eaLnBrk="1" hangingPunct="1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(¬a∧¬</a:t>
            </a:r>
            <a:r>
              <a:rPr lang="en-US" altLang="zh-CN" sz="2400" dirty="0" err="1">
                <a:solidFill>
                  <a:srgbClr val="FF0000"/>
                </a:solidFill>
              </a:rPr>
              <a:t>b∧c∧d</a:t>
            </a:r>
            <a:r>
              <a:rPr lang="en-US" altLang="zh-CN" sz="2400" dirty="0">
                <a:solidFill>
                  <a:srgbClr val="FF0000"/>
                </a:solidFill>
              </a:rPr>
              <a:t>∧¬e)∨(</a:t>
            </a:r>
            <a:r>
              <a:rPr lang="en-US" altLang="zh-CN" sz="2400" dirty="0" err="1">
                <a:solidFill>
                  <a:srgbClr val="FF0000"/>
                </a:solidFill>
              </a:rPr>
              <a:t>a∧b</a:t>
            </a:r>
            <a:r>
              <a:rPr lang="en-US" altLang="zh-CN" sz="2400" dirty="0">
                <a:solidFill>
                  <a:srgbClr val="FF0000"/>
                </a:solidFill>
              </a:rPr>
              <a:t>∧¬c∧¬</a:t>
            </a:r>
            <a:r>
              <a:rPr lang="en-US" altLang="zh-CN" sz="2400" dirty="0" err="1">
                <a:solidFill>
                  <a:srgbClr val="FF0000"/>
                </a:solidFill>
              </a:rPr>
              <a:t>d∧e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400" dirty="0"/>
              <a:t>2 </a:t>
            </a:r>
            <a:r>
              <a:rPr lang="zh-CN" altLang="en-US" sz="2400" dirty="0"/>
              <a:t>个解，</a:t>
            </a:r>
            <a:r>
              <a:rPr lang="en-US" altLang="zh-CN" sz="2400" dirty="0"/>
              <a:t>2 </a:t>
            </a:r>
            <a:r>
              <a:rPr lang="zh-CN" altLang="en-US" sz="2400" dirty="0"/>
              <a:t>组</a:t>
            </a:r>
            <a:r>
              <a:rPr lang="zh-CN" altLang="en-US" sz="2400" dirty="0">
                <a:solidFill>
                  <a:srgbClr val="C00000"/>
                </a:solidFill>
              </a:rPr>
              <a:t>成真赋值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marL="457200" lvl="1" indent="0" algn="just" eaLnBrk="1" hangingPunct="1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>
                <a:solidFill>
                  <a:schemeClr val="accent1"/>
                </a:solidFill>
              </a:rPr>
              <a:t>a </a:t>
            </a:r>
            <a:r>
              <a:rPr lang="zh-CN" altLang="en-US" sz="2400" dirty="0">
                <a:solidFill>
                  <a:schemeClr val="accent1"/>
                </a:solidFill>
              </a:rPr>
              <a:t>假 </a:t>
            </a:r>
            <a:r>
              <a:rPr lang="en-US" altLang="zh-CN" sz="2400" dirty="0">
                <a:solidFill>
                  <a:schemeClr val="accent1"/>
                </a:solidFill>
              </a:rPr>
              <a:t>b </a:t>
            </a:r>
            <a:r>
              <a:rPr lang="zh-CN" altLang="en-US" sz="2400" dirty="0">
                <a:solidFill>
                  <a:schemeClr val="accent1"/>
                </a:solidFill>
              </a:rPr>
              <a:t>假 </a:t>
            </a:r>
            <a:r>
              <a:rPr lang="en-US" altLang="zh-CN" sz="2400" dirty="0">
                <a:solidFill>
                  <a:schemeClr val="accent1"/>
                </a:solidFill>
              </a:rPr>
              <a:t>c </a:t>
            </a:r>
            <a:r>
              <a:rPr lang="zh-CN" altLang="en-US" sz="2400" dirty="0">
                <a:solidFill>
                  <a:schemeClr val="accent1"/>
                </a:solidFill>
              </a:rPr>
              <a:t>真 </a:t>
            </a:r>
            <a:r>
              <a:rPr lang="en-US" altLang="zh-CN" sz="2400" dirty="0">
                <a:solidFill>
                  <a:schemeClr val="accent1"/>
                </a:solidFill>
              </a:rPr>
              <a:t>d </a:t>
            </a:r>
            <a:r>
              <a:rPr lang="zh-CN" altLang="en-US" sz="2400" dirty="0">
                <a:solidFill>
                  <a:schemeClr val="accent1"/>
                </a:solidFill>
              </a:rPr>
              <a:t>真 </a:t>
            </a:r>
            <a:r>
              <a:rPr lang="en-US" altLang="zh-CN" sz="2400" dirty="0">
                <a:solidFill>
                  <a:schemeClr val="accent1"/>
                </a:solidFill>
              </a:rPr>
              <a:t>e </a:t>
            </a:r>
            <a:r>
              <a:rPr lang="zh-CN" altLang="en-US" sz="2400" dirty="0">
                <a:solidFill>
                  <a:schemeClr val="accent1"/>
                </a:solidFill>
              </a:rPr>
              <a:t>假</a:t>
            </a:r>
            <a:endParaRPr lang="en-US" altLang="zh-CN" sz="2400" dirty="0">
              <a:solidFill>
                <a:schemeClr val="accent1"/>
              </a:solidFill>
            </a:endParaRPr>
          </a:p>
          <a:p>
            <a:pPr marL="457200" lvl="1" indent="0" algn="just" eaLnBrk="1" hangingPunct="1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>
                <a:solidFill>
                  <a:schemeClr val="accent1"/>
                </a:solidFill>
              </a:rPr>
              <a:t>a </a:t>
            </a:r>
            <a:r>
              <a:rPr lang="zh-CN" altLang="en-US" sz="2400" dirty="0">
                <a:solidFill>
                  <a:schemeClr val="accent1"/>
                </a:solidFill>
              </a:rPr>
              <a:t>真 </a:t>
            </a:r>
            <a:r>
              <a:rPr lang="en-US" altLang="zh-CN" sz="2400" dirty="0">
                <a:solidFill>
                  <a:schemeClr val="accent1"/>
                </a:solidFill>
              </a:rPr>
              <a:t>b </a:t>
            </a:r>
            <a:r>
              <a:rPr lang="zh-CN" altLang="en-US" sz="2400" dirty="0">
                <a:solidFill>
                  <a:schemeClr val="accent1"/>
                </a:solidFill>
              </a:rPr>
              <a:t>真 </a:t>
            </a:r>
            <a:r>
              <a:rPr lang="en-US" altLang="zh-CN" sz="2400" dirty="0">
                <a:solidFill>
                  <a:schemeClr val="accent1"/>
                </a:solidFill>
              </a:rPr>
              <a:t>c </a:t>
            </a:r>
            <a:r>
              <a:rPr lang="zh-CN" altLang="en-US" sz="2400" dirty="0">
                <a:solidFill>
                  <a:schemeClr val="accent1"/>
                </a:solidFill>
              </a:rPr>
              <a:t>假 </a:t>
            </a:r>
            <a:r>
              <a:rPr lang="en-US" altLang="zh-CN" sz="2400" dirty="0">
                <a:solidFill>
                  <a:schemeClr val="accent1"/>
                </a:solidFill>
              </a:rPr>
              <a:t>d </a:t>
            </a:r>
            <a:r>
              <a:rPr lang="zh-CN" altLang="en-US" sz="2400" dirty="0">
                <a:solidFill>
                  <a:schemeClr val="accent1"/>
                </a:solidFill>
              </a:rPr>
              <a:t>假 </a:t>
            </a:r>
            <a:r>
              <a:rPr lang="en-US" altLang="zh-CN" sz="2400" dirty="0">
                <a:solidFill>
                  <a:schemeClr val="accent1"/>
                </a:solidFill>
              </a:rPr>
              <a:t>e </a:t>
            </a:r>
            <a:r>
              <a:rPr lang="zh-CN" altLang="en-US" sz="2400" dirty="0">
                <a:solidFill>
                  <a:schemeClr val="accent1"/>
                </a:solidFill>
              </a:rPr>
              <a:t>真</a:t>
            </a:r>
            <a:endParaRPr lang="en-US" altLang="zh-CN" sz="2400" dirty="0">
              <a:solidFill>
                <a:schemeClr val="accent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B44AF20-7654-47CB-87E6-D6EDE0C0A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803" y="4563518"/>
            <a:ext cx="2484437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har char="–"/>
              <a:defRPr kumimoji="1" sz="2800" b="1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har char="–"/>
              <a:defRPr kumimoji="1" sz="20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Char char="•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i="0" dirty="0">
                <a:solidFill>
                  <a:srgbClr val="C00000"/>
                </a:solidFill>
                <a:ea typeface="宋体" panose="02010600030101010101" pitchFamily="2" charset="-122"/>
              </a:rPr>
              <a:t>方案 </a:t>
            </a:r>
            <a:r>
              <a:rPr lang="en-US" altLang="zh-CN" sz="2400" i="0" dirty="0">
                <a:solidFill>
                  <a:srgbClr val="C000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400" i="0" dirty="0">
                <a:solidFill>
                  <a:srgbClr val="C00000"/>
                </a:solidFill>
                <a:ea typeface="宋体" panose="02010600030101010101" pitchFamily="2" charset="-122"/>
              </a:rPr>
              <a:t>：卖 </a:t>
            </a:r>
            <a:r>
              <a:rPr lang="en-US" altLang="zh-CN" sz="2400" i="0" dirty="0">
                <a:solidFill>
                  <a:srgbClr val="C00000"/>
                </a:solidFill>
                <a:ea typeface="宋体" panose="02010600030101010101" pitchFamily="2" charset="-122"/>
              </a:rPr>
              <a:t>C</a:t>
            </a:r>
            <a:r>
              <a:rPr lang="zh-CN" altLang="en-US" sz="2400" i="0" dirty="0">
                <a:solidFill>
                  <a:srgbClr val="C00000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400" i="0" dirty="0">
                <a:solidFill>
                  <a:srgbClr val="C00000"/>
                </a:solidFill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7AE005A-3C4C-4879-B3CB-65C96F905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803" y="5230268"/>
            <a:ext cx="29368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har char="–"/>
              <a:defRPr kumimoji="1" sz="2800" b="1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har char="–"/>
              <a:defRPr kumimoji="1" sz="20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Char char="•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i="0">
                <a:solidFill>
                  <a:srgbClr val="C00000"/>
                </a:solidFill>
                <a:ea typeface="宋体" panose="02010600030101010101" pitchFamily="2" charset="-122"/>
              </a:rPr>
              <a:t>方案 </a:t>
            </a:r>
            <a:r>
              <a:rPr lang="en-US" altLang="zh-CN" sz="2400" i="0">
                <a:solidFill>
                  <a:srgbClr val="C00000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400" i="0">
                <a:solidFill>
                  <a:srgbClr val="C00000"/>
                </a:solidFill>
                <a:ea typeface="宋体" panose="02010600030101010101" pitchFamily="2" charset="-122"/>
              </a:rPr>
              <a:t>：卖 </a:t>
            </a:r>
            <a:r>
              <a:rPr lang="en-US" altLang="zh-CN" sz="2400" i="0">
                <a:solidFill>
                  <a:srgbClr val="C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i="0">
                <a:solidFill>
                  <a:srgbClr val="C00000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400" i="0">
                <a:solidFill>
                  <a:srgbClr val="C00000"/>
                </a:solidFill>
                <a:ea typeface="宋体" panose="02010600030101010101" pitchFamily="2" charset="-122"/>
              </a:rPr>
              <a:t>B</a:t>
            </a:r>
            <a:r>
              <a:rPr lang="zh-CN" altLang="en-US" sz="2400" i="0">
                <a:solidFill>
                  <a:srgbClr val="C00000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400" i="0">
                <a:solidFill>
                  <a:srgbClr val="C00000"/>
                </a:solidFill>
                <a:ea typeface="宋体" panose="02010600030101010101" pitchFamily="2" charset="-122"/>
              </a:rPr>
              <a:t>E</a:t>
            </a:r>
            <a:endParaRPr lang="zh-CN" altLang="en-US" sz="2400" i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5">
            <a:extLst>
              <a:ext uri="{FF2B5EF4-FFF2-40B4-BE49-F238E27FC236}">
                <a16:creationId xmlns:a16="http://schemas.microsoft.com/office/drawing/2014/main" id="{4F8767F3-EDF1-4181-9273-9A6C59DD2B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可满足性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4AC1F497-E856-4FE6-9939-C75CA4E448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可满足性问题求解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accent1"/>
                </a:solidFill>
              </a:rPr>
              <a:t>恒等式变换 </a:t>
            </a:r>
            <a:r>
              <a:rPr lang="en-US" altLang="zh-CN" dirty="0">
                <a:solidFill>
                  <a:schemeClr val="accent1"/>
                </a:solidFill>
              </a:rPr>
              <a:t>+ </a:t>
            </a:r>
            <a:r>
              <a:rPr lang="zh-CN" altLang="en-US" dirty="0">
                <a:solidFill>
                  <a:schemeClr val="accent1"/>
                </a:solidFill>
              </a:rPr>
              <a:t>真值分析</a:t>
            </a:r>
            <a:endParaRPr lang="en-US" altLang="zh-CN" dirty="0">
              <a:solidFill>
                <a:schemeClr val="accent1"/>
              </a:solidFill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39266AB-C21A-4A47-ACB9-625482C8222F}"/>
              </a:ext>
            </a:extLst>
          </p:cNvPr>
          <p:cNvGrpSpPr>
            <a:grpSpLocks/>
          </p:cNvGrpSpPr>
          <p:nvPr/>
        </p:nvGrpSpPr>
        <p:grpSpPr bwMode="auto">
          <a:xfrm>
            <a:off x="839416" y="2674864"/>
            <a:ext cx="10914897" cy="720080"/>
            <a:chOff x="0" y="2613239"/>
            <a:chExt cx="9144000" cy="602821"/>
          </a:xfrm>
        </p:grpSpPr>
        <p:grpSp>
          <p:nvGrpSpPr>
            <p:cNvPr id="74761" name="组合 9">
              <a:extLst>
                <a:ext uri="{FF2B5EF4-FFF2-40B4-BE49-F238E27FC236}">
                  <a16:creationId xmlns:a16="http://schemas.microsoft.com/office/drawing/2014/main" id="{6FCB4D58-605A-44ED-8199-8C4862B5F8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613239"/>
              <a:ext cx="9144000" cy="602821"/>
              <a:chOff x="0" y="1755989"/>
              <a:chExt cx="9144000" cy="602821"/>
            </a:xfrm>
          </p:grpSpPr>
          <p:pic>
            <p:nvPicPr>
              <p:cNvPr id="74763" name="图片 7">
                <a:extLst>
                  <a:ext uri="{FF2B5EF4-FFF2-40B4-BE49-F238E27FC236}">
                    <a16:creationId xmlns:a16="http://schemas.microsoft.com/office/drawing/2014/main" id="{ACA82455-AD3F-4459-8D4F-F822E800BFD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2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1755989"/>
                <a:ext cx="9144000" cy="6028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4764" name="矩形 8">
                <a:extLst>
                  <a:ext uri="{FF2B5EF4-FFF2-40B4-BE49-F238E27FC236}">
                    <a16:creationId xmlns:a16="http://schemas.microsoft.com/office/drawing/2014/main" id="{67BA2143-8CA1-4ACF-9073-3CA87A6E18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72275" y="2038350"/>
                <a:ext cx="2371725" cy="2823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14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40000"/>
                  </a:lnSpc>
                  <a:spcBef>
                    <a:spcPct val="20000"/>
                  </a:spcBef>
                  <a:buChar char="–"/>
                  <a:defRPr kumimoji="1" sz="2800" b="1">
                    <a:solidFill>
                      <a:srgbClr val="A5002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40000"/>
                  </a:lnSpc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40000"/>
                  </a:lnSpc>
                  <a:spcBef>
                    <a:spcPct val="20000"/>
                  </a:spcBef>
                  <a:buChar char="–"/>
                  <a:defRPr kumimoji="1" sz="2000" b="1">
                    <a:solidFill>
                      <a:srgbClr val="0000CC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4pPr>
                <a:lvl5pPr marL="2057400" indent="-228600">
                  <a:lnSpc>
                    <a:spcPct val="140000"/>
                  </a:lnSpc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14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kumimoji="1" sz="2000"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14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kumimoji="1" sz="2000"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14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kumimoji="1" sz="2000"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14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kumimoji="1" sz="2000"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b="0"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74762" name="直接连接符 12">
              <a:extLst>
                <a:ext uri="{FF2B5EF4-FFF2-40B4-BE49-F238E27FC236}">
                  <a16:creationId xmlns:a16="http://schemas.microsoft.com/office/drawing/2014/main" id="{7767AEB1-DA80-47CB-B882-5FDCBCFFF96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876675" y="3216060"/>
              <a:ext cx="2790825" cy="0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96BC498E-0DD2-469A-8AA5-C8209980BDD0}"/>
              </a:ext>
            </a:extLst>
          </p:cNvPr>
          <p:cNvSpPr/>
          <p:nvPr/>
        </p:nvSpPr>
        <p:spPr>
          <a:xfrm>
            <a:off x="8399463" y="3853110"/>
            <a:ext cx="2068512" cy="1306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i="0" dirty="0">
                <a:solidFill>
                  <a:srgbClr val="C00000"/>
                </a:solidFill>
                <a:latin typeface="+mn-ea"/>
                <a:ea typeface="+mn-ea"/>
              </a:rPr>
              <a:t>容易分析出成真赋值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B4F6604-D4F3-4032-AB1B-A7FE6091C8A9}"/>
              </a:ext>
            </a:extLst>
          </p:cNvPr>
          <p:cNvGrpSpPr>
            <a:grpSpLocks/>
          </p:cNvGrpSpPr>
          <p:nvPr/>
        </p:nvGrpSpPr>
        <p:grpSpPr bwMode="auto">
          <a:xfrm>
            <a:off x="1724025" y="3875335"/>
            <a:ext cx="6972300" cy="1046162"/>
            <a:chOff x="200025" y="4837054"/>
            <a:chExt cx="6972300" cy="1046440"/>
          </a:xfrm>
        </p:grpSpPr>
        <p:sp>
          <p:nvSpPr>
            <p:cNvPr id="74759" name="矩形 15">
              <a:extLst>
                <a:ext uri="{FF2B5EF4-FFF2-40B4-BE49-F238E27FC236}">
                  <a16:creationId xmlns:a16="http://schemas.microsoft.com/office/drawing/2014/main" id="{DA3FAB7B-4E9E-4578-8CBD-985AC1C18F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025" y="4837054"/>
              <a:ext cx="394335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har char="–"/>
                <a:defRPr kumimoji="1" sz="2800" b="1">
                  <a:solidFill>
                    <a:srgbClr val="A5002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har char="–"/>
                <a:defRPr kumimoji="1" sz="2000" b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0" dirty="0">
                  <a:solidFill>
                    <a:srgbClr val="FF0000"/>
                  </a:solidFill>
                  <a:ea typeface="宋体" panose="02010600030101010101" pitchFamily="2" charset="-122"/>
                </a:rPr>
                <a:t>(</a:t>
              </a:r>
              <a:r>
                <a:rPr lang="en-US" altLang="zh-CN" sz="2800" i="0" dirty="0">
                  <a:solidFill>
                    <a:schemeClr val="accent1"/>
                  </a:solidFill>
                  <a:ea typeface="宋体" panose="02010600030101010101" pitchFamily="2" charset="-122"/>
                </a:rPr>
                <a:t>p</a:t>
              </a:r>
              <a:r>
                <a:rPr lang="en-US" altLang="zh-CN" sz="2800" i="0" dirty="0">
                  <a:solidFill>
                    <a:schemeClr val="accent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</a:t>
              </a:r>
              <a:r>
                <a:rPr lang="en-US" altLang="zh-CN" sz="2800" i="0" dirty="0">
                  <a:solidFill>
                    <a:schemeClr val="accent1"/>
                  </a:solidFill>
                  <a:ea typeface="宋体" panose="02010600030101010101" pitchFamily="2" charset="-122"/>
                </a:rPr>
                <a:t>q</a:t>
              </a:r>
              <a:r>
                <a:rPr lang="en-US" altLang="zh-CN" sz="2800" i="0" dirty="0">
                  <a:solidFill>
                    <a:schemeClr val="accent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 r</a:t>
              </a:r>
              <a:r>
                <a:rPr lang="en-US" altLang="zh-CN" sz="2800" i="0" dirty="0">
                  <a:solidFill>
                    <a:srgbClr val="FF0000"/>
                  </a:solidFill>
                  <a:ea typeface="宋体" panose="02010600030101010101" pitchFamily="2" charset="-122"/>
                </a:rPr>
                <a:t>)</a:t>
              </a:r>
              <a:r>
                <a:rPr lang="en-US" altLang="zh-CN" sz="2800" i="0" dirty="0">
                  <a:solidFill>
                    <a:srgbClr val="C0000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</a:t>
              </a:r>
              <a:r>
                <a:rPr lang="en-US" altLang="zh-CN" sz="2800" i="0" dirty="0">
                  <a:solidFill>
                    <a:srgbClr val="FF000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(</a:t>
              </a:r>
              <a:r>
                <a:rPr lang="en-US" altLang="zh-CN" sz="2800" i="0" dirty="0">
                  <a:solidFill>
                    <a:schemeClr val="accent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</a:t>
              </a:r>
              <a:r>
                <a:rPr lang="en-US" altLang="zh-CN" sz="2800" i="0" dirty="0" err="1">
                  <a:solidFill>
                    <a:schemeClr val="accent1"/>
                  </a:solidFill>
                  <a:ea typeface="宋体" panose="02010600030101010101" pitchFamily="2" charset="-122"/>
                </a:rPr>
                <a:t>p</a:t>
              </a:r>
              <a:r>
                <a:rPr lang="en-US" altLang="zh-CN" sz="2800" i="0" dirty="0" err="1">
                  <a:solidFill>
                    <a:schemeClr val="accent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</a:t>
              </a:r>
              <a:r>
                <a:rPr lang="en-US" altLang="zh-CN" sz="2800" i="0" dirty="0" err="1">
                  <a:solidFill>
                    <a:schemeClr val="accent1"/>
                  </a:solidFill>
                  <a:ea typeface="宋体" panose="02010600030101010101" pitchFamily="2" charset="-122"/>
                </a:rPr>
                <a:t>q</a:t>
              </a:r>
              <a:r>
                <a:rPr lang="en-US" altLang="zh-CN" sz="2800" i="0" dirty="0">
                  <a:solidFill>
                    <a:schemeClr val="accent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</a:t>
              </a:r>
              <a:r>
                <a:rPr lang="en-US" altLang="zh-CN" sz="2800" i="0" dirty="0">
                  <a:solidFill>
                    <a:schemeClr val="accent1"/>
                  </a:solidFill>
                  <a:ea typeface="宋体" panose="02010600030101010101" pitchFamily="2" charset="-122"/>
                </a:rPr>
                <a:t>r</a:t>
              </a:r>
              <a:r>
                <a:rPr lang="en-US" altLang="zh-CN" sz="2800" i="0" dirty="0">
                  <a:solidFill>
                    <a:srgbClr val="FF0000"/>
                  </a:solidFill>
                  <a:ea typeface="宋体" panose="02010600030101010101" pitchFamily="2" charset="-122"/>
                </a:rPr>
                <a:t>)</a:t>
              </a:r>
              <a:endParaRPr lang="zh-CN" altLang="en-US" sz="3600" i="0" dirty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4760" name="矩形 16">
              <a:extLst>
                <a:ext uri="{FF2B5EF4-FFF2-40B4-BE49-F238E27FC236}">
                  <a16:creationId xmlns:a16="http://schemas.microsoft.com/office/drawing/2014/main" id="{1E3D049C-E6DC-4DF5-B04D-A64608E5A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025" y="5360274"/>
              <a:ext cx="69723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har char="–"/>
                <a:defRPr kumimoji="1" sz="2800" b="1">
                  <a:solidFill>
                    <a:srgbClr val="A5002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har char="–"/>
                <a:defRPr kumimoji="1" sz="2000" b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0">
                  <a:solidFill>
                    <a:srgbClr val="FF0000"/>
                  </a:solidFill>
                  <a:ea typeface="宋体" panose="02010600030101010101" pitchFamily="2" charset="-122"/>
                </a:rPr>
                <a:t>(</a:t>
              </a:r>
              <a:r>
                <a:rPr lang="en-US" altLang="zh-CN" sz="2800" i="0">
                  <a:solidFill>
                    <a:schemeClr val="accent1"/>
                  </a:solidFill>
                  <a:ea typeface="宋体" panose="02010600030101010101" pitchFamily="2" charset="-122"/>
                </a:rPr>
                <a:t>¬a∧¬b∧c∧d∧¬e</a:t>
              </a:r>
              <a:r>
                <a:rPr lang="en-US" altLang="zh-CN" sz="2800" i="0">
                  <a:solidFill>
                    <a:srgbClr val="FF0000"/>
                  </a:solidFill>
                  <a:ea typeface="宋体" panose="02010600030101010101" pitchFamily="2" charset="-122"/>
                </a:rPr>
                <a:t>)</a:t>
              </a:r>
              <a:r>
                <a:rPr lang="en-US" altLang="zh-CN" sz="2800" i="0">
                  <a:solidFill>
                    <a:srgbClr val="C00000"/>
                  </a:solidFill>
                  <a:ea typeface="宋体" panose="02010600030101010101" pitchFamily="2" charset="-122"/>
                </a:rPr>
                <a:t>∨</a:t>
              </a:r>
              <a:r>
                <a:rPr lang="en-US" altLang="zh-CN" sz="2800" i="0">
                  <a:solidFill>
                    <a:srgbClr val="FF0000"/>
                  </a:solidFill>
                  <a:ea typeface="宋体" panose="02010600030101010101" pitchFamily="2" charset="-122"/>
                </a:rPr>
                <a:t>(</a:t>
              </a:r>
              <a:r>
                <a:rPr lang="en-US" altLang="zh-CN" sz="2800" i="0">
                  <a:solidFill>
                    <a:schemeClr val="accent1"/>
                  </a:solidFill>
                  <a:ea typeface="宋体" panose="02010600030101010101" pitchFamily="2" charset="-122"/>
                </a:rPr>
                <a:t>a∧b∧¬c∧¬d∧e</a:t>
              </a:r>
              <a:r>
                <a:rPr lang="en-US" altLang="zh-CN" sz="2800" i="0">
                  <a:solidFill>
                    <a:srgbClr val="FF0000"/>
                  </a:solidFill>
                  <a:ea typeface="宋体" panose="02010600030101010101" pitchFamily="2" charset="-122"/>
                </a:rPr>
                <a:t>)</a:t>
              </a:r>
              <a:endParaRPr lang="zh-CN" altLang="en-US" sz="2800" i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85976" y="1295400"/>
            <a:ext cx="8258175" cy="4724400"/>
          </a:xfrm>
        </p:spPr>
        <p:txBody>
          <a:bodyPr/>
          <a:lstStyle/>
          <a:p>
            <a:pPr algn="ctr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zh-CN" altLang="en-US" sz="3200" dirty="0">
                <a:latin typeface="+mj-ea"/>
                <a:ea typeface="+mj-ea"/>
              </a:rPr>
              <a:t>小  节</a:t>
            </a:r>
            <a:endParaRPr lang="en-US" altLang="zh-CN" sz="3200" dirty="0">
              <a:latin typeface="+mj-ea"/>
              <a:ea typeface="+mj-ea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  <a:defRPr/>
            </a:pPr>
            <a:r>
              <a:rPr lang="zh-CN" altLang="en-US" sz="2400" dirty="0">
                <a:latin typeface="+mn-ea"/>
              </a:rPr>
              <a:t>语言的翻译    </a:t>
            </a:r>
            <a:endParaRPr lang="en-US" altLang="zh-CN" sz="2400" dirty="0">
              <a:latin typeface="+mn-ea"/>
            </a:endParaRPr>
          </a:p>
          <a:p>
            <a:pPr marL="514350" indent="-514350">
              <a:lnSpc>
                <a:spcPct val="120000"/>
              </a:lnSpc>
              <a:buNone/>
              <a:defRPr/>
            </a:pPr>
            <a:r>
              <a:rPr lang="en-US" altLang="zh-CN" sz="2000" dirty="0">
                <a:ea typeface="楷体_GB2312" pitchFamily="49" charset="-122"/>
              </a:rPr>
              <a:t>       </a:t>
            </a:r>
            <a:r>
              <a:rPr lang="zh-CN" altLang="en-US" sz="2000" dirty="0">
                <a:ea typeface="楷体_GB2312" pitchFamily="49" charset="-122"/>
              </a:rPr>
              <a:t>原子命题的符号化、逻辑运算符的选择、顺序的组织</a:t>
            </a:r>
            <a:endParaRPr lang="en-US" altLang="zh-CN" sz="2000" dirty="0">
              <a:ea typeface="楷体_GB2312" pitchFamily="49" charset="-122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 startAt="2"/>
              <a:defRPr/>
            </a:pPr>
            <a:r>
              <a:rPr lang="zh-CN" altLang="en-US" sz="2400" dirty="0">
                <a:latin typeface="+mn-ea"/>
              </a:rPr>
              <a:t>命题公式的应用</a:t>
            </a:r>
            <a:endParaRPr lang="en-US" altLang="zh-CN" sz="2400" dirty="0">
              <a:latin typeface="+mn-ea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 startAt="2"/>
              <a:defRPr/>
            </a:pPr>
            <a:r>
              <a:rPr lang="zh-CN" altLang="en-US" sz="2400" dirty="0">
                <a:latin typeface="+mn-ea"/>
              </a:rPr>
              <a:t>公式的类型   </a:t>
            </a:r>
            <a:r>
              <a:rPr lang="zh-CN" altLang="en-US" sz="2000" dirty="0">
                <a:ea typeface="楷体_GB2312" pitchFamily="49" charset="-122"/>
              </a:rPr>
              <a:t>永真式、永假式、可能式</a:t>
            </a:r>
            <a:endParaRPr lang="en-US" altLang="zh-CN" sz="2000" dirty="0">
              <a:ea typeface="楷体_GB2312" pitchFamily="49" charset="-122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 startAt="2"/>
              <a:defRPr/>
            </a:pPr>
            <a:r>
              <a:rPr lang="zh-CN" altLang="en-US" sz="2400" dirty="0">
                <a:latin typeface="+mn-ea"/>
              </a:rPr>
              <a:t>逻辑等价  </a:t>
            </a:r>
            <a:endParaRPr lang="en-US" altLang="zh-CN" sz="2400" dirty="0">
              <a:latin typeface="+mn-ea"/>
            </a:endParaRPr>
          </a:p>
          <a:p>
            <a:pPr marL="514350" indent="-514350">
              <a:lnSpc>
                <a:spcPct val="120000"/>
              </a:lnSpc>
              <a:buNone/>
              <a:defRPr/>
            </a:pPr>
            <a:r>
              <a:rPr lang="en-US" altLang="zh-CN" sz="2000" dirty="0">
                <a:latin typeface="+mn-ea"/>
                <a:ea typeface="楷体_GB2312" pitchFamily="49" charset="-122"/>
              </a:rPr>
              <a:t>       </a:t>
            </a:r>
            <a:r>
              <a:rPr lang="zh-CN" altLang="en-US" sz="2000" dirty="0">
                <a:ea typeface="楷体_GB2312" pitchFamily="49" charset="-122"/>
              </a:rPr>
              <a:t>定义、判定方法（真值表法、逻辑等价演算）、</a:t>
            </a:r>
            <a:endParaRPr lang="en-US" altLang="zh-CN" sz="2000" dirty="0">
              <a:ea typeface="楷体_GB2312" pitchFamily="49" charset="-122"/>
            </a:endParaRPr>
          </a:p>
          <a:p>
            <a:pPr marL="514350" indent="-514350">
              <a:lnSpc>
                <a:spcPct val="120000"/>
              </a:lnSpc>
              <a:buNone/>
              <a:defRPr/>
            </a:pPr>
            <a:r>
              <a:rPr lang="en-US" altLang="zh-CN" sz="2000" dirty="0">
                <a:ea typeface="楷体_GB2312" pitchFamily="49" charset="-122"/>
              </a:rPr>
              <a:t>       </a:t>
            </a:r>
            <a:r>
              <a:rPr lang="zh-CN" altLang="en-US" sz="2000" dirty="0">
                <a:ea typeface="楷体_GB2312" pitchFamily="49" charset="-122"/>
              </a:rPr>
              <a:t>基本逻辑等价公式</a:t>
            </a:r>
            <a:endParaRPr lang="en-US" altLang="zh-CN" sz="2000" dirty="0">
              <a:ea typeface="楷体_GB2312" pitchFamily="49" charset="-122"/>
            </a:endParaRPr>
          </a:p>
        </p:txBody>
      </p:sp>
      <p:sp>
        <p:nvSpPr>
          <p:cNvPr id="7" name="WordArt 2">
            <a:extLst>
              <a:ext uri="{FF2B5EF4-FFF2-40B4-BE49-F238E27FC236}">
                <a16:creationId xmlns:a16="http://schemas.microsoft.com/office/drawing/2014/main" id="{9FB9EAA0-2AB0-4616-8F9F-561120E2EE24}"/>
              </a:ext>
            </a:extLst>
          </p:cNvPr>
          <p:cNvSpPr>
            <a:spLocks noChangeArrowheads="1" noChangeShapeType="1" noTextEdit="1"/>
          </p:cNvSpPr>
          <p:nvPr/>
        </p:nvSpPr>
        <p:spPr bwMode="gray">
          <a:xfrm>
            <a:off x="263352" y="260351"/>
            <a:ext cx="2462200" cy="504825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 latinLnBrk="1">
              <a:defRPr/>
            </a:pPr>
            <a:r>
              <a:rPr lang="en-US" altLang="zh-CN" sz="3600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66"/>
                    </a:gs>
                    <a:gs pos="100000">
                      <a:schemeClr val="tx1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华文细黑"/>
                <a:ea typeface="华文细黑"/>
              </a:rPr>
              <a:t>1.3  </a:t>
            </a:r>
            <a:r>
              <a:rPr lang="zh-CN" altLang="en-US" sz="3600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66"/>
                    </a:gs>
                    <a:gs pos="100000">
                      <a:schemeClr val="tx1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华文细黑"/>
                <a:ea typeface="华文细黑"/>
              </a:rPr>
              <a:t>命题等价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557D08E2-3F65-442A-BA94-EBDE6CBA4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227" y="0"/>
            <a:ext cx="5786437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187325" algn="r" latinLnBrk="1">
              <a:buClr>
                <a:schemeClr val="folHlink"/>
              </a:buClr>
              <a:buSzPct val="60000"/>
            </a:pPr>
            <a:r>
              <a:rPr lang="zh-CN" altLang="en-US" b="1">
                <a:solidFill>
                  <a:srgbClr val="FFFF66"/>
                </a:solidFill>
              </a:rPr>
              <a:t>命题逻辑    </a:t>
            </a:r>
          </a:p>
          <a:p>
            <a:pPr indent="187325" algn="r" latinLnBrk="1">
              <a:buClr>
                <a:schemeClr val="folHlink"/>
              </a:buClr>
              <a:buSzPct val="60000"/>
            </a:pPr>
            <a:r>
              <a:rPr lang="en-US" altLang="zh-CN" b="1">
                <a:solidFill>
                  <a:srgbClr val="FFFF66"/>
                </a:solidFill>
              </a:rPr>
              <a:t>Proposition Logic</a:t>
            </a:r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id="{267ED315-953E-4205-BEC2-28DE5751D573}"/>
              </a:ext>
            </a:extLst>
          </p:cNvPr>
          <p:cNvSpPr txBox="1"/>
          <p:nvPr/>
        </p:nvSpPr>
        <p:spPr>
          <a:xfrm>
            <a:off x="2868438" y="313797"/>
            <a:ext cx="38756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zh-CN" sz="240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</a:rPr>
              <a:t>Propositional Equivalences</a:t>
            </a:r>
            <a:endParaRPr lang="zh-CN" altLang="en-US" sz="2400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华文细黑" pitchFamily="2" charset="-122"/>
            </a:endParaRP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85975" y="1295400"/>
            <a:ext cx="8186738" cy="1197496"/>
          </a:xfrm>
        </p:spPr>
        <p:txBody>
          <a:bodyPr/>
          <a:lstStyle/>
          <a:p>
            <a:pPr marL="514350" indent="-514350" algn="ctr">
              <a:lnSpc>
                <a:spcPct val="120000"/>
              </a:lnSpc>
              <a:buNone/>
              <a:defRPr/>
            </a:pPr>
            <a:r>
              <a:rPr lang="zh-CN" altLang="en-US" sz="3200" dirty="0">
                <a:latin typeface="+mn-ea"/>
              </a:rPr>
              <a:t>作  业</a:t>
            </a:r>
            <a:endParaRPr lang="en-US" altLang="zh-CN" dirty="0">
              <a:latin typeface="+mn-ea"/>
            </a:endParaRPr>
          </a:p>
          <a:p>
            <a:pPr marL="514350" indent="-514350">
              <a:lnSpc>
                <a:spcPct val="120000"/>
              </a:lnSpc>
              <a:buNone/>
              <a:defRPr/>
            </a:pPr>
            <a:r>
              <a:rPr lang="en-US" altLang="zh-CN" dirty="0"/>
              <a:t>P24</a:t>
            </a:r>
            <a:r>
              <a:rPr lang="zh-CN" altLang="zh-CN" dirty="0"/>
              <a:t>：</a:t>
            </a:r>
            <a:r>
              <a:rPr lang="en-US" altLang="zh-CN" dirty="0"/>
              <a:t>11d</a:t>
            </a:r>
            <a:r>
              <a:rPr lang="zh-CN" altLang="zh-CN" dirty="0"/>
              <a:t>、</a:t>
            </a:r>
            <a:r>
              <a:rPr lang="en-US" altLang="zh-CN" dirty="0"/>
              <a:t>15d</a:t>
            </a:r>
            <a:r>
              <a:rPr lang="zh-CN" altLang="zh-CN" dirty="0"/>
              <a:t>、</a:t>
            </a:r>
            <a:r>
              <a:rPr lang="en-US" altLang="zh-CN" dirty="0"/>
              <a:t>27</a:t>
            </a:r>
          </a:p>
          <a:p>
            <a:pPr marL="514350" indent="-514350">
              <a:lnSpc>
                <a:spcPct val="120000"/>
              </a:lnSpc>
              <a:buNone/>
              <a:defRPr/>
            </a:pPr>
            <a:endParaRPr lang="en-US" altLang="zh-CN" sz="2000" dirty="0">
              <a:latin typeface="+mn-ea"/>
            </a:endParaRPr>
          </a:p>
          <a:p>
            <a:pPr marL="514350" indent="-514350">
              <a:lnSpc>
                <a:spcPct val="120000"/>
              </a:lnSpc>
              <a:buNone/>
              <a:defRPr/>
            </a:pPr>
            <a:r>
              <a:rPr lang="zh-CN" altLang="en-US" sz="2200" dirty="0">
                <a:latin typeface="+mn-ea"/>
              </a:rPr>
              <a:t>用两种方法证明                                       为永真式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39E42FA-B25E-46D5-B08E-12C4BDB2B40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contrast="20000"/>
          </a:blip>
          <a:stretch>
            <a:fillRect/>
          </a:stretch>
        </p:blipFill>
        <p:spPr>
          <a:xfrm>
            <a:off x="4151784" y="3073642"/>
            <a:ext cx="2667432" cy="43204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EF25AC9-0F6A-4166-AD4F-065D1AFE41BB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contrast="20000"/>
          </a:blip>
          <a:stretch>
            <a:fillRect/>
          </a:stretch>
        </p:blipFill>
        <p:spPr>
          <a:xfrm>
            <a:off x="2135560" y="3947914"/>
            <a:ext cx="6336705" cy="439093"/>
          </a:xfrm>
          <a:prstGeom prst="rect">
            <a:avLst/>
          </a:prstGeom>
        </p:spPr>
      </p:pic>
      <p:sp>
        <p:nvSpPr>
          <p:cNvPr id="8" name="WordArt 2">
            <a:extLst>
              <a:ext uri="{FF2B5EF4-FFF2-40B4-BE49-F238E27FC236}">
                <a16:creationId xmlns:a16="http://schemas.microsoft.com/office/drawing/2014/main" id="{3BC53E18-306C-41BB-8BF5-BDCCBC207457}"/>
              </a:ext>
            </a:extLst>
          </p:cNvPr>
          <p:cNvSpPr>
            <a:spLocks noChangeArrowheads="1" noChangeShapeType="1" noTextEdit="1"/>
          </p:cNvSpPr>
          <p:nvPr/>
        </p:nvSpPr>
        <p:spPr bwMode="gray">
          <a:xfrm>
            <a:off x="263352" y="260351"/>
            <a:ext cx="2462200" cy="504825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 latinLnBrk="1">
              <a:defRPr/>
            </a:pPr>
            <a:r>
              <a:rPr lang="en-US" altLang="zh-CN" sz="3600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66"/>
                    </a:gs>
                    <a:gs pos="100000">
                      <a:schemeClr val="tx1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华文细黑"/>
                <a:ea typeface="华文细黑"/>
              </a:rPr>
              <a:t>1.3  </a:t>
            </a:r>
            <a:r>
              <a:rPr lang="zh-CN" altLang="en-US" sz="3600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66"/>
                    </a:gs>
                    <a:gs pos="100000">
                      <a:schemeClr val="tx1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华文细黑"/>
                <a:ea typeface="华文细黑"/>
              </a:rPr>
              <a:t>命题等价</a:t>
            </a: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9237D686-1A3B-4863-A1DE-545D93703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227" y="0"/>
            <a:ext cx="5786437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187325" algn="r" latinLnBrk="1">
              <a:buClr>
                <a:schemeClr val="folHlink"/>
              </a:buClr>
              <a:buSzPct val="60000"/>
            </a:pPr>
            <a:r>
              <a:rPr lang="zh-CN" altLang="en-US" b="1">
                <a:solidFill>
                  <a:srgbClr val="FFFF66"/>
                </a:solidFill>
              </a:rPr>
              <a:t>命题逻辑    </a:t>
            </a:r>
          </a:p>
          <a:p>
            <a:pPr indent="187325" algn="r" latinLnBrk="1">
              <a:buClr>
                <a:schemeClr val="folHlink"/>
              </a:buClr>
              <a:buSzPct val="60000"/>
            </a:pPr>
            <a:r>
              <a:rPr lang="en-US" altLang="zh-CN" b="1">
                <a:solidFill>
                  <a:srgbClr val="FFFF66"/>
                </a:solidFill>
              </a:rPr>
              <a:t>Proposition Logic</a:t>
            </a: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5EB4662F-B406-40C6-B965-55FEF016E4B7}"/>
              </a:ext>
            </a:extLst>
          </p:cNvPr>
          <p:cNvSpPr txBox="1"/>
          <p:nvPr/>
        </p:nvSpPr>
        <p:spPr>
          <a:xfrm>
            <a:off x="2868438" y="313797"/>
            <a:ext cx="38756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zh-CN" sz="240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</a:rPr>
              <a:t>Propositional Equivalences</a:t>
            </a:r>
            <a:endParaRPr lang="zh-CN" altLang="en-US" sz="2400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华文细黑" pitchFamily="2" charset="-122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9"/>
          <p:cNvSpPr>
            <a:spLocks noChangeArrowheads="1"/>
          </p:cNvSpPr>
          <p:nvPr/>
        </p:nvSpPr>
        <p:spPr bwMode="gray">
          <a:xfrm>
            <a:off x="9351310" y="1357313"/>
            <a:ext cx="2667000" cy="5746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64314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kumimoji="0" lang="zh-CN" altLang="en-US" sz="2400" i="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华文中宋" pitchFamily="2" charset="-122"/>
              </a:rPr>
              <a:t>系统规范说明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51384" y="1441357"/>
            <a:ext cx="8424862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1">
              <a:lnSpc>
                <a:spcPct val="120000"/>
              </a:lnSpc>
              <a:defRPr/>
            </a:pPr>
            <a:r>
              <a:rPr lang="zh-CN" altLang="en-US" sz="2400" i="0" dirty="0">
                <a:latin typeface="+mn-ea"/>
                <a:ea typeface="+mn-ea"/>
              </a:rPr>
              <a:t>系统规范说明不应该包含有冲突的需求。若有，则无法开发出满足所有规范说明的系统。</a:t>
            </a:r>
            <a:endParaRPr lang="en-US" altLang="zh-CN" sz="2400" i="0" dirty="0">
              <a:latin typeface="+mn-ea"/>
              <a:ea typeface="+mn-ea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564448" y="2564904"/>
            <a:ext cx="11076168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Font typeface="Wingdings" pitchFamily="2" charset="2"/>
              <a:buChar char="p"/>
              <a:defRPr/>
            </a:pPr>
            <a:r>
              <a:rPr lang="zh-CN" altLang="en-US" i="0" kern="0" dirty="0">
                <a:solidFill>
                  <a:srgbClr val="C00000"/>
                </a:solidFill>
                <a:latin typeface="仿宋_GB2312" pitchFamily="49" charset="-122"/>
                <a:ea typeface="仿宋_GB2312" pitchFamily="49" charset="-122"/>
              </a:rPr>
              <a:t>如何判断系统规范的一致性？</a:t>
            </a: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600" i="0" kern="0" dirty="0">
                <a:latin typeface="仿宋_GB2312" pitchFamily="49" charset="-122"/>
                <a:ea typeface="仿宋_GB2312" pitchFamily="49" charset="-122"/>
              </a:rPr>
              <a:t>每条规范说明，就是一个命题（原子或复合命题）</a:t>
            </a: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600" i="0" kern="0" dirty="0">
                <a:latin typeface="仿宋_GB2312" pitchFamily="49" charset="-122"/>
                <a:ea typeface="仿宋_GB2312" pitchFamily="49" charset="-122"/>
              </a:rPr>
              <a:t>规范说明的集合是一致的</a:t>
            </a:r>
          </a:p>
          <a:p>
            <a:pPr marL="1143000" lvl="2" indent="-228600" eaLnBrk="0" hangingPunct="0">
              <a:lnSpc>
                <a:spcPct val="110000"/>
              </a:lnSpc>
              <a:spcBef>
                <a:spcPct val="20000"/>
              </a:spcBef>
              <a:buFont typeface="Times New Roman" pitchFamily="18" charset="0"/>
              <a:buChar char="–"/>
              <a:defRPr/>
            </a:pPr>
            <a:r>
              <a:rPr lang="zh-CN" altLang="en-US" sz="2600" i="0" kern="0" dirty="0">
                <a:latin typeface="仿宋_GB2312" pitchFamily="49" charset="-122"/>
                <a:ea typeface="仿宋_GB2312" pitchFamily="49" charset="-122"/>
              </a:rPr>
              <a:t>全部规范都能够得到满足</a:t>
            </a:r>
          </a:p>
          <a:p>
            <a:pPr marL="1143000" lvl="2" indent="-228600" eaLnBrk="0" hangingPunct="0">
              <a:lnSpc>
                <a:spcPct val="110000"/>
              </a:lnSpc>
              <a:spcBef>
                <a:spcPct val="20000"/>
              </a:spcBef>
              <a:buFont typeface="Times New Roman" pitchFamily="18" charset="0"/>
              <a:buChar char="–"/>
              <a:defRPr/>
            </a:pPr>
            <a:r>
              <a:rPr lang="zh-CN" altLang="en-US" sz="2600" i="0" kern="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_GB2312" pitchFamily="49" charset="-122"/>
                <a:ea typeface="仿宋_GB2312" pitchFamily="49" charset="-122"/>
              </a:rPr>
              <a:t>全部对应命题真值都可为真</a:t>
            </a:r>
            <a:endParaRPr lang="en-US" altLang="zh-CN" sz="2600" i="0" kern="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_GB2312" pitchFamily="49" charset="-122"/>
              <a:ea typeface="仿宋_GB2312" pitchFamily="49" charset="-122"/>
            </a:endParaRPr>
          </a:p>
          <a:p>
            <a:pPr marL="1600200" lvl="3" indent="-228600" eaLnBrk="0" hangingPunct="0">
              <a:lnSpc>
                <a:spcPct val="110000"/>
              </a:lnSpc>
              <a:spcBef>
                <a:spcPct val="20000"/>
              </a:spcBef>
              <a:buFont typeface="Times New Roman" pitchFamily="18" charset="0"/>
              <a:buChar char="–"/>
              <a:defRPr/>
            </a:pPr>
            <a:r>
              <a:rPr lang="zh-CN" altLang="en-US" sz="2600" i="0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_GB2312" pitchFamily="49" charset="-122"/>
                <a:ea typeface="仿宋_GB2312" pitchFamily="49" charset="-122"/>
              </a:rPr>
              <a:t>即对表达式中每个命题变元，必然有一个真值赋值使所有表达式为真。</a:t>
            </a:r>
            <a:endParaRPr lang="en-US" altLang="zh-CN" sz="2600" i="0" kern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_GB2312" pitchFamily="49" charset="-122"/>
              <a:ea typeface="仿宋_GB2312" pitchFamily="49" charset="-122"/>
            </a:endParaRPr>
          </a:p>
          <a:p>
            <a:pPr marL="1143000" lvl="2" indent="-228600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zh-CN" altLang="en-US" sz="2600" i="0" kern="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8" name="WordArt 2">
            <a:extLst>
              <a:ext uri="{FF2B5EF4-FFF2-40B4-BE49-F238E27FC236}">
                <a16:creationId xmlns:a16="http://schemas.microsoft.com/office/drawing/2014/main" id="{8169B04B-B5AB-44D6-AB22-789B77ECB3A5}"/>
              </a:ext>
            </a:extLst>
          </p:cNvPr>
          <p:cNvSpPr>
            <a:spLocks noChangeArrowheads="1" noChangeShapeType="1" noTextEdit="1"/>
          </p:cNvSpPr>
          <p:nvPr/>
        </p:nvSpPr>
        <p:spPr bwMode="gray">
          <a:xfrm>
            <a:off x="335360" y="224631"/>
            <a:ext cx="3456632" cy="504825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 latinLnBrk="1">
              <a:defRPr/>
            </a:pPr>
            <a:r>
              <a:rPr lang="en-US" altLang="zh-CN" sz="3600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66"/>
                    </a:gs>
                    <a:gs pos="100000">
                      <a:schemeClr val="tx1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华文细黑"/>
                <a:ea typeface="华文细黑"/>
              </a:rPr>
              <a:t>1.2  </a:t>
            </a:r>
            <a:r>
              <a:rPr lang="zh-CN" altLang="en-US" sz="3600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66"/>
                    </a:gs>
                    <a:gs pos="100000">
                      <a:schemeClr val="tx1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华文细黑"/>
                <a:ea typeface="华文细黑"/>
              </a:rPr>
              <a:t>命题逻辑的应用</a:t>
            </a: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10F2A845-5336-4BC5-9956-48F2E9C7B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0" y="0"/>
            <a:ext cx="5786437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187325" algn="r" latinLnBrk="1">
              <a:buClr>
                <a:schemeClr val="folHlink"/>
              </a:buClr>
              <a:buSzPct val="60000"/>
            </a:pPr>
            <a:r>
              <a:rPr lang="zh-CN" altLang="en-US" b="1" dirty="0">
                <a:solidFill>
                  <a:srgbClr val="FFFF66"/>
                </a:solidFill>
              </a:rPr>
              <a:t>命题逻辑    </a:t>
            </a:r>
          </a:p>
          <a:p>
            <a:pPr indent="187325" algn="r" latinLnBrk="1"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FF66"/>
                </a:solidFill>
              </a:rPr>
              <a:t>Proposition Logic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9"/>
          <p:cNvSpPr>
            <a:spLocks noChangeArrowheads="1"/>
          </p:cNvSpPr>
          <p:nvPr/>
        </p:nvSpPr>
        <p:spPr bwMode="gray">
          <a:xfrm>
            <a:off x="9333656" y="1357314"/>
            <a:ext cx="2667000" cy="5746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64314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kumimoji="0" lang="zh-CN" altLang="en-US" sz="2400" i="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华文中宋" pitchFamily="2" charset="-122"/>
              </a:rPr>
              <a:t>系统规范说明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832594" y="1522871"/>
            <a:ext cx="8501062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1">
              <a:lnSpc>
                <a:spcPct val="120000"/>
              </a:lnSpc>
              <a:defRPr/>
            </a:pPr>
            <a:r>
              <a:rPr lang="en-US" altLang="zh-CN" sz="2400" i="0" dirty="0">
                <a:solidFill>
                  <a:srgbClr val="1F5BD3"/>
                </a:solidFill>
                <a:latin typeface="+mn-lt"/>
                <a:ea typeface="楷体_GB2312" pitchFamily="49" charset="-122"/>
              </a:rPr>
              <a:t>Example 10</a:t>
            </a:r>
            <a:r>
              <a:rPr lang="zh-CN" altLang="en-US" sz="2400" i="0" dirty="0">
                <a:solidFill>
                  <a:srgbClr val="1F5BD3"/>
                </a:solidFill>
                <a:latin typeface="+mn-lt"/>
                <a:ea typeface="楷体_GB2312" pitchFamily="49" charset="-122"/>
              </a:rPr>
              <a:t>：</a:t>
            </a:r>
            <a:r>
              <a:rPr lang="zh-CN" altLang="en-US" sz="2400" i="0" dirty="0">
                <a:latin typeface="+mn-lt"/>
                <a:ea typeface="楷体_GB2312" pitchFamily="49" charset="-122"/>
              </a:rPr>
              <a:t>确定下列系统规范说明是否一致：</a:t>
            </a:r>
            <a:endParaRPr lang="en-US" altLang="zh-CN" sz="2400" i="0" dirty="0">
              <a:latin typeface="+mn-lt"/>
              <a:ea typeface="楷体_GB2312" pitchFamily="49" charset="-122"/>
            </a:endParaRPr>
          </a:p>
          <a:p>
            <a:pPr latinLnBrk="1">
              <a:lnSpc>
                <a:spcPct val="120000"/>
              </a:lnSpc>
              <a:defRPr/>
            </a:pPr>
            <a:r>
              <a:rPr lang="zh-CN" altLang="en-US" sz="2400" i="0" dirty="0">
                <a:latin typeface="+mn-lt"/>
                <a:ea typeface="楷体_GB2312" pitchFamily="49" charset="-122"/>
              </a:rPr>
              <a:t>“诊断消息存储在缓冲区中或是被重传。”</a:t>
            </a:r>
            <a:endParaRPr lang="en-US" altLang="zh-CN" sz="2400" i="0" dirty="0">
              <a:latin typeface="+mn-lt"/>
              <a:ea typeface="楷体_GB2312" pitchFamily="49" charset="-122"/>
            </a:endParaRPr>
          </a:p>
          <a:p>
            <a:pPr latinLnBrk="1">
              <a:lnSpc>
                <a:spcPct val="120000"/>
              </a:lnSpc>
              <a:defRPr/>
            </a:pPr>
            <a:r>
              <a:rPr lang="zh-CN" altLang="en-US" sz="2400" i="0" dirty="0">
                <a:latin typeface="+mn-lt"/>
                <a:ea typeface="楷体_GB2312" pitchFamily="49" charset="-122"/>
              </a:rPr>
              <a:t>“诊断消息没有存储在缓冲区中。”</a:t>
            </a:r>
            <a:endParaRPr lang="en-US" altLang="zh-CN" sz="2400" i="0" dirty="0">
              <a:latin typeface="+mn-lt"/>
              <a:ea typeface="楷体_GB2312" pitchFamily="49" charset="-122"/>
            </a:endParaRPr>
          </a:p>
          <a:p>
            <a:pPr latinLnBrk="1">
              <a:lnSpc>
                <a:spcPct val="120000"/>
              </a:lnSpc>
              <a:defRPr/>
            </a:pPr>
            <a:r>
              <a:rPr lang="zh-CN" altLang="en-US" sz="2400" i="0" dirty="0">
                <a:latin typeface="+mn-lt"/>
                <a:ea typeface="楷体_GB2312" pitchFamily="49" charset="-122"/>
              </a:rPr>
              <a:t>“如果诊断消息存储在缓冲区中，那么它被重传。”</a:t>
            </a:r>
            <a:endParaRPr lang="en-US" altLang="zh-CN" sz="2000" dirty="0">
              <a:latin typeface="+mn-lt"/>
              <a:ea typeface="楷体_GB2312" pitchFamily="49" charset="-122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986842" y="4173661"/>
            <a:ext cx="8501063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1">
              <a:lnSpc>
                <a:spcPct val="120000"/>
              </a:lnSpc>
              <a:defRPr/>
            </a:pPr>
            <a:r>
              <a:rPr lang="zh-CN" altLang="en-US" sz="2400" i="0" dirty="0">
                <a:latin typeface="+mn-lt"/>
                <a:ea typeface="楷体_GB2312" pitchFamily="49" charset="-122"/>
              </a:rPr>
              <a:t>令</a:t>
            </a:r>
            <a:r>
              <a:rPr lang="en-US" altLang="zh-CN" sz="2400" dirty="0">
                <a:latin typeface="+mn-lt"/>
                <a:ea typeface="楷体_GB2312" pitchFamily="49" charset="-122"/>
              </a:rPr>
              <a:t>p</a:t>
            </a:r>
            <a:r>
              <a:rPr lang="zh-CN" altLang="en-US" sz="2400" i="0" dirty="0">
                <a:latin typeface="+mn-lt"/>
                <a:ea typeface="楷体_GB2312" pitchFamily="49" charset="-122"/>
              </a:rPr>
              <a:t>为“诊断消息存储在缓冲区中”，</a:t>
            </a:r>
            <a:r>
              <a:rPr lang="en-US" altLang="zh-CN" sz="2400" dirty="0">
                <a:latin typeface="+mn-lt"/>
                <a:ea typeface="楷体_GB2312" pitchFamily="49" charset="-122"/>
              </a:rPr>
              <a:t>q</a:t>
            </a:r>
            <a:r>
              <a:rPr lang="zh-CN" altLang="en-US" sz="2400" i="0" dirty="0">
                <a:latin typeface="+mn-lt"/>
                <a:ea typeface="楷体_GB2312" pitchFamily="49" charset="-122"/>
              </a:rPr>
              <a:t>为“诊断消息被重传。</a:t>
            </a:r>
            <a:r>
              <a:rPr lang="zh-CN" altLang="en-US" sz="2000" i="0" dirty="0">
                <a:ea typeface="楷体_GB2312" pitchFamily="49" charset="-122"/>
              </a:rPr>
              <a:t>”</a:t>
            </a:r>
            <a:endParaRPr lang="en-US" altLang="zh-CN" sz="2000" i="0" dirty="0">
              <a:ea typeface="楷体_GB2312" pitchFamily="49" charset="-122"/>
            </a:endParaRPr>
          </a:p>
          <a:p>
            <a:pPr latinLnBrk="1">
              <a:lnSpc>
                <a:spcPct val="120000"/>
              </a:lnSpc>
              <a:defRPr/>
            </a:pPr>
            <a:r>
              <a:rPr lang="zh-CN" altLang="en-US" sz="2400" i="0" dirty="0">
                <a:latin typeface="+mn-lt"/>
                <a:ea typeface="楷体_GB2312" pitchFamily="49" charset="-122"/>
              </a:rPr>
              <a:t>则系统规范翻译为：</a:t>
            </a:r>
            <a:r>
              <a:rPr lang="en-US" altLang="zh-CN" sz="2400" dirty="0">
                <a:latin typeface="+mn-lt"/>
                <a:ea typeface="楷体_GB2312" pitchFamily="49" charset="-122"/>
              </a:rPr>
              <a:t>p </a:t>
            </a:r>
            <a:r>
              <a:rPr lang="en-US" altLang="zh-CN" sz="2400" i="0" dirty="0">
                <a:latin typeface="+mn-lt"/>
                <a:ea typeface="楷体_GB2312" pitchFamily="49" charset="-122"/>
                <a:sym typeface="Symbol"/>
              </a:rPr>
              <a:t> </a:t>
            </a:r>
            <a:r>
              <a:rPr lang="en-US" altLang="zh-CN" sz="2400" dirty="0">
                <a:latin typeface="+mn-lt"/>
                <a:ea typeface="楷体_GB2312" pitchFamily="49" charset="-122"/>
              </a:rPr>
              <a:t>q</a:t>
            </a:r>
            <a:r>
              <a:rPr lang="zh-CN" altLang="en-US" sz="2400" i="0" dirty="0">
                <a:latin typeface="+mn-lt"/>
                <a:ea typeface="楷体_GB2312" pitchFamily="49" charset="-122"/>
              </a:rPr>
              <a:t>，</a:t>
            </a:r>
            <a:r>
              <a:rPr lang="zh-CN" altLang="en-US" sz="2400" i="0" dirty="0">
                <a:latin typeface="+mn-lt"/>
                <a:ea typeface="楷体_GB2312" pitchFamily="49" charset="-122"/>
                <a:sym typeface="Symbol"/>
              </a:rPr>
              <a:t></a:t>
            </a:r>
            <a:r>
              <a:rPr lang="en-US" altLang="zh-CN" sz="2400" dirty="0">
                <a:latin typeface="+mn-lt"/>
                <a:ea typeface="楷体_GB2312" pitchFamily="49" charset="-122"/>
              </a:rPr>
              <a:t>p</a:t>
            </a:r>
            <a:r>
              <a:rPr lang="zh-CN" altLang="en-US" sz="2400" i="0" dirty="0">
                <a:latin typeface="+mn-lt"/>
                <a:ea typeface="楷体_GB2312" pitchFamily="49" charset="-122"/>
              </a:rPr>
              <a:t>，</a:t>
            </a:r>
            <a:r>
              <a:rPr lang="en-US" altLang="zh-CN" sz="2400" dirty="0">
                <a:latin typeface="+mn-lt"/>
                <a:ea typeface="楷体_GB2312" pitchFamily="49" charset="-122"/>
              </a:rPr>
              <a:t>p</a:t>
            </a:r>
            <a:r>
              <a:rPr lang="zh-CN" altLang="en-US" sz="2400" i="0" dirty="0">
                <a:latin typeface="+mn-lt"/>
                <a:ea typeface="楷体_GB2312" pitchFamily="49" charset="-122"/>
              </a:rPr>
              <a:t>→</a:t>
            </a:r>
            <a:r>
              <a:rPr lang="en-US" altLang="zh-CN" sz="2400" dirty="0">
                <a:latin typeface="+mn-lt"/>
                <a:ea typeface="楷体_GB2312" pitchFamily="49" charset="-122"/>
              </a:rPr>
              <a:t>q</a:t>
            </a:r>
          </a:p>
          <a:p>
            <a:pPr latinLnBrk="1">
              <a:lnSpc>
                <a:spcPct val="120000"/>
              </a:lnSpc>
              <a:defRPr/>
            </a:pPr>
            <a:r>
              <a:rPr lang="zh-CN" altLang="en-US" sz="2400" b="1" i="0" dirty="0">
                <a:latin typeface="+mn-lt"/>
                <a:ea typeface="楷体_GB2312" pitchFamily="49" charset="-122"/>
              </a:rPr>
              <a:t>当</a:t>
            </a:r>
            <a:r>
              <a:rPr lang="en-US" altLang="zh-CN" sz="2400" b="1" dirty="0">
                <a:latin typeface="+mn-lt"/>
                <a:ea typeface="楷体_GB2312" pitchFamily="49" charset="-122"/>
              </a:rPr>
              <a:t>p</a:t>
            </a:r>
            <a:r>
              <a:rPr lang="zh-CN" altLang="en-US" sz="2400" b="1" i="0" dirty="0">
                <a:latin typeface="+mn-lt"/>
                <a:ea typeface="楷体_GB2312" pitchFamily="49" charset="-122"/>
              </a:rPr>
              <a:t>为假，</a:t>
            </a:r>
            <a:r>
              <a:rPr lang="en-US" altLang="zh-CN" sz="2400" b="1" dirty="0">
                <a:latin typeface="+mn-lt"/>
                <a:ea typeface="楷体_GB2312" pitchFamily="49" charset="-122"/>
              </a:rPr>
              <a:t>q</a:t>
            </a:r>
            <a:r>
              <a:rPr lang="zh-CN" altLang="en-US" sz="2400" b="1" i="0" dirty="0">
                <a:latin typeface="+mn-lt"/>
                <a:ea typeface="楷体_GB2312" pitchFamily="49" charset="-122"/>
              </a:rPr>
              <a:t>为真时，这些系统规范都为</a:t>
            </a:r>
            <a:r>
              <a:rPr lang="en-US" altLang="zh-CN" sz="2400" b="1" i="0" dirty="0">
                <a:latin typeface="+mn-lt"/>
                <a:ea typeface="楷体_GB2312" pitchFamily="49" charset="-122"/>
              </a:rPr>
              <a:t>true</a:t>
            </a:r>
            <a:r>
              <a:rPr lang="zh-CN" altLang="en-US" sz="2400" b="1" i="0" dirty="0">
                <a:latin typeface="+mn-lt"/>
                <a:ea typeface="楷体_GB2312" pitchFamily="49" charset="-122"/>
              </a:rPr>
              <a:t>，是一致的。</a:t>
            </a:r>
            <a:endParaRPr lang="en-US" altLang="zh-CN" sz="2400" b="1" i="0" dirty="0">
              <a:latin typeface="+mn-lt"/>
              <a:ea typeface="楷体_GB2312" pitchFamily="49" charset="-122"/>
            </a:endParaRPr>
          </a:p>
        </p:txBody>
      </p:sp>
      <p:sp>
        <p:nvSpPr>
          <p:cNvPr id="14" name="圆角矩形标注 13"/>
          <p:cNvSpPr/>
          <p:nvPr/>
        </p:nvSpPr>
        <p:spPr bwMode="auto">
          <a:xfrm>
            <a:off x="8859094" y="2750343"/>
            <a:ext cx="2500312" cy="1357313"/>
          </a:xfrm>
          <a:prstGeom prst="wedgeRoundRectCallout">
            <a:avLst>
              <a:gd name="adj1" fmla="val -70646"/>
              <a:gd name="adj2" fmla="val 56741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latinLnBrk="1">
              <a:defRPr/>
            </a:pPr>
            <a:r>
              <a:rPr lang="zh-CN" altLang="en-US" sz="2400" i="0" dirty="0">
                <a:latin typeface="楷体_GB2312" pitchFamily="49" charset="-122"/>
                <a:ea typeface="楷体_GB2312" pitchFamily="49" charset="-122"/>
              </a:rPr>
              <a:t>如加一个规范说明“诊断消息不被重传”呢？</a:t>
            </a:r>
            <a:endParaRPr lang="zh-CN" altLang="en-US" sz="2400" i="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" name="WordArt 2">
            <a:extLst>
              <a:ext uri="{FF2B5EF4-FFF2-40B4-BE49-F238E27FC236}">
                <a16:creationId xmlns:a16="http://schemas.microsoft.com/office/drawing/2014/main" id="{5BFFD1CF-293A-44AF-AE45-E7C7EC73A2DC}"/>
              </a:ext>
            </a:extLst>
          </p:cNvPr>
          <p:cNvSpPr>
            <a:spLocks noChangeArrowheads="1" noChangeShapeType="1" noTextEdit="1"/>
          </p:cNvSpPr>
          <p:nvPr/>
        </p:nvSpPr>
        <p:spPr bwMode="gray">
          <a:xfrm>
            <a:off x="335360" y="224631"/>
            <a:ext cx="3456632" cy="504825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 latinLnBrk="1">
              <a:defRPr/>
            </a:pPr>
            <a:r>
              <a:rPr lang="en-US" altLang="zh-CN" sz="3600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66"/>
                    </a:gs>
                    <a:gs pos="100000">
                      <a:schemeClr val="tx1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华文细黑"/>
                <a:ea typeface="华文细黑"/>
              </a:rPr>
              <a:t>1.2  </a:t>
            </a:r>
            <a:r>
              <a:rPr lang="zh-CN" altLang="en-US" sz="3600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66"/>
                    </a:gs>
                    <a:gs pos="100000">
                      <a:schemeClr val="tx1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华文细黑"/>
                <a:ea typeface="华文细黑"/>
              </a:rPr>
              <a:t>命题逻辑的应用</a:t>
            </a: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3DD38536-5A6E-4979-86FB-1CFD513BA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0" y="0"/>
            <a:ext cx="5786437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187325" algn="r" latinLnBrk="1">
              <a:buClr>
                <a:schemeClr val="folHlink"/>
              </a:buClr>
              <a:buSzPct val="60000"/>
            </a:pPr>
            <a:r>
              <a:rPr lang="zh-CN" altLang="en-US" b="1" dirty="0">
                <a:solidFill>
                  <a:srgbClr val="FFFF66"/>
                </a:solidFill>
              </a:rPr>
              <a:t>命题逻辑    </a:t>
            </a:r>
          </a:p>
          <a:p>
            <a:pPr indent="187325" algn="r" latinLnBrk="1"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FF66"/>
                </a:solidFill>
              </a:rPr>
              <a:t>Proposition Logic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9"/>
          <p:cNvSpPr>
            <a:spLocks noChangeArrowheads="1"/>
          </p:cNvSpPr>
          <p:nvPr/>
        </p:nvSpPr>
        <p:spPr bwMode="gray">
          <a:xfrm>
            <a:off x="8550274" y="1341437"/>
            <a:ext cx="3444875" cy="5746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64314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kumimoji="0" lang="zh-CN" altLang="en-US" sz="2400" i="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华文中宋" pitchFamily="2" charset="-122"/>
              </a:rPr>
              <a:t>布尔搜索</a:t>
            </a:r>
            <a:r>
              <a:rPr lang="en-US" altLang="zh-CN" sz="2400" dirty="0" err="1">
                <a:ea typeface="华文细黑" pitchFamily="2" charset="-122"/>
              </a:rPr>
              <a:t>boolean</a:t>
            </a:r>
            <a:r>
              <a:rPr lang="en-US" altLang="zh-CN" sz="2400" dirty="0">
                <a:ea typeface="华文细黑" pitchFamily="2" charset="-122"/>
              </a:rPr>
              <a:t> search</a:t>
            </a:r>
            <a:endParaRPr kumimoji="0" lang="zh-CN" altLang="en-US" sz="2400" i="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Verdana" pitchFamily="34" charset="0"/>
              <a:ea typeface="华文中宋" pitchFamily="2" charset="-122"/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794366" y="1628774"/>
            <a:ext cx="7772400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Font typeface="Wingdings" pitchFamily="2" charset="2"/>
              <a:buChar char="v"/>
            </a:pPr>
            <a:r>
              <a:rPr lang="zh-CN" altLang="en-US" sz="2400" i="0" dirty="0"/>
              <a:t>搜索引擎：</a:t>
            </a:r>
            <a:r>
              <a:rPr lang="en-US" altLang="zh-CN" sz="2400" i="0" dirty="0"/>
              <a:t>Google</a:t>
            </a:r>
            <a:r>
              <a:rPr lang="zh-CN" altLang="en-US" sz="2400" i="0" dirty="0"/>
              <a:t>、</a:t>
            </a:r>
            <a:r>
              <a:rPr lang="en-US" altLang="zh-CN" sz="2400" i="0" dirty="0" err="1"/>
              <a:t>Baidu</a:t>
            </a:r>
            <a:endParaRPr lang="en-US" altLang="zh-CN" sz="2400" i="0" dirty="0"/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400" i="0" dirty="0"/>
              <a:t>可视化逻辑运算符</a:t>
            </a: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400" i="0" dirty="0"/>
              <a:t>布尔搜索表达式</a:t>
            </a:r>
          </a:p>
          <a:p>
            <a:pPr marL="1143000" lvl="2" indent="-228600" eaLnBrk="0" hangingPunct="0">
              <a:lnSpc>
                <a:spcPct val="110000"/>
              </a:lnSpc>
              <a:spcBef>
                <a:spcPct val="20000"/>
              </a:spcBef>
              <a:buFont typeface="Times New Roman" pitchFamily="18" charset="0"/>
              <a:buChar char="–"/>
            </a:pPr>
            <a:r>
              <a:rPr lang="zh-CN" altLang="en-US" sz="2400" i="0" dirty="0"/>
              <a:t>北京 </a:t>
            </a:r>
            <a:r>
              <a:rPr lang="en-US" altLang="zh-CN" sz="2400" i="0" dirty="0"/>
              <a:t>AND </a:t>
            </a:r>
            <a:r>
              <a:rPr lang="zh-CN" altLang="en-US" sz="2400" i="0" dirty="0"/>
              <a:t>四合居 </a:t>
            </a:r>
            <a:r>
              <a:rPr lang="en-US" altLang="zh-CN" sz="2400" i="0" dirty="0"/>
              <a:t>AND </a:t>
            </a:r>
            <a:r>
              <a:rPr lang="zh-CN" altLang="en-US" sz="2400" i="0" dirty="0"/>
              <a:t>照片 </a:t>
            </a:r>
            <a:r>
              <a:rPr lang="en-US" altLang="zh-CN" sz="2400" i="0" dirty="0"/>
              <a:t>OR </a:t>
            </a:r>
            <a:r>
              <a:rPr lang="zh-CN" altLang="en-US" sz="2400" i="0" dirty="0"/>
              <a:t>视频</a:t>
            </a:r>
          </a:p>
          <a:p>
            <a:pPr marL="1143000" lvl="2" indent="-228600" eaLnBrk="0" hangingPunct="0">
              <a:lnSpc>
                <a:spcPct val="110000"/>
              </a:lnSpc>
              <a:spcBef>
                <a:spcPct val="20000"/>
              </a:spcBef>
              <a:buFont typeface="Times New Roman" pitchFamily="18" charset="0"/>
              <a:buChar char="–"/>
            </a:pPr>
            <a:r>
              <a:rPr lang="zh-CN" altLang="en-US" sz="2400" i="0" dirty="0"/>
              <a:t>北京 </a:t>
            </a:r>
            <a:r>
              <a:rPr lang="en-US" altLang="zh-CN" sz="2400" i="0" dirty="0"/>
              <a:t>AND </a:t>
            </a:r>
            <a:r>
              <a:rPr lang="zh-CN" altLang="en-US" sz="2400" i="0" dirty="0"/>
              <a:t>四合居 </a:t>
            </a:r>
            <a:r>
              <a:rPr lang="en-US" altLang="zh-CN" sz="2400" i="0" dirty="0"/>
              <a:t>AND (</a:t>
            </a:r>
            <a:r>
              <a:rPr lang="zh-CN" altLang="en-US" sz="2400" i="0" dirty="0"/>
              <a:t>照片 </a:t>
            </a:r>
            <a:r>
              <a:rPr lang="en-US" altLang="zh-CN" sz="2400" i="0" dirty="0"/>
              <a:t>OR </a:t>
            </a:r>
            <a:r>
              <a:rPr lang="zh-CN" altLang="en-US" sz="2400" i="0" dirty="0"/>
              <a:t>视频</a:t>
            </a:r>
            <a:r>
              <a:rPr lang="en-US" altLang="zh-CN" sz="2400" i="0" dirty="0"/>
              <a:t>)</a:t>
            </a:r>
          </a:p>
        </p:txBody>
      </p:sp>
      <p:sp>
        <p:nvSpPr>
          <p:cNvPr id="8" name="WordArt 2">
            <a:extLst>
              <a:ext uri="{FF2B5EF4-FFF2-40B4-BE49-F238E27FC236}">
                <a16:creationId xmlns:a16="http://schemas.microsoft.com/office/drawing/2014/main" id="{279C79E9-FD9C-4F84-80D5-9085EC6922EF}"/>
              </a:ext>
            </a:extLst>
          </p:cNvPr>
          <p:cNvSpPr>
            <a:spLocks noChangeArrowheads="1" noChangeShapeType="1" noTextEdit="1"/>
          </p:cNvSpPr>
          <p:nvPr/>
        </p:nvSpPr>
        <p:spPr bwMode="gray">
          <a:xfrm>
            <a:off x="335360" y="224631"/>
            <a:ext cx="3456632" cy="504825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 latinLnBrk="1">
              <a:defRPr/>
            </a:pPr>
            <a:r>
              <a:rPr lang="en-US" altLang="zh-CN" sz="3600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66"/>
                    </a:gs>
                    <a:gs pos="100000">
                      <a:schemeClr val="tx1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华文细黑"/>
                <a:ea typeface="华文细黑"/>
              </a:rPr>
              <a:t>1.2  </a:t>
            </a:r>
            <a:r>
              <a:rPr lang="zh-CN" altLang="en-US" sz="3600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66"/>
                    </a:gs>
                    <a:gs pos="100000">
                      <a:schemeClr val="tx1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华文细黑"/>
                <a:ea typeface="华文细黑"/>
              </a:rPr>
              <a:t>命题逻辑的应用</a:t>
            </a: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9F284C8C-4189-4236-B2E7-57E6232C4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0" y="0"/>
            <a:ext cx="5786437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187325" algn="r" latinLnBrk="1">
              <a:buClr>
                <a:schemeClr val="folHlink"/>
              </a:buClr>
              <a:buSzPct val="60000"/>
            </a:pPr>
            <a:r>
              <a:rPr lang="zh-CN" altLang="en-US" b="1" dirty="0">
                <a:solidFill>
                  <a:srgbClr val="FFFF66"/>
                </a:solidFill>
              </a:rPr>
              <a:t>命题逻辑    </a:t>
            </a:r>
          </a:p>
          <a:p>
            <a:pPr indent="187325" algn="r" latinLnBrk="1"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FF66"/>
                </a:solidFill>
              </a:rPr>
              <a:t>Proposition Logic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9"/>
          <p:cNvSpPr>
            <a:spLocks noChangeArrowheads="1"/>
          </p:cNvSpPr>
          <p:nvPr/>
        </p:nvSpPr>
        <p:spPr bwMode="gray">
          <a:xfrm>
            <a:off x="9261648" y="1357313"/>
            <a:ext cx="2667000" cy="5746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64314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kumimoji="0" lang="zh-CN" altLang="en-US" sz="2400" i="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华文中宋" pitchFamily="2" charset="-122"/>
              </a:rPr>
              <a:t>逻辑迷题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839416" y="1357313"/>
            <a:ext cx="60007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1">
              <a:lnSpc>
                <a:spcPct val="120000"/>
              </a:lnSpc>
              <a:defRPr/>
            </a:pPr>
            <a:r>
              <a:rPr lang="zh-CN" altLang="en-US" sz="2400" i="0" dirty="0">
                <a:ea typeface="华文细黑" pitchFamily="2" charset="-122"/>
              </a:rPr>
              <a:t>可以由逻辑推理解决的迷题称为逻辑迷题</a:t>
            </a:r>
          </a:p>
          <a:p>
            <a:pPr latinLnBrk="1">
              <a:lnSpc>
                <a:spcPct val="120000"/>
              </a:lnSpc>
              <a:defRPr/>
            </a:pPr>
            <a:endParaRPr lang="en-US" altLang="zh-CN" sz="2400" i="0" dirty="0">
              <a:latin typeface="+mn-ea"/>
              <a:ea typeface="+mn-ea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839416" y="2003673"/>
            <a:ext cx="9937104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1">
              <a:lnSpc>
                <a:spcPct val="120000"/>
              </a:lnSpc>
              <a:defRPr/>
            </a:pPr>
            <a:r>
              <a:rPr lang="en-US" altLang="zh-CN" sz="2400" i="0" dirty="0">
                <a:solidFill>
                  <a:srgbClr val="1F5BD3"/>
                </a:solidFill>
                <a:latin typeface="+mn-lt"/>
                <a:ea typeface="楷体_GB2312" pitchFamily="49" charset="-122"/>
              </a:rPr>
              <a:t>Example 11</a:t>
            </a:r>
            <a:r>
              <a:rPr lang="zh-CN" altLang="en-US" sz="2400" i="0" dirty="0">
                <a:solidFill>
                  <a:srgbClr val="1F5BD3"/>
                </a:solidFill>
                <a:latin typeface="+mn-lt"/>
                <a:ea typeface="楷体_GB2312" pitchFamily="49" charset="-122"/>
              </a:rPr>
              <a:t>：</a:t>
            </a:r>
            <a:r>
              <a:rPr lang="zh-CN" altLang="en-US" sz="2400" i="0" dirty="0">
                <a:latin typeface="+mn-lt"/>
                <a:ea typeface="楷体_GB2312" pitchFamily="49" charset="-122"/>
              </a:rPr>
              <a:t>一个岛上居住着两类人</a:t>
            </a:r>
            <a:r>
              <a:rPr lang="en-US" altLang="zh-CN" sz="2400" i="0" dirty="0">
                <a:latin typeface="+mn-lt"/>
                <a:ea typeface="楷体_GB2312" pitchFamily="49" charset="-122"/>
              </a:rPr>
              <a:t>——</a:t>
            </a:r>
            <a:r>
              <a:rPr lang="zh-CN" altLang="en-US" sz="2400" i="0" dirty="0">
                <a:latin typeface="+mn-lt"/>
                <a:ea typeface="楷体_GB2312" pitchFamily="49" charset="-122"/>
              </a:rPr>
              <a:t>骑士和流氓。骑士说的都是实话，而流氓只会说谎。你碰到两个人</a:t>
            </a:r>
            <a:r>
              <a:rPr lang="en-US" altLang="zh-CN" sz="2400" i="0" dirty="0">
                <a:latin typeface="+mn-lt"/>
                <a:ea typeface="楷体_GB2312" pitchFamily="49" charset="-122"/>
              </a:rPr>
              <a:t>A</a:t>
            </a:r>
            <a:r>
              <a:rPr lang="zh-CN" altLang="en-US" sz="2400" i="0" dirty="0">
                <a:latin typeface="+mn-lt"/>
                <a:ea typeface="楷体_GB2312" pitchFamily="49" charset="-122"/>
              </a:rPr>
              <a:t>和</a:t>
            </a:r>
            <a:r>
              <a:rPr lang="en-US" altLang="zh-CN" sz="2400" i="0" dirty="0">
                <a:latin typeface="+mn-lt"/>
                <a:ea typeface="楷体_GB2312" pitchFamily="49" charset="-122"/>
              </a:rPr>
              <a:t>B</a:t>
            </a:r>
            <a:r>
              <a:rPr lang="zh-CN" altLang="en-US" sz="2400" i="0" dirty="0">
                <a:latin typeface="+mn-lt"/>
                <a:ea typeface="楷体_GB2312" pitchFamily="49" charset="-122"/>
              </a:rPr>
              <a:t>，如果</a:t>
            </a:r>
            <a:r>
              <a:rPr lang="en-US" altLang="zh-CN" sz="2400" i="0" dirty="0">
                <a:latin typeface="+mn-lt"/>
                <a:ea typeface="楷体_GB2312" pitchFamily="49" charset="-122"/>
              </a:rPr>
              <a:t>A</a:t>
            </a:r>
            <a:r>
              <a:rPr lang="zh-CN" altLang="en-US" sz="2400" i="0" dirty="0">
                <a:latin typeface="+mn-lt"/>
                <a:ea typeface="楷体_GB2312" pitchFamily="49" charset="-122"/>
              </a:rPr>
              <a:t>说“</a:t>
            </a:r>
            <a:r>
              <a:rPr lang="en-US" altLang="zh-CN" sz="2400" i="0" dirty="0">
                <a:latin typeface="+mn-lt"/>
                <a:ea typeface="楷体_GB2312" pitchFamily="49" charset="-122"/>
              </a:rPr>
              <a:t>B</a:t>
            </a:r>
            <a:r>
              <a:rPr lang="zh-CN" altLang="en-US" sz="2400" i="0" dirty="0">
                <a:latin typeface="+mn-lt"/>
                <a:ea typeface="楷体_GB2312" pitchFamily="49" charset="-122"/>
              </a:rPr>
              <a:t>是骑士”，</a:t>
            </a:r>
            <a:r>
              <a:rPr lang="en-US" altLang="zh-CN" sz="2400" i="0" dirty="0">
                <a:latin typeface="+mn-lt"/>
                <a:ea typeface="楷体_GB2312" pitchFamily="49" charset="-122"/>
              </a:rPr>
              <a:t>B</a:t>
            </a:r>
            <a:r>
              <a:rPr lang="zh-CN" altLang="en-US" sz="2400" i="0" dirty="0">
                <a:latin typeface="+mn-lt"/>
                <a:ea typeface="楷体_GB2312" pitchFamily="49" charset="-122"/>
              </a:rPr>
              <a:t>说“我们两人不是一类人”。请判断</a:t>
            </a:r>
            <a:r>
              <a:rPr lang="en-US" altLang="zh-CN" sz="2400" i="0" dirty="0">
                <a:latin typeface="+mn-lt"/>
                <a:ea typeface="楷体_GB2312" pitchFamily="49" charset="-122"/>
              </a:rPr>
              <a:t>A</a:t>
            </a:r>
            <a:r>
              <a:rPr lang="zh-CN" altLang="en-US" sz="2400" i="0" dirty="0">
                <a:latin typeface="+mn-lt"/>
                <a:ea typeface="楷体_GB2312" pitchFamily="49" charset="-122"/>
              </a:rPr>
              <a:t>、</a:t>
            </a:r>
            <a:r>
              <a:rPr lang="en-US" altLang="zh-CN" sz="2400" i="0" dirty="0">
                <a:latin typeface="+mn-lt"/>
                <a:ea typeface="楷体_GB2312" pitchFamily="49" charset="-122"/>
              </a:rPr>
              <a:t>B</a:t>
            </a:r>
            <a:r>
              <a:rPr lang="zh-CN" altLang="en-US" sz="2400" i="0" dirty="0">
                <a:latin typeface="+mn-lt"/>
                <a:ea typeface="楷体_GB2312" pitchFamily="49" charset="-122"/>
              </a:rPr>
              <a:t>到底是流氓还是骑士。</a:t>
            </a:r>
            <a:endParaRPr lang="en-US" altLang="zh-CN" sz="2000" dirty="0">
              <a:latin typeface="+mn-lt"/>
              <a:ea typeface="楷体_GB2312" pitchFamily="49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910854" y="3857627"/>
            <a:ext cx="10585746" cy="252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1">
              <a:lnSpc>
                <a:spcPct val="150000"/>
              </a:lnSpc>
              <a:defRPr/>
            </a:pPr>
            <a:r>
              <a:rPr lang="zh-CN" altLang="en-US" sz="2000" i="0" dirty="0">
                <a:latin typeface="+mn-lt"/>
                <a:ea typeface="宋体" pitchFamily="2" charset="-122"/>
              </a:rPr>
              <a:t>令</a:t>
            </a:r>
            <a:r>
              <a:rPr lang="en-US" altLang="zh-CN" sz="2000" dirty="0">
                <a:latin typeface="+mn-lt"/>
                <a:ea typeface="宋体" pitchFamily="2" charset="-122"/>
              </a:rPr>
              <a:t>p</a:t>
            </a:r>
            <a:r>
              <a:rPr lang="zh-CN" altLang="en-US" sz="2000" i="0" dirty="0">
                <a:latin typeface="+mn-lt"/>
                <a:ea typeface="宋体" pitchFamily="2" charset="-122"/>
              </a:rPr>
              <a:t>表示命题“</a:t>
            </a:r>
            <a:r>
              <a:rPr lang="en-US" altLang="zh-CN" sz="2000" i="0" dirty="0">
                <a:latin typeface="+mn-lt"/>
                <a:ea typeface="宋体" pitchFamily="2" charset="-122"/>
              </a:rPr>
              <a:t>A</a:t>
            </a:r>
            <a:r>
              <a:rPr lang="zh-CN" altLang="en-US" sz="2000" i="0" dirty="0">
                <a:latin typeface="+mn-lt"/>
                <a:ea typeface="宋体" pitchFamily="2" charset="-122"/>
              </a:rPr>
              <a:t>是骑士”，</a:t>
            </a:r>
            <a:r>
              <a:rPr lang="en-US" altLang="zh-CN" sz="2000" dirty="0">
                <a:latin typeface="+mn-lt"/>
                <a:ea typeface="宋体" pitchFamily="2" charset="-122"/>
              </a:rPr>
              <a:t>q</a:t>
            </a:r>
            <a:r>
              <a:rPr lang="zh-CN" altLang="en-US" sz="2000" i="0" dirty="0">
                <a:latin typeface="+mn-lt"/>
                <a:ea typeface="宋体" pitchFamily="2" charset="-122"/>
              </a:rPr>
              <a:t>表示命题“</a:t>
            </a:r>
            <a:r>
              <a:rPr lang="en-US" altLang="zh-CN" sz="2000" i="0" dirty="0">
                <a:latin typeface="+mn-lt"/>
                <a:ea typeface="宋体" pitchFamily="2" charset="-122"/>
              </a:rPr>
              <a:t>B</a:t>
            </a:r>
            <a:r>
              <a:rPr lang="zh-CN" altLang="en-US" sz="2000" i="0" dirty="0">
                <a:latin typeface="+mn-lt"/>
                <a:ea typeface="宋体" pitchFamily="2" charset="-122"/>
              </a:rPr>
              <a:t>是骑士”</a:t>
            </a:r>
            <a:endParaRPr lang="en-US" altLang="zh-CN" sz="2000" i="0" dirty="0">
              <a:latin typeface="+mn-lt"/>
              <a:ea typeface="宋体" pitchFamily="2" charset="-122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en-US" altLang="zh-CN" sz="2000" dirty="0">
                <a:latin typeface="+mn-lt"/>
                <a:ea typeface="宋体" pitchFamily="2" charset="-122"/>
              </a:rPr>
              <a:t>    </a:t>
            </a:r>
            <a:r>
              <a:rPr lang="en-US" altLang="zh-CN" sz="2000" i="0" dirty="0">
                <a:latin typeface="+mn-lt"/>
                <a:ea typeface="宋体" pitchFamily="2" charset="-122"/>
                <a:sym typeface="Symbol"/>
              </a:rPr>
              <a:t></a:t>
            </a:r>
            <a:r>
              <a:rPr lang="en-US" altLang="zh-CN" sz="2000" dirty="0">
                <a:latin typeface="+mn-lt"/>
                <a:ea typeface="宋体" pitchFamily="2" charset="-122"/>
              </a:rPr>
              <a:t>p</a:t>
            </a:r>
            <a:r>
              <a:rPr lang="zh-CN" altLang="en-US" sz="2000" i="0" dirty="0">
                <a:latin typeface="+mn-lt"/>
                <a:ea typeface="宋体" pitchFamily="2" charset="-122"/>
              </a:rPr>
              <a:t>表示命题“</a:t>
            </a:r>
            <a:r>
              <a:rPr lang="en-US" altLang="zh-CN" sz="2000" i="0" dirty="0">
                <a:latin typeface="+mn-lt"/>
                <a:ea typeface="宋体" pitchFamily="2" charset="-122"/>
              </a:rPr>
              <a:t>A</a:t>
            </a:r>
            <a:r>
              <a:rPr lang="zh-CN" altLang="en-US" sz="2000" i="0" dirty="0">
                <a:latin typeface="+mn-lt"/>
                <a:ea typeface="宋体" pitchFamily="2" charset="-122"/>
              </a:rPr>
              <a:t>是流氓”，</a:t>
            </a:r>
            <a:r>
              <a:rPr lang="en-US" altLang="zh-CN" sz="2000" dirty="0">
                <a:latin typeface="+mn-lt"/>
                <a:ea typeface="宋体" pitchFamily="2" charset="-122"/>
                <a:sym typeface="Symbol"/>
              </a:rPr>
              <a:t> </a:t>
            </a:r>
            <a:r>
              <a:rPr lang="en-US" altLang="zh-CN" sz="2000" i="0" dirty="0">
                <a:latin typeface="+mn-lt"/>
                <a:ea typeface="宋体" pitchFamily="2" charset="-122"/>
                <a:sym typeface="Symbol"/>
              </a:rPr>
              <a:t></a:t>
            </a:r>
            <a:r>
              <a:rPr lang="en-US" altLang="zh-CN" sz="2000" dirty="0">
                <a:latin typeface="+mn-lt"/>
                <a:ea typeface="宋体" pitchFamily="2" charset="-122"/>
                <a:sym typeface="Symbol"/>
              </a:rPr>
              <a:t> </a:t>
            </a:r>
            <a:r>
              <a:rPr lang="en-US" altLang="zh-CN" sz="2000" dirty="0">
                <a:latin typeface="+mn-lt"/>
                <a:ea typeface="宋体" pitchFamily="2" charset="-122"/>
              </a:rPr>
              <a:t>q</a:t>
            </a:r>
            <a:r>
              <a:rPr lang="zh-CN" altLang="en-US" sz="2000" i="0" dirty="0">
                <a:latin typeface="+mn-lt"/>
                <a:ea typeface="宋体" pitchFamily="2" charset="-122"/>
              </a:rPr>
              <a:t>表示命题“</a:t>
            </a:r>
            <a:r>
              <a:rPr lang="en-US" altLang="zh-CN" sz="2000" i="0" dirty="0">
                <a:latin typeface="+mn-lt"/>
                <a:ea typeface="宋体" pitchFamily="2" charset="-122"/>
              </a:rPr>
              <a:t>B</a:t>
            </a:r>
            <a:r>
              <a:rPr lang="zh-CN" altLang="en-US" sz="2000" i="0" dirty="0">
                <a:latin typeface="+mn-lt"/>
                <a:ea typeface="宋体" pitchFamily="2" charset="-122"/>
              </a:rPr>
              <a:t>是流氓”</a:t>
            </a:r>
            <a:endParaRPr lang="en-US" altLang="zh-CN" sz="2000" i="0" dirty="0">
              <a:latin typeface="+mn-lt"/>
              <a:ea typeface="宋体" pitchFamily="2" charset="-122"/>
            </a:endParaRPr>
          </a:p>
          <a:p>
            <a:pPr latinLnBrk="1">
              <a:lnSpc>
                <a:spcPct val="150000"/>
              </a:lnSpc>
              <a:defRPr/>
            </a:pPr>
            <a:endParaRPr lang="en-US" altLang="zh-CN" sz="2000" i="0" dirty="0">
              <a:latin typeface="+mn-lt"/>
              <a:ea typeface="宋体" pitchFamily="2" charset="-122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zh-CN" altLang="en-US" sz="2000" i="0" dirty="0">
                <a:latin typeface="+mn-lt"/>
                <a:ea typeface="宋体" pitchFamily="2" charset="-122"/>
              </a:rPr>
              <a:t>则如</a:t>
            </a:r>
            <a:r>
              <a:rPr lang="en-US" altLang="zh-CN" sz="2000" i="0" dirty="0">
                <a:latin typeface="+mn-lt"/>
                <a:ea typeface="宋体" pitchFamily="2" charset="-122"/>
              </a:rPr>
              <a:t>A</a:t>
            </a:r>
            <a:r>
              <a:rPr lang="zh-CN" altLang="en-US" sz="2000" i="0" dirty="0">
                <a:latin typeface="+mn-lt"/>
                <a:ea typeface="宋体" pitchFamily="2" charset="-122"/>
              </a:rPr>
              <a:t>是骑士，即</a:t>
            </a:r>
            <a:r>
              <a:rPr lang="en-US" altLang="zh-CN" sz="2000" dirty="0">
                <a:latin typeface="+mn-lt"/>
                <a:ea typeface="宋体" pitchFamily="2" charset="-122"/>
              </a:rPr>
              <a:t>p</a:t>
            </a:r>
            <a:r>
              <a:rPr lang="zh-CN" altLang="en-US" sz="2000" i="0" dirty="0">
                <a:latin typeface="+mn-lt"/>
                <a:ea typeface="宋体" pitchFamily="2" charset="-122"/>
              </a:rPr>
              <a:t>为真，故</a:t>
            </a:r>
            <a:r>
              <a:rPr lang="en-US" altLang="zh-CN" sz="2000" dirty="0">
                <a:latin typeface="+mn-lt"/>
                <a:ea typeface="宋体" pitchFamily="2" charset="-122"/>
              </a:rPr>
              <a:t>q</a:t>
            </a:r>
            <a:r>
              <a:rPr lang="zh-CN" altLang="en-US" sz="2000" i="0" dirty="0">
                <a:latin typeface="+mn-lt"/>
                <a:ea typeface="宋体" pitchFamily="2" charset="-122"/>
              </a:rPr>
              <a:t>为真，</a:t>
            </a:r>
            <a:r>
              <a:rPr lang="en-US" altLang="zh-CN" sz="2000" i="0" dirty="0">
                <a:latin typeface="+mn-lt"/>
                <a:ea typeface="宋体" pitchFamily="2" charset="-122"/>
              </a:rPr>
              <a:t>A</a:t>
            </a:r>
            <a:r>
              <a:rPr lang="zh-CN" altLang="en-US" sz="2000" i="0" dirty="0">
                <a:latin typeface="+mn-lt"/>
                <a:ea typeface="宋体" pitchFamily="2" charset="-122"/>
              </a:rPr>
              <a:t>和</a:t>
            </a:r>
            <a:r>
              <a:rPr lang="en-US" altLang="zh-CN" sz="2000" i="0" dirty="0">
                <a:latin typeface="+mn-lt"/>
                <a:ea typeface="宋体" pitchFamily="2" charset="-122"/>
              </a:rPr>
              <a:t>B</a:t>
            </a:r>
            <a:r>
              <a:rPr lang="zh-CN" altLang="en-US" sz="2000" i="0" dirty="0">
                <a:latin typeface="+mn-lt"/>
                <a:ea typeface="宋体" pitchFamily="2" charset="-122"/>
              </a:rPr>
              <a:t>都为骑士，这和骑士</a:t>
            </a:r>
            <a:r>
              <a:rPr lang="en-US" altLang="zh-CN" sz="2000" i="0" dirty="0">
                <a:latin typeface="+mn-lt"/>
                <a:ea typeface="宋体" pitchFamily="2" charset="-122"/>
              </a:rPr>
              <a:t>B</a:t>
            </a:r>
            <a:r>
              <a:rPr lang="zh-CN" altLang="en-US" sz="2000" i="0" dirty="0">
                <a:latin typeface="+mn-lt"/>
                <a:ea typeface="宋体" pitchFamily="2" charset="-122"/>
              </a:rPr>
              <a:t>说的话不是一类人矛盾！   </a:t>
            </a:r>
            <a:endParaRPr lang="en-US" altLang="zh-CN" sz="2000" i="0" dirty="0">
              <a:latin typeface="+mn-lt"/>
              <a:ea typeface="宋体" pitchFamily="2" charset="-122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zh-CN" altLang="en-US" sz="2000" i="0" dirty="0">
                <a:latin typeface="+mn-lt"/>
                <a:ea typeface="宋体" pitchFamily="2" charset="-122"/>
              </a:rPr>
              <a:t>如</a:t>
            </a:r>
            <a:r>
              <a:rPr lang="en-US" altLang="zh-CN" sz="2000" i="0" dirty="0">
                <a:latin typeface="+mn-lt"/>
                <a:ea typeface="宋体" pitchFamily="2" charset="-122"/>
              </a:rPr>
              <a:t>A</a:t>
            </a:r>
            <a:r>
              <a:rPr lang="zh-CN" altLang="en-US" sz="2000" i="0" dirty="0">
                <a:latin typeface="+mn-lt"/>
                <a:ea typeface="宋体" pitchFamily="2" charset="-122"/>
              </a:rPr>
              <a:t>是流氓，即</a:t>
            </a:r>
            <a:r>
              <a:rPr lang="en-US" altLang="zh-CN" sz="2000" i="0" dirty="0">
                <a:ea typeface="宋体" pitchFamily="2" charset="-122"/>
                <a:sym typeface="Symbol"/>
              </a:rPr>
              <a:t></a:t>
            </a:r>
            <a:r>
              <a:rPr lang="en-US" altLang="zh-CN" sz="2000" dirty="0">
                <a:ea typeface="宋体" pitchFamily="2" charset="-122"/>
              </a:rPr>
              <a:t>p</a:t>
            </a:r>
            <a:r>
              <a:rPr lang="zh-CN" altLang="en-US" sz="2000" i="0" dirty="0">
                <a:ea typeface="宋体" pitchFamily="2" charset="-122"/>
              </a:rPr>
              <a:t>为真，故</a:t>
            </a:r>
            <a:r>
              <a:rPr lang="en-US" altLang="zh-CN" sz="2000" i="0" dirty="0">
                <a:ea typeface="宋体" pitchFamily="2" charset="-122"/>
                <a:sym typeface="Symbol"/>
              </a:rPr>
              <a:t></a:t>
            </a:r>
            <a:r>
              <a:rPr lang="en-US" altLang="zh-CN" sz="2000" dirty="0">
                <a:ea typeface="宋体" pitchFamily="2" charset="-122"/>
              </a:rPr>
              <a:t>q</a:t>
            </a:r>
            <a:r>
              <a:rPr lang="zh-CN" altLang="en-US" sz="2000" i="0" dirty="0">
                <a:ea typeface="宋体" pitchFamily="2" charset="-122"/>
              </a:rPr>
              <a:t>为真，</a:t>
            </a:r>
            <a:r>
              <a:rPr lang="en-US" altLang="zh-CN" sz="2000" b="1" i="0" dirty="0">
                <a:ea typeface="宋体" pitchFamily="2" charset="-122"/>
              </a:rPr>
              <a:t>A</a:t>
            </a:r>
            <a:r>
              <a:rPr lang="zh-CN" altLang="en-US" sz="2000" b="1" i="0" dirty="0">
                <a:ea typeface="宋体" pitchFamily="2" charset="-122"/>
              </a:rPr>
              <a:t>和</a:t>
            </a:r>
            <a:r>
              <a:rPr lang="en-US" altLang="zh-CN" sz="2000" b="1" i="0" dirty="0">
                <a:ea typeface="宋体" pitchFamily="2" charset="-122"/>
              </a:rPr>
              <a:t>B</a:t>
            </a:r>
            <a:r>
              <a:rPr lang="zh-CN" altLang="en-US" sz="2000" b="1" i="0" dirty="0">
                <a:ea typeface="宋体" pitchFamily="2" charset="-122"/>
              </a:rPr>
              <a:t>都为流氓</a:t>
            </a:r>
            <a:r>
              <a:rPr lang="zh-CN" altLang="en-US" sz="2000" i="0" dirty="0">
                <a:ea typeface="宋体" pitchFamily="2" charset="-122"/>
              </a:rPr>
              <a:t>，这和流氓</a:t>
            </a:r>
            <a:r>
              <a:rPr lang="en-US" altLang="zh-CN" sz="2000" i="0" dirty="0">
                <a:ea typeface="宋体" pitchFamily="2" charset="-122"/>
              </a:rPr>
              <a:t>B</a:t>
            </a:r>
            <a:r>
              <a:rPr lang="zh-CN" altLang="en-US" sz="2000" i="0" dirty="0">
                <a:ea typeface="宋体" pitchFamily="2" charset="-122"/>
              </a:rPr>
              <a:t>说的话不是一类人一致。</a:t>
            </a:r>
            <a:endParaRPr lang="en-US" altLang="zh-CN" sz="2000" i="0" dirty="0">
              <a:latin typeface="+mn-lt"/>
              <a:ea typeface="宋体" pitchFamily="2" charset="-122"/>
            </a:endParaRPr>
          </a:p>
        </p:txBody>
      </p:sp>
      <p:sp>
        <p:nvSpPr>
          <p:cNvPr id="10" name="WordArt 2">
            <a:extLst>
              <a:ext uri="{FF2B5EF4-FFF2-40B4-BE49-F238E27FC236}">
                <a16:creationId xmlns:a16="http://schemas.microsoft.com/office/drawing/2014/main" id="{7DE3F2AE-984C-446E-8E97-8A0FD13149C0}"/>
              </a:ext>
            </a:extLst>
          </p:cNvPr>
          <p:cNvSpPr>
            <a:spLocks noChangeArrowheads="1" noChangeShapeType="1" noTextEdit="1"/>
          </p:cNvSpPr>
          <p:nvPr/>
        </p:nvSpPr>
        <p:spPr bwMode="gray">
          <a:xfrm>
            <a:off x="335360" y="224631"/>
            <a:ext cx="3456632" cy="504825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 latinLnBrk="1">
              <a:defRPr/>
            </a:pPr>
            <a:r>
              <a:rPr lang="en-US" altLang="zh-CN" sz="3600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66"/>
                    </a:gs>
                    <a:gs pos="100000">
                      <a:schemeClr val="tx1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华文细黑"/>
                <a:ea typeface="华文细黑"/>
              </a:rPr>
              <a:t>1.2  </a:t>
            </a:r>
            <a:r>
              <a:rPr lang="zh-CN" altLang="en-US" sz="3600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66"/>
                    </a:gs>
                    <a:gs pos="100000">
                      <a:schemeClr val="tx1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华文细黑"/>
                <a:ea typeface="华文细黑"/>
              </a:rPr>
              <a:t>命题逻辑的应用</a:t>
            </a:r>
          </a:p>
        </p:txBody>
      </p:sp>
      <p:sp>
        <p:nvSpPr>
          <p:cNvPr id="14" name="TextBox 5">
            <a:extLst>
              <a:ext uri="{FF2B5EF4-FFF2-40B4-BE49-F238E27FC236}">
                <a16:creationId xmlns:a16="http://schemas.microsoft.com/office/drawing/2014/main" id="{C3C0B418-6001-448E-9E51-79B9A7B37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0" y="0"/>
            <a:ext cx="5786437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187325" algn="r" latinLnBrk="1">
              <a:buClr>
                <a:schemeClr val="folHlink"/>
              </a:buClr>
              <a:buSzPct val="60000"/>
            </a:pPr>
            <a:r>
              <a:rPr lang="zh-CN" altLang="en-US" b="1" dirty="0">
                <a:solidFill>
                  <a:srgbClr val="FFFF66"/>
                </a:solidFill>
              </a:rPr>
              <a:t>命题逻辑    </a:t>
            </a:r>
          </a:p>
          <a:p>
            <a:pPr indent="187325" algn="r" latinLnBrk="1"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FF66"/>
                </a:solidFill>
              </a:rPr>
              <a:t>Proposition Logic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9"/>
          <p:cNvSpPr>
            <a:spLocks noChangeArrowheads="1"/>
          </p:cNvSpPr>
          <p:nvPr/>
        </p:nvSpPr>
        <p:spPr bwMode="gray">
          <a:xfrm>
            <a:off x="9195107" y="1357313"/>
            <a:ext cx="2667000" cy="5746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64314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kumimoji="0" lang="zh-CN" altLang="en-US" sz="2400" i="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华文中宋" pitchFamily="2" charset="-122"/>
              </a:rPr>
              <a:t>逻辑迷题</a:t>
            </a:r>
          </a:p>
        </p:txBody>
      </p:sp>
      <p:sp>
        <p:nvSpPr>
          <p:cNvPr id="30724" name="Rectangle 3"/>
          <p:cNvSpPr txBox="1">
            <a:spLocks noChangeArrowheads="1"/>
          </p:cNvSpPr>
          <p:nvPr/>
        </p:nvSpPr>
        <p:spPr bwMode="auto">
          <a:xfrm>
            <a:off x="835298" y="1357313"/>
            <a:ext cx="60007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1">
              <a:lnSpc>
                <a:spcPct val="120000"/>
              </a:lnSpc>
            </a:pPr>
            <a:r>
              <a:rPr lang="zh-CN" altLang="en-US" sz="2400" i="0" dirty="0"/>
              <a:t>可以由逻辑推理解决的难题称为逻辑迷题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835298" y="2163092"/>
            <a:ext cx="10661302" cy="3337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1">
              <a:lnSpc>
                <a:spcPct val="110000"/>
              </a:lnSpc>
              <a:defRPr/>
            </a:pPr>
            <a:r>
              <a:rPr lang="en-US" altLang="zh-CN" sz="2400" i="0" dirty="0">
                <a:solidFill>
                  <a:schemeClr val="accent1">
                    <a:lumMod val="75000"/>
                  </a:schemeClr>
                </a:solidFill>
                <a:latin typeface="+mn-lt"/>
                <a:ea typeface="楷体_GB2312" pitchFamily="49" charset="-122"/>
              </a:rPr>
              <a:t>Example 12</a:t>
            </a:r>
            <a:r>
              <a:rPr lang="zh-CN" altLang="en-US" sz="2400" i="0" dirty="0">
                <a:solidFill>
                  <a:schemeClr val="accent1">
                    <a:lumMod val="75000"/>
                  </a:schemeClr>
                </a:solidFill>
                <a:latin typeface="+mn-lt"/>
                <a:ea typeface="楷体_GB2312" pitchFamily="49" charset="-122"/>
              </a:rPr>
              <a:t>：</a:t>
            </a:r>
            <a:r>
              <a:rPr lang="zh-CN" altLang="en-US" sz="2400" i="0" dirty="0">
                <a:latin typeface="+mn-lt"/>
                <a:ea typeface="楷体_GB2312" pitchFamily="49" charset="-122"/>
              </a:rPr>
              <a:t>父亲让两个孩子（一个男孩，一个女孩）在后院玩耍，并让他们不要把身上弄脏。然而，在玩的过程中，两个孩子都在额头上沾了泥。当孩子们回来后，父亲说“你们当中至少有一个人额头上有泥”，然后他问每一个孩子“知道你额头上有没有泥？”同样的问题对每个孩子都问了两遍。假设每个孩子都可以看到对方的额头上是否有泥，但不能看见自己的额头，孩子们将会怎样回答呢？假设两个孩子都很诚实并且都同时回答每一次提问。</a:t>
            </a:r>
            <a:endParaRPr lang="en-US" altLang="zh-CN" sz="2000" dirty="0">
              <a:latin typeface="+mn-lt"/>
              <a:ea typeface="楷体_GB2312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CF3F7B9-5AD0-4266-9F00-B2D431628ED4}"/>
              </a:ext>
            </a:extLst>
          </p:cNvPr>
          <p:cNvSpPr txBox="1"/>
          <p:nvPr/>
        </p:nvSpPr>
        <p:spPr>
          <a:xfrm>
            <a:off x="5807968" y="5281840"/>
            <a:ext cx="2758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0" dirty="0">
                <a:latin typeface="+mn-lt"/>
                <a:ea typeface="楷体_GB2312" pitchFamily="49" charset="-122"/>
              </a:rPr>
              <a:t>s</a:t>
            </a:r>
            <a:r>
              <a:rPr lang="en-US" altLang="zh-CN" i="0" dirty="0">
                <a:latin typeface="+mn-lt"/>
                <a:ea typeface="楷体_GB2312" pitchFamily="49" charset="-122"/>
                <a:sym typeface="Symbol"/>
              </a:rPr>
              <a:t>  </a:t>
            </a:r>
            <a:r>
              <a:rPr lang="en-US" altLang="zh-CN" i="0" dirty="0">
                <a:latin typeface="+mn-lt"/>
                <a:ea typeface="楷体_GB2312" pitchFamily="49" charset="-122"/>
              </a:rPr>
              <a:t>d</a:t>
            </a:r>
            <a:endParaRPr lang="zh-CN" altLang="en-US" i="0" dirty="0">
              <a:latin typeface="+mn-lt"/>
              <a:ea typeface="楷体_GB2312" pitchFamily="49" charset="-122"/>
            </a:endParaRPr>
          </a:p>
        </p:txBody>
      </p:sp>
      <p:sp>
        <p:nvSpPr>
          <p:cNvPr id="10" name="WordArt 2">
            <a:extLst>
              <a:ext uri="{FF2B5EF4-FFF2-40B4-BE49-F238E27FC236}">
                <a16:creationId xmlns:a16="http://schemas.microsoft.com/office/drawing/2014/main" id="{5F0E5E3D-2A5A-44F3-88FC-8D6BDE15C102}"/>
              </a:ext>
            </a:extLst>
          </p:cNvPr>
          <p:cNvSpPr>
            <a:spLocks noChangeArrowheads="1" noChangeShapeType="1" noTextEdit="1"/>
          </p:cNvSpPr>
          <p:nvPr/>
        </p:nvSpPr>
        <p:spPr bwMode="gray">
          <a:xfrm>
            <a:off x="335360" y="224631"/>
            <a:ext cx="3456632" cy="504825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 latinLnBrk="1">
              <a:defRPr/>
            </a:pPr>
            <a:r>
              <a:rPr lang="en-US" altLang="zh-CN" sz="3600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66"/>
                    </a:gs>
                    <a:gs pos="100000">
                      <a:schemeClr val="tx1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华文细黑"/>
                <a:ea typeface="华文细黑"/>
              </a:rPr>
              <a:t>1.2  </a:t>
            </a:r>
            <a:r>
              <a:rPr lang="zh-CN" altLang="en-US" sz="3600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66"/>
                    </a:gs>
                    <a:gs pos="100000">
                      <a:schemeClr val="tx1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华文细黑"/>
                <a:ea typeface="华文细黑"/>
              </a:rPr>
              <a:t>命题逻辑的应用</a:t>
            </a: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0B49ED83-14B0-48BB-B445-5FF1D06A2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0" y="0"/>
            <a:ext cx="5786437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187325" algn="r" latinLnBrk="1">
              <a:buClr>
                <a:schemeClr val="folHlink"/>
              </a:buClr>
              <a:buSzPct val="60000"/>
            </a:pPr>
            <a:r>
              <a:rPr lang="zh-CN" altLang="en-US" b="1" dirty="0">
                <a:solidFill>
                  <a:srgbClr val="FFFF66"/>
                </a:solidFill>
              </a:rPr>
              <a:t>命题逻辑    </a:t>
            </a:r>
          </a:p>
          <a:p>
            <a:pPr indent="187325" algn="r" latinLnBrk="1"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FF66"/>
                </a:solidFill>
              </a:rPr>
              <a:t>Proposition Logic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ONYMOUSPOLLING" val="False"/>
  <p:tag name="RAINPROBLEMTYPE" val="MultipleChoice"/>
  <p:tag name="RAINPROBLEM" val="MultipleChoice"/>
  <p:tag name="PROBLEMSCORE" val="1.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heme/theme1.xml><?xml version="1.0" encoding="utf-8"?>
<a:theme xmlns:a="http://schemas.openxmlformats.org/drawingml/2006/main" name="B078">
  <a:themeElements>
    <a:clrScheme name="B078 10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3399FF"/>
      </a:accent1>
      <a:accent2>
        <a:srgbClr val="6699FF"/>
      </a:accent2>
      <a:accent3>
        <a:srgbClr val="FFFFFF"/>
      </a:accent3>
      <a:accent4>
        <a:srgbClr val="000000"/>
      </a:accent4>
      <a:accent5>
        <a:srgbClr val="ADCAFF"/>
      </a:accent5>
      <a:accent6>
        <a:srgbClr val="5C8AE7"/>
      </a:accent6>
      <a:hlink>
        <a:srgbClr val="99CCFF"/>
      </a:hlink>
      <a:folHlink>
        <a:srgbClr val="3366CC"/>
      </a:folHlink>
    </a:clrScheme>
    <a:fontScheme name="B078">
      <a:majorFont>
        <a:latin typeface="Times New Roman"/>
        <a:ea typeface="华文细黑"/>
        <a:cs typeface=""/>
      </a:majorFont>
      <a:minorFont>
        <a:latin typeface="Times New Roman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华文细黑" pitchFamily="2" charset="-122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i="0" dirty="0" smtClean="0">
            <a:latin typeface="楷体_GB2312" pitchFamily="49" charset="-122"/>
            <a:ea typeface="楷体_GB2312" pitchFamily="49" charset="-122"/>
          </a:defRPr>
        </a:defPPr>
      </a:lstStyle>
    </a:txDef>
  </a:objectDefaults>
  <a:extraClrSchemeLst>
    <a:extraClrScheme>
      <a:clrScheme name="B078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078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8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8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8 8">
        <a:dk1>
          <a:srgbClr val="000000"/>
        </a:dk1>
        <a:lt1>
          <a:srgbClr val="FFFFCC"/>
        </a:lt1>
        <a:dk2>
          <a:srgbClr val="000798"/>
        </a:dk2>
        <a:lt2>
          <a:srgbClr val="B2B2B2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8 9">
        <a:dk1>
          <a:srgbClr val="000000"/>
        </a:dk1>
        <a:lt1>
          <a:srgbClr val="FFFFCC"/>
        </a:lt1>
        <a:dk2>
          <a:srgbClr val="000798"/>
        </a:dk2>
        <a:lt2>
          <a:srgbClr val="B2B2B2"/>
        </a:lt2>
        <a:accent1>
          <a:srgbClr val="1B33E7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BADF1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8 10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66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5C8AE7"/>
        </a:accent6>
        <a:hlink>
          <a:srgbClr val="99CCFF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C:\coolpt\TempSlide\B078.POT</Template>
  <TotalTime>28137</TotalTime>
  <Words>3942</Words>
  <Application>Microsoft Office PowerPoint</Application>
  <PresentationFormat>宽屏</PresentationFormat>
  <Paragraphs>550</Paragraphs>
  <Slides>48</Slides>
  <Notes>36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48</vt:i4>
      </vt:variant>
    </vt:vector>
  </HeadingPairs>
  <TitlesOfParts>
    <vt:vector size="68" baseType="lpstr">
      <vt:lpstr>楷体</vt:lpstr>
      <vt:lpstr>Symbol</vt:lpstr>
      <vt:lpstr>Calibri</vt:lpstr>
      <vt:lpstr>t</vt:lpstr>
      <vt:lpstr>黑体</vt:lpstr>
      <vt:lpstr>Arial</vt:lpstr>
      <vt:lpstr>华文细黑</vt:lpstr>
      <vt:lpstr>Verdana</vt:lpstr>
      <vt:lpstr>Microsoft Yahei</vt:lpstr>
      <vt:lpstr>华文中宋</vt:lpstr>
      <vt:lpstr>Gulim</vt:lpstr>
      <vt:lpstr>Wingdings</vt:lpstr>
      <vt:lpstr>仿宋_GB2312</vt:lpstr>
      <vt:lpstr>宋体</vt:lpstr>
      <vt:lpstr>楷体_GB2312</vt:lpstr>
      <vt:lpstr>Times New Roman</vt:lpstr>
      <vt:lpstr>B078</vt:lpstr>
      <vt:lpstr>位图图像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 1 派谁出差？</vt:lpstr>
      <vt:lpstr>例 1 派谁出差？</vt:lpstr>
      <vt:lpstr>例 1 派谁出差？</vt:lpstr>
      <vt:lpstr>例 1 派谁出差？</vt:lpstr>
      <vt:lpstr>例 1 派谁出差？</vt:lpstr>
      <vt:lpstr>例 1 派谁出差？</vt:lpstr>
      <vt:lpstr>例 2 如何卖股？</vt:lpstr>
      <vt:lpstr>例 2 如何卖股？</vt:lpstr>
      <vt:lpstr>例 2 如何卖股？</vt:lpstr>
      <vt:lpstr>可满足性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deadlocks</dc:title>
  <dc:creator>rdm</dc:creator>
  <cp:lastModifiedBy>dm Ren</cp:lastModifiedBy>
  <cp:revision>1578</cp:revision>
  <dcterms:created xsi:type="dcterms:W3CDTF">2001-07-18T23:57:34Z</dcterms:created>
  <dcterms:modified xsi:type="dcterms:W3CDTF">2022-03-03T11:23:48Z</dcterms:modified>
</cp:coreProperties>
</file>