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33"/>
  </p:notesMasterIdLst>
  <p:handoutMasterIdLst>
    <p:handoutMasterId r:id="rId34"/>
  </p:handoutMasterIdLst>
  <p:sldIdLst>
    <p:sldId id="556" r:id="rId2"/>
    <p:sldId id="453" r:id="rId3"/>
    <p:sldId id="452" r:id="rId4"/>
    <p:sldId id="553" r:id="rId5"/>
    <p:sldId id="454" r:id="rId6"/>
    <p:sldId id="455" r:id="rId7"/>
    <p:sldId id="456" r:id="rId8"/>
    <p:sldId id="457" r:id="rId9"/>
    <p:sldId id="458" r:id="rId10"/>
    <p:sldId id="554" r:id="rId11"/>
    <p:sldId id="459" r:id="rId12"/>
    <p:sldId id="460" r:id="rId13"/>
    <p:sldId id="461" r:id="rId14"/>
    <p:sldId id="462" r:id="rId15"/>
    <p:sldId id="518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555" r:id="rId25"/>
    <p:sldId id="482" r:id="rId26"/>
    <p:sldId id="492" r:id="rId27"/>
    <p:sldId id="519" r:id="rId28"/>
    <p:sldId id="497" r:id="rId29"/>
    <p:sldId id="520" r:id="rId30"/>
    <p:sldId id="557" r:id="rId31"/>
    <p:sldId id="521" r:id="rId32"/>
  </p:sldIdLst>
  <p:sldSz cx="12192000" cy="6858000"/>
  <p:notesSz cx="6858000" cy="9144000"/>
  <p:embeddedFontLst>
    <p:embeddedFont>
      <p:font typeface="楷体_GB2312" panose="02010600030101010101" charset="-122"/>
      <p:regular r:id="rId35"/>
    </p:embeddedFont>
    <p:embeddedFont>
      <p:font typeface="Gulim" panose="020B0600000101010101" pitchFamily="34" charset="-127"/>
      <p:regular r:id="rId36"/>
    </p:embeddedFont>
    <p:embeddedFont>
      <p:font typeface="仿宋_GB2312" panose="02010609030101010101" pitchFamily="49" charset="-122"/>
      <p:regular r:id="rId37"/>
    </p:embeddedFont>
    <p:embeddedFont>
      <p:font typeface="华文细黑" panose="02010600040101010101" pitchFamily="2" charset="-122"/>
      <p:regular r:id="rId38"/>
    </p:embeddedFont>
    <p:embeddedFont>
      <p:font typeface="华文中宋" panose="02010600040101010101" pitchFamily="2" charset="-122"/>
      <p:regular r:id="rId39"/>
    </p:embeddedFont>
    <p:embeddedFont>
      <p:font typeface="楷体" panose="02010609060101010101" pitchFamily="49" charset="-122"/>
      <p:regular r:id="rId40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D1EDFF"/>
    <a:srgbClr val="7F7F7F"/>
    <a:srgbClr val="CCECFF"/>
    <a:srgbClr val="CCFFFF"/>
    <a:srgbClr val="FFFF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4655" autoAdjust="0"/>
  </p:normalViewPr>
  <p:slideViewPr>
    <p:cSldViewPr>
      <p:cViewPr varScale="1">
        <p:scale>
          <a:sx n="70" d="100"/>
          <a:sy n="70" d="100"/>
        </p:scale>
        <p:origin x="107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8.xml"/><Relationship Id="rId7" Type="http://schemas.openxmlformats.org/officeDocument/2006/relationships/slide" Target="slides/slide1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0.xml"/><Relationship Id="rId10" Type="http://schemas.openxmlformats.org/officeDocument/2006/relationships/slide" Target="slides/slide21.xml"/><Relationship Id="rId4" Type="http://schemas.openxmlformats.org/officeDocument/2006/relationships/slide" Target="slides/slide9.xml"/><Relationship Id="rId9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E1D6F9D7-C9D5-4048-8264-7CE6ABEAE4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933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7732BB3D-FF4F-4237-ADC5-2A56DFBD98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2BB3D-FF4F-4237-ADC5-2A56DFBD98A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3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、解释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、否定真值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、计算机实现（有限个体域）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、存在唯一量词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2BB3D-FF4F-4237-ADC5-2A56DFBD98A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9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95000"/>
              </a:lnSpc>
            </a:pPr>
            <a:r>
              <a:rPr lang="en-US" altLang="zh-CN">
                <a:latin typeface="t"/>
                <a:ea typeface="宋体" charset="-122"/>
              </a:rPr>
              <a:t>1,</a:t>
            </a:r>
            <a:r>
              <a:rPr lang="zh-CN" altLang="en-US">
                <a:latin typeface="t"/>
                <a:ea typeface="宋体" charset="-122"/>
              </a:rPr>
              <a:t>自由变量（</a:t>
            </a:r>
            <a:r>
              <a:rPr lang="en-US" altLang="zh-CN">
                <a:latin typeface="t"/>
                <a:ea typeface="宋体" charset="-122"/>
              </a:rPr>
              <a:t>Free Variable</a:t>
            </a:r>
            <a:r>
              <a:rPr lang="zh-CN" altLang="en-US">
                <a:latin typeface="t"/>
                <a:ea typeface="宋体" charset="-122"/>
              </a:rPr>
              <a:t>）</a:t>
            </a:r>
          </a:p>
          <a:p>
            <a:pPr>
              <a:lnSpc>
                <a:spcPct val="195000"/>
              </a:lnSpc>
            </a:pPr>
            <a:r>
              <a:rPr lang="en-US" altLang="zh-CN">
                <a:latin typeface="t"/>
                <a:ea typeface="宋体" charset="-122"/>
              </a:rPr>
              <a:t>2,</a:t>
            </a:r>
            <a:r>
              <a:rPr lang="zh-CN" altLang="en-US">
                <a:latin typeface="t"/>
                <a:ea typeface="宋体" charset="-122"/>
              </a:rPr>
              <a:t>约束变量（</a:t>
            </a:r>
            <a:r>
              <a:rPr lang="en-US" altLang="zh-CN">
                <a:latin typeface="t"/>
                <a:ea typeface="宋体" charset="-122"/>
              </a:rPr>
              <a:t>Bound Variable</a:t>
            </a:r>
            <a:r>
              <a:rPr lang="zh-CN" altLang="en-US">
                <a:latin typeface="t"/>
                <a:ea typeface="宋体" charset="-122"/>
              </a:rPr>
              <a:t>）</a:t>
            </a: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1FFE9-6F1B-46D3-BF43-5B0E8287DC1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64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2BB3D-FF4F-4237-ADC5-2A56DFBD98A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5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4C95AF-3EA4-477D-A1A2-6BC4400DEE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848C-43F0-42C9-AEA2-B8743317C1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4364-2526-4D52-B9D7-7DC12E2895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76D8F-DB5A-4878-83A8-E0F9A9BAA6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84826-B7D8-4480-B27F-9B63B3BFB9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F4DF-9E69-4C68-A83E-B87749EBAC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C3B3-3CAC-4616-A827-5AA9D3E6E4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EA61-E5F1-4692-ADA7-4C426DFB3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1A50-F941-4200-AE88-F4DD7FEAF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D6605-76BE-411B-AF6E-5F1FE0CC8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2E8F-CBC8-4AB3-A2E2-995FD458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EF23C-7F21-4CEF-9748-7358D48AA9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26A43A0E-07AD-44E1-BAD0-46DC008EE4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5560" y="1985460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命题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261263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逻辑联接词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204" y="2089416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命题公式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0204" y="246976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复合命题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0534" y="1857365"/>
            <a:ext cx="2674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自然语言的</a:t>
            </a:r>
            <a:endParaRPr lang="en-US" altLang="zh-CN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符号化</a:t>
            </a:r>
            <a:endParaRPr lang="en-US" altLang="zh-CN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翻译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)</a:t>
            </a:r>
            <a:endParaRPr lang="zh-CN" altLang="en-US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9874" y="4064550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0204" y="406455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逻辑等价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0336" y="470749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基本逻辑等价式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336" y="535043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逻辑等价的应用</a:t>
            </a:r>
          </a:p>
        </p:txBody>
      </p:sp>
      <p:cxnSp>
        <p:nvCxnSpPr>
          <p:cNvPr id="19" name="肘形连接符 18"/>
          <p:cNvCxnSpPr/>
          <p:nvPr/>
        </p:nvCxnSpPr>
        <p:spPr bwMode="auto">
          <a:xfrm>
            <a:off x="4064386" y="2278600"/>
            <a:ext cx="785818" cy="285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肘形连接符 20"/>
          <p:cNvCxnSpPr/>
          <p:nvPr/>
        </p:nvCxnSpPr>
        <p:spPr bwMode="auto">
          <a:xfrm rot="10800000" flipV="1">
            <a:off x="4064386" y="2564352"/>
            <a:ext cx="785818" cy="3571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6850468" y="2564352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2" idx="2"/>
            <a:endCxn id="15" idx="0"/>
          </p:cNvCxnSpPr>
          <p:nvPr/>
        </p:nvCxnSpPr>
        <p:spPr bwMode="auto">
          <a:xfrm rot="5400000">
            <a:off x="5385989" y="3528765"/>
            <a:ext cx="107157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4" idx="3"/>
            <a:endCxn id="15" idx="1"/>
          </p:cNvCxnSpPr>
          <p:nvPr/>
        </p:nvCxnSpPr>
        <p:spPr bwMode="auto">
          <a:xfrm>
            <a:off x="3850072" y="4326160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5400000">
            <a:off x="4993080" y="5064682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endCxn id="17" idx="1"/>
          </p:cNvCxnSpPr>
          <p:nvPr/>
        </p:nvCxnSpPr>
        <p:spPr bwMode="auto">
          <a:xfrm>
            <a:off x="5493146" y="5564748"/>
            <a:ext cx="357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5493146" y="5017384"/>
            <a:ext cx="357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4  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500173"/>
            <a:ext cx="10153128" cy="2143127"/>
          </a:xfrm>
        </p:spPr>
        <p:txBody>
          <a:bodyPr/>
          <a:lstStyle/>
          <a:p>
            <a:r>
              <a:rPr lang="en-US" altLang="zh-CN" spc="-100" dirty="0">
                <a:ea typeface="楷体_GB2312" pitchFamily="49" charset="-122"/>
              </a:rPr>
              <a:t>A(</a:t>
            </a:r>
            <a:r>
              <a:rPr lang="en-US" altLang="zh-CN" i="1" spc="-100" dirty="0">
                <a:ea typeface="楷体_GB2312" pitchFamily="49" charset="-122"/>
              </a:rPr>
              <a:t>x</a:t>
            </a:r>
            <a:r>
              <a:rPr lang="en-US" altLang="zh-CN" spc="-100" dirty="0">
                <a:ea typeface="楷体_GB2312" pitchFamily="49" charset="-122"/>
              </a:rPr>
              <a:t>)</a:t>
            </a:r>
            <a:r>
              <a:rPr lang="zh-CN" altLang="en-US" spc="-100" dirty="0">
                <a:ea typeface="楷体_GB2312" pitchFamily="49" charset="-122"/>
              </a:rPr>
              <a:t>表示语句“计算机</a:t>
            </a:r>
            <a:r>
              <a:rPr lang="en-US" altLang="zh-CN" i="1" spc="-100" dirty="0">
                <a:ea typeface="楷体_GB2312" pitchFamily="49" charset="-122"/>
              </a:rPr>
              <a:t>x</a:t>
            </a:r>
            <a:r>
              <a:rPr lang="zh-CN" altLang="en-US" spc="-100" dirty="0">
                <a:ea typeface="楷体_GB2312" pitchFamily="49" charset="-122"/>
              </a:rPr>
              <a:t>正被一入侵者攻击”。假设在校园的计算机中，只有</a:t>
            </a:r>
            <a:r>
              <a:rPr lang="en-US" altLang="zh-CN" spc="-100" dirty="0">
                <a:ea typeface="楷体_GB2312" pitchFamily="49" charset="-122"/>
              </a:rPr>
              <a:t>CS2</a:t>
            </a:r>
            <a:r>
              <a:rPr lang="zh-CN" altLang="en-US" spc="-100" dirty="0">
                <a:ea typeface="楷体_GB2312" pitchFamily="49" charset="-122"/>
              </a:rPr>
              <a:t>和</a:t>
            </a:r>
            <a:r>
              <a:rPr lang="en-US" altLang="zh-CN" spc="-100" dirty="0">
                <a:ea typeface="楷体_GB2312" pitchFamily="49" charset="-122"/>
              </a:rPr>
              <a:t>MATH1</a:t>
            </a:r>
            <a:r>
              <a:rPr lang="zh-CN" altLang="en-US" spc="-100" dirty="0">
                <a:ea typeface="楷体_GB2312" pitchFamily="49" charset="-122"/>
              </a:rPr>
              <a:t>经常被入侵者攻击</a:t>
            </a:r>
            <a:endParaRPr lang="en-US" altLang="zh-CN" spc="-1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-100" dirty="0">
                <a:ea typeface="楷体_GB2312" pitchFamily="49" charset="-122"/>
              </a:rPr>
              <a:t>那么</a:t>
            </a:r>
            <a:r>
              <a:rPr lang="en-US" altLang="zh-CN" spc="-100" dirty="0">
                <a:ea typeface="楷体_GB2312" pitchFamily="49" charset="-122"/>
              </a:rPr>
              <a:t>A(CS1)</a:t>
            </a:r>
            <a:r>
              <a:rPr lang="zh-CN" altLang="en-US" spc="-100" dirty="0">
                <a:ea typeface="楷体_GB2312" pitchFamily="49" charset="-122"/>
              </a:rPr>
              <a:t>、</a:t>
            </a:r>
            <a:r>
              <a:rPr lang="en-US" altLang="zh-CN" spc="-100" dirty="0">
                <a:ea typeface="楷体_GB2312" pitchFamily="49" charset="-122"/>
              </a:rPr>
              <a:t> A(CS2)</a:t>
            </a:r>
            <a:r>
              <a:rPr lang="zh-CN" altLang="en-US" spc="-100" dirty="0">
                <a:ea typeface="楷体_GB2312" pitchFamily="49" charset="-122"/>
              </a:rPr>
              <a:t>、</a:t>
            </a:r>
            <a:r>
              <a:rPr lang="en-US" altLang="zh-CN" spc="-100" dirty="0">
                <a:ea typeface="楷体_GB2312" pitchFamily="49" charset="-122"/>
              </a:rPr>
              <a:t> A(MATH1)</a:t>
            </a:r>
            <a:r>
              <a:rPr lang="zh-CN" altLang="en-US" spc="-100" dirty="0">
                <a:ea typeface="楷体_GB2312" pitchFamily="49" charset="-122"/>
              </a:rPr>
              <a:t>的真值是什么？</a:t>
            </a:r>
            <a:endParaRPr lang="en-US" altLang="zh-CN" spc="-100" dirty="0">
              <a:ea typeface="楷体_GB2312" pitchFamily="49" charset="-122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024298" y="3972832"/>
            <a:ext cx="3286134" cy="13849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A(CS1)=.F.</a:t>
            </a:r>
          </a:p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ea typeface="仿宋_GB2312" pitchFamily="49" charset="-122"/>
              </a:rPr>
              <a:t>A(CS2)=.T.</a:t>
            </a: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 </a:t>
            </a:r>
          </a:p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ea typeface="仿宋_GB2312" pitchFamily="49" charset="-122"/>
              </a:rPr>
              <a:t>A(MATH1)=.T.</a:t>
            </a:r>
            <a:endParaRPr lang="en-US" altLang="zh-CN" b="1" i="0" dirty="0">
              <a:solidFill>
                <a:srgbClr val="C00000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721DB-DE50-4906-9035-1B9F4D06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5400" y="1357314"/>
            <a:ext cx="10801200" cy="47148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ea typeface="仿宋_GB2312" pitchFamily="49" charset="-122"/>
              </a:rPr>
              <a:t>为了进一步讨论命题函数</a:t>
            </a:r>
            <a:r>
              <a:rPr lang="en-US" altLang="zh-CN" b="1" dirty="0">
                <a:ea typeface="仿宋_GB2312" pitchFamily="49" charset="-122"/>
              </a:rPr>
              <a:t>P(</a:t>
            </a:r>
            <a:r>
              <a:rPr lang="en-US" altLang="zh-CN" b="1" i="1" dirty="0">
                <a:ea typeface="仿宋_GB2312" pitchFamily="49" charset="-122"/>
              </a:rPr>
              <a:t>x</a:t>
            </a:r>
            <a:r>
              <a:rPr lang="en-US" altLang="zh-CN" b="1" dirty="0">
                <a:ea typeface="仿宋_GB2312" pitchFamily="49" charset="-122"/>
              </a:rPr>
              <a:t>)</a:t>
            </a:r>
            <a:r>
              <a:rPr lang="zh-CN" altLang="en-US" b="1" dirty="0">
                <a:ea typeface="仿宋_GB2312" pitchFamily="49" charset="-122"/>
              </a:rPr>
              <a:t>的真值情况，首先需要指定</a:t>
            </a:r>
            <a:r>
              <a:rPr lang="zh-CN" altLang="en-US" b="1" u="sng" dirty="0">
                <a:ea typeface="仿宋_GB2312" pitchFamily="49" charset="-122"/>
              </a:rPr>
              <a:t>个体变量</a:t>
            </a:r>
            <a:r>
              <a:rPr lang="en-US" altLang="zh-CN" b="1" i="1" u="sng" dirty="0">
                <a:ea typeface="仿宋_GB2312" pitchFamily="49" charset="-122"/>
              </a:rPr>
              <a:t>x</a:t>
            </a:r>
            <a:r>
              <a:rPr lang="zh-CN" altLang="en-US" b="1" u="sng" dirty="0">
                <a:ea typeface="仿宋_GB2312" pitchFamily="49" charset="-122"/>
              </a:rPr>
              <a:t>可选择的范围</a:t>
            </a:r>
            <a:r>
              <a:rPr lang="zh-CN" altLang="en-US" b="1" dirty="0">
                <a:ea typeface="仿宋_GB2312" pitchFamily="49" charset="-122"/>
              </a:rPr>
              <a:t>，即</a:t>
            </a:r>
            <a:r>
              <a:rPr lang="en-US" altLang="zh-CN" b="1" i="1" dirty="0">
                <a:ea typeface="仿宋_GB2312" pitchFamily="49" charset="-122"/>
              </a:rPr>
              <a:t>x</a:t>
            </a:r>
            <a:r>
              <a:rPr lang="zh-CN" altLang="en-US" b="1" dirty="0">
                <a:ea typeface="仿宋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个体域</a:t>
            </a:r>
            <a:r>
              <a:rPr lang="zh-CN" altLang="en-US" b="1" dirty="0">
                <a:ea typeface="仿宋_GB2312" pitchFamily="49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论域</a:t>
            </a:r>
            <a:r>
              <a:rPr lang="zh-CN" altLang="en-US" b="1" dirty="0">
                <a:ea typeface="仿宋_GB2312" pitchFamily="49" charset="-122"/>
              </a:rPr>
              <a:t>（</a:t>
            </a:r>
            <a:r>
              <a:rPr lang="en-US" altLang="zh-CN" b="1" dirty="0">
                <a:ea typeface="仿宋_GB2312" pitchFamily="49" charset="-122"/>
              </a:rPr>
              <a:t>universe of discourse, or domain</a:t>
            </a:r>
            <a:r>
              <a:rPr lang="zh-CN" altLang="en-US" b="1" dirty="0">
                <a:ea typeface="仿宋_GB2312" pitchFamily="49" charset="-122"/>
              </a:rPr>
              <a:t>）。</a:t>
            </a:r>
            <a:endParaRPr lang="en-US" altLang="zh-CN" b="1" dirty="0">
              <a:ea typeface="仿宋_GB2312" pitchFamily="49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b="1" dirty="0">
                <a:ea typeface="仿宋_GB2312" pitchFamily="49" charset="-122"/>
              </a:rPr>
              <a:t>每一个个体变量</a:t>
            </a:r>
            <a:r>
              <a:rPr lang="en-US" altLang="zh-CN" b="1" i="1" dirty="0">
                <a:ea typeface="仿宋_GB2312" pitchFamily="49" charset="-122"/>
              </a:rPr>
              <a:t>x </a:t>
            </a:r>
            <a:r>
              <a:rPr lang="zh-CN" altLang="en-US" b="1" dirty="0">
                <a:ea typeface="仿宋_GB2312" pitchFamily="49" charset="-122"/>
              </a:rPr>
              <a:t>都有自己的个体域。</a:t>
            </a:r>
            <a:endParaRPr lang="en-US" altLang="zh-CN" b="1" dirty="0">
              <a:ea typeface="仿宋_GB2312" pitchFamily="49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b="1" dirty="0">
                <a:ea typeface="仿宋_GB2312" pitchFamily="49" charset="-122"/>
              </a:rPr>
              <a:t>如果没有特别指定</a:t>
            </a:r>
            <a:r>
              <a:rPr lang="en-US" altLang="zh-CN" b="1" i="1" dirty="0">
                <a:ea typeface="仿宋_GB2312" pitchFamily="49" charset="-122"/>
              </a:rPr>
              <a:t>x</a:t>
            </a:r>
            <a:r>
              <a:rPr lang="zh-CN" altLang="en-US" b="1" dirty="0">
                <a:ea typeface="仿宋_GB2312" pitchFamily="49" charset="-122"/>
              </a:rPr>
              <a:t>的个体域，则缺省为一个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全个体域</a:t>
            </a:r>
            <a:r>
              <a:rPr lang="zh-CN" altLang="en-US" b="1" dirty="0">
                <a:ea typeface="仿宋_GB2312" pitchFamily="49" charset="-122"/>
              </a:rPr>
              <a:t>（</a:t>
            </a:r>
            <a:r>
              <a:rPr lang="en-US" altLang="zh-CN" b="1" dirty="0">
                <a:ea typeface="仿宋_GB2312" pitchFamily="49" charset="-122"/>
              </a:rPr>
              <a:t>total universe of discourse</a:t>
            </a:r>
            <a:r>
              <a:rPr lang="zh-CN" altLang="en-US" b="1" dirty="0">
                <a:ea typeface="仿宋_GB2312" pitchFamily="49" charset="-122"/>
              </a:rPr>
              <a:t>），即里面任意个体均可以作为常量对</a:t>
            </a:r>
            <a:r>
              <a:rPr lang="en-US" altLang="zh-CN" b="1" i="1" dirty="0">
                <a:ea typeface="仿宋_GB2312" pitchFamily="49" charset="-122"/>
              </a:rPr>
              <a:t>x</a:t>
            </a:r>
            <a:r>
              <a:rPr lang="zh-CN" altLang="en-US" b="1" dirty="0">
                <a:ea typeface="仿宋_GB2312" pitchFamily="49" charset="-122"/>
              </a:rPr>
              <a:t>代入。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551384" y="115888"/>
            <a:ext cx="3367083" cy="838200"/>
          </a:xfrm>
        </p:spPr>
        <p:txBody>
          <a:bodyPr/>
          <a:lstStyle/>
          <a:p>
            <a:r>
              <a:rPr lang="zh-CN" altLang="en-US" dirty="0"/>
              <a:t>命题函数量化</a:t>
            </a:r>
            <a:endParaRPr lang="zh-CN" altLang="zh-C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E9F5C9A-8CF4-4B85-AA4D-0C853648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9416" y="1628800"/>
            <a:ext cx="10657184" cy="4786313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ea typeface="仿宋_GB2312" pitchFamily="49" charset="-122"/>
              </a:rPr>
              <a:t>在指定个体变量</a:t>
            </a:r>
            <a:r>
              <a:rPr lang="en-US" altLang="zh-CN" b="1" i="1" dirty="0"/>
              <a:t>x</a:t>
            </a:r>
            <a:r>
              <a:rPr lang="zh-CN" altLang="en-US" b="1" dirty="0">
                <a:ea typeface="仿宋_GB2312" pitchFamily="49" charset="-122"/>
              </a:rPr>
              <a:t>的个体域后，该个体域中的任一个体</a:t>
            </a:r>
            <a:r>
              <a:rPr lang="en-US" altLang="zh-CN" b="1" i="1" dirty="0"/>
              <a:t>a</a:t>
            </a:r>
            <a:r>
              <a:rPr lang="zh-CN" altLang="en-US" b="1" dirty="0">
                <a:ea typeface="仿宋_GB2312" pitchFamily="49" charset="-122"/>
              </a:rPr>
              <a:t>代入到</a:t>
            </a:r>
            <a:r>
              <a:rPr lang="en-US" altLang="zh-CN" b="1" dirty="0">
                <a:ea typeface="仿宋_GB2312" pitchFamily="49" charset="-122"/>
              </a:rPr>
              <a:t>P(</a:t>
            </a:r>
            <a:r>
              <a:rPr lang="en-US" altLang="zh-CN" b="1" i="1" dirty="0"/>
              <a:t>x</a:t>
            </a:r>
            <a:r>
              <a:rPr lang="en-US" altLang="zh-CN" b="1" dirty="0">
                <a:ea typeface="仿宋_GB2312" pitchFamily="49" charset="-122"/>
              </a:rPr>
              <a:t>)</a:t>
            </a:r>
            <a:r>
              <a:rPr lang="zh-CN" altLang="en-US" b="1" dirty="0">
                <a:ea typeface="仿宋_GB2312" pitchFamily="49" charset="-122"/>
              </a:rPr>
              <a:t>中的</a:t>
            </a:r>
            <a:r>
              <a:rPr lang="en-US" altLang="zh-CN" b="1" i="1" dirty="0"/>
              <a:t>x</a:t>
            </a:r>
            <a:r>
              <a:rPr lang="zh-CN" altLang="en-US" b="1" dirty="0">
                <a:ea typeface="仿宋_GB2312" pitchFamily="49" charset="-122"/>
              </a:rPr>
              <a:t>，就对应一个可以判定真假意义的命题</a:t>
            </a:r>
            <a:r>
              <a:rPr lang="en-US" altLang="zh-CN" b="1" dirty="0">
                <a:ea typeface="仿宋_GB2312" pitchFamily="49" charset="-122"/>
              </a:rPr>
              <a:t>P(</a:t>
            </a:r>
            <a:r>
              <a:rPr lang="en-US" altLang="zh-CN" b="1" i="1" dirty="0"/>
              <a:t>a</a:t>
            </a:r>
            <a:r>
              <a:rPr lang="en-US" altLang="zh-CN" b="1" dirty="0">
                <a:ea typeface="仿宋_GB2312" pitchFamily="49" charset="-122"/>
              </a:rPr>
              <a:t>)</a:t>
            </a:r>
            <a:r>
              <a:rPr lang="zh-CN" altLang="en-US" b="1" dirty="0">
                <a:ea typeface="仿宋_GB2312" pitchFamily="49" charset="-122"/>
              </a:rPr>
              <a:t>。</a:t>
            </a:r>
            <a:endParaRPr lang="en-US" altLang="zh-CN" b="1" dirty="0">
              <a:ea typeface="仿宋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ea typeface="仿宋_GB2312" pitchFamily="49" charset="-122"/>
              </a:rPr>
              <a:t>不同的个体代入后所对应的命题真值可能不同，也可能相同。</a:t>
            </a:r>
            <a:endParaRPr lang="en-US" altLang="zh-CN" b="1" dirty="0"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zh-CN" altLang="en-US" b="1" dirty="0">
              <a:ea typeface="仿宋_GB2312" pitchFamily="49" charset="-122"/>
            </a:endParaRPr>
          </a:p>
          <a:p>
            <a:pPr algn="just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b="1" dirty="0">
                <a:ea typeface="仿宋_GB2312" pitchFamily="49" charset="-122"/>
              </a:rPr>
              <a:t> 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899099-CAFF-49F4-B697-45790922D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15888"/>
            <a:ext cx="33670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zh-CN" altLang="en-US" i="0" kern="0"/>
              <a:t>命题函数量化</a:t>
            </a:r>
            <a:endParaRPr lang="zh-CN" altLang="zh-CN" i="0" kern="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384B30F-A3E3-4077-8242-E6DC149A1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5400" y="1571625"/>
            <a:ext cx="11017223" cy="4572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800"/>
              </a:spcBef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例如</a:t>
            </a:r>
            <a:r>
              <a:rPr lang="en-US" altLang="zh-CN" b="1" dirty="0">
                <a:ea typeface="楷体_GB2312" pitchFamily="49" charset="-122"/>
              </a:rPr>
              <a:t>,  P(</a:t>
            </a:r>
            <a:r>
              <a:rPr lang="en-US" altLang="zh-CN" b="1" i="1" dirty="0">
                <a:ea typeface="楷体_GB2312" pitchFamily="49" charset="-122"/>
              </a:rPr>
              <a:t>x</a:t>
            </a:r>
            <a:r>
              <a:rPr lang="en-US" altLang="zh-CN" b="1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表示为</a:t>
            </a:r>
            <a:r>
              <a:rPr lang="en-US" altLang="zh-CN" b="1" i="1" dirty="0"/>
              <a:t>x</a:t>
            </a:r>
            <a:r>
              <a:rPr lang="en-US" altLang="zh-CN" b="1" baseline="30000" dirty="0">
                <a:ea typeface="楷体_GB2312" pitchFamily="49" charset="-122"/>
              </a:rPr>
              <a:t>2</a:t>
            </a:r>
            <a:r>
              <a:rPr lang="en-US" altLang="zh-CN" b="1" dirty="0">
                <a:ea typeface="楷体_GB2312" pitchFamily="49" charset="-122"/>
              </a:rPr>
              <a:t>–1=(</a:t>
            </a:r>
            <a:r>
              <a:rPr lang="en-US" altLang="zh-CN" b="1" i="1" dirty="0"/>
              <a:t>x</a:t>
            </a:r>
            <a:r>
              <a:rPr lang="en-US" altLang="zh-CN" b="1" dirty="0">
                <a:ea typeface="楷体_GB2312" pitchFamily="49" charset="-122"/>
              </a:rPr>
              <a:t>–1)(</a:t>
            </a:r>
            <a:r>
              <a:rPr lang="en-US" altLang="zh-CN" b="1" i="1" dirty="0"/>
              <a:t>x</a:t>
            </a:r>
            <a:r>
              <a:rPr lang="en-US" altLang="zh-CN" b="1" dirty="0">
                <a:ea typeface="楷体_GB2312" pitchFamily="49" charset="-122"/>
              </a:rPr>
              <a:t>+1) </a:t>
            </a:r>
          </a:p>
          <a:p>
            <a:pPr algn="just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         </a:t>
            </a:r>
            <a:r>
              <a:rPr lang="en-US" altLang="zh-CN" b="1" i="1" dirty="0"/>
              <a:t>x</a:t>
            </a:r>
            <a:r>
              <a:rPr lang="zh-CN" altLang="en-US" b="1" dirty="0">
                <a:ea typeface="楷体_GB2312" pitchFamily="49" charset="-122"/>
              </a:rPr>
              <a:t>指定的个体域为全体整数。</a:t>
            </a:r>
            <a:endParaRPr lang="en-US" altLang="zh-CN" b="1" dirty="0">
              <a:ea typeface="楷体_GB2312" pitchFamily="49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None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则对任意整数</a:t>
            </a:r>
            <a:r>
              <a:rPr lang="en-US" altLang="zh-CN" b="1" i="1" dirty="0" err="1">
                <a:ea typeface="楷体_GB2312" pitchFamily="49" charset="-122"/>
              </a:rPr>
              <a:t>i</a:t>
            </a:r>
            <a:r>
              <a:rPr lang="zh-CN" altLang="en-US" b="1" dirty="0">
                <a:ea typeface="楷体_GB2312" pitchFamily="49" charset="-122"/>
              </a:rPr>
              <a:t>，	 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en-US" altLang="zh-CN" b="1" baseline="30000" dirty="0">
                <a:ea typeface="楷体_GB2312" pitchFamily="49" charset="-122"/>
              </a:rPr>
              <a:t>2</a:t>
            </a:r>
            <a:r>
              <a:rPr lang="en-US" altLang="zh-CN" b="1" dirty="0">
                <a:ea typeface="楷体_GB2312" pitchFamily="49" charset="-122"/>
              </a:rPr>
              <a:t>–1=(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en-US" altLang="zh-CN" b="1" dirty="0">
                <a:ea typeface="楷体_GB2312" pitchFamily="49" charset="-122"/>
              </a:rPr>
              <a:t>–1)(</a:t>
            </a:r>
            <a:r>
              <a:rPr lang="en-US" altLang="zh-CN" b="1" i="1" dirty="0">
                <a:ea typeface="楷体_GB2312" pitchFamily="49" charset="-122"/>
              </a:rPr>
              <a:t>i</a:t>
            </a:r>
            <a:r>
              <a:rPr lang="en-US" altLang="zh-CN" b="1" dirty="0">
                <a:ea typeface="楷体_GB2312" pitchFamily="49" charset="-122"/>
              </a:rPr>
              <a:t>+1)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1100" b="1" dirty="0"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恒成立。即该命题函数的真值无论用什么个体代入总是对应为</a:t>
            </a:r>
            <a:r>
              <a:rPr lang="en-US" altLang="zh-CN" b="1" dirty="0">
                <a:ea typeface="楷体_GB2312" pitchFamily="49" charset="-122"/>
              </a:rPr>
              <a:t>T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en-US" altLang="zh-CN" b="1" dirty="0"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此类命题函数的真值描述通过一个称为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全称量词</a:t>
            </a:r>
            <a:r>
              <a:rPr lang="zh-CN" altLang="en-US" b="1" dirty="0">
                <a:ea typeface="楷体_GB2312" pitchFamily="49" charset="-122"/>
              </a:rPr>
              <a:t>的特殊符号来量化。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AD2D76-5B52-47C5-B622-C65BBE2B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15888"/>
            <a:ext cx="33670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zh-CN" altLang="en-US" i="0" kern="0"/>
              <a:t>命题函数量化</a:t>
            </a:r>
            <a:endParaRPr lang="zh-CN" altLang="zh-CN" i="0" kern="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EF1FD9D-6A35-4A39-849C-5CC5A8EE4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983432" y="1476034"/>
            <a:ext cx="1071570" cy="6114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>
              <a:solidFill>
                <a:schemeClr val="tx1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3432" y="1485901"/>
            <a:ext cx="10369152" cy="437197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spc="-100" dirty="0"/>
              <a:t>定义</a:t>
            </a:r>
            <a:r>
              <a:rPr lang="en-US" altLang="zh-CN" b="1" spc="-100" dirty="0"/>
              <a:t>2  </a:t>
            </a:r>
            <a:r>
              <a:rPr lang="zh-CN" altLang="en-US" b="1" spc="-100" dirty="0"/>
              <a:t>命题函数</a:t>
            </a:r>
            <a:r>
              <a:rPr lang="en-US" altLang="zh-CN" b="1" spc="-100" dirty="0"/>
              <a:t>P(</a:t>
            </a:r>
            <a:r>
              <a:rPr lang="en-US" altLang="zh-CN" b="1" i="1" spc="-100" dirty="0"/>
              <a:t>x</a:t>
            </a:r>
            <a:r>
              <a:rPr lang="en-US" altLang="zh-CN" b="1" spc="-100" dirty="0"/>
              <a:t>)</a:t>
            </a:r>
            <a:r>
              <a:rPr lang="zh-CN" altLang="en-US" b="1" spc="-100" dirty="0"/>
              <a:t>的</a:t>
            </a:r>
            <a:r>
              <a:rPr lang="zh-CN" altLang="en-US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全称量化</a:t>
            </a:r>
            <a:r>
              <a:rPr lang="zh-CN" altLang="en-US" b="1" spc="-100" dirty="0"/>
              <a:t>（</a:t>
            </a:r>
            <a:r>
              <a:rPr lang="en-US" altLang="zh-CN" b="1" spc="-100" dirty="0"/>
              <a:t>universal quantification</a:t>
            </a:r>
            <a:r>
              <a:rPr lang="zh-CN" altLang="en-US" b="1" spc="-100" dirty="0"/>
              <a:t>）是语句“对</a:t>
            </a:r>
            <a:r>
              <a:rPr lang="en-US" altLang="zh-CN" b="1" i="1" spc="-100" dirty="0"/>
              <a:t>x</a:t>
            </a:r>
            <a:r>
              <a:rPr lang="zh-CN" altLang="en-US" b="1" spc="-100" dirty="0"/>
              <a:t>在其论域的任意元素，</a:t>
            </a:r>
            <a:r>
              <a:rPr lang="en-US" altLang="zh-CN" b="1" spc="-100" dirty="0"/>
              <a:t> P(</a:t>
            </a:r>
            <a:r>
              <a:rPr lang="en-US" altLang="zh-CN" b="1" i="1" spc="-100" dirty="0"/>
              <a:t>x</a:t>
            </a:r>
            <a:r>
              <a:rPr lang="en-US" altLang="zh-CN" b="1" spc="-100" dirty="0"/>
              <a:t>)</a:t>
            </a:r>
            <a:r>
              <a:rPr lang="zh-CN" altLang="en-US" b="1" spc="-100" dirty="0"/>
              <a:t>为真。”，记为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en-US" altLang="zh-CN" b="1" i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en-US" altLang="zh-CN" b="1" i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spc="-100" dirty="0"/>
              <a:t>。</a:t>
            </a:r>
            <a:endParaRPr lang="en-US" altLang="zh-CN" b="1" spc="-1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spc="-100" dirty="0"/>
              <a:t>这里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zh-CN" altLang="en-US" b="1" spc="-100" dirty="0"/>
              <a:t>是</a:t>
            </a:r>
            <a:r>
              <a:rPr lang="zh-CN" altLang="en-US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全称量词</a:t>
            </a:r>
            <a:r>
              <a:rPr lang="zh-CN" altLang="en-US" b="1" spc="-100" dirty="0"/>
              <a:t>（</a:t>
            </a:r>
            <a:r>
              <a:rPr lang="en-US" altLang="zh-CN" b="1" spc="-100" dirty="0"/>
              <a:t>universal quantifier</a:t>
            </a:r>
            <a:r>
              <a:rPr lang="zh-CN" altLang="en-US" b="1" spc="-100" dirty="0"/>
              <a:t>），表示为“对任意的”、“所有的”、“对每一个”等等。</a:t>
            </a:r>
            <a:endParaRPr lang="en-US" altLang="zh-CN" b="1" spc="-1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en-US" altLang="zh-CN" b="1" i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en-US" altLang="zh-CN" b="1" i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="1" spc="-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spc="-100" dirty="0"/>
              <a:t>是一个按如下规则确定真值的命题：如果对每一个个体</a:t>
            </a:r>
            <a:r>
              <a:rPr lang="en-US" altLang="zh-CN" b="1" i="1" spc="-100" dirty="0"/>
              <a:t>a</a:t>
            </a:r>
            <a:r>
              <a:rPr lang="zh-CN" altLang="en-US" b="1" spc="-100" dirty="0"/>
              <a:t>代入得到的</a:t>
            </a:r>
            <a:r>
              <a:rPr lang="en-US" altLang="zh-CN" b="1" spc="-100" dirty="0"/>
              <a:t>P(</a:t>
            </a:r>
            <a:r>
              <a:rPr lang="en-US" altLang="zh-CN" b="1" i="1" spc="-100" dirty="0"/>
              <a:t>a</a:t>
            </a:r>
            <a:r>
              <a:rPr lang="en-US" altLang="zh-CN" b="1" spc="-100" dirty="0"/>
              <a:t>)</a:t>
            </a:r>
            <a:r>
              <a:rPr lang="zh-CN" altLang="en-US" b="1" spc="-100" dirty="0"/>
              <a:t>均为</a:t>
            </a:r>
            <a:r>
              <a:rPr lang="en-US" altLang="zh-CN" b="1" spc="-100" dirty="0"/>
              <a:t>T</a:t>
            </a:r>
            <a:r>
              <a:rPr lang="zh-CN" altLang="en-US" b="1" spc="-100" dirty="0"/>
              <a:t>。则该命题为</a:t>
            </a:r>
            <a:r>
              <a:rPr lang="en-US" altLang="zh-CN" b="1" spc="-100" dirty="0"/>
              <a:t>T</a:t>
            </a:r>
            <a:r>
              <a:rPr lang="zh-CN" altLang="en-US" b="1" spc="-100" dirty="0"/>
              <a:t>，否则为假。</a:t>
            </a:r>
            <a:endParaRPr lang="zh-CN" altLang="en-US" b="1" spc="-100" dirty="0"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502C37-3B08-4A02-9251-ED76B065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15888"/>
            <a:ext cx="33670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zh-CN" altLang="en-US" i="0" kern="0" dirty="0"/>
              <a:t>量词</a:t>
            </a:r>
            <a:endParaRPr lang="zh-CN" altLang="zh-CN" i="0" kern="0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7A80D64-F3EC-45AF-BFD7-BE5A0DA94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0566" y="1484784"/>
            <a:ext cx="10453986" cy="47244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注意：</a:t>
            </a:r>
            <a:endParaRPr lang="en-US" altLang="zh-CN" sz="2400" dirty="0"/>
          </a:p>
          <a:p>
            <a:pPr lvl="1">
              <a:defRPr/>
            </a:pPr>
            <a:r>
              <a:rPr lang="zh-CN" altLang="zh-CN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谓词前加上了量词</a:t>
            </a:r>
            <a:r>
              <a:rPr lang="zh-CN" altLang="en-US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和变元</a:t>
            </a:r>
            <a:r>
              <a:rPr lang="zh-CN" altLang="zh-CN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，称为谓词的量化；</a:t>
            </a:r>
          </a:p>
          <a:p>
            <a:pPr lvl="1">
              <a:defRPr/>
            </a:pPr>
            <a:r>
              <a:rPr lang="zh-CN" altLang="zh-CN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谓词的量化是使谓词变成命题的另一方式：将</a:t>
            </a:r>
            <a:r>
              <a:rPr lang="en-US" altLang="zh-CN" sz="2400" b="1" i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元</a:t>
            </a:r>
            <a:r>
              <a:rPr lang="zh-CN" altLang="zh-CN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谓词中的所有变元都进行量化；</a:t>
            </a:r>
          </a:p>
          <a:p>
            <a:pPr lvl="1">
              <a:defRPr/>
            </a:pPr>
            <a:r>
              <a:rPr lang="zh-CN" altLang="zh-CN" sz="24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一旦谓词被量化就可以判定命题的真值。</a:t>
            </a:r>
          </a:p>
          <a:p>
            <a:pPr lvl="2">
              <a:defRPr/>
            </a:pPr>
            <a:r>
              <a:rPr lang="zh-CN" altLang="zh-CN" sz="2400" dirty="0">
                <a:ea typeface="楷体_GB2312" pitchFamily="49" charset="-122"/>
              </a:rPr>
              <a:t>谓词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zh-CN" sz="2400" dirty="0">
                <a:ea typeface="楷体_GB2312" pitchFamily="49" charset="-122"/>
              </a:rPr>
              <a:t>：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zh-CN" altLang="zh-CN" sz="2400" dirty="0">
                <a:ea typeface="楷体_GB2312" pitchFamily="49" charset="-122"/>
              </a:rPr>
              <a:t>喜欢学习离散数学，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zh-CN" sz="2400" dirty="0">
                <a:ea typeface="楷体_GB2312" pitchFamily="49" charset="-122"/>
              </a:rPr>
              <a:t>个体域是全体大学生，因为没有指定个体常元所以是没有确定真值的，不是命题</a:t>
            </a:r>
            <a:endParaRPr lang="en-US" altLang="zh-CN" sz="2400" dirty="0">
              <a:ea typeface="楷体_GB2312" pitchFamily="49" charset="-122"/>
            </a:endParaRPr>
          </a:p>
          <a:p>
            <a:pPr lvl="2">
              <a:defRPr/>
            </a:pPr>
            <a:r>
              <a:rPr lang="zh-CN" altLang="zh-CN" sz="2400" dirty="0">
                <a:ea typeface="楷体_GB2312" pitchFamily="49" charset="-122"/>
              </a:rPr>
              <a:t>但是如果将谓词量化，</a:t>
            </a:r>
            <a:r>
              <a:rPr lang="en-US" altLang="zh-CN" sz="2400" dirty="0">
                <a:ea typeface="楷体_GB2312" pitchFamily="49" charset="-122"/>
                <a:sym typeface="Symbol"/>
              </a:rPr>
              <a:t></a:t>
            </a:r>
            <a:r>
              <a:rPr lang="en-US" altLang="zh-CN" sz="2400" i="1" dirty="0" err="1">
                <a:ea typeface="楷体_GB2312" pitchFamily="49" charset="-122"/>
              </a:rPr>
              <a:t>xP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zh-CN" sz="2400" dirty="0">
                <a:ea typeface="楷体_GB2312" pitchFamily="49" charset="-122"/>
              </a:rPr>
              <a:t>：所有的大学生都喜欢学习离散数学，就有确定的真值了，是</a:t>
            </a:r>
            <a:r>
              <a:rPr lang="en-US" altLang="zh-CN" sz="2400" dirty="0">
                <a:ea typeface="楷体_GB2312" pitchFamily="49" charset="-122"/>
              </a:rPr>
              <a:t>F</a:t>
            </a:r>
            <a:r>
              <a:rPr lang="zh-CN" altLang="zh-CN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3D895F-3B9A-417C-93D4-0225CCDD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15888"/>
            <a:ext cx="33670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zh-CN" altLang="en-US" i="0" kern="0" dirty="0"/>
              <a:t>量词</a:t>
            </a:r>
            <a:endParaRPr lang="zh-CN" altLang="zh-CN" i="0" kern="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47EBB06-02B4-430C-9849-47F03AA1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5      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5" y="1259556"/>
            <a:ext cx="10507009" cy="1819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Express the statement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“Every student in this class has studied calculus(</a:t>
            </a:r>
            <a:r>
              <a:rPr lang="zh-CN" altLang="en-US" dirty="0"/>
              <a:t>微积分</a:t>
            </a:r>
            <a:r>
              <a:rPr lang="en-US" altLang="zh-CN" dirty="0"/>
              <a:t>)”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as a universal quantification.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743002" y="3286126"/>
            <a:ext cx="7358062" cy="31085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80988" latinLnBrk="1">
              <a:spcBef>
                <a:spcPct val="50000"/>
              </a:spcBef>
              <a:defRPr/>
            </a:pPr>
            <a:r>
              <a:rPr lang="en-US" altLang="zh-CN" i="0" dirty="0">
                <a:ea typeface="华文细黑" pitchFamily="2" charset="-122"/>
              </a:rPr>
              <a:t>P(</a:t>
            </a:r>
            <a:r>
              <a:rPr lang="en-US" altLang="zh-CN" dirty="0">
                <a:ea typeface="华文细黑" pitchFamily="2" charset="-122"/>
              </a:rPr>
              <a:t>x</a:t>
            </a:r>
            <a:r>
              <a:rPr lang="en-US" altLang="zh-CN" i="0" dirty="0">
                <a:ea typeface="华文细黑" pitchFamily="2" charset="-122"/>
              </a:rPr>
              <a:t>)</a:t>
            </a:r>
            <a:r>
              <a:rPr lang="en-US" altLang="zh-CN" dirty="0">
                <a:ea typeface="华文细黑" pitchFamily="2" charset="-122"/>
              </a:rPr>
              <a:t> </a:t>
            </a:r>
            <a:r>
              <a:rPr lang="en-US" altLang="zh-CN" i="0" dirty="0">
                <a:ea typeface="华文细黑" pitchFamily="2" charset="-122"/>
              </a:rPr>
              <a:t>: "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华文细黑" pitchFamily="2" charset="-122"/>
              </a:rPr>
              <a:t>x</a:t>
            </a:r>
            <a:r>
              <a:rPr lang="en-US" altLang="zh-CN" dirty="0">
                <a:ea typeface="华文细黑" pitchFamily="2" charset="-122"/>
              </a:rPr>
              <a:t> has studied calculus</a:t>
            </a:r>
            <a:r>
              <a:rPr lang="en-US" altLang="zh-CN" i="0" dirty="0">
                <a:ea typeface="华文细黑" pitchFamily="2" charset="-122"/>
              </a:rPr>
              <a:t>. "</a:t>
            </a:r>
          </a:p>
          <a:p>
            <a:pPr indent="280988" latinLnBrk="1">
              <a:spcBef>
                <a:spcPct val="50000"/>
              </a:spcBef>
              <a:defRPr/>
            </a:pPr>
            <a:r>
              <a:rPr lang="en-US" altLang="zh-CN" i="0" dirty="0">
                <a:ea typeface="华文细黑" pitchFamily="2" charset="-122"/>
              </a:rPr>
              <a:t>S(</a:t>
            </a:r>
            <a:r>
              <a:rPr lang="en-US" altLang="zh-CN" dirty="0">
                <a:ea typeface="华文细黑" pitchFamily="2" charset="-122"/>
              </a:rPr>
              <a:t>x</a:t>
            </a:r>
            <a:r>
              <a:rPr lang="en-US" altLang="zh-CN" i="0" dirty="0">
                <a:ea typeface="华文细黑" pitchFamily="2" charset="-122"/>
              </a:rPr>
              <a:t>) : "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华文细黑" pitchFamily="2" charset="-122"/>
              </a:rPr>
              <a:t>x</a:t>
            </a:r>
            <a:r>
              <a:rPr lang="en-US" altLang="zh-CN" dirty="0">
                <a:ea typeface="华文细黑" pitchFamily="2" charset="-122"/>
              </a:rPr>
              <a:t> is in this class.</a:t>
            </a:r>
            <a:r>
              <a:rPr lang="en-US" altLang="zh-CN" i="0" dirty="0">
                <a:ea typeface="华文细黑" pitchFamily="2" charset="-122"/>
              </a:rPr>
              <a:t> "   </a:t>
            </a:r>
            <a:r>
              <a:rPr lang="zh-CN" altLang="en-US" sz="2400" i="0" dirty="0">
                <a:ea typeface="华文细黑" pitchFamily="2" charset="-122"/>
              </a:rPr>
              <a:t>（论域为全体大学生）</a:t>
            </a:r>
            <a:endParaRPr lang="en-US" altLang="zh-CN" i="0" dirty="0">
              <a:ea typeface="华文细黑" pitchFamily="2" charset="-122"/>
            </a:endParaRPr>
          </a:p>
          <a:p>
            <a:pPr indent="280988" latinLnBrk="1">
              <a:spcBef>
                <a:spcPct val="50000"/>
              </a:spcBef>
              <a:defRPr/>
            </a:pPr>
            <a:r>
              <a:rPr lang="en-US" altLang="zh-CN" dirty="0">
                <a:ea typeface="华文细黑" pitchFamily="2" charset="-122"/>
              </a:rPr>
              <a:t>It can be written as</a:t>
            </a:r>
          </a:p>
          <a:p>
            <a:pPr indent="280988" latinLnBrk="1">
              <a:spcBef>
                <a:spcPct val="50000"/>
              </a:spcBef>
              <a:defRPr/>
            </a:pPr>
            <a:r>
              <a:rPr lang="en-US" altLang="zh-CN" dirty="0">
                <a:ea typeface="华文细黑" pitchFamily="2" charset="-122"/>
              </a:rPr>
              <a:t>      </a:t>
            </a:r>
            <a:r>
              <a:rPr lang="en-US" altLang="zh-CN" i="0" dirty="0">
                <a:ea typeface="华文细黑" pitchFamily="2" charset="-122"/>
                <a:sym typeface="Symbol"/>
              </a:rPr>
              <a:t></a:t>
            </a:r>
            <a:r>
              <a:rPr lang="en-US" altLang="zh-CN" dirty="0" err="1">
                <a:ea typeface="华文细黑" pitchFamily="2" charset="-122"/>
              </a:rPr>
              <a:t>x</a:t>
            </a:r>
            <a:r>
              <a:rPr lang="en-US" altLang="zh-CN" i="0" dirty="0" err="1">
                <a:ea typeface="华文细黑" pitchFamily="2" charset="-122"/>
              </a:rPr>
              <a:t>P</a:t>
            </a:r>
            <a:r>
              <a:rPr lang="en-US" altLang="zh-CN" i="0" dirty="0">
                <a:ea typeface="华文细黑" pitchFamily="2" charset="-122"/>
              </a:rPr>
              <a:t>(</a:t>
            </a:r>
            <a:r>
              <a:rPr lang="en-US" altLang="zh-CN" dirty="0">
                <a:ea typeface="华文细黑" pitchFamily="2" charset="-122"/>
              </a:rPr>
              <a:t>x</a:t>
            </a:r>
            <a:r>
              <a:rPr lang="en-US" altLang="zh-CN" i="0" dirty="0">
                <a:ea typeface="华文细黑" pitchFamily="2" charset="-122"/>
              </a:rPr>
              <a:t>)</a:t>
            </a:r>
            <a:r>
              <a:rPr lang="en-US" altLang="zh-CN" dirty="0">
                <a:ea typeface="华文细黑" pitchFamily="2" charset="-122"/>
              </a:rPr>
              <a:t> </a:t>
            </a:r>
          </a:p>
          <a:p>
            <a:pPr indent="280988" latinLnBrk="1">
              <a:spcBef>
                <a:spcPct val="50000"/>
              </a:spcBef>
              <a:defRPr/>
            </a:pPr>
            <a:r>
              <a:rPr lang="en-US" altLang="zh-CN" dirty="0">
                <a:ea typeface="华文细黑" pitchFamily="2" charset="-122"/>
              </a:rPr>
              <a:t>or</a:t>
            </a:r>
            <a:r>
              <a:rPr lang="en-US" altLang="zh-CN" i="0" dirty="0">
                <a:ea typeface="华文细黑" pitchFamily="2" charset="-122"/>
                <a:sym typeface="Symbol"/>
              </a:rPr>
              <a:t>  </a:t>
            </a:r>
            <a:r>
              <a:rPr lang="en-US" altLang="zh-CN" dirty="0">
                <a:ea typeface="华文细黑" pitchFamily="2" charset="-122"/>
              </a:rPr>
              <a:t>x </a:t>
            </a:r>
            <a:r>
              <a:rPr lang="en-US" altLang="zh-CN" i="0" dirty="0">
                <a:ea typeface="华文细黑" pitchFamily="2" charset="-122"/>
              </a:rPr>
              <a:t>(S(</a:t>
            </a:r>
            <a:r>
              <a:rPr lang="en-US" altLang="zh-CN" dirty="0">
                <a:ea typeface="华文细黑" pitchFamily="2" charset="-122"/>
              </a:rPr>
              <a:t>x</a:t>
            </a:r>
            <a:r>
              <a:rPr lang="en-US" altLang="zh-CN" i="0" dirty="0">
                <a:ea typeface="华文细黑" pitchFamily="2" charset="-122"/>
              </a:rPr>
              <a:t>)→P(</a:t>
            </a:r>
            <a:r>
              <a:rPr lang="en-US" altLang="zh-CN" dirty="0">
                <a:ea typeface="华文细黑" pitchFamily="2" charset="-122"/>
              </a:rPr>
              <a:t>x</a:t>
            </a:r>
            <a:r>
              <a:rPr lang="en-US" altLang="zh-CN" i="0" dirty="0">
                <a:ea typeface="华文细黑" pitchFamily="2" charset="-122"/>
              </a:rPr>
              <a:t>))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27C1C23-01E7-4D36-835E-65AD2B26B758}"/>
              </a:ext>
            </a:extLst>
          </p:cNvPr>
          <p:cNvSpPr/>
          <p:nvPr/>
        </p:nvSpPr>
        <p:spPr bwMode="auto">
          <a:xfrm>
            <a:off x="839416" y="3779170"/>
            <a:ext cx="1800201" cy="1161998"/>
          </a:xfrm>
          <a:prstGeom prst="wedgeRectCallout">
            <a:avLst>
              <a:gd name="adj1" fmla="val 75112"/>
              <a:gd name="adj2" fmla="val -140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</a:rPr>
              <a:t>特性谓词</a:t>
            </a:r>
            <a:endParaRPr kumimoji="1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细黑" pitchFamily="2" charset="-122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</a:rPr>
              <a:t>限定个体变元选取范围的谓词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780C50E-25CD-4898-823C-DBA67F7C3986}"/>
              </a:ext>
            </a:extLst>
          </p:cNvPr>
          <p:cNvSpPr/>
          <p:nvPr/>
        </p:nvSpPr>
        <p:spPr bwMode="auto">
          <a:xfrm>
            <a:off x="839417" y="3068960"/>
            <a:ext cx="1800200" cy="566193"/>
          </a:xfrm>
          <a:prstGeom prst="wedgeRectCallout">
            <a:avLst>
              <a:gd name="adj1" fmla="val 64832"/>
              <a:gd name="adj2" fmla="val 355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</a:rPr>
              <a:t>语义</a:t>
            </a:r>
            <a:r>
              <a: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</a:rPr>
              <a:t>谓词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6     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405074"/>
            <a:ext cx="10873208" cy="16430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What is the truth value of 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 P(</a:t>
            </a:r>
            <a:r>
              <a:rPr lang="en-US" altLang="zh-CN" i="1" dirty="0"/>
              <a:t>x</a:t>
            </a:r>
            <a:r>
              <a:rPr lang="en-US" altLang="zh-CN" dirty="0"/>
              <a:t>),  where P(</a:t>
            </a:r>
            <a:r>
              <a:rPr lang="en-US" altLang="zh-CN" i="1" dirty="0"/>
              <a:t>x</a:t>
            </a:r>
            <a:r>
              <a:rPr lang="en-US" altLang="zh-CN" dirty="0"/>
              <a:t>) is the statement "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 &lt; 10"  and the universe of discourse consists of the positive integers not exceeding 4?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809875" y="3571875"/>
            <a:ext cx="6311900" cy="6245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sym typeface="Symbol"/>
              </a:rPr>
              <a:t>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x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 P(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x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)≡P(1) ∧P(2) ∧P(3) ∧P(4) = .F.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32F9B5-5F66-4E67-AC9E-B6277B07EE69}"/>
              </a:ext>
            </a:extLst>
          </p:cNvPr>
          <p:cNvSpPr txBox="1"/>
          <p:nvPr/>
        </p:nvSpPr>
        <p:spPr>
          <a:xfrm>
            <a:off x="2276595" y="4797152"/>
            <a:ext cx="7560642" cy="1445502"/>
          </a:xfrm>
          <a:prstGeom prst="wedgeRoundRectCallout">
            <a:avLst>
              <a:gd name="adj1" fmla="val 714"/>
              <a:gd name="adj2" fmla="val -858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有限个体域</a:t>
            </a:r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上全称量化的真值为每个个体代入后的真值的</a:t>
            </a:r>
            <a:r>
              <a:rPr lang="zh-CN" altLang="en-US" i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合取</a:t>
            </a:r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983432" y="1357298"/>
            <a:ext cx="1071570" cy="5715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>
              <a:solidFill>
                <a:schemeClr val="tx1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3432" y="1343026"/>
            <a:ext cx="10297144" cy="494349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/>
              <a:t>定义</a:t>
            </a:r>
            <a:r>
              <a:rPr lang="en-US" altLang="zh-CN" b="1" dirty="0"/>
              <a:t>3  </a:t>
            </a:r>
            <a:r>
              <a:rPr lang="zh-CN" altLang="en-US" b="1" dirty="0"/>
              <a:t>命题函数</a:t>
            </a:r>
            <a:r>
              <a:rPr lang="en-US" altLang="zh-CN" b="1" dirty="0"/>
              <a:t>P(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存在量化</a:t>
            </a:r>
            <a:r>
              <a:rPr lang="zh-CN" altLang="en-US" b="1" dirty="0"/>
              <a:t>（</a:t>
            </a:r>
            <a:r>
              <a:rPr lang="en-US" altLang="zh-CN" b="1" dirty="0"/>
              <a:t>existential quantification</a:t>
            </a:r>
            <a:r>
              <a:rPr lang="zh-CN" altLang="en-US" b="1" dirty="0"/>
              <a:t>）是语句“</a:t>
            </a:r>
            <a:r>
              <a:rPr lang="en-US" altLang="zh-CN" b="1" i="1" dirty="0"/>
              <a:t>x</a:t>
            </a:r>
            <a:r>
              <a:rPr lang="zh-CN" altLang="en-US" b="1" dirty="0"/>
              <a:t>的论域中存在一个元素满足</a:t>
            </a:r>
            <a:r>
              <a:rPr lang="en-US" altLang="zh-CN" b="1" dirty="0"/>
              <a:t>P(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”，记 </a:t>
            </a:r>
            <a:r>
              <a:rPr lang="zh-CN" altLang="en-US" b="1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altLang="zh-CN" b="1" i="1" dirty="0" err="1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 err="1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C00000"/>
                </a:solidFill>
                <a:sym typeface="Symbol" pitchFamily="18" charset="2"/>
              </a:rPr>
              <a:t></a:t>
            </a:r>
            <a:r>
              <a:rPr lang="zh-CN" altLang="en-US" b="1" dirty="0"/>
              <a:t> </a:t>
            </a:r>
            <a:r>
              <a:rPr lang="en-US" altLang="zh-CN" b="1" i="1" dirty="0" err="1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 err="1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)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/>
              <a:t>这里</a:t>
            </a:r>
            <a:r>
              <a:rPr lang="zh-CN" altLang="en-US" b="1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存在量词</a:t>
            </a:r>
            <a:r>
              <a:rPr lang="zh-CN" altLang="en-US" b="1" dirty="0"/>
              <a:t>（</a:t>
            </a:r>
            <a:r>
              <a:rPr lang="en-US" altLang="zh-CN" b="1" dirty="0"/>
              <a:t>existential quantifier</a:t>
            </a:r>
            <a:r>
              <a:rPr lang="zh-CN" altLang="en-US" b="1" dirty="0"/>
              <a:t>）。表示为“有一个”、“某些”、“某个”等等。</a:t>
            </a:r>
            <a:endParaRPr lang="en-US" altLang="zh-CN" b="1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altLang="zh-CN" b="1" i="1" dirty="0" err="1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 err="1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zh-CN" altLang="en-US" b="1" dirty="0"/>
              <a:t>是一个按如下规则确定真值的命题：如果个体域中存在一个个体</a:t>
            </a:r>
            <a:r>
              <a:rPr lang="en-US" altLang="zh-CN" b="1" i="1" dirty="0"/>
              <a:t>a</a:t>
            </a:r>
            <a:r>
              <a:rPr lang="zh-CN" altLang="en-US" b="1" dirty="0"/>
              <a:t>代入后得到</a:t>
            </a:r>
            <a:r>
              <a:rPr lang="en-US" altLang="zh-CN" b="1" dirty="0"/>
              <a:t>P(</a:t>
            </a:r>
            <a:r>
              <a:rPr lang="en-US" altLang="zh-CN" b="1" i="1" dirty="0"/>
              <a:t>a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T</a:t>
            </a:r>
            <a:r>
              <a:rPr lang="zh-CN" altLang="en-US" b="1" dirty="0"/>
              <a:t>，则该命题为</a:t>
            </a:r>
            <a:r>
              <a:rPr lang="en-US" altLang="zh-CN" b="1" dirty="0"/>
              <a:t>T</a:t>
            </a:r>
            <a:r>
              <a:rPr lang="zh-CN" altLang="en-US" b="1" dirty="0"/>
              <a:t>，否则为</a:t>
            </a:r>
            <a:r>
              <a:rPr lang="en-US" altLang="zh-CN" b="1" dirty="0"/>
              <a:t>F</a:t>
            </a:r>
            <a:r>
              <a:rPr lang="zh-CN" altLang="en-US" b="1" dirty="0"/>
              <a:t>。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1" y="116632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量词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73D5ACA-A026-4DA8-AF1E-A289C273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7      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85900"/>
            <a:ext cx="9793088" cy="172878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Let P(</a:t>
            </a:r>
            <a:r>
              <a:rPr lang="en-US" altLang="zh-CN" i="1" dirty="0"/>
              <a:t>x</a:t>
            </a:r>
            <a:r>
              <a:rPr lang="en-US" altLang="zh-CN" dirty="0"/>
              <a:t>) denote the statement "</a:t>
            </a:r>
            <a:r>
              <a:rPr lang="en-US" altLang="zh-CN" i="1" dirty="0"/>
              <a:t>x</a:t>
            </a:r>
            <a:r>
              <a:rPr lang="en-US" altLang="zh-CN" dirty="0"/>
              <a:t> &gt; 3." What is the truth value of the quantification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P(</a:t>
            </a:r>
            <a:r>
              <a:rPr lang="en-US" altLang="zh-CN" i="1" dirty="0"/>
              <a:t>x</a:t>
            </a:r>
            <a:r>
              <a:rPr lang="en-US" altLang="zh-CN" dirty="0"/>
              <a:t>), where the universe of discourse is the set of real numbers?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2452663" y="3500438"/>
            <a:ext cx="7286675" cy="20723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lnSpc>
                <a:spcPct val="160000"/>
              </a:lnSpc>
            </a:pPr>
            <a:r>
              <a:rPr lang="en-US" altLang="zh-CN" dirty="0"/>
              <a:t>Since </a:t>
            </a:r>
            <a:r>
              <a:rPr lang="en-US" altLang="zh-CN" i="0" dirty="0"/>
              <a:t>“</a:t>
            </a:r>
            <a:r>
              <a:rPr lang="en-US" altLang="zh-CN" dirty="0"/>
              <a:t>x</a:t>
            </a:r>
            <a:r>
              <a:rPr lang="en-US" altLang="zh-CN" i="0" dirty="0"/>
              <a:t>&gt;3”</a:t>
            </a:r>
            <a:r>
              <a:rPr lang="en-US" altLang="zh-CN" dirty="0"/>
              <a:t> is true, for instance, when x</a:t>
            </a:r>
            <a:r>
              <a:rPr lang="en-US" altLang="zh-CN" i="0" dirty="0"/>
              <a:t>=4 </a:t>
            </a:r>
            <a:r>
              <a:rPr lang="en-US" altLang="zh-CN" dirty="0"/>
              <a:t>,  the existential quantification of P</a:t>
            </a:r>
            <a:r>
              <a:rPr lang="en-US" altLang="zh-CN" i="0" dirty="0"/>
              <a:t>(</a:t>
            </a:r>
            <a:r>
              <a:rPr lang="en-US" altLang="zh-CN" dirty="0"/>
              <a:t>x</a:t>
            </a:r>
            <a:r>
              <a:rPr lang="en-US" altLang="zh-CN" i="0" dirty="0"/>
              <a:t>)</a:t>
            </a:r>
            <a:r>
              <a:rPr lang="en-US" altLang="zh-CN" dirty="0"/>
              <a:t>, which is  </a:t>
            </a:r>
            <a:r>
              <a:rPr lang="en-US" altLang="zh-CN" i="0" dirty="0">
                <a:sym typeface="Symbol" pitchFamily="18" charset="2"/>
              </a:rPr>
              <a:t></a:t>
            </a:r>
            <a:r>
              <a:rPr lang="en-US" altLang="zh-CN" dirty="0" err="1"/>
              <a:t>x</a:t>
            </a:r>
            <a:r>
              <a:rPr lang="en-US" altLang="zh-CN" i="0" dirty="0" err="1"/>
              <a:t>P</a:t>
            </a:r>
            <a:r>
              <a:rPr lang="en-US" altLang="zh-CN" i="0" dirty="0"/>
              <a:t>(</a:t>
            </a:r>
            <a:r>
              <a:rPr lang="en-US" altLang="zh-CN" dirty="0"/>
              <a:t>x</a:t>
            </a:r>
            <a:r>
              <a:rPr lang="en-US" altLang="zh-CN" i="0" dirty="0"/>
              <a:t>)</a:t>
            </a:r>
            <a:r>
              <a:rPr lang="en-US" altLang="zh-CN" dirty="0"/>
              <a:t>  is true.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2FFB180-86B9-4E59-BE36-B9119E5B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4308" y="1443570"/>
            <a:ext cx="10568275" cy="1142994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前面的命题与命题等价演算是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命题逻辑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的内容，其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基本组成单位是原子命题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9991" y="2943754"/>
            <a:ext cx="86106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zh-CN" altLang="en-US" b="1" i="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命题逻辑</a:t>
            </a:r>
            <a:r>
              <a:rPr lang="zh-CN" altLang="en-US" b="1" i="0" kern="0" dirty="0">
                <a:latin typeface="仿宋_GB2312" pitchFamily="49" charset="-122"/>
                <a:ea typeface="仿宋_GB2312" pitchFamily="49" charset="-122"/>
              </a:rPr>
              <a:t>有时无法充分描述自然语言含义：</a:t>
            </a:r>
            <a:endParaRPr lang="en-US" altLang="zh-CN" b="1" i="0" kern="0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12933" y="3725582"/>
            <a:ext cx="7358114" cy="428628"/>
            <a:chOff x="857224" y="3357562"/>
            <a:chExt cx="7358114" cy="428628"/>
          </a:xfrm>
        </p:grpSpPr>
        <p:sp>
          <p:nvSpPr>
            <p:cNvPr id="5" name="矩形 4"/>
            <p:cNvSpPr/>
            <p:nvPr/>
          </p:nvSpPr>
          <p:spPr bwMode="auto">
            <a:xfrm>
              <a:off x="857224" y="3357562"/>
              <a:ext cx="40719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zh-CN" altLang="en-US" sz="2000" b="1" i="0" spc="-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每个连接到大学网络的电脑运行正常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857884" y="3357562"/>
              <a:ext cx="235745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lang="en-US" altLang="zh-CN" sz="2000" b="1" i="0" spc="-100" dirty="0">
                  <a:solidFill>
                    <a:schemeClr val="tx1"/>
                  </a:solidFill>
                  <a:ea typeface="楷体_GB2312" pitchFamily="49" charset="-122"/>
                </a:rPr>
                <a:t>MATH3</a:t>
              </a:r>
              <a:r>
                <a:rPr lang="zh-CN" altLang="en-US" sz="2000" b="1" i="0" spc="-100" dirty="0">
                  <a:solidFill>
                    <a:schemeClr val="tx1"/>
                  </a:solidFill>
                  <a:ea typeface="楷体_GB2312" pitchFamily="49" charset="-122"/>
                </a:rPr>
                <a:t>在正常运行</a:t>
              </a: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5143504" y="3429000"/>
              <a:ext cx="500066" cy="28575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 b="1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12933" y="4368524"/>
            <a:ext cx="8215338" cy="428628"/>
            <a:chOff x="857224" y="4000504"/>
            <a:chExt cx="8215338" cy="428628"/>
          </a:xfrm>
        </p:grpSpPr>
        <p:sp>
          <p:nvSpPr>
            <p:cNvPr id="8" name="矩形 7"/>
            <p:cNvSpPr/>
            <p:nvPr/>
          </p:nvSpPr>
          <p:spPr bwMode="auto">
            <a:xfrm>
              <a:off x="4143372" y="4000504"/>
              <a:ext cx="492919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lang="zh-CN" altLang="en-US" sz="2000" b="1" i="0" spc="-1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有台连接到大学网络的电脑正被入侵者攻击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57224" y="4000504"/>
              <a:ext cx="2571768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1"/>
              <a:r>
                <a:rPr lang="en-US" altLang="zh-CN" sz="2000" b="1" i="0" spc="-100" dirty="0">
                  <a:solidFill>
                    <a:schemeClr val="tx1"/>
                  </a:solidFill>
                  <a:ea typeface="楷体_GB2312" pitchFamily="49" charset="-122"/>
                </a:rPr>
                <a:t>CS2</a:t>
              </a:r>
              <a:r>
                <a:rPr lang="zh-CN" altLang="en-US" sz="2000" b="1" i="0" spc="-100" dirty="0">
                  <a:solidFill>
                    <a:schemeClr val="tx1"/>
                  </a:solidFill>
                  <a:ea typeface="楷体_GB2312" pitchFamily="49" charset="-122"/>
                </a:rPr>
                <a:t>被一个入侵者攻击</a:t>
              </a: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571868" y="4071942"/>
              <a:ext cx="500066" cy="28575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atinLnBrk="1"/>
              <a:endParaRPr lang="zh-CN" altLang="en-US" b="1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41429" y="5301208"/>
            <a:ext cx="86106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zh-CN" altLang="en-US" b="1" i="0" kern="0" dirty="0">
                <a:latin typeface="仿宋_GB2312" pitchFamily="49" charset="-122"/>
                <a:ea typeface="仿宋_GB2312" pitchFamily="49" charset="-122"/>
              </a:rPr>
              <a:t>因此引入更强类型逻辑</a:t>
            </a:r>
            <a:r>
              <a:rPr lang="en-US" altLang="zh-CN" b="1" i="0" kern="0" dirty="0">
                <a:latin typeface="仿宋_GB2312" pitchFamily="49" charset="-122"/>
                <a:ea typeface="仿宋_GB2312" pitchFamily="49" charset="-122"/>
              </a:rPr>
              <a:t>——</a:t>
            </a:r>
            <a:r>
              <a:rPr lang="zh-CN" altLang="en-US" b="1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谓词逻辑</a:t>
            </a:r>
            <a:endParaRPr lang="en-US" altLang="zh-CN" b="1" i="0" kern="0" dirty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42528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8     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500188"/>
            <a:ext cx="9577063" cy="22145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Let Q(</a:t>
            </a:r>
            <a:r>
              <a:rPr lang="en-US" altLang="zh-CN" i="1" dirty="0"/>
              <a:t>x</a:t>
            </a:r>
            <a:r>
              <a:rPr lang="en-US" altLang="zh-CN" dirty="0"/>
              <a:t>) denote the statement "</a:t>
            </a:r>
            <a:r>
              <a:rPr lang="en-US" altLang="zh-CN" i="1" dirty="0"/>
              <a:t>x</a:t>
            </a:r>
            <a:r>
              <a:rPr lang="en-US" altLang="zh-CN" dirty="0"/>
              <a:t> =</a:t>
            </a:r>
            <a:r>
              <a:rPr lang="en-US" altLang="zh-CN" i="1" dirty="0"/>
              <a:t> x </a:t>
            </a:r>
            <a:r>
              <a:rPr lang="en-US" altLang="zh-CN" dirty="0"/>
              <a:t>+ 1." What is the truth value of the quantification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/>
              <a:t>x</a:t>
            </a:r>
            <a:r>
              <a:rPr lang="en-US" altLang="zh-CN" dirty="0" err="1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where the universe of discourse is the set of real numbers?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486401" y="4648200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sz="3200" b="1" i="0" dirty="0">
                <a:solidFill>
                  <a:srgbClr val="EE0000"/>
                </a:solidFill>
                <a:latin typeface="+mn-lt"/>
                <a:ea typeface="仿宋_GB2312" pitchFamily="49" charset="-122"/>
              </a:rPr>
              <a:t>.F.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C843F0F-5791-47FD-B075-85C3DC02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42528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9       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357313"/>
            <a:ext cx="10362993" cy="17907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What is the truth value of 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P(</a:t>
            </a:r>
            <a:r>
              <a:rPr lang="en-US" altLang="zh-CN" i="1" dirty="0"/>
              <a:t>x</a:t>
            </a:r>
            <a:r>
              <a:rPr lang="en-US" altLang="zh-CN" dirty="0"/>
              <a:t>) where P(</a:t>
            </a:r>
            <a:r>
              <a:rPr lang="en-US" altLang="zh-CN" i="1" dirty="0"/>
              <a:t>x</a:t>
            </a:r>
            <a:r>
              <a:rPr lang="en-US" altLang="zh-CN" dirty="0"/>
              <a:t>) is the statement "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 &gt; 10" and the universe of discourse consists of the positive integers not exceeding 4?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431704" y="2996952"/>
            <a:ext cx="4857750" cy="18161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/>
          <a:p>
            <a:pPr indent="484188" latinLnBrk="1">
              <a:spcBef>
                <a:spcPct val="50000"/>
              </a:spcBef>
            </a:pPr>
            <a:r>
              <a:rPr lang="en-US" altLang="zh-CN" i="0" dirty="0">
                <a:sym typeface="Symbol" pitchFamily="18" charset="2"/>
              </a:rPr>
              <a:t> </a:t>
            </a:r>
            <a:r>
              <a:rPr lang="en-US" altLang="zh-CN" dirty="0"/>
              <a:t>x </a:t>
            </a:r>
            <a:r>
              <a:rPr lang="en-US" altLang="zh-CN" i="0" dirty="0"/>
              <a:t>P(</a:t>
            </a:r>
            <a:r>
              <a:rPr lang="en-US" altLang="zh-CN" dirty="0"/>
              <a:t>x</a:t>
            </a:r>
            <a:r>
              <a:rPr lang="en-US" altLang="zh-CN" i="0" dirty="0"/>
              <a:t>)</a:t>
            </a:r>
          </a:p>
          <a:p>
            <a:pPr indent="484188" latinLnBrk="1">
              <a:spcBef>
                <a:spcPct val="50000"/>
              </a:spcBef>
            </a:pP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≡ </a:t>
            </a:r>
            <a:r>
              <a:rPr lang="en-US" altLang="zh-CN" i="0" dirty="0"/>
              <a:t>P(1)∨P(2)∨P(3)∨P(4)</a:t>
            </a:r>
          </a:p>
          <a:p>
            <a:pPr indent="484188" latinLnBrk="1">
              <a:spcBef>
                <a:spcPct val="50000"/>
              </a:spcBef>
            </a:pPr>
            <a:r>
              <a:rPr lang="en-US" altLang="zh-CN" i="0" dirty="0"/>
              <a:t>= .T.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D08901-40FE-4E0E-9460-A38E0CA04F25}"/>
              </a:ext>
            </a:extLst>
          </p:cNvPr>
          <p:cNvSpPr txBox="1"/>
          <p:nvPr/>
        </p:nvSpPr>
        <p:spPr>
          <a:xfrm>
            <a:off x="2326791" y="5013176"/>
            <a:ext cx="7560642" cy="1445502"/>
          </a:xfrm>
          <a:prstGeom prst="wedgeRoundRectCallout">
            <a:avLst>
              <a:gd name="adj1" fmla="val 714"/>
              <a:gd name="adj2" fmla="val -858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有限个体域</a:t>
            </a:r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上存在量化的真值为每个个体代入后的真值的</a:t>
            </a:r>
            <a:r>
              <a:rPr lang="zh-CN" altLang="en-US" i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析取</a:t>
            </a:r>
            <a:r>
              <a:rPr lang="zh-CN" altLang="en-US" i="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74D05BC-74DE-48EB-AFA9-108FF254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Table1</a:t>
            </a:r>
          </a:p>
        </p:txBody>
      </p:sp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0"/>
            <a:ext cx="873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B563C-D00F-4355-9BAB-B965D12B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769814" y="1476034"/>
            <a:ext cx="107157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>
              <a:solidFill>
                <a:schemeClr val="tx1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9751" y="1466872"/>
            <a:ext cx="8786813" cy="496252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定义</a:t>
            </a:r>
            <a:r>
              <a:rPr lang="en-US" altLang="zh-CN" sz="2600" dirty="0"/>
              <a:t>4  </a:t>
            </a:r>
            <a:r>
              <a:rPr lang="zh-CN" altLang="en-US" sz="2600" dirty="0"/>
              <a:t>谓词公式定义为</a:t>
            </a:r>
            <a:endParaRPr lang="zh-CN" altLang="en-US" sz="26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en-US" altLang="zh-CN" sz="2600" i="1" dirty="0"/>
              <a:t>n</a:t>
            </a:r>
            <a:r>
              <a:rPr lang="zh-CN" altLang="en-US" sz="2600" dirty="0"/>
              <a:t>元谓词是一个谓词公式；</a:t>
            </a:r>
            <a:endParaRPr lang="zh-CN" altLang="en-US" sz="26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）若</a:t>
            </a:r>
            <a:r>
              <a:rPr lang="en-US" altLang="zh-CN" sz="2600" dirty="0"/>
              <a:t>A</a:t>
            </a:r>
            <a:r>
              <a:rPr lang="zh-CN" altLang="en-US" sz="2600" dirty="0"/>
              <a:t>是谓词公式，则（</a:t>
            </a:r>
            <a:r>
              <a:rPr lang="en-US" altLang="zh-CN" sz="2600" dirty="0"/>
              <a:t>¬A</a:t>
            </a:r>
            <a:r>
              <a:rPr lang="zh-CN" altLang="en-US" sz="2600" dirty="0"/>
              <a:t>）也是谓词公式；</a:t>
            </a:r>
            <a:endParaRPr lang="zh-CN" altLang="en-US" sz="26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）若</a:t>
            </a:r>
            <a:r>
              <a:rPr lang="en-US" altLang="zh-CN" sz="2600" dirty="0"/>
              <a:t>A</a:t>
            </a:r>
            <a:r>
              <a:rPr lang="zh-CN" altLang="en-US" sz="2600" dirty="0"/>
              <a:t>，</a:t>
            </a:r>
            <a:r>
              <a:rPr lang="en-US" altLang="zh-CN" sz="2600" dirty="0"/>
              <a:t>B</a:t>
            </a:r>
            <a:r>
              <a:rPr lang="zh-CN" altLang="en-US" sz="2600" dirty="0"/>
              <a:t>是谓词公式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           则</a:t>
            </a:r>
            <a:r>
              <a:rPr lang="en-US" altLang="zh-CN" sz="2600" dirty="0"/>
              <a:t>(A∨B)</a:t>
            </a:r>
            <a:r>
              <a:rPr lang="zh-CN" altLang="en-US" sz="2600" dirty="0"/>
              <a:t>、</a:t>
            </a:r>
            <a:r>
              <a:rPr lang="en-US" altLang="zh-CN" sz="2600" dirty="0"/>
              <a:t>(A∧B)</a:t>
            </a:r>
            <a:r>
              <a:rPr lang="zh-CN" altLang="en-US" sz="2600" dirty="0"/>
              <a:t>、</a:t>
            </a:r>
            <a:r>
              <a:rPr lang="en-US" altLang="zh-CN" sz="2600" dirty="0"/>
              <a:t>(A→B)</a:t>
            </a:r>
            <a:r>
              <a:rPr lang="zh-CN" altLang="en-US" sz="2600" dirty="0"/>
              <a:t>、</a:t>
            </a:r>
            <a:r>
              <a:rPr lang="en-US" altLang="zh-CN" sz="2600" dirty="0"/>
              <a:t>(A</a:t>
            </a:r>
            <a:r>
              <a:rPr lang="en-US" altLang="zh-CN" sz="2600" dirty="0">
                <a:cs typeface="Times New Roman" pitchFamily="18" charset="0"/>
              </a:rPr>
              <a:t>↔</a:t>
            </a:r>
            <a:r>
              <a:rPr lang="en-US" altLang="zh-CN" sz="2600" dirty="0"/>
              <a:t>B)</a:t>
            </a:r>
            <a:r>
              <a:rPr lang="zh-CN" altLang="en-US" sz="2600" dirty="0"/>
              <a:t>也是谓词公式；</a:t>
            </a:r>
            <a:endParaRPr lang="zh-CN" altLang="en-US" sz="26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）若</a:t>
            </a:r>
            <a:r>
              <a:rPr lang="en-US" altLang="zh-CN" sz="2600" dirty="0"/>
              <a:t>A</a:t>
            </a:r>
            <a:r>
              <a:rPr lang="zh-CN" altLang="en-US" sz="2600" dirty="0"/>
              <a:t>是谓词公式且含有未被量化的个体变量</a:t>
            </a:r>
            <a:r>
              <a:rPr lang="en-US" altLang="zh-CN" sz="2600" i="1" dirty="0"/>
              <a:t>x</a:t>
            </a:r>
            <a:r>
              <a:rPr lang="zh-CN" altLang="en-US" sz="2600" dirty="0"/>
              <a:t>，则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          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en-US" altLang="zh-CN" sz="2600" i="1" dirty="0" err="1"/>
              <a:t>x</a:t>
            </a:r>
            <a:r>
              <a:rPr lang="en-US" altLang="zh-CN" sz="2600" dirty="0" err="1"/>
              <a:t>A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</a:t>
            </a:r>
            <a:r>
              <a:rPr lang="zh-CN" altLang="en-US" sz="2600" dirty="0"/>
              <a:t>，</a:t>
            </a:r>
            <a:r>
              <a:rPr lang="zh-CN" altLang="en-US" sz="2600" dirty="0">
                <a:sym typeface="Symbol" pitchFamily="18" charset="2"/>
              </a:rPr>
              <a:t></a:t>
            </a:r>
            <a:r>
              <a:rPr lang="en-US" altLang="zh-CN" sz="2600" i="1" dirty="0" err="1">
                <a:sym typeface="Symbol" pitchFamily="18" charset="2"/>
              </a:rPr>
              <a:t>x</a:t>
            </a:r>
            <a:r>
              <a:rPr lang="en-US" altLang="zh-CN" sz="2600" dirty="0" err="1">
                <a:sym typeface="Symbol" pitchFamily="18" charset="2"/>
              </a:rPr>
              <a:t>A</a:t>
            </a:r>
            <a:r>
              <a:rPr lang="en-US" altLang="zh-CN" sz="2600" dirty="0"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)</a:t>
            </a:r>
            <a:r>
              <a:rPr lang="zh-CN" altLang="en-US" sz="2600" dirty="0"/>
              <a:t>也是谓词公式。</a:t>
            </a:r>
            <a:endParaRPr lang="zh-CN" altLang="en-US" sz="2600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5</a:t>
            </a:r>
            <a:r>
              <a:rPr lang="zh-CN" altLang="en-US" sz="2600" dirty="0"/>
              <a:t>）有限次地使用（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en-US" altLang="zh-CN" sz="2600" dirty="0"/>
              <a:t>~</a:t>
            </a:r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）所得到的也是谓词公式。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1" y="116632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谓词公式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F4ABE2E-7B94-4443-86C0-E6CC64D77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440" y="1484784"/>
            <a:ext cx="10416894" cy="496252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600" dirty="0"/>
              <a:t>谓词公式中的优先级：</a:t>
            </a:r>
            <a:endParaRPr lang="en-US" altLang="zh-CN" sz="2600" dirty="0"/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600" dirty="0"/>
              <a:t> 量词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zh-CN" altLang="en-US" sz="2600" dirty="0"/>
              <a:t>，</a:t>
            </a:r>
            <a:r>
              <a:rPr lang="zh-CN" altLang="en-US" sz="2600" dirty="0">
                <a:sym typeface="Symbol" pitchFamily="18" charset="2"/>
              </a:rPr>
              <a:t>比所有命题演算中的逻辑运算符优先级高</a:t>
            </a:r>
            <a:endParaRPr lang="en-US" altLang="zh-CN" sz="2600" dirty="0">
              <a:sym typeface="Symbol" pitchFamily="18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600" dirty="0"/>
              <a:t> </a:t>
            </a:r>
            <a:r>
              <a:rPr lang="zh-CN" altLang="en-US" sz="2600" dirty="0"/>
              <a:t>如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en-US" altLang="zh-CN" sz="2600" i="1" dirty="0" err="1"/>
              <a:t>x</a:t>
            </a:r>
            <a:r>
              <a:rPr lang="en-US" altLang="zh-CN" sz="2600" dirty="0" err="1"/>
              <a:t>P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)∨Q(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)</a:t>
            </a:r>
            <a:r>
              <a:rPr lang="zh-CN" altLang="en-US" sz="2600" dirty="0">
                <a:sym typeface="Symbol" pitchFamily="18" charset="2"/>
              </a:rPr>
              <a:t>，表示</a:t>
            </a:r>
            <a:r>
              <a:rPr lang="en-US" altLang="zh-CN" sz="2600" dirty="0">
                <a:sym typeface="Symbol" pitchFamily="18" charset="2"/>
              </a:rPr>
              <a:t>(</a:t>
            </a:r>
            <a:r>
              <a:rPr lang="en-US" altLang="zh-CN" sz="2600" i="1" dirty="0" err="1"/>
              <a:t>x</a:t>
            </a:r>
            <a:r>
              <a:rPr lang="en-US" altLang="zh-CN" sz="2600" dirty="0" err="1"/>
              <a:t>P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))∨Q(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)</a:t>
            </a:r>
            <a:r>
              <a:rPr lang="zh-CN" altLang="en-US" sz="2600" dirty="0">
                <a:sym typeface="Symbol" pitchFamily="18" charset="2"/>
              </a:rPr>
              <a:t>，而不是  </a:t>
            </a:r>
            <a:r>
              <a:rPr lang="en-US" altLang="zh-CN" sz="2600" dirty="0">
                <a:sym typeface="Symbol" pitchFamily="18" charset="2"/>
              </a:rPr>
              <a:t></a:t>
            </a:r>
            <a:r>
              <a:rPr lang="en-US" altLang="zh-CN" sz="2600" i="1" dirty="0"/>
              <a:t>x</a:t>
            </a:r>
            <a:r>
              <a:rPr lang="en-US" altLang="zh-CN" sz="2600" dirty="0"/>
              <a:t>(P(</a:t>
            </a:r>
            <a:r>
              <a:rPr lang="en-US" altLang="zh-CN" sz="2600" i="1" dirty="0"/>
              <a:t>x</a:t>
            </a:r>
            <a:r>
              <a:rPr lang="en-US" altLang="zh-CN" sz="2600" dirty="0"/>
              <a:t>)∨Q(</a:t>
            </a:r>
            <a:r>
              <a:rPr lang="en-US" altLang="zh-CN" sz="2600" i="1" dirty="0">
                <a:sym typeface="Symbol" pitchFamily="18" charset="2"/>
              </a:rPr>
              <a:t>x</a:t>
            </a:r>
            <a:r>
              <a:rPr lang="en-US" altLang="zh-CN" sz="2600" dirty="0">
                <a:sym typeface="Symbol" pitchFamily="18" charset="2"/>
              </a:rPr>
              <a:t>))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谓词公式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72383-50DB-469E-9541-1EB85583F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4843" y="1395413"/>
            <a:ext cx="10835773" cy="33909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SzPct val="80000"/>
              <a:buFont typeface="Wingdings" pitchFamily="2" charset="2"/>
              <a:buChar char=""/>
              <a:defRPr/>
            </a:pP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逻辑表达式中量词的应用部分，称为该量词的</a:t>
            </a:r>
            <a:r>
              <a:rPr lang="zh-CN" altLang="en-US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作用域</a:t>
            </a:r>
            <a:endParaRPr lang="en-US" altLang="zh-CN" spc="-50" dirty="0">
              <a:latin typeface="仿宋_GB2312" pitchFamily="49" charset="-122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SzPct val="80000"/>
              <a:buFont typeface="Wingdings" pitchFamily="2" charset="2"/>
              <a:buChar char=""/>
              <a:defRPr/>
            </a:pPr>
            <a:r>
              <a:rPr lang="en-US" altLang="zh-CN" spc="-50" dirty="0">
                <a:sym typeface="Symbol" pitchFamily="18" charset="2"/>
              </a:rPr>
              <a:t></a:t>
            </a:r>
            <a:r>
              <a:rPr lang="en-US" altLang="zh-CN" i="1" spc="-50" dirty="0" err="1"/>
              <a:t>x</a:t>
            </a:r>
            <a:r>
              <a:rPr lang="en-US" altLang="zh-CN" spc="-50" dirty="0" err="1"/>
              <a:t>P</a:t>
            </a:r>
            <a:r>
              <a:rPr lang="en-US" altLang="zh-CN" spc="-50" dirty="0"/>
              <a:t>(</a:t>
            </a:r>
            <a:r>
              <a:rPr lang="en-US" altLang="zh-CN" i="1" spc="-50" dirty="0"/>
              <a:t>x</a:t>
            </a:r>
            <a:r>
              <a:rPr lang="en-US" altLang="zh-CN" spc="-50" dirty="0"/>
              <a:t>)∨Q(</a:t>
            </a:r>
            <a:r>
              <a:rPr lang="en-US" altLang="zh-CN" i="1" spc="-50" dirty="0">
                <a:sym typeface="Symbol" pitchFamily="18" charset="2"/>
              </a:rPr>
              <a:t>x</a:t>
            </a:r>
            <a:r>
              <a:rPr lang="en-US" altLang="zh-CN" spc="-50" dirty="0">
                <a:sym typeface="Symbol" pitchFamily="18" charset="2"/>
              </a:rPr>
              <a:t>)</a:t>
            </a:r>
            <a:r>
              <a:rPr lang="zh-CN" altLang="en-US" spc="-50" dirty="0">
                <a:sym typeface="Symbol" pitchFamily="18" charset="2"/>
              </a:rPr>
              <a:t>，</a:t>
            </a:r>
            <a:r>
              <a:rPr lang="en-US" altLang="zh-CN" spc="-50" dirty="0">
                <a:sym typeface="Symbol" pitchFamily="18" charset="2"/>
              </a:rPr>
              <a:t></a:t>
            </a:r>
            <a:r>
              <a:rPr lang="en-US" altLang="zh-CN" i="1" spc="-50" dirty="0"/>
              <a:t>x</a:t>
            </a:r>
            <a:r>
              <a:rPr lang="zh-CN" altLang="en-US" spc="-50" dirty="0">
                <a:latin typeface="楷体_GB2312" pitchFamily="49" charset="-122"/>
                <a:ea typeface="楷体_GB2312" pitchFamily="49" charset="-122"/>
              </a:rPr>
              <a:t>的作用域为</a:t>
            </a:r>
            <a:r>
              <a:rPr lang="en-US" altLang="zh-CN" i="1" spc="-50" dirty="0">
                <a:sym typeface="Symbol" pitchFamily="18" charset="2"/>
              </a:rPr>
              <a:t>P</a:t>
            </a:r>
            <a:r>
              <a:rPr lang="en-US" altLang="zh-CN" spc="-50" dirty="0">
                <a:sym typeface="Symbol" pitchFamily="18" charset="2"/>
              </a:rPr>
              <a:t>(</a:t>
            </a:r>
            <a:r>
              <a:rPr lang="en-US" altLang="zh-CN" i="1" spc="-50" dirty="0">
                <a:sym typeface="Symbol" pitchFamily="18" charset="2"/>
              </a:rPr>
              <a:t>x</a:t>
            </a:r>
            <a:r>
              <a:rPr lang="en-US" altLang="zh-CN" spc="-50" dirty="0">
                <a:sym typeface="Symbol" pitchFamily="18" charset="2"/>
              </a:rPr>
              <a:t>)</a:t>
            </a:r>
            <a:endParaRPr lang="zh-CN" altLang="en-US" spc="-5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SzPct val="80000"/>
              <a:buFont typeface="Wingdings" pitchFamily="2" charset="2"/>
              <a:buChar char=""/>
              <a:defRPr/>
            </a:pP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当 </a:t>
            </a:r>
            <a:r>
              <a:rPr lang="zh-CN" altLang="en-US" u="sng" spc="-50" dirty="0">
                <a:latin typeface="仿宋_GB2312" pitchFamily="49" charset="-122"/>
                <a:ea typeface="仿宋_GB2312" pitchFamily="49" charset="-122"/>
              </a:rPr>
              <a:t>量词作用于变量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 或 </a:t>
            </a:r>
            <a:r>
              <a:rPr lang="zh-CN" altLang="en-US" u="sng" spc="-50" dirty="0">
                <a:latin typeface="仿宋_GB2312" pitchFamily="49" charset="-122"/>
                <a:ea typeface="仿宋_GB2312" pitchFamily="49" charset="-122"/>
              </a:rPr>
              <a:t>给这一变量赋值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，称</a:t>
            </a:r>
            <a:r>
              <a:rPr lang="zh-CN" altLang="en-US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变量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的这次出现为</a:t>
            </a:r>
            <a:r>
              <a:rPr lang="zh-CN" altLang="en-US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绑定的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pc="-5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SzPct val="80000"/>
              <a:buFont typeface="Wingdings" pitchFamily="2" charset="2"/>
              <a:buChar char=""/>
              <a:defRPr/>
            </a:pPr>
            <a:r>
              <a:rPr lang="zh-CN" altLang="en-US" u="sng" spc="-50" dirty="0">
                <a:latin typeface="仿宋_GB2312" pitchFamily="49" charset="-122"/>
                <a:ea typeface="仿宋_GB2312" pitchFamily="49" charset="-122"/>
              </a:rPr>
              <a:t>没有量词绑定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 或 </a:t>
            </a:r>
            <a:r>
              <a:rPr lang="zh-CN" altLang="en-US" u="sng" spc="-50" dirty="0">
                <a:latin typeface="仿宋_GB2312" pitchFamily="49" charset="-122"/>
                <a:ea typeface="仿宋_GB2312" pitchFamily="49" charset="-122"/>
              </a:rPr>
              <a:t>设置为与某一特定值相等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变量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出现称为</a:t>
            </a:r>
            <a:r>
              <a:rPr lang="zh-CN" altLang="en-US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自由的</a:t>
            </a:r>
            <a:r>
              <a:rPr lang="zh-CN" altLang="en-US" spc="-50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pc="-5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79376" y="142852"/>
            <a:ext cx="9648875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绑定变量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</a:t>
            </a:r>
            <a:r>
              <a:rPr lang="en-US" altLang="zh-CN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BINDING VARIABLES)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626" y="5000626"/>
            <a:ext cx="6786563" cy="1306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例如：</a:t>
            </a: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latin typeface="+mn-lt"/>
                <a:ea typeface="楷体_GB2312" pitchFamily="49" charset="-122"/>
              </a:rPr>
              <a:t>x </a:t>
            </a:r>
            <a:r>
              <a:rPr lang="en-US" altLang="zh-CN" i="0" dirty="0">
                <a:latin typeface="+mn-lt"/>
                <a:ea typeface="楷体_GB2312" pitchFamily="49" charset="-122"/>
              </a:rPr>
              <a:t>Q( 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 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   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	  </a:t>
            </a:r>
            <a:r>
              <a:rPr lang="zh-CN" altLang="en-US" i="0" dirty="0"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(P(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r>
              <a:rPr lang="en-US" altLang="zh-CN" i="0" dirty="0">
                <a:ea typeface="楷体_GB2312" pitchFamily="49" charset="-122"/>
                <a:sym typeface="Symbol"/>
              </a:rPr>
              <a:t> </a:t>
            </a:r>
            <a:r>
              <a:rPr lang="en-US" altLang="zh-CN" i="0" dirty="0">
                <a:ea typeface="楷体_GB2312" pitchFamily="49" charset="-122"/>
              </a:rPr>
              <a:t>Q(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)) </a:t>
            </a:r>
            <a:r>
              <a:rPr lang="en-US" altLang="zh-CN" i="0" dirty="0">
                <a:ea typeface="楷体_GB2312" pitchFamily="49" charset="-122"/>
                <a:sym typeface="Symbol"/>
              </a:rPr>
              <a:t> 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R(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82D5C5-EF67-446E-B7BC-01491EF93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227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5737"/>
            <a:ext cx="8858280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量化表达式的否定 </a:t>
            </a:r>
            <a:r>
              <a:rPr lang="en-US" altLang="zh-CN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Negating Quantified Expressions 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343472" y="1484328"/>
            <a:ext cx="6624638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30000"/>
              </a:lnSpc>
              <a:defRPr/>
            </a:pP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2400" dirty="0" err="1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 err="1">
                <a:ea typeface="宋体" pitchFamily="2" charset="-122"/>
                <a:cs typeface="Times New Roman" pitchFamily="18" charset="0"/>
              </a:rPr>
              <a:t>P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      “对所有的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…”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</a:t>
            </a:r>
            <a:r>
              <a:rPr kumimoji="0" lang="en-US" altLang="zh-CN" sz="2400" dirty="0" err="1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¬P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   “对所有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不是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…”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¬</a:t>
            </a:r>
            <a:r>
              <a:rPr kumimoji="0" lang="en-US" altLang="zh-CN" sz="2400" dirty="0" err="1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   “并不是对所有的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…”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¬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¬ 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</a:rPr>
              <a:t>P(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 “并不是所有的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不是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…”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spcBef>
                <a:spcPts val="1200"/>
              </a:spcBef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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P(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：存在一个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</a:t>
            </a:r>
            <a:r>
              <a:rPr kumimoji="0" lang="en-US" altLang="zh-CN" sz="240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¬P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：存在一个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不是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¬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P(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：不存在一个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endParaRPr kumimoji="0" lang="zh-CN" altLang="en-US" sz="2400" i="0" dirty="0"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indent="284163" eaLnBrk="0" hangingPunct="0">
              <a:lnSpc>
                <a:spcPct val="130000"/>
              </a:lnSpc>
              <a:defRPr/>
            </a:pP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· ¬</a:t>
            </a:r>
            <a:r>
              <a:rPr kumimoji="0" lang="en-US" altLang="zh-CN" sz="2400" dirty="0" err="1"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i="0" dirty="0" err="1">
                <a:ea typeface="宋体" pitchFamily="2" charset="-122"/>
                <a:cs typeface="Times New Roman" pitchFamily="18" charset="0"/>
                <a:sym typeface="Symbol" pitchFamily="18" charset="2"/>
              </a:rPr>
              <a:t>¬P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：不存在一个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，使</a:t>
            </a:r>
            <a:r>
              <a:rPr kumimoji="0" lang="en-US" altLang="zh-CN" sz="240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zh-CN" altLang="en-US" sz="2400" i="0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不是</a:t>
            </a:r>
            <a:r>
              <a:rPr kumimoji="0" lang="en-US" altLang="zh-CN" sz="2400" i="0" dirty="0">
                <a:latin typeface="Arial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endParaRPr kumimoji="0" lang="zh-CN" altLang="en-US" sz="2400" i="0" dirty="0"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9600" y="3500438"/>
            <a:ext cx="3708400" cy="1192212"/>
          </a:xfrm>
          <a:prstGeom prst="wedgeRoundRectCallout">
            <a:avLst>
              <a:gd name="adj1" fmla="val -67953"/>
              <a:gd name="adj2" fmla="val -5206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 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 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   </a:t>
            </a:r>
          </a:p>
          <a:p>
            <a:pPr algn="ctr" latinLnBrk="1">
              <a:lnSpc>
                <a:spcPct val="120000"/>
              </a:lnSpc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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 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 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   </a:t>
            </a:r>
            <a:endParaRPr lang="zh-CN" altLang="en-US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79386"/>
            <a:ext cx="8858280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量化表达式的否定 </a:t>
            </a:r>
            <a:r>
              <a:rPr lang="en-US" altLang="zh-CN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Negating Quantified Expressions 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6785" y="1322388"/>
            <a:ext cx="8858280" cy="2678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例如：“班上每个学生都学过一门微积分课”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zh-CN" i="0" dirty="0">
                <a:ea typeface="楷体_GB2312" pitchFamily="49" charset="-122"/>
                <a:sym typeface="Symbol"/>
              </a:rPr>
              <a:t>	</a:t>
            </a:r>
            <a:r>
              <a:rPr lang="zh-CN" altLang="en-US" i="0" dirty="0">
                <a:ea typeface="楷体_GB2312" pitchFamily="49" charset="-122"/>
                <a:sym typeface="Symbol"/>
              </a:rPr>
              <a:t>即</a:t>
            </a:r>
            <a:r>
              <a:rPr lang="en-US" altLang="zh-CN" i="0" dirty="0"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 </a:t>
            </a:r>
            <a:endParaRPr lang="en-US" altLang="zh-CN" i="0" dirty="0">
              <a:latin typeface="+mn-lt"/>
              <a:ea typeface="楷体_GB2312" pitchFamily="49" charset="-122"/>
              <a:sym typeface="Symbol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如果</a:t>
            </a:r>
            <a:r>
              <a:rPr lang="en-US" altLang="zh-CN" i="0" dirty="0"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  <a:sym typeface="Symbol"/>
              </a:rPr>
              <a:t> 表示什么含义呢？</a:t>
            </a:r>
            <a:endParaRPr lang="en-US" altLang="zh-CN" i="0" dirty="0">
              <a:ea typeface="楷体_GB2312" pitchFamily="49" charset="-122"/>
              <a:sym typeface="Symbol"/>
            </a:endParaRPr>
          </a:p>
          <a:p>
            <a:pPr algn="ctr" latinLnBrk="1">
              <a:lnSpc>
                <a:spcPct val="150000"/>
              </a:lnSpc>
              <a:defRPr/>
            </a:pPr>
            <a:r>
              <a:rPr lang="zh-CN" altLang="en-US" i="0" dirty="0"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 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   </a:t>
            </a:r>
            <a:r>
              <a:rPr lang="zh-CN" altLang="en-US" i="0" dirty="0">
                <a:solidFill>
                  <a:srgbClr val="FF0000"/>
                </a:solidFill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x </a:t>
            </a:r>
            <a:r>
              <a:rPr lang="zh-CN" altLang="en-US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6785" y="4000501"/>
            <a:ext cx="8858280" cy="267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例如：“有诚实的政治家”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zh-CN" i="0" dirty="0">
                <a:ea typeface="楷体_GB2312" pitchFamily="49" charset="-122"/>
                <a:sym typeface="Symbol"/>
              </a:rPr>
              <a:t>	</a:t>
            </a:r>
            <a:r>
              <a:rPr lang="zh-CN" altLang="en-US" i="0" dirty="0">
                <a:ea typeface="楷体_GB2312" pitchFamily="49" charset="-122"/>
                <a:sym typeface="Symbol"/>
              </a:rPr>
              <a:t>即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 </a:t>
            </a:r>
            <a:endParaRPr lang="en-US" altLang="zh-CN" i="0" dirty="0">
              <a:latin typeface="+mn-lt"/>
              <a:ea typeface="楷体_GB2312" pitchFamily="49" charset="-122"/>
              <a:sym typeface="Symbol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如果</a:t>
            </a:r>
            <a:r>
              <a:rPr lang="zh-CN" altLang="en-US" i="0" dirty="0"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</a:rPr>
              <a:t>P(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  <a:sym typeface="Symbol"/>
              </a:rPr>
              <a:t> 呢？</a:t>
            </a:r>
            <a:endParaRPr lang="en-US" altLang="zh-CN" i="0" dirty="0">
              <a:ea typeface="楷体_GB2312" pitchFamily="49" charset="-122"/>
              <a:sym typeface="Symbol"/>
            </a:endParaRPr>
          </a:p>
          <a:p>
            <a:pPr algn="ctr" latinLnBrk="1">
              <a:lnSpc>
                <a:spcPct val="150000"/>
              </a:lnSpc>
              <a:defRPr/>
            </a:pPr>
            <a:r>
              <a:rPr lang="zh-CN" altLang="en-US" i="0" dirty="0">
                <a:ea typeface="楷体_GB2312" pitchFamily="49" charset="-122"/>
                <a:sym typeface="Symbol"/>
              </a:rPr>
              <a:t></a:t>
            </a: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latin typeface="+mn-lt"/>
                <a:ea typeface="楷体_GB2312" pitchFamily="49" charset="-122"/>
              </a:rPr>
              <a:t>x </a:t>
            </a:r>
            <a:r>
              <a:rPr lang="en-US" altLang="zh-CN" i="0" dirty="0"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latin typeface="+mn-lt"/>
                <a:ea typeface="楷体_GB2312" pitchFamily="49" charset="-122"/>
              </a:rPr>
              <a:t>(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  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  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endParaRPr lang="en-US" altLang="zh-CN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42528"/>
            <a:ext cx="8858280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量化表达式的否定 </a:t>
            </a:r>
            <a:r>
              <a:rPr lang="en-US" altLang="zh-CN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Negating Quantified Expressions 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0" y="1473201"/>
            <a:ext cx="4000500" cy="1306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  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   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  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   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  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13100"/>
            <a:ext cx="92217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750" y="1484314"/>
            <a:ext cx="8352730" cy="460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zh-CN" altLang="en-US" i="0" dirty="0">
                <a:latin typeface="+mn-ea"/>
                <a:ea typeface="+mn-ea"/>
              </a:rPr>
              <a:t>小结</a:t>
            </a:r>
            <a:endParaRPr lang="en-US" altLang="zh-CN" i="0" dirty="0">
              <a:latin typeface="+mn-ea"/>
              <a:ea typeface="+mn-ea"/>
            </a:endParaRPr>
          </a:p>
          <a:p>
            <a:pPr algn="ctr" latinLnBrk="1">
              <a:defRPr/>
            </a:pPr>
            <a:endParaRPr lang="en-US" altLang="zh-CN" i="0" dirty="0">
              <a:latin typeface="楷体_GB2312" pitchFamily="49" charset="-122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500" i="0" dirty="0">
                <a:latin typeface="+mn-ea"/>
                <a:ea typeface="+mn-ea"/>
              </a:rPr>
              <a:t>1</a:t>
            </a:r>
            <a:r>
              <a:rPr lang="zh-CN" altLang="en-US" sz="2500" i="0" dirty="0">
                <a:latin typeface="+mn-ea"/>
                <a:ea typeface="+mn-ea"/>
              </a:rPr>
              <a:t>、谓词与量词</a:t>
            </a:r>
            <a:endParaRPr lang="en-US" altLang="zh-CN" sz="2500" i="0" dirty="0">
              <a:latin typeface="+mn-ea"/>
              <a:ea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个体、谓词等基本概念、量词、谓词的量化</a:t>
            </a:r>
            <a:endParaRPr lang="en-US" altLang="zh-CN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个体变元的个体域</a:t>
            </a:r>
            <a:r>
              <a:rPr lang="en-US" altLang="zh-CN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论域、量词的作用域</a:t>
            </a:r>
            <a:r>
              <a:rPr lang="en-US" altLang="zh-CN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辖域</a:t>
            </a:r>
            <a:endParaRPr lang="en-US" altLang="zh-CN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命题与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元谓词关系</a:t>
            </a:r>
            <a:endParaRPr lang="en-US" altLang="zh-CN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500" i="0" dirty="0">
                <a:latin typeface="+mn-ea"/>
                <a:ea typeface="+mn-ea"/>
              </a:rPr>
              <a:t>2</a:t>
            </a:r>
            <a:r>
              <a:rPr lang="zh-CN" altLang="en-US" sz="2500" i="0" dirty="0">
                <a:latin typeface="+mn-ea"/>
                <a:ea typeface="+mn-ea"/>
              </a:rPr>
              <a:t>、量化表达式</a:t>
            </a:r>
            <a:r>
              <a:rPr lang="zh-CN" altLang="en-US" sz="2500" b="1" i="0" dirty="0">
                <a:latin typeface="+mn-ea"/>
              </a:rPr>
              <a:t>（</a:t>
            </a:r>
            <a:r>
              <a:rPr lang="zh-CN" altLang="en-US" sz="2500" i="0" dirty="0">
                <a:latin typeface="+mn-ea"/>
              </a:rPr>
              <a:t>谓词公式</a:t>
            </a:r>
            <a:r>
              <a:rPr lang="zh-CN" altLang="en-US" sz="2500" b="1" i="0" dirty="0">
                <a:latin typeface="+mn-ea"/>
              </a:rPr>
              <a:t>）</a:t>
            </a:r>
            <a:r>
              <a:rPr lang="zh-CN" altLang="en-US" sz="2500" i="0" dirty="0">
                <a:latin typeface="+mn-ea"/>
              </a:rPr>
              <a:t>性质</a:t>
            </a:r>
            <a:endParaRPr lang="en-US" altLang="zh-CN" sz="2500" i="0" dirty="0">
              <a:latin typeface="+mn-ea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500" i="0" dirty="0">
                <a:latin typeface="+mn-ea"/>
              </a:rPr>
              <a:t>       </a:t>
            </a: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有限个体域上</a:t>
            </a:r>
            <a:endParaRPr lang="en-US" altLang="zh-CN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    否定</a:t>
            </a:r>
            <a:endParaRPr lang="en-US" altLang="zh-CN" sz="240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500" i="0" dirty="0">
                <a:latin typeface="+mn-ea"/>
                <a:ea typeface="+mn-ea"/>
              </a:rPr>
              <a:t>       </a:t>
            </a:r>
            <a:endParaRPr lang="en-US" altLang="zh-CN" sz="2500" b="1" i="0" dirty="0">
              <a:latin typeface="+mn-ea"/>
              <a:ea typeface="+mn-ea"/>
            </a:endParaRPr>
          </a:p>
        </p:txBody>
      </p:sp>
      <p:sp>
        <p:nvSpPr>
          <p:cNvPr id="7065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14450"/>
            <a:ext cx="8610600" cy="297180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None/>
            </a:pPr>
            <a:r>
              <a:rPr lang="en-US" altLang="zh-CN" sz="3600" dirty="0"/>
              <a:t>1.4 </a:t>
            </a:r>
            <a:r>
              <a:rPr lang="zh-CN" altLang="en-US" sz="3600" dirty="0"/>
              <a:t>谓词与量词</a:t>
            </a:r>
          </a:p>
          <a:p>
            <a:pPr>
              <a:lnSpc>
                <a:spcPct val="250000"/>
              </a:lnSpc>
              <a:buFont typeface="Wingdings" pitchFamily="2" charset="2"/>
              <a:buNone/>
            </a:pPr>
            <a:r>
              <a:rPr lang="zh-CN" altLang="en-US" sz="3600" dirty="0"/>
              <a:t>         </a:t>
            </a:r>
            <a:r>
              <a:rPr lang="en-US" altLang="zh-CN" sz="3600" dirty="0"/>
              <a:t>Predicates and Quantifiers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945F54-B19E-430F-A49D-D8212CB9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1706288" y="1340768"/>
            <a:ext cx="8983416" cy="1152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DCC5F7-60F0-43E0-AC4F-878B3652BB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758944" y="2492896"/>
            <a:ext cx="3888231" cy="4968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F9A262-8A2A-4575-B22B-A8D90DBD3D9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20000"/>
          </a:blip>
          <a:stretch>
            <a:fillRect/>
          </a:stretch>
        </p:blipFill>
        <p:spPr>
          <a:xfrm>
            <a:off x="1706289" y="3624244"/>
            <a:ext cx="7433401" cy="8617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62DDF3-EF16-4FD4-83BD-A35843A926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1703513" y="5013176"/>
            <a:ext cx="8941889" cy="108012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3302390-D549-41B2-8FD9-DDDDC8F3DDEC}"/>
              </a:ext>
            </a:extLst>
          </p:cNvPr>
          <p:cNvSpPr txBox="1"/>
          <p:nvPr/>
        </p:nvSpPr>
        <p:spPr>
          <a:xfrm>
            <a:off x="5985074" y="1700808"/>
            <a:ext cx="2415183" cy="49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(P(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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Q(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E8D3CDB-7B1E-4259-9DFE-0B861F3E32C8}"/>
              </a:ext>
            </a:extLst>
          </p:cNvPr>
          <p:cNvSpPr txBox="1"/>
          <p:nvPr/>
        </p:nvSpPr>
        <p:spPr>
          <a:xfrm>
            <a:off x="5985074" y="1995196"/>
            <a:ext cx="2415183" cy="49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(P(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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Q(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2EFBBDC-B3C4-4419-8227-31AA78E0A6E8}"/>
              </a:ext>
            </a:extLst>
          </p:cNvPr>
          <p:cNvSpPr txBox="1"/>
          <p:nvPr/>
        </p:nvSpPr>
        <p:spPr>
          <a:xfrm>
            <a:off x="5985074" y="2283228"/>
            <a:ext cx="2415183" cy="49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(P(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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Q(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B9273C0-A51A-421C-B234-352E5E6B2953}"/>
              </a:ext>
            </a:extLst>
          </p:cNvPr>
          <p:cNvSpPr txBox="1"/>
          <p:nvPr/>
        </p:nvSpPr>
        <p:spPr>
          <a:xfrm>
            <a:off x="5985073" y="2564904"/>
            <a:ext cx="2088232" cy="49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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(P(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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Q(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74065BA-7B8E-4847-B42E-23650B78615E}"/>
              </a:ext>
            </a:extLst>
          </p:cNvPr>
          <p:cNvSpPr txBox="1"/>
          <p:nvPr/>
        </p:nvSpPr>
        <p:spPr>
          <a:xfrm>
            <a:off x="8184232" y="2564904"/>
            <a:ext cx="2088232" cy="49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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Q(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))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1E992E-E562-49F1-8F35-517EF7746849}"/>
              </a:ext>
            </a:extLst>
          </p:cNvPr>
          <p:cNvSpPr txBox="1"/>
          <p:nvPr/>
        </p:nvSpPr>
        <p:spPr>
          <a:xfrm>
            <a:off x="3287688" y="378904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T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104431-357D-4D54-94C2-C0D4A0F1CF22}"/>
              </a:ext>
            </a:extLst>
          </p:cNvPr>
          <p:cNvSpPr txBox="1"/>
          <p:nvPr/>
        </p:nvSpPr>
        <p:spPr>
          <a:xfrm>
            <a:off x="3287688" y="414908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T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0B917D-5285-4FF3-9197-13A67EE69B68}"/>
              </a:ext>
            </a:extLst>
          </p:cNvPr>
          <p:cNvSpPr txBox="1"/>
          <p:nvPr/>
        </p:nvSpPr>
        <p:spPr>
          <a:xfrm>
            <a:off x="9153042" y="37890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F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AE6211-724C-410E-BB6B-98E756A92E87}"/>
              </a:ext>
            </a:extLst>
          </p:cNvPr>
          <p:cNvSpPr txBox="1"/>
          <p:nvPr/>
        </p:nvSpPr>
        <p:spPr>
          <a:xfrm>
            <a:off x="9153042" y="41490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F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DA71E-BD7B-435E-9B93-E97D9C7A8549}"/>
              </a:ext>
            </a:extLst>
          </p:cNvPr>
          <p:cNvSpPr txBox="1"/>
          <p:nvPr/>
        </p:nvSpPr>
        <p:spPr>
          <a:xfrm>
            <a:off x="3287688" y="5477162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P(1,3)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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P(2,3)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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P(3,3)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53A51F-0897-48AB-8522-3D0B524410D6}"/>
              </a:ext>
            </a:extLst>
          </p:cNvPr>
          <p:cNvSpPr txBox="1"/>
          <p:nvPr/>
        </p:nvSpPr>
        <p:spPr>
          <a:xfrm>
            <a:off x="7992468" y="527276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P(1,1)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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P(1,2)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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P(1,3)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E2EFE3-40D1-4986-B0F5-59010ACC92D7}"/>
              </a:ext>
            </a:extLst>
          </p:cNvPr>
          <p:cNvSpPr txBox="1"/>
          <p:nvPr/>
        </p:nvSpPr>
        <p:spPr>
          <a:xfrm>
            <a:off x="7320137" y="6053226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P(1,2)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 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P(2,2)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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P(3,2)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438377-7CCB-43BD-9632-2C5C7F791490}"/>
              </a:ext>
            </a:extLst>
          </p:cNvPr>
          <p:cNvSpPr txBox="1"/>
          <p:nvPr/>
        </p:nvSpPr>
        <p:spPr>
          <a:xfrm>
            <a:off x="3143673" y="5853171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P(2,1)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 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P(2,2) 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</a:t>
            </a:r>
            <a:r>
              <a:rPr lang="zh-CN" altLang="en-US" sz="2000" i="0" dirty="0">
                <a:solidFill>
                  <a:srgbClr val="FF0000"/>
                </a:solidFill>
                <a:ea typeface="楷体_GB2312" pitchFamily="49" charset="-122"/>
                <a:sym typeface="Symbol"/>
              </a:rPr>
              <a:t> </a:t>
            </a:r>
            <a:r>
              <a:rPr lang="en-US" altLang="zh-CN" sz="2000" i="0" dirty="0">
                <a:solidFill>
                  <a:srgbClr val="FF0000"/>
                </a:solidFill>
                <a:ea typeface="楷体_GB2312" pitchFamily="49" charset="-122"/>
              </a:rPr>
              <a:t>P(2,3)</a:t>
            </a:r>
            <a:endParaRPr lang="zh-CN" altLang="en-US" sz="2000" i="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7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432" y="1484314"/>
            <a:ext cx="10297143" cy="105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defRPr/>
            </a:pPr>
            <a:r>
              <a:rPr lang="zh-CN" altLang="en-US" i="0" dirty="0">
                <a:latin typeface="+mn-ea"/>
                <a:ea typeface="+mn-ea"/>
              </a:rPr>
              <a:t>作   业</a:t>
            </a:r>
            <a:endParaRPr lang="en-US" altLang="zh-CN" i="0" dirty="0">
              <a:latin typeface="+mn-ea"/>
              <a:ea typeface="+mn-ea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zh-CN" sz="2600" i="0" dirty="0">
                <a:ea typeface="华文细黑" pitchFamily="2" charset="-122"/>
              </a:rPr>
              <a:t>P36</a:t>
            </a:r>
            <a:r>
              <a:rPr lang="zh-CN" altLang="zh-CN" sz="2600" i="0" dirty="0">
                <a:ea typeface="华文细黑" pitchFamily="2" charset="-122"/>
              </a:rPr>
              <a:t>：</a:t>
            </a:r>
            <a:r>
              <a:rPr lang="en-US" altLang="zh-CN" sz="2600" i="0" dirty="0">
                <a:ea typeface="华文细黑" pitchFamily="2" charset="-122"/>
              </a:rPr>
              <a:t>7</a:t>
            </a:r>
            <a:r>
              <a:rPr lang="zh-CN" altLang="zh-CN" sz="2600" i="0" dirty="0">
                <a:ea typeface="华文细黑" pitchFamily="2" charset="-122"/>
              </a:rPr>
              <a:t>、</a:t>
            </a:r>
            <a:r>
              <a:rPr lang="en-US" altLang="zh-CN" sz="2600" i="0" dirty="0">
                <a:ea typeface="华文细黑" pitchFamily="2" charset="-122"/>
              </a:rPr>
              <a:t>13</a:t>
            </a:r>
            <a:endParaRPr lang="en-US" altLang="zh-CN" sz="2600" i="0" dirty="0">
              <a:latin typeface="+mn-ea"/>
              <a:ea typeface="+mn-ea"/>
            </a:endParaRPr>
          </a:p>
        </p:txBody>
      </p:sp>
      <p:sp>
        <p:nvSpPr>
          <p:cNvPr id="71682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B5ED92-CEC3-400D-8960-3EFA38E9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983431" y="2903143"/>
            <a:ext cx="11011111" cy="10513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E718B0-48B1-4121-961D-0C0758C7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1055440" y="4365104"/>
            <a:ext cx="934158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7408" y="1500188"/>
            <a:ext cx="10369152" cy="44434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一般地，原子命题作为具有真假意义的句子至少由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主语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谓语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两部分组成。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如命题：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电子商务是计算机技术的一个应用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xfrm>
            <a:off x="623392" y="88603"/>
            <a:ext cx="10723033" cy="838200"/>
          </a:xfrm>
        </p:spPr>
        <p:txBody>
          <a:bodyPr/>
          <a:lstStyle/>
          <a:p>
            <a:r>
              <a:rPr lang="zh-CN" altLang="en-US" dirty="0"/>
              <a:t>谓词</a:t>
            </a:r>
            <a:endParaRPr lang="zh-CN" altLang="zh-CN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131132" y="3357562"/>
            <a:ext cx="1357322" cy="951848"/>
            <a:chOff x="2500298" y="3357562"/>
            <a:chExt cx="1357322" cy="951848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2643174" y="3357562"/>
              <a:ext cx="1143008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rot="5400000">
              <a:off x="3000364" y="3500438"/>
              <a:ext cx="428628" cy="1428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500298" y="3786190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>
                  <a:latin typeface="楷体_GB2312" pitchFamily="49" charset="-122"/>
                  <a:ea typeface="楷体_GB2312" pitchFamily="49" charset="-122"/>
                </a:rPr>
                <a:t>主语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17016" y="3357490"/>
            <a:ext cx="4286280" cy="951921"/>
            <a:chOff x="2500298" y="3357489"/>
            <a:chExt cx="1357322" cy="951921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2580801" y="3357489"/>
              <a:ext cx="1195396" cy="16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箭头连接符 12"/>
            <p:cNvCxnSpPr>
              <a:endCxn id="14" idx="0"/>
            </p:cNvCxnSpPr>
            <p:nvPr/>
          </p:nvCxnSpPr>
          <p:spPr bwMode="auto">
            <a:xfrm rot="16200000" flipH="1">
              <a:off x="2953334" y="3560565"/>
              <a:ext cx="428628" cy="22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500298" y="3786190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>
                  <a:latin typeface="楷体_GB2312" pitchFamily="49" charset="-122"/>
                  <a:ea typeface="楷体_GB2312" pitchFamily="49" charset="-122"/>
                </a:rPr>
                <a:t>谓语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16818" y="4309410"/>
            <a:ext cx="1785950" cy="928694"/>
            <a:chOff x="2285984" y="4309410"/>
            <a:chExt cx="1785950" cy="928694"/>
          </a:xfrm>
        </p:grpSpPr>
        <p:sp>
          <p:nvSpPr>
            <p:cNvPr id="19" name="TextBox 18"/>
            <p:cNvSpPr txBox="1"/>
            <p:nvPr/>
          </p:nvSpPr>
          <p:spPr>
            <a:xfrm>
              <a:off x="2285984" y="4714884"/>
              <a:ext cx="1785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0" dirty="0">
                  <a:solidFill>
                    <a:schemeClr val="accent6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电子政务</a:t>
              </a:r>
            </a:p>
          </p:txBody>
        </p:sp>
        <p:cxnSp>
          <p:nvCxnSpPr>
            <p:cNvPr id="21" name="直接箭头连接符 20"/>
            <p:cNvCxnSpPr>
              <a:stCxn id="9" idx="2"/>
              <a:endCxn id="19" idx="0"/>
            </p:cNvCxnSpPr>
            <p:nvPr/>
          </p:nvCxnSpPr>
          <p:spPr bwMode="auto">
            <a:xfrm>
              <a:off x="3106951" y="4309410"/>
              <a:ext cx="72008" cy="4054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1559496" y="4310204"/>
            <a:ext cx="7572428" cy="1833440"/>
            <a:chOff x="928662" y="4310204"/>
            <a:chExt cx="7572428" cy="1833440"/>
          </a:xfrm>
        </p:grpSpPr>
        <p:sp>
          <p:nvSpPr>
            <p:cNvPr id="24" name="矩形 23"/>
            <p:cNvSpPr/>
            <p:nvPr/>
          </p:nvSpPr>
          <p:spPr>
            <a:xfrm>
              <a:off x="928662" y="5602919"/>
              <a:ext cx="7572428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0" hangingPunct="0">
                <a:lnSpc>
                  <a:spcPct val="120000"/>
                </a:lnSpc>
                <a:spcBef>
                  <a:spcPts val="1800"/>
                </a:spcBef>
                <a:defRPr/>
              </a:pPr>
              <a:r>
                <a:rPr lang="zh-CN" altLang="en-US" b="1" i="0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新命题：</a:t>
              </a:r>
              <a:r>
                <a:rPr lang="zh-CN" altLang="en-US" b="1" i="0" kern="0" dirty="0">
                  <a:solidFill>
                    <a:srgbClr val="3399FF">
                      <a:lumMod val="50000"/>
                    </a:srgbClr>
                  </a:solidFill>
                  <a:latin typeface="楷体_GB2312" pitchFamily="49" charset="-122"/>
                  <a:ea typeface="楷体_GB2312" pitchFamily="49" charset="-122"/>
                </a:rPr>
                <a:t>电子政务是计算机技术的一个应用</a:t>
              </a:r>
              <a:endParaRPr lang="zh-CN" altLang="en-US" b="1" i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rot="5400000">
              <a:off x="2964645" y="5464983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 rot="5400000">
              <a:off x="4369072" y="4976494"/>
              <a:ext cx="133416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424" y="1412776"/>
            <a:ext cx="10873208" cy="5014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ea typeface="仿宋_GB2312" pitchFamily="49" charset="-122"/>
              </a:rPr>
              <a:t>主语</a:t>
            </a:r>
            <a:r>
              <a:rPr lang="zh-CN" altLang="en-US" b="1" dirty="0">
                <a:ea typeface="仿宋_GB2312" pitchFamily="49" charset="-122"/>
              </a:rPr>
              <a:t>是独立存在的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个体</a:t>
            </a:r>
            <a:r>
              <a:rPr lang="en-US" altLang="zh-CN" b="1" dirty="0">
                <a:solidFill>
                  <a:srgbClr val="C00000"/>
                </a:solidFill>
                <a:ea typeface="仿宋_GB2312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值</a:t>
            </a:r>
            <a:r>
              <a:rPr lang="en-US" altLang="zh-CN" b="1" dirty="0">
                <a:solidFill>
                  <a:srgbClr val="C00000"/>
                </a:solidFill>
                <a:ea typeface="仿宋_GB2312" pitchFamily="49" charset="-122"/>
              </a:rPr>
              <a:t>/Value</a:t>
            </a:r>
            <a:endParaRPr lang="en-US" altLang="zh-CN" b="1" dirty="0"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ea typeface="仿宋_GB2312" pitchFamily="49" charset="-122"/>
              </a:rPr>
              <a:t>谓语</a:t>
            </a:r>
            <a:r>
              <a:rPr lang="zh-CN" altLang="en-US" b="1" dirty="0">
                <a:ea typeface="仿宋_GB2312" pitchFamily="49" charset="-122"/>
              </a:rPr>
              <a:t>用来描述该个体的性质或</a:t>
            </a:r>
            <a:r>
              <a:rPr lang="zh-CN" altLang="en-US" b="1" u="sng" dirty="0">
                <a:ea typeface="仿宋_GB2312" pitchFamily="49" charset="-122"/>
              </a:rPr>
              <a:t>个体间的关系</a:t>
            </a:r>
            <a:r>
              <a:rPr lang="zh-CN" altLang="en-US" b="1" dirty="0">
                <a:ea typeface="仿宋_GB2312" pitchFamily="49" charset="-122"/>
              </a:rPr>
              <a:t>，这里称其为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谓词</a:t>
            </a:r>
            <a:r>
              <a:rPr lang="en-US" altLang="zh-CN" b="1" dirty="0">
                <a:solidFill>
                  <a:srgbClr val="C00000"/>
                </a:solidFill>
                <a:ea typeface="仿宋_GB2312" pitchFamily="49" charset="-122"/>
              </a:rPr>
              <a:t>/Predicate</a:t>
            </a:r>
            <a:endParaRPr lang="en-US" altLang="zh-CN" b="1" dirty="0"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仿宋_GB2312" pitchFamily="49" charset="-122"/>
              </a:rPr>
              <a:t>用</a:t>
            </a:r>
            <a:r>
              <a:rPr lang="en-US" altLang="zh-CN" b="1" dirty="0">
                <a:ea typeface="仿宋_GB2312" pitchFamily="49" charset="-122"/>
              </a:rPr>
              <a:t>P</a:t>
            </a:r>
            <a:r>
              <a:rPr lang="zh-CN" altLang="en-US" b="1" dirty="0">
                <a:ea typeface="仿宋_GB2312" pitchFamily="49" charset="-122"/>
              </a:rPr>
              <a:t>表示谓词“是计算机技术的一个应用”</a:t>
            </a:r>
            <a:endParaRPr lang="en-US" altLang="zh-CN" b="1" dirty="0"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ea typeface="仿宋_GB2312" pitchFamily="49" charset="-122"/>
              </a:rPr>
              <a:t>P(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电子商务</a:t>
            </a:r>
            <a:r>
              <a:rPr lang="en-US" altLang="zh-CN" sz="2600" dirty="0">
                <a:ea typeface="仿宋_GB2312" pitchFamily="49" charset="-122"/>
              </a:rPr>
              <a:t>)</a:t>
            </a:r>
            <a:r>
              <a:rPr lang="zh-CN" altLang="en-US" sz="2600" dirty="0">
                <a:ea typeface="仿宋_GB2312" pitchFamily="49" charset="-122"/>
              </a:rPr>
              <a:t>：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电子商务是计算机技术的一个应用</a:t>
            </a:r>
            <a:endParaRPr lang="en-US" altLang="zh-CN" sz="2600" dirty="0"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>
                <a:ea typeface="仿宋_GB2312" pitchFamily="49" charset="-122"/>
              </a:rPr>
              <a:t>P(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电子政务</a:t>
            </a:r>
            <a:r>
              <a:rPr lang="en-US" altLang="zh-CN" sz="2600" dirty="0">
                <a:ea typeface="仿宋_GB2312" pitchFamily="49" charset="-122"/>
              </a:rPr>
              <a:t>)</a:t>
            </a:r>
            <a:r>
              <a:rPr lang="zh-CN" altLang="en-US" sz="2600" dirty="0">
                <a:ea typeface="仿宋_GB2312" pitchFamily="49" charset="-122"/>
              </a:rPr>
              <a:t>：</a:t>
            </a:r>
            <a:r>
              <a:rPr lang="zh-CN" altLang="en-US" sz="2600" dirty="0">
                <a:solidFill>
                  <a:srgbClr val="3399FF">
                    <a:lumMod val="50000"/>
                  </a:srgbClr>
                </a:solidFill>
                <a:latin typeface="楷体_GB2312" pitchFamily="49" charset="-122"/>
                <a:ea typeface="楷体_GB2312" pitchFamily="49" charset="-122"/>
              </a:rPr>
              <a:t>电子政务是计算机技术的一个应用</a:t>
            </a:r>
            <a:endParaRPr lang="en-US" altLang="zh-CN" sz="2600" dirty="0"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仿宋_GB2312" pitchFamily="49" charset="-122"/>
              </a:rPr>
              <a:t>将个体用变量</a:t>
            </a:r>
            <a:r>
              <a:rPr lang="en-US" altLang="zh-CN" b="1" i="1" dirty="0">
                <a:solidFill>
                  <a:srgbClr val="C00000"/>
                </a:solidFill>
                <a:ea typeface="仿宋_GB2312" pitchFamily="49" charset="-122"/>
              </a:rPr>
              <a:t>x</a:t>
            </a:r>
            <a:r>
              <a:rPr lang="zh-CN" altLang="en-US" b="1" dirty="0">
                <a:ea typeface="仿宋_GB2312" pitchFamily="49" charset="-122"/>
              </a:rPr>
              <a:t>（称为</a:t>
            </a:r>
            <a:r>
              <a:rPr lang="zh-CN" altLang="en-US" b="1" dirty="0">
                <a:solidFill>
                  <a:srgbClr val="C00000"/>
                </a:solidFill>
                <a:ea typeface="仿宋_GB2312" pitchFamily="49" charset="-122"/>
              </a:rPr>
              <a:t>个体变量</a:t>
            </a:r>
            <a:r>
              <a:rPr lang="zh-CN" altLang="en-US" b="1" dirty="0">
                <a:ea typeface="仿宋_GB2312" pitchFamily="49" charset="-122"/>
              </a:rPr>
              <a:t>）推广</a:t>
            </a:r>
            <a:endParaRPr lang="en-US" altLang="zh-CN" b="1" dirty="0">
              <a:ea typeface="仿宋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600" b="1" dirty="0">
                <a:solidFill>
                  <a:srgbClr val="C00000"/>
                </a:solidFill>
                <a:ea typeface="仿宋_GB2312" pitchFamily="49" charset="-122"/>
              </a:rPr>
              <a:t>P(</a:t>
            </a:r>
            <a:r>
              <a:rPr lang="en-US" altLang="zh-CN" sz="2600" b="1" i="1" dirty="0">
                <a:solidFill>
                  <a:srgbClr val="C00000"/>
                </a:solidFill>
                <a:ea typeface="仿宋_GB2312" pitchFamily="49" charset="-122"/>
              </a:rPr>
              <a:t>x</a:t>
            </a:r>
            <a:r>
              <a:rPr lang="en-US" altLang="zh-CN" sz="2600" b="1" dirty="0">
                <a:solidFill>
                  <a:srgbClr val="C00000"/>
                </a:solidFill>
                <a:ea typeface="仿宋_GB2312" pitchFamily="49" charset="-122"/>
              </a:rPr>
              <a:t>)</a:t>
            </a:r>
            <a:r>
              <a:rPr lang="zh-CN" altLang="en-US" sz="2600" b="1" dirty="0">
                <a:ea typeface="仿宋_GB2312" pitchFamily="49" charset="-122"/>
              </a:rPr>
              <a:t> ：</a:t>
            </a:r>
            <a:r>
              <a:rPr lang="en-US" altLang="zh-CN" sz="2600" b="1" i="1" dirty="0">
                <a:solidFill>
                  <a:schemeClr val="tx2"/>
                </a:solidFill>
                <a:ea typeface="仿宋_GB2312" pitchFamily="49" charset="-122"/>
              </a:rPr>
              <a:t>x</a:t>
            </a:r>
            <a:r>
              <a:rPr lang="zh-CN" altLang="en-US" sz="2600" b="1" dirty="0">
                <a:solidFill>
                  <a:schemeClr val="tx2"/>
                </a:solidFill>
                <a:ea typeface="仿宋_GB2312" pitchFamily="49" charset="-122"/>
              </a:rPr>
              <a:t>是计算机技术的一个新的应用。</a:t>
            </a:r>
            <a:endParaRPr lang="en-US" altLang="zh-CN" sz="2600" b="1" dirty="0">
              <a:ea typeface="仿宋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b="1" dirty="0">
                <a:ea typeface="仿宋_GB2312" pitchFamily="49" charset="-122"/>
              </a:rPr>
              <a:t>该语句不再是一个命题，而是一个</a:t>
            </a:r>
            <a:r>
              <a:rPr lang="zh-CN" altLang="en-US" sz="2600" b="1" i="1" dirty="0">
                <a:solidFill>
                  <a:srgbClr val="C00000"/>
                </a:solidFill>
                <a:ea typeface="仿宋_GB2312" pitchFamily="49" charset="-122"/>
              </a:rPr>
              <a:t>命题函数</a:t>
            </a:r>
            <a:r>
              <a:rPr lang="zh-CN" altLang="en-US" sz="2600" b="1" dirty="0">
                <a:ea typeface="仿宋_GB2312" pitchFamily="49" charset="-122"/>
              </a:rPr>
              <a:t>。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583638E-72F7-49CE-8957-4330330C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88603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zh-CN" altLang="en-US" i="0" kern="0"/>
              <a:t>谓词</a:t>
            </a:r>
            <a:endParaRPr lang="zh-CN" altLang="zh-CN" i="0" kern="0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AE70DE-81B2-4434-B60F-DA8E2C92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014027" y="2049962"/>
            <a:ext cx="1071570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>
              <a:solidFill>
                <a:schemeClr val="tx1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481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440" y="1948780"/>
            <a:ext cx="10153128" cy="40005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定义</a:t>
            </a:r>
            <a:r>
              <a:rPr lang="en-US" altLang="zh-CN" b="1" dirty="0"/>
              <a:t>1</a:t>
            </a:r>
            <a:r>
              <a:rPr lang="zh-CN" altLang="en-US" b="1" dirty="0"/>
              <a:t>  一个谓词</a:t>
            </a:r>
            <a:r>
              <a:rPr lang="en-US" altLang="zh-CN" b="1" dirty="0"/>
              <a:t>P </a:t>
            </a:r>
            <a:r>
              <a:rPr lang="zh-CN" altLang="en-US" b="1" dirty="0"/>
              <a:t>连同相关的</a:t>
            </a:r>
            <a:r>
              <a:rPr lang="en-US" altLang="zh-CN" b="1" i="1" dirty="0"/>
              <a:t>n</a:t>
            </a:r>
            <a:r>
              <a:rPr lang="zh-CN" altLang="en-US" b="1" dirty="0"/>
              <a:t>个个体变量（</a:t>
            </a:r>
            <a:r>
              <a:rPr lang="en-US" altLang="zh-CN" b="1" i="1" dirty="0"/>
              <a:t>n</a:t>
            </a:r>
            <a:r>
              <a:rPr lang="en-US" altLang="zh-CN" b="1" dirty="0"/>
              <a:t>≥0</a:t>
            </a:r>
            <a:r>
              <a:rPr lang="zh-CN" altLang="en-US" b="1" dirty="0"/>
              <a:t>）组成的表达式称为</a:t>
            </a:r>
            <a:r>
              <a:rPr lang="en-US" altLang="zh-CN" b="1" i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元谓词</a:t>
            </a:r>
            <a:r>
              <a:rPr lang="zh-CN" altLang="en-US" b="1" dirty="0"/>
              <a:t>（</a:t>
            </a:r>
            <a:r>
              <a:rPr lang="en-US" altLang="zh-CN" b="1" dirty="0"/>
              <a:t>n-predicate</a:t>
            </a:r>
            <a:r>
              <a:rPr lang="zh-CN" altLang="en-US" b="1" dirty="0"/>
              <a:t>），记</a:t>
            </a:r>
            <a:r>
              <a:rPr lang="en-US" altLang="zh-CN" b="1" dirty="0"/>
              <a:t>P(</a:t>
            </a:r>
            <a:r>
              <a:rPr lang="en-US" altLang="zh-CN" b="1" i="1" dirty="0"/>
              <a:t>x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 err="1"/>
              <a:t>x</a:t>
            </a:r>
            <a:r>
              <a:rPr lang="en-US" altLang="zh-CN" b="1" i="1" baseline="-30000" dirty="0" err="1"/>
              <a:t>n</a:t>
            </a:r>
            <a:r>
              <a:rPr lang="en-US" altLang="zh-CN" b="1" dirty="0"/>
              <a:t>)</a:t>
            </a:r>
            <a:r>
              <a:rPr lang="zh-CN" altLang="en-US" b="1" dirty="0"/>
              <a:t>，其中</a:t>
            </a:r>
            <a:r>
              <a:rPr lang="en-US" altLang="zh-CN" b="1" i="1" dirty="0"/>
              <a:t>n</a:t>
            </a:r>
            <a:r>
              <a:rPr lang="zh-CN" altLang="en-US" b="1" dirty="0"/>
              <a:t>是该表达式中不同个体变量的数目。    </a:t>
            </a:r>
            <a:r>
              <a:rPr lang="en-US" altLang="zh-CN" b="1" i="1" dirty="0"/>
              <a:t>n</a:t>
            </a:r>
            <a:r>
              <a:rPr lang="zh-CN" altLang="en-US" b="1" dirty="0"/>
              <a:t>元谓词也称</a:t>
            </a:r>
            <a:r>
              <a:rPr lang="zh-CN" altLang="en-US" b="1" dirty="0">
                <a:solidFill>
                  <a:srgbClr val="C00000"/>
                </a:solidFill>
              </a:rPr>
              <a:t>简单命题函数</a:t>
            </a:r>
            <a:r>
              <a:rPr lang="zh-CN" altLang="en-US" b="1" dirty="0"/>
              <a:t>。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50C2428-9342-4744-87CC-BFFBF59C5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88603"/>
            <a:ext cx="10723033" cy="838200"/>
          </a:xfrm>
        </p:spPr>
        <p:txBody>
          <a:bodyPr/>
          <a:lstStyle/>
          <a:p>
            <a:r>
              <a:rPr lang="zh-CN" altLang="en-US" dirty="0"/>
              <a:t>谓词</a:t>
            </a:r>
            <a:endParaRPr lang="zh-CN" altLang="zh-CN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C4FBB88-41A6-4ABA-8B80-07FE1FBF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    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480" y="1484784"/>
            <a:ext cx="8643937" cy="13001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Let P(</a:t>
            </a:r>
            <a:r>
              <a:rPr lang="en-US" altLang="zh-CN" i="1" dirty="0"/>
              <a:t>x</a:t>
            </a:r>
            <a:r>
              <a:rPr lang="en-US" altLang="zh-CN" dirty="0"/>
              <a:t>) denote the statement "</a:t>
            </a:r>
            <a:r>
              <a:rPr lang="en-US" altLang="zh-CN" i="1" dirty="0"/>
              <a:t>x</a:t>
            </a:r>
            <a:r>
              <a:rPr lang="en-US" altLang="zh-CN" dirty="0"/>
              <a:t> &gt; 3."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    P(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 &gt; 3.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为一元谓词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What are the truth values of P(4) and P(2)?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464050" y="3841750"/>
            <a:ext cx="2622550" cy="138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74650" latinLnBrk="1">
              <a:defRPr/>
            </a:pPr>
            <a:r>
              <a:rPr lang="en-US" altLang="zh-CN" b="1" i="0">
                <a:solidFill>
                  <a:srgbClr val="EE0000"/>
                </a:solidFill>
                <a:latin typeface="+mn-lt"/>
                <a:ea typeface="仿宋_GB2312" pitchFamily="49" charset="-122"/>
              </a:rPr>
              <a:t>P (4) = .T.</a:t>
            </a:r>
          </a:p>
          <a:p>
            <a:pPr indent="374650" latinLnBrk="1">
              <a:defRPr/>
            </a:pPr>
            <a:endParaRPr lang="en-US" altLang="zh-CN" b="1" i="0">
              <a:solidFill>
                <a:srgbClr val="EE0000"/>
              </a:solidFill>
              <a:latin typeface="+mn-lt"/>
              <a:ea typeface="仿宋_GB2312" pitchFamily="49" charset="-122"/>
            </a:endParaRPr>
          </a:p>
          <a:p>
            <a:pPr indent="374650" latinLnBrk="1">
              <a:defRPr/>
            </a:pPr>
            <a:r>
              <a:rPr lang="en-US" altLang="zh-CN" b="1" i="0">
                <a:solidFill>
                  <a:srgbClr val="EE0000"/>
                </a:solidFill>
                <a:latin typeface="+mn-lt"/>
                <a:ea typeface="仿宋_GB2312" pitchFamily="49" charset="-122"/>
              </a:rPr>
              <a:t>P (2) = .F.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6B32EAF-B384-4447-8588-5AFC5A27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2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412776"/>
            <a:ext cx="10009112" cy="1714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Let Q(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denote the statement "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+ 3."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    Q(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+ 3.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为二元谓词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What are the truth values of the propositions Q(1, 2) and Q(3, 0)? 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452939" y="4116402"/>
            <a:ext cx="2643187" cy="138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Q(1,2)= .F.</a:t>
            </a:r>
          </a:p>
          <a:p>
            <a:pPr indent="374650" latinLnBrk="1">
              <a:defRPr/>
            </a:pPr>
            <a:endParaRPr lang="en-US" altLang="zh-CN" b="1" i="0" dirty="0">
              <a:solidFill>
                <a:srgbClr val="C00000"/>
              </a:solidFill>
              <a:latin typeface="+mn-lt"/>
              <a:ea typeface="仿宋_GB2312" pitchFamily="49" charset="-122"/>
            </a:endParaRPr>
          </a:p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Q(3,0)= .T.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62812-E6FE-41C9-B9E1-E7D9CA702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3  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571625"/>
            <a:ext cx="10585176" cy="1905000"/>
          </a:xfrm>
        </p:spPr>
        <p:txBody>
          <a:bodyPr/>
          <a:lstStyle/>
          <a:p>
            <a:r>
              <a:rPr lang="en-US" altLang="zh-CN" dirty="0"/>
              <a:t>R(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):  </a:t>
            </a:r>
            <a:r>
              <a:rPr lang="en-US" altLang="zh-CN" i="1" dirty="0" err="1"/>
              <a:t>x</a:t>
            </a:r>
            <a:r>
              <a:rPr lang="en-US" altLang="zh-CN" dirty="0" err="1"/>
              <a:t>+</a:t>
            </a:r>
            <a:r>
              <a:rPr lang="en-US" altLang="zh-CN" i="1" dirty="0" err="1"/>
              <a:t>y</a:t>
            </a:r>
            <a:r>
              <a:rPr lang="en-US" altLang="zh-CN" dirty="0"/>
              <a:t>=</a:t>
            </a:r>
            <a:r>
              <a:rPr lang="en-US" altLang="zh-CN" i="1" dirty="0"/>
              <a:t>z</a:t>
            </a:r>
          </a:p>
          <a:p>
            <a:r>
              <a:rPr lang="en-US" altLang="zh-CN" dirty="0"/>
              <a:t>What are the truth values of the propositions R(1, 2, 3) and R(0, 0, 1)?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167189" y="3857625"/>
            <a:ext cx="2714625" cy="1384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R(1,2,3)=.T. </a:t>
            </a:r>
          </a:p>
          <a:p>
            <a:pPr indent="374650" latinLnBrk="1">
              <a:defRPr/>
            </a:pPr>
            <a:endParaRPr lang="en-US" altLang="zh-CN" b="1" i="0" dirty="0">
              <a:solidFill>
                <a:srgbClr val="C00000"/>
              </a:solidFill>
              <a:latin typeface="+mn-lt"/>
              <a:ea typeface="仿宋_GB2312" pitchFamily="49" charset="-122"/>
            </a:endParaRPr>
          </a:p>
          <a:p>
            <a:pPr indent="374650" latinLnBrk="1">
              <a:defRPr/>
            </a:pPr>
            <a:r>
              <a:rPr lang="en-US" altLang="zh-CN" b="1" i="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R(0,0,1)=.F.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02AD2-0285-46BF-9C7B-9BEC5ACC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11" y="0"/>
            <a:ext cx="57864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r" latinLnBrk="1"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FFFF66"/>
                </a:solidFill>
                <a:ea typeface="宋体" charset="-122"/>
              </a:rPr>
              <a:t>谓词逻辑    </a:t>
            </a:r>
          </a:p>
          <a:p>
            <a:pPr indent="187325" algn="r" latinLnBrk="1"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FF66"/>
                </a:solidFill>
                <a:ea typeface="宋体" charset="-122"/>
              </a:rPr>
              <a:t>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 autoUpdateAnimBg="0"/>
    </p:bld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24787</TotalTime>
  <Words>2320</Words>
  <Application>Microsoft Office PowerPoint</Application>
  <PresentationFormat>宽屏</PresentationFormat>
  <Paragraphs>249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华文中宋</vt:lpstr>
      <vt:lpstr>Gulim</vt:lpstr>
      <vt:lpstr>Wingdings</vt:lpstr>
      <vt:lpstr>宋体</vt:lpstr>
      <vt:lpstr>楷体</vt:lpstr>
      <vt:lpstr>Times New Roman</vt:lpstr>
      <vt:lpstr>仿宋_GB2312</vt:lpstr>
      <vt:lpstr>Symbol</vt:lpstr>
      <vt:lpstr>t</vt:lpstr>
      <vt:lpstr>华文细黑</vt:lpstr>
      <vt:lpstr>Arial</vt:lpstr>
      <vt:lpstr>楷体_GB2312</vt:lpstr>
      <vt:lpstr>B078</vt:lpstr>
      <vt:lpstr>PowerPoint 演示文稿</vt:lpstr>
      <vt:lpstr>PowerPoint 演示文稿</vt:lpstr>
      <vt:lpstr>PowerPoint 演示文稿</vt:lpstr>
      <vt:lpstr>谓词</vt:lpstr>
      <vt:lpstr>PowerPoint 演示文稿</vt:lpstr>
      <vt:lpstr>谓词</vt:lpstr>
      <vt:lpstr>EXAMPLE 1     </vt:lpstr>
      <vt:lpstr> EXAMPLE 2 </vt:lpstr>
      <vt:lpstr>EXAMPLE 3   </vt:lpstr>
      <vt:lpstr>EXAMPLE 4   </vt:lpstr>
      <vt:lpstr>命题函数量化</vt:lpstr>
      <vt:lpstr>PowerPoint 演示文稿</vt:lpstr>
      <vt:lpstr>PowerPoint 演示文稿</vt:lpstr>
      <vt:lpstr>PowerPoint 演示文稿</vt:lpstr>
      <vt:lpstr>PowerPoint 演示文稿</vt:lpstr>
      <vt:lpstr>EXAMPLE 5       </vt:lpstr>
      <vt:lpstr>EXAMPLE 6      </vt:lpstr>
      <vt:lpstr>量词  </vt:lpstr>
      <vt:lpstr>EXAMPLE 7      </vt:lpstr>
      <vt:lpstr>EXAMPLE 8      </vt:lpstr>
      <vt:lpstr>EXAMPLE 9       </vt:lpstr>
      <vt:lpstr>Table1</vt:lpstr>
      <vt:lpstr>谓词公式  </vt:lpstr>
      <vt:lpstr>谓词公式  </vt:lpstr>
      <vt:lpstr>绑定变量(BINDING VARIABLES)</vt:lpstr>
      <vt:lpstr>量化表达式的否定 Negating Quantified Expressions </vt:lpstr>
      <vt:lpstr>量化表达式的否定 Negating Quantified Expressions </vt:lpstr>
      <vt:lpstr>量化表达式的否定 Negating Quantified Expressions 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1542</cp:revision>
  <dcterms:created xsi:type="dcterms:W3CDTF">2001-07-18T23:57:34Z</dcterms:created>
  <dcterms:modified xsi:type="dcterms:W3CDTF">2022-03-07T08:06:46Z</dcterms:modified>
</cp:coreProperties>
</file>