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82" r:id="rId1"/>
  </p:sldMasterIdLst>
  <p:notesMasterIdLst>
    <p:notesMasterId r:id="rId39"/>
  </p:notesMasterIdLst>
  <p:handoutMasterIdLst>
    <p:handoutMasterId r:id="rId40"/>
  </p:handoutMasterIdLst>
  <p:sldIdLst>
    <p:sldId id="528" r:id="rId2"/>
    <p:sldId id="540" r:id="rId3"/>
    <p:sldId id="530" r:id="rId4"/>
    <p:sldId id="538" r:id="rId5"/>
    <p:sldId id="534" r:id="rId6"/>
    <p:sldId id="547" r:id="rId7"/>
    <p:sldId id="471" r:id="rId8"/>
    <p:sldId id="523" r:id="rId9"/>
    <p:sldId id="539" r:id="rId10"/>
    <p:sldId id="472" r:id="rId11"/>
    <p:sldId id="474" r:id="rId12"/>
    <p:sldId id="475" r:id="rId13"/>
    <p:sldId id="476" r:id="rId14"/>
    <p:sldId id="541" r:id="rId15"/>
    <p:sldId id="542" r:id="rId16"/>
    <p:sldId id="543" r:id="rId17"/>
    <p:sldId id="544" r:id="rId18"/>
    <p:sldId id="545" r:id="rId19"/>
    <p:sldId id="546" r:id="rId20"/>
    <p:sldId id="477" r:id="rId21"/>
    <p:sldId id="489" r:id="rId22"/>
    <p:sldId id="490" r:id="rId23"/>
    <p:sldId id="524" r:id="rId24"/>
    <p:sldId id="491" r:id="rId25"/>
    <p:sldId id="496" r:id="rId26"/>
    <p:sldId id="485" r:id="rId27"/>
    <p:sldId id="486" r:id="rId28"/>
    <p:sldId id="487" r:id="rId29"/>
    <p:sldId id="488" r:id="rId30"/>
    <p:sldId id="478" r:id="rId31"/>
    <p:sldId id="479" r:id="rId32"/>
    <p:sldId id="548" r:id="rId33"/>
    <p:sldId id="535" r:id="rId34"/>
    <p:sldId id="536" r:id="rId35"/>
    <p:sldId id="537" r:id="rId36"/>
    <p:sldId id="522" r:id="rId37"/>
    <p:sldId id="481" r:id="rId38"/>
  </p:sldIdLst>
  <p:sldSz cx="12192000" cy="6858000"/>
  <p:notesSz cx="6858000" cy="9144000"/>
  <p:embeddedFontLst>
    <p:embeddedFont>
      <p:font typeface="楷体_GB2312" panose="02010600030101010101" charset="-122"/>
      <p:regular r:id="rId41"/>
    </p:embeddedFont>
    <p:embeddedFont>
      <p:font typeface="Cambria Math" panose="02040503050406030204" pitchFamily="18" charset="0"/>
      <p:regular r:id="rId42"/>
    </p:embeddedFont>
    <p:embeddedFont>
      <p:font typeface="Gulim" panose="020B0600000101010101" pitchFamily="34" charset="-127"/>
      <p:regular r:id="rId43"/>
    </p:embeddedFont>
    <p:embeddedFont>
      <p:font typeface="仿宋_GB2312" panose="02010609030101010101" pitchFamily="49" charset="-122"/>
      <p:regular r:id="rId44"/>
    </p:embeddedFont>
    <p:embeddedFont>
      <p:font typeface="华文细黑" panose="02010600040101010101" pitchFamily="2" charset="-122"/>
      <p:regular r:id="rId45"/>
    </p:embeddedFont>
    <p:embeddedFont>
      <p:font typeface="华文中宋" panose="02010600040101010101" pitchFamily="2" charset="-122"/>
      <p:regular r:id="rId46"/>
    </p:embeddedFont>
    <p:embeddedFont>
      <p:font typeface="楷体" panose="02010609060101010101" pitchFamily="49" charset="-122"/>
      <p:regular r:id="rId47"/>
    </p:embeddedFont>
  </p:embeddedFontLst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5pPr>
    <a:lvl6pPr marL="2286000" algn="l" defTabSz="914400" rtl="0" eaLnBrk="1" latinLnBrk="0" hangingPunct="1"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6pPr>
    <a:lvl7pPr marL="2743200" algn="l" defTabSz="914400" rtl="0" eaLnBrk="1" latinLnBrk="0" hangingPunct="1"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7pPr>
    <a:lvl8pPr marL="3200400" algn="l" defTabSz="914400" rtl="0" eaLnBrk="1" latinLnBrk="0" hangingPunct="1"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8pPr>
    <a:lvl9pPr marL="3657600" algn="l" defTabSz="914400" rtl="0" eaLnBrk="1" latinLnBrk="0" hangingPunct="1"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CCFFCC"/>
    <a:srgbClr val="D1EDFF"/>
    <a:srgbClr val="7F7F7F"/>
    <a:srgbClr val="CCECFF"/>
    <a:srgbClr val="CCFFFF"/>
    <a:srgbClr val="FFFF00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4" autoAdjust="0"/>
    <p:restoredTop sz="87981" autoAdjust="0"/>
  </p:normalViewPr>
  <p:slideViewPr>
    <p:cSldViewPr>
      <p:cViewPr varScale="1">
        <p:scale>
          <a:sx n="72" d="100"/>
          <a:sy n="72" d="100"/>
        </p:scale>
        <p:origin x="100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</p:sldLst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89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34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33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5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3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000" i="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000" i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sz="1000" i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sz="1000" i="0">
                <a:ea typeface="宋体" pitchFamily="2" charset="-122"/>
              </a:defRPr>
            </a:lvl1pPr>
          </a:lstStyle>
          <a:p>
            <a:pPr>
              <a:defRPr/>
            </a:pPr>
            <a:fld id="{D2360E5C-51D5-4A6C-AAC8-BA67DF8D7D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688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200" i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200" i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0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sz="1200" i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sz="1200" i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fld id="{76D51BFF-DF67-41C5-87F6-225CB32048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5820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charset="-122"/>
              </a:rPr>
              <a:t>Translating into Logical Expressions </a:t>
            </a: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DAD4EB-7F08-4E93-8C17-A0446C4BBD9F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327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617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0617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6D41D4-2F73-4979-938D-4C6179C16666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2467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D51BFF-DF67-41C5-87F6-225CB3204866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3623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3D1D73-1822-4200-A3A5-7DC98F12A7D4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4328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358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大写在</a:t>
            </a:r>
            <a:r>
              <a:rPr lang="en-US" altLang="zh-CN">
                <a:ea typeface="宋体" charset="-122"/>
              </a:rPr>
              <a:t>Prolog</a:t>
            </a:r>
            <a:r>
              <a:rPr lang="zh-CN" altLang="en-US">
                <a:ea typeface="宋体" charset="-122"/>
              </a:rPr>
              <a:t>里表示变量</a:t>
            </a:r>
          </a:p>
        </p:txBody>
      </p:sp>
      <p:sp>
        <p:nvSpPr>
          <p:cNvPr id="32358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9CFF94-4441-4F48-A8AE-D99FF80502F6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16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서식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12204700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14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1752600"/>
            <a:ext cx="12192000" cy="990600"/>
          </a:xfrm>
        </p:spPr>
        <p:txBody>
          <a:bodyPr/>
          <a:lstStyle>
            <a:lvl1pPr algn="ctr">
              <a:defRPr sz="5000">
                <a:solidFill>
                  <a:srgbClr val="00009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2819400"/>
            <a:ext cx="121920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300">
                <a:solidFill>
                  <a:srgbClr val="99CC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EFA9CD4-4715-416C-85D0-F83B518AC8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077DA-B9AA-44FB-A34D-73ACA0EB813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92634" y="228600"/>
            <a:ext cx="26797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9300" y="228600"/>
            <a:ext cx="7840133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C20A0-E5F7-421E-8521-80127B60C8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49301" y="228600"/>
            <a:ext cx="10723033" cy="579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8FD00-34CA-4E7A-ABFC-08EA974A89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2" y="152400"/>
            <a:ext cx="10390553" cy="5413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914402"/>
            <a:ext cx="5418016" cy="52181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519986" y="914402"/>
            <a:ext cx="5419969" cy="25320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519986" y="3598863"/>
            <a:ext cx="5419969" cy="2533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BB36F-9FBA-4C78-8366-62F983AC4C14}" type="datetime8">
              <a:rPr lang="en-US"/>
              <a:pPr>
                <a:defRPr/>
              </a:pPr>
              <a:t>3/10/2022 8:57 PM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5A771-A33E-4E94-8236-74BF1CD2AB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2C611-FC84-4A5B-81CD-FD58D6196F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3A3C6-FFF3-44D7-AE96-1962AA1E2BF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9300" y="1295400"/>
            <a:ext cx="52578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0300" y="1295400"/>
            <a:ext cx="5259917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29A7B-E00F-4305-ADDA-F3FBD95A894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973C8-8A2F-4BB5-B77B-3E302A9033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9B602-CC67-4363-851B-190DBA03FC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D195D-063D-45D7-981C-26C76337A81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0EC17-6272-4137-8751-DEBBA9C8B1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FCF57-9937-4060-9268-2974F09BDC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서식1-1"/>
          <p:cNvPicPr>
            <a:picLocks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" y="1"/>
            <a:ext cx="12204700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9301" y="228600"/>
            <a:ext cx="1072303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zh-CN"/>
              <a:t> 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9300" y="1295400"/>
            <a:ext cx="1072091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zh-CN"/>
              <a:t> </a:t>
            </a:r>
            <a:endParaRPr lang="en-US" altLang="ko-KR"/>
          </a:p>
          <a:p>
            <a:pPr lvl="1"/>
            <a:r>
              <a:rPr lang="ko-KR" altLang="zh-CN"/>
              <a:t> </a:t>
            </a:r>
            <a:endParaRPr lang="en-US" altLang="ko-KR"/>
          </a:p>
          <a:p>
            <a:pPr lvl="2"/>
            <a:r>
              <a:rPr lang="ko-KR" altLang="zh-CN"/>
              <a:t> </a:t>
            </a:r>
            <a:endParaRPr lang="en-US" altLang="ko-KR"/>
          </a:p>
          <a:p>
            <a:pPr lvl="3"/>
            <a:r>
              <a:rPr lang="ko-KR" altLang="zh-CN"/>
              <a:t> </a:t>
            </a:r>
            <a:endParaRPr lang="en-US" altLang="ko-KR"/>
          </a:p>
          <a:p>
            <a:pPr lvl="4"/>
            <a:r>
              <a:rPr lang="ko-KR" altLang="zh-CN"/>
              <a:t> </a:t>
            </a:r>
            <a:endParaRPr lang="en-US" altLang="ko-KR"/>
          </a:p>
        </p:txBody>
      </p:sp>
      <p:sp>
        <p:nvSpPr>
          <p:cNvPr id="2304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400" i="0">
                <a:latin typeface="华文中宋" pitchFamily="2" charset="-122"/>
                <a:ea typeface="华文中宋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1">
              <a:defRPr sz="1400" i="0">
                <a:ea typeface="华文中宋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400" i="0">
                <a:ea typeface="华文中宋" pitchFamily="2" charset="-122"/>
              </a:defRPr>
            </a:lvl1pPr>
          </a:lstStyle>
          <a:p>
            <a:pPr>
              <a:defRPr/>
            </a:pPr>
            <a:fld id="{32E61F8C-716C-43E9-94E9-7CC23269245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2" name="Picture 8" descr="swpu"/>
          <p:cNvPicPr>
            <a:picLocks noChangeAspect="1" noChangeArrowheads="1"/>
          </p:cNvPicPr>
          <p:nvPr userDrawn="1"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36517" y="6350000"/>
            <a:ext cx="365548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5" r:id="rId2"/>
    <p:sldLayoutId id="2147483894" r:id="rId3"/>
    <p:sldLayoutId id="2147483893" r:id="rId4"/>
    <p:sldLayoutId id="2147483892" r:id="rId5"/>
    <p:sldLayoutId id="2147483891" r:id="rId6"/>
    <p:sldLayoutId id="2147483890" r:id="rId7"/>
    <p:sldLayoutId id="2147483889" r:id="rId8"/>
    <p:sldLayoutId id="2147483888" r:id="rId9"/>
    <p:sldLayoutId id="2147483887" r:id="rId10"/>
    <p:sldLayoutId id="2147483886" r:id="rId11"/>
    <p:sldLayoutId id="2147483885" r:id="rId12"/>
    <p:sldLayoutId id="214748389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Wingdings" pitchFamily="2" charset="2"/>
        <a:buChar char="v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Times New Roman" pitchFamily="18" charset="0"/>
        <a:buChar char="–"/>
        <a:defRPr kumimoji="1" sz="2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Wingdings" pitchFamily="2" charset="2"/>
        <a:buChar char=""/>
        <a:defRPr kumimoji="1" sz="2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emf"/><Relationship Id="rId7" Type="http://schemas.openxmlformats.org/officeDocument/2006/relationships/image" Target="../media/image23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8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4" Type="http://schemas.openxmlformats.org/officeDocument/2006/relationships/audio" Target="../media/audio1.wav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png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35360" y="142852"/>
            <a:ext cx="8042275" cy="838200"/>
          </a:xfrm>
        </p:spPr>
        <p:txBody>
          <a:bodyPr/>
          <a:lstStyle/>
          <a:p>
            <a:pPr>
              <a:defRPr/>
            </a:pPr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将语句翻译成逻辑表达式</a:t>
            </a:r>
            <a:endParaRPr lang="en-US" altLang="zh-CN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416" y="1481914"/>
            <a:ext cx="10945216" cy="5000625"/>
          </a:xfrm>
        </p:spPr>
        <p:txBody>
          <a:bodyPr/>
          <a:lstStyle/>
          <a:p>
            <a:pPr marL="361950" indent="-361950">
              <a:lnSpc>
                <a:spcPct val="130000"/>
              </a:lnSpc>
              <a:buFont typeface="Wingdings" pitchFamily="2" charset="2"/>
              <a:buChar char="¶"/>
              <a:defRPr/>
            </a:pP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翻译的正确性非常重要；</a:t>
            </a:r>
            <a:endParaRPr lang="en-US" altLang="zh-CN" b="1" dirty="0">
              <a:latin typeface="仿宋_GB2312" pitchFamily="49" charset="-122"/>
              <a:ea typeface="仿宋_GB2312" pitchFamily="49" charset="-122"/>
            </a:endParaRPr>
          </a:p>
          <a:p>
            <a:pPr marL="361950" indent="-361950">
              <a:lnSpc>
                <a:spcPct val="130000"/>
              </a:lnSpc>
              <a:buFont typeface="Wingdings" pitchFamily="2" charset="2"/>
              <a:buChar char="¶"/>
              <a:defRPr/>
            </a:pP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翻译没有特定的步骤，主要工作：</a:t>
            </a:r>
            <a:endParaRPr lang="en-US" altLang="zh-CN" b="1" dirty="0">
              <a:latin typeface="仿宋_GB2312" pitchFamily="49" charset="-122"/>
              <a:ea typeface="仿宋_GB2312" pitchFamily="49" charset="-122"/>
            </a:endParaRPr>
          </a:p>
          <a:p>
            <a:pPr marL="762000" lvl="1" indent="-361950">
              <a:lnSpc>
                <a:spcPct val="130000"/>
              </a:lnSpc>
              <a:buFont typeface="Wingdings" pitchFamily="2" charset="2"/>
              <a:buChar char="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定义个体域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762000" lvl="1" indent="-361950">
              <a:lnSpc>
                <a:spcPct val="130000"/>
              </a:lnSpc>
              <a:buFont typeface="Wingdings" pitchFamily="2" charset="2"/>
              <a:buChar char="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寻找并定义谓词（特性谓词）  及其关系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762000" lvl="1" indent="-361950">
              <a:lnSpc>
                <a:spcPct val="130000"/>
              </a:lnSpc>
              <a:buFont typeface="Wingdings" pitchFamily="2" charset="2"/>
              <a:buChar char="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选择量化形式（转化）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762000" lvl="1" indent="-361950">
              <a:lnSpc>
                <a:spcPct val="130000"/>
              </a:lnSpc>
              <a:buFont typeface="Wingdings" pitchFamily="2" charset="2"/>
              <a:buChar char="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写出谓词公式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61950" indent="-361950">
              <a:lnSpc>
                <a:spcPct val="130000"/>
              </a:lnSpc>
              <a:buFont typeface="Wingdings" pitchFamily="2" charset="2"/>
              <a:buChar char="¶"/>
              <a:defRPr/>
            </a:pP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翻译结果不是唯一的，翻译的目标：生成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仿宋_GB2312" pitchFamily="49" charset="-122"/>
                <a:ea typeface="仿宋_GB2312" pitchFamily="49" charset="-122"/>
              </a:rPr>
              <a:t>简单</a:t>
            </a: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且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仿宋_GB2312" pitchFamily="49" charset="-122"/>
                <a:ea typeface="仿宋_GB2312" pitchFamily="49" charset="-122"/>
              </a:rPr>
              <a:t>有用</a:t>
            </a: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的逻辑表达式</a:t>
            </a:r>
            <a:endParaRPr lang="en-US" altLang="zh-CN" b="1" dirty="0"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endParaRPr lang="en-US" altLang="zh-CN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79376" y="214536"/>
            <a:ext cx="10723033" cy="838200"/>
          </a:xfrm>
        </p:spPr>
        <p:txBody>
          <a:bodyPr/>
          <a:lstStyle/>
          <a:p>
            <a:pPr>
              <a:defRPr/>
            </a:pP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EXAMPLE 15      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384" y="1400369"/>
            <a:ext cx="11521280" cy="2388671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>
                <a:ea typeface="楷体_GB2312" pitchFamily="49" charset="-122"/>
              </a:rPr>
              <a:t>翻译语句：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>
                <a:ea typeface="楷体_GB2312" pitchFamily="49" charset="-122"/>
              </a:rPr>
              <a:t>       </a:t>
            </a:r>
            <a:r>
              <a:rPr lang="zh-CN" altLang="en-US" dirty="0">
                <a:sym typeface="Symbol" pitchFamily="18" charset="2"/>
              </a:rPr>
              <a:t></a:t>
            </a:r>
            <a:r>
              <a:rPr lang="en-US" altLang="zh-CN" i="1" dirty="0">
                <a:ea typeface="楷体_GB2312" pitchFamily="49" charset="-122"/>
              </a:rPr>
              <a:t>x</a:t>
            </a:r>
            <a:r>
              <a:rPr lang="en-US" altLang="zh-CN" dirty="0">
                <a:ea typeface="楷体_GB2312" pitchFamily="49" charset="-122"/>
              </a:rPr>
              <a:t> </a:t>
            </a:r>
            <a:r>
              <a:rPr lang="en-US" altLang="zh-CN" dirty="0"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i="1" dirty="0">
                <a:ea typeface="楷体_GB2312" pitchFamily="49" charset="-122"/>
              </a:rPr>
              <a:t>y</a:t>
            </a:r>
            <a:r>
              <a:rPr lang="en-US" altLang="zh-CN" dirty="0">
                <a:ea typeface="楷体_GB2312" pitchFamily="49" charset="-122"/>
                <a:sym typeface="Symbol" pitchFamily="18" charset="2"/>
              </a:rPr>
              <a:t> </a:t>
            </a:r>
            <a:r>
              <a:rPr lang="en-US" altLang="zh-CN" i="1" dirty="0">
                <a:ea typeface="楷体_GB2312" pitchFamily="49" charset="-122"/>
              </a:rPr>
              <a:t>z</a:t>
            </a:r>
            <a:r>
              <a:rPr lang="en-US" altLang="zh-CN" dirty="0">
                <a:ea typeface="楷体_GB2312" pitchFamily="49" charset="-122"/>
              </a:rPr>
              <a:t> ((F(</a:t>
            </a:r>
            <a:r>
              <a:rPr lang="en-US" altLang="zh-CN" i="1" dirty="0" err="1">
                <a:ea typeface="楷体_GB2312" pitchFamily="49" charset="-122"/>
              </a:rPr>
              <a:t>x</a:t>
            </a:r>
            <a:r>
              <a:rPr lang="en-US" altLang="zh-CN" dirty="0" err="1">
                <a:ea typeface="楷体_GB2312" pitchFamily="49" charset="-122"/>
              </a:rPr>
              <a:t>,</a:t>
            </a:r>
            <a:r>
              <a:rPr lang="en-US" altLang="zh-CN" i="1" dirty="0" err="1">
                <a:ea typeface="楷体_GB2312" pitchFamily="49" charset="-122"/>
              </a:rPr>
              <a:t>y</a:t>
            </a:r>
            <a:r>
              <a:rPr lang="en-US" altLang="zh-CN" dirty="0">
                <a:ea typeface="楷体_GB2312" pitchFamily="49" charset="-122"/>
              </a:rPr>
              <a:t>)∧F(</a:t>
            </a:r>
            <a:r>
              <a:rPr lang="en-US" altLang="zh-CN" i="1" dirty="0" err="1">
                <a:ea typeface="楷体_GB2312" pitchFamily="49" charset="-122"/>
              </a:rPr>
              <a:t>x</a:t>
            </a:r>
            <a:r>
              <a:rPr lang="en-US" altLang="zh-CN" dirty="0" err="1">
                <a:ea typeface="楷体_GB2312" pitchFamily="49" charset="-122"/>
              </a:rPr>
              <a:t>,</a:t>
            </a:r>
            <a:r>
              <a:rPr lang="en-US" altLang="zh-CN" i="1" dirty="0" err="1">
                <a:ea typeface="楷体_GB2312" pitchFamily="49" charset="-122"/>
              </a:rPr>
              <a:t>z</a:t>
            </a:r>
            <a:r>
              <a:rPr lang="en-US" altLang="zh-CN" dirty="0">
                <a:ea typeface="楷体_GB2312" pitchFamily="49" charset="-122"/>
              </a:rPr>
              <a:t>)∧(</a:t>
            </a:r>
            <a:r>
              <a:rPr lang="en-US" altLang="zh-CN" i="1" dirty="0" err="1">
                <a:ea typeface="楷体_GB2312" pitchFamily="49" charset="-122"/>
              </a:rPr>
              <a:t>y</a:t>
            </a:r>
            <a:r>
              <a:rPr lang="en-US" altLang="zh-CN" dirty="0" err="1">
                <a:ea typeface="楷体_GB2312" pitchFamily="49" charset="-122"/>
              </a:rPr>
              <a:t>≠</a:t>
            </a:r>
            <a:r>
              <a:rPr lang="en-US" altLang="zh-CN" i="1" dirty="0" err="1">
                <a:ea typeface="楷体_GB2312" pitchFamily="49" charset="-122"/>
              </a:rPr>
              <a:t>z</a:t>
            </a:r>
            <a:r>
              <a:rPr lang="en-US" altLang="zh-CN" dirty="0">
                <a:ea typeface="楷体_GB2312" pitchFamily="49" charset="-122"/>
              </a:rPr>
              <a:t>))→ ¬ F(</a:t>
            </a:r>
            <a:r>
              <a:rPr lang="en-US" altLang="zh-CN" i="1" dirty="0" err="1">
                <a:ea typeface="楷体_GB2312" pitchFamily="49" charset="-122"/>
              </a:rPr>
              <a:t>y</a:t>
            </a:r>
            <a:r>
              <a:rPr lang="en-US" altLang="zh-CN" dirty="0" err="1">
                <a:ea typeface="楷体_GB2312" pitchFamily="49" charset="-122"/>
              </a:rPr>
              <a:t>,</a:t>
            </a:r>
            <a:r>
              <a:rPr lang="en-US" altLang="zh-CN" i="1" dirty="0" err="1">
                <a:ea typeface="楷体_GB2312" pitchFamily="49" charset="-122"/>
              </a:rPr>
              <a:t>z</a:t>
            </a:r>
            <a:r>
              <a:rPr lang="en-US" altLang="zh-CN" dirty="0">
                <a:ea typeface="楷体_GB2312" pitchFamily="49" charset="-122"/>
              </a:rPr>
              <a:t>))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>
                <a:ea typeface="楷体_GB2312" pitchFamily="49" charset="-122"/>
              </a:rPr>
              <a:t>其中</a:t>
            </a:r>
            <a:r>
              <a:rPr lang="en-US" altLang="zh-CN" dirty="0">
                <a:ea typeface="楷体_GB2312" pitchFamily="49" charset="-122"/>
              </a:rPr>
              <a:t>F(</a:t>
            </a:r>
            <a:r>
              <a:rPr lang="en-US" altLang="zh-CN" i="1" dirty="0" err="1">
                <a:ea typeface="楷体_GB2312" pitchFamily="49" charset="-122"/>
              </a:rPr>
              <a:t>x,y</a:t>
            </a:r>
            <a:r>
              <a:rPr lang="en-US" altLang="zh-CN" dirty="0">
                <a:ea typeface="楷体_GB2312" pitchFamily="49" charset="-122"/>
              </a:rPr>
              <a:t>)</a:t>
            </a:r>
            <a:r>
              <a:rPr lang="zh-CN" altLang="en-US" dirty="0">
                <a:ea typeface="楷体_GB2312" pitchFamily="49" charset="-122"/>
              </a:rPr>
              <a:t>表示“</a:t>
            </a:r>
            <a:r>
              <a:rPr lang="en-US" altLang="zh-CN" i="1" dirty="0">
                <a:ea typeface="楷体_GB2312" pitchFamily="49" charset="-122"/>
              </a:rPr>
              <a:t>x</a:t>
            </a:r>
            <a:r>
              <a:rPr lang="en-US" altLang="zh-CN" dirty="0">
                <a:ea typeface="楷体_GB2312" pitchFamily="49" charset="-122"/>
              </a:rPr>
              <a:t> </a:t>
            </a:r>
            <a:r>
              <a:rPr lang="zh-CN" altLang="en-US" dirty="0">
                <a:ea typeface="楷体_GB2312" pitchFamily="49" charset="-122"/>
              </a:rPr>
              <a:t>和 </a:t>
            </a:r>
            <a:r>
              <a:rPr lang="en-US" altLang="zh-CN" i="1" dirty="0">
                <a:ea typeface="楷体_GB2312" pitchFamily="49" charset="-122"/>
              </a:rPr>
              <a:t>y</a:t>
            </a:r>
            <a:r>
              <a:rPr lang="en-US" altLang="zh-CN" dirty="0">
                <a:ea typeface="楷体_GB2312" pitchFamily="49" charset="-122"/>
              </a:rPr>
              <a:t> </a:t>
            </a:r>
            <a:r>
              <a:rPr lang="zh-CN" altLang="en-US" dirty="0">
                <a:ea typeface="楷体_GB2312" pitchFamily="49" charset="-122"/>
              </a:rPr>
              <a:t>是朋友”</a:t>
            </a:r>
            <a:r>
              <a:rPr lang="en-US" altLang="zh-CN" dirty="0">
                <a:ea typeface="楷体_GB2312" pitchFamily="49" charset="-122"/>
              </a:rPr>
              <a:t>, </a:t>
            </a:r>
            <a:r>
              <a:rPr lang="en-US" altLang="zh-CN" i="1" dirty="0" err="1">
                <a:ea typeface="楷体_GB2312" pitchFamily="49" charset="-122"/>
              </a:rPr>
              <a:t>x</a:t>
            </a:r>
            <a:r>
              <a:rPr lang="en-US" altLang="zh-CN" dirty="0" err="1">
                <a:ea typeface="楷体_GB2312" pitchFamily="49" charset="-122"/>
              </a:rPr>
              <a:t>,</a:t>
            </a:r>
            <a:r>
              <a:rPr lang="en-US" altLang="zh-CN" i="1" dirty="0" err="1">
                <a:ea typeface="楷体_GB2312" pitchFamily="49" charset="-122"/>
              </a:rPr>
              <a:t>y</a:t>
            </a:r>
            <a:r>
              <a:rPr lang="en-US" altLang="zh-CN" dirty="0" err="1">
                <a:ea typeface="楷体_GB2312" pitchFamily="49" charset="-122"/>
              </a:rPr>
              <a:t>,</a:t>
            </a:r>
            <a:r>
              <a:rPr lang="en-US" altLang="zh-CN" i="1" dirty="0" err="1">
                <a:ea typeface="楷体_GB2312" pitchFamily="49" charset="-122"/>
              </a:rPr>
              <a:t>z</a:t>
            </a:r>
            <a:r>
              <a:rPr lang="zh-CN" altLang="en-US" dirty="0">
                <a:ea typeface="楷体_GB2312" pitchFamily="49" charset="-122"/>
              </a:rPr>
              <a:t>的论域为： </a:t>
            </a:r>
            <a:r>
              <a:rPr lang="en-US" altLang="zh-CN" dirty="0">
                <a:ea typeface="楷体_GB2312" pitchFamily="49" charset="-122"/>
              </a:rPr>
              <a:t>SWPU</a:t>
            </a:r>
            <a:r>
              <a:rPr lang="zh-CN" altLang="en-US" dirty="0">
                <a:ea typeface="楷体_GB2312" pitchFamily="49" charset="-122"/>
              </a:rPr>
              <a:t>的所有学生集合</a:t>
            </a:r>
            <a:endParaRPr lang="en-US" altLang="zh-CN" dirty="0">
              <a:ea typeface="楷体_GB2312" pitchFamily="49" charset="-122"/>
            </a:endParaRP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694830" y="3908425"/>
            <a:ext cx="10873778" cy="1729704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pPr latinLnBrk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i="0" dirty="0">
                <a:latin typeface="+mn-lt"/>
                <a:ea typeface="楷体_GB2312" pitchFamily="49" charset="-122"/>
              </a:rPr>
              <a:t>“</a:t>
            </a:r>
            <a:r>
              <a:rPr lang="zh-CN" altLang="en-US" i="0" dirty="0">
                <a:latin typeface="+mn-lt"/>
                <a:ea typeface="楷体_GB2312" pitchFamily="49" charset="-122"/>
              </a:rPr>
              <a:t>有一个学生</a:t>
            </a:r>
            <a:r>
              <a:rPr lang="en-US" altLang="zh-CN" dirty="0">
                <a:latin typeface="+mn-lt"/>
                <a:ea typeface="楷体_GB2312" pitchFamily="49" charset="-122"/>
              </a:rPr>
              <a:t>x</a:t>
            </a:r>
            <a:r>
              <a:rPr lang="zh-CN" altLang="en-US" i="0" dirty="0">
                <a:latin typeface="+mn-lt"/>
                <a:ea typeface="楷体_GB2312" pitchFamily="49" charset="-122"/>
              </a:rPr>
              <a:t>，对所有学生</a:t>
            </a:r>
            <a:r>
              <a:rPr lang="en-US" altLang="zh-CN" dirty="0">
                <a:latin typeface="+mn-lt"/>
                <a:ea typeface="楷体_GB2312" pitchFamily="49" charset="-122"/>
              </a:rPr>
              <a:t>y</a:t>
            </a:r>
            <a:r>
              <a:rPr lang="zh-CN" altLang="en-US" i="0" dirty="0">
                <a:latin typeface="+mn-lt"/>
                <a:ea typeface="楷体_GB2312" pitchFamily="49" charset="-122"/>
              </a:rPr>
              <a:t>及不同于</a:t>
            </a:r>
            <a:r>
              <a:rPr lang="en-US" altLang="zh-CN" dirty="0">
                <a:latin typeface="+mn-lt"/>
                <a:ea typeface="楷体_GB2312" pitchFamily="49" charset="-122"/>
              </a:rPr>
              <a:t>y</a:t>
            </a:r>
            <a:r>
              <a:rPr lang="zh-CN" altLang="en-US" i="0" dirty="0">
                <a:latin typeface="+mn-lt"/>
                <a:ea typeface="楷体_GB2312" pitchFamily="49" charset="-122"/>
              </a:rPr>
              <a:t>的学生</a:t>
            </a:r>
            <a:r>
              <a:rPr lang="en-US" altLang="zh-CN" dirty="0">
                <a:latin typeface="+mn-lt"/>
                <a:ea typeface="楷体_GB2312" pitchFamily="49" charset="-122"/>
              </a:rPr>
              <a:t>z</a:t>
            </a:r>
            <a:r>
              <a:rPr lang="zh-CN" altLang="en-US" i="0" dirty="0">
                <a:latin typeface="+mn-lt"/>
                <a:ea typeface="楷体_GB2312" pitchFamily="49" charset="-122"/>
              </a:rPr>
              <a:t>，只要</a:t>
            </a:r>
            <a:r>
              <a:rPr lang="en-US" altLang="zh-CN" dirty="0">
                <a:latin typeface="+mn-lt"/>
                <a:ea typeface="楷体_GB2312" pitchFamily="49" charset="-122"/>
              </a:rPr>
              <a:t>x</a:t>
            </a:r>
            <a:r>
              <a:rPr lang="zh-CN" altLang="en-US" i="0" dirty="0">
                <a:latin typeface="+mn-lt"/>
                <a:ea typeface="楷体_GB2312" pitchFamily="49" charset="-122"/>
              </a:rPr>
              <a:t>和</a:t>
            </a:r>
            <a:r>
              <a:rPr lang="en-US" altLang="zh-CN" dirty="0">
                <a:latin typeface="+mn-lt"/>
                <a:ea typeface="楷体_GB2312" pitchFamily="49" charset="-122"/>
              </a:rPr>
              <a:t>y</a:t>
            </a:r>
            <a:r>
              <a:rPr lang="zh-CN" altLang="en-US" i="0" dirty="0">
                <a:latin typeface="+mn-lt"/>
                <a:ea typeface="楷体_GB2312" pitchFamily="49" charset="-122"/>
              </a:rPr>
              <a:t>是朋友并且</a:t>
            </a:r>
            <a:r>
              <a:rPr lang="en-US" altLang="zh-CN" dirty="0">
                <a:latin typeface="+mn-lt"/>
                <a:ea typeface="楷体_GB2312" pitchFamily="49" charset="-122"/>
              </a:rPr>
              <a:t>x</a:t>
            </a:r>
            <a:r>
              <a:rPr lang="zh-CN" altLang="en-US" i="0" dirty="0">
                <a:latin typeface="+mn-lt"/>
                <a:ea typeface="楷体_GB2312" pitchFamily="49" charset="-122"/>
              </a:rPr>
              <a:t>和</a:t>
            </a:r>
            <a:r>
              <a:rPr lang="en-US" altLang="zh-CN" dirty="0">
                <a:latin typeface="+mn-lt"/>
                <a:ea typeface="楷体_GB2312" pitchFamily="49" charset="-122"/>
              </a:rPr>
              <a:t>z</a:t>
            </a:r>
            <a:r>
              <a:rPr lang="zh-CN" altLang="en-US" i="0" dirty="0">
                <a:latin typeface="+mn-lt"/>
                <a:ea typeface="楷体_GB2312" pitchFamily="49" charset="-122"/>
              </a:rPr>
              <a:t>也是朋友，那么</a:t>
            </a:r>
            <a:r>
              <a:rPr lang="en-US" altLang="zh-CN" dirty="0">
                <a:latin typeface="+mn-lt"/>
                <a:ea typeface="楷体_GB2312" pitchFamily="49" charset="-122"/>
              </a:rPr>
              <a:t>y</a:t>
            </a:r>
            <a:r>
              <a:rPr lang="zh-CN" altLang="en-US" i="0" dirty="0">
                <a:latin typeface="+mn-lt"/>
                <a:ea typeface="楷体_GB2312" pitchFamily="49" charset="-122"/>
              </a:rPr>
              <a:t>和</a:t>
            </a:r>
            <a:r>
              <a:rPr lang="en-US" altLang="zh-CN" dirty="0">
                <a:latin typeface="+mn-lt"/>
                <a:ea typeface="楷体_GB2312" pitchFamily="49" charset="-122"/>
              </a:rPr>
              <a:t>z</a:t>
            </a:r>
            <a:r>
              <a:rPr lang="zh-CN" altLang="en-US" i="0" dirty="0">
                <a:latin typeface="+mn-lt"/>
                <a:ea typeface="楷体_GB2312" pitchFamily="49" charset="-122"/>
              </a:rPr>
              <a:t>就不是朋友。” </a:t>
            </a:r>
          </a:p>
          <a:p>
            <a:pPr latinLnBrk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i="0" dirty="0">
                <a:latin typeface="+mn-lt"/>
                <a:ea typeface="楷体_GB2312" pitchFamily="49" charset="-122"/>
              </a:rPr>
              <a:t>另种说法：“有个学生，他的朋友之间都不是朋友。”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1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1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79376" y="188640"/>
            <a:ext cx="10723033" cy="838200"/>
          </a:xfrm>
        </p:spPr>
        <p:txBody>
          <a:bodyPr/>
          <a:lstStyle/>
          <a:p>
            <a:pPr>
              <a:defRPr/>
            </a:pP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EXAMPLE 16</a:t>
            </a:r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*</a:t>
            </a: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*</a:t>
            </a: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   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28750"/>
            <a:ext cx="11017224" cy="1905000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2600" dirty="0"/>
              <a:t>Express the statement “</a:t>
            </a: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每个人都恰有一个最好的朋友</a:t>
            </a:r>
            <a:r>
              <a:rPr lang="en-US" altLang="zh-CN" sz="2600" dirty="0"/>
              <a:t>" as a logical expression.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令：</a:t>
            </a:r>
            <a:r>
              <a:rPr lang="en-US" altLang="zh-CN" sz="2600" dirty="0"/>
              <a:t>B(</a:t>
            </a:r>
            <a:r>
              <a:rPr lang="en-US" altLang="zh-CN" sz="2600" i="1" dirty="0" err="1"/>
              <a:t>x</a:t>
            </a:r>
            <a:r>
              <a:rPr lang="en-US" altLang="zh-CN" sz="2600" dirty="0" err="1"/>
              <a:t>,</a:t>
            </a:r>
            <a:r>
              <a:rPr lang="en-US" altLang="zh-CN" sz="2600" i="1" dirty="0" err="1"/>
              <a:t>y</a:t>
            </a:r>
            <a:r>
              <a:rPr lang="en-US" altLang="zh-CN" sz="2600" dirty="0"/>
              <a:t>): “</a:t>
            </a:r>
            <a:r>
              <a:rPr lang="en-US" altLang="zh-CN" sz="2600" i="1" dirty="0"/>
              <a:t>y</a:t>
            </a:r>
            <a:r>
              <a:rPr lang="en-US" altLang="zh-CN" sz="2600" dirty="0"/>
              <a:t> </a:t>
            </a: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是 </a:t>
            </a:r>
            <a:r>
              <a:rPr lang="en-US" altLang="zh-CN" sz="2600" i="1" dirty="0"/>
              <a:t>x</a:t>
            </a:r>
            <a:r>
              <a:rPr lang="en-US" altLang="zh-CN" sz="2600" dirty="0"/>
              <a:t> </a:t>
            </a: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的最好的朋友</a:t>
            </a:r>
            <a:r>
              <a:rPr lang="zh-CN" altLang="en-US" sz="2600" dirty="0"/>
              <a:t>”</a:t>
            </a:r>
          </a:p>
        </p:txBody>
      </p:sp>
      <p:graphicFrame>
        <p:nvGraphicFramePr>
          <p:cNvPr id="16384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962364"/>
              </p:ext>
            </p:extLst>
          </p:nvPr>
        </p:nvGraphicFramePr>
        <p:xfrm>
          <a:off x="2063552" y="3183736"/>
          <a:ext cx="78486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位图图像" r:id="rId4" imgW="3801006" imgH="361809" progId="PBrush">
                  <p:embed/>
                </p:oleObj>
              </mc:Choice>
              <mc:Fallback>
                <p:oleObj name="位图图像" r:id="rId4" imgW="3801006" imgH="361809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3183736"/>
                        <a:ext cx="7848600" cy="74771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爆炸形: 14 pt  1">
            <a:extLst>
              <a:ext uri="{FF2B5EF4-FFF2-40B4-BE49-F238E27FC236}">
                <a16:creationId xmlns:a16="http://schemas.microsoft.com/office/drawing/2014/main" id="{A84D43FD-3D26-4D04-8BAB-1AC1DF8E086B}"/>
              </a:ext>
            </a:extLst>
          </p:cNvPr>
          <p:cNvSpPr/>
          <p:nvPr/>
        </p:nvSpPr>
        <p:spPr bwMode="auto">
          <a:xfrm>
            <a:off x="5015880" y="4149080"/>
            <a:ext cx="5112568" cy="2140210"/>
          </a:xfrm>
          <a:prstGeom prst="irregularSeal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latinLnBrk="1"/>
            <a:r>
              <a:rPr lang="zh-CN" altLang="en-US" b="1" i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华文细黑" pitchFamily="2" charset="-122"/>
              </a:rPr>
              <a:t>存在唯一的翻译方法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88640"/>
            <a:ext cx="10723033" cy="838200"/>
          </a:xfrm>
        </p:spPr>
        <p:txBody>
          <a:bodyPr/>
          <a:lstStyle/>
          <a:p>
            <a:pPr>
              <a:defRPr/>
            </a:pP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EXAMPLE 17    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1414463"/>
            <a:ext cx="11089232" cy="1943100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2600" dirty="0"/>
              <a:t>Express the statement "If somebody is female and is a parent, then this person is someone's mother" as a logical expression.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spc="-100" dirty="0">
                <a:latin typeface="楷体_GB2312" pitchFamily="49" charset="-122"/>
                <a:ea typeface="楷体_GB2312" pitchFamily="49" charset="-122"/>
              </a:rPr>
              <a:t>将语句“如果某人是女性且为人父母，则这个人是某人的母亲”翻译成逻辑表达式。</a:t>
            </a:r>
            <a:endParaRPr lang="en-US" altLang="zh-CN" sz="2400" spc="-100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令：</a:t>
            </a:r>
            <a:r>
              <a:rPr lang="en-US" altLang="zh-CN" sz="2600" dirty="0"/>
              <a:t>F(</a:t>
            </a:r>
            <a:r>
              <a:rPr lang="en-US" altLang="zh-CN" sz="2600" i="1" dirty="0"/>
              <a:t>x</a:t>
            </a:r>
            <a:r>
              <a:rPr lang="en-US" altLang="zh-CN" sz="2600" dirty="0"/>
              <a:t>): </a:t>
            </a:r>
            <a:r>
              <a:rPr lang="en-US" altLang="zh-CN" sz="2600" i="1" dirty="0"/>
              <a:t>x</a:t>
            </a:r>
            <a:r>
              <a:rPr lang="en-US" altLang="zh-CN" sz="2600" dirty="0"/>
              <a:t> </a:t>
            </a: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是女性</a:t>
            </a:r>
            <a:r>
              <a:rPr lang="zh-CN" altLang="en-US" sz="2600" dirty="0"/>
              <a:t>； </a:t>
            </a:r>
            <a:r>
              <a:rPr lang="en-US" altLang="zh-CN" sz="2600" dirty="0"/>
              <a:t>P(</a:t>
            </a:r>
            <a:r>
              <a:rPr lang="en-US" altLang="zh-CN" sz="2600" i="1" dirty="0"/>
              <a:t>x</a:t>
            </a:r>
            <a:r>
              <a:rPr lang="en-US" altLang="zh-CN" sz="2600" dirty="0"/>
              <a:t>):</a:t>
            </a:r>
            <a:r>
              <a:rPr lang="en-US" altLang="zh-CN" sz="2600" i="1" dirty="0"/>
              <a:t>x</a:t>
            </a: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是父母</a:t>
            </a:r>
            <a:r>
              <a:rPr lang="zh-CN" altLang="en-US" sz="2600" dirty="0"/>
              <a:t>；</a:t>
            </a:r>
            <a:r>
              <a:rPr lang="en-US" altLang="zh-CN" sz="2600" dirty="0"/>
              <a:t>M(</a:t>
            </a:r>
            <a:r>
              <a:rPr lang="en-US" altLang="zh-CN" sz="2600" i="1" dirty="0" err="1"/>
              <a:t>x</a:t>
            </a:r>
            <a:r>
              <a:rPr lang="en-US" altLang="zh-CN" sz="2600" dirty="0" err="1"/>
              <a:t>,</a:t>
            </a:r>
            <a:r>
              <a:rPr lang="en-US" altLang="zh-CN" sz="2600" i="1" dirty="0" err="1"/>
              <a:t>y</a:t>
            </a:r>
            <a:r>
              <a:rPr lang="en-US" altLang="zh-CN" sz="2600" dirty="0"/>
              <a:t>):</a:t>
            </a:r>
            <a:r>
              <a:rPr lang="en-US" altLang="zh-CN" sz="2600" i="1" dirty="0"/>
              <a:t>x</a:t>
            </a: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600" i="1" dirty="0"/>
              <a:t>y</a:t>
            </a: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的母亲。</a:t>
            </a:r>
          </a:p>
        </p:txBody>
      </p:sp>
      <p:graphicFrame>
        <p:nvGraphicFramePr>
          <p:cNvPr id="16486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833494"/>
              </p:ext>
            </p:extLst>
          </p:nvPr>
        </p:nvGraphicFramePr>
        <p:xfrm>
          <a:off x="3395125" y="4221088"/>
          <a:ext cx="50355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位图图像" r:id="rId4" imgW="3067478" imgH="438095" progId="PBrush">
                  <p:embed/>
                </p:oleObj>
              </mc:Choice>
              <mc:Fallback>
                <p:oleObj name="位图图像" r:id="rId4" imgW="3067478" imgH="438095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125" y="4221088"/>
                        <a:ext cx="5035550" cy="720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EXAMPLE 18  </a:t>
            </a:r>
          </a:p>
        </p:txBody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9302" y="1385888"/>
            <a:ext cx="9632950" cy="14716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600" dirty="0">
                <a:ea typeface="楷体_GB2312" pitchFamily="49" charset="-122"/>
              </a:rPr>
              <a:t>Use quantifiers to express the statement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600" dirty="0">
                <a:ea typeface="楷体_GB2312" pitchFamily="49" charset="-122"/>
              </a:rPr>
              <a:t> “</a:t>
            </a:r>
            <a:r>
              <a:rPr lang="zh-CN" altLang="en-US" sz="2600" dirty="0">
                <a:ea typeface="楷体_GB2312" pitchFamily="49" charset="-122"/>
              </a:rPr>
              <a:t>有位妇女已搭乘过世界上每条航线上的航班</a:t>
            </a:r>
            <a:r>
              <a:rPr lang="en-US" altLang="zh-CN" sz="2600" dirty="0">
                <a:ea typeface="楷体_GB2312" pitchFamily="49" charset="-122"/>
              </a:rPr>
              <a:t>."</a:t>
            </a:r>
          </a:p>
        </p:txBody>
      </p:sp>
      <p:graphicFrame>
        <p:nvGraphicFramePr>
          <p:cNvPr id="16589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489142"/>
              </p:ext>
            </p:extLst>
          </p:nvPr>
        </p:nvGraphicFramePr>
        <p:xfrm>
          <a:off x="3086100" y="5071268"/>
          <a:ext cx="60198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位图图像" r:id="rId4" imgW="2647619" imgH="352474" progId="PBrush">
                  <p:embed/>
                </p:oleObj>
              </mc:Choice>
              <mc:Fallback>
                <p:oleObj name="位图图像" r:id="rId4" imgW="2647619" imgH="352474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5071268"/>
                        <a:ext cx="6019800" cy="8016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955998" y="3124201"/>
            <a:ext cx="826928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374650" latinLnBrk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i="0" dirty="0">
                <a:latin typeface="+mn-lt"/>
                <a:ea typeface="楷体_GB2312" pitchFamily="49" charset="-122"/>
              </a:rPr>
              <a:t>P(</a:t>
            </a:r>
            <a:r>
              <a:rPr lang="en-US" altLang="zh-CN" dirty="0">
                <a:latin typeface="+mn-lt"/>
                <a:ea typeface="楷体_GB2312" pitchFamily="49" charset="-122"/>
              </a:rPr>
              <a:t>w</a:t>
            </a:r>
            <a:r>
              <a:rPr lang="en-US" altLang="zh-CN" i="0" dirty="0">
                <a:latin typeface="+mn-lt"/>
                <a:ea typeface="楷体_GB2312" pitchFamily="49" charset="-122"/>
              </a:rPr>
              <a:t>, </a:t>
            </a:r>
            <a:r>
              <a:rPr lang="en-US" altLang="zh-CN" dirty="0">
                <a:latin typeface="+mn-lt"/>
                <a:ea typeface="楷体_GB2312" pitchFamily="49" charset="-122"/>
              </a:rPr>
              <a:t>f</a:t>
            </a:r>
            <a:r>
              <a:rPr lang="en-US" altLang="zh-CN" i="0" dirty="0">
                <a:latin typeface="+mn-lt"/>
                <a:ea typeface="楷体_GB2312" pitchFamily="49" charset="-122"/>
              </a:rPr>
              <a:t>): </a:t>
            </a:r>
            <a:r>
              <a:rPr lang="en-US" altLang="zh-CN" dirty="0">
                <a:latin typeface="+mn-lt"/>
                <a:ea typeface="楷体_GB2312" pitchFamily="49" charset="-122"/>
              </a:rPr>
              <a:t>w</a:t>
            </a:r>
            <a:r>
              <a:rPr lang="en-US" altLang="zh-CN" i="0" dirty="0">
                <a:latin typeface="+mn-lt"/>
                <a:ea typeface="楷体_GB2312" pitchFamily="49" charset="-122"/>
              </a:rPr>
              <a:t> </a:t>
            </a:r>
            <a:r>
              <a:rPr lang="zh-CN" altLang="en-US" i="0" dirty="0">
                <a:latin typeface="+mn-lt"/>
                <a:ea typeface="楷体_GB2312" pitchFamily="49" charset="-122"/>
              </a:rPr>
              <a:t>搭乘过 </a:t>
            </a:r>
            <a:r>
              <a:rPr lang="en-US" altLang="zh-CN" dirty="0">
                <a:latin typeface="+mn-lt"/>
                <a:ea typeface="楷体_GB2312" pitchFamily="49" charset="-122"/>
              </a:rPr>
              <a:t>f</a:t>
            </a:r>
            <a:r>
              <a:rPr lang="en-US" altLang="zh-CN" i="0" dirty="0">
                <a:latin typeface="+mn-lt"/>
                <a:ea typeface="楷体_GB2312" pitchFamily="49" charset="-122"/>
              </a:rPr>
              <a:t>.</a:t>
            </a:r>
          </a:p>
          <a:p>
            <a:pPr indent="374650" latinLnBrk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i="0" dirty="0">
                <a:latin typeface="+mn-lt"/>
                <a:ea typeface="楷体_GB2312" pitchFamily="49" charset="-122"/>
              </a:rPr>
              <a:t>Q(</a:t>
            </a:r>
            <a:r>
              <a:rPr lang="en-US" altLang="zh-CN" dirty="0">
                <a:latin typeface="+mn-lt"/>
                <a:ea typeface="楷体_GB2312" pitchFamily="49" charset="-122"/>
              </a:rPr>
              <a:t>f</a:t>
            </a:r>
            <a:r>
              <a:rPr lang="en-US" altLang="zh-CN" i="0" dirty="0">
                <a:latin typeface="+mn-lt"/>
                <a:ea typeface="楷体_GB2312" pitchFamily="49" charset="-122"/>
              </a:rPr>
              <a:t>, </a:t>
            </a:r>
            <a:r>
              <a:rPr lang="en-US" altLang="zh-CN" dirty="0">
                <a:latin typeface="+mn-lt"/>
                <a:ea typeface="楷体_GB2312" pitchFamily="49" charset="-122"/>
              </a:rPr>
              <a:t>a</a:t>
            </a:r>
            <a:r>
              <a:rPr lang="en-US" altLang="zh-CN" i="0" dirty="0">
                <a:latin typeface="+mn-lt"/>
                <a:ea typeface="楷体_GB2312" pitchFamily="49" charset="-122"/>
              </a:rPr>
              <a:t>): </a:t>
            </a:r>
            <a:r>
              <a:rPr lang="en-US" altLang="zh-CN" dirty="0">
                <a:latin typeface="+mn-lt"/>
                <a:ea typeface="楷体_GB2312" pitchFamily="49" charset="-122"/>
              </a:rPr>
              <a:t>f</a:t>
            </a:r>
            <a:r>
              <a:rPr lang="en-US" altLang="zh-CN" i="0" dirty="0">
                <a:latin typeface="+mn-lt"/>
                <a:ea typeface="楷体_GB2312" pitchFamily="49" charset="-122"/>
              </a:rPr>
              <a:t> </a:t>
            </a:r>
            <a:r>
              <a:rPr lang="zh-CN" altLang="en-US" i="0" dirty="0">
                <a:latin typeface="+mn-lt"/>
                <a:ea typeface="楷体_GB2312" pitchFamily="49" charset="-122"/>
              </a:rPr>
              <a:t>是航线 </a:t>
            </a:r>
            <a:r>
              <a:rPr lang="en-US" altLang="zh-CN" dirty="0">
                <a:latin typeface="+mn-lt"/>
                <a:ea typeface="楷体_GB2312" pitchFamily="49" charset="-122"/>
              </a:rPr>
              <a:t>a</a:t>
            </a:r>
            <a:r>
              <a:rPr lang="zh-CN" altLang="en-US" i="0" dirty="0">
                <a:latin typeface="+mn-lt"/>
                <a:ea typeface="楷体_GB2312" pitchFamily="49" charset="-122"/>
              </a:rPr>
              <a:t>上的航班</a:t>
            </a:r>
            <a:r>
              <a:rPr lang="en-US" altLang="zh-CN" i="0" dirty="0">
                <a:latin typeface="+mn-lt"/>
                <a:ea typeface="楷体_GB2312" pitchFamily="49" charset="-12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练习</a:t>
            </a:r>
            <a:endParaRPr lang="en-US" altLang="zh-CN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A09CA73-C790-477C-BFBF-05E647CEC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447453"/>
            <a:ext cx="5745725" cy="165618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11F52F5-A492-4B76-AD29-E8452DBCDACA}"/>
              </a:ext>
            </a:extLst>
          </p:cNvPr>
          <p:cNvSpPr txBox="1"/>
          <p:nvPr/>
        </p:nvSpPr>
        <p:spPr>
          <a:xfrm>
            <a:off x="1918132" y="3120464"/>
            <a:ext cx="8426340" cy="956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设</a:t>
            </a:r>
            <a:r>
              <a:rPr lang="en-US" altLang="zh-CN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R(x) : x </a:t>
            </a:r>
            <a:r>
              <a:rPr lang="zh-CN" altLang="en-US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在正确的位置；</a:t>
            </a:r>
            <a:r>
              <a:rPr lang="en-US" altLang="zh-CN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 E(x) :x</a:t>
            </a:r>
            <a:r>
              <a:rPr lang="zh-CN" altLang="en-US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状况良好；</a:t>
            </a:r>
            <a:r>
              <a:rPr lang="en-US" altLang="zh-CN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T(x):x</a:t>
            </a:r>
            <a:r>
              <a:rPr lang="zh-CN" altLang="en-US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是个工具；</a:t>
            </a:r>
            <a:endParaRPr lang="en-US" altLang="zh-CN" sz="2000" i="0" dirty="0">
              <a:solidFill>
                <a:srgbClr val="C00000"/>
              </a:solidFill>
              <a:latin typeface="+mn-lt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论域：你的所有东西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F6B78A-2B19-4C3E-AEF5-C6B728F3A1B1}"/>
              </a:ext>
            </a:extLst>
          </p:cNvPr>
          <p:cNvSpPr txBox="1"/>
          <p:nvPr/>
        </p:nvSpPr>
        <p:spPr>
          <a:xfrm>
            <a:off x="5944428" y="3850669"/>
            <a:ext cx="3441666" cy="2342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i="0" dirty="0">
                <a:solidFill>
                  <a:srgbClr val="C00000"/>
                </a:solidFill>
              </a:rPr>
              <a:t>a)</a:t>
            </a:r>
            <a:r>
              <a:rPr lang="zh-CN" altLang="en-US" sz="2000" i="0" dirty="0">
                <a:solidFill>
                  <a:srgbClr val="C00000"/>
                </a:solidFill>
                <a:ea typeface="楷体_GB2312" pitchFamily="49" charset="-122"/>
                <a:sym typeface="Symbol"/>
              </a:rPr>
              <a:t> </a:t>
            </a:r>
            <a:r>
              <a:rPr lang="en-US" altLang="zh-CN" sz="2000" i="0" dirty="0" err="1">
                <a:solidFill>
                  <a:srgbClr val="C00000"/>
                </a:solidFill>
              </a:rPr>
              <a:t>x¬R</a:t>
            </a:r>
            <a:r>
              <a:rPr lang="en-US" altLang="zh-CN" sz="2000" i="0" dirty="0">
                <a:solidFill>
                  <a:srgbClr val="C00000"/>
                </a:solidFill>
              </a:rPr>
              <a:t>(x)</a:t>
            </a:r>
          </a:p>
          <a:p>
            <a:pPr>
              <a:lnSpc>
                <a:spcPct val="150000"/>
              </a:lnSpc>
            </a:pPr>
            <a:r>
              <a:rPr lang="en-US" altLang="zh-CN" sz="2000" i="0" dirty="0">
                <a:solidFill>
                  <a:srgbClr val="C00000"/>
                </a:solidFill>
              </a:rPr>
              <a:t>b) </a:t>
            </a:r>
            <a:r>
              <a:rPr lang="en-US" altLang="zh-CN" sz="2000" i="0" dirty="0">
                <a:solidFill>
                  <a:srgbClr val="C00000"/>
                </a:solidFill>
                <a:ea typeface="楷体_GB2312" pitchFamily="49" charset="-122"/>
                <a:sym typeface="Symbol"/>
              </a:rPr>
              <a:t></a:t>
            </a:r>
            <a:r>
              <a:rPr lang="en-US" altLang="zh-CN" sz="2000" i="0" dirty="0">
                <a:solidFill>
                  <a:srgbClr val="C00000"/>
                </a:solidFill>
              </a:rPr>
              <a:t>x (T(x) </a:t>
            </a:r>
            <a:r>
              <a:rPr lang="zh-CN" altLang="en-US" sz="2000" i="0" dirty="0">
                <a:solidFill>
                  <a:srgbClr val="C00000"/>
                </a:solidFill>
              </a:rPr>
              <a:t>→</a:t>
            </a:r>
            <a:r>
              <a:rPr lang="en-US" altLang="zh-CN" sz="2000" i="0" dirty="0">
                <a:solidFill>
                  <a:srgbClr val="C00000"/>
                </a:solidFill>
              </a:rPr>
              <a:t> (R(x)</a:t>
            </a:r>
            <a:r>
              <a:rPr lang="en-US" altLang="zh-CN" sz="2000" i="0" dirty="0">
                <a:solidFill>
                  <a:srgbClr val="C00000"/>
                </a:solidFill>
                <a:ea typeface="楷体_GB2312" pitchFamily="49" charset="-122"/>
              </a:rPr>
              <a:t>∧</a:t>
            </a:r>
            <a:r>
              <a:rPr lang="en-US" altLang="zh-CN" sz="2000" i="0" dirty="0">
                <a:solidFill>
                  <a:srgbClr val="C00000"/>
                </a:solidFill>
              </a:rPr>
              <a:t>E(x)))</a:t>
            </a:r>
          </a:p>
          <a:p>
            <a:pPr>
              <a:lnSpc>
                <a:spcPct val="150000"/>
              </a:lnSpc>
            </a:pPr>
            <a:r>
              <a:rPr lang="pt-BR" altLang="zh-CN" sz="2000" i="0" dirty="0">
                <a:solidFill>
                  <a:srgbClr val="C00000"/>
                </a:solidFill>
              </a:rPr>
              <a:t>c) </a:t>
            </a:r>
            <a:r>
              <a:rPr lang="en-US" altLang="zh-CN" sz="2000" i="0" dirty="0">
                <a:solidFill>
                  <a:srgbClr val="C00000"/>
                </a:solidFill>
                <a:ea typeface="楷体_GB2312" pitchFamily="49" charset="-122"/>
                <a:sym typeface="Symbol"/>
              </a:rPr>
              <a:t></a:t>
            </a:r>
            <a:r>
              <a:rPr lang="pt-BR" altLang="zh-CN" sz="2000" i="0" dirty="0">
                <a:solidFill>
                  <a:srgbClr val="C00000"/>
                </a:solidFill>
              </a:rPr>
              <a:t>x (R(x) </a:t>
            </a:r>
            <a:r>
              <a:rPr lang="en-US" altLang="zh-CN" sz="2000" i="0" dirty="0">
                <a:solidFill>
                  <a:srgbClr val="C00000"/>
                </a:solidFill>
                <a:ea typeface="楷体_GB2312" pitchFamily="49" charset="-122"/>
              </a:rPr>
              <a:t>∧ </a:t>
            </a:r>
            <a:r>
              <a:rPr lang="pt-BR" altLang="zh-CN" sz="2000" i="0" dirty="0">
                <a:solidFill>
                  <a:srgbClr val="C00000"/>
                </a:solidFill>
              </a:rPr>
              <a:t>E(x))</a:t>
            </a:r>
          </a:p>
          <a:p>
            <a:pPr>
              <a:lnSpc>
                <a:spcPct val="150000"/>
              </a:lnSpc>
            </a:pPr>
            <a:r>
              <a:rPr lang="en-US" altLang="zh-CN" sz="2000" i="0" dirty="0">
                <a:solidFill>
                  <a:srgbClr val="C00000"/>
                </a:solidFill>
              </a:rPr>
              <a:t>d) </a:t>
            </a:r>
            <a:r>
              <a:rPr lang="en-US" altLang="zh-CN" sz="2000" i="0" dirty="0">
                <a:solidFill>
                  <a:srgbClr val="C00000"/>
                </a:solidFill>
                <a:ea typeface="楷体_GB2312" pitchFamily="49" charset="-122"/>
                <a:sym typeface="Symbol"/>
              </a:rPr>
              <a:t></a:t>
            </a:r>
            <a:r>
              <a:rPr lang="en-US" altLang="zh-CN" sz="2000" i="0" dirty="0">
                <a:solidFill>
                  <a:srgbClr val="C00000"/>
                </a:solidFill>
              </a:rPr>
              <a:t>x¬(R(x)</a:t>
            </a:r>
            <a:r>
              <a:rPr lang="en-US" altLang="zh-CN" sz="2000" i="0" dirty="0">
                <a:solidFill>
                  <a:srgbClr val="C00000"/>
                </a:solidFill>
                <a:ea typeface="楷体_GB2312" pitchFamily="49" charset="-122"/>
              </a:rPr>
              <a:t>∧</a:t>
            </a:r>
            <a:r>
              <a:rPr lang="en-US" altLang="zh-CN" sz="2000" i="0" dirty="0">
                <a:solidFill>
                  <a:srgbClr val="C00000"/>
                </a:solidFill>
              </a:rPr>
              <a:t>E(x))</a:t>
            </a:r>
          </a:p>
          <a:p>
            <a:pPr>
              <a:lnSpc>
                <a:spcPct val="150000"/>
              </a:lnSpc>
            </a:pPr>
            <a:r>
              <a:rPr lang="en-US" altLang="zh-CN" sz="2000" i="0" dirty="0">
                <a:solidFill>
                  <a:srgbClr val="C00000"/>
                </a:solidFill>
              </a:rPr>
              <a:t>e) </a:t>
            </a:r>
            <a:r>
              <a:rPr lang="zh-CN" altLang="en-US" sz="2000" i="0" dirty="0">
                <a:solidFill>
                  <a:srgbClr val="C00000"/>
                </a:solidFill>
                <a:ea typeface="楷体_GB2312" pitchFamily="49" charset="-122"/>
                <a:sym typeface="Symbol"/>
              </a:rPr>
              <a:t> </a:t>
            </a:r>
            <a:r>
              <a:rPr lang="pt-BR" altLang="zh-CN" sz="2000" i="0" dirty="0">
                <a:solidFill>
                  <a:srgbClr val="C00000"/>
                </a:solidFill>
              </a:rPr>
              <a:t>x (T(x) </a:t>
            </a:r>
            <a:r>
              <a:rPr lang="en-US" altLang="zh-CN" sz="2000" i="0" dirty="0">
                <a:solidFill>
                  <a:srgbClr val="C00000"/>
                </a:solidFill>
                <a:ea typeface="楷体_GB2312" pitchFamily="49" charset="-122"/>
              </a:rPr>
              <a:t>∧</a:t>
            </a:r>
            <a:r>
              <a:rPr lang="pt-BR" altLang="zh-CN" sz="2000" i="0" dirty="0">
                <a:solidFill>
                  <a:srgbClr val="C00000"/>
                </a:solidFill>
              </a:rPr>
              <a:t> ¬R(x) </a:t>
            </a:r>
            <a:r>
              <a:rPr lang="en-US" altLang="zh-CN" sz="2000" i="0" dirty="0">
                <a:solidFill>
                  <a:srgbClr val="C00000"/>
                </a:solidFill>
                <a:ea typeface="楷体_GB2312" pitchFamily="49" charset="-122"/>
              </a:rPr>
              <a:t>∧ </a:t>
            </a:r>
            <a:r>
              <a:rPr lang="pt-BR" altLang="zh-CN" sz="2000" i="0" dirty="0">
                <a:solidFill>
                  <a:srgbClr val="C00000"/>
                </a:solidFill>
              </a:rPr>
              <a:t>E(x))</a:t>
            </a:r>
            <a:endParaRPr lang="zh-CN" altLang="en-US" sz="2000" i="0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530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练习</a:t>
            </a:r>
            <a:endParaRPr lang="en-US" altLang="zh-CN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3DA388-8E30-4141-817B-777119E7852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911424" y="4077071"/>
            <a:ext cx="10172370" cy="10952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5C7E968-5E84-48B1-958C-98DBA1721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5" y="1393682"/>
            <a:ext cx="10244379" cy="3390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4A4502-5B58-4452-94A2-4DAF5BDB6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179" y="1759182"/>
            <a:ext cx="4510624" cy="30166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284493E-B123-47AB-B37A-F66F4C1F36AD}"/>
              </a:ext>
            </a:extLst>
          </p:cNvPr>
          <p:cNvSpPr txBox="1"/>
          <p:nvPr/>
        </p:nvSpPr>
        <p:spPr>
          <a:xfrm>
            <a:off x="1142286" y="2132856"/>
            <a:ext cx="5397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设</a:t>
            </a:r>
            <a:r>
              <a:rPr lang="en-US" altLang="zh-CN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Y(x):x</a:t>
            </a:r>
            <a:r>
              <a:rPr lang="zh-CN" altLang="en-US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是学校的人，</a:t>
            </a:r>
            <a:r>
              <a:rPr lang="en-US" altLang="zh-CN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U(x):x</a:t>
            </a:r>
            <a:r>
              <a:rPr lang="zh-CN" altLang="en-US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去过乌兹别克斯坦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09D08D-129B-498F-9612-D7F281B7C5B1}"/>
              </a:ext>
            </a:extLst>
          </p:cNvPr>
          <p:cNvSpPr txBox="1"/>
          <p:nvPr/>
        </p:nvSpPr>
        <p:spPr>
          <a:xfrm>
            <a:off x="1142285" y="2524834"/>
            <a:ext cx="3696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x</a:t>
            </a:r>
            <a:r>
              <a:rPr lang="zh-CN" altLang="en-US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论域为学校的所有人：</a:t>
            </a:r>
            <a:r>
              <a:rPr lang="zh-CN" altLang="en-US" sz="2000" i="0" dirty="0">
                <a:solidFill>
                  <a:srgbClr val="C00000"/>
                </a:solidFill>
                <a:ea typeface="楷体_GB2312" pitchFamily="49" charset="-122"/>
                <a:sym typeface="Symbol"/>
              </a:rPr>
              <a:t> </a:t>
            </a:r>
            <a:r>
              <a:rPr lang="en-US" altLang="zh-CN" sz="2000" i="0" dirty="0" err="1">
                <a:solidFill>
                  <a:srgbClr val="C00000"/>
                </a:solidFill>
              </a:rPr>
              <a:t>xU</a:t>
            </a:r>
            <a:r>
              <a:rPr lang="en-US" altLang="zh-CN" sz="2000" i="0" dirty="0">
                <a:solidFill>
                  <a:srgbClr val="C00000"/>
                </a:solidFill>
              </a:rPr>
              <a:t>(x)</a:t>
            </a:r>
            <a:endParaRPr lang="zh-CN" altLang="en-US" sz="2000" i="0" dirty="0">
              <a:solidFill>
                <a:srgbClr val="C00000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03EC92-9EDD-43C6-A365-E2DFAF576F74}"/>
              </a:ext>
            </a:extLst>
          </p:cNvPr>
          <p:cNvSpPr txBox="1"/>
          <p:nvPr/>
        </p:nvSpPr>
        <p:spPr>
          <a:xfrm>
            <a:off x="1142285" y="2884874"/>
            <a:ext cx="4733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x</a:t>
            </a:r>
            <a:r>
              <a:rPr lang="zh-CN" altLang="en-US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论域为所有人：</a:t>
            </a:r>
            <a:r>
              <a:rPr lang="zh-CN" altLang="en-US" sz="2000" i="0" dirty="0">
                <a:solidFill>
                  <a:srgbClr val="C00000"/>
                </a:solidFill>
                <a:ea typeface="楷体_GB2312" pitchFamily="49" charset="-122"/>
                <a:sym typeface="Symbol"/>
              </a:rPr>
              <a:t>             </a:t>
            </a:r>
            <a:r>
              <a:rPr lang="en-US" altLang="zh-CN" sz="2000" i="0" dirty="0">
                <a:solidFill>
                  <a:srgbClr val="C00000"/>
                </a:solidFill>
              </a:rPr>
              <a:t>x(Y(x)</a:t>
            </a:r>
            <a:r>
              <a:rPr lang="en-US" altLang="zh-CN" sz="2000" i="0" dirty="0">
                <a:solidFill>
                  <a:srgbClr val="C00000"/>
                </a:solidFill>
                <a:ea typeface="楷体_GB2312" pitchFamily="49" charset="-122"/>
              </a:rPr>
              <a:t> ∧ </a:t>
            </a:r>
            <a:r>
              <a:rPr lang="en-US" altLang="zh-CN" sz="2000" i="0" dirty="0">
                <a:solidFill>
                  <a:srgbClr val="C00000"/>
                </a:solidFill>
              </a:rPr>
              <a:t>U(x))</a:t>
            </a:r>
            <a:endParaRPr lang="zh-CN" altLang="en-US" sz="2000" i="0" dirty="0">
              <a:solidFill>
                <a:srgbClr val="C00000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5FDA43-ECCE-4EEF-81B0-70BA49C12353}"/>
              </a:ext>
            </a:extLst>
          </p:cNvPr>
          <p:cNvSpPr txBox="1"/>
          <p:nvPr/>
        </p:nvSpPr>
        <p:spPr>
          <a:xfrm>
            <a:off x="1150674" y="3244914"/>
            <a:ext cx="8617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V(</a:t>
            </a:r>
            <a:r>
              <a:rPr lang="en-US" altLang="zh-CN" sz="2000" i="0" dirty="0" err="1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x,y</a:t>
            </a:r>
            <a:r>
              <a:rPr lang="en-US" altLang="zh-CN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)</a:t>
            </a:r>
            <a:r>
              <a:rPr lang="zh-CN" altLang="en-US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为人</a:t>
            </a:r>
            <a:r>
              <a:rPr lang="en-US" altLang="zh-CN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x</a:t>
            </a:r>
            <a:r>
              <a:rPr lang="zh-CN" altLang="en-US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去过城市</a:t>
            </a:r>
            <a:r>
              <a:rPr lang="en-US" altLang="zh-CN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y</a:t>
            </a:r>
            <a:r>
              <a:rPr lang="zh-CN" altLang="en-US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，</a:t>
            </a:r>
            <a:r>
              <a:rPr lang="en-US" altLang="zh-CN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x</a:t>
            </a:r>
            <a:r>
              <a:rPr lang="zh-CN" altLang="en-US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论域为所有人，</a:t>
            </a:r>
            <a:r>
              <a:rPr lang="en-US" altLang="zh-CN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y</a:t>
            </a:r>
            <a:r>
              <a:rPr lang="zh-CN" altLang="en-US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论域所有城市：</a:t>
            </a:r>
            <a:endParaRPr lang="en-US" altLang="zh-CN" sz="2000" i="0" dirty="0">
              <a:solidFill>
                <a:srgbClr val="C00000"/>
              </a:solidFill>
              <a:latin typeface="+mn-lt"/>
              <a:ea typeface="楷体" panose="02010609060101010101" pitchFamily="49" charset="-122"/>
            </a:endParaRPr>
          </a:p>
          <a:p>
            <a:r>
              <a:rPr lang="en-US" altLang="zh-CN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  <a:sym typeface="Symbol"/>
              </a:rPr>
              <a:t>                              </a:t>
            </a:r>
            <a:r>
              <a:rPr lang="zh-CN" altLang="en-US" sz="2000" i="0" dirty="0">
                <a:solidFill>
                  <a:srgbClr val="C00000"/>
                </a:solidFill>
                <a:ea typeface="楷体_GB2312" pitchFamily="49" charset="-122"/>
                <a:sym typeface="Symbol"/>
              </a:rPr>
              <a:t>             </a:t>
            </a:r>
            <a:r>
              <a:rPr lang="en-US" altLang="zh-CN" sz="2000" i="0" dirty="0">
                <a:solidFill>
                  <a:srgbClr val="C00000"/>
                </a:solidFill>
              </a:rPr>
              <a:t>x(Y(x)</a:t>
            </a:r>
            <a:r>
              <a:rPr lang="en-US" altLang="zh-CN" sz="2000" i="0" dirty="0">
                <a:solidFill>
                  <a:srgbClr val="C00000"/>
                </a:solidFill>
                <a:ea typeface="楷体_GB2312" pitchFamily="49" charset="-122"/>
              </a:rPr>
              <a:t> ∧ </a:t>
            </a:r>
            <a:r>
              <a:rPr lang="en-US" altLang="zh-CN" sz="2000" i="0" dirty="0">
                <a:solidFill>
                  <a:srgbClr val="C00000"/>
                </a:solidFill>
              </a:rPr>
              <a:t>V(x,</a:t>
            </a:r>
            <a:r>
              <a:rPr lang="zh-CN" altLang="en-US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乌兹别克斯坦</a:t>
            </a:r>
            <a:r>
              <a:rPr lang="en-US" altLang="zh-CN" sz="2000" i="0" dirty="0">
                <a:solidFill>
                  <a:srgbClr val="C00000"/>
                </a:solidFill>
              </a:rPr>
              <a:t>))</a:t>
            </a:r>
            <a:endParaRPr lang="zh-CN" altLang="en-US" sz="2000" i="0" dirty="0">
              <a:solidFill>
                <a:srgbClr val="C00000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05C9DA-F0E3-4C0D-8073-906E18F42F77}"/>
              </a:ext>
            </a:extLst>
          </p:cNvPr>
          <p:cNvSpPr txBox="1"/>
          <p:nvPr/>
        </p:nvSpPr>
        <p:spPr>
          <a:xfrm>
            <a:off x="5539614" y="4831897"/>
            <a:ext cx="49920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P(</a:t>
            </a:r>
            <a:r>
              <a:rPr lang="en-US" altLang="zh-CN" sz="2000" i="0" dirty="0" err="1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x,y</a:t>
            </a:r>
            <a:r>
              <a:rPr lang="en-US" altLang="zh-CN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):</a:t>
            </a:r>
            <a:r>
              <a:rPr lang="zh-CN" altLang="en-US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乘客</a:t>
            </a:r>
            <a:r>
              <a:rPr lang="en-US" altLang="zh-CN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x</a:t>
            </a:r>
            <a:r>
              <a:rPr lang="zh-CN" altLang="en-US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在一年中飞行的里程超过</a:t>
            </a:r>
            <a:r>
              <a:rPr lang="en-US" altLang="zh-CN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y</a:t>
            </a:r>
            <a:r>
              <a:rPr lang="zh-CN" altLang="en-US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英里</a:t>
            </a:r>
            <a:endParaRPr lang="en-US" altLang="zh-CN" sz="2000" i="0" dirty="0">
              <a:solidFill>
                <a:srgbClr val="C00000"/>
              </a:solidFill>
              <a:latin typeface="+mn-lt"/>
              <a:ea typeface="楷体" panose="02010609060101010101" pitchFamily="49" charset="-122"/>
            </a:endParaRPr>
          </a:p>
          <a:p>
            <a:r>
              <a:rPr lang="en-US" altLang="zh-CN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Q(</a:t>
            </a:r>
            <a:r>
              <a:rPr lang="en-US" altLang="zh-CN" sz="2000" i="0" dirty="0" err="1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x,z</a:t>
            </a:r>
            <a:r>
              <a:rPr lang="en-US" altLang="zh-CN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)</a:t>
            </a:r>
            <a:r>
              <a:rPr lang="zh-CN" altLang="en-US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：乘客</a:t>
            </a:r>
            <a:r>
              <a:rPr lang="en-US" altLang="zh-CN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x</a:t>
            </a:r>
            <a:r>
              <a:rPr lang="zh-CN" altLang="en-US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一年坐飞机的次数超过</a:t>
            </a:r>
            <a:r>
              <a:rPr lang="en-US" altLang="zh-CN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z</a:t>
            </a:r>
            <a:r>
              <a:rPr lang="zh-CN" altLang="en-US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次</a:t>
            </a:r>
            <a:endParaRPr lang="en-US" altLang="zh-CN" sz="2000" i="0" dirty="0">
              <a:solidFill>
                <a:srgbClr val="C00000"/>
              </a:solidFill>
              <a:latin typeface="+mn-lt"/>
              <a:ea typeface="楷体" panose="02010609060101010101" pitchFamily="49" charset="-122"/>
            </a:endParaRPr>
          </a:p>
          <a:p>
            <a:r>
              <a:rPr lang="en-US" altLang="zh-CN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R(x):x</a:t>
            </a:r>
            <a:r>
              <a:rPr lang="zh-CN" altLang="en-US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是高贵乘客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03FC0B-9917-454E-859C-D3E49A4A1791}"/>
              </a:ext>
            </a:extLst>
          </p:cNvPr>
          <p:cNvSpPr/>
          <p:nvPr/>
        </p:nvSpPr>
        <p:spPr>
          <a:xfrm>
            <a:off x="2063553" y="5909210"/>
            <a:ext cx="37914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0" dirty="0">
                <a:solidFill>
                  <a:srgbClr val="C00000"/>
                </a:solidFill>
                <a:ea typeface="楷体_GB2312" pitchFamily="49" charset="-122"/>
                <a:sym typeface="Symbol"/>
              </a:rPr>
              <a:t></a:t>
            </a:r>
            <a:r>
              <a:rPr lang="en-US" altLang="zh-CN" sz="2000" i="0" dirty="0">
                <a:solidFill>
                  <a:srgbClr val="C00000"/>
                </a:solidFill>
              </a:rPr>
              <a:t>x (P(x,25000)∨Q(x,25) </a:t>
            </a:r>
            <a:r>
              <a:rPr lang="zh-CN" altLang="en-US" sz="2000" i="0" dirty="0">
                <a:solidFill>
                  <a:srgbClr val="C00000"/>
                </a:solidFill>
              </a:rPr>
              <a:t>→</a:t>
            </a:r>
            <a:r>
              <a:rPr lang="en-US" altLang="zh-CN" sz="2000" i="0" dirty="0">
                <a:solidFill>
                  <a:srgbClr val="C00000"/>
                </a:solidFill>
              </a:rPr>
              <a:t> R(x))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908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练习</a:t>
            </a:r>
            <a:endParaRPr lang="en-US" altLang="zh-CN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5E24221-3074-427A-AC8B-8E960ED8A1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contrast="20000"/>
          </a:blip>
          <a:srcRect l="2947"/>
          <a:stretch/>
        </p:blipFill>
        <p:spPr>
          <a:xfrm>
            <a:off x="839416" y="1434716"/>
            <a:ext cx="10448295" cy="127420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9B1E740-B100-4618-AE8B-6C3E10245780}"/>
              </a:ext>
            </a:extLst>
          </p:cNvPr>
          <p:cNvSpPr/>
          <p:nvPr/>
        </p:nvSpPr>
        <p:spPr>
          <a:xfrm>
            <a:off x="1991545" y="2982888"/>
            <a:ext cx="4980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0" dirty="0">
                <a:solidFill>
                  <a:srgbClr val="C00000"/>
                </a:solidFill>
                <a:ea typeface="楷体_GB2312" pitchFamily="49" charset="-122"/>
                <a:sym typeface="Symbol"/>
              </a:rPr>
              <a:t>a) </a:t>
            </a:r>
            <a:r>
              <a:rPr lang="en-US" altLang="zh-CN" sz="2000" i="0" dirty="0">
                <a:solidFill>
                  <a:srgbClr val="C00000"/>
                </a:solidFill>
              </a:rPr>
              <a:t>x (P(x)</a:t>
            </a:r>
            <a:r>
              <a:rPr lang="zh-CN" altLang="en-US" sz="2000" i="0" dirty="0">
                <a:solidFill>
                  <a:srgbClr val="C00000"/>
                </a:solidFill>
              </a:rPr>
              <a:t>→</a:t>
            </a:r>
            <a:r>
              <a:rPr lang="en-US" altLang="zh-CN" sz="2000" i="0" dirty="0">
                <a:solidFill>
                  <a:srgbClr val="C00000"/>
                </a:solidFill>
              </a:rPr>
              <a:t>¬Q(x))   </a:t>
            </a:r>
            <a:r>
              <a:rPr lang="zh-CN" altLang="en-US" sz="2000" i="0" dirty="0">
                <a:solidFill>
                  <a:srgbClr val="C00000"/>
                </a:solidFill>
              </a:rPr>
              <a:t>或   </a:t>
            </a:r>
            <a:r>
              <a:rPr lang="en-US" altLang="zh-CN" sz="2000" i="0" dirty="0">
                <a:solidFill>
                  <a:srgbClr val="C00000"/>
                </a:solidFill>
              </a:rPr>
              <a:t>¬</a:t>
            </a:r>
            <a:r>
              <a:rPr lang="zh-CN" altLang="en-US" sz="2000" i="0" dirty="0">
                <a:solidFill>
                  <a:srgbClr val="C00000"/>
                </a:solidFill>
                <a:ea typeface="楷体_GB2312" pitchFamily="49" charset="-122"/>
                <a:sym typeface="Symbol"/>
              </a:rPr>
              <a:t></a:t>
            </a:r>
            <a:r>
              <a:rPr lang="en-US" altLang="zh-CN" sz="2000" i="0" dirty="0">
                <a:solidFill>
                  <a:srgbClr val="C00000"/>
                </a:solidFill>
              </a:rPr>
              <a:t>x(P(x)</a:t>
            </a:r>
            <a:r>
              <a:rPr lang="en-US" altLang="zh-CN" sz="2000" i="0" dirty="0">
                <a:solidFill>
                  <a:srgbClr val="C00000"/>
                </a:solidFill>
                <a:ea typeface="楷体_GB2312" pitchFamily="49" charset="-122"/>
              </a:rPr>
              <a:t>∧</a:t>
            </a:r>
            <a:r>
              <a:rPr lang="en-US" altLang="zh-CN" sz="2000" i="0" dirty="0">
                <a:solidFill>
                  <a:srgbClr val="C00000"/>
                </a:solidFill>
              </a:rPr>
              <a:t>Q(x))</a:t>
            </a:r>
            <a:r>
              <a:rPr lang="zh-CN" altLang="en-US" sz="2000" i="0" dirty="0">
                <a:solidFill>
                  <a:srgbClr val="C00000"/>
                </a:solidFill>
              </a:rPr>
              <a:t>   </a:t>
            </a:r>
            <a:endParaRPr lang="zh-CN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504CA2-268E-4264-B1A4-928A632AC26C}"/>
              </a:ext>
            </a:extLst>
          </p:cNvPr>
          <p:cNvSpPr/>
          <p:nvPr/>
        </p:nvSpPr>
        <p:spPr>
          <a:xfrm>
            <a:off x="1991544" y="3388930"/>
            <a:ext cx="22172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0" dirty="0">
                <a:solidFill>
                  <a:srgbClr val="C00000"/>
                </a:solidFill>
                <a:ea typeface="楷体_GB2312" pitchFamily="49" charset="-122"/>
                <a:sym typeface="Symbol"/>
              </a:rPr>
              <a:t>b) </a:t>
            </a:r>
            <a:r>
              <a:rPr lang="en-US" altLang="zh-CN" sz="2000" i="0" dirty="0">
                <a:solidFill>
                  <a:srgbClr val="C00000"/>
                </a:solidFill>
              </a:rPr>
              <a:t>x (Q(x)</a:t>
            </a:r>
            <a:r>
              <a:rPr lang="zh-CN" altLang="en-US" sz="2000" i="0" dirty="0">
                <a:solidFill>
                  <a:srgbClr val="C00000"/>
                </a:solidFill>
              </a:rPr>
              <a:t>→</a:t>
            </a:r>
            <a:r>
              <a:rPr lang="en-US" altLang="zh-CN" sz="2000" i="0" dirty="0">
                <a:solidFill>
                  <a:srgbClr val="C00000"/>
                </a:solidFill>
              </a:rPr>
              <a:t>R(x))</a:t>
            </a:r>
            <a:endParaRPr lang="zh-CN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C44E5B-6408-4467-8088-439F9F975CFD}"/>
              </a:ext>
            </a:extLst>
          </p:cNvPr>
          <p:cNvSpPr/>
          <p:nvPr/>
        </p:nvSpPr>
        <p:spPr>
          <a:xfrm>
            <a:off x="1991544" y="3748970"/>
            <a:ext cx="47884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0" dirty="0">
                <a:solidFill>
                  <a:srgbClr val="C00000"/>
                </a:solidFill>
                <a:ea typeface="楷体_GB2312" pitchFamily="49" charset="-122"/>
                <a:sym typeface="Symbol"/>
              </a:rPr>
              <a:t>c) </a:t>
            </a:r>
            <a:r>
              <a:rPr lang="en-US" altLang="zh-CN" sz="2000" i="0" dirty="0">
                <a:solidFill>
                  <a:srgbClr val="C00000"/>
                </a:solidFill>
              </a:rPr>
              <a:t>x (P(x)</a:t>
            </a:r>
            <a:r>
              <a:rPr lang="zh-CN" altLang="en-US" sz="2000" i="0" dirty="0">
                <a:solidFill>
                  <a:srgbClr val="C00000"/>
                </a:solidFill>
              </a:rPr>
              <a:t>→</a:t>
            </a:r>
            <a:r>
              <a:rPr lang="en-US" altLang="zh-CN" sz="2000" i="0" dirty="0">
                <a:solidFill>
                  <a:srgbClr val="C00000"/>
                </a:solidFill>
              </a:rPr>
              <a:t> ¬R(x))  </a:t>
            </a:r>
            <a:r>
              <a:rPr lang="zh-CN" altLang="en-US" sz="2000" i="0" dirty="0">
                <a:solidFill>
                  <a:srgbClr val="C00000"/>
                </a:solidFill>
              </a:rPr>
              <a:t>或   </a:t>
            </a:r>
            <a:r>
              <a:rPr lang="en-US" altLang="zh-CN" sz="2000" i="0" dirty="0">
                <a:solidFill>
                  <a:srgbClr val="C00000"/>
                </a:solidFill>
              </a:rPr>
              <a:t>¬</a:t>
            </a:r>
            <a:r>
              <a:rPr lang="zh-CN" altLang="en-US" sz="2000" i="0" dirty="0">
                <a:solidFill>
                  <a:srgbClr val="C00000"/>
                </a:solidFill>
                <a:ea typeface="楷体_GB2312" pitchFamily="49" charset="-122"/>
                <a:sym typeface="Symbol"/>
              </a:rPr>
              <a:t></a:t>
            </a:r>
            <a:r>
              <a:rPr lang="en-US" altLang="zh-CN" sz="2000" i="0" dirty="0">
                <a:solidFill>
                  <a:srgbClr val="C00000"/>
                </a:solidFill>
              </a:rPr>
              <a:t>x(P(x)</a:t>
            </a:r>
            <a:r>
              <a:rPr lang="en-US" altLang="zh-CN" sz="2000" i="0" dirty="0">
                <a:solidFill>
                  <a:srgbClr val="C00000"/>
                </a:solidFill>
                <a:ea typeface="楷体_GB2312" pitchFamily="49" charset="-122"/>
              </a:rPr>
              <a:t>∧</a:t>
            </a:r>
            <a:r>
              <a:rPr lang="en-US" altLang="zh-CN" sz="2000" i="0" dirty="0">
                <a:solidFill>
                  <a:srgbClr val="C00000"/>
                </a:solidFill>
              </a:rPr>
              <a:t>R(x))</a:t>
            </a:r>
            <a:r>
              <a:rPr lang="zh-CN" altLang="en-US" sz="2000" i="0" dirty="0">
                <a:solidFill>
                  <a:srgbClr val="C00000"/>
                </a:solidFill>
              </a:rPr>
              <a:t> </a:t>
            </a:r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985A25-D917-45C3-BF7E-6E53BC87E184}"/>
              </a:ext>
            </a:extLst>
          </p:cNvPr>
          <p:cNvSpPr/>
          <p:nvPr/>
        </p:nvSpPr>
        <p:spPr>
          <a:xfrm>
            <a:off x="1847528" y="4293096"/>
            <a:ext cx="89050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i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/>
              </a:rPr>
              <a:t>不能，有可能有爱虚荣的教授，因为前提没有排除无知者以外的爱虚荣的人。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774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练习</a:t>
            </a:r>
            <a:endParaRPr lang="en-US" altLang="zh-CN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D57F64-4153-4F8E-8C9F-1A146D09252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911424" y="1308684"/>
            <a:ext cx="9449818" cy="37819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0568D1D-369C-4ACD-B0BB-F085AC4406B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contrast="20000"/>
          </a:blip>
          <a:stretch>
            <a:fillRect/>
          </a:stretch>
        </p:blipFill>
        <p:spPr>
          <a:xfrm>
            <a:off x="931695" y="1700808"/>
            <a:ext cx="2716033" cy="15623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3A5DCCE-D50E-46FD-8C48-03AA58494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867" y="3291146"/>
            <a:ext cx="1916914" cy="4183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A0E937-99BD-44CB-8779-8CCB223ED3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676" y="3760885"/>
            <a:ext cx="1861073" cy="4388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2A9D16E-5265-4068-A315-3B6DEFE8F0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783" y="4284133"/>
            <a:ext cx="1916913" cy="4894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881CC31-62B4-490A-B1EB-C0F6984F24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4976088"/>
            <a:ext cx="9144000" cy="32512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DDDD4D8-3FF4-49F2-82B6-143825BB55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4" b="11986"/>
          <a:stretch/>
        </p:blipFill>
        <p:spPr>
          <a:xfrm>
            <a:off x="4096917" y="5517232"/>
            <a:ext cx="1615001" cy="44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1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练习</a:t>
            </a:r>
            <a:endParaRPr lang="en-US" altLang="zh-CN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9312689-0129-41A2-A55E-ABECDD8BFD9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749301" y="1412776"/>
            <a:ext cx="10159268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44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练习</a:t>
            </a:r>
            <a:endParaRPr lang="en-US" altLang="zh-CN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64FEAD-30E1-4337-A797-B275B5DE992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1127448" y="1412776"/>
            <a:ext cx="6912768" cy="28803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8F8A715-198B-4F5B-BFEC-CE4FED6E9F6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contrast="20000"/>
          </a:blip>
          <a:stretch>
            <a:fillRect/>
          </a:stretch>
        </p:blipFill>
        <p:spPr>
          <a:xfrm>
            <a:off x="1127449" y="1819821"/>
            <a:ext cx="7953835" cy="33803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E6B4843-5E11-47C3-BCEE-3C813C3734D7}"/>
              </a:ext>
            </a:extLst>
          </p:cNvPr>
          <p:cNvSpPr/>
          <p:nvPr/>
        </p:nvSpPr>
        <p:spPr>
          <a:xfrm>
            <a:off x="1271464" y="2564904"/>
            <a:ext cx="3528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0" dirty="0">
                <a:solidFill>
                  <a:srgbClr val="C00000"/>
                </a:solidFill>
                <a:ea typeface="楷体_GB2312" pitchFamily="49" charset="-122"/>
                <a:sym typeface="Symbol"/>
              </a:rPr>
              <a:t>c) </a:t>
            </a:r>
            <a:r>
              <a:rPr lang="zh-CN" altLang="en-US" sz="2000" i="0" dirty="0">
                <a:solidFill>
                  <a:srgbClr val="C00000"/>
                </a:solidFill>
                <a:ea typeface="楷体_GB2312" pitchFamily="49" charset="-122"/>
                <a:sym typeface="Symbol"/>
              </a:rPr>
              <a:t></a:t>
            </a:r>
            <a:r>
              <a:rPr lang="en-US" altLang="zh-CN" sz="2000" i="0" dirty="0" err="1">
                <a:solidFill>
                  <a:srgbClr val="C00000"/>
                </a:solidFill>
              </a:rPr>
              <a:t>x</a:t>
            </a:r>
            <a:r>
              <a:rPr lang="en-US" altLang="zh-CN" sz="2000" i="0" dirty="0" err="1">
                <a:solidFill>
                  <a:srgbClr val="C00000"/>
                </a:solidFill>
                <a:ea typeface="楷体_GB2312" pitchFamily="49" charset="-122"/>
                <a:sym typeface="Symbol"/>
              </a:rPr>
              <a:t>y</a:t>
            </a:r>
            <a:r>
              <a:rPr lang="en-US" altLang="zh-CN" sz="2000" i="0" dirty="0">
                <a:solidFill>
                  <a:srgbClr val="C00000"/>
                </a:solidFill>
              </a:rPr>
              <a:t> (¬P(</a:t>
            </a:r>
            <a:r>
              <a:rPr lang="en-US" altLang="zh-CN" sz="2000" i="0" dirty="0" err="1">
                <a:solidFill>
                  <a:srgbClr val="C00000"/>
                </a:solidFill>
              </a:rPr>
              <a:t>x,y</a:t>
            </a:r>
            <a:r>
              <a:rPr lang="en-US" altLang="zh-CN" sz="2000" i="0" dirty="0">
                <a:solidFill>
                  <a:srgbClr val="C00000"/>
                </a:solidFill>
              </a:rPr>
              <a:t>)∨</a:t>
            </a:r>
            <a:r>
              <a:rPr lang="en-US" altLang="zh-CN" sz="2000" i="0" dirty="0">
                <a:solidFill>
                  <a:srgbClr val="C00000"/>
                </a:solidFill>
                <a:ea typeface="楷体_GB2312" pitchFamily="49" charset="-122"/>
                <a:sym typeface="Symbol"/>
              </a:rPr>
              <a:t></a:t>
            </a:r>
            <a:r>
              <a:rPr lang="en-US" altLang="zh-CN" sz="2000" i="0" dirty="0" err="1">
                <a:solidFill>
                  <a:srgbClr val="C00000"/>
                </a:solidFill>
                <a:ea typeface="楷体_GB2312" pitchFamily="49" charset="-122"/>
                <a:sym typeface="Symbol"/>
              </a:rPr>
              <a:t>z</a:t>
            </a:r>
            <a:r>
              <a:rPr lang="en-US" altLang="zh-CN" sz="2000" i="0" dirty="0" err="1">
                <a:solidFill>
                  <a:srgbClr val="C00000"/>
                </a:solidFill>
              </a:rPr>
              <a:t>¬</a:t>
            </a:r>
            <a:r>
              <a:rPr lang="en-US" altLang="zh-CN" sz="2000" i="0" dirty="0" err="1">
                <a:solidFill>
                  <a:srgbClr val="C00000"/>
                </a:solidFill>
                <a:ea typeface="楷体_GB2312" pitchFamily="49" charset="-122"/>
                <a:sym typeface="Symbol"/>
              </a:rPr>
              <a:t>R</a:t>
            </a:r>
            <a:r>
              <a:rPr lang="en-US" altLang="zh-CN" sz="2000" i="0" dirty="0">
                <a:solidFill>
                  <a:srgbClr val="C00000"/>
                </a:solidFill>
                <a:ea typeface="楷体_GB2312" pitchFamily="49" charset="-122"/>
                <a:sym typeface="Symbol"/>
              </a:rPr>
              <a:t>(</a:t>
            </a:r>
            <a:r>
              <a:rPr lang="en-US" altLang="zh-CN" sz="2000" i="0" dirty="0" err="1">
                <a:solidFill>
                  <a:srgbClr val="C00000"/>
                </a:solidFill>
                <a:ea typeface="楷体_GB2312" pitchFamily="49" charset="-122"/>
                <a:sym typeface="Symbol"/>
              </a:rPr>
              <a:t>x,y,z</a:t>
            </a:r>
            <a:r>
              <a:rPr lang="en-US" altLang="zh-CN" sz="2000" i="0" dirty="0">
                <a:solidFill>
                  <a:srgbClr val="C00000"/>
                </a:solidFill>
                <a:ea typeface="楷体_GB2312" pitchFamily="49" charset="-122"/>
                <a:sym typeface="Symbol"/>
              </a:rPr>
              <a:t>))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F9A5E9-666E-4E7D-B927-55BCBAF4C768}"/>
              </a:ext>
            </a:extLst>
          </p:cNvPr>
          <p:cNvSpPr/>
          <p:nvPr/>
        </p:nvSpPr>
        <p:spPr>
          <a:xfrm>
            <a:off x="5447928" y="2564905"/>
            <a:ext cx="4104456" cy="1418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  <a:sym typeface="Symbol"/>
              </a:rPr>
              <a:t>d) </a:t>
            </a:r>
            <a:r>
              <a:rPr lang="zh-CN" altLang="en-US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  <a:sym typeface="Symbol"/>
              </a:rPr>
              <a:t>原式</a:t>
            </a:r>
            <a:r>
              <a:rPr lang="en-US" altLang="zh-CN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  <a:sym typeface="Symbol"/>
              </a:rPr>
              <a:t></a:t>
            </a:r>
            <a:r>
              <a:rPr lang="en-US" altLang="zh-CN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x</a:t>
            </a:r>
            <a:r>
              <a:rPr lang="zh-CN" altLang="en-US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  <a:sym typeface="Symbol"/>
              </a:rPr>
              <a:t></a:t>
            </a:r>
            <a:r>
              <a:rPr lang="en-US" altLang="zh-CN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  <a:sym typeface="Symbol"/>
              </a:rPr>
              <a:t>y</a:t>
            </a:r>
            <a:r>
              <a:rPr lang="en-US" altLang="zh-CN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 (¬P(</a:t>
            </a:r>
            <a:r>
              <a:rPr lang="en-US" altLang="zh-CN" sz="2000" i="0" dirty="0" err="1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x,y</a:t>
            </a:r>
            <a:r>
              <a:rPr lang="en-US" altLang="zh-CN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)∨Q</a:t>
            </a:r>
            <a:r>
              <a:rPr lang="en-US" altLang="zh-CN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  <a:sym typeface="Symbol"/>
              </a:rPr>
              <a:t>(</a:t>
            </a:r>
            <a:r>
              <a:rPr lang="en-US" altLang="zh-CN" sz="2000" i="0" dirty="0" err="1">
                <a:solidFill>
                  <a:srgbClr val="C00000"/>
                </a:solidFill>
                <a:latin typeface="+mn-lt"/>
                <a:ea typeface="楷体" panose="02010609060101010101" pitchFamily="49" charset="-122"/>
                <a:sym typeface="Symbol"/>
              </a:rPr>
              <a:t>x,y</a:t>
            </a:r>
            <a:r>
              <a:rPr lang="en-US" altLang="zh-CN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  <a:sym typeface="Symbol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zh-CN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  <a:sym typeface="Symbol"/>
              </a:rPr>
              <a:t>    </a:t>
            </a:r>
            <a:r>
              <a:rPr lang="zh-CN" altLang="en-US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  <a:sym typeface="Symbol"/>
              </a:rPr>
              <a:t>否定：</a:t>
            </a:r>
            <a:endParaRPr lang="en-US" altLang="zh-CN" sz="2000" i="0" dirty="0">
              <a:solidFill>
                <a:srgbClr val="C00000"/>
              </a:solidFill>
              <a:latin typeface="+mn-lt"/>
              <a:ea typeface="楷体" panose="02010609060101010101" pitchFamily="49" charset="-122"/>
              <a:sym typeface="Symbol"/>
            </a:endParaRPr>
          </a:p>
          <a:p>
            <a:pPr>
              <a:lnSpc>
                <a:spcPct val="150000"/>
              </a:lnSpc>
            </a:pPr>
            <a:r>
              <a:rPr lang="en-US" altLang="zh-CN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  <a:sym typeface="Symbol" panose="05050102010706020507" pitchFamily="18" charset="2"/>
              </a:rPr>
              <a:t>             </a:t>
            </a:r>
            <a:r>
              <a:rPr lang="zh-CN" altLang="en-US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  <a:sym typeface="Symbol"/>
              </a:rPr>
              <a:t></a:t>
            </a:r>
            <a:r>
              <a:rPr lang="en-US" altLang="zh-CN" sz="2000" i="0" dirty="0" err="1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x</a:t>
            </a:r>
            <a:r>
              <a:rPr lang="en-US" altLang="zh-CN" sz="2000" i="0" dirty="0" err="1">
                <a:solidFill>
                  <a:srgbClr val="C00000"/>
                </a:solidFill>
                <a:latin typeface="+mn-lt"/>
                <a:ea typeface="楷体" panose="02010609060101010101" pitchFamily="49" charset="-122"/>
                <a:sym typeface="Symbol"/>
              </a:rPr>
              <a:t>y</a:t>
            </a:r>
            <a:r>
              <a:rPr lang="en-US" altLang="zh-CN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 (P(</a:t>
            </a:r>
            <a:r>
              <a:rPr lang="en-US" altLang="zh-CN" sz="2000" i="0" dirty="0" err="1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x,y</a:t>
            </a:r>
            <a:r>
              <a:rPr lang="en-US" altLang="zh-CN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</a:rPr>
              <a:t>)∧¬Q</a:t>
            </a:r>
            <a:r>
              <a:rPr lang="en-US" altLang="zh-CN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  <a:sym typeface="Symbol"/>
              </a:rPr>
              <a:t>(</a:t>
            </a:r>
            <a:r>
              <a:rPr lang="en-US" altLang="zh-CN" sz="2000" i="0" dirty="0" err="1">
                <a:solidFill>
                  <a:srgbClr val="C00000"/>
                </a:solidFill>
                <a:latin typeface="+mn-lt"/>
                <a:ea typeface="楷体" panose="02010609060101010101" pitchFamily="49" charset="-122"/>
                <a:sym typeface="Symbol"/>
              </a:rPr>
              <a:t>x,y</a:t>
            </a:r>
            <a:r>
              <a:rPr lang="en-US" altLang="zh-CN" sz="2000" i="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  <a:sym typeface="Symbol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57894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EXAMPLE 10  </a:t>
            </a:r>
          </a:p>
        </p:txBody>
      </p:sp>
      <p:sp>
        <p:nvSpPr>
          <p:cNvPr id="300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037" y="1378507"/>
            <a:ext cx="8269287" cy="1143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用量词和谓词表达语句：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“这个班上某个学生去过墨西哥”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“这个班上每个学生或去过墨西哥或去过加拿大”</a:t>
            </a:r>
            <a:endParaRPr lang="en-US" altLang="zh-CN" dirty="0"/>
          </a:p>
        </p:txBody>
      </p:sp>
      <p:graphicFrame>
        <p:nvGraphicFramePr>
          <p:cNvPr id="162820" name="Object 2"/>
          <p:cNvGraphicFramePr>
            <a:graphicFrameLocks noChangeAspect="1"/>
          </p:cNvGraphicFramePr>
          <p:nvPr/>
        </p:nvGraphicFramePr>
        <p:xfrm>
          <a:off x="3238480" y="5357826"/>
          <a:ext cx="3733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位图图像" r:id="rId4" imgW="1752381" imgH="400000" progId="PBrush">
                  <p:embed/>
                </p:oleObj>
              </mc:Choice>
              <mc:Fallback>
                <p:oleObj name="位图图像" r:id="rId4" imgW="1752381" imgH="40000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480" y="5357826"/>
                        <a:ext cx="3733800" cy="8509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2024064" y="3187013"/>
            <a:ext cx="8269287" cy="130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i="0" dirty="0"/>
              <a:t>设：</a:t>
            </a:r>
            <a:r>
              <a:rPr lang="en-US" altLang="zh-CN" i="0" dirty="0"/>
              <a:t>M(</a:t>
            </a:r>
            <a:r>
              <a:rPr lang="en-US" altLang="zh-CN" dirty="0"/>
              <a:t>x</a:t>
            </a:r>
            <a:r>
              <a:rPr lang="en-US" altLang="zh-CN" i="0" dirty="0"/>
              <a:t>):</a:t>
            </a:r>
            <a:r>
              <a:rPr lang="en-US" altLang="zh-CN" dirty="0"/>
              <a:t> x</a:t>
            </a:r>
            <a:r>
              <a:rPr lang="zh-CN" altLang="en-US" i="0" dirty="0"/>
              <a:t>去过墨西哥</a:t>
            </a:r>
            <a:r>
              <a:rPr lang="en-US" altLang="zh-CN" dirty="0"/>
              <a:t>.  </a:t>
            </a:r>
            <a:r>
              <a:rPr lang="zh-CN" altLang="en-US" i="0" dirty="0"/>
              <a:t>个体域：这个班的所有学生</a:t>
            </a:r>
            <a:endParaRPr lang="en-US" altLang="zh-CN" i="0" dirty="0"/>
          </a:p>
          <a:p>
            <a:pPr latinLnBrk="1">
              <a:lnSpc>
                <a:spcPct val="150000"/>
              </a:lnSpc>
            </a:pPr>
            <a:r>
              <a:rPr lang="en-US" altLang="zh-CN" i="0" dirty="0"/>
              <a:t>        C(</a:t>
            </a:r>
            <a:r>
              <a:rPr lang="en-US" altLang="zh-CN" dirty="0"/>
              <a:t>x</a:t>
            </a:r>
            <a:r>
              <a:rPr lang="en-US" altLang="zh-CN" i="0" dirty="0"/>
              <a:t>): </a:t>
            </a:r>
            <a:r>
              <a:rPr lang="en-US" altLang="zh-CN" dirty="0"/>
              <a:t>x</a:t>
            </a:r>
            <a:r>
              <a:rPr lang="zh-CN" altLang="en-US" i="0" dirty="0"/>
              <a:t>去过加拿大</a:t>
            </a:r>
            <a:r>
              <a:rPr lang="en-US" altLang="zh-CN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0106" y="4682371"/>
            <a:ext cx="3723150" cy="5847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i="0" dirty="0">
                <a:ea typeface="楷体_GB2312" pitchFamily="49" charset="-122"/>
                <a:sym typeface="Symbol"/>
              </a:rPr>
              <a:t>  </a:t>
            </a:r>
            <a:r>
              <a:rPr lang="en-US" altLang="zh-CN" sz="3200" dirty="0">
                <a:ea typeface="楷体_GB2312" pitchFamily="49" charset="-122"/>
                <a:sym typeface="Symbol"/>
              </a:rPr>
              <a:t>x </a:t>
            </a:r>
            <a:r>
              <a:rPr lang="en-US" altLang="zh-CN" sz="3200" i="0" dirty="0">
                <a:ea typeface="楷体_GB2312" pitchFamily="49" charset="-122"/>
                <a:sym typeface="Symbol"/>
              </a:rPr>
              <a:t>M(</a:t>
            </a:r>
            <a:r>
              <a:rPr lang="en-US" altLang="zh-CN" sz="3200" dirty="0">
                <a:ea typeface="楷体_GB2312" pitchFamily="49" charset="-122"/>
                <a:sym typeface="Symbol"/>
              </a:rPr>
              <a:t>x</a:t>
            </a:r>
            <a:r>
              <a:rPr lang="en-US" altLang="zh-CN" sz="3200" i="0" dirty="0">
                <a:ea typeface="楷体_GB2312" pitchFamily="49" charset="-122"/>
                <a:sym typeface="Symbol"/>
              </a:rPr>
              <a:t>)</a:t>
            </a:r>
            <a:endParaRPr lang="zh-CN" altLang="en-US" sz="3200" i="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79376" y="387332"/>
            <a:ext cx="7792915" cy="541338"/>
          </a:xfrm>
        </p:spPr>
        <p:txBody>
          <a:bodyPr/>
          <a:lstStyle/>
          <a:p>
            <a:pPr>
              <a:defRPr/>
            </a:pP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EXAMPLE 19   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357314"/>
            <a:ext cx="9937104" cy="2357437"/>
          </a:xfrm>
        </p:spPr>
        <p:txBody>
          <a:bodyPr/>
          <a:lstStyle/>
          <a:p>
            <a:pPr marL="0" indent="0">
              <a:lnSpc>
                <a:spcPct val="160000"/>
              </a:lnSpc>
              <a:buNone/>
              <a:defRPr/>
            </a:pPr>
            <a:r>
              <a:rPr lang="zh-CN" altLang="en-US" dirty="0">
                <a:latin typeface="+mj-lt"/>
                <a:ea typeface="楷体_GB2312" pitchFamily="49" charset="-122"/>
              </a:rPr>
              <a:t>用量词表示极限                     的定义</a:t>
            </a:r>
            <a:r>
              <a:rPr lang="en-US" altLang="zh-CN" dirty="0">
                <a:latin typeface="+mj-lt"/>
                <a:ea typeface="楷体_GB2312" pitchFamily="49" charset="-122"/>
              </a:rPr>
              <a:t>                          </a:t>
            </a:r>
          </a:p>
          <a:p>
            <a:pPr marL="0" indent="0">
              <a:lnSpc>
                <a:spcPct val="160000"/>
              </a:lnSpc>
              <a:buNone/>
              <a:defRPr/>
            </a:pPr>
            <a:r>
              <a:rPr lang="zh-CN" altLang="en-US" dirty="0">
                <a:latin typeface="+mj-lt"/>
                <a:ea typeface="楷体_GB2312" pitchFamily="49" charset="-122"/>
              </a:rPr>
              <a:t>对于每个实数</a:t>
            </a:r>
            <a:r>
              <a:rPr lang="zh-CN" altLang="en-US" i="1" dirty="0">
                <a:latin typeface="+mj-lt"/>
                <a:ea typeface="楷体_GB2312" pitchFamily="49" charset="-122"/>
                <a:sym typeface="Symbol"/>
              </a:rPr>
              <a:t> </a:t>
            </a:r>
            <a:r>
              <a:rPr lang="en-US" altLang="zh-CN" dirty="0">
                <a:latin typeface="+mj-lt"/>
                <a:ea typeface="楷体_GB2312" pitchFamily="49" charset="-122"/>
                <a:sym typeface="Symbol"/>
              </a:rPr>
              <a:t>&gt;0</a:t>
            </a:r>
            <a:r>
              <a:rPr lang="zh-CN" altLang="en-US" dirty="0">
                <a:latin typeface="+mj-lt"/>
                <a:ea typeface="楷体_GB2312" pitchFamily="49" charset="-122"/>
              </a:rPr>
              <a:t> ，都存在一个实数</a:t>
            </a:r>
            <a:r>
              <a:rPr lang="zh-CN" altLang="en-US" i="1" dirty="0">
                <a:latin typeface="+mj-lt"/>
                <a:ea typeface="楷体_GB2312" pitchFamily="49" charset="-122"/>
                <a:sym typeface="Symbol"/>
              </a:rPr>
              <a:t> </a:t>
            </a:r>
            <a:r>
              <a:rPr lang="en-US" altLang="zh-CN" dirty="0">
                <a:latin typeface="+mj-lt"/>
                <a:ea typeface="楷体_GB2312" pitchFamily="49" charset="-122"/>
                <a:sym typeface="Symbol"/>
              </a:rPr>
              <a:t>&gt;0</a:t>
            </a:r>
            <a:r>
              <a:rPr lang="zh-CN" altLang="en-US" dirty="0">
                <a:latin typeface="+mj-lt"/>
                <a:ea typeface="楷体_GB2312" pitchFamily="49" charset="-122"/>
              </a:rPr>
              <a:t>，使得每一个</a:t>
            </a:r>
            <a:r>
              <a:rPr lang="en-US" altLang="zh-CN" i="1" dirty="0">
                <a:latin typeface="+mj-lt"/>
                <a:ea typeface="楷体_GB2312" pitchFamily="49" charset="-122"/>
              </a:rPr>
              <a:t>x</a:t>
            </a:r>
            <a:r>
              <a:rPr lang="zh-CN" altLang="en-US" dirty="0">
                <a:latin typeface="+mj-lt"/>
                <a:ea typeface="楷体_GB2312" pitchFamily="49" charset="-122"/>
              </a:rPr>
              <a:t>，只要</a:t>
            </a:r>
            <a:r>
              <a:rPr lang="en-US" altLang="zh-CN" dirty="0">
                <a:latin typeface="+mj-lt"/>
                <a:ea typeface="楷体_GB2312" pitchFamily="49" charset="-122"/>
              </a:rPr>
              <a:t>0 &lt; | </a:t>
            </a:r>
            <a:r>
              <a:rPr lang="en-US" altLang="zh-CN" i="1" dirty="0">
                <a:latin typeface="+mj-lt"/>
                <a:ea typeface="楷体_GB2312" pitchFamily="49" charset="-122"/>
              </a:rPr>
              <a:t>x</a:t>
            </a:r>
            <a:r>
              <a:rPr lang="en-US" altLang="zh-CN" dirty="0">
                <a:latin typeface="+mj-lt"/>
                <a:ea typeface="楷体_GB2312" pitchFamily="49" charset="-122"/>
              </a:rPr>
              <a:t>-</a:t>
            </a:r>
            <a:r>
              <a:rPr lang="en-US" altLang="zh-CN" i="1" dirty="0">
                <a:latin typeface="+mj-lt"/>
                <a:ea typeface="楷体_GB2312" pitchFamily="49" charset="-122"/>
              </a:rPr>
              <a:t>a </a:t>
            </a:r>
            <a:r>
              <a:rPr lang="en-US" altLang="zh-CN" dirty="0">
                <a:latin typeface="+mj-lt"/>
                <a:ea typeface="楷体_GB2312" pitchFamily="49" charset="-122"/>
              </a:rPr>
              <a:t>| &lt;</a:t>
            </a:r>
            <a:r>
              <a:rPr lang="zh-CN" altLang="en-US" i="1" dirty="0">
                <a:ea typeface="楷体_GB2312" pitchFamily="49" charset="-122"/>
                <a:sym typeface="Symbol"/>
              </a:rPr>
              <a:t></a:t>
            </a:r>
            <a:r>
              <a:rPr lang="zh-CN" altLang="en-US" dirty="0">
                <a:latin typeface="+mj-lt"/>
                <a:ea typeface="楷体_GB2312" pitchFamily="49" charset="-122"/>
              </a:rPr>
              <a:t>，就有 </a:t>
            </a:r>
            <a:r>
              <a:rPr lang="en-US" altLang="zh-CN" dirty="0">
                <a:latin typeface="+mj-lt"/>
                <a:ea typeface="楷体_GB2312" pitchFamily="49" charset="-122"/>
              </a:rPr>
              <a:t>| </a:t>
            </a:r>
            <a:r>
              <a:rPr lang="en-US" altLang="zh-CN" i="1" dirty="0">
                <a:latin typeface="+mj-lt"/>
                <a:ea typeface="楷体_GB2312" pitchFamily="49" charset="-122"/>
              </a:rPr>
              <a:t>f</a:t>
            </a:r>
            <a:r>
              <a:rPr lang="en-US" altLang="zh-CN" dirty="0">
                <a:latin typeface="+mj-lt"/>
                <a:ea typeface="楷体_GB2312" pitchFamily="49" charset="-122"/>
              </a:rPr>
              <a:t>(</a:t>
            </a:r>
            <a:r>
              <a:rPr lang="en-US" altLang="zh-CN" i="1" dirty="0">
                <a:latin typeface="+mj-lt"/>
                <a:ea typeface="楷体_GB2312" pitchFamily="49" charset="-122"/>
              </a:rPr>
              <a:t>x</a:t>
            </a:r>
            <a:r>
              <a:rPr lang="en-US" altLang="zh-CN" dirty="0">
                <a:latin typeface="+mj-lt"/>
                <a:ea typeface="楷体_GB2312" pitchFamily="49" charset="-122"/>
              </a:rPr>
              <a:t>) – </a:t>
            </a:r>
            <a:r>
              <a:rPr lang="en-US" altLang="zh-CN" i="1" dirty="0">
                <a:latin typeface="+mj-lt"/>
                <a:ea typeface="楷体_GB2312" pitchFamily="49" charset="-122"/>
              </a:rPr>
              <a:t>L </a:t>
            </a:r>
            <a:r>
              <a:rPr lang="en-US" altLang="zh-CN" dirty="0">
                <a:latin typeface="+mj-lt"/>
                <a:ea typeface="楷体_GB2312" pitchFamily="49" charset="-122"/>
              </a:rPr>
              <a:t>| &lt;</a:t>
            </a:r>
            <a:r>
              <a:rPr lang="zh-CN" altLang="en-US" i="1" dirty="0">
                <a:ea typeface="楷体_GB2312" pitchFamily="49" charset="-122"/>
                <a:sym typeface="Symbol"/>
              </a:rPr>
              <a:t> </a:t>
            </a:r>
            <a:r>
              <a:rPr lang="zh-CN" altLang="en-US" dirty="0">
                <a:latin typeface="+mj-lt"/>
                <a:ea typeface="楷体_GB2312" pitchFamily="49" charset="-122"/>
              </a:rPr>
              <a:t> 。</a:t>
            </a:r>
          </a:p>
        </p:txBody>
      </p:sp>
      <p:sp>
        <p:nvSpPr>
          <p:cNvPr id="166922" name="Text Box 10"/>
          <p:cNvSpPr txBox="1">
            <a:spLocks noChangeArrowheads="1"/>
          </p:cNvSpPr>
          <p:nvPr/>
        </p:nvSpPr>
        <p:spPr bwMode="auto">
          <a:xfrm>
            <a:off x="911424" y="5419726"/>
            <a:ext cx="62880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zh-CN" altLang="en-US" i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注意两种表示中，各个体变量的论域。</a:t>
            </a:r>
          </a:p>
        </p:txBody>
      </p:sp>
      <p:graphicFrame>
        <p:nvGraphicFramePr>
          <p:cNvPr id="2048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16757"/>
              </p:ext>
            </p:extLst>
          </p:nvPr>
        </p:nvGraphicFramePr>
        <p:xfrm>
          <a:off x="3562995" y="1562100"/>
          <a:ext cx="18129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3" imgW="787320" imgH="279360" progId="Equation.3">
                  <p:embed/>
                </p:oleObj>
              </mc:Choice>
              <mc:Fallback>
                <p:oleObj name="Equation" r:id="rId3" imgW="787320" imgH="2793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995" y="1562100"/>
                        <a:ext cx="1812925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2039939" y="4048126"/>
          <a:ext cx="8199437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5" imgW="2920680" imgH="507960" progId="Equation.3">
                  <p:embed/>
                </p:oleObj>
              </mc:Choice>
              <mc:Fallback>
                <p:oleObj name="Equation" r:id="rId5" imgW="2920680" imgH="5079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9" y="4048126"/>
                        <a:ext cx="8199437" cy="1300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07368" y="214536"/>
            <a:ext cx="10723033" cy="838200"/>
          </a:xfrm>
        </p:spPr>
        <p:txBody>
          <a:bodyPr/>
          <a:lstStyle/>
          <a:p>
            <a:pPr>
              <a:defRPr/>
            </a:pP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EXAMPLE 20     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23392" y="1285875"/>
            <a:ext cx="11377264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i="0" kern="0" dirty="0">
                <a:latin typeface="+mn-lt"/>
                <a:ea typeface="+mn-ea"/>
              </a:rPr>
              <a:t>Let Q(</a:t>
            </a:r>
            <a:r>
              <a:rPr lang="en-US" altLang="zh-CN" kern="0" dirty="0">
                <a:latin typeface="+mn-lt"/>
                <a:ea typeface="+mn-ea"/>
              </a:rPr>
              <a:t>x</a:t>
            </a:r>
            <a:r>
              <a:rPr lang="en-US" altLang="zh-CN" i="0" kern="0" dirty="0">
                <a:latin typeface="+mn-lt"/>
                <a:ea typeface="+mn-ea"/>
              </a:rPr>
              <a:t>, </a:t>
            </a:r>
            <a:r>
              <a:rPr lang="en-US" altLang="zh-CN" kern="0" dirty="0">
                <a:latin typeface="+mn-lt"/>
                <a:ea typeface="+mn-ea"/>
              </a:rPr>
              <a:t>y</a:t>
            </a:r>
            <a:r>
              <a:rPr lang="en-US" altLang="zh-CN" i="0" kern="0" dirty="0">
                <a:latin typeface="+mn-lt"/>
                <a:ea typeface="+mn-ea"/>
              </a:rPr>
              <a:t>) denote "</a:t>
            </a:r>
            <a:r>
              <a:rPr lang="en-US" altLang="zh-CN" kern="0" dirty="0">
                <a:latin typeface="+mn-lt"/>
                <a:ea typeface="+mn-ea"/>
              </a:rPr>
              <a:t>x</a:t>
            </a:r>
            <a:r>
              <a:rPr lang="en-US" altLang="zh-CN" i="0" kern="0" dirty="0">
                <a:latin typeface="+mn-lt"/>
                <a:ea typeface="+mn-ea"/>
              </a:rPr>
              <a:t> + </a:t>
            </a:r>
            <a:r>
              <a:rPr lang="en-US" altLang="zh-CN" kern="0" dirty="0">
                <a:latin typeface="+mn-lt"/>
                <a:ea typeface="+mn-ea"/>
              </a:rPr>
              <a:t>y</a:t>
            </a:r>
            <a:r>
              <a:rPr lang="en-US" altLang="zh-CN" i="0" kern="0" dirty="0">
                <a:latin typeface="+mn-lt"/>
                <a:ea typeface="+mn-ea"/>
              </a:rPr>
              <a:t> = 0." What are the truth values of the quantifications </a:t>
            </a:r>
            <a:r>
              <a:rPr lang="en-US" altLang="zh-CN" i="0" kern="0" dirty="0">
                <a:latin typeface="+mn-lt"/>
                <a:ea typeface="+mn-ea"/>
                <a:sym typeface="Symbol"/>
              </a:rPr>
              <a:t></a:t>
            </a:r>
            <a:r>
              <a:rPr lang="en-US" altLang="zh-CN" kern="0" dirty="0">
                <a:latin typeface="+mn-lt"/>
                <a:ea typeface="+mn-ea"/>
              </a:rPr>
              <a:t>y</a:t>
            </a:r>
            <a:r>
              <a:rPr lang="en-US" altLang="zh-CN" i="0" kern="0" dirty="0">
                <a:ea typeface="华文细黑" pitchFamily="2" charset="-122"/>
                <a:sym typeface="Symbol"/>
              </a:rPr>
              <a:t> </a:t>
            </a:r>
            <a:r>
              <a:rPr lang="en-US" altLang="zh-CN" kern="0" dirty="0">
                <a:latin typeface="+mn-lt"/>
                <a:ea typeface="+mn-ea"/>
              </a:rPr>
              <a:t>x</a:t>
            </a:r>
            <a:r>
              <a:rPr lang="en-US" altLang="zh-CN" i="0" kern="0" dirty="0">
                <a:latin typeface="+mn-lt"/>
                <a:ea typeface="+mn-ea"/>
              </a:rPr>
              <a:t> Q(</a:t>
            </a:r>
            <a:r>
              <a:rPr lang="en-US" altLang="zh-CN" kern="0" dirty="0">
                <a:latin typeface="+mn-lt"/>
                <a:ea typeface="+mn-ea"/>
              </a:rPr>
              <a:t>x</a:t>
            </a:r>
            <a:r>
              <a:rPr lang="en-US" altLang="zh-CN" i="0" kern="0" dirty="0">
                <a:latin typeface="+mn-lt"/>
                <a:ea typeface="+mn-ea"/>
              </a:rPr>
              <a:t>, </a:t>
            </a:r>
            <a:r>
              <a:rPr lang="en-US" altLang="zh-CN" kern="0" dirty="0">
                <a:latin typeface="+mn-lt"/>
                <a:ea typeface="+mn-ea"/>
              </a:rPr>
              <a:t>y</a:t>
            </a:r>
            <a:r>
              <a:rPr lang="en-US" altLang="zh-CN" i="0" kern="0" dirty="0">
                <a:latin typeface="+mn-lt"/>
                <a:ea typeface="+mn-ea"/>
              </a:rPr>
              <a:t>) and </a:t>
            </a:r>
            <a:r>
              <a:rPr lang="en-US" altLang="zh-CN" i="0" kern="0" dirty="0">
                <a:ea typeface="华文细黑" pitchFamily="2" charset="-122"/>
                <a:sym typeface="Symbol"/>
              </a:rPr>
              <a:t></a:t>
            </a:r>
            <a:r>
              <a:rPr lang="en-US" altLang="zh-CN" kern="0" dirty="0">
                <a:latin typeface="+mn-lt"/>
                <a:ea typeface="+mn-ea"/>
              </a:rPr>
              <a:t>x</a:t>
            </a:r>
            <a:r>
              <a:rPr lang="en-US" altLang="zh-CN" i="0" kern="0" dirty="0">
                <a:ea typeface="华文细黑" pitchFamily="2" charset="-122"/>
                <a:sym typeface="Symbol"/>
              </a:rPr>
              <a:t> </a:t>
            </a:r>
            <a:r>
              <a:rPr lang="en-US" altLang="zh-CN" kern="0" dirty="0">
                <a:latin typeface="+mn-lt"/>
                <a:ea typeface="+mn-ea"/>
              </a:rPr>
              <a:t>y</a:t>
            </a:r>
            <a:r>
              <a:rPr lang="en-US" altLang="zh-CN" i="0" kern="0" dirty="0">
                <a:ea typeface="华文细黑" pitchFamily="2" charset="-122"/>
              </a:rPr>
              <a:t> </a:t>
            </a:r>
            <a:r>
              <a:rPr lang="en-US" altLang="zh-CN" i="0" kern="0" dirty="0">
                <a:latin typeface="+mn-lt"/>
                <a:ea typeface="+mn-ea"/>
              </a:rPr>
              <a:t>Q(</a:t>
            </a:r>
            <a:r>
              <a:rPr lang="en-US" altLang="zh-CN" kern="0" dirty="0">
                <a:latin typeface="+mn-lt"/>
                <a:ea typeface="+mn-ea"/>
              </a:rPr>
              <a:t>x</a:t>
            </a:r>
            <a:r>
              <a:rPr lang="en-US" altLang="zh-CN" i="0" kern="0" dirty="0">
                <a:latin typeface="+mn-lt"/>
                <a:ea typeface="+mn-ea"/>
              </a:rPr>
              <a:t>, </a:t>
            </a:r>
            <a:r>
              <a:rPr lang="en-US" altLang="zh-CN" kern="0" dirty="0">
                <a:latin typeface="+mn-lt"/>
                <a:ea typeface="+mn-ea"/>
              </a:rPr>
              <a:t>y</a:t>
            </a:r>
            <a:r>
              <a:rPr lang="en-US" altLang="zh-CN" i="0" kern="0" dirty="0">
                <a:latin typeface="+mn-lt"/>
                <a:ea typeface="+mn-ea"/>
              </a:rPr>
              <a:t>)?</a:t>
            </a:r>
            <a:r>
              <a:rPr lang="en-US" altLang="zh-CN" i="0" kern="0" dirty="0">
                <a:latin typeface="+mn-lt"/>
                <a:ea typeface="+mn-ea"/>
                <a:sym typeface="Symbol"/>
              </a:rPr>
              <a:t> </a:t>
            </a:r>
            <a:endParaRPr lang="en-US" altLang="zh-CN" i="0" kern="0" dirty="0">
              <a:latin typeface="+mn-lt"/>
              <a:ea typeface="+mn-ea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664468" y="3081338"/>
            <a:ext cx="5143500" cy="3613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600" b="1" spc="-100" dirty="0">
                <a:solidFill>
                  <a:schemeClr val="tx1"/>
                </a:solidFill>
              </a:rPr>
              <a:t>"There is a real number y such that for every real number x, Q(x, y) is true."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endParaRPr lang="en-US" altLang="zh-CN" sz="2600" spc="-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600" spc="-100" dirty="0">
                <a:solidFill>
                  <a:schemeClr val="tx1"/>
                </a:solidFill>
              </a:rPr>
              <a:t>No matter what value of y is chosen, there is only one value of x for which x + y = 0. Since there is no real number y such that x + y = 0 for all real numbers x,</a:t>
            </a:r>
            <a:r>
              <a:rPr lang="en-US" altLang="zh-CN" sz="2600" b="1" spc="-100" dirty="0">
                <a:solidFill>
                  <a:schemeClr val="tx1"/>
                </a:solidFill>
              </a:rPr>
              <a:t> the statement  is </a:t>
            </a:r>
            <a:r>
              <a:rPr lang="en-US" altLang="zh-CN" sz="2600" b="1" spc="-1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false</a:t>
            </a:r>
            <a:r>
              <a:rPr lang="en-US" altLang="zh-CN" sz="2600" b="1" spc="-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6824664" y="3081338"/>
            <a:ext cx="3843337" cy="3581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600" b="1" dirty="0">
                <a:solidFill>
                  <a:schemeClr val="tx1"/>
                </a:solidFill>
              </a:rPr>
              <a:t>"For every real number x there is a real number y such that Q(x, y) is true."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600" dirty="0">
                <a:solidFill>
                  <a:schemeClr val="tx1"/>
                </a:solidFill>
              </a:rPr>
              <a:t>Given a real number x, there is a real number y such that x + y = 0; namely, y =</a:t>
            </a:r>
            <a:r>
              <a:rPr lang="zh-CN" altLang="en-US" sz="2600" dirty="0">
                <a:solidFill>
                  <a:schemeClr val="tx1"/>
                </a:solidFill>
              </a:rPr>
              <a:t>－</a:t>
            </a:r>
            <a:r>
              <a:rPr lang="en-US" altLang="zh-CN" sz="2600" dirty="0">
                <a:solidFill>
                  <a:schemeClr val="tx1"/>
                </a:solidFill>
              </a:rPr>
              <a:t>x. </a:t>
            </a:r>
            <a:r>
              <a:rPr lang="en-US" altLang="zh-CN" sz="2600" b="1" dirty="0">
                <a:solidFill>
                  <a:schemeClr val="tx1"/>
                </a:solidFill>
              </a:rPr>
              <a:t>Hence, the statement  is</a:t>
            </a:r>
            <a:r>
              <a:rPr lang="en-US" altLang="zh-CN" sz="2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true</a:t>
            </a:r>
            <a:r>
              <a:rPr lang="en-US" altLang="zh-CN" sz="2600" b="1" dirty="0">
                <a:solidFill>
                  <a:schemeClr val="tx1"/>
                </a:solidFill>
              </a:rPr>
              <a:t>.</a:t>
            </a:r>
            <a:endParaRPr lang="en-US" altLang="zh-CN" sz="2600" dirty="0">
              <a:solidFill>
                <a:schemeClr val="tx1"/>
              </a:solidFill>
            </a:endParaRPr>
          </a:p>
        </p:txBody>
      </p:sp>
      <p:cxnSp>
        <p:nvCxnSpPr>
          <p:cNvPr id="15" name="AutoShape 10"/>
          <p:cNvCxnSpPr>
            <a:cxnSpLocks noChangeShapeType="1"/>
          </p:cNvCxnSpPr>
          <p:nvPr/>
        </p:nvCxnSpPr>
        <p:spPr bwMode="auto">
          <a:xfrm rot="16200000" flipH="1">
            <a:off x="1463069" y="2408846"/>
            <a:ext cx="804865" cy="540122"/>
          </a:xfrm>
          <a:prstGeom prst="bentConnector3">
            <a:avLst>
              <a:gd name="adj1" fmla="val 50000"/>
            </a:avLst>
          </a:prstGeom>
          <a:noFill/>
          <a:ln w="76200">
            <a:solidFill>
              <a:schemeClr val="accent2"/>
            </a:solidFill>
            <a:miter lim="800000"/>
            <a:headEnd/>
            <a:tailEnd type="triangle" w="med" len="med"/>
          </a:ln>
        </p:spPr>
      </p:cxnSp>
      <p:cxnSp>
        <p:nvCxnSpPr>
          <p:cNvPr id="16" name="AutoShape 11"/>
          <p:cNvCxnSpPr>
            <a:cxnSpLocks noChangeShapeType="1"/>
            <a:endCxn id="14" idx="0"/>
          </p:cNvCxnSpPr>
          <p:nvPr/>
        </p:nvCxnSpPr>
        <p:spPr bwMode="auto">
          <a:xfrm>
            <a:off x="4223792" y="2374106"/>
            <a:ext cx="4522541" cy="707232"/>
          </a:xfrm>
          <a:prstGeom prst="bentConnector2">
            <a:avLst/>
          </a:prstGeom>
          <a:noFill/>
          <a:ln w="57150">
            <a:solidFill>
              <a:schemeClr val="accent2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  <p:bldP spid="14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88640"/>
            <a:ext cx="10723033" cy="838200"/>
          </a:xfrm>
        </p:spPr>
        <p:txBody>
          <a:bodyPr/>
          <a:lstStyle/>
          <a:p>
            <a:pPr>
              <a:defRPr/>
            </a:pP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EXAMPLE 21     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49301" y="1214438"/>
            <a:ext cx="1081930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i="0" kern="0" dirty="0">
                <a:latin typeface="+mn-lt"/>
                <a:ea typeface="+mn-ea"/>
              </a:rPr>
              <a:t>Let Q(</a:t>
            </a:r>
            <a:r>
              <a:rPr lang="en-US" altLang="zh-CN" kern="0" dirty="0">
                <a:latin typeface="+mn-lt"/>
                <a:ea typeface="+mn-ea"/>
              </a:rPr>
              <a:t>x</a:t>
            </a:r>
            <a:r>
              <a:rPr lang="en-US" altLang="zh-CN" i="0" kern="0" dirty="0">
                <a:latin typeface="+mn-lt"/>
                <a:ea typeface="+mn-ea"/>
              </a:rPr>
              <a:t>, </a:t>
            </a:r>
            <a:r>
              <a:rPr lang="en-US" altLang="zh-CN" kern="0" dirty="0">
                <a:latin typeface="+mn-lt"/>
                <a:ea typeface="+mn-ea"/>
              </a:rPr>
              <a:t>y</a:t>
            </a:r>
            <a:r>
              <a:rPr lang="en-US" altLang="zh-CN" i="0" kern="0" dirty="0">
                <a:latin typeface="+mn-lt"/>
                <a:ea typeface="+mn-ea"/>
              </a:rPr>
              <a:t>, </a:t>
            </a:r>
            <a:r>
              <a:rPr lang="en-US" altLang="zh-CN" kern="0" dirty="0">
                <a:latin typeface="+mn-lt"/>
                <a:ea typeface="+mn-ea"/>
              </a:rPr>
              <a:t>z</a:t>
            </a:r>
            <a:r>
              <a:rPr lang="en-US" altLang="zh-CN" i="0" kern="0" dirty="0">
                <a:latin typeface="+mn-lt"/>
                <a:ea typeface="+mn-ea"/>
              </a:rPr>
              <a:t>) be the statement "</a:t>
            </a:r>
            <a:r>
              <a:rPr lang="en-US" altLang="zh-CN" kern="0" dirty="0">
                <a:latin typeface="+mn-lt"/>
                <a:ea typeface="+mn-ea"/>
              </a:rPr>
              <a:t>x</a:t>
            </a:r>
            <a:r>
              <a:rPr lang="en-US" altLang="zh-CN" i="0" kern="0" dirty="0">
                <a:latin typeface="+mn-lt"/>
                <a:ea typeface="+mn-ea"/>
              </a:rPr>
              <a:t> + </a:t>
            </a:r>
            <a:r>
              <a:rPr lang="en-US" altLang="zh-CN" kern="0" dirty="0">
                <a:latin typeface="+mn-lt"/>
                <a:ea typeface="+mn-ea"/>
              </a:rPr>
              <a:t>y</a:t>
            </a:r>
            <a:r>
              <a:rPr lang="en-US" altLang="zh-CN" i="0" kern="0" dirty="0">
                <a:latin typeface="+mn-lt"/>
                <a:ea typeface="+mn-ea"/>
              </a:rPr>
              <a:t> = </a:t>
            </a:r>
            <a:r>
              <a:rPr lang="en-US" altLang="zh-CN" kern="0" dirty="0">
                <a:latin typeface="+mn-lt"/>
                <a:ea typeface="+mn-ea"/>
              </a:rPr>
              <a:t>z</a:t>
            </a:r>
            <a:r>
              <a:rPr lang="en-US" altLang="zh-CN" i="0" kern="0" dirty="0">
                <a:latin typeface="+mn-lt"/>
                <a:ea typeface="+mn-ea"/>
              </a:rPr>
              <a:t>." What are the truth values of the statements 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i="0" kern="0" dirty="0">
                <a:latin typeface="+mn-lt"/>
                <a:ea typeface="+mn-ea"/>
              </a:rPr>
              <a:t> </a:t>
            </a:r>
            <a:r>
              <a:rPr lang="en-US" altLang="zh-CN" i="0" kern="0" dirty="0">
                <a:latin typeface="+mn-lt"/>
                <a:ea typeface="+mn-ea"/>
                <a:sym typeface="Symbol"/>
              </a:rPr>
              <a:t></a:t>
            </a:r>
            <a:r>
              <a:rPr lang="en-US" altLang="zh-CN" kern="0" dirty="0">
                <a:latin typeface="+mn-lt"/>
                <a:ea typeface="+mn-ea"/>
              </a:rPr>
              <a:t>x</a:t>
            </a:r>
            <a:r>
              <a:rPr lang="en-US" altLang="zh-CN" i="0" kern="0" dirty="0">
                <a:ea typeface="华文细黑" pitchFamily="2" charset="-122"/>
                <a:sym typeface="Symbol"/>
              </a:rPr>
              <a:t></a:t>
            </a:r>
            <a:r>
              <a:rPr lang="en-US" altLang="zh-CN" kern="0" dirty="0">
                <a:latin typeface="+mn-lt"/>
                <a:ea typeface="+mn-ea"/>
              </a:rPr>
              <a:t>y</a:t>
            </a:r>
            <a:r>
              <a:rPr lang="en-US" altLang="zh-CN" i="0" kern="0" dirty="0">
                <a:ea typeface="华文细黑" pitchFamily="2" charset="-122"/>
                <a:sym typeface="Symbol"/>
              </a:rPr>
              <a:t></a:t>
            </a:r>
            <a:r>
              <a:rPr lang="en-US" altLang="zh-CN" kern="0" dirty="0" err="1">
                <a:latin typeface="+mn-lt"/>
                <a:ea typeface="+mn-ea"/>
              </a:rPr>
              <a:t>z</a:t>
            </a:r>
            <a:r>
              <a:rPr lang="en-US" altLang="zh-CN" i="0" kern="0" dirty="0" err="1">
                <a:latin typeface="+mn-lt"/>
                <a:ea typeface="+mn-ea"/>
              </a:rPr>
              <a:t>Q</a:t>
            </a:r>
            <a:r>
              <a:rPr lang="en-US" altLang="zh-CN" i="0" kern="0" dirty="0">
                <a:latin typeface="+mn-lt"/>
                <a:ea typeface="+mn-ea"/>
              </a:rPr>
              <a:t>(</a:t>
            </a:r>
            <a:r>
              <a:rPr lang="en-US" altLang="zh-CN" kern="0" dirty="0">
                <a:latin typeface="+mn-lt"/>
                <a:ea typeface="+mn-ea"/>
              </a:rPr>
              <a:t>x</a:t>
            </a:r>
            <a:r>
              <a:rPr lang="en-US" altLang="zh-CN" i="0" kern="0" dirty="0">
                <a:latin typeface="+mn-lt"/>
                <a:ea typeface="+mn-ea"/>
              </a:rPr>
              <a:t>, </a:t>
            </a:r>
            <a:r>
              <a:rPr lang="en-US" altLang="zh-CN" kern="0" dirty="0">
                <a:latin typeface="+mn-lt"/>
                <a:ea typeface="+mn-ea"/>
              </a:rPr>
              <a:t>y</a:t>
            </a:r>
            <a:r>
              <a:rPr lang="en-US" altLang="zh-CN" i="0" kern="0" dirty="0">
                <a:latin typeface="+mn-lt"/>
                <a:ea typeface="+mn-ea"/>
              </a:rPr>
              <a:t>, </a:t>
            </a:r>
            <a:r>
              <a:rPr lang="en-US" altLang="zh-CN" kern="0" dirty="0">
                <a:latin typeface="+mn-lt"/>
                <a:ea typeface="+mn-ea"/>
              </a:rPr>
              <a:t>z</a:t>
            </a:r>
            <a:r>
              <a:rPr lang="en-US" altLang="zh-CN" i="0" kern="0" dirty="0">
                <a:latin typeface="+mn-lt"/>
                <a:ea typeface="+mn-ea"/>
              </a:rPr>
              <a:t>) and </a:t>
            </a:r>
            <a:r>
              <a:rPr lang="en-US" altLang="zh-CN" i="0" kern="0" dirty="0">
                <a:ea typeface="华文细黑" pitchFamily="2" charset="-122"/>
                <a:sym typeface="Symbol"/>
              </a:rPr>
              <a:t></a:t>
            </a:r>
            <a:r>
              <a:rPr lang="en-US" altLang="zh-CN" kern="0" dirty="0">
                <a:latin typeface="+mn-lt"/>
                <a:ea typeface="+mn-ea"/>
              </a:rPr>
              <a:t>z</a:t>
            </a:r>
            <a:r>
              <a:rPr lang="en-US" altLang="zh-CN" i="0" kern="0" dirty="0">
                <a:ea typeface="华文细黑" pitchFamily="2" charset="-122"/>
                <a:sym typeface="Symbol"/>
              </a:rPr>
              <a:t></a:t>
            </a:r>
            <a:r>
              <a:rPr lang="en-US" altLang="zh-CN" kern="0" dirty="0">
                <a:latin typeface="+mn-lt"/>
                <a:ea typeface="+mn-ea"/>
              </a:rPr>
              <a:t>x</a:t>
            </a:r>
            <a:r>
              <a:rPr lang="en-US" altLang="zh-CN" i="0" kern="0" dirty="0">
                <a:ea typeface="华文细黑" pitchFamily="2" charset="-122"/>
                <a:sym typeface="Symbol"/>
              </a:rPr>
              <a:t></a:t>
            </a:r>
            <a:r>
              <a:rPr lang="en-US" altLang="zh-CN" kern="0" dirty="0" err="1">
                <a:latin typeface="+mn-lt"/>
                <a:ea typeface="+mn-ea"/>
              </a:rPr>
              <a:t>y</a:t>
            </a:r>
            <a:r>
              <a:rPr lang="en-US" altLang="zh-CN" i="0" kern="0" dirty="0" err="1">
                <a:latin typeface="+mn-lt"/>
                <a:ea typeface="+mn-ea"/>
              </a:rPr>
              <a:t>Q</a:t>
            </a:r>
            <a:r>
              <a:rPr lang="en-US" altLang="zh-CN" i="0" kern="0" dirty="0">
                <a:latin typeface="+mn-lt"/>
                <a:ea typeface="+mn-ea"/>
              </a:rPr>
              <a:t>(</a:t>
            </a:r>
            <a:r>
              <a:rPr lang="en-US" altLang="zh-CN" kern="0" dirty="0">
                <a:latin typeface="+mn-lt"/>
                <a:ea typeface="+mn-ea"/>
              </a:rPr>
              <a:t>x</a:t>
            </a:r>
            <a:r>
              <a:rPr lang="en-US" altLang="zh-CN" i="0" kern="0" dirty="0">
                <a:latin typeface="+mn-lt"/>
                <a:ea typeface="+mn-ea"/>
              </a:rPr>
              <a:t>, </a:t>
            </a:r>
            <a:r>
              <a:rPr lang="en-US" altLang="zh-CN" kern="0" dirty="0">
                <a:latin typeface="+mn-lt"/>
                <a:ea typeface="+mn-ea"/>
              </a:rPr>
              <a:t>y</a:t>
            </a:r>
            <a:r>
              <a:rPr lang="en-US" altLang="zh-CN" i="0" kern="0" dirty="0">
                <a:latin typeface="+mn-lt"/>
                <a:ea typeface="+mn-ea"/>
              </a:rPr>
              <a:t>, </a:t>
            </a:r>
            <a:r>
              <a:rPr lang="en-US" altLang="zh-CN" kern="0" dirty="0">
                <a:latin typeface="+mn-lt"/>
                <a:ea typeface="+mn-ea"/>
              </a:rPr>
              <a:t>z</a:t>
            </a:r>
            <a:r>
              <a:rPr lang="en-US" altLang="zh-CN" i="0" kern="0" dirty="0">
                <a:latin typeface="+mn-lt"/>
                <a:ea typeface="+mn-ea"/>
              </a:rPr>
              <a:t>)?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595438" y="3530601"/>
            <a:ext cx="4210050" cy="2841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600" b="1" dirty="0">
                <a:solidFill>
                  <a:schemeClr val="tx1"/>
                </a:solidFill>
              </a:rPr>
              <a:t>"For all real numbers x and for all real numbers y there is a real number z such that x + y = z," 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600" b="1" dirty="0">
                <a:solidFill>
                  <a:schemeClr val="tx1"/>
                </a:solidFill>
              </a:rPr>
              <a:t>the statement  is </a:t>
            </a:r>
            <a:r>
              <a:rPr lang="en-US" altLang="zh-CN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true</a:t>
            </a:r>
            <a:r>
              <a:rPr lang="en-US" altLang="zh-CN" sz="26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6453188" y="3500439"/>
            <a:ext cx="3797300" cy="30114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600" b="1" dirty="0">
                <a:solidFill>
                  <a:schemeClr val="tx1"/>
                </a:solidFill>
              </a:rPr>
              <a:t>"There is a real number z such that for all real numbers x and for all real numbers y it is true that x + y = z,"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600" b="1" dirty="0">
                <a:solidFill>
                  <a:schemeClr val="tx1"/>
                </a:solidFill>
              </a:rPr>
              <a:t>the statement  is</a:t>
            </a:r>
            <a:r>
              <a:rPr lang="en-US" altLang="zh-CN" sz="2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false</a:t>
            </a:r>
            <a:r>
              <a:rPr lang="en-US" altLang="zh-CN" sz="2600" b="1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8" name="AutoShape 8"/>
          <p:cNvCxnSpPr>
            <a:cxnSpLocks noChangeShapeType="1"/>
            <a:endCxn id="12" idx="0"/>
          </p:cNvCxnSpPr>
          <p:nvPr/>
        </p:nvCxnSpPr>
        <p:spPr bwMode="auto">
          <a:xfrm>
            <a:off x="2166939" y="2928938"/>
            <a:ext cx="1533525" cy="601662"/>
          </a:xfrm>
          <a:prstGeom prst="bentConnector2">
            <a:avLst/>
          </a:prstGeom>
          <a:noFill/>
          <a:ln w="76200">
            <a:solidFill>
              <a:schemeClr val="accent2"/>
            </a:solidFill>
            <a:miter lim="800000"/>
            <a:headEnd/>
            <a:tailEnd type="triangle" w="med" len="med"/>
          </a:ln>
        </p:spPr>
      </p:cxnSp>
      <p:cxnSp>
        <p:nvCxnSpPr>
          <p:cNvPr id="19" name="AutoShape 9"/>
          <p:cNvCxnSpPr>
            <a:cxnSpLocks noChangeShapeType="1"/>
            <a:endCxn id="17" idx="0"/>
          </p:cNvCxnSpPr>
          <p:nvPr/>
        </p:nvCxnSpPr>
        <p:spPr bwMode="auto">
          <a:xfrm>
            <a:off x="6096000" y="2928938"/>
            <a:ext cx="2255838" cy="571500"/>
          </a:xfrm>
          <a:prstGeom prst="bentConnector2">
            <a:avLst/>
          </a:prstGeom>
          <a:noFill/>
          <a:ln w="57150">
            <a:solidFill>
              <a:schemeClr val="accent2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17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286544"/>
            <a:ext cx="10723033" cy="838200"/>
          </a:xfrm>
        </p:spPr>
        <p:txBody>
          <a:bodyPr/>
          <a:lstStyle/>
          <a:p>
            <a:pPr>
              <a:defRPr/>
            </a:pP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EXAMPLE 21     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809750" y="1468438"/>
            <a:ext cx="8858250" cy="239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又如：</a:t>
            </a:r>
            <a:endParaRPr lang="en-US" altLang="zh-CN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  <a:sym typeface="Symbol"/>
            </a:endParaRPr>
          </a:p>
          <a:p>
            <a:pPr latinLnBrk="1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"/>
              <a:defRPr/>
            </a:pP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 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x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 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y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 (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x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 +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y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 =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y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 +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x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 )</a:t>
            </a:r>
            <a:r>
              <a:rPr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 与 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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y 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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x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 (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x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 +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y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 =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y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 +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x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 )    </a:t>
            </a:r>
            <a:r>
              <a:rPr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真值相同？ </a:t>
            </a:r>
            <a:endParaRPr lang="en-US" altLang="zh-CN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  <a:sym typeface="Symbol"/>
            </a:endParaRPr>
          </a:p>
          <a:p>
            <a:pPr latinLnBrk="1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"/>
              <a:defRPr/>
            </a:pPr>
            <a:r>
              <a:rPr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 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x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 </a:t>
            </a:r>
            <a:r>
              <a:rPr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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y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 (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x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 +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y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=0)      </a:t>
            </a:r>
            <a:r>
              <a:rPr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与    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y  </a:t>
            </a:r>
            <a:r>
              <a:rPr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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x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 (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x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 +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y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=0)         </a:t>
            </a:r>
            <a:r>
              <a:rPr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真值相同？ </a:t>
            </a:r>
            <a:endParaRPr lang="en-US" altLang="zh-CN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  <a:sym typeface="Symbol"/>
            </a:endParaRPr>
          </a:p>
          <a:p>
            <a:pPr latinLnBrk="1"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  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x</a:t>
            </a:r>
            <a:r>
              <a:rPr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和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y</a:t>
            </a:r>
            <a:r>
              <a:rPr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的个体域是全体实数</a:t>
            </a:r>
            <a:endParaRPr lang="en-US" altLang="zh-CN" i="0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Table2</a:t>
            </a:r>
          </a:p>
        </p:txBody>
      </p:sp>
      <p:pic>
        <p:nvPicPr>
          <p:cNvPr id="31232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447800"/>
            <a:ext cx="8077200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95400" y="1214438"/>
            <a:ext cx="11233248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b="1" i="0" dirty="0">
                <a:latin typeface="+mn-lt"/>
                <a:ea typeface="仿宋_GB2312" pitchFamily="49" charset="-122"/>
              </a:rPr>
              <a:t> 表明：</a:t>
            </a:r>
            <a:r>
              <a:rPr lang="en-US" altLang="zh-CN" b="1" i="0" dirty="0">
                <a:latin typeface="+mn-lt"/>
                <a:ea typeface="仿宋_GB2312" pitchFamily="49" charset="-122"/>
              </a:rPr>
              <a:t> </a:t>
            </a:r>
            <a:r>
              <a:rPr lang="zh-CN" altLang="en-US" b="1" i="0" dirty="0">
                <a:latin typeface="+mn-lt"/>
                <a:ea typeface="仿宋_GB2312" pitchFamily="49" charset="-122"/>
              </a:rPr>
              <a:t>在谓词公式</a:t>
            </a:r>
            <a:r>
              <a:rPr lang="en-US" b="1" i="0" dirty="0">
                <a:latin typeface="+mn-lt"/>
                <a:ea typeface="仿宋_GB2312" pitchFamily="49" charset="-122"/>
              </a:rPr>
              <a:t>P(</a:t>
            </a:r>
            <a:r>
              <a:rPr lang="en-US" b="1" dirty="0">
                <a:latin typeface="+mn-lt"/>
                <a:ea typeface="仿宋_GB2312" pitchFamily="49" charset="-122"/>
              </a:rPr>
              <a:t>x</a:t>
            </a:r>
            <a:r>
              <a:rPr lang="en-US" b="1" i="0" dirty="0">
                <a:latin typeface="+mn-lt"/>
                <a:ea typeface="仿宋_GB2312" pitchFamily="49" charset="-122"/>
              </a:rPr>
              <a:t>, </a:t>
            </a:r>
            <a:r>
              <a:rPr lang="en-US" b="1" dirty="0">
                <a:latin typeface="+mn-lt"/>
                <a:ea typeface="仿宋_GB2312" pitchFamily="49" charset="-122"/>
              </a:rPr>
              <a:t>y</a:t>
            </a:r>
            <a:r>
              <a:rPr lang="en-US" b="1" i="0" dirty="0">
                <a:latin typeface="+mn-lt"/>
                <a:ea typeface="仿宋_GB2312" pitchFamily="49" charset="-122"/>
              </a:rPr>
              <a:t>)</a:t>
            </a:r>
            <a:r>
              <a:rPr lang="zh-CN" altLang="en-US" b="1" i="0" dirty="0">
                <a:latin typeface="+mn-lt"/>
                <a:ea typeface="仿宋_GB2312" pitchFamily="49" charset="-122"/>
              </a:rPr>
              <a:t>前有两个量词</a:t>
            </a:r>
            <a:endParaRPr lang="en-US" altLang="zh-CN" b="1" i="0" dirty="0">
              <a:latin typeface="+mn-lt"/>
              <a:ea typeface="仿宋_GB2312" pitchFamily="49" charset="-122"/>
            </a:endParaRPr>
          </a:p>
          <a:p>
            <a:pPr marL="630238" lvl="1" indent="-173038" latinLnBrk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b="1" i="0" dirty="0">
                <a:latin typeface="+mn-lt"/>
                <a:ea typeface="仿宋_GB2312" pitchFamily="49" charset="-122"/>
              </a:rPr>
              <a:t>如果</a:t>
            </a:r>
            <a:r>
              <a:rPr lang="zh-CN" altLang="en-US" b="1" i="0" dirty="0">
                <a:ea typeface="仿宋_GB2312" pitchFamily="49" charset="-122"/>
              </a:rPr>
              <a:t>两个量词</a:t>
            </a:r>
            <a:r>
              <a:rPr lang="zh-CN" altLang="en-US" b="1" i="0" dirty="0">
                <a:latin typeface="+mn-lt"/>
                <a:ea typeface="仿宋_GB2312" pitchFamily="49" charset="-122"/>
              </a:rPr>
              <a:t>是相同的，</a:t>
            </a:r>
            <a:r>
              <a:rPr lang="zh-CN" altLang="en-US" b="1" i="0" dirty="0">
                <a:ea typeface="仿宋_GB2312" pitchFamily="49" charset="-122"/>
              </a:rPr>
              <a:t>它们的次序是无关紧要</a:t>
            </a:r>
            <a:r>
              <a:rPr lang="zh-CN" altLang="en-US" b="1" i="0" dirty="0">
                <a:latin typeface="+mn-lt"/>
                <a:ea typeface="仿宋_GB2312" pitchFamily="49" charset="-122"/>
              </a:rPr>
              <a:t>；</a:t>
            </a:r>
            <a:endParaRPr lang="en-US" altLang="zh-CN" b="1" i="0" dirty="0">
              <a:latin typeface="+mn-lt"/>
              <a:ea typeface="仿宋_GB2312" pitchFamily="49" charset="-122"/>
            </a:endParaRPr>
          </a:p>
          <a:p>
            <a:pPr marL="630238" lvl="1" indent="-173038" latinLnBrk="1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zh-CN" b="1" i="0" dirty="0">
              <a:latin typeface="+mn-lt"/>
              <a:ea typeface="仿宋_GB2312" pitchFamily="49" charset="-122"/>
            </a:endParaRPr>
          </a:p>
          <a:p>
            <a:pPr marL="630238" lvl="1" indent="-173038" latinLnBrk="1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zh-CN" b="1" i="0" dirty="0">
              <a:latin typeface="+mn-lt"/>
              <a:ea typeface="仿宋_GB2312" pitchFamily="49" charset="-122"/>
            </a:endParaRPr>
          </a:p>
          <a:p>
            <a:pPr marL="630238" lvl="1" indent="-173038" latinLnBrk="1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zh-CN" b="1" i="0" dirty="0">
              <a:latin typeface="+mn-lt"/>
              <a:ea typeface="仿宋_GB2312" pitchFamily="49" charset="-122"/>
            </a:endParaRPr>
          </a:p>
          <a:p>
            <a:pPr marL="630238" lvl="1" indent="-173038" latinLnBrk="1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zh-CN" b="1" i="0" dirty="0">
              <a:latin typeface="+mn-lt"/>
              <a:ea typeface="仿宋_GB2312" pitchFamily="49" charset="-122"/>
            </a:endParaRPr>
          </a:p>
          <a:p>
            <a:pPr marL="630238" lvl="1" indent="-173038" latinLnBrk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b="1" i="0" dirty="0">
                <a:latin typeface="+mn-lt"/>
                <a:ea typeface="仿宋_GB2312" pitchFamily="49" charset="-122"/>
              </a:rPr>
              <a:t>如果两个量词是不相同的，</a:t>
            </a:r>
            <a:r>
              <a:rPr lang="zh-CN" altLang="en-US" b="1" i="0" dirty="0">
                <a:ea typeface="仿宋_GB2312" pitchFamily="49" charset="-122"/>
              </a:rPr>
              <a:t>它们的次序是不可以随便交换的。</a:t>
            </a:r>
            <a:endParaRPr lang="en-US" altLang="zh-CN" b="1" i="0" dirty="0">
              <a:ea typeface="仿宋_GB2312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6700" y="2708920"/>
            <a:ext cx="5572125" cy="19525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atinLnBrk="1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量词次序的两个等价公式</a:t>
            </a:r>
            <a:r>
              <a:rPr lang="zh-CN" altLang="en-US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</a:p>
          <a:p>
            <a:pPr latinLnBrk="1">
              <a:lnSpc>
                <a:spcPct val="150000"/>
              </a:lnSpc>
              <a:defRPr/>
            </a:pP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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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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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CN" altLang="en-US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1">
              <a:lnSpc>
                <a:spcPct val="150000"/>
              </a:lnSpc>
              <a:spcAft>
                <a:spcPts val="3000"/>
              </a:spcAft>
              <a:defRPr/>
            </a:pP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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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  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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52625" y="1195388"/>
            <a:ext cx="8382000" cy="4019550"/>
          </a:xfrm>
        </p:spPr>
        <p:txBody>
          <a:bodyPr/>
          <a:lstStyle/>
          <a:p>
            <a:pPr algn="ctr">
              <a:lnSpc>
                <a:spcPct val="195000"/>
              </a:lnSpc>
              <a:buFont typeface="Wingdings" pitchFamily="2" charset="2"/>
              <a:buNone/>
            </a:pPr>
            <a:r>
              <a:rPr lang="zh-CN" altLang="en-US" sz="3600">
                <a:latin typeface="t"/>
              </a:rPr>
              <a:t>进一步的思考</a:t>
            </a:r>
          </a:p>
          <a:p>
            <a:pPr>
              <a:lnSpc>
                <a:spcPct val="170000"/>
              </a:lnSpc>
              <a:buFont typeface="Wingdings" pitchFamily="2" charset="2"/>
              <a:buNone/>
            </a:pPr>
            <a:r>
              <a:rPr lang="zh-CN" altLang="en-US">
                <a:latin typeface="t"/>
              </a:rPr>
              <a:t>一、谓词公式的分类</a:t>
            </a:r>
          </a:p>
          <a:p>
            <a:pPr>
              <a:lnSpc>
                <a:spcPct val="170000"/>
              </a:lnSpc>
              <a:buFont typeface="Wingdings" pitchFamily="2" charset="2"/>
              <a:buNone/>
            </a:pPr>
            <a:r>
              <a:rPr lang="zh-CN" altLang="en-US">
                <a:latin typeface="t"/>
              </a:rPr>
              <a:t>二、谓词公式的等价演算</a:t>
            </a:r>
          </a:p>
          <a:p>
            <a:pPr>
              <a:lnSpc>
                <a:spcPct val="170000"/>
              </a:lnSpc>
              <a:buFont typeface="Wingdings" pitchFamily="2" charset="2"/>
              <a:buNone/>
            </a:pPr>
            <a:r>
              <a:rPr lang="zh-CN" altLang="en-US">
                <a:latin typeface="t"/>
              </a:rPr>
              <a:t>三、谓词公式的标准化形式</a:t>
            </a:r>
          </a:p>
        </p:txBody>
      </p:sp>
      <p:sp>
        <p:nvSpPr>
          <p:cNvPr id="3133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83432" y="1409700"/>
            <a:ext cx="10314036" cy="459105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dirty="0"/>
              <a:t>一、谓词公式的分类</a:t>
            </a:r>
          </a:p>
          <a:p>
            <a:pPr marL="0" indent="0" algn="just">
              <a:lnSpc>
                <a:spcPct val="130000"/>
              </a:lnSpc>
              <a:buNone/>
              <a:defRPr/>
            </a:pPr>
            <a:r>
              <a:rPr lang="zh-CN" altLang="en-US" dirty="0"/>
              <a:t>     </a:t>
            </a:r>
            <a:r>
              <a:rPr lang="zh-CN" altLang="en-US" dirty="0">
                <a:ea typeface="仿宋_GB2312" pitchFamily="49" charset="-122"/>
              </a:rPr>
              <a:t>与命题公式真值讨论类似，可以描述谓词公式在指定变量（包含非量化的个体变量和谓词变量）后的真值情况，进而划分出永真式或永假式。</a:t>
            </a:r>
            <a:endParaRPr lang="en-US" altLang="zh-CN" dirty="0">
              <a:ea typeface="仿宋_GB2312" pitchFamily="49" charset="-122"/>
            </a:endParaRPr>
          </a:p>
          <a:p>
            <a:pPr marL="0" indent="0" algn="just">
              <a:lnSpc>
                <a:spcPct val="130000"/>
              </a:lnSpc>
              <a:buNone/>
              <a:defRPr/>
            </a:pPr>
            <a:endParaRPr lang="zh-CN" altLang="en-US" dirty="0">
              <a:ea typeface="仿宋_GB2312" pitchFamily="49" charset="-122"/>
            </a:endParaRPr>
          </a:p>
          <a:p>
            <a:pPr marL="0" indent="0" algn="just">
              <a:lnSpc>
                <a:spcPct val="130000"/>
              </a:lnSpc>
              <a:buNone/>
              <a:defRPr/>
            </a:pPr>
            <a:r>
              <a:rPr lang="zh-CN" altLang="en-US" dirty="0">
                <a:ea typeface="仿宋_GB2312" pitchFamily="49" charset="-122"/>
              </a:rPr>
              <a:t>定理</a:t>
            </a:r>
            <a:r>
              <a:rPr lang="en-US" altLang="zh-CN" dirty="0">
                <a:ea typeface="仿宋_GB2312" pitchFamily="49" charset="-122"/>
              </a:rPr>
              <a:t>1  </a:t>
            </a:r>
            <a:r>
              <a:rPr lang="zh-CN" altLang="en-US" dirty="0">
                <a:ea typeface="仿宋_GB2312" pitchFamily="49" charset="-122"/>
              </a:rPr>
              <a:t>两个谓词公式</a:t>
            </a:r>
            <a:r>
              <a:rPr lang="en-US" altLang="zh-CN" dirty="0">
                <a:ea typeface="仿宋_GB2312" pitchFamily="49" charset="-122"/>
              </a:rPr>
              <a:t>A</a:t>
            </a:r>
            <a:r>
              <a:rPr lang="zh-CN" altLang="en-US" dirty="0">
                <a:ea typeface="仿宋_GB2312" pitchFamily="49" charset="-122"/>
              </a:rPr>
              <a:t>和</a:t>
            </a:r>
            <a:r>
              <a:rPr lang="en-US" altLang="zh-CN" dirty="0">
                <a:ea typeface="仿宋_GB2312" pitchFamily="49" charset="-122"/>
              </a:rPr>
              <a:t>B</a:t>
            </a:r>
            <a:r>
              <a:rPr lang="zh-CN" altLang="en-US" dirty="0">
                <a:ea typeface="仿宋_GB2312" pitchFamily="49" charset="-122"/>
              </a:rPr>
              <a:t>逻辑等价 当且仅当   </a:t>
            </a:r>
            <a:r>
              <a:rPr lang="en-US" altLang="zh-CN" dirty="0">
                <a:ea typeface="仿宋_GB2312" pitchFamily="49" charset="-122"/>
              </a:rPr>
              <a:t>A</a:t>
            </a:r>
            <a:r>
              <a:rPr lang="en-US" altLang="zh-CN" dirty="0">
                <a:ea typeface="仿宋_GB2312" pitchFamily="49" charset="-122"/>
                <a:sym typeface="Symbol" pitchFamily="18" charset="2"/>
              </a:rPr>
              <a:t></a:t>
            </a:r>
            <a:r>
              <a:rPr lang="en-US" altLang="zh-CN" dirty="0">
                <a:ea typeface="仿宋_GB2312" pitchFamily="49" charset="-122"/>
              </a:rPr>
              <a:t>B</a:t>
            </a:r>
            <a:r>
              <a:rPr lang="zh-CN" altLang="en-US" dirty="0">
                <a:ea typeface="仿宋_GB2312" pitchFamily="49" charset="-122"/>
              </a:rPr>
              <a:t>是永真式。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7294" y="1266825"/>
            <a:ext cx="10705040" cy="4662488"/>
          </a:xfr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dirty="0">
                <a:latin typeface="t"/>
              </a:rPr>
              <a:t>二、谓词公式的等价演算</a:t>
            </a:r>
          </a:p>
          <a:p>
            <a:pPr marL="0" indent="0" algn="just">
              <a:lnSpc>
                <a:spcPct val="130000"/>
              </a:lnSpc>
              <a:buNone/>
              <a:defRPr/>
            </a:pPr>
            <a:r>
              <a:rPr lang="zh-CN" altLang="en-US" dirty="0">
                <a:latin typeface="t"/>
              </a:rPr>
              <a:t>        </a:t>
            </a:r>
            <a:r>
              <a:rPr lang="zh-CN" altLang="en-US" dirty="0">
                <a:ea typeface="仿宋_GB2312" pitchFamily="49" charset="-122"/>
              </a:rPr>
              <a:t>在判断谓词公式等价的运算中，所有命题公式的基本等价定律均适用，不过此时的</a:t>
            </a:r>
            <a:r>
              <a:rPr lang="en-US" altLang="zh-CN" dirty="0">
                <a:ea typeface="仿宋_GB2312" pitchFamily="49" charset="-122"/>
              </a:rPr>
              <a:t>P</a:t>
            </a:r>
            <a:r>
              <a:rPr lang="zh-CN" altLang="en-US" dirty="0">
                <a:ea typeface="仿宋_GB2312" pitchFamily="49" charset="-122"/>
              </a:rPr>
              <a:t>，</a:t>
            </a:r>
            <a:r>
              <a:rPr lang="en-US" altLang="zh-CN" dirty="0">
                <a:ea typeface="仿宋_GB2312" pitchFamily="49" charset="-122"/>
              </a:rPr>
              <a:t>Q</a:t>
            </a:r>
            <a:r>
              <a:rPr lang="zh-CN" altLang="en-US" dirty="0">
                <a:ea typeface="仿宋_GB2312" pitchFamily="49" charset="-122"/>
              </a:rPr>
              <a:t>，</a:t>
            </a:r>
            <a:r>
              <a:rPr lang="en-US" altLang="zh-CN" dirty="0">
                <a:ea typeface="仿宋_GB2312" pitchFamily="49" charset="-122"/>
              </a:rPr>
              <a:t>R</a:t>
            </a:r>
            <a:r>
              <a:rPr lang="zh-CN" altLang="en-US" dirty="0">
                <a:ea typeface="仿宋_GB2312" pitchFamily="49" charset="-122"/>
              </a:rPr>
              <a:t>都是谓词公式。 </a:t>
            </a:r>
          </a:p>
        </p:txBody>
      </p:sp>
      <p:sp>
        <p:nvSpPr>
          <p:cNvPr id="31539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809875" y="2714625"/>
            <a:ext cx="6000750" cy="12144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latinLnBrk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9302" y="1357299"/>
            <a:ext cx="10933722" cy="5254625"/>
          </a:xfrm>
        </p:spPr>
        <p:txBody>
          <a:bodyPr/>
          <a:lstStyle/>
          <a:p>
            <a:pPr algn="just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dirty="0"/>
              <a:t>定理</a:t>
            </a:r>
            <a:r>
              <a:rPr lang="en-US" altLang="zh-CN" dirty="0"/>
              <a:t>2  </a:t>
            </a:r>
            <a:r>
              <a:rPr lang="zh-CN" altLang="en-US" dirty="0"/>
              <a:t>（基本量词等价定律）</a:t>
            </a:r>
            <a:endParaRPr lang="zh-CN" altLang="en-US" dirty="0"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量词分配律</a:t>
            </a:r>
            <a:endParaRPr lang="zh-CN" alt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altLang="zh-CN" dirty="0">
                <a:sym typeface="Symbol"/>
              </a:rPr>
              <a:t>			    </a:t>
            </a:r>
            <a:r>
              <a:rPr lang="en-US" altLang="zh-CN" i="1" dirty="0"/>
              <a:t>x</a:t>
            </a:r>
            <a:r>
              <a:rPr lang="en-US" altLang="zh-CN" dirty="0"/>
              <a:t>(A(</a:t>
            </a:r>
            <a:r>
              <a:rPr lang="en-US" altLang="zh-CN" i="1" dirty="0"/>
              <a:t>x</a:t>
            </a:r>
            <a:r>
              <a:rPr lang="en-US" altLang="zh-CN" dirty="0"/>
              <a:t>)∧B(</a:t>
            </a:r>
            <a:r>
              <a:rPr lang="en-US" altLang="zh-CN" i="1" dirty="0"/>
              <a:t>x</a:t>
            </a:r>
            <a:r>
              <a:rPr lang="en-US" altLang="zh-CN" dirty="0"/>
              <a:t>)) </a:t>
            </a:r>
            <a:r>
              <a:rPr lang="zh-CN" altLang="en-US" dirty="0">
                <a:cs typeface="Times New Roman" pitchFamily="18" charset="0"/>
                <a:sym typeface="Symbol"/>
              </a:rPr>
              <a:t>  </a:t>
            </a:r>
            <a:r>
              <a:rPr lang="en-US" altLang="zh-CN" dirty="0">
                <a:sym typeface="Symbol"/>
              </a:rPr>
              <a:t></a:t>
            </a:r>
            <a:r>
              <a:rPr lang="en-US" altLang="zh-CN" i="1" dirty="0" err="1">
                <a:sym typeface="Symbol" pitchFamily="18" charset="2"/>
              </a:rPr>
              <a:t>x</a:t>
            </a:r>
            <a:r>
              <a:rPr lang="en-US" altLang="zh-CN" dirty="0" err="1"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sym typeface="Symbol" pitchFamily="18" charset="2"/>
              </a:rPr>
              <a:t>x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dirty="0"/>
              <a:t>∧</a:t>
            </a:r>
            <a:r>
              <a:rPr lang="en-US" altLang="zh-CN" dirty="0">
                <a:sym typeface="Symbol"/>
              </a:rPr>
              <a:t> </a:t>
            </a:r>
            <a:r>
              <a:rPr lang="en-US" altLang="zh-CN" i="1" dirty="0" err="1">
                <a:sym typeface="Symbol" pitchFamily="18" charset="2"/>
              </a:rPr>
              <a:t>x</a:t>
            </a:r>
            <a:r>
              <a:rPr lang="en-US" altLang="zh-CN" dirty="0" err="1"/>
              <a:t>B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endParaRPr lang="en-US" altLang="zh-CN" dirty="0"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altLang="zh-CN" dirty="0">
                <a:sym typeface="Symbol" pitchFamily="18" charset="2"/>
              </a:rPr>
              <a:t>			    </a:t>
            </a:r>
            <a:r>
              <a:rPr lang="en-US" altLang="zh-CN" i="1" dirty="0">
                <a:sym typeface="Symbol" pitchFamily="18" charset="2"/>
              </a:rPr>
              <a:t>x</a:t>
            </a:r>
            <a:r>
              <a:rPr lang="en-US" altLang="zh-CN" dirty="0">
                <a:sym typeface="Symbol" pitchFamily="18" charset="2"/>
              </a:rPr>
              <a:t>(A(</a:t>
            </a:r>
            <a:r>
              <a:rPr lang="en-US" altLang="zh-CN" i="1" dirty="0">
                <a:sym typeface="Symbol" pitchFamily="18" charset="2"/>
              </a:rPr>
              <a:t>x</a:t>
            </a:r>
            <a:r>
              <a:rPr lang="en-US" altLang="zh-CN" dirty="0">
                <a:sym typeface="Symbol" pitchFamily="18" charset="2"/>
              </a:rPr>
              <a:t>)</a:t>
            </a:r>
            <a:r>
              <a:rPr lang="en-US" altLang="zh-CN" dirty="0"/>
              <a:t>∨B(</a:t>
            </a:r>
            <a:r>
              <a:rPr lang="en-US" altLang="zh-CN" i="1" dirty="0"/>
              <a:t>x</a:t>
            </a:r>
            <a:r>
              <a:rPr lang="en-US" altLang="zh-CN" dirty="0"/>
              <a:t>))</a:t>
            </a:r>
            <a:r>
              <a:rPr lang="zh-CN" altLang="en-US" dirty="0">
                <a:cs typeface="Times New Roman" pitchFamily="18" charset="0"/>
                <a:sym typeface="Symbol"/>
              </a:rPr>
              <a:t>   </a:t>
            </a:r>
            <a:r>
              <a:rPr lang="zh-CN" altLang="en-US" dirty="0">
                <a:sym typeface="Symbol" pitchFamily="18" charset="2"/>
              </a:rPr>
              <a:t> </a:t>
            </a:r>
            <a:r>
              <a:rPr lang="en-US" altLang="zh-CN" i="1" dirty="0" err="1">
                <a:sym typeface="Symbol" pitchFamily="18" charset="2"/>
              </a:rPr>
              <a:t>x</a:t>
            </a:r>
            <a:r>
              <a:rPr lang="en-US" altLang="zh-CN" dirty="0" err="1">
                <a:sym typeface="Symbol" pitchFamily="18" charset="2"/>
              </a:rPr>
              <a:t>A</a:t>
            </a:r>
            <a:r>
              <a:rPr lang="en-US" altLang="zh-CN" dirty="0">
                <a:sym typeface="Symbol" pitchFamily="18" charset="2"/>
              </a:rPr>
              <a:t>(</a:t>
            </a:r>
            <a:r>
              <a:rPr lang="en-US" altLang="zh-CN" i="1" dirty="0">
                <a:sym typeface="Symbol" pitchFamily="18" charset="2"/>
              </a:rPr>
              <a:t>x</a:t>
            </a:r>
            <a:r>
              <a:rPr lang="en-US" altLang="zh-CN" dirty="0">
                <a:sym typeface="Symbol" pitchFamily="18" charset="2"/>
              </a:rPr>
              <a:t>)</a:t>
            </a:r>
            <a:r>
              <a:rPr lang="en-US" altLang="zh-CN" dirty="0"/>
              <a:t>∨</a:t>
            </a:r>
            <a:r>
              <a:rPr lang="en-US" altLang="zh-CN" dirty="0">
                <a:sym typeface="Symbol" pitchFamily="18" charset="2"/>
              </a:rPr>
              <a:t> </a:t>
            </a:r>
            <a:r>
              <a:rPr lang="en-US" altLang="zh-CN" i="1" dirty="0" err="1">
                <a:sym typeface="Symbol" pitchFamily="18" charset="2"/>
              </a:rPr>
              <a:t>x</a:t>
            </a:r>
            <a:r>
              <a:rPr lang="en-US" altLang="zh-CN" dirty="0" err="1">
                <a:sym typeface="Symbol" pitchFamily="18" charset="2"/>
              </a:rPr>
              <a:t>B</a:t>
            </a:r>
            <a:r>
              <a:rPr lang="en-US" altLang="zh-CN" dirty="0">
                <a:sym typeface="Symbol" pitchFamily="18" charset="2"/>
              </a:rPr>
              <a:t>(</a:t>
            </a:r>
            <a:r>
              <a:rPr lang="en-US" altLang="zh-CN" i="1" dirty="0">
                <a:sym typeface="Symbol" pitchFamily="18" charset="2"/>
              </a:rPr>
              <a:t>x</a:t>
            </a:r>
            <a:r>
              <a:rPr lang="en-US" altLang="zh-CN" dirty="0">
                <a:sym typeface="Symbol" pitchFamily="18" charset="2"/>
              </a:rPr>
              <a:t>)</a:t>
            </a:r>
          </a:p>
          <a:p>
            <a:pPr algn="just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dirty="0">
                <a:ea typeface="仿宋_GB2312" pitchFamily="49" charset="-122"/>
              </a:rPr>
              <a:t>这里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A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、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B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是任意包括未量化个体变量</a:t>
            </a:r>
            <a:r>
              <a:rPr lang="en-US" altLang="zh-CN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x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的谓词公式</a:t>
            </a:r>
            <a:endParaRPr lang="en-US" altLang="zh-CN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仿宋_GB2312" pitchFamily="49" charset="-122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None/>
              <a:defRPr/>
            </a:pPr>
            <a:endParaRPr lang="en-US" altLang="zh-CN" dirty="0">
              <a:ea typeface="仿宋_GB2312" pitchFamily="49" charset="-122"/>
              <a:sym typeface="Symbol" pitchFamily="18" charset="2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dirty="0">
                <a:ea typeface="仿宋_GB2312" pitchFamily="49" charset="-122"/>
                <a:sym typeface="Symbol" pitchFamily="18" charset="2"/>
              </a:rPr>
              <a:t>另两种情况的思考：</a:t>
            </a:r>
            <a:r>
              <a:rPr lang="en-US" altLang="zh-CN" dirty="0">
                <a:ea typeface="仿宋_GB2312" pitchFamily="49" charset="-122"/>
                <a:sym typeface="Symbol"/>
              </a:rPr>
              <a:t> </a:t>
            </a:r>
            <a:r>
              <a:rPr lang="en-US" altLang="zh-CN" dirty="0">
                <a:sym typeface="Symbol"/>
              </a:rPr>
              <a:t></a:t>
            </a:r>
            <a:r>
              <a:rPr lang="zh-CN" altLang="en-US" dirty="0">
                <a:ea typeface="仿宋_GB2312" pitchFamily="49" charset="-122"/>
                <a:sym typeface="Symbol" pitchFamily="18" charset="2"/>
              </a:rPr>
              <a:t>与</a:t>
            </a:r>
            <a:r>
              <a:rPr lang="zh-CN" altLang="en-US" dirty="0"/>
              <a:t>∨， </a:t>
            </a:r>
            <a:r>
              <a:rPr lang="zh-CN" altLang="en-US" dirty="0">
                <a:sym typeface="Symbol" pitchFamily="18" charset="2"/>
              </a:rPr>
              <a:t> </a:t>
            </a:r>
            <a:r>
              <a:rPr lang="zh-CN" altLang="en-US" dirty="0">
                <a:ea typeface="仿宋_GB2312" pitchFamily="49" charset="-122"/>
                <a:sym typeface="Symbol" pitchFamily="18" charset="2"/>
              </a:rPr>
              <a:t>与</a:t>
            </a:r>
            <a:r>
              <a:rPr lang="zh-CN" altLang="en-US" dirty="0"/>
              <a:t>∧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258835-5641-4BD6-B084-C146099BF2DC}"/>
              </a:ext>
            </a:extLst>
          </p:cNvPr>
          <p:cNvSpPr txBox="1"/>
          <p:nvPr/>
        </p:nvSpPr>
        <p:spPr>
          <a:xfrm>
            <a:off x="7548741" y="523909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0" dirty="0">
                <a:solidFill>
                  <a:srgbClr val="FF0000"/>
                </a:solidFill>
                <a:latin typeface="+mn-ea"/>
                <a:ea typeface="+mn-ea"/>
              </a:rPr>
              <a:t>不满足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EXAMPLE 11    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5440" y="1357313"/>
            <a:ext cx="9865096" cy="3071812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>
                <a:ea typeface="楷体_GB2312" pitchFamily="49" charset="-122"/>
              </a:rPr>
              <a:t> "</a:t>
            </a:r>
            <a:r>
              <a:rPr lang="zh-CN" altLang="en-US" dirty="0">
                <a:ea typeface="楷体_GB2312" pitchFamily="49" charset="-122"/>
              </a:rPr>
              <a:t>所有狮子是凶猛的。</a:t>
            </a:r>
            <a:r>
              <a:rPr lang="en-US" altLang="zh-CN" dirty="0">
                <a:ea typeface="楷体_GB2312" pitchFamily="49" charset="-122"/>
              </a:rPr>
              <a:t>"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>
                <a:ea typeface="楷体_GB2312" pitchFamily="49" charset="-122"/>
              </a:rPr>
              <a:t> "</a:t>
            </a:r>
            <a:r>
              <a:rPr lang="zh-CN" altLang="en-US" dirty="0">
                <a:ea typeface="楷体_GB2312" pitchFamily="49" charset="-122"/>
              </a:rPr>
              <a:t>有些狮子不喝咖啡。</a:t>
            </a:r>
            <a:r>
              <a:rPr lang="en-US" altLang="zh-CN" dirty="0">
                <a:ea typeface="楷体_GB2312" pitchFamily="49" charset="-122"/>
              </a:rPr>
              <a:t>"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>
                <a:ea typeface="楷体_GB2312" pitchFamily="49" charset="-122"/>
              </a:rPr>
              <a:t> "</a:t>
            </a:r>
            <a:r>
              <a:rPr lang="zh-CN" altLang="en-US" dirty="0">
                <a:ea typeface="楷体_GB2312" pitchFamily="49" charset="-122"/>
              </a:rPr>
              <a:t>有些凶猛的动物不喝咖啡。</a:t>
            </a:r>
            <a:r>
              <a:rPr lang="en-US" altLang="zh-CN" dirty="0">
                <a:ea typeface="楷体_GB2312" pitchFamily="49" charset="-122"/>
              </a:rPr>
              <a:t>"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sz="2700" dirty="0">
                <a:ea typeface="楷体_GB2312" pitchFamily="49" charset="-122"/>
              </a:rPr>
              <a:t>设 </a:t>
            </a:r>
            <a:r>
              <a:rPr lang="en-US" altLang="zh-CN" sz="2700" dirty="0">
                <a:ea typeface="楷体_GB2312" pitchFamily="49" charset="-122"/>
              </a:rPr>
              <a:t>P(</a:t>
            </a:r>
            <a:r>
              <a:rPr lang="en-US" altLang="zh-CN" sz="2700" i="1" dirty="0">
                <a:ea typeface="楷体_GB2312" pitchFamily="49" charset="-122"/>
              </a:rPr>
              <a:t>x</a:t>
            </a:r>
            <a:r>
              <a:rPr lang="en-US" altLang="zh-CN" sz="2700" dirty="0">
                <a:ea typeface="楷体_GB2312" pitchFamily="49" charset="-122"/>
              </a:rPr>
              <a:t>), Q(</a:t>
            </a:r>
            <a:r>
              <a:rPr lang="en-US" altLang="zh-CN" sz="2700" i="1" dirty="0">
                <a:ea typeface="楷体_GB2312" pitchFamily="49" charset="-122"/>
              </a:rPr>
              <a:t>x</a:t>
            </a:r>
            <a:r>
              <a:rPr lang="en-US" altLang="zh-CN" sz="2700" dirty="0">
                <a:ea typeface="楷体_GB2312" pitchFamily="49" charset="-122"/>
              </a:rPr>
              <a:t>)</a:t>
            </a:r>
            <a:r>
              <a:rPr lang="zh-CN" altLang="en-US" sz="2700" dirty="0">
                <a:ea typeface="楷体_GB2312" pitchFamily="49" charset="-122"/>
              </a:rPr>
              <a:t>和 </a:t>
            </a:r>
            <a:r>
              <a:rPr lang="en-US" altLang="zh-CN" sz="2700" dirty="0">
                <a:ea typeface="楷体_GB2312" pitchFamily="49" charset="-122"/>
              </a:rPr>
              <a:t>R(</a:t>
            </a:r>
            <a:r>
              <a:rPr lang="en-US" altLang="zh-CN" sz="2700" i="1" dirty="0">
                <a:ea typeface="楷体_GB2312" pitchFamily="49" charset="-122"/>
              </a:rPr>
              <a:t>x</a:t>
            </a:r>
            <a:r>
              <a:rPr lang="en-US" altLang="zh-CN" sz="2700" dirty="0">
                <a:ea typeface="楷体_GB2312" pitchFamily="49" charset="-122"/>
              </a:rPr>
              <a:t>) </a:t>
            </a:r>
            <a:r>
              <a:rPr lang="zh-CN" altLang="en-US" sz="2700" dirty="0">
                <a:ea typeface="楷体_GB2312" pitchFamily="49" charset="-122"/>
              </a:rPr>
              <a:t>分别表示 “</a:t>
            </a:r>
            <a:r>
              <a:rPr lang="en-US" altLang="zh-CN" sz="2700" i="1" dirty="0">
                <a:ea typeface="楷体_GB2312" pitchFamily="49" charset="-122"/>
              </a:rPr>
              <a:t>x</a:t>
            </a:r>
            <a:r>
              <a:rPr lang="en-US" altLang="zh-CN" sz="2700" dirty="0">
                <a:ea typeface="楷体_GB2312" pitchFamily="49" charset="-122"/>
              </a:rPr>
              <a:t> </a:t>
            </a:r>
            <a:r>
              <a:rPr lang="zh-CN" altLang="en-US" sz="2700" dirty="0">
                <a:ea typeface="楷体_GB2312" pitchFamily="49" charset="-122"/>
              </a:rPr>
              <a:t>是狮子”，“</a:t>
            </a:r>
            <a:r>
              <a:rPr lang="en-US" altLang="zh-CN" sz="2700" i="1" dirty="0">
                <a:ea typeface="楷体_GB2312" pitchFamily="49" charset="-122"/>
              </a:rPr>
              <a:t>x</a:t>
            </a:r>
            <a:r>
              <a:rPr lang="en-US" altLang="zh-CN" sz="2700" dirty="0">
                <a:ea typeface="楷体_GB2312" pitchFamily="49" charset="-122"/>
              </a:rPr>
              <a:t> </a:t>
            </a:r>
            <a:r>
              <a:rPr lang="zh-CN" altLang="en-US" sz="2700" dirty="0">
                <a:ea typeface="楷体_GB2312" pitchFamily="49" charset="-122"/>
              </a:rPr>
              <a:t>是凶猛的”和 “</a:t>
            </a:r>
            <a:r>
              <a:rPr lang="en-US" altLang="zh-CN" sz="2700" i="1" dirty="0">
                <a:ea typeface="楷体_GB2312" pitchFamily="49" charset="-122"/>
              </a:rPr>
              <a:t>x</a:t>
            </a:r>
            <a:r>
              <a:rPr lang="en-US" altLang="zh-CN" sz="2700" dirty="0">
                <a:ea typeface="楷体_GB2312" pitchFamily="49" charset="-122"/>
              </a:rPr>
              <a:t> </a:t>
            </a:r>
            <a:r>
              <a:rPr lang="zh-CN" altLang="en-US" sz="2700" dirty="0">
                <a:ea typeface="楷体_GB2312" pitchFamily="49" charset="-122"/>
              </a:rPr>
              <a:t>喝咖啡”。假定论域为所有动物的集合。</a:t>
            </a:r>
            <a:endParaRPr lang="en-US" altLang="zh-CN" sz="2700" dirty="0">
              <a:ea typeface="楷体_GB2312" pitchFamily="49" charset="-122"/>
            </a:endParaRPr>
          </a:p>
        </p:txBody>
      </p:sp>
      <p:graphicFrame>
        <p:nvGraphicFramePr>
          <p:cNvPr id="167940" name="Object 2"/>
          <p:cNvGraphicFramePr>
            <a:graphicFrameLocks noChangeAspect="1"/>
          </p:cNvGraphicFramePr>
          <p:nvPr/>
        </p:nvGraphicFramePr>
        <p:xfrm>
          <a:off x="2063750" y="4437064"/>
          <a:ext cx="3886200" cy="183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位图图像" r:id="rId5" imgW="2095793" imgH="990738" progId="PBrush">
                  <p:embed/>
                </p:oleObj>
              </mc:Choice>
              <mc:Fallback>
                <p:oleObj name="位图图像" r:id="rId5" imgW="2095793" imgH="990738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4437064"/>
                        <a:ext cx="3886200" cy="18367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42052" y="4293096"/>
            <a:ext cx="4824413" cy="1508072"/>
          </a:xfrm>
          <a:prstGeom prst="wedgeRoundRectCallout">
            <a:avLst>
              <a:gd name="adj1" fmla="val -63314"/>
              <a:gd name="adj2" fmla="val -865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atinLnBrk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400" b="1" i="0" dirty="0">
                <a:latin typeface="仿宋_GB2312" pitchFamily="49" charset="-122"/>
                <a:ea typeface="仿宋_GB2312" pitchFamily="49" charset="-122"/>
              </a:rPr>
              <a:t>特性谓词与语义谓词关系</a:t>
            </a:r>
            <a:r>
              <a:rPr lang="zh-CN" altLang="en-US" sz="2400" b="1" i="0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*</a:t>
            </a:r>
            <a:r>
              <a:rPr lang="zh-CN" altLang="en-US" sz="2400" b="1" i="0" dirty="0">
                <a:latin typeface="仿宋_GB2312" pitchFamily="49" charset="-122"/>
                <a:ea typeface="仿宋_GB2312" pitchFamily="49" charset="-122"/>
              </a:rPr>
              <a:t>：</a:t>
            </a:r>
            <a:endParaRPr lang="en-US" altLang="zh-CN" sz="2400" b="1" i="0" dirty="0">
              <a:latin typeface="仿宋_GB2312" pitchFamily="49" charset="-122"/>
              <a:ea typeface="仿宋_GB2312" pitchFamily="49" charset="-122"/>
            </a:endParaRPr>
          </a:p>
          <a:p>
            <a:pPr latinLnBrk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400" i="0" dirty="0">
                <a:latin typeface="仿宋_GB2312" pitchFamily="49" charset="-122"/>
                <a:ea typeface="仿宋_GB2312" pitchFamily="49" charset="-122"/>
              </a:rPr>
              <a:t>全称量化内两者间为条件关系→</a:t>
            </a:r>
            <a:endParaRPr lang="en-US" altLang="zh-CN" sz="2400" i="0" dirty="0">
              <a:latin typeface="仿宋_GB2312" pitchFamily="49" charset="-122"/>
              <a:ea typeface="仿宋_GB2312" pitchFamily="49" charset="-122"/>
            </a:endParaRPr>
          </a:p>
          <a:p>
            <a:pPr latinLnBrk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400" i="0" dirty="0">
                <a:latin typeface="仿宋_GB2312" pitchFamily="49" charset="-122"/>
                <a:ea typeface="仿宋_GB2312" pitchFamily="49" charset="-122"/>
              </a:rPr>
              <a:t>存在量化内两者间为合取关系∧</a:t>
            </a:r>
            <a:endParaRPr lang="en-US" sz="2400" i="0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459533" y="1928813"/>
            <a:ext cx="4500563" cy="25717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latinLnBrk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9301" y="1271590"/>
            <a:ext cx="10891315" cy="4729178"/>
          </a:xfrm>
        </p:spPr>
        <p:txBody>
          <a:bodyPr/>
          <a:lstStyle/>
          <a:p>
            <a:pPr algn="just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量词扩张</a:t>
            </a:r>
            <a:r>
              <a:rPr lang="en-US" altLang="zh-CN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/</a:t>
            </a:r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收缩律</a:t>
            </a:r>
            <a:endParaRPr lang="zh-CN" alt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altLang="zh-CN" dirty="0">
                <a:sym typeface="Symbol"/>
              </a:rPr>
              <a:t>			</a:t>
            </a:r>
            <a:r>
              <a:rPr lang="en-US" altLang="zh-CN" i="1" dirty="0"/>
              <a:t>x</a:t>
            </a:r>
            <a:r>
              <a:rPr lang="en-US" altLang="zh-CN" dirty="0"/>
              <a:t>(P∨B(</a:t>
            </a:r>
            <a:r>
              <a:rPr lang="en-US" altLang="zh-CN" i="1" dirty="0"/>
              <a:t>x</a:t>
            </a:r>
            <a:r>
              <a:rPr lang="en-US" altLang="zh-CN" dirty="0"/>
              <a:t>))  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  </a:t>
            </a:r>
            <a:r>
              <a:rPr lang="en-US" altLang="zh-CN" dirty="0"/>
              <a:t>P∨</a:t>
            </a:r>
            <a:r>
              <a:rPr lang="en-US" altLang="zh-CN" dirty="0">
                <a:sym typeface="Symbol"/>
              </a:rPr>
              <a:t></a:t>
            </a:r>
            <a:r>
              <a:rPr lang="en-US" altLang="zh-CN" i="1" dirty="0" err="1"/>
              <a:t>x</a:t>
            </a:r>
            <a:r>
              <a:rPr lang="en-US" altLang="zh-CN" dirty="0" err="1"/>
              <a:t>B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endParaRPr lang="en-US" altLang="zh-CN" dirty="0"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altLang="zh-CN" dirty="0">
                <a:sym typeface="Symbol"/>
              </a:rPr>
              <a:t>			</a:t>
            </a:r>
            <a:r>
              <a:rPr lang="en-US" altLang="zh-CN" i="1" dirty="0"/>
              <a:t>x</a:t>
            </a:r>
            <a:r>
              <a:rPr lang="en-US" altLang="zh-CN" dirty="0"/>
              <a:t>(P∧B(</a:t>
            </a:r>
            <a:r>
              <a:rPr lang="en-US" altLang="zh-CN" i="1" dirty="0"/>
              <a:t>x</a:t>
            </a:r>
            <a:r>
              <a:rPr lang="en-US" altLang="zh-CN" dirty="0"/>
              <a:t>))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    </a:t>
            </a:r>
            <a:r>
              <a:rPr lang="en-US" altLang="zh-CN" dirty="0"/>
              <a:t>P∧</a:t>
            </a:r>
            <a:r>
              <a:rPr lang="en-US" altLang="zh-CN" dirty="0">
                <a:sym typeface="Symbol"/>
              </a:rPr>
              <a:t></a:t>
            </a:r>
            <a:r>
              <a:rPr lang="en-US" altLang="zh-CN" i="1" dirty="0" err="1"/>
              <a:t>x</a:t>
            </a:r>
            <a:r>
              <a:rPr lang="en-US" altLang="zh-CN" dirty="0" err="1"/>
              <a:t>B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endParaRPr lang="en-US" altLang="zh-CN" dirty="0"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altLang="zh-CN" dirty="0">
                <a:sym typeface="Symbol" pitchFamily="18" charset="2"/>
              </a:rPr>
              <a:t>	 		</a:t>
            </a:r>
            <a:r>
              <a:rPr lang="en-US" altLang="zh-CN" i="1" dirty="0">
                <a:sym typeface="Symbol" pitchFamily="18" charset="2"/>
              </a:rPr>
              <a:t>x</a:t>
            </a:r>
            <a:r>
              <a:rPr lang="en-US" altLang="zh-CN" dirty="0"/>
              <a:t>(P∨B(</a:t>
            </a:r>
            <a:r>
              <a:rPr lang="en-US" altLang="zh-CN" i="1" dirty="0"/>
              <a:t>x</a:t>
            </a:r>
            <a:r>
              <a:rPr lang="en-US" altLang="zh-CN" dirty="0"/>
              <a:t>))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    </a:t>
            </a:r>
            <a:r>
              <a:rPr lang="en-US" altLang="zh-CN" dirty="0"/>
              <a:t>P∨</a:t>
            </a:r>
            <a:r>
              <a:rPr lang="en-US" altLang="zh-CN" dirty="0">
                <a:sym typeface="Symbol" pitchFamily="18" charset="2"/>
              </a:rPr>
              <a:t></a:t>
            </a:r>
            <a:r>
              <a:rPr lang="en-US" altLang="zh-CN" i="1" dirty="0" err="1"/>
              <a:t>x</a:t>
            </a:r>
            <a:r>
              <a:rPr lang="en-US" altLang="zh-CN" dirty="0" err="1"/>
              <a:t>B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endParaRPr lang="en-US" altLang="zh-CN" dirty="0"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altLang="zh-CN" dirty="0">
                <a:sym typeface="Symbol" pitchFamily="18" charset="2"/>
              </a:rPr>
              <a:t>			</a:t>
            </a:r>
            <a:r>
              <a:rPr lang="en-US" altLang="zh-CN" i="1" dirty="0">
                <a:sym typeface="Symbol" pitchFamily="18" charset="2"/>
              </a:rPr>
              <a:t>x</a:t>
            </a:r>
            <a:r>
              <a:rPr lang="en-US" altLang="zh-CN" dirty="0"/>
              <a:t>(P∧B(</a:t>
            </a:r>
            <a:r>
              <a:rPr lang="en-US" altLang="zh-CN" i="1" dirty="0"/>
              <a:t>x</a:t>
            </a:r>
            <a:r>
              <a:rPr lang="en-US" altLang="zh-CN" dirty="0"/>
              <a:t>))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    </a:t>
            </a:r>
            <a:r>
              <a:rPr lang="en-US" altLang="zh-CN" dirty="0"/>
              <a:t>P∧</a:t>
            </a:r>
            <a:r>
              <a:rPr lang="en-US" altLang="zh-CN" dirty="0">
                <a:sym typeface="Symbol" pitchFamily="18" charset="2"/>
              </a:rPr>
              <a:t></a:t>
            </a:r>
            <a:r>
              <a:rPr lang="en-US" altLang="zh-CN" i="1" dirty="0" err="1">
                <a:sym typeface="Symbol" pitchFamily="18" charset="2"/>
              </a:rPr>
              <a:t>x</a:t>
            </a:r>
            <a:r>
              <a:rPr lang="en-US" altLang="zh-CN" dirty="0" err="1"/>
              <a:t>B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endParaRPr lang="en-US" altLang="zh-CN" dirty="0">
              <a:cs typeface="Times New Roman" pitchFamily="18" charset="0"/>
            </a:endParaRPr>
          </a:p>
          <a:p>
            <a:pPr marL="0" indent="0" algn="just">
              <a:lnSpc>
                <a:spcPct val="130000"/>
              </a:lnSpc>
              <a:buNone/>
              <a:defRPr/>
            </a:pPr>
            <a:r>
              <a:rPr lang="zh-CN" altLang="en-US" dirty="0">
                <a:ea typeface="仿宋_GB2312" pitchFamily="49" charset="-122"/>
              </a:rPr>
              <a:t>这里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B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是任意包括未量化个体变量</a:t>
            </a:r>
            <a:r>
              <a:rPr lang="en-US" altLang="zh-CN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x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的谓词公式</a:t>
            </a:r>
            <a:r>
              <a:rPr lang="zh-CN" altLang="en-US" dirty="0">
                <a:ea typeface="仿宋_GB2312" pitchFamily="49" charset="-122"/>
              </a:rPr>
              <a:t>，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P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是不包括个体变量</a:t>
            </a:r>
            <a:r>
              <a:rPr lang="en-US" altLang="zh-CN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x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的任意谓词公式</a:t>
            </a:r>
            <a:r>
              <a:rPr lang="zh-CN" altLang="en-US" dirty="0">
                <a:ea typeface="仿宋_GB2312" pitchFamily="49" charset="-122"/>
              </a:rPr>
              <a:t>。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8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57400" y="1343025"/>
            <a:ext cx="8382000" cy="2514600"/>
          </a:xfrm>
        </p:spPr>
        <p:txBody>
          <a:bodyPr/>
          <a:lstStyle/>
          <a:p>
            <a:pPr algn="just">
              <a:lnSpc>
                <a:spcPct val="170000"/>
              </a:lnSpc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例  证明 </a:t>
            </a:r>
          </a:p>
          <a:p>
            <a:pPr algn="just">
              <a:lnSpc>
                <a:spcPct val="170000"/>
              </a:lnSpc>
              <a:buFont typeface="Wingdings" pitchFamily="2" charset="2"/>
              <a:buNone/>
            </a:pPr>
            <a:r>
              <a:rPr lang="zh-CN" altLang="en-US" dirty="0"/>
              <a:t>         </a:t>
            </a:r>
            <a:r>
              <a:rPr lang="zh-CN" altLang="en-US" dirty="0">
                <a:sym typeface="Symbol" pitchFamily="18" charset="2"/>
              </a:rPr>
              <a:t></a:t>
            </a:r>
            <a:r>
              <a:rPr lang="en-US" altLang="zh-CN" i="1" dirty="0"/>
              <a:t>x</a:t>
            </a:r>
            <a:r>
              <a:rPr lang="en-US" altLang="zh-CN" dirty="0"/>
              <a:t>(A(</a:t>
            </a:r>
            <a:r>
              <a:rPr lang="en-US" altLang="zh-CN" i="1" dirty="0"/>
              <a:t>x</a:t>
            </a:r>
            <a:r>
              <a:rPr lang="en-US" altLang="zh-CN" dirty="0"/>
              <a:t>)→B(</a:t>
            </a:r>
            <a:r>
              <a:rPr lang="en-US" altLang="zh-CN" i="1" dirty="0"/>
              <a:t>x</a:t>
            </a:r>
            <a:r>
              <a:rPr lang="en-US" altLang="zh-CN" dirty="0"/>
              <a:t>))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dirty="0">
                <a:sym typeface="Symbol" pitchFamily="18" charset="2"/>
              </a:rPr>
              <a:t></a:t>
            </a:r>
            <a:r>
              <a:rPr lang="en-US" altLang="zh-CN" i="1" dirty="0" err="1"/>
              <a:t>x</a:t>
            </a:r>
            <a:r>
              <a:rPr lang="en-US" altLang="zh-CN" dirty="0" err="1"/>
              <a:t>A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)→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>
                <a:sym typeface="Symbol" pitchFamily="18" charset="2"/>
              </a:rPr>
              <a:t></a:t>
            </a:r>
            <a:r>
              <a:rPr lang="en-US" altLang="zh-CN" i="1" dirty="0" err="1">
                <a:sym typeface="Symbol" pitchFamily="18" charset="2"/>
              </a:rPr>
              <a:t>x</a:t>
            </a:r>
            <a:r>
              <a:rPr lang="en-US" altLang="zh-CN" dirty="0" err="1"/>
              <a:t>B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</a:p>
        </p:txBody>
      </p:sp>
      <p:sp>
        <p:nvSpPr>
          <p:cNvPr id="3194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9489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057400" y="1343025"/>
                <a:ext cx="8382000" cy="2514600"/>
              </a:xfrm>
            </p:spPr>
            <p:txBody>
              <a:bodyPr/>
              <a:lstStyle/>
              <a:p>
                <a:pPr algn="just">
                  <a:lnSpc>
                    <a:spcPct val="170000"/>
                  </a:lnSpc>
                  <a:buFont typeface="Wingdings" pitchFamily="2" charset="2"/>
                  <a:buNone/>
                </a:pPr>
                <a:r>
                  <a:rPr lang="zh-CN" altLang="en-US" dirty="0">
                    <a:latin typeface="楷体_GB2312" pitchFamily="49" charset="-122"/>
                    <a:ea typeface="楷体_GB2312" pitchFamily="49" charset="-122"/>
                  </a:rPr>
                  <a:t>例  证明 </a:t>
                </a:r>
              </a:p>
              <a:p>
                <a:pPr algn="just">
                  <a:lnSpc>
                    <a:spcPct val="170000"/>
                  </a:lnSpc>
                  <a:buFont typeface="Wingdings" pitchFamily="2" charset="2"/>
                  <a:buNone/>
                </a:pPr>
                <a:r>
                  <a:rPr lang="en-US" altLang="zh-CN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P(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)</a:t>
                </a:r>
                <a:r>
                  <a:rPr lang="en-US" altLang="zh-CN" dirty="0">
                    <a:sym typeface="Symbol" panose="05050102010706020507" pitchFamily="18" charset="2"/>
                  </a:rPr>
                  <a:t></a:t>
                </a:r>
                <a:r>
                  <a:rPr lang="zh-CN" altLang="en-US" dirty="0">
                    <a:sym typeface="Symbol" pitchFamily="18" charset="2"/>
                  </a:rPr>
                  <a:t> </a:t>
                </a:r>
                <a:r>
                  <a:rPr lang="en-US" altLang="zh-CN" i="1" dirty="0" err="1"/>
                  <a:t>x</a:t>
                </a:r>
                <a:r>
                  <a:rPr lang="en-US" altLang="zh-CN" dirty="0" err="1"/>
                  <a:t>Q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)</a:t>
                </a:r>
                <a:r>
                  <a:rPr lang="en-US" altLang="zh-CN" dirty="0">
                    <a:cs typeface="Times New Roman" pitchFamily="18" charset="0"/>
                    <a:sym typeface="Symbol" pitchFamily="18" charset="2"/>
                  </a:rPr>
                  <a:t> 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ym typeface="Symbol" pitchFamily="18" charset="2"/>
                  </a:rPr>
                  <a:t></a:t>
                </a:r>
                <a:r>
                  <a:rPr lang="en-US" altLang="zh-CN" i="1" dirty="0"/>
                  <a:t>y</a:t>
                </a:r>
                <a:r>
                  <a:rPr lang="en-US" altLang="zh-CN" dirty="0"/>
                  <a:t>(P(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)</a:t>
                </a:r>
                <a:r>
                  <a:rPr lang="en-US" altLang="zh-CN" dirty="0">
                    <a:sym typeface="Symbol" panose="05050102010706020507" pitchFamily="18" charset="2"/>
                  </a:rPr>
                  <a:t></a:t>
                </a:r>
                <a:r>
                  <a:rPr lang="zh-CN" altLang="en-US" dirty="0">
                    <a:sym typeface="Symbol" pitchFamily="18" charset="2"/>
                  </a:rPr>
                  <a:t> </a:t>
                </a:r>
                <a:r>
                  <a:rPr lang="en-US" altLang="zh-CN" dirty="0"/>
                  <a:t>Q(</a:t>
                </a:r>
                <a:r>
                  <a:rPr lang="en-US" altLang="zh-CN" i="1" dirty="0"/>
                  <a:t>y</a:t>
                </a:r>
                <a:r>
                  <a:rPr lang="en-US" altLang="zh-CN" dirty="0"/>
                  <a:t>))</a:t>
                </a:r>
              </a:p>
            </p:txBody>
          </p:sp>
        </mc:Choice>
        <mc:Fallback xmlns="">
          <p:sp>
            <p:nvSpPr>
              <p:cNvPr id="319489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57400" y="1343025"/>
                <a:ext cx="8382000" cy="2514600"/>
              </a:xfrm>
              <a:blipFill>
                <a:blip r:embed="rId2"/>
                <a:stretch>
                  <a:fillRect l="-1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4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71292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逻辑</a:t>
            </a:r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程序设计（了解）</a:t>
            </a:r>
            <a:endParaRPr lang="en-US" altLang="zh-CN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55440" y="1214438"/>
            <a:ext cx="10416894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8288" indent="-268288" latinLnBrk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仿宋_GB2312" pitchFamily="49" charset="-122"/>
              </a:rPr>
              <a:t>使用谓词逻辑的规则进行推理的程序设计语言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仿宋_GB2312" pitchFamily="49" charset="-122"/>
              </a:rPr>
              <a:t>——</a:t>
            </a:r>
            <a:r>
              <a:rPr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仿宋_GB2312" pitchFamily="49" charset="-122"/>
              </a:rPr>
              <a:t>逻辑程序设计语言，如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仿宋_GB2312" pitchFamily="49" charset="-122"/>
              </a:rPr>
              <a:t>Prolog</a:t>
            </a:r>
          </a:p>
          <a:p>
            <a:pPr marL="268288" indent="-268288" latinLnBrk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仿宋_GB2312" pitchFamily="49" charset="-122"/>
              </a:rPr>
              <a:t>20</a:t>
            </a:r>
            <a:r>
              <a:rPr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仿宋_GB2312" pitchFamily="49" charset="-122"/>
              </a:rPr>
              <a:t>世纪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仿宋_GB2312" pitchFamily="49" charset="-122"/>
              </a:rPr>
              <a:t>70</a:t>
            </a:r>
            <a:r>
              <a:rPr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仿宋_GB2312" pitchFamily="49" charset="-122"/>
              </a:rPr>
              <a:t>年代出现，现主要应用于人工智能领域</a:t>
            </a:r>
            <a:endParaRPr lang="en-US" altLang="zh-CN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仿宋_GB2312" pitchFamily="49" charset="-122"/>
            </a:endParaRPr>
          </a:p>
          <a:p>
            <a:pPr marL="268288" indent="-268288" latinLnBrk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仿宋_GB2312" pitchFamily="49" charset="-122"/>
              </a:rPr>
              <a:t>包括两类语句：</a:t>
            </a:r>
            <a:r>
              <a:rPr lang="en-US" altLang="zh-CN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仿宋_GB2312" pitchFamily="49" charset="-122"/>
              </a:rPr>
              <a:t>Prolog</a:t>
            </a:r>
            <a:r>
              <a:rPr lang="zh-CN" altLang="en-US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仿宋_GB2312" pitchFamily="49" charset="-122"/>
              </a:rPr>
              <a:t>事实</a:t>
            </a:r>
            <a:r>
              <a:rPr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仿宋_GB2312" pitchFamily="49" charset="-122"/>
              </a:rPr>
              <a:t>和</a:t>
            </a:r>
            <a:r>
              <a:rPr lang="en-US" altLang="zh-CN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仿宋_GB2312" pitchFamily="49" charset="-122"/>
              </a:rPr>
              <a:t>Prolog</a:t>
            </a:r>
            <a:r>
              <a:rPr lang="zh-CN" altLang="en-US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仿宋_GB2312" pitchFamily="49" charset="-122"/>
              </a:rPr>
              <a:t>规则</a:t>
            </a:r>
            <a:endParaRPr lang="en-US" altLang="zh-CN" i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仿宋_GB2312" pitchFamily="49" charset="-122"/>
            </a:endParaRPr>
          </a:p>
          <a:p>
            <a:pPr marL="725488" lvl="1" indent="-268288" latinLnBrk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600" i="0" dirty="0">
                <a:latin typeface="+mn-lt"/>
                <a:ea typeface="仿宋_GB2312" pitchFamily="49" charset="-122"/>
              </a:rPr>
              <a:t>Prolog</a:t>
            </a:r>
            <a:r>
              <a:rPr lang="zh-CN" altLang="en-US" sz="2600" i="0" dirty="0">
                <a:latin typeface="+mn-lt"/>
                <a:ea typeface="仿宋_GB2312" pitchFamily="49" charset="-122"/>
              </a:rPr>
              <a:t>事实：定义谓词（指定满足这些谓词的元素）</a:t>
            </a:r>
            <a:endParaRPr lang="en-US" altLang="zh-CN" sz="2600" i="0" dirty="0">
              <a:latin typeface="+mn-lt"/>
              <a:ea typeface="仿宋_GB2312" pitchFamily="49" charset="-122"/>
            </a:endParaRPr>
          </a:p>
          <a:p>
            <a:pPr marL="725488" lvl="1" indent="-268288" latinLnBrk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600" i="0" dirty="0">
                <a:latin typeface="+mn-lt"/>
                <a:ea typeface="仿宋_GB2312" pitchFamily="49" charset="-122"/>
              </a:rPr>
              <a:t>Prolog</a:t>
            </a:r>
            <a:r>
              <a:rPr lang="zh-CN" altLang="en-US" sz="2600" i="0" dirty="0">
                <a:latin typeface="+mn-lt"/>
                <a:ea typeface="仿宋_GB2312" pitchFamily="49" charset="-122"/>
              </a:rPr>
              <a:t>规则：使用</a:t>
            </a:r>
            <a:r>
              <a:rPr lang="en-US" altLang="zh-CN" sz="2600" i="0" dirty="0">
                <a:ea typeface="仿宋_GB2312" pitchFamily="49" charset="-122"/>
              </a:rPr>
              <a:t>Prolog</a:t>
            </a:r>
            <a:r>
              <a:rPr lang="zh-CN" altLang="en-US" sz="2600" i="0" dirty="0">
                <a:ea typeface="仿宋_GB2312" pitchFamily="49" charset="-122"/>
              </a:rPr>
              <a:t>事实定义的谓词定义新的谓词</a:t>
            </a:r>
            <a:endParaRPr lang="en-US" altLang="zh-CN" sz="2600" i="0" dirty="0">
              <a:latin typeface="+mn-lt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逻辑</a:t>
            </a:r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程序设计（了解）</a:t>
            </a:r>
            <a:endParaRPr lang="en-US" altLang="zh-CN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27448" y="1214438"/>
            <a:ext cx="10344886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20000"/>
              </a:lnSpc>
              <a:defRPr/>
            </a:pPr>
            <a:r>
              <a:rPr lang="en-US" altLang="zh-CN" sz="2600" i="0" dirty="0">
                <a:latin typeface="+mn-lt"/>
                <a:ea typeface="楷体_GB2312" pitchFamily="49" charset="-122"/>
              </a:rPr>
              <a:t>Example 22 </a:t>
            </a:r>
            <a:r>
              <a:rPr lang="zh-CN" altLang="en-US" sz="2600" i="0" dirty="0">
                <a:latin typeface="+mn-lt"/>
                <a:ea typeface="楷体_GB2312" pitchFamily="49" charset="-122"/>
              </a:rPr>
              <a:t> 考虑一个</a:t>
            </a:r>
            <a:r>
              <a:rPr lang="en-US" altLang="zh-CN" sz="2600" i="0" dirty="0">
                <a:latin typeface="+mn-lt"/>
                <a:ea typeface="楷体_GB2312" pitchFamily="49" charset="-122"/>
              </a:rPr>
              <a:t>Prolog</a:t>
            </a:r>
            <a:r>
              <a:rPr lang="zh-CN" altLang="en-US" sz="2600" i="0" dirty="0">
                <a:latin typeface="+mn-lt"/>
                <a:ea typeface="楷体_GB2312" pitchFamily="49" charset="-122"/>
              </a:rPr>
              <a:t>程序，给出的事实是每门课程的教师和学生注册的课程。程序使用这些事实回答与教师授课情况相关查询。谓词</a:t>
            </a:r>
            <a:r>
              <a:rPr lang="en-US" altLang="zh-CN" sz="2600" i="0" dirty="0">
                <a:latin typeface="+mn-lt"/>
                <a:ea typeface="楷体_GB2312" pitchFamily="49" charset="-122"/>
              </a:rPr>
              <a:t>instructor(</a:t>
            </a:r>
            <a:r>
              <a:rPr lang="en-US" altLang="zh-CN" sz="2600" dirty="0" err="1">
                <a:latin typeface="+mn-lt"/>
                <a:ea typeface="楷体_GB2312" pitchFamily="49" charset="-122"/>
              </a:rPr>
              <a:t>p</a:t>
            </a:r>
            <a:r>
              <a:rPr lang="en-US" altLang="zh-CN" sz="2600" i="0" dirty="0" err="1">
                <a:latin typeface="+mn-lt"/>
                <a:ea typeface="楷体_GB2312" pitchFamily="49" charset="-122"/>
              </a:rPr>
              <a:t>,</a:t>
            </a:r>
            <a:r>
              <a:rPr lang="en-US" altLang="zh-CN" sz="2600" dirty="0" err="1">
                <a:latin typeface="+mn-lt"/>
                <a:ea typeface="楷体_GB2312" pitchFamily="49" charset="-122"/>
              </a:rPr>
              <a:t>c</a:t>
            </a:r>
            <a:r>
              <a:rPr lang="en-US" altLang="zh-CN" sz="2600" i="0" dirty="0">
                <a:latin typeface="+mn-lt"/>
                <a:ea typeface="楷体_GB2312" pitchFamily="49" charset="-122"/>
              </a:rPr>
              <a:t>)</a:t>
            </a:r>
            <a:r>
              <a:rPr lang="zh-CN" altLang="en-US" sz="2600" i="0" dirty="0">
                <a:latin typeface="+mn-lt"/>
                <a:ea typeface="楷体_GB2312" pitchFamily="49" charset="-122"/>
              </a:rPr>
              <a:t>表示教授</a:t>
            </a:r>
            <a:r>
              <a:rPr lang="en-US" altLang="zh-CN" sz="2600" dirty="0">
                <a:latin typeface="+mn-lt"/>
                <a:ea typeface="楷体_GB2312" pitchFamily="49" charset="-122"/>
              </a:rPr>
              <a:t>p</a:t>
            </a:r>
            <a:r>
              <a:rPr lang="zh-CN" altLang="en-US" sz="2600" i="0" dirty="0">
                <a:latin typeface="+mn-lt"/>
                <a:ea typeface="楷体_GB2312" pitchFamily="49" charset="-122"/>
              </a:rPr>
              <a:t>是教授课程</a:t>
            </a:r>
            <a:r>
              <a:rPr lang="en-US" altLang="zh-CN" sz="2600" dirty="0">
                <a:latin typeface="+mn-lt"/>
                <a:ea typeface="楷体_GB2312" pitchFamily="49" charset="-122"/>
              </a:rPr>
              <a:t>c</a:t>
            </a:r>
            <a:r>
              <a:rPr lang="zh-CN" altLang="en-US" sz="2600" i="0" dirty="0">
                <a:latin typeface="+mn-lt"/>
                <a:ea typeface="楷体_GB2312" pitchFamily="49" charset="-122"/>
              </a:rPr>
              <a:t>的教师；</a:t>
            </a:r>
            <a:r>
              <a:rPr lang="en-US" altLang="zh-CN" sz="2600" i="0" dirty="0">
                <a:latin typeface="+mn-lt"/>
                <a:ea typeface="楷体_GB2312" pitchFamily="49" charset="-122"/>
              </a:rPr>
              <a:t>enrolled(</a:t>
            </a:r>
            <a:r>
              <a:rPr lang="en-US" altLang="zh-CN" sz="2600" dirty="0" err="1">
                <a:latin typeface="+mn-lt"/>
                <a:ea typeface="楷体_GB2312" pitchFamily="49" charset="-122"/>
              </a:rPr>
              <a:t>s</a:t>
            </a:r>
            <a:r>
              <a:rPr lang="en-US" altLang="zh-CN" sz="2600" i="0" dirty="0" err="1">
                <a:latin typeface="+mn-lt"/>
                <a:ea typeface="楷体_GB2312" pitchFamily="49" charset="-122"/>
              </a:rPr>
              <a:t>,</a:t>
            </a:r>
            <a:r>
              <a:rPr lang="en-US" altLang="zh-CN" sz="2600" dirty="0" err="1">
                <a:latin typeface="+mn-lt"/>
                <a:ea typeface="楷体_GB2312" pitchFamily="49" charset="-122"/>
              </a:rPr>
              <a:t>c</a:t>
            </a:r>
            <a:r>
              <a:rPr lang="en-US" altLang="zh-CN" sz="2600" i="0" dirty="0">
                <a:latin typeface="+mn-lt"/>
                <a:ea typeface="楷体_GB2312" pitchFamily="49" charset="-122"/>
              </a:rPr>
              <a:t>)</a:t>
            </a:r>
            <a:r>
              <a:rPr lang="zh-CN" altLang="en-US" sz="2600" i="0" dirty="0">
                <a:latin typeface="+mn-lt"/>
                <a:ea typeface="楷体_GB2312" pitchFamily="49" charset="-122"/>
              </a:rPr>
              <a:t>表示学生</a:t>
            </a:r>
            <a:r>
              <a:rPr lang="en-US" altLang="zh-CN" sz="2600" dirty="0">
                <a:latin typeface="+mn-lt"/>
                <a:ea typeface="楷体_GB2312" pitchFamily="49" charset="-122"/>
              </a:rPr>
              <a:t>s</a:t>
            </a:r>
            <a:r>
              <a:rPr lang="zh-CN" altLang="en-US" sz="2600" i="0" dirty="0">
                <a:latin typeface="+mn-lt"/>
                <a:ea typeface="楷体_GB2312" pitchFamily="49" charset="-122"/>
              </a:rPr>
              <a:t>注册课程</a:t>
            </a:r>
            <a:r>
              <a:rPr lang="en-US" altLang="zh-CN" sz="2600" dirty="0">
                <a:latin typeface="+mn-lt"/>
                <a:ea typeface="楷体_GB2312" pitchFamily="49" charset="-122"/>
              </a:rPr>
              <a:t>c</a:t>
            </a:r>
            <a:r>
              <a:rPr lang="zh-CN" altLang="en-US" sz="2600" i="0" dirty="0">
                <a:latin typeface="+mn-lt"/>
                <a:ea typeface="楷体_GB2312" pitchFamily="49" charset="-122"/>
              </a:rPr>
              <a:t>。</a:t>
            </a:r>
            <a:endParaRPr lang="en-US" altLang="zh-CN" sz="2600" i="0" dirty="0">
              <a:latin typeface="+mn-lt"/>
              <a:ea typeface="楷体_GB2312" pitchFamily="49" charset="-122"/>
            </a:endParaRPr>
          </a:p>
          <a:p>
            <a:pPr latinLnBrk="1">
              <a:lnSpc>
                <a:spcPct val="120000"/>
              </a:lnSpc>
              <a:defRPr/>
            </a:pPr>
            <a:endParaRPr lang="en-US" altLang="zh-CN" sz="2400" i="0" dirty="0">
              <a:latin typeface="+mn-lt"/>
              <a:ea typeface="楷体_GB2312" pitchFamily="49" charset="-122"/>
            </a:endParaRPr>
          </a:p>
          <a:p>
            <a:pPr latinLnBrk="1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CN" altLang="en-US" sz="2600" i="0" dirty="0">
                <a:latin typeface="+mn-lt"/>
                <a:ea typeface="楷体_GB2312" pitchFamily="49" charset="-122"/>
              </a:rPr>
              <a:t> 如程序的</a:t>
            </a:r>
            <a:r>
              <a:rPr lang="en-US" altLang="zh-CN" sz="2600" i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Prolog</a:t>
            </a:r>
            <a:r>
              <a:rPr lang="zh-CN" altLang="en-US" sz="2600" i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事实</a:t>
            </a:r>
            <a:r>
              <a:rPr lang="zh-CN" altLang="en-US" sz="2600" i="0" dirty="0">
                <a:latin typeface="+mn-lt"/>
                <a:ea typeface="楷体_GB2312" pitchFamily="49" charset="-122"/>
              </a:rPr>
              <a:t>包含：</a:t>
            </a:r>
            <a:endParaRPr lang="en-US" altLang="zh-CN" sz="2600" i="0" dirty="0">
              <a:latin typeface="+mn-lt"/>
              <a:ea typeface="楷体_GB2312" pitchFamily="49" charset="-122"/>
            </a:endParaRPr>
          </a:p>
          <a:p>
            <a:pPr latinLnBrk="1">
              <a:lnSpc>
                <a:spcPct val="120000"/>
              </a:lnSpc>
              <a:defRPr/>
            </a:pPr>
            <a:r>
              <a:rPr lang="en-US" altLang="zh-CN" sz="2600" i="0" dirty="0">
                <a:latin typeface="+mn-lt"/>
                <a:ea typeface="楷体_GB2312" pitchFamily="49" charset="-122"/>
              </a:rPr>
              <a:t>   instructor(chan,math273)</a:t>
            </a:r>
          </a:p>
          <a:p>
            <a:pPr latinLnBrk="1">
              <a:lnSpc>
                <a:spcPct val="120000"/>
              </a:lnSpc>
              <a:defRPr/>
            </a:pPr>
            <a:r>
              <a:rPr lang="en-US" altLang="zh-CN" sz="2600" i="0" dirty="0">
                <a:ea typeface="楷体_GB2312" pitchFamily="49" charset="-122"/>
              </a:rPr>
              <a:t>   instructor(patel,ee222)</a:t>
            </a:r>
          </a:p>
          <a:p>
            <a:pPr latinLnBrk="1">
              <a:lnSpc>
                <a:spcPct val="120000"/>
              </a:lnSpc>
              <a:defRPr/>
            </a:pPr>
            <a:r>
              <a:rPr lang="en-US" altLang="zh-CN" sz="2600" i="0" dirty="0">
                <a:ea typeface="楷体_GB2312" pitchFamily="49" charset="-122"/>
              </a:rPr>
              <a:t>   instructor(grossman,cs301)</a:t>
            </a:r>
          </a:p>
          <a:p>
            <a:pPr latinLnBrk="1">
              <a:lnSpc>
                <a:spcPct val="120000"/>
              </a:lnSpc>
              <a:defRPr/>
            </a:pPr>
            <a:endParaRPr lang="en-US" altLang="zh-CN" sz="2600" i="0" dirty="0">
              <a:latin typeface="+mn-lt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7439" y="3978276"/>
            <a:ext cx="4143375" cy="2492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atinLnBrk="1">
              <a:lnSpc>
                <a:spcPct val="120000"/>
              </a:lnSpc>
              <a:defRPr/>
            </a:pPr>
            <a:r>
              <a:rPr lang="en-US" altLang="zh-CN" sz="2600" i="0" dirty="0">
                <a:latin typeface="+mn-lt"/>
                <a:ea typeface="楷体_GB2312" pitchFamily="49" charset="-122"/>
              </a:rPr>
              <a:t>enrolled(kevin,math273)</a:t>
            </a:r>
          </a:p>
          <a:p>
            <a:pPr latinLnBrk="1">
              <a:lnSpc>
                <a:spcPct val="120000"/>
              </a:lnSpc>
              <a:defRPr/>
            </a:pPr>
            <a:r>
              <a:rPr lang="en-US" altLang="zh-CN" sz="2600" i="0" dirty="0">
                <a:ea typeface="楷体_GB2312" pitchFamily="49" charset="-122"/>
              </a:rPr>
              <a:t>enrolled(juana,ee222)</a:t>
            </a:r>
          </a:p>
          <a:p>
            <a:pPr latinLnBrk="1">
              <a:lnSpc>
                <a:spcPct val="120000"/>
              </a:lnSpc>
              <a:defRPr/>
            </a:pPr>
            <a:r>
              <a:rPr lang="en-US" altLang="zh-CN" sz="2600" i="0" dirty="0">
                <a:ea typeface="楷体_GB2312" pitchFamily="49" charset="-122"/>
              </a:rPr>
              <a:t>enrolled(</a:t>
            </a:r>
            <a:r>
              <a:rPr lang="en-US" altLang="zh-CN" sz="2600" i="0" dirty="0" err="1">
                <a:ea typeface="楷体_GB2312" pitchFamily="49" charset="-122"/>
              </a:rPr>
              <a:t>juana</a:t>
            </a:r>
            <a:r>
              <a:rPr lang="en-US" altLang="zh-CN" sz="2600" i="0" dirty="0">
                <a:ea typeface="楷体_GB2312" pitchFamily="49" charset="-122"/>
              </a:rPr>
              <a:t>, cs301)</a:t>
            </a:r>
          </a:p>
          <a:p>
            <a:pPr latinLnBrk="1">
              <a:lnSpc>
                <a:spcPct val="120000"/>
              </a:lnSpc>
              <a:defRPr/>
            </a:pPr>
            <a:r>
              <a:rPr lang="en-US" altLang="zh-CN" sz="2600" i="0" dirty="0">
                <a:ea typeface="楷体_GB2312" pitchFamily="49" charset="-122"/>
              </a:rPr>
              <a:t>enrolled(kiko,math273)</a:t>
            </a:r>
          </a:p>
          <a:p>
            <a:pPr latinLnBrk="1">
              <a:lnSpc>
                <a:spcPct val="120000"/>
              </a:lnSpc>
              <a:defRPr/>
            </a:pPr>
            <a:r>
              <a:rPr lang="en-US" altLang="zh-CN" sz="2600" i="0" dirty="0">
                <a:ea typeface="楷体_GB2312" pitchFamily="49" charset="-122"/>
              </a:rPr>
              <a:t>enrolled(</a:t>
            </a:r>
            <a:r>
              <a:rPr lang="en-US" altLang="zh-CN" sz="2600" i="0" dirty="0" err="1">
                <a:ea typeface="楷体_GB2312" pitchFamily="49" charset="-122"/>
              </a:rPr>
              <a:t>kiko</a:t>
            </a:r>
            <a:r>
              <a:rPr lang="en-US" altLang="zh-CN" sz="2600" i="0" dirty="0">
                <a:ea typeface="楷体_GB2312" pitchFamily="49" charset="-122"/>
              </a:rPr>
              <a:t>, cs301)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逻辑</a:t>
            </a:r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程序设计（了解）</a:t>
            </a:r>
            <a:endParaRPr lang="en-US" altLang="zh-CN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27448" y="1357314"/>
            <a:ext cx="9577064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CN" altLang="en-US" sz="2600" i="0" dirty="0">
                <a:latin typeface="+mn-lt"/>
                <a:ea typeface="楷体_GB2312" pitchFamily="49" charset="-122"/>
              </a:rPr>
              <a:t> 可</a:t>
            </a:r>
            <a:r>
              <a:rPr lang="zh-CN" altLang="en-US" sz="2600" i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用</a:t>
            </a:r>
            <a:r>
              <a:rPr lang="en-US" altLang="zh-CN" sz="2600" i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Prolog</a:t>
            </a:r>
            <a:r>
              <a:rPr lang="zh-CN" altLang="en-US" sz="2600" i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规则</a:t>
            </a:r>
            <a:r>
              <a:rPr lang="zh-CN" altLang="en-US" sz="2600" i="0" dirty="0">
                <a:latin typeface="+mn-lt"/>
                <a:ea typeface="楷体_GB2312" pitchFamily="49" charset="-122"/>
              </a:rPr>
              <a:t>定义</a:t>
            </a:r>
            <a:r>
              <a:rPr lang="zh-CN" altLang="en-US" sz="2600" i="0" dirty="0">
                <a:solidFill>
                  <a:schemeClr val="accent2">
                    <a:lumMod val="75000"/>
                  </a:schemeClr>
                </a:solidFill>
                <a:latin typeface="+mn-lt"/>
                <a:ea typeface="楷体_GB2312" pitchFamily="49" charset="-122"/>
              </a:rPr>
              <a:t>新谓词</a:t>
            </a:r>
            <a:r>
              <a:rPr lang="en-US" altLang="zh-CN" sz="2600" i="0" dirty="0">
                <a:solidFill>
                  <a:schemeClr val="accent2">
                    <a:lumMod val="75000"/>
                  </a:schemeClr>
                </a:solidFill>
                <a:latin typeface="+mn-lt"/>
                <a:ea typeface="楷体_GB2312" pitchFamily="49" charset="-122"/>
              </a:rPr>
              <a:t>teaches(</a:t>
            </a:r>
            <a:r>
              <a:rPr lang="en-US" altLang="zh-CN" sz="2600" dirty="0" err="1">
                <a:solidFill>
                  <a:schemeClr val="accent2">
                    <a:lumMod val="75000"/>
                  </a:schemeClr>
                </a:solidFill>
                <a:latin typeface="+mn-lt"/>
                <a:ea typeface="楷体_GB2312" pitchFamily="49" charset="-122"/>
              </a:rPr>
              <a:t>p</a:t>
            </a:r>
            <a:r>
              <a:rPr lang="en-US" altLang="zh-CN" sz="2600" i="0" dirty="0" err="1">
                <a:solidFill>
                  <a:schemeClr val="accent2">
                    <a:lumMod val="75000"/>
                  </a:schemeClr>
                </a:solidFill>
                <a:latin typeface="+mn-lt"/>
                <a:ea typeface="楷体_GB2312" pitchFamily="49" charset="-122"/>
              </a:rPr>
              <a:t>,</a:t>
            </a:r>
            <a:r>
              <a:rPr lang="en-US" altLang="zh-CN" sz="2600" dirty="0" err="1">
                <a:solidFill>
                  <a:schemeClr val="accent2">
                    <a:lumMod val="75000"/>
                  </a:schemeClr>
                </a:solidFill>
                <a:latin typeface="+mn-lt"/>
                <a:ea typeface="楷体_GB2312" pitchFamily="49" charset="-122"/>
              </a:rPr>
              <a:t>s</a:t>
            </a:r>
            <a:r>
              <a:rPr lang="en-US" altLang="zh-CN" sz="2600" i="0" dirty="0">
                <a:solidFill>
                  <a:schemeClr val="accent2">
                    <a:lumMod val="75000"/>
                  </a:schemeClr>
                </a:solidFill>
                <a:latin typeface="+mn-lt"/>
                <a:ea typeface="楷体_GB2312" pitchFamily="49" charset="-122"/>
              </a:rPr>
              <a:t>)</a:t>
            </a:r>
            <a:r>
              <a:rPr lang="zh-CN" altLang="en-US" sz="2600" i="0" dirty="0">
                <a:latin typeface="+mn-lt"/>
                <a:ea typeface="楷体_GB2312" pitchFamily="49" charset="-122"/>
              </a:rPr>
              <a:t>，表示教授</a:t>
            </a:r>
            <a:r>
              <a:rPr lang="en-US" altLang="zh-CN" sz="2600" dirty="0">
                <a:latin typeface="+mn-lt"/>
                <a:ea typeface="楷体_GB2312" pitchFamily="49" charset="-122"/>
              </a:rPr>
              <a:t>p</a:t>
            </a:r>
            <a:r>
              <a:rPr lang="zh-CN" altLang="en-US" sz="2600" i="0" dirty="0">
                <a:latin typeface="+mn-lt"/>
                <a:ea typeface="楷体_GB2312" pitchFamily="49" charset="-122"/>
              </a:rPr>
              <a:t>教学生</a:t>
            </a:r>
            <a:r>
              <a:rPr lang="en-US" altLang="zh-CN" sz="2600" dirty="0">
                <a:latin typeface="+mn-lt"/>
                <a:ea typeface="楷体_GB2312" pitchFamily="49" charset="-122"/>
              </a:rPr>
              <a:t>s</a:t>
            </a:r>
          </a:p>
          <a:p>
            <a:pPr latinLnBrk="1">
              <a:lnSpc>
                <a:spcPct val="120000"/>
              </a:lnSpc>
              <a:defRPr/>
            </a:pPr>
            <a:r>
              <a:rPr lang="en-US" altLang="zh-CN" sz="2600" i="0" dirty="0">
                <a:ea typeface="楷体_GB2312" pitchFamily="49" charset="-122"/>
              </a:rPr>
              <a:t>   teaches(</a:t>
            </a:r>
            <a:r>
              <a:rPr lang="en-US" altLang="zh-CN" sz="2600" i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P</a:t>
            </a:r>
            <a:r>
              <a:rPr lang="en-US" altLang="zh-CN" sz="2600" i="0" dirty="0">
                <a:ea typeface="楷体_GB2312" pitchFamily="49" charset="-122"/>
              </a:rPr>
              <a:t>,</a:t>
            </a:r>
            <a:r>
              <a:rPr lang="en-US" altLang="zh-CN" sz="2600" i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S</a:t>
            </a:r>
            <a:r>
              <a:rPr lang="en-US" altLang="zh-CN" sz="2600" i="0" dirty="0">
                <a:ea typeface="楷体_GB2312" pitchFamily="49" charset="-122"/>
              </a:rPr>
              <a:t>):- instructor(P, C) </a:t>
            </a:r>
            <a:r>
              <a:rPr lang="en-US" altLang="zh-CN" sz="320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,</a:t>
            </a:r>
            <a:r>
              <a:rPr lang="en-US" altLang="zh-CN" sz="260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600" i="0" dirty="0">
                <a:ea typeface="楷体_GB2312" pitchFamily="49" charset="-122"/>
              </a:rPr>
              <a:t>enrolled(S,C)</a:t>
            </a:r>
          </a:p>
          <a:p>
            <a:pPr latinLnBrk="1">
              <a:lnSpc>
                <a:spcPct val="120000"/>
              </a:lnSpc>
              <a:defRPr/>
            </a:pPr>
            <a:r>
              <a:rPr lang="en-US" altLang="zh-CN" sz="2600" i="0" dirty="0">
                <a:ea typeface="楷体_GB2312" pitchFamily="49" charset="-122"/>
              </a:rPr>
              <a:t>   </a:t>
            </a:r>
            <a:r>
              <a:rPr lang="zh-CN" altLang="en-US" sz="2600" i="0" u="sng" dirty="0">
                <a:ea typeface="楷体_GB2312" pitchFamily="49" charset="-122"/>
              </a:rPr>
              <a:t>含义：</a:t>
            </a:r>
            <a:endParaRPr lang="en-US" altLang="zh-CN" sz="2600" u="sng" dirty="0">
              <a:ea typeface="楷体_GB2312" pitchFamily="49" charset="-122"/>
            </a:endParaRPr>
          </a:p>
          <a:p>
            <a:pPr lvl="1" latinLnBrk="1">
              <a:lnSpc>
                <a:spcPct val="120000"/>
              </a:lnSpc>
              <a:buFont typeface="Symbol" pitchFamily="18" charset="2"/>
              <a:buChar char="&quot;"/>
              <a:defRPr/>
            </a:pPr>
            <a:r>
              <a:rPr lang="en-US" altLang="zh-CN" sz="2600" i="0" dirty="0" err="1">
                <a:ea typeface="楷体_GB2312" pitchFamily="49" charset="-122"/>
                <a:sym typeface="Symbol"/>
              </a:rPr>
              <a:t>psc</a:t>
            </a:r>
            <a:r>
              <a:rPr lang="en-US" altLang="zh-CN" sz="2600" i="0" dirty="0">
                <a:ea typeface="楷体_GB2312" pitchFamily="49" charset="-122"/>
                <a:sym typeface="Symbol"/>
              </a:rPr>
              <a:t>(</a:t>
            </a:r>
            <a:r>
              <a:rPr lang="en-US" altLang="zh-CN" sz="2600" i="0" dirty="0">
                <a:ea typeface="楷体_GB2312" pitchFamily="49" charset="-122"/>
              </a:rPr>
              <a:t>instructor(</a:t>
            </a:r>
            <a:r>
              <a:rPr lang="en-US" altLang="zh-CN" sz="2600" i="0" dirty="0" err="1">
                <a:ea typeface="楷体_GB2312" pitchFamily="49" charset="-122"/>
              </a:rPr>
              <a:t>p,c</a:t>
            </a:r>
            <a:r>
              <a:rPr lang="en-US" altLang="zh-CN" sz="2600" i="0" dirty="0">
                <a:ea typeface="楷体_GB2312" pitchFamily="49" charset="-122"/>
              </a:rPr>
              <a:t>) </a:t>
            </a:r>
            <a:r>
              <a:rPr lang="en-US" altLang="zh-CN" sz="2600" i="0" dirty="0">
                <a:ea typeface="楷体_GB2312" pitchFamily="49" charset="-122"/>
                <a:sym typeface="Symbol"/>
              </a:rPr>
              <a:t></a:t>
            </a:r>
            <a:r>
              <a:rPr lang="en-US" altLang="zh-CN" sz="2600" i="0" dirty="0">
                <a:ea typeface="楷体_GB2312" pitchFamily="49" charset="-122"/>
              </a:rPr>
              <a:t> enrolled(</a:t>
            </a:r>
            <a:r>
              <a:rPr lang="en-US" altLang="zh-CN" sz="2600" i="0" dirty="0" err="1">
                <a:ea typeface="楷体_GB2312" pitchFamily="49" charset="-122"/>
              </a:rPr>
              <a:t>s,c</a:t>
            </a:r>
            <a:r>
              <a:rPr lang="en-US" altLang="zh-CN" sz="2600" i="0" dirty="0">
                <a:ea typeface="楷体_GB2312" pitchFamily="49" charset="-122"/>
              </a:rPr>
              <a:t>)</a:t>
            </a:r>
            <a:r>
              <a:rPr lang="zh-CN" altLang="en-US" sz="2600" i="0" dirty="0">
                <a:ea typeface="楷体_GB2312" pitchFamily="49" charset="-122"/>
              </a:rPr>
              <a:t>→</a:t>
            </a:r>
            <a:r>
              <a:rPr lang="en-US" altLang="zh-CN" sz="2600" i="0" dirty="0">
                <a:ea typeface="楷体_GB2312" pitchFamily="49" charset="-122"/>
              </a:rPr>
              <a:t> teaches(</a:t>
            </a:r>
            <a:r>
              <a:rPr lang="en-US" altLang="zh-CN" sz="2600" i="0" dirty="0" err="1">
                <a:ea typeface="楷体_GB2312" pitchFamily="49" charset="-122"/>
              </a:rPr>
              <a:t>p,s</a:t>
            </a:r>
            <a:r>
              <a:rPr lang="en-US" altLang="zh-CN" sz="2600" i="0" dirty="0">
                <a:ea typeface="楷体_GB2312" pitchFamily="49" charset="-122"/>
              </a:rPr>
              <a:t>)</a:t>
            </a:r>
            <a:r>
              <a:rPr lang="en-US" altLang="zh-CN" sz="2600" i="0" dirty="0">
                <a:ea typeface="楷体_GB2312" pitchFamily="49" charset="-122"/>
                <a:sym typeface="Symbol"/>
              </a:rPr>
              <a:t>)</a:t>
            </a:r>
          </a:p>
          <a:p>
            <a:pPr lvl="1" latinLnBrk="1">
              <a:lnSpc>
                <a:spcPct val="120000"/>
              </a:lnSpc>
              <a:defRPr/>
            </a:pPr>
            <a:r>
              <a:rPr lang="zh-CN" altLang="en-US" sz="2400" i="0" dirty="0">
                <a:latin typeface="+mn-lt"/>
                <a:ea typeface="楷体_GB2312" pitchFamily="49" charset="-122"/>
                <a:sym typeface="Symbol"/>
              </a:rPr>
              <a:t>如果教授</a:t>
            </a:r>
            <a:r>
              <a:rPr lang="en-US" altLang="zh-CN" sz="2400" dirty="0">
                <a:latin typeface="+mn-lt"/>
                <a:ea typeface="楷体_GB2312" pitchFamily="49" charset="-122"/>
                <a:sym typeface="Symbol"/>
              </a:rPr>
              <a:t>p</a:t>
            </a:r>
            <a:r>
              <a:rPr lang="zh-CN" altLang="en-US" sz="2400" i="0" dirty="0">
                <a:latin typeface="+mn-lt"/>
                <a:ea typeface="楷体_GB2312" pitchFamily="49" charset="-122"/>
                <a:sym typeface="Symbol"/>
              </a:rPr>
              <a:t>是课程</a:t>
            </a:r>
            <a:r>
              <a:rPr lang="en-US" altLang="zh-CN" sz="2400" dirty="0">
                <a:latin typeface="+mn-lt"/>
                <a:ea typeface="楷体_GB2312" pitchFamily="49" charset="-122"/>
                <a:sym typeface="Symbol"/>
              </a:rPr>
              <a:t>c</a:t>
            </a:r>
            <a:r>
              <a:rPr lang="zh-CN" altLang="en-US" sz="2400" i="0" dirty="0">
                <a:latin typeface="+mn-lt"/>
                <a:ea typeface="楷体_GB2312" pitchFamily="49" charset="-122"/>
                <a:sym typeface="Symbol"/>
              </a:rPr>
              <a:t>的老师，学生</a:t>
            </a:r>
            <a:r>
              <a:rPr lang="en-US" altLang="zh-CN" sz="2400" dirty="0">
                <a:latin typeface="+mn-lt"/>
                <a:ea typeface="楷体_GB2312" pitchFamily="49" charset="-122"/>
                <a:sym typeface="Symbol"/>
              </a:rPr>
              <a:t>s</a:t>
            </a:r>
            <a:r>
              <a:rPr lang="zh-CN" altLang="en-US" sz="2400" i="0" dirty="0">
                <a:latin typeface="+mn-lt"/>
                <a:ea typeface="楷体_GB2312" pitchFamily="49" charset="-122"/>
                <a:sym typeface="Symbol"/>
              </a:rPr>
              <a:t>又注册课程</a:t>
            </a:r>
            <a:r>
              <a:rPr lang="en-US" altLang="zh-CN" sz="2400" dirty="0">
                <a:latin typeface="+mn-lt"/>
                <a:ea typeface="楷体_GB2312" pitchFamily="49" charset="-122"/>
                <a:sym typeface="Symbol"/>
              </a:rPr>
              <a:t>c</a:t>
            </a:r>
            <a:r>
              <a:rPr lang="zh-CN" altLang="en-US" sz="2400" i="0" dirty="0">
                <a:latin typeface="+mn-lt"/>
                <a:ea typeface="楷体_GB2312" pitchFamily="49" charset="-122"/>
                <a:sym typeface="Symbol"/>
              </a:rPr>
              <a:t>，则</a:t>
            </a:r>
            <a:r>
              <a:rPr lang="en-US" altLang="zh-CN" sz="2400" dirty="0">
                <a:latin typeface="+mn-lt"/>
                <a:ea typeface="楷体_GB2312" pitchFamily="49" charset="-122"/>
                <a:sym typeface="Symbol"/>
              </a:rPr>
              <a:t>p</a:t>
            </a:r>
            <a:r>
              <a:rPr lang="zh-CN" altLang="en-US" sz="2400" i="0" dirty="0">
                <a:latin typeface="+mn-lt"/>
                <a:ea typeface="楷体_GB2312" pitchFamily="49" charset="-122"/>
                <a:sym typeface="Symbol"/>
              </a:rPr>
              <a:t>教学生</a:t>
            </a:r>
            <a:r>
              <a:rPr lang="en-US" altLang="zh-CN" sz="2400" dirty="0">
                <a:latin typeface="+mn-lt"/>
                <a:ea typeface="楷体_GB2312" pitchFamily="49" charset="-122"/>
                <a:sym typeface="Symbol"/>
              </a:rPr>
              <a:t>s</a:t>
            </a:r>
            <a:r>
              <a:rPr lang="zh-CN" altLang="en-US" sz="2400" i="0" dirty="0">
                <a:latin typeface="+mn-lt"/>
                <a:ea typeface="楷体_GB2312" pitchFamily="49" charset="-122"/>
                <a:sym typeface="Symbol"/>
              </a:rPr>
              <a:t>为真，即</a:t>
            </a:r>
            <a:r>
              <a:rPr lang="en-US" altLang="zh-CN" sz="2400" i="0" dirty="0">
                <a:latin typeface="+mn-lt"/>
                <a:ea typeface="楷体_GB2312" pitchFamily="49" charset="-122"/>
                <a:sym typeface="Symbol"/>
              </a:rPr>
              <a:t>teaches(</a:t>
            </a:r>
            <a:r>
              <a:rPr lang="en-US" altLang="zh-CN" sz="2400" i="0" dirty="0" err="1">
                <a:latin typeface="+mn-lt"/>
                <a:ea typeface="楷体_GB2312" pitchFamily="49" charset="-122"/>
                <a:sym typeface="Symbol"/>
              </a:rPr>
              <a:t>p,s</a:t>
            </a:r>
            <a:r>
              <a:rPr lang="en-US" altLang="zh-CN" sz="2400" i="0" dirty="0">
                <a:latin typeface="+mn-lt"/>
                <a:ea typeface="楷体_GB2312" pitchFamily="49" charset="-122"/>
                <a:sym typeface="Symbol"/>
              </a:rPr>
              <a:t>)</a:t>
            </a:r>
            <a:r>
              <a:rPr lang="zh-CN" altLang="en-US" sz="2400" i="0" dirty="0">
                <a:latin typeface="+mn-lt"/>
                <a:ea typeface="楷体_GB2312" pitchFamily="49" charset="-122"/>
                <a:sym typeface="Symbol"/>
              </a:rPr>
              <a:t>为真。</a:t>
            </a:r>
            <a:endParaRPr lang="en-US" altLang="zh-CN" sz="2400" i="0" dirty="0">
              <a:latin typeface="+mn-lt"/>
              <a:ea typeface="楷体_GB2312" pitchFamily="49" charset="-122"/>
              <a:sym typeface="Symbol"/>
            </a:endParaRPr>
          </a:p>
          <a:p>
            <a:pPr latinLnBrk="1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altLang="zh-CN" sz="2600" i="0" dirty="0">
                <a:latin typeface="+mn-lt"/>
                <a:ea typeface="楷体_GB2312" pitchFamily="49" charset="-122"/>
                <a:sym typeface="Symbol"/>
              </a:rPr>
              <a:t> </a:t>
            </a:r>
            <a:r>
              <a:rPr lang="en-US" altLang="zh-CN" sz="2600" i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  <a:sym typeface="Symbol"/>
              </a:rPr>
              <a:t>Prolog</a:t>
            </a:r>
            <a:r>
              <a:rPr lang="zh-CN" altLang="en-US" sz="2600" i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  <a:sym typeface="Symbol"/>
              </a:rPr>
              <a:t>使用给定的事实和规则回答查询</a:t>
            </a:r>
            <a:r>
              <a:rPr lang="zh-CN" altLang="en-US" sz="2600" i="0" dirty="0">
                <a:latin typeface="+mn-lt"/>
                <a:ea typeface="楷体_GB2312" pitchFamily="49" charset="-122"/>
                <a:sym typeface="Symbol"/>
              </a:rPr>
              <a:t>（智能</a:t>
            </a:r>
            <a:r>
              <a:rPr lang="en-US" altLang="zh-CN" sz="2600" i="0" dirty="0">
                <a:latin typeface="+mn-lt"/>
                <a:ea typeface="楷体_GB2312" pitchFamily="49" charset="-122"/>
                <a:sym typeface="Symbol"/>
              </a:rPr>
              <a:t>/</a:t>
            </a:r>
            <a:r>
              <a:rPr lang="zh-CN" altLang="en-US" sz="2600" i="0" dirty="0">
                <a:latin typeface="+mn-lt"/>
                <a:ea typeface="楷体_GB2312" pitchFamily="49" charset="-122"/>
                <a:sym typeface="Symbol"/>
              </a:rPr>
              <a:t>逻辑推理）</a:t>
            </a:r>
            <a:endParaRPr lang="en-US" altLang="zh-CN" sz="2600" i="0" dirty="0">
              <a:latin typeface="+mn-lt"/>
              <a:ea typeface="楷体_GB2312" pitchFamily="49" charset="-122"/>
              <a:sym typeface="Symbol"/>
            </a:endParaRPr>
          </a:p>
          <a:p>
            <a:pPr lvl="1" latinLnBrk="1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altLang="zh-CN" sz="2600" i="0" dirty="0">
                <a:latin typeface="+mn-lt"/>
                <a:ea typeface="楷体_GB2312" pitchFamily="49" charset="-122"/>
                <a:sym typeface="Symbol"/>
              </a:rPr>
              <a:t> ? enrolled(</a:t>
            </a:r>
            <a:r>
              <a:rPr lang="en-US" altLang="zh-CN" sz="2600" i="0" dirty="0" err="1">
                <a:latin typeface="+mn-lt"/>
                <a:ea typeface="楷体_GB2312" pitchFamily="49" charset="-122"/>
                <a:sym typeface="Symbol"/>
              </a:rPr>
              <a:t>kevin</a:t>
            </a:r>
            <a:r>
              <a:rPr lang="en-US" altLang="zh-CN" sz="2600" i="0" dirty="0">
                <a:latin typeface="+mn-lt"/>
                <a:ea typeface="楷体_GB2312" pitchFamily="49" charset="-122"/>
                <a:sym typeface="Symbol"/>
              </a:rPr>
              <a:t>, math273)  </a:t>
            </a:r>
          </a:p>
          <a:p>
            <a:pPr lvl="1" latinLnBrk="1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altLang="zh-CN" sz="2600" i="0" dirty="0">
                <a:latin typeface="+mn-lt"/>
                <a:ea typeface="楷体_GB2312" pitchFamily="49" charset="-122"/>
                <a:sym typeface="Symbol"/>
              </a:rPr>
              <a:t> ? enrolled(X, math273)</a:t>
            </a:r>
          </a:p>
          <a:p>
            <a:pPr lvl="1" latinLnBrk="1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altLang="zh-CN" sz="2600" i="0" dirty="0">
                <a:latin typeface="+mn-lt"/>
                <a:ea typeface="楷体_GB2312" pitchFamily="49" charset="-122"/>
                <a:sym typeface="Symbol"/>
              </a:rPr>
              <a:t> ? teaches(X, </a:t>
            </a:r>
            <a:r>
              <a:rPr lang="en-US" altLang="zh-CN" sz="2600" i="0" dirty="0" err="1">
                <a:latin typeface="+mn-lt"/>
                <a:ea typeface="楷体_GB2312" pitchFamily="49" charset="-122"/>
                <a:sym typeface="Symbol"/>
              </a:rPr>
              <a:t>juana</a:t>
            </a:r>
            <a:r>
              <a:rPr lang="en-US" altLang="zh-CN" sz="2600" i="0" dirty="0">
                <a:latin typeface="+mn-lt"/>
                <a:ea typeface="楷体_GB2312" pitchFamily="49" charset="-122"/>
                <a:sym typeface="Symbol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57400" y="1266825"/>
            <a:ext cx="8382000" cy="5162550"/>
          </a:xfrm>
        </p:spPr>
        <p:txBody>
          <a:bodyPr/>
          <a:lstStyle/>
          <a:p>
            <a:pPr algn="ctr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3600" dirty="0">
                <a:latin typeface="t"/>
              </a:rPr>
              <a:t>小  结</a:t>
            </a:r>
          </a:p>
          <a:p>
            <a:pPr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2600" dirty="0"/>
              <a:t>1</a:t>
            </a:r>
            <a:r>
              <a:rPr lang="zh-CN" altLang="en-US" sz="2600" dirty="0"/>
              <a:t>、嵌套量词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600" dirty="0">
                <a:ea typeface="楷体_GB2312" pitchFamily="49" charset="-122"/>
              </a:rPr>
              <a:t>      定义、含义、否定、量词顺序的规定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600" dirty="0"/>
              <a:t>2</a:t>
            </a:r>
            <a:r>
              <a:rPr lang="zh-CN" altLang="en-US" sz="2600" dirty="0"/>
              <a:t>、谓词公式翻译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600" dirty="0">
                <a:ea typeface="楷体_GB2312" pitchFamily="49" charset="-122"/>
              </a:rPr>
              <a:t>3</a:t>
            </a:r>
            <a:r>
              <a:rPr lang="zh-CN" altLang="en-US" sz="2600" dirty="0">
                <a:ea typeface="楷体_GB2312" pitchFamily="49" charset="-122"/>
              </a:rPr>
              <a:t>、</a:t>
            </a:r>
            <a:r>
              <a:rPr lang="zh-CN" altLang="en-US" sz="2600" dirty="0"/>
              <a:t>谓词公式的分类、等价演算</a:t>
            </a:r>
            <a:endParaRPr lang="en-US" altLang="zh-CN" sz="2600" dirty="0"/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600" dirty="0">
                <a:ea typeface="楷体_GB2312" pitchFamily="49" charset="-122"/>
              </a:rPr>
              <a:t>       </a:t>
            </a:r>
            <a:r>
              <a:rPr lang="zh-CN" altLang="en-US" sz="2600" dirty="0">
                <a:ea typeface="楷体_GB2312" pitchFamily="49" charset="-122"/>
              </a:rPr>
              <a:t>量词的分配律、量词的扩展</a:t>
            </a:r>
            <a:r>
              <a:rPr lang="en-US" altLang="zh-CN" sz="2600" dirty="0">
                <a:ea typeface="楷体_GB2312" pitchFamily="49" charset="-122"/>
              </a:rPr>
              <a:t>/</a:t>
            </a:r>
            <a:r>
              <a:rPr lang="zh-CN" altLang="en-US" sz="2600" dirty="0">
                <a:ea typeface="楷体_GB2312" pitchFamily="49" charset="-122"/>
              </a:rPr>
              <a:t>收缩律</a:t>
            </a:r>
          </a:p>
        </p:txBody>
      </p:sp>
      <p:sp>
        <p:nvSpPr>
          <p:cNvPr id="32563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47528" y="980728"/>
            <a:ext cx="8382000" cy="838200"/>
          </a:xfrm>
        </p:spPr>
        <p:txBody>
          <a:bodyPr/>
          <a:lstStyle/>
          <a:p>
            <a:pPr>
              <a:lnSpc>
                <a:spcPct val="170000"/>
              </a:lnSpc>
              <a:spcBef>
                <a:spcPts val="1800"/>
              </a:spcBef>
              <a:buNone/>
            </a:pPr>
            <a:r>
              <a:rPr lang="en-US" altLang="zh-CN" sz="2600" dirty="0"/>
              <a:t>P36</a:t>
            </a:r>
            <a:r>
              <a:rPr lang="zh-CN" altLang="zh-CN" sz="2600" dirty="0"/>
              <a:t>：</a:t>
            </a:r>
            <a:r>
              <a:rPr lang="en-US" altLang="zh-CN" sz="2600" dirty="0">
                <a:ea typeface="楷体_GB2312" pitchFamily="49" charset="-122"/>
              </a:rPr>
              <a:t>25</a:t>
            </a:r>
            <a:r>
              <a:rPr lang="zh-CN" altLang="en-US" sz="2600" dirty="0">
                <a:ea typeface="楷体_GB2312" pitchFamily="49" charset="-122"/>
              </a:rPr>
              <a:t>；  </a:t>
            </a:r>
            <a:r>
              <a:rPr lang="en-US" altLang="zh-CN" sz="2600" dirty="0"/>
              <a:t>P44</a:t>
            </a:r>
            <a:r>
              <a:rPr lang="zh-CN" altLang="zh-CN" sz="2600" dirty="0"/>
              <a:t>：</a:t>
            </a:r>
            <a:r>
              <a:rPr lang="en-US" altLang="zh-CN" sz="2600" dirty="0"/>
              <a:t>9(a/c/e/g/</a:t>
            </a:r>
            <a:r>
              <a:rPr lang="en-US" altLang="zh-CN" sz="2600" dirty="0" err="1"/>
              <a:t>i</a:t>
            </a:r>
            <a:r>
              <a:rPr lang="en-US" altLang="zh-CN" sz="2600" dirty="0"/>
              <a:t>)</a:t>
            </a:r>
            <a:r>
              <a:rPr lang="zh-CN" altLang="zh-CN" sz="2600" dirty="0"/>
              <a:t>、</a:t>
            </a:r>
            <a:r>
              <a:rPr lang="en-US" altLang="zh-CN" sz="2600" dirty="0"/>
              <a:t> 27(a/c/e/g/</a:t>
            </a:r>
            <a:r>
              <a:rPr lang="en-US" altLang="zh-CN" sz="2600" dirty="0" err="1"/>
              <a:t>i</a:t>
            </a:r>
            <a:r>
              <a:rPr lang="en-US" altLang="zh-CN" sz="2600" dirty="0"/>
              <a:t>)</a:t>
            </a:r>
          </a:p>
        </p:txBody>
      </p:sp>
      <p:sp>
        <p:nvSpPr>
          <p:cNvPr id="32665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作  业</a:t>
            </a:r>
            <a:endParaRPr lang="zh-CN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DAD0B20-7328-401A-930E-AA2093F51BA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1991544" y="4869160"/>
            <a:ext cx="5880654" cy="28803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DB8E9A6-CAC2-4BE9-A5E3-A2E80AF1BB4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contrast="20000"/>
          </a:blip>
          <a:stretch>
            <a:fillRect/>
          </a:stretch>
        </p:blipFill>
        <p:spPr>
          <a:xfrm>
            <a:off x="1991544" y="5229200"/>
            <a:ext cx="2865548" cy="132819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1D06619-96AF-4015-84DA-FDE6EFEB492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1991544" y="3140968"/>
            <a:ext cx="8456822" cy="2314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C5250E7-E682-4D9B-8C16-E36FAE2A46C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contrast="20000"/>
          </a:blip>
          <a:stretch>
            <a:fillRect/>
          </a:stretch>
        </p:blipFill>
        <p:spPr>
          <a:xfrm>
            <a:off x="1991544" y="3447167"/>
            <a:ext cx="2232248" cy="13005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402A694-8C7C-462E-92BB-61D41B78BA9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contrast="20000"/>
          </a:blip>
          <a:stretch>
            <a:fillRect/>
          </a:stretch>
        </p:blipFill>
        <p:spPr>
          <a:xfrm>
            <a:off x="1991543" y="1700808"/>
            <a:ext cx="7225144" cy="13005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EXAMPLE 12      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1285875"/>
            <a:ext cx="11096426" cy="34290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CN" dirty="0">
                <a:ea typeface="楷体_GB2312" pitchFamily="49" charset="-122"/>
              </a:rPr>
              <a:t>           “</a:t>
            </a:r>
            <a:r>
              <a:rPr lang="zh-CN" altLang="en-US" dirty="0">
                <a:ea typeface="楷体_GB2312" pitchFamily="49" charset="-122"/>
              </a:rPr>
              <a:t>所有蜂鸟都五彩斑斓</a:t>
            </a:r>
            <a:r>
              <a:rPr lang="en-US" altLang="zh-CN" dirty="0">
                <a:ea typeface="楷体_GB2312" pitchFamily="49" charset="-122"/>
              </a:rPr>
              <a:t>."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dirty="0">
                <a:ea typeface="楷体_GB2312" pitchFamily="49" charset="-122"/>
              </a:rPr>
              <a:t>            </a:t>
            </a:r>
            <a:r>
              <a:rPr lang="en-US" altLang="zh-CN" dirty="0">
                <a:solidFill>
                  <a:srgbClr val="C00000"/>
                </a:solidFill>
                <a:ea typeface="楷体_GB2312" pitchFamily="49" charset="-122"/>
              </a:rPr>
              <a:t>“</a:t>
            </a:r>
            <a:r>
              <a:rPr lang="zh-CN" altLang="en-US" dirty="0">
                <a:solidFill>
                  <a:srgbClr val="C00000"/>
                </a:solidFill>
                <a:ea typeface="楷体_GB2312" pitchFamily="49" charset="-122"/>
              </a:rPr>
              <a:t>没有大鸟以蜜为生</a:t>
            </a:r>
            <a:r>
              <a:rPr lang="en-US" altLang="zh-CN" dirty="0">
                <a:solidFill>
                  <a:srgbClr val="C00000"/>
                </a:solidFill>
                <a:ea typeface="楷体_GB2312" pitchFamily="49" charset="-122"/>
              </a:rPr>
              <a:t>."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dirty="0">
                <a:ea typeface="楷体_GB2312" pitchFamily="49" charset="-122"/>
              </a:rPr>
              <a:t>            “</a:t>
            </a:r>
            <a:r>
              <a:rPr lang="zh-CN" altLang="en-US" dirty="0">
                <a:ea typeface="楷体_GB2312" pitchFamily="49" charset="-122"/>
              </a:rPr>
              <a:t>不以蜜为生的鸟都色彩单调</a:t>
            </a:r>
            <a:r>
              <a:rPr lang="en-US" altLang="zh-CN" dirty="0">
                <a:ea typeface="楷体_GB2312" pitchFamily="49" charset="-122"/>
              </a:rPr>
              <a:t>."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dirty="0">
                <a:ea typeface="楷体_GB2312" pitchFamily="49" charset="-122"/>
              </a:rPr>
              <a:t>            “</a:t>
            </a:r>
            <a:r>
              <a:rPr lang="zh-CN" altLang="en-US" dirty="0">
                <a:ea typeface="楷体_GB2312" pitchFamily="49" charset="-122"/>
              </a:rPr>
              <a:t>蜂鸟都是小鸟</a:t>
            </a:r>
            <a:r>
              <a:rPr lang="en-US" altLang="zh-CN" dirty="0">
                <a:ea typeface="楷体_GB2312" pitchFamily="49" charset="-122"/>
              </a:rPr>
              <a:t>."</a:t>
            </a:r>
          </a:p>
          <a:p>
            <a:pPr marL="0" indent="0">
              <a:buNone/>
              <a:defRPr/>
            </a:pPr>
            <a:r>
              <a:rPr lang="zh-CN" altLang="en-US" dirty="0">
                <a:ea typeface="楷体_GB2312" pitchFamily="49" charset="-122"/>
              </a:rPr>
              <a:t>令</a:t>
            </a:r>
            <a:r>
              <a:rPr lang="en-US" altLang="zh-CN" dirty="0">
                <a:ea typeface="楷体_GB2312" pitchFamily="49" charset="-122"/>
              </a:rPr>
              <a:t>P(</a:t>
            </a:r>
            <a:r>
              <a:rPr lang="en-US" altLang="zh-CN" sz="2700" i="1" dirty="0">
                <a:ea typeface="楷体_GB2312" pitchFamily="49" charset="-122"/>
              </a:rPr>
              <a:t>x</a:t>
            </a:r>
            <a:r>
              <a:rPr lang="en-US" altLang="zh-CN" dirty="0">
                <a:ea typeface="楷体_GB2312" pitchFamily="49" charset="-122"/>
              </a:rPr>
              <a:t>), Q(</a:t>
            </a:r>
            <a:r>
              <a:rPr lang="en-US" altLang="zh-CN" sz="2700" i="1" dirty="0">
                <a:ea typeface="楷体_GB2312" pitchFamily="49" charset="-122"/>
              </a:rPr>
              <a:t>x</a:t>
            </a:r>
            <a:r>
              <a:rPr lang="en-US" altLang="zh-CN" dirty="0">
                <a:ea typeface="楷体_GB2312" pitchFamily="49" charset="-122"/>
              </a:rPr>
              <a:t>), R(</a:t>
            </a:r>
            <a:r>
              <a:rPr lang="en-US" altLang="zh-CN" sz="2700" i="1" dirty="0">
                <a:ea typeface="楷体_GB2312" pitchFamily="49" charset="-122"/>
              </a:rPr>
              <a:t>x</a:t>
            </a:r>
            <a:r>
              <a:rPr lang="en-US" altLang="zh-CN" dirty="0">
                <a:ea typeface="楷体_GB2312" pitchFamily="49" charset="-122"/>
              </a:rPr>
              <a:t>), S(</a:t>
            </a:r>
            <a:r>
              <a:rPr lang="en-US" altLang="zh-CN" sz="2700" i="1" dirty="0">
                <a:ea typeface="楷体_GB2312" pitchFamily="49" charset="-122"/>
              </a:rPr>
              <a:t>x</a:t>
            </a:r>
            <a:r>
              <a:rPr lang="en-US" altLang="zh-CN" dirty="0">
                <a:ea typeface="楷体_GB2312" pitchFamily="49" charset="-122"/>
              </a:rPr>
              <a:t>)</a:t>
            </a:r>
            <a:r>
              <a:rPr lang="zh-CN" altLang="en-US" dirty="0">
                <a:ea typeface="楷体_GB2312" pitchFamily="49" charset="-122"/>
              </a:rPr>
              <a:t>分别表示：</a:t>
            </a:r>
            <a:r>
              <a:rPr lang="en-US" altLang="zh-CN" dirty="0">
                <a:ea typeface="楷体_GB2312" pitchFamily="49" charset="-122"/>
              </a:rPr>
              <a:t> “</a:t>
            </a:r>
            <a:r>
              <a:rPr lang="en-US" altLang="zh-CN" sz="2700" i="1" dirty="0">
                <a:ea typeface="楷体_GB2312" pitchFamily="49" charset="-122"/>
              </a:rPr>
              <a:t>x</a:t>
            </a:r>
            <a:r>
              <a:rPr lang="en-US" altLang="zh-CN" dirty="0">
                <a:ea typeface="楷体_GB2312" pitchFamily="49" charset="-122"/>
              </a:rPr>
              <a:t> </a:t>
            </a:r>
            <a:r>
              <a:rPr lang="zh-CN" altLang="en-US" dirty="0">
                <a:ea typeface="楷体_GB2312" pitchFamily="49" charset="-122"/>
              </a:rPr>
              <a:t>是蜂鸟</a:t>
            </a:r>
            <a:r>
              <a:rPr lang="en-US" altLang="zh-CN" dirty="0">
                <a:ea typeface="楷体_GB2312" pitchFamily="49" charset="-122"/>
              </a:rPr>
              <a:t>” “</a:t>
            </a:r>
            <a:r>
              <a:rPr lang="en-US" altLang="zh-CN" sz="2700" i="1" dirty="0">
                <a:ea typeface="楷体_GB2312" pitchFamily="49" charset="-122"/>
              </a:rPr>
              <a:t>x</a:t>
            </a:r>
            <a:r>
              <a:rPr lang="en-US" altLang="zh-CN" dirty="0">
                <a:ea typeface="楷体_GB2312" pitchFamily="49" charset="-122"/>
              </a:rPr>
              <a:t> </a:t>
            </a:r>
            <a:r>
              <a:rPr lang="zh-CN" altLang="en-US" dirty="0">
                <a:ea typeface="楷体_GB2312" pitchFamily="49" charset="-122"/>
              </a:rPr>
              <a:t>是大的</a:t>
            </a:r>
            <a:r>
              <a:rPr lang="en-US" altLang="zh-CN" dirty="0">
                <a:ea typeface="楷体_GB2312" pitchFamily="49" charset="-122"/>
              </a:rPr>
              <a:t>” “</a:t>
            </a:r>
            <a:r>
              <a:rPr lang="en-US" altLang="zh-CN" sz="2700" i="1" dirty="0">
                <a:ea typeface="楷体_GB2312" pitchFamily="49" charset="-122"/>
              </a:rPr>
              <a:t>x </a:t>
            </a:r>
            <a:r>
              <a:rPr lang="zh-CN" altLang="en-US" sz="2700" dirty="0">
                <a:ea typeface="楷体_GB2312" pitchFamily="49" charset="-122"/>
              </a:rPr>
              <a:t>以蜜为生</a:t>
            </a:r>
            <a:r>
              <a:rPr lang="en-US" altLang="zh-CN" dirty="0">
                <a:ea typeface="楷体_GB2312" pitchFamily="49" charset="-122"/>
              </a:rPr>
              <a:t>” </a:t>
            </a:r>
            <a:r>
              <a:rPr lang="zh-CN" altLang="en-US" dirty="0">
                <a:ea typeface="楷体_GB2312" pitchFamily="49" charset="-122"/>
              </a:rPr>
              <a:t>和</a:t>
            </a:r>
            <a:r>
              <a:rPr lang="en-US" altLang="zh-CN" dirty="0">
                <a:ea typeface="楷体_GB2312" pitchFamily="49" charset="-122"/>
              </a:rPr>
              <a:t> “</a:t>
            </a:r>
            <a:r>
              <a:rPr lang="en-US" altLang="zh-CN" sz="2700" i="1" dirty="0">
                <a:ea typeface="楷体_GB2312" pitchFamily="49" charset="-122"/>
              </a:rPr>
              <a:t>x</a:t>
            </a:r>
            <a:r>
              <a:rPr lang="en-US" altLang="zh-CN" dirty="0">
                <a:ea typeface="楷体_GB2312" pitchFamily="49" charset="-122"/>
              </a:rPr>
              <a:t> </a:t>
            </a:r>
            <a:r>
              <a:rPr lang="zh-CN" altLang="en-US" dirty="0">
                <a:ea typeface="楷体_GB2312" pitchFamily="49" charset="-122"/>
              </a:rPr>
              <a:t>是色彩斑斓的</a:t>
            </a:r>
            <a:r>
              <a:rPr lang="en-US" altLang="zh-CN" dirty="0">
                <a:ea typeface="楷体_GB2312" pitchFamily="49" charset="-122"/>
              </a:rPr>
              <a:t>”</a:t>
            </a:r>
            <a:r>
              <a:rPr lang="zh-CN" altLang="en-US" dirty="0">
                <a:ea typeface="楷体_GB2312" pitchFamily="49" charset="-122"/>
              </a:rPr>
              <a:t>。</a:t>
            </a:r>
            <a:endParaRPr lang="en-US" altLang="zh-CN" dirty="0">
              <a:ea typeface="楷体_GB2312" pitchFamily="49" charset="-122"/>
            </a:endParaRPr>
          </a:p>
          <a:p>
            <a:pPr marL="0" indent="0">
              <a:buNone/>
              <a:defRPr/>
            </a:pPr>
            <a:r>
              <a:rPr lang="zh-CN" altLang="en-US" dirty="0">
                <a:ea typeface="楷体_GB2312" pitchFamily="49" charset="-122"/>
              </a:rPr>
              <a:t>论域为所有的鸟</a:t>
            </a:r>
            <a:endParaRPr lang="en-US" altLang="zh-CN" dirty="0">
              <a:ea typeface="楷体_GB2312" pitchFamily="49" charset="-122"/>
            </a:endParaRPr>
          </a:p>
        </p:txBody>
      </p:sp>
      <p:graphicFrame>
        <p:nvGraphicFramePr>
          <p:cNvPr id="16896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889318"/>
              </p:ext>
            </p:extLst>
          </p:nvPr>
        </p:nvGraphicFramePr>
        <p:xfrm>
          <a:off x="7392144" y="4077072"/>
          <a:ext cx="30353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位图图像" r:id="rId4" imgW="2066667" imgH="1362265" progId="PBrush">
                  <p:embed/>
                </p:oleObj>
              </mc:Choice>
              <mc:Fallback>
                <p:oleObj name="位图图像" r:id="rId4" imgW="2066667" imgH="1362265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2144" y="4077072"/>
                        <a:ext cx="3035300" cy="2000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1" name="Text Box 5"/>
          <p:cNvSpPr txBox="1">
            <a:spLocks noChangeArrowheads="1"/>
          </p:cNvSpPr>
          <p:nvPr/>
        </p:nvSpPr>
        <p:spPr bwMode="auto">
          <a:xfrm>
            <a:off x="2424113" y="5734051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endParaRPr lang="zh-CN" altLang="zh-CN"/>
          </a:p>
        </p:txBody>
      </p:sp>
      <p:sp>
        <p:nvSpPr>
          <p:cNvPr id="168966" name="Text Box 6"/>
          <p:cNvSpPr txBox="1">
            <a:spLocks noChangeArrowheads="1"/>
          </p:cNvSpPr>
          <p:nvPr/>
        </p:nvSpPr>
        <p:spPr bwMode="auto">
          <a:xfrm>
            <a:off x="2207568" y="5815384"/>
            <a:ext cx="48529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lang="zh-CN" altLang="en-US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注意第二句，考虑其他形式？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6282" y="155080"/>
            <a:ext cx="10723033" cy="838200"/>
          </a:xfrm>
        </p:spPr>
        <p:txBody>
          <a:bodyPr/>
          <a:lstStyle/>
          <a:p>
            <a:pPr>
              <a:defRPr/>
            </a:pPr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谓词公式在系统规范说明的应用</a:t>
            </a:r>
            <a:endParaRPr lang="en-US" altLang="zh-CN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421515"/>
            <a:ext cx="11161240" cy="108791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dirty="0">
                <a:ea typeface="楷体_GB2312" pitchFamily="49" charset="-122"/>
              </a:rPr>
              <a:t>例</a:t>
            </a:r>
            <a:r>
              <a:rPr lang="en-US" altLang="zh-CN" dirty="0">
                <a:ea typeface="楷体_GB2312" pitchFamily="49" charset="-122"/>
              </a:rPr>
              <a:t>13</a:t>
            </a:r>
            <a:r>
              <a:rPr lang="zh-CN" altLang="en-US" dirty="0">
                <a:ea typeface="楷体_GB2312" pitchFamily="49" charset="-122"/>
              </a:rPr>
              <a:t>：用谓词公式表达系统说明“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a typeface="楷体_GB2312" pitchFamily="49" charset="-122"/>
              </a:rPr>
              <a:t>每封大于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楷体_GB2312" pitchFamily="49" charset="-122"/>
              </a:rPr>
              <a:t>1MB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a typeface="楷体_GB2312" pitchFamily="49" charset="-122"/>
              </a:rPr>
              <a:t>的邮件将被压缩</a:t>
            </a:r>
            <a:r>
              <a:rPr lang="zh-CN" altLang="en-US" dirty="0">
                <a:ea typeface="楷体_GB2312" pitchFamily="49" charset="-122"/>
              </a:rPr>
              <a:t>”和“如果用户处于活动状态，那么至少有一个网络连接有效”</a:t>
            </a:r>
            <a:endParaRPr lang="en-US" altLang="zh-CN" dirty="0">
              <a:ea typeface="楷体_GB2312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7408" y="4655700"/>
            <a:ext cx="8429684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2600" i="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设</a:t>
            </a:r>
            <a:r>
              <a:rPr lang="en-US" altLang="zh-CN" sz="2600" i="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S(</a:t>
            </a:r>
            <a:r>
              <a:rPr lang="en-US" altLang="zh-CN" sz="26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m</a:t>
            </a:r>
            <a:r>
              <a:rPr lang="en-US" altLang="zh-CN" sz="2600" i="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, </a:t>
            </a:r>
            <a:r>
              <a:rPr lang="en-US" altLang="zh-CN" sz="26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y</a:t>
            </a:r>
            <a:r>
              <a:rPr lang="en-US" altLang="zh-CN" sz="2600" i="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): “</a:t>
            </a:r>
            <a:r>
              <a:rPr lang="zh-CN" altLang="en-US" sz="2600" i="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邮件</a:t>
            </a:r>
            <a:r>
              <a:rPr lang="en-US" altLang="zh-CN" sz="26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m</a:t>
            </a:r>
            <a:r>
              <a:rPr lang="zh-CN" altLang="en-US" sz="2600" i="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大于</a:t>
            </a:r>
            <a:r>
              <a:rPr lang="en-US" altLang="zh-CN" sz="2600" kern="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y</a:t>
            </a:r>
            <a:r>
              <a:rPr lang="en-US" altLang="zh-CN" sz="2600" i="0" kern="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MB</a:t>
            </a:r>
            <a:r>
              <a:rPr lang="en-US" altLang="zh-CN" sz="2600" i="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”</a:t>
            </a:r>
            <a:r>
              <a:rPr lang="zh-CN" altLang="en-US" sz="2600" i="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 ，</a:t>
            </a:r>
            <a:r>
              <a:rPr lang="en-US" altLang="zh-CN" sz="26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y</a:t>
            </a:r>
            <a:r>
              <a:rPr lang="zh-CN" altLang="en-US" sz="2600" i="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是一个正实数。则：</a:t>
            </a:r>
            <a:endParaRPr lang="en-US" altLang="zh-CN" sz="2600" i="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_GB2312" pitchFamily="49" charset="-122"/>
            </a:endParaRP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zh-CN" sz="2600" i="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 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altLang="zh-CN" sz="2600" i="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_GB2312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000767"/>
              </p:ext>
            </p:extLst>
          </p:nvPr>
        </p:nvGraphicFramePr>
        <p:xfrm>
          <a:off x="4053713" y="5377776"/>
          <a:ext cx="3328170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公式" r:id="rId3" imgW="1257120" imgH="215640" progId="Equation.3">
                  <p:embed/>
                </p:oleObj>
              </mc:Choice>
              <mc:Fallback>
                <p:oleObj name="公式" r:id="rId3" imgW="1257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3713" y="5377776"/>
                        <a:ext cx="3328170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71B373B0-B205-4704-B955-0AD674A20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00" y="2792896"/>
            <a:ext cx="1123324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2600" i="0" kern="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设</a:t>
            </a:r>
            <a:r>
              <a:rPr lang="en-US" altLang="zh-CN" sz="2600" i="0" kern="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S(</a:t>
            </a:r>
            <a:r>
              <a:rPr lang="en-US" altLang="zh-CN" sz="2600" kern="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m</a:t>
            </a:r>
            <a:r>
              <a:rPr lang="en-US" altLang="zh-CN" sz="2600" i="0" kern="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): “</a:t>
            </a:r>
            <a:r>
              <a:rPr lang="zh-CN" altLang="en-US" sz="2600" i="0" kern="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邮件</a:t>
            </a:r>
            <a:r>
              <a:rPr lang="en-US" altLang="zh-CN" sz="2600" kern="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m</a:t>
            </a:r>
            <a:r>
              <a:rPr lang="zh-CN" altLang="en-US" sz="2600" i="0" kern="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大于</a:t>
            </a:r>
            <a:r>
              <a:rPr lang="en-US" altLang="zh-CN" sz="2600" i="0" kern="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1MB”</a:t>
            </a:r>
            <a:r>
              <a:rPr lang="zh-CN" altLang="en-US" sz="2600" i="0" kern="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，</a:t>
            </a:r>
            <a:r>
              <a:rPr lang="en-US" altLang="zh-CN" sz="2600" i="0" kern="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C(</a:t>
            </a:r>
            <a:r>
              <a:rPr lang="en-US" altLang="zh-CN" sz="2600" kern="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m</a:t>
            </a:r>
            <a:r>
              <a:rPr lang="en-US" altLang="zh-CN" sz="2600" i="0" kern="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): “</a:t>
            </a:r>
            <a:r>
              <a:rPr lang="zh-CN" altLang="en-US" sz="2600" i="0" kern="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邮件</a:t>
            </a:r>
            <a:r>
              <a:rPr lang="en-US" altLang="zh-CN" sz="2600" kern="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m</a:t>
            </a:r>
            <a:r>
              <a:rPr lang="zh-CN" altLang="en-US" sz="2600" i="0" kern="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将被压缩</a:t>
            </a:r>
            <a:r>
              <a:rPr lang="en-US" altLang="zh-CN" sz="2600" i="0" kern="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”</a:t>
            </a:r>
            <a:r>
              <a:rPr lang="zh-CN" altLang="en-US" sz="2600" i="0" kern="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，</a:t>
            </a:r>
            <a:r>
              <a:rPr lang="en-US" altLang="zh-CN" sz="2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m</a:t>
            </a:r>
            <a:r>
              <a:rPr lang="zh-CN" altLang="en-US" sz="2600" i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的论域是所有邮件。则该说明表示为：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对象 11">
                <a:extLst>
                  <a:ext uri="{FF2B5EF4-FFF2-40B4-BE49-F238E27FC236}">
                    <a16:creationId xmlns:a16="http://schemas.microsoft.com/office/drawing/2014/main" id="{CC108D52-0448-4E01-B31F-EE508FB919E7}"/>
                  </a:ext>
                </a:extLst>
              </p:cNvPr>
              <p:cNvSpPr txBox="1"/>
              <p:nvPr/>
            </p:nvSpPr>
            <p:spPr bwMode="auto">
              <a:xfrm>
                <a:off x="4151314" y="3647872"/>
                <a:ext cx="3328987" cy="5715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CN" alt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zh-CN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对象 11">
                <a:extLst>
                  <a:ext uri="{FF2B5EF4-FFF2-40B4-BE49-F238E27FC236}">
                    <a16:creationId xmlns:a16="http://schemas.microsoft.com/office/drawing/2014/main" id="{CC108D52-0448-4E01-B31F-EE508FB91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1314" y="3647872"/>
                <a:ext cx="3328987" cy="571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67408" y="4796412"/>
            <a:ext cx="842968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2600" i="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设</a:t>
            </a:r>
            <a:r>
              <a:rPr lang="en-US" altLang="zh-CN" sz="2600" i="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S(</a:t>
            </a:r>
            <a:r>
              <a:rPr lang="en-US" altLang="zh-CN" sz="26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n</a:t>
            </a:r>
            <a:r>
              <a:rPr lang="en-US" altLang="zh-CN" sz="2600" i="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, </a:t>
            </a:r>
            <a:r>
              <a:rPr lang="en-US" altLang="zh-CN" sz="26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s</a:t>
            </a:r>
            <a:r>
              <a:rPr lang="en-US" altLang="zh-CN" sz="2600" i="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): “</a:t>
            </a:r>
            <a:r>
              <a:rPr lang="zh-CN" altLang="en-US" sz="2600" i="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网络连接</a:t>
            </a:r>
            <a:r>
              <a:rPr lang="en-US" altLang="zh-CN" sz="26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n</a:t>
            </a:r>
            <a:r>
              <a:rPr lang="zh-CN" altLang="en-US" sz="2600" i="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处于</a:t>
            </a:r>
            <a:r>
              <a:rPr lang="en-US" altLang="zh-CN" sz="26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s</a:t>
            </a:r>
            <a:r>
              <a:rPr lang="zh-CN" altLang="en-US" sz="2600" i="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状态</a:t>
            </a:r>
            <a:r>
              <a:rPr lang="en-US" altLang="zh-CN" sz="2600" i="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”</a:t>
            </a:r>
            <a:r>
              <a:rPr lang="zh-CN" altLang="en-US" sz="2600" i="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，</a:t>
            </a:r>
            <a:r>
              <a:rPr lang="en-US" altLang="zh-CN" sz="2600" kern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s</a:t>
            </a:r>
            <a:r>
              <a:rPr lang="zh-CN" altLang="en-US" sz="2600" i="0" kern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所有可能连接状态。</a:t>
            </a:r>
            <a:endParaRPr lang="en-US" altLang="zh-CN" sz="2600" i="0" kern="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_GB2312" pitchFamily="49" charset="-122"/>
            </a:endParaRP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zh-CN" sz="2600" i="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 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altLang="zh-CN" sz="2600" i="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_GB2312" pitchFamily="49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783632"/>
              </p:ext>
            </p:extLst>
          </p:nvPr>
        </p:nvGraphicFramePr>
        <p:xfrm>
          <a:off x="3558716" y="5373216"/>
          <a:ext cx="45704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公式" r:id="rId3" imgW="1726920" imgH="215640" progId="Equation.3">
                  <p:embed/>
                </p:oleObj>
              </mc:Choice>
              <mc:Fallback>
                <p:oleObj name="公式" r:id="rId3" imgW="1726920" imgH="215640" progId="Equation.3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8716" y="5373216"/>
                        <a:ext cx="457041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7DD4D91C-A634-4F56-976E-7F4B525B4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08" y="2786059"/>
            <a:ext cx="10585176" cy="150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2600" i="0" kern="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设</a:t>
            </a:r>
            <a:r>
              <a:rPr lang="en-US" altLang="zh-CN" sz="2600" i="0" kern="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A(</a:t>
            </a:r>
            <a:r>
              <a:rPr lang="en-US" altLang="zh-CN" sz="2600" kern="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u</a:t>
            </a:r>
            <a:r>
              <a:rPr lang="en-US" altLang="zh-CN" sz="2600" i="0" kern="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): “</a:t>
            </a:r>
            <a:r>
              <a:rPr lang="zh-CN" altLang="en-US" sz="2600" i="0" kern="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用户</a:t>
            </a:r>
            <a:r>
              <a:rPr lang="en-US" altLang="zh-CN" sz="2600" kern="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u</a:t>
            </a:r>
            <a:r>
              <a:rPr lang="zh-CN" altLang="en-US" sz="2600" i="0" kern="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处于活动状态</a:t>
            </a:r>
            <a:r>
              <a:rPr lang="en-US" altLang="zh-CN" sz="2600" i="0" kern="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”</a:t>
            </a:r>
            <a:r>
              <a:rPr lang="zh-CN" altLang="en-US" sz="2600" i="0" kern="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，</a:t>
            </a:r>
            <a:r>
              <a:rPr lang="en-US" altLang="zh-CN" sz="2600" i="0" kern="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S(</a:t>
            </a:r>
            <a:r>
              <a:rPr lang="en-US" altLang="zh-CN" sz="2600" kern="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n</a:t>
            </a:r>
            <a:r>
              <a:rPr lang="en-US" altLang="zh-CN" sz="2600" i="0" kern="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): “</a:t>
            </a:r>
            <a:r>
              <a:rPr lang="zh-CN" altLang="en-US" sz="2600" i="0" kern="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网络连接</a:t>
            </a:r>
            <a:r>
              <a:rPr lang="en-US" altLang="zh-CN" sz="2600" kern="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n</a:t>
            </a:r>
            <a:r>
              <a:rPr lang="zh-CN" altLang="en-US" sz="2600" i="0" kern="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处于有效状态</a:t>
            </a:r>
            <a:r>
              <a:rPr lang="en-US" altLang="zh-CN" sz="2600" i="0" kern="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”</a:t>
            </a:r>
            <a:r>
              <a:rPr lang="zh-CN" altLang="en-US" sz="2600" i="0" kern="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，</a:t>
            </a:r>
            <a:r>
              <a:rPr lang="en-US" altLang="zh-CN" sz="2600" kern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u</a:t>
            </a:r>
            <a:r>
              <a:rPr lang="zh-CN" altLang="en-US" sz="2600" i="0" kern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论域是所有用户，</a:t>
            </a:r>
            <a:r>
              <a:rPr lang="en-US" altLang="zh-CN" sz="2600" kern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n</a:t>
            </a:r>
            <a:r>
              <a:rPr lang="zh-CN" altLang="en-US" sz="2600" i="0" kern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论域所有网络连接。则该说明表示为：</a:t>
            </a:r>
            <a:endParaRPr lang="en-US" altLang="zh-CN" sz="2600" i="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对象 11">
                <a:extLst>
                  <a:ext uri="{FF2B5EF4-FFF2-40B4-BE49-F238E27FC236}">
                    <a16:creationId xmlns:a16="http://schemas.microsoft.com/office/drawing/2014/main" id="{10C8150D-EFEA-4A2A-9A89-640123454B51}"/>
                  </a:ext>
                </a:extLst>
              </p:cNvPr>
              <p:cNvSpPr txBox="1"/>
              <p:nvPr/>
            </p:nvSpPr>
            <p:spPr bwMode="auto">
              <a:xfrm>
                <a:off x="4367710" y="4081463"/>
                <a:ext cx="2952427" cy="5715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zh-CN" alt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𝑢𝐴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zh-CN" alt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→∃</m:t>
                      </m:r>
                      <m:r>
                        <a:rPr lang="zh-CN" alt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𝑛𝑆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对象 11">
                <a:extLst>
                  <a:ext uri="{FF2B5EF4-FFF2-40B4-BE49-F238E27FC236}">
                    <a16:creationId xmlns:a16="http://schemas.microsoft.com/office/drawing/2014/main" id="{10C8150D-EFEA-4A2A-9A89-640123454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67710" y="4081463"/>
                <a:ext cx="2952427" cy="571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2">
            <a:extLst>
              <a:ext uri="{FF2B5EF4-FFF2-40B4-BE49-F238E27FC236}">
                <a16:creationId xmlns:a16="http://schemas.microsoft.com/office/drawing/2014/main" id="{131F0115-8190-4323-9706-810822AE2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6282" y="155080"/>
            <a:ext cx="10723033" cy="838200"/>
          </a:xfrm>
        </p:spPr>
        <p:txBody>
          <a:bodyPr/>
          <a:lstStyle/>
          <a:p>
            <a:pPr>
              <a:defRPr/>
            </a:pPr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谓词公式在系统规范说明的应用</a:t>
            </a:r>
            <a:endParaRPr lang="en-US" altLang="zh-CN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B2C816B9-E851-45F5-841E-85E29DC93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00" y="1421515"/>
            <a:ext cx="11161240" cy="108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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zh-CN" altLang="en-US" i="0" kern="0" dirty="0">
                <a:ea typeface="楷体_GB2312" pitchFamily="49" charset="-122"/>
              </a:rPr>
              <a:t>例</a:t>
            </a:r>
            <a:r>
              <a:rPr lang="en-US" altLang="zh-CN" i="0" kern="0" dirty="0">
                <a:ea typeface="楷体_GB2312" pitchFamily="49" charset="-122"/>
              </a:rPr>
              <a:t>13</a:t>
            </a:r>
            <a:r>
              <a:rPr lang="zh-CN" altLang="en-US" i="0" kern="0" dirty="0">
                <a:ea typeface="楷体_GB2312" pitchFamily="49" charset="-122"/>
              </a:rPr>
              <a:t>：用谓词公式表达系统说明“每封大于</a:t>
            </a:r>
            <a:r>
              <a:rPr lang="en-US" altLang="zh-CN" i="0" kern="0" dirty="0">
                <a:ea typeface="楷体_GB2312" pitchFamily="49" charset="-122"/>
              </a:rPr>
              <a:t>1MB</a:t>
            </a:r>
            <a:r>
              <a:rPr lang="zh-CN" altLang="en-US" i="0" kern="0" dirty="0">
                <a:ea typeface="楷体_GB2312" pitchFamily="49" charset="-122"/>
              </a:rPr>
              <a:t>的邮件将被压缩”和“</a:t>
            </a:r>
            <a:r>
              <a:rPr lang="zh-CN" altLang="en-US" i="0" kern="0" dirty="0">
                <a:solidFill>
                  <a:schemeClr val="accent1">
                    <a:lumMod val="75000"/>
                  </a:schemeClr>
                </a:solidFill>
                <a:ea typeface="楷体_GB2312" pitchFamily="49" charset="-122"/>
              </a:rPr>
              <a:t>如果用户处于活动状态，那么至少有一个网络连接有效</a:t>
            </a:r>
            <a:r>
              <a:rPr lang="zh-CN" altLang="en-US" i="0" kern="0" dirty="0">
                <a:ea typeface="楷体_GB2312" pitchFamily="49" charset="-122"/>
              </a:rPr>
              <a:t>”</a:t>
            </a:r>
            <a:endParaRPr lang="en-US" altLang="zh-CN" i="0" kern="0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42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7368" y="116632"/>
            <a:ext cx="10723033" cy="838200"/>
          </a:xfrm>
        </p:spPr>
        <p:txBody>
          <a:bodyPr/>
          <a:lstStyle/>
          <a:p>
            <a:pPr>
              <a:defRPr/>
            </a:pPr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量词的嵌套  </a:t>
            </a:r>
            <a:r>
              <a:rPr lang="en-US" altLang="zh-CN" sz="2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Nested Quantifiers </a:t>
            </a:r>
            <a:endParaRPr lang="zh-CN" alt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1484314"/>
            <a:ext cx="8455025" cy="508793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"/>
              <a:defRPr/>
            </a:pPr>
            <a:r>
              <a:rPr lang="zh-CN" altLang="en-US" dirty="0">
                <a:ea typeface="楷体_GB2312" pitchFamily="49" charset="-122"/>
              </a:rPr>
              <a:t>量词的作用域内仍存在量词就称为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量词的嵌套</a:t>
            </a:r>
            <a:r>
              <a:rPr lang="zh-CN" altLang="en-US" dirty="0">
                <a:ea typeface="楷体_GB2312" pitchFamily="49" charset="-122"/>
              </a:rPr>
              <a:t>。</a:t>
            </a:r>
            <a:endParaRPr lang="en-US" altLang="zh-CN" dirty="0">
              <a:ea typeface="楷体_GB2312" pitchFamily="49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"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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x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 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y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 (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x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+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y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=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y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+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x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)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 ，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x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和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y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的个体域是全体实数。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  <a:sym typeface="Symbol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"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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x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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y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(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x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+ 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y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=0)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，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x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和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y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的个体域是全体实数。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7368" y="63469"/>
            <a:ext cx="10723033" cy="838200"/>
          </a:xfrm>
        </p:spPr>
        <p:txBody>
          <a:bodyPr/>
          <a:lstStyle/>
          <a:p>
            <a:pPr>
              <a:defRPr/>
            </a:pPr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量词的嵌套  </a:t>
            </a:r>
            <a:r>
              <a:rPr lang="en-US" altLang="zh-CN" sz="2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Nested Quantifiers </a:t>
            </a:r>
            <a:endParaRPr lang="zh-CN" alt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42" y="1317354"/>
            <a:ext cx="10903297" cy="521493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"/>
              <a:defRPr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嵌套量词的否定</a:t>
            </a:r>
            <a:endParaRPr lang="en-US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 marL="898525" lvl="1" indent="-441325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±"/>
              <a:defRPr/>
            </a:pPr>
            <a:r>
              <a:rPr lang="en-US" altLang="zh-CN" dirty="0">
                <a:ea typeface="楷体_GB2312" pitchFamily="49" charset="-122"/>
              </a:rPr>
              <a:t> </a:t>
            </a:r>
          </a:p>
          <a:p>
            <a:pPr marL="898525" lvl="1" indent="-441325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±"/>
              <a:defRPr/>
            </a:pPr>
            <a:endParaRPr lang="en-US" altLang="zh-CN" dirty="0">
              <a:ea typeface="楷体_GB2312" pitchFamily="49" charset="-122"/>
            </a:endParaRPr>
          </a:p>
          <a:p>
            <a:pPr marL="898525" lvl="1" indent="-441325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±"/>
              <a:defRPr/>
            </a:pPr>
            <a:r>
              <a:rPr lang="zh-CN" altLang="en-US" dirty="0">
                <a:ea typeface="楷体_GB2312" pitchFamily="49" charset="-122"/>
              </a:rPr>
              <a:t>求表达语句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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x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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y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(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x y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=1)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的否定，使得量词前面没有否定联接词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  <a:sym typeface="Symbol"/>
            </a:endParaRPr>
          </a:p>
          <a:p>
            <a:pPr marL="1298575" lvl="2" indent="-441325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±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 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x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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y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(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x y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=1)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或  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x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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y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(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x y</a:t>
            </a:r>
            <a:r>
              <a:rPr lang="zh-CN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≠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/>
              </a:rPr>
              <a:t>1) </a:t>
            </a:r>
            <a:endParaRPr lang="en-US" altLang="zh-CN" dirty="0"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68176" y="2236515"/>
            <a:ext cx="4000500" cy="10810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atinLnBrk="1">
              <a:lnSpc>
                <a:spcPct val="120000"/>
              </a:lnSpc>
              <a:defRPr/>
            </a:pPr>
            <a:r>
              <a:rPr lang="zh-CN" altLang="en-US" i="0" dirty="0">
                <a:solidFill>
                  <a:schemeClr val="tx1"/>
                </a:solidFill>
                <a:ea typeface="楷体_GB2312" pitchFamily="49" charset="-122"/>
                <a:sym typeface="Symbol"/>
              </a:rPr>
              <a:t>  </a:t>
            </a:r>
            <a:r>
              <a:rPr lang="en-US" altLang="zh-CN" i="0" dirty="0">
                <a:solidFill>
                  <a:schemeClr val="tx1"/>
                </a:solidFill>
                <a:ea typeface="楷体_GB2312" pitchFamily="49" charset="-122"/>
                <a:sym typeface="Symbol"/>
              </a:rPr>
              <a:t>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x </a:t>
            </a:r>
            <a:r>
              <a:rPr lang="en-US" altLang="zh-CN" i="0" dirty="0">
                <a:solidFill>
                  <a:schemeClr val="tx1"/>
                </a:solidFill>
                <a:ea typeface="楷体_GB2312" pitchFamily="49" charset="-122"/>
              </a:rPr>
              <a:t>P(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x</a:t>
            </a:r>
            <a:r>
              <a:rPr lang="en-US" altLang="zh-CN" i="0" dirty="0">
                <a:solidFill>
                  <a:schemeClr val="tx1"/>
                </a:solidFill>
                <a:ea typeface="楷体_GB2312" pitchFamily="49" charset="-122"/>
              </a:rPr>
              <a:t>)  </a:t>
            </a:r>
            <a:r>
              <a:rPr lang="en-US" altLang="zh-CN" i="0" dirty="0">
                <a:solidFill>
                  <a:schemeClr val="tx1"/>
                </a:solidFill>
                <a:ea typeface="楷体_GB2312" pitchFamily="49" charset="-122"/>
                <a:sym typeface="Symbol"/>
              </a:rPr>
              <a:t>   </a:t>
            </a:r>
            <a:r>
              <a:rPr lang="zh-CN" altLang="en-US" i="0" dirty="0">
                <a:solidFill>
                  <a:schemeClr val="tx1"/>
                </a:solidFill>
                <a:ea typeface="楷体_GB2312" pitchFamily="49" charset="-122"/>
                <a:sym typeface="Symbol"/>
              </a:rPr>
              <a:t>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x </a:t>
            </a:r>
            <a:r>
              <a:rPr lang="zh-CN" altLang="en-US" i="0" dirty="0">
                <a:solidFill>
                  <a:schemeClr val="tx1"/>
                </a:solidFill>
                <a:ea typeface="楷体_GB2312" pitchFamily="49" charset="-122"/>
                <a:sym typeface="Symbol"/>
              </a:rPr>
              <a:t></a:t>
            </a:r>
            <a:r>
              <a:rPr lang="en-US" altLang="zh-CN" i="0" dirty="0">
                <a:solidFill>
                  <a:schemeClr val="tx1"/>
                </a:solidFill>
                <a:ea typeface="楷体_GB2312" pitchFamily="49" charset="-122"/>
                <a:sym typeface="Symbol"/>
              </a:rPr>
              <a:t>P</a:t>
            </a:r>
            <a:r>
              <a:rPr lang="en-US" altLang="zh-CN" i="0" dirty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x</a:t>
            </a:r>
            <a:r>
              <a:rPr lang="en-US" altLang="zh-CN" i="0" dirty="0">
                <a:solidFill>
                  <a:schemeClr val="tx1"/>
                </a:solidFill>
                <a:ea typeface="楷体_GB2312" pitchFamily="49" charset="-122"/>
              </a:rPr>
              <a:t>)</a:t>
            </a:r>
          </a:p>
          <a:p>
            <a:pPr latinLnBrk="1">
              <a:lnSpc>
                <a:spcPct val="120000"/>
              </a:lnSpc>
              <a:defRPr/>
            </a:pPr>
            <a:r>
              <a:rPr lang="zh-CN" altLang="en-US" i="0" dirty="0">
                <a:solidFill>
                  <a:schemeClr val="tx1"/>
                </a:solidFill>
                <a:ea typeface="楷体_GB2312" pitchFamily="49" charset="-122"/>
                <a:sym typeface="Symbol"/>
              </a:rPr>
              <a:t>  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x </a:t>
            </a:r>
            <a:r>
              <a:rPr lang="en-US" altLang="zh-CN" i="0" dirty="0">
                <a:solidFill>
                  <a:schemeClr val="tx1"/>
                </a:solidFill>
                <a:ea typeface="楷体_GB2312" pitchFamily="49" charset="-122"/>
                <a:sym typeface="Symbol"/>
              </a:rPr>
              <a:t>P</a:t>
            </a:r>
            <a:r>
              <a:rPr lang="en-US" altLang="zh-CN" i="0" dirty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x</a:t>
            </a:r>
            <a:r>
              <a:rPr lang="en-US" altLang="zh-CN" i="0" dirty="0">
                <a:solidFill>
                  <a:schemeClr val="tx1"/>
                </a:solidFill>
                <a:ea typeface="楷体_GB2312" pitchFamily="49" charset="-122"/>
              </a:rPr>
              <a:t>)   </a:t>
            </a:r>
            <a:r>
              <a:rPr lang="en-US" altLang="zh-CN" i="0" dirty="0">
                <a:solidFill>
                  <a:schemeClr val="tx1"/>
                </a:solidFill>
                <a:ea typeface="楷体_GB2312" pitchFamily="49" charset="-122"/>
                <a:sym typeface="Symbol"/>
              </a:rPr>
              <a:t>   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x</a:t>
            </a:r>
            <a:r>
              <a:rPr lang="zh-CN" altLang="en-US" i="0" dirty="0">
                <a:solidFill>
                  <a:schemeClr val="tx1"/>
                </a:solidFill>
                <a:ea typeface="楷体_GB2312" pitchFamily="49" charset="-122"/>
                <a:sym typeface="Symbol"/>
              </a:rPr>
              <a:t></a:t>
            </a:r>
            <a:r>
              <a:rPr lang="en-US" altLang="zh-CN" i="0" dirty="0">
                <a:solidFill>
                  <a:schemeClr val="tx1"/>
                </a:solidFill>
                <a:ea typeface="楷体_GB2312" pitchFamily="49" charset="-122"/>
              </a:rPr>
              <a:t>P(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x</a:t>
            </a:r>
            <a:r>
              <a:rPr lang="en-US" altLang="zh-CN" i="0" dirty="0">
                <a:solidFill>
                  <a:schemeClr val="tx1"/>
                </a:solidFill>
                <a:ea typeface="楷体_GB2312" pitchFamily="49" charset="-122"/>
              </a:rPr>
              <a:t>)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9376" y="188640"/>
            <a:ext cx="10723033" cy="838200"/>
          </a:xfrm>
        </p:spPr>
        <p:txBody>
          <a:bodyPr/>
          <a:lstStyle/>
          <a:p>
            <a:pPr>
              <a:defRPr/>
            </a:pPr>
            <a:r>
              <a:rPr lang="en-US" altLang="zh-C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EXAMPLE 14</a:t>
            </a:r>
            <a:endParaRPr lang="zh-CN" alt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5440" y="1317303"/>
            <a:ext cx="8455025" cy="2471737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>
                <a:ea typeface="楷体_GB2312" pitchFamily="49" charset="-122"/>
              </a:rPr>
              <a:t>翻译    </a:t>
            </a:r>
            <a:r>
              <a:rPr lang="zh-CN" altLang="en-US" dirty="0"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i="1" dirty="0">
                <a:ea typeface="楷体_GB2312" pitchFamily="49" charset="-122"/>
              </a:rPr>
              <a:t>x</a:t>
            </a:r>
            <a:r>
              <a:rPr lang="en-US" altLang="zh-CN" dirty="0">
                <a:ea typeface="楷体_GB2312" pitchFamily="49" charset="-122"/>
              </a:rPr>
              <a:t> (C(</a:t>
            </a:r>
            <a:r>
              <a:rPr lang="en-US" altLang="zh-CN" i="1" dirty="0">
                <a:ea typeface="楷体_GB2312" pitchFamily="49" charset="-122"/>
              </a:rPr>
              <a:t>x</a:t>
            </a:r>
            <a:r>
              <a:rPr lang="en-US" altLang="zh-CN" dirty="0">
                <a:ea typeface="楷体_GB2312" pitchFamily="49" charset="-122"/>
              </a:rPr>
              <a:t>)∨</a:t>
            </a:r>
            <a:r>
              <a:rPr lang="zh-CN" altLang="en-US" dirty="0"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i="1" dirty="0">
                <a:ea typeface="楷体_GB2312" pitchFamily="49" charset="-122"/>
              </a:rPr>
              <a:t>y</a:t>
            </a:r>
            <a:r>
              <a:rPr lang="en-US" altLang="zh-CN" dirty="0">
                <a:ea typeface="楷体_GB2312" pitchFamily="49" charset="-122"/>
              </a:rPr>
              <a:t>(C(</a:t>
            </a:r>
            <a:r>
              <a:rPr lang="en-US" altLang="zh-CN" i="1" dirty="0">
                <a:ea typeface="楷体_GB2312" pitchFamily="49" charset="-122"/>
              </a:rPr>
              <a:t>y</a:t>
            </a:r>
            <a:r>
              <a:rPr lang="en-US" altLang="zh-CN" dirty="0">
                <a:ea typeface="楷体_GB2312" pitchFamily="49" charset="-122"/>
              </a:rPr>
              <a:t>)∧F(</a:t>
            </a:r>
            <a:r>
              <a:rPr lang="en-US" altLang="zh-CN" i="1" dirty="0">
                <a:ea typeface="楷体_GB2312" pitchFamily="49" charset="-122"/>
              </a:rPr>
              <a:t>x</a:t>
            </a:r>
            <a:r>
              <a:rPr lang="en-US" altLang="zh-CN" dirty="0">
                <a:ea typeface="楷体_GB2312" pitchFamily="49" charset="-122"/>
              </a:rPr>
              <a:t>, </a:t>
            </a:r>
            <a:r>
              <a:rPr lang="en-US" altLang="zh-CN" i="1" dirty="0">
                <a:ea typeface="楷体_GB2312" pitchFamily="49" charset="-122"/>
              </a:rPr>
              <a:t>y</a:t>
            </a:r>
            <a:r>
              <a:rPr lang="en-US" altLang="zh-CN" dirty="0">
                <a:ea typeface="楷体_GB2312" pitchFamily="49" charset="-122"/>
              </a:rPr>
              <a:t>)))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>
                <a:ea typeface="楷体_GB2312" pitchFamily="49" charset="-122"/>
              </a:rPr>
              <a:t>其中： </a:t>
            </a:r>
            <a:r>
              <a:rPr lang="en-US" altLang="zh-CN" dirty="0">
                <a:ea typeface="楷体_GB2312" pitchFamily="49" charset="-122"/>
              </a:rPr>
              <a:t>C(</a:t>
            </a:r>
            <a:r>
              <a:rPr lang="en-US" altLang="zh-CN" i="1" dirty="0">
                <a:ea typeface="楷体_GB2312" pitchFamily="49" charset="-122"/>
              </a:rPr>
              <a:t>x</a:t>
            </a:r>
            <a:r>
              <a:rPr lang="en-US" altLang="zh-CN" dirty="0">
                <a:ea typeface="楷体_GB2312" pitchFamily="49" charset="-122"/>
              </a:rPr>
              <a:t>) </a:t>
            </a:r>
            <a:r>
              <a:rPr lang="zh-CN" altLang="en-US" dirty="0">
                <a:ea typeface="楷体_GB2312" pitchFamily="49" charset="-122"/>
              </a:rPr>
              <a:t>表示 “</a:t>
            </a:r>
            <a:r>
              <a:rPr lang="en-US" altLang="zh-CN" i="1" dirty="0">
                <a:ea typeface="楷体_GB2312" pitchFamily="49" charset="-122"/>
              </a:rPr>
              <a:t>x</a:t>
            </a:r>
            <a:r>
              <a:rPr lang="en-US" altLang="zh-CN" dirty="0">
                <a:ea typeface="楷体_GB2312" pitchFamily="49" charset="-122"/>
              </a:rPr>
              <a:t> </a:t>
            </a:r>
            <a:r>
              <a:rPr lang="zh-CN" altLang="en-US" dirty="0">
                <a:ea typeface="楷体_GB2312" pitchFamily="49" charset="-122"/>
              </a:rPr>
              <a:t>有一台计算机</a:t>
            </a:r>
            <a:r>
              <a:rPr lang="en-US" altLang="zh-CN" dirty="0">
                <a:ea typeface="楷体_GB2312" pitchFamily="49" charset="-122"/>
              </a:rPr>
              <a:t>" 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             F(</a:t>
            </a:r>
            <a:r>
              <a:rPr lang="en-US" altLang="zh-CN" i="1" dirty="0">
                <a:ea typeface="楷体_GB2312" pitchFamily="49" charset="-122"/>
              </a:rPr>
              <a:t>x</a:t>
            </a:r>
            <a:r>
              <a:rPr lang="en-US" altLang="zh-CN" dirty="0">
                <a:ea typeface="楷体_GB2312" pitchFamily="49" charset="-122"/>
              </a:rPr>
              <a:t>, </a:t>
            </a:r>
            <a:r>
              <a:rPr lang="en-US" altLang="zh-CN" i="1" dirty="0">
                <a:ea typeface="楷体_GB2312" pitchFamily="49" charset="-122"/>
              </a:rPr>
              <a:t>y</a:t>
            </a:r>
            <a:r>
              <a:rPr lang="en-US" altLang="zh-CN" dirty="0">
                <a:ea typeface="楷体_GB2312" pitchFamily="49" charset="-122"/>
              </a:rPr>
              <a:t>)</a:t>
            </a:r>
            <a:r>
              <a:rPr lang="zh-CN" altLang="en-US" dirty="0">
                <a:ea typeface="楷体_GB2312" pitchFamily="49" charset="-122"/>
              </a:rPr>
              <a:t>表示“</a:t>
            </a:r>
            <a:r>
              <a:rPr lang="en-US" altLang="zh-CN" i="1" dirty="0">
                <a:ea typeface="楷体_GB2312" pitchFamily="49" charset="-122"/>
              </a:rPr>
              <a:t>x</a:t>
            </a:r>
            <a:r>
              <a:rPr lang="en-US" altLang="zh-CN" dirty="0">
                <a:ea typeface="楷体_GB2312" pitchFamily="49" charset="-122"/>
              </a:rPr>
              <a:t> </a:t>
            </a:r>
            <a:r>
              <a:rPr lang="zh-CN" altLang="en-US" dirty="0">
                <a:ea typeface="楷体_GB2312" pitchFamily="49" charset="-122"/>
              </a:rPr>
              <a:t>和 </a:t>
            </a:r>
            <a:r>
              <a:rPr lang="en-US" altLang="zh-CN" i="1" dirty="0">
                <a:ea typeface="楷体_GB2312" pitchFamily="49" charset="-122"/>
              </a:rPr>
              <a:t>y</a:t>
            </a:r>
            <a:r>
              <a:rPr lang="en-US" altLang="zh-CN" dirty="0">
                <a:ea typeface="楷体_GB2312" pitchFamily="49" charset="-122"/>
              </a:rPr>
              <a:t> </a:t>
            </a:r>
            <a:r>
              <a:rPr lang="zh-CN" altLang="en-US" dirty="0">
                <a:ea typeface="楷体_GB2312" pitchFamily="49" charset="-122"/>
              </a:rPr>
              <a:t>是朋友</a:t>
            </a:r>
            <a:r>
              <a:rPr lang="en-US" altLang="zh-CN" dirty="0">
                <a:ea typeface="楷体_GB2312" pitchFamily="49" charset="-122"/>
              </a:rPr>
              <a:t>" 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i="1" dirty="0">
                <a:ea typeface="楷体_GB2312" pitchFamily="49" charset="-122"/>
              </a:rPr>
              <a:t>x</a:t>
            </a:r>
            <a:r>
              <a:rPr lang="en-US" altLang="zh-CN" dirty="0">
                <a:ea typeface="楷体_GB2312" pitchFamily="49" charset="-122"/>
              </a:rPr>
              <a:t>, </a:t>
            </a:r>
            <a:r>
              <a:rPr lang="en-US" altLang="zh-CN" i="1" dirty="0">
                <a:ea typeface="楷体_GB2312" pitchFamily="49" charset="-122"/>
              </a:rPr>
              <a:t>y</a:t>
            </a:r>
            <a:r>
              <a:rPr lang="en-US" altLang="zh-CN" dirty="0">
                <a:ea typeface="楷体_GB2312" pitchFamily="49" charset="-122"/>
              </a:rPr>
              <a:t> </a:t>
            </a:r>
            <a:r>
              <a:rPr lang="zh-CN" altLang="en-US" dirty="0">
                <a:ea typeface="楷体_GB2312" pitchFamily="49" charset="-122"/>
              </a:rPr>
              <a:t>的论域为： </a:t>
            </a:r>
            <a:r>
              <a:rPr lang="en-US" altLang="zh-CN" dirty="0">
                <a:ea typeface="楷体_GB2312" pitchFamily="49" charset="-122"/>
              </a:rPr>
              <a:t>SWPU</a:t>
            </a:r>
            <a:r>
              <a:rPr lang="zh-CN" altLang="en-US" dirty="0">
                <a:ea typeface="楷体_GB2312" pitchFamily="49" charset="-122"/>
              </a:rPr>
              <a:t>的所有学生集合</a:t>
            </a:r>
            <a:r>
              <a:rPr lang="en-US" altLang="zh-CN" dirty="0">
                <a:ea typeface="楷体_GB2312" pitchFamily="49" charset="-122"/>
              </a:rPr>
              <a:t>.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1127448" y="4039752"/>
            <a:ext cx="9937104" cy="1680204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997A"/>
            </a:prstShdw>
          </a:effectLst>
        </p:spPr>
        <p:txBody>
          <a:bodyPr wrap="square">
            <a:spAutoFit/>
          </a:bodyPr>
          <a:lstStyle/>
          <a:p>
            <a:pPr latinLnBrk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i="0" dirty="0">
                <a:latin typeface="+mn-lt"/>
                <a:ea typeface="楷体_GB2312" pitchFamily="49" charset="-122"/>
              </a:rPr>
              <a:t>直译：对于</a:t>
            </a:r>
            <a:r>
              <a:rPr lang="en-US" altLang="zh-CN" i="0" dirty="0">
                <a:latin typeface="+mn-lt"/>
                <a:ea typeface="楷体_GB2312" pitchFamily="49" charset="-122"/>
              </a:rPr>
              <a:t>SWPU</a:t>
            </a:r>
            <a:r>
              <a:rPr lang="zh-CN" altLang="en-US" i="0" dirty="0">
                <a:latin typeface="+mn-lt"/>
                <a:ea typeface="楷体_GB2312" pitchFamily="49" charset="-122"/>
              </a:rPr>
              <a:t>的每个学生</a:t>
            </a:r>
            <a:r>
              <a:rPr lang="en-US" altLang="zh-CN" dirty="0">
                <a:latin typeface="+mn-lt"/>
                <a:ea typeface="楷体_GB2312" pitchFamily="49" charset="-122"/>
              </a:rPr>
              <a:t>x</a:t>
            </a:r>
            <a:r>
              <a:rPr lang="zh-CN" altLang="en-US" i="0" dirty="0">
                <a:latin typeface="+mn-lt"/>
                <a:ea typeface="楷体_GB2312" pitchFamily="49" charset="-122"/>
              </a:rPr>
              <a:t>，要么</a:t>
            </a:r>
            <a:r>
              <a:rPr lang="en-US" altLang="zh-CN" dirty="0">
                <a:latin typeface="+mn-lt"/>
                <a:ea typeface="楷体_GB2312" pitchFamily="49" charset="-122"/>
              </a:rPr>
              <a:t>x</a:t>
            </a:r>
            <a:r>
              <a:rPr lang="zh-CN" altLang="en-US" i="0" dirty="0">
                <a:latin typeface="+mn-lt"/>
                <a:ea typeface="楷体_GB2312" pitchFamily="49" charset="-122"/>
              </a:rPr>
              <a:t>有一台计算机，要么有一个</a:t>
            </a:r>
            <a:r>
              <a:rPr lang="en-US" altLang="zh-CN" i="0" dirty="0">
                <a:latin typeface="+mn-lt"/>
                <a:ea typeface="楷体_GB2312" pitchFamily="49" charset="-122"/>
              </a:rPr>
              <a:t>SWPU</a:t>
            </a:r>
            <a:r>
              <a:rPr lang="zh-CN" altLang="en-US" i="0" dirty="0">
                <a:latin typeface="+mn-lt"/>
                <a:ea typeface="楷体_GB2312" pitchFamily="49" charset="-122"/>
              </a:rPr>
              <a:t>的学生</a:t>
            </a:r>
            <a:r>
              <a:rPr lang="en-US" altLang="zh-CN" dirty="0">
                <a:latin typeface="+mn-lt"/>
                <a:ea typeface="楷体_GB2312" pitchFamily="49" charset="-122"/>
              </a:rPr>
              <a:t>y</a:t>
            </a:r>
            <a:r>
              <a:rPr lang="zh-CN" altLang="en-US" i="0" dirty="0">
                <a:latin typeface="+mn-lt"/>
                <a:ea typeface="楷体_GB2312" pitchFamily="49" charset="-122"/>
              </a:rPr>
              <a:t>有一台计算机且</a:t>
            </a:r>
            <a:r>
              <a:rPr lang="en-US" altLang="zh-CN" dirty="0">
                <a:latin typeface="+mn-lt"/>
                <a:ea typeface="楷体_GB2312" pitchFamily="49" charset="-122"/>
              </a:rPr>
              <a:t>x</a:t>
            </a:r>
            <a:r>
              <a:rPr lang="zh-CN" altLang="en-US" i="0" dirty="0">
                <a:latin typeface="+mn-lt"/>
                <a:ea typeface="楷体_GB2312" pitchFamily="49" charset="-122"/>
              </a:rPr>
              <a:t>和</a:t>
            </a:r>
            <a:r>
              <a:rPr lang="en-US" altLang="zh-CN" dirty="0">
                <a:latin typeface="+mn-lt"/>
                <a:ea typeface="楷体_GB2312" pitchFamily="49" charset="-122"/>
              </a:rPr>
              <a:t>y</a:t>
            </a:r>
            <a:r>
              <a:rPr lang="zh-CN" altLang="en-US" i="0" dirty="0">
                <a:latin typeface="+mn-lt"/>
                <a:ea typeface="楷体_GB2312" pitchFamily="49" charset="-122"/>
              </a:rPr>
              <a:t>是朋友。</a:t>
            </a:r>
            <a:endParaRPr lang="en-US" altLang="zh-CN" i="0" dirty="0">
              <a:latin typeface="+mn-lt"/>
              <a:ea typeface="楷体_GB2312" pitchFamily="49" charset="-122"/>
            </a:endParaRPr>
          </a:p>
          <a:p>
            <a:pPr latinLnBrk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i="0" dirty="0">
                <a:latin typeface="+mn-lt"/>
                <a:ea typeface="楷体_GB2312" pitchFamily="49" charset="-122"/>
              </a:rPr>
              <a:t>SWPU</a:t>
            </a:r>
            <a:r>
              <a:rPr lang="zh-CN" altLang="en-US" i="0" dirty="0">
                <a:latin typeface="+mn-lt"/>
                <a:ea typeface="楷体_GB2312" pitchFamily="49" charset="-122"/>
              </a:rPr>
              <a:t>的每个学生有一台计算机或者他有学校的朋友有计算机</a:t>
            </a:r>
            <a:endParaRPr lang="en-US" altLang="zh-CN" i="0" dirty="0">
              <a:latin typeface="+mn-lt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078">
  <a:themeElements>
    <a:clrScheme name="B078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FF"/>
      </a:accent1>
      <a:accent2>
        <a:srgbClr val="6699FF"/>
      </a:accent2>
      <a:accent3>
        <a:srgbClr val="FFFFFF"/>
      </a:accent3>
      <a:accent4>
        <a:srgbClr val="000000"/>
      </a:accent4>
      <a:accent5>
        <a:srgbClr val="ADCAFF"/>
      </a:accent5>
      <a:accent6>
        <a:srgbClr val="5C8AE7"/>
      </a:accent6>
      <a:hlink>
        <a:srgbClr val="99CCFF"/>
      </a:hlink>
      <a:folHlink>
        <a:srgbClr val="3366CC"/>
      </a:folHlink>
    </a:clrScheme>
    <a:fontScheme name="B078">
      <a:majorFont>
        <a:latin typeface="Times New Roman"/>
        <a:ea typeface="华文细黑"/>
        <a:cs typeface=""/>
      </a:majorFont>
      <a:minorFont>
        <a:latin typeface="Times New Roman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细黑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i="0" dirty="0" smtClean="0">
            <a:latin typeface="楷体_GB2312" pitchFamily="49" charset="-122"/>
            <a:ea typeface="楷体_GB2312" pitchFamily="49" charset="-122"/>
          </a:defRPr>
        </a:defPPr>
      </a:lstStyle>
    </a:txDef>
  </a:objectDefaults>
  <a:extraClrSchemeLst>
    <a:extraClrScheme>
      <a:clrScheme name="B078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78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8">
        <a:dk1>
          <a:srgbClr val="000000"/>
        </a:dk1>
        <a:lt1>
          <a:srgbClr val="FFFFCC"/>
        </a:lt1>
        <a:dk2>
          <a:srgbClr val="000798"/>
        </a:dk2>
        <a:lt2>
          <a:srgbClr val="B2B2B2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9">
        <a:dk1>
          <a:srgbClr val="000000"/>
        </a:dk1>
        <a:lt1>
          <a:srgbClr val="FFFFCC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BADF1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C:\coolpt\TempSlide\B078.POT</Template>
  <TotalTime>23776</TotalTime>
  <Words>2723</Words>
  <Application>Microsoft Office PowerPoint</Application>
  <PresentationFormat>宽屏</PresentationFormat>
  <Paragraphs>216</Paragraphs>
  <Slides>37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54" baseType="lpstr">
      <vt:lpstr>楷体_GB2312</vt:lpstr>
      <vt:lpstr>华文中宋</vt:lpstr>
      <vt:lpstr>Gulim</vt:lpstr>
      <vt:lpstr>Wingdings</vt:lpstr>
      <vt:lpstr>宋体</vt:lpstr>
      <vt:lpstr>仿宋_GB2312</vt:lpstr>
      <vt:lpstr>Times New Roman</vt:lpstr>
      <vt:lpstr>Cambria Math</vt:lpstr>
      <vt:lpstr>华文细黑</vt:lpstr>
      <vt:lpstr>Symbol</vt:lpstr>
      <vt:lpstr>楷体</vt:lpstr>
      <vt:lpstr>t</vt:lpstr>
      <vt:lpstr>Arial</vt:lpstr>
      <vt:lpstr>B078</vt:lpstr>
      <vt:lpstr>位图图像</vt:lpstr>
      <vt:lpstr>公式</vt:lpstr>
      <vt:lpstr>Equation</vt:lpstr>
      <vt:lpstr>将语句翻译成逻辑表达式</vt:lpstr>
      <vt:lpstr>EXAMPLE 10  </vt:lpstr>
      <vt:lpstr>EXAMPLE 11    </vt:lpstr>
      <vt:lpstr>EXAMPLE 12      </vt:lpstr>
      <vt:lpstr>谓词公式在系统规范说明的应用</vt:lpstr>
      <vt:lpstr>谓词公式在系统规范说明的应用</vt:lpstr>
      <vt:lpstr>量词的嵌套  Nested Quantifiers </vt:lpstr>
      <vt:lpstr>量词的嵌套  Nested Quantifiers </vt:lpstr>
      <vt:lpstr>EXAMPLE 14</vt:lpstr>
      <vt:lpstr>EXAMPLE 15      </vt:lpstr>
      <vt:lpstr>EXAMPLE 16* *    </vt:lpstr>
      <vt:lpstr>EXAMPLE 17    </vt:lpstr>
      <vt:lpstr>EXAMPLE 18  </vt:lpstr>
      <vt:lpstr>练习</vt:lpstr>
      <vt:lpstr>练习</vt:lpstr>
      <vt:lpstr>练习</vt:lpstr>
      <vt:lpstr>练习</vt:lpstr>
      <vt:lpstr>练习</vt:lpstr>
      <vt:lpstr>练习</vt:lpstr>
      <vt:lpstr>EXAMPLE 19   </vt:lpstr>
      <vt:lpstr>EXAMPLE 20      </vt:lpstr>
      <vt:lpstr>EXAMPLE 21      </vt:lpstr>
      <vt:lpstr>EXAMPLE 21      </vt:lpstr>
      <vt:lpstr>Table2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逻辑程序设计（了解）</vt:lpstr>
      <vt:lpstr>逻辑程序设计（了解）</vt:lpstr>
      <vt:lpstr>逻辑程序设计（了解）</vt:lpstr>
      <vt:lpstr>PowerPoint 演示文稿</vt:lpstr>
      <vt:lpstr>作  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deadlocks</dc:title>
  <dc:creator>rdm</dc:creator>
  <cp:lastModifiedBy>dm Ren</cp:lastModifiedBy>
  <cp:revision>1526</cp:revision>
  <dcterms:created xsi:type="dcterms:W3CDTF">2001-07-18T23:57:34Z</dcterms:created>
  <dcterms:modified xsi:type="dcterms:W3CDTF">2022-03-10T12:57:43Z</dcterms:modified>
</cp:coreProperties>
</file>