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44"/>
  </p:notesMasterIdLst>
  <p:handoutMasterIdLst>
    <p:handoutMasterId r:id="rId45"/>
  </p:handoutMasterIdLst>
  <p:sldIdLst>
    <p:sldId id="528" r:id="rId2"/>
    <p:sldId id="498" r:id="rId3"/>
    <p:sldId id="529" r:id="rId4"/>
    <p:sldId id="530" r:id="rId5"/>
    <p:sldId id="515" r:id="rId6"/>
    <p:sldId id="531" r:id="rId7"/>
    <p:sldId id="532" r:id="rId8"/>
    <p:sldId id="533" r:id="rId9"/>
    <p:sldId id="534" r:id="rId10"/>
    <p:sldId id="535" r:id="rId11"/>
    <p:sldId id="537" r:id="rId12"/>
    <p:sldId id="536" r:id="rId13"/>
    <p:sldId id="538" r:id="rId14"/>
    <p:sldId id="539" r:id="rId15"/>
    <p:sldId id="540" r:id="rId16"/>
    <p:sldId id="501" r:id="rId17"/>
    <p:sldId id="516" r:id="rId18"/>
    <p:sldId id="542" r:id="rId19"/>
    <p:sldId id="502" r:id="rId20"/>
    <p:sldId id="541" r:id="rId21"/>
    <p:sldId id="518" r:id="rId22"/>
    <p:sldId id="519" r:id="rId23"/>
    <p:sldId id="503" r:id="rId24"/>
    <p:sldId id="520" r:id="rId25"/>
    <p:sldId id="504" r:id="rId26"/>
    <p:sldId id="521" r:id="rId27"/>
    <p:sldId id="505" r:id="rId28"/>
    <p:sldId id="506" r:id="rId29"/>
    <p:sldId id="507" r:id="rId30"/>
    <p:sldId id="543" r:id="rId31"/>
    <p:sldId id="508" r:id="rId32"/>
    <p:sldId id="523" r:id="rId33"/>
    <p:sldId id="525" r:id="rId34"/>
    <p:sldId id="524" r:id="rId35"/>
    <p:sldId id="546" r:id="rId36"/>
    <p:sldId id="547" r:id="rId37"/>
    <p:sldId id="526" r:id="rId38"/>
    <p:sldId id="545" r:id="rId39"/>
    <p:sldId id="544" r:id="rId40"/>
    <p:sldId id="527" r:id="rId41"/>
    <p:sldId id="509" r:id="rId42"/>
    <p:sldId id="513" r:id="rId43"/>
  </p:sldIdLst>
  <p:sldSz cx="12192000" cy="6858000"/>
  <p:notesSz cx="6858000" cy="9144000"/>
  <p:embeddedFontLst>
    <p:embeddedFont>
      <p:font typeface="楷体_GB2312" panose="02010600030101010101" charset="-122"/>
      <p:regular r:id="rId46"/>
    </p:embeddedFont>
    <p:embeddedFont>
      <p:font typeface="Gulim" panose="020B0600000101010101" pitchFamily="34" charset="-127"/>
      <p:regular r:id="rId47"/>
    </p:embeddedFont>
    <p:embeddedFont>
      <p:font typeface="仿宋_GB2312" panose="02010609030101010101" pitchFamily="49" charset="-122"/>
      <p:regular r:id="rId48"/>
    </p:embeddedFont>
    <p:embeddedFont>
      <p:font typeface="黑体" panose="02010609060101010101" pitchFamily="49" charset="-122"/>
      <p:regular r:id="rId49"/>
    </p:embeddedFont>
    <p:embeddedFont>
      <p:font typeface="华文细黑" panose="02010600040101010101" pitchFamily="2" charset="-122"/>
      <p:regular r:id="rId50"/>
    </p:embeddedFont>
    <p:embeddedFont>
      <p:font typeface="华文中宋" panose="02010600040101010101" pitchFamily="2" charset="-122"/>
      <p:regular r:id="rId51"/>
    </p:embeddedFont>
    <p:embeddedFont>
      <p:font typeface="楷体" panose="02010609060101010101" pitchFamily="49" charset="-122"/>
      <p:regular r:id="rId52"/>
    </p:embeddedFont>
    <p:embeddedFont>
      <p:font typeface="隶书" panose="02010509060101010101" pitchFamily="49" charset="-122"/>
      <p:regular r:id="rId53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D1EDFF"/>
    <a:srgbClr val="7F7F7F"/>
    <a:srgbClr val="CCECFF"/>
    <a:srgbClr val="CCFFFF"/>
    <a:srgbClr val="FFFF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4655" autoAdjust="0"/>
  </p:normalViewPr>
  <p:slideViewPr>
    <p:cSldViewPr>
      <p:cViewPr varScale="1">
        <p:scale>
          <a:sx n="70" d="100"/>
          <a:sy n="70" d="100"/>
        </p:scale>
        <p:origin x="107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2" Type="http://schemas.openxmlformats.org/officeDocument/2006/relationships/slide" Target="slides/slide29.xml"/><Relationship Id="rId1" Type="http://schemas.openxmlformats.org/officeDocument/2006/relationships/slide" Target="slides/slide5.xml"/><Relationship Id="rId5" Type="http://schemas.openxmlformats.org/officeDocument/2006/relationships/slide" Target="slides/slide36.xml"/><Relationship Id="rId4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9CA30E87-86E5-4E82-9B6E-3D30F97275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E401F508-2C48-486B-8096-6F8F838A0A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7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01F508-2C48-486B-8096-6F8F838A0AB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65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65814-2B7C-43DF-809A-45B2C49D614B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3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9649-7637-4DA5-B810-E79E6E2DE242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97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8A8A9-C633-4FF5-9146-58374AC5260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2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982A5-18F8-4772-AB93-706CF7CA90C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29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36DE7-FFEF-4255-998D-8CFF8DC813A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26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3EC07-AC10-41B8-90D9-6146B14E37FD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11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6860B-3CBF-4D8F-AC30-98E6C1D73DBF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479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844ED-EB16-4524-A226-38FC392D673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49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肯定结论谬误。  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0FD2-A43A-4E65-BA2E-68464FD2992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98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对于任一个人</a:t>
            </a:r>
            <a:r>
              <a:rPr lang="en-US" altLang="zh-CN">
                <a:ea typeface="宋体" charset="-122"/>
              </a:rPr>
              <a:t>x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c</a:t>
            </a:r>
            <a:r>
              <a:rPr lang="zh-CN" altLang="en-US">
                <a:ea typeface="宋体" charset="-122"/>
              </a:rPr>
              <a:t>都是他的生母。 </a:t>
            </a:r>
            <a:r>
              <a:rPr lang="en-US" altLang="zh-CN">
                <a:ea typeface="宋体" charset="-122"/>
              </a:rPr>
              <a:t>×</a:t>
            </a:r>
          </a:p>
          <a:p>
            <a:r>
              <a:rPr lang="zh-CN" altLang="en-US">
                <a:ea typeface="宋体" charset="-122"/>
              </a:rPr>
              <a:t>对于每一个人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，都存在一个人</a:t>
            </a:r>
            <a:r>
              <a:rPr lang="en-US" altLang="zh-CN">
                <a:ea typeface="宋体" charset="-122"/>
              </a:rPr>
              <a:t>y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y</a:t>
            </a:r>
            <a:r>
              <a:rPr lang="zh-CN" altLang="en-US">
                <a:ea typeface="宋体" charset="-122"/>
              </a:rPr>
              <a:t>是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的生母。√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2A98D-138B-4BE4-A5E5-B139BFB04794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24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1EE30-4F1D-4BAD-80F7-ABE695C3B48A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239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61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D41D4-2F73-4979-938D-4C6179C1666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78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B1977-53D7-49A0-A23A-C1CB15C1ECF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55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E0279-FA13-49AA-800B-AF1A2BF3CE0A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3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2454F-35B1-41B2-A05B-FC5982B6CE2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6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9FCCF-A038-405A-9E8D-CDCFB67B035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91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404FE-A785-4D28-9878-4CB91E6F218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3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5F4C9-8D1D-44CF-A0DF-E8E5BFC37C12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0C6C9-2372-4DE1-BBBB-A944D4DBC7F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5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4DF8D15-59D0-4C2F-A949-61A71B1673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52949-A7A4-4A20-91BF-BB816524FC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20A30-BA70-4DEF-A9B3-1FF411F64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12C3-ACE4-4119-BABB-2AF673296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2" y="152400"/>
            <a:ext cx="10390553" cy="54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914402"/>
            <a:ext cx="5418016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9986" y="914402"/>
            <a:ext cx="5419969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20613-6E5A-4710-9B0D-1A28BAAD8528}" type="datetime8">
              <a:rPr lang="en-US"/>
              <a:pPr>
                <a:defRPr/>
              </a:pPr>
              <a:t>3/9/2022 9:31 AM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A1CE-C9A5-40FF-92E7-E32AE4431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9A5-0576-409E-9B36-6B66421A93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A9BD4-71B8-4905-8AFF-D2BD3ADE9B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FB2B7-CEBD-4E04-9878-129051AC02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497-1261-4888-8B06-3154CFD80E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0FB5-5BF3-4698-9E25-96BD86309F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164A4-697F-468B-986B-9AA712FCAC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01EE-02B1-47A2-B492-A40ED3FCD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0765F-A11D-41B4-A5C2-C263C9215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서식1-1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704E850E-A432-4A94-8BEC-6D87B5262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488" name="Picture 8" descr="swpu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5" r:id="rId2"/>
    <p:sldLayoutId id="2147483894" r:id="rId3"/>
    <p:sldLayoutId id="2147483893" r:id="rId4"/>
    <p:sldLayoutId id="2147483892" r:id="rId5"/>
    <p:sldLayoutId id="2147483891" r:id="rId6"/>
    <p:sldLayoutId id="2147483890" r:id="rId7"/>
    <p:sldLayoutId id="2147483889" r:id="rId8"/>
    <p:sldLayoutId id="2147483888" r:id="rId9"/>
    <p:sldLayoutId id="2147483887" r:id="rId10"/>
    <p:sldLayoutId id="2147483886" r:id="rId11"/>
    <p:sldLayoutId id="2147483885" r:id="rId12"/>
    <p:sldLayoutId id="214748389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172200"/>
            <a:ext cx="1905000" cy="457200"/>
          </a:xfrm>
          <a:noFill/>
        </p:spPr>
        <p:txBody>
          <a:bodyPr/>
          <a:lstStyle/>
          <a:p>
            <a:fld id="{58993D81-A441-42FF-825C-285183FBADE5}" type="slidenum">
              <a:rPr lang="en-US" altLang="zh-CN" smtClean="0">
                <a:solidFill>
                  <a:schemeClr val="tx1"/>
                </a:solidFill>
                <a:ea typeface="华文中宋" charset="-122"/>
              </a:rPr>
              <a:pPr/>
              <a:t>1</a:t>
            </a:fld>
            <a:endParaRPr lang="en-US" altLang="zh-CN">
              <a:solidFill>
                <a:schemeClr val="tx1"/>
              </a:solidFill>
              <a:ea typeface="华文中宋" charset="-122"/>
            </a:endParaRPr>
          </a:p>
        </p:txBody>
      </p:sp>
      <p:sp>
        <p:nvSpPr>
          <p:cNvPr id="599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5560" y="2071686"/>
            <a:ext cx="8350498" cy="1143000"/>
          </a:xfrm>
        </p:spPr>
        <p:txBody>
          <a:bodyPr/>
          <a:lstStyle/>
          <a:p>
            <a:pPr>
              <a:defRPr/>
            </a:pP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第一章 基础：</a:t>
            </a:r>
            <a:br>
              <a:rPr lang="en-US" altLang="zh-CN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</a:br>
            <a:r>
              <a:rPr lang="zh-CN" alt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ea typeface="隶书"/>
              </a:rPr>
              <a:t>逻辑和证明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990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32288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1.6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推理规则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512888"/>
            <a:ext cx="8040687" cy="4724400"/>
          </a:xfrm>
        </p:spPr>
        <p:txBody>
          <a:bodyPr/>
          <a:lstStyle/>
          <a:p>
            <a:r>
              <a:rPr lang="zh-CN" altLang="en-US"/>
              <a:t>拒取式规则</a:t>
            </a:r>
          </a:p>
          <a:p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蕴含式为真、结论为假，则前提为假</a:t>
            </a:r>
          </a:p>
          <a:p>
            <a:pPr lvl="2"/>
            <a:r>
              <a:rPr lang="zh-CN" altLang="en-US">
                <a:ea typeface="楷体_GB2312" pitchFamily="49" charset="-122"/>
              </a:rPr>
              <a:t>若今天下雪，则去滑雪</a:t>
            </a:r>
          </a:p>
          <a:p>
            <a:pPr lvl="2">
              <a:buFont typeface="Times New Roman" pitchFamily="18" charset="0"/>
              <a:buNone/>
            </a:pPr>
            <a:r>
              <a:rPr lang="zh-CN" altLang="en-US">
                <a:ea typeface="楷体_GB2312" pitchFamily="49" charset="-122"/>
              </a:rPr>
              <a:t>   没去滑雪</a:t>
            </a:r>
          </a:p>
          <a:p>
            <a:pPr lvl="2">
              <a:buFont typeface="Times New Roman" pitchFamily="18" charset="0"/>
              <a:buNone/>
            </a:pPr>
            <a:r>
              <a:rPr lang="zh-CN" altLang="en-US">
                <a:ea typeface="楷体_GB2312" pitchFamily="49" charset="-122"/>
              </a:rPr>
              <a:t>   所以，今天没下雪</a:t>
            </a:r>
          </a:p>
        </p:txBody>
      </p:sp>
      <p:grpSp>
        <p:nvGrpSpPr>
          <p:cNvPr id="33794" name="Group 4"/>
          <p:cNvGrpSpPr>
            <a:grpSpLocks/>
          </p:cNvGrpSpPr>
          <p:nvPr/>
        </p:nvGrpSpPr>
        <p:grpSpPr bwMode="auto">
          <a:xfrm>
            <a:off x="5087939" y="1844675"/>
            <a:ext cx="1728787" cy="1384300"/>
            <a:chOff x="2880" y="1162"/>
            <a:chExt cx="960" cy="872"/>
          </a:xfrm>
        </p:grpSpPr>
        <p:sp>
          <p:nvSpPr>
            <p:cNvPr id="33796" name="Text Box 5"/>
            <p:cNvSpPr txBox="1">
              <a:spLocks noChangeArrowheads="1"/>
            </p:cNvSpPr>
            <p:nvPr/>
          </p:nvSpPr>
          <p:spPr bwMode="auto">
            <a:xfrm>
              <a:off x="2880" y="1162"/>
              <a:ext cx="960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>
                  <a:sym typeface="Symbol" pitchFamily="18" charset="2"/>
                </a:rPr>
                <a:t>     </a:t>
              </a:r>
              <a:r>
                <a:rPr kumimoji="0" lang="en-US" altLang="zh-CN">
                  <a:sym typeface="Symbol" pitchFamily="18" charset="2"/>
                </a:rPr>
                <a:t>q</a:t>
              </a:r>
              <a:r>
                <a:rPr kumimoji="0" lang="en-US" altLang="zh-CN" i="0"/>
                <a:t> </a:t>
              </a:r>
            </a:p>
            <a:p>
              <a:pPr latinLnBrk="1"/>
              <a:r>
                <a:rPr kumimoji="0" lang="en-US" altLang="zh-CN" i="0"/>
                <a:t>     </a:t>
              </a:r>
              <a:r>
                <a:rPr kumimoji="0" lang="en-US" altLang="zh-CN"/>
                <a:t>p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</a:t>
              </a:r>
              <a:r>
                <a:rPr kumimoji="0" lang="en-US" altLang="zh-CN">
                  <a:sym typeface="Symbol" pitchFamily="18" charset="2"/>
                </a:rPr>
                <a:t>p</a:t>
              </a:r>
            </a:p>
          </p:txBody>
        </p:sp>
        <p:sp>
          <p:nvSpPr>
            <p:cNvPr id="33797" name="Line 6"/>
            <p:cNvSpPr>
              <a:spLocks noChangeShapeType="1"/>
            </p:cNvSpPr>
            <p:nvPr/>
          </p:nvSpPr>
          <p:spPr bwMode="auto">
            <a:xfrm>
              <a:off x="3123" y="1762"/>
              <a:ext cx="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584325"/>
            <a:ext cx="8040688" cy="4724400"/>
          </a:xfrm>
        </p:spPr>
        <p:txBody>
          <a:bodyPr/>
          <a:lstStyle/>
          <a:p>
            <a:r>
              <a:rPr lang="zh-CN" altLang="en-US"/>
              <a:t>析取三段论规则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lvl="1"/>
            <a:r>
              <a:rPr lang="zh-CN" altLang="en-US" sz="2600">
                <a:ea typeface="楷体_GB2312" pitchFamily="49" charset="-122"/>
              </a:rPr>
              <a:t>当前要么气温零度以下，要么下雨</a:t>
            </a:r>
          </a:p>
          <a:p>
            <a:pPr lvl="1">
              <a:buFontTx/>
              <a:buNone/>
            </a:pPr>
            <a:r>
              <a:rPr lang="zh-CN" altLang="en-US" sz="2600">
                <a:ea typeface="楷体_GB2312" pitchFamily="49" charset="-122"/>
              </a:rPr>
              <a:t>   当前没下雨</a:t>
            </a:r>
          </a:p>
          <a:p>
            <a:pPr lvl="1">
              <a:buFontTx/>
              <a:buNone/>
            </a:pPr>
            <a:r>
              <a:rPr lang="zh-CN" altLang="en-US" sz="2600">
                <a:ea typeface="楷体_GB2312" pitchFamily="49" charset="-122"/>
              </a:rPr>
              <a:t>   所以，当前气温零度以下</a:t>
            </a:r>
          </a:p>
        </p:txBody>
      </p:sp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5167313" y="2071688"/>
            <a:ext cx="2089150" cy="1384300"/>
            <a:chOff x="2880" y="1162"/>
            <a:chExt cx="680" cy="872"/>
          </a:xfrm>
        </p:grpSpPr>
        <p:sp>
          <p:nvSpPr>
            <p:cNvPr id="35844" name="Text Box 5"/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 dirty="0">
                  <a:sym typeface="Symbol" pitchFamily="18" charset="2"/>
                </a:rPr>
                <a:t>     </a:t>
              </a:r>
              <a:r>
                <a:rPr kumimoji="0" lang="en-US" altLang="zh-CN" dirty="0" err="1">
                  <a:sym typeface="Symbol" pitchFamily="18" charset="2"/>
                </a:rPr>
                <a:t>p</a:t>
              </a:r>
              <a:r>
                <a:rPr kumimoji="0" lang="en-US" altLang="zh-CN" i="0" dirty="0" err="1">
                  <a:sym typeface="Symbol" pitchFamily="18" charset="2"/>
                </a:rPr>
                <a:t></a:t>
              </a:r>
              <a:r>
                <a:rPr kumimoji="0" lang="en-US" altLang="zh-CN" dirty="0" err="1">
                  <a:sym typeface="Symbol" pitchFamily="18" charset="2"/>
                </a:rPr>
                <a:t>q</a:t>
              </a:r>
              <a:endParaRPr kumimoji="0" lang="en-US" altLang="zh-CN" dirty="0">
                <a:sym typeface="Symbol" pitchFamily="18" charset="2"/>
              </a:endParaRPr>
            </a:p>
            <a:p>
              <a:pPr latinLnBrk="1"/>
              <a:r>
                <a:rPr kumimoji="0" lang="en-US" altLang="zh-CN" i="0" dirty="0">
                  <a:sym typeface="Symbol" pitchFamily="18" charset="2"/>
                </a:rPr>
                <a:t>     </a:t>
              </a:r>
              <a:r>
                <a:rPr kumimoji="0" lang="en-US" altLang="zh-CN" dirty="0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sz="2400" i="0" dirty="0">
                  <a:sym typeface="Symbol" pitchFamily="18" charset="2"/>
                </a:rPr>
                <a:t>∴</a:t>
              </a:r>
              <a:r>
                <a:rPr kumimoji="0" lang="en-US" altLang="zh-CN" i="0" dirty="0">
                  <a:sym typeface="Symbol" pitchFamily="18" charset="2"/>
                </a:rPr>
                <a:t>  </a:t>
              </a:r>
              <a:r>
                <a:rPr kumimoji="0" lang="en-US" altLang="zh-CN" dirty="0">
                  <a:sym typeface="Symbol" pitchFamily="18" charset="2"/>
                </a:rPr>
                <a:t>p</a:t>
              </a: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3044" y="175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584325"/>
            <a:ext cx="8040688" cy="4724400"/>
          </a:xfrm>
        </p:spPr>
        <p:txBody>
          <a:bodyPr/>
          <a:lstStyle/>
          <a:p>
            <a:r>
              <a:rPr lang="zh-CN" altLang="en-US" dirty="0"/>
              <a:t>假言三段论规则</a:t>
            </a:r>
          </a:p>
          <a:p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蕴含传递</a:t>
            </a:r>
          </a:p>
          <a:p>
            <a:pPr lvl="2"/>
            <a:r>
              <a:rPr lang="zh-CN" altLang="en-US" dirty="0">
                <a:ea typeface="楷体_GB2312" pitchFamily="49" charset="-122"/>
              </a:rPr>
              <a:t>若今天下雨，则今天不野餐</a:t>
            </a:r>
          </a:p>
          <a:p>
            <a:pPr lvl="2">
              <a:buFont typeface="Times New Roman" pitchFamily="18" charset="0"/>
              <a:buNone/>
            </a:pPr>
            <a:r>
              <a:rPr lang="zh-CN" altLang="en-US" dirty="0">
                <a:ea typeface="楷体_GB2312" pitchFamily="49" charset="-122"/>
              </a:rPr>
              <a:t>   若今天不野餐，则明天野餐</a:t>
            </a:r>
          </a:p>
          <a:p>
            <a:pPr lvl="2">
              <a:buFont typeface="Times New Roman" pitchFamily="18" charset="0"/>
              <a:buNone/>
            </a:pPr>
            <a:r>
              <a:rPr lang="zh-CN" altLang="en-US" dirty="0">
                <a:ea typeface="楷体_GB2312" pitchFamily="49" charset="-122"/>
              </a:rPr>
              <a:t>   所以，若今天下雨，则明天野餐</a:t>
            </a:r>
          </a:p>
        </p:txBody>
      </p: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5310189" y="2187575"/>
            <a:ext cx="1366837" cy="1384300"/>
            <a:chOff x="885" y="3134"/>
            <a:chExt cx="861" cy="872"/>
          </a:xfrm>
        </p:grpSpPr>
        <p:sp>
          <p:nvSpPr>
            <p:cNvPr id="37892" name="Text Box 5"/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/>
                <a:t>    </a:t>
              </a:r>
              <a:r>
                <a:rPr kumimoji="0" lang="en-US" altLang="zh-CN"/>
                <a:t>p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    </a:t>
              </a:r>
              <a:r>
                <a:rPr kumimoji="0" lang="en-US" altLang="zh-CN">
                  <a:sym typeface="Symbol" pitchFamily="18" charset="2"/>
                </a:rPr>
                <a:t>q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r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r</a:t>
              </a:r>
            </a:p>
          </p:txBody>
        </p:sp>
        <p:sp>
          <p:nvSpPr>
            <p:cNvPr id="37893" name="Line 6"/>
            <p:cNvSpPr>
              <a:spLocks noChangeShapeType="1"/>
            </p:cNvSpPr>
            <p:nvPr/>
          </p:nvSpPr>
          <p:spPr bwMode="auto">
            <a:xfrm flipV="1">
              <a:off x="1113" y="3707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512888"/>
            <a:ext cx="8040688" cy="4724400"/>
          </a:xfrm>
        </p:spPr>
        <p:txBody>
          <a:bodyPr/>
          <a:lstStyle/>
          <a:p>
            <a:r>
              <a:rPr lang="zh-CN" altLang="en-US"/>
              <a:t>消解规则</a:t>
            </a:r>
          </a:p>
          <a:p>
            <a:endParaRPr lang="en-US" altLang="zh-CN"/>
          </a:p>
          <a:p>
            <a:endParaRPr lang="en-US" altLang="zh-CN"/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pPr lvl="1"/>
            <a:r>
              <a:rPr lang="zh-CN" altLang="en-US" sz="2600">
                <a:ea typeface="楷体_GB2312" pitchFamily="49" charset="-122"/>
              </a:rPr>
              <a:t>今天下雨或者今天是周四</a:t>
            </a:r>
          </a:p>
          <a:p>
            <a:pPr lvl="1">
              <a:buFontTx/>
              <a:buNone/>
            </a:pPr>
            <a:r>
              <a:rPr lang="zh-CN" altLang="en-US" sz="2600">
                <a:ea typeface="楷体_GB2312" pitchFamily="49" charset="-122"/>
              </a:rPr>
              <a:t>   今天不下雨或者今天野餐</a:t>
            </a:r>
          </a:p>
          <a:p>
            <a:pPr lvl="1">
              <a:buFontTx/>
              <a:buNone/>
            </a:pPr>
            <a:r>
              <a:rPr lang="zh-CN" altLang="en-US" sz="2600">
                <a:ea typeface="楷体_GB2312" pitchFamily="49" charset="-122"/>
              </a:rPr>
              <a:t>   所以，今天野餐或是周四</a:t>
            </a:r>
          </a:p>
        </p:txBody>
      </p:sp>
      <p:grpSp>
        <p:nvGrpSpPr>
          <p:cNvPr id="39938" name="Group 7"/>
          <p:cNvGrpSpPr>
            <a:grpSpLocks/>
          </p:cNvGrpSpPr>
          <p:nvPr/>
        </p:nvGrpSpPr>
        <p:grpSpPr bwMode="auto">
          <a:xfrm>
            <a:off x="5167313" y="2000250"/>
            <a:ext cx="2087562" cy="1384300"/>
            <a:chOff x="1339" y="1480"/>
            <a:chExt cx="861" cy="872"/>
          </a:xfrm>
        </p:grpSpPr>
        <p:sp>
          <p:nvSpPr>
            <p:cNvPr id="39940" name="Text Box 5"/>
            <p:cNvSpPr txBox="1">
              <a:spLocks noChangeArrowheads="1"/>
            </p:cNvSpPr>
            <p:nvPr/>
          </p:nvSpPr>
          <p:spPr bwMode="auto">
            <a:xfrm>
              <a:off x="1339" y="1480"/>
              <a:ext cx="861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>
                  <a:sym typeface="Symbol" pitchFamily="18" charset="2"/>
                </a:rPr>
                <a:t>     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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     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</a:t>
              </a:r>
              <a:r>
                <a:rPr kumimoji="0" lang="en-US" altLang="zh-CN">
                  <a:sym typeface="Symbol" pitchFamily="18" charset="2"/>
                </a:rPr>
                <a:t>r</a:t>
              </a:r>
              <a:r>
                <a:rPr kumimoji="0" lang="en-US" altLang="zh-CN" i="0">
                  <a:sym typeface="Symbol" pitchFamily="18" charset="2"/>
                </a:rPr>
                <a:t> 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 </a:t>
              </a:r>
              <a:r>
                <a:rPr kumimoji="0" lang="en-US" altLang="zh-CN">
                  <a:sym typeface="Symbol" pitchFamily="18" charset="2"/>
                </a:rPr>
                <a:t>q</a:t>
              </a:r>
              <a:r>
                <a:rPr kumimoji="0" lang="en-US" altLang="zh-CN" i="0">
                  <a:sym typeface="Symbol" pitchFamily="18" charset="2"/>
                </a:rPr>
                <a:t></a:t>
              </a:r>
              <a:r>
                <a:rPr kumimoji="0" lang="en-US" altLang="zh-CN">
                  <a:sym typeface="Symbol" pitchFamily="18" charset="2"/>
                </a:rPr>
                <a:t>r</a:t>
              </a:r>
            </a:p>
          </p:txBody>
        </p:sp>
        <p:sp>
          <p:nvSpPr>
            <p:cNvPr id="39941" name="Line 6"/>
            <p:cNvSpPr>
              <a:spLocks noChangeShapeType="1"/>
            </p:cNvSpPr>
            <p:nvPr/>
          </p:nvSpPr>
          <p:spPr bwMode="auto">
            <a:xfrm>
              <a:off x="1520" y="2059"/>
              <a:ext cx="4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500188"/>
            <a:ext cx="8040688" cy="4724400"/>
          </a:xfrm>
        </p:spPr>
        <p:txBody>
          <a:bodyPr/>
          <a:lstStyle/>
          <a:p>
            <a:r>
              <a:rPr lang="zh-CN" altLang="en-US" dirty="0"/>
              <a:t>构造性二难推理规则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sz="2600" dirty="0">
                <a:ea typeface="楷体_GB2312" pitchFamily="49" charset="-122"/>
              </a:rPr>
              <a:t>若今天下雨，则今天不野餐</a:t>
            </a:r>
          </a:p>
          <a:p>
            <a:pPr lvl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   若今天周四，则今天开会</a:t>
            </a:r>
          </a:p>
          <a:p>
            <a:pPr lvl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   今天要么下雨，要么是周四</a:t>
            </a:r>
          </a:p>
          <a:p>
            <a:pPr lvl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   所以，今天不野餐或开会</a:t>
            </a:r>
          </a:p>
        </p:txBody>
      </p:sp>
      <p:grpSp>
        <p:nvGrpSpPr>
          <p:cNvPr id="41986" name="Group 4"/>
          <p:cNvGrpSpPr>
            <a:grpSpLocks/>
          </p:cNvGrpSpPr>
          <p:nvPr/>
        </p:nvGrpSpPr>
        <p:grpSpPr bwMode="auto">
          <a:xfrm>
            <a:off x="5229225" y="2157413"/>
            <a:ext cx="1366838" cy="1816100"/>
            <a:chOff x="3607" y="1207"/>
            <a:chExt cx="861" cy="1144"/>
          </a:xfrm>
        </p:grpSpPr>
        <p:sp>
          <p:nvSpPr>
            <p:cNvPr id="41988" name="Text Box 5"/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/>
                <a:t>     </a:t>
              </a:r>
              <a:r>
                <a:rPr kumimoji="0" lang="en-US" altLang="zh-CN"/>
                <a:t>p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     </a:t>
              </a:r>
              <a:r>
                <a:rPr kumimoji="0" lang="en-US" altLang="zh-CN">
                  <a:sym typeface="Symbol" pitchFamily="18" charset="2"/>
                </a:rPr>
                <a:t>s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t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     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</a:t>
              </a:r>
              <a:r>
                <a:rPr kumimoji="0" lang="en-US" altLang="zh-CN">
                  <a:sym typeface="Symbol" pitchFamily="18" charset="2"/>
                </a:rPr>
                <a:t>s</a:t>
              </a:r>
              <a:r>
                <a:rPr kumimoji="0" lang="en-US" altLang="zh-CN" i="0">
                  <a:sym typeface="Symbol" pitchFamily="18" charset="2"/>
                </a:rPr>
                <a:t> 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</a:t>
              </a:r>
              <a:r>
                <a:rPr kumimoji="0" lang="en-US" altLang="zh-CN">
                  <a:sym typeface="Symbol" pitchFamily="18" charset="2"/>
                </a:rPr>
                <a:t>q</a:t>
              </a:r>
              <a:r>
                <a:rPr kumimoji="0" lang="en-US" altLang="zh-CN" i="0">
                  <a:sym typeface="Symbol" pitchFamily="18" charset="2"/>
                </a:rPr>
                <a:t></a:t>
              </a:r>
              <a:r>
                <a:rPr kumimoji="0" lang="en-US" altLang="zh-CN">
                  <a:sym typeface="Symbol" pitchFamily="18" charset="2"/>
                </a:rPr>
                <a:t>t</a:t>
              </a:r>
            </a:p>
          </p:txBody>
        </p:sp>
        <p:sp>
          <p:nvSpPr>
            <p:cNvPr id="41989" name="Line 6"/>
            <p:cNvSpPr>
              <a:spLocks noChangeShapeType="1"/>
            </p:cNvSpPr>
            <p:nvPr/>
          </p:nvSpPr>
          <p:spPr bwMode="auto">
            <a:xfrm>
              <a:off x="3878" y="2069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5814" y="1500188"/>
            <a:ext cx="8040687" cy="4724400"/>
          </a:xfrm>
        </p:spPr>
        <p:txBody>
          <a:bodyPr/>
          <a:lstStyle/>
          <a:p>
            <a:r>
              <a:rPr lang="zh-CN" altLang="en-US" dirty="0"/>
              <a:t>破坏性二难推理规则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sz="2600" dirty="0">
                <a:ea typeface="楷体_GB2312" pitchFamily="49" charset="-122"/>
              </a:rPr>
              <a:t>若今天下雨，则今天野餐</a:t>
            </a:r>
          </a:p>
          <a:p>
            <a:pPr lvl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    若今天周四，则今天开会</a:t>
            </a:r>
          </a:p>
          <a:p>
            <a:pPr lvl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    今天不野餐，或者不开会</a:t>
            </a:r>
          </a:p>
          <a:p>
            <a:pPr lvl="1"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    所以，今天不下雨或不是周四</a:t>
            </a:r>
          </a:p>
        </p:txBody>
      </p:sp>
      <p:grpSp>
        <p:nvGrpSpPr>
          <p:cNvPr id="44034" name="Group 4"/>
          <p:cNvGrpSpPr>
            <a:grpSpLocks/>
          </p:cNvGrpSpPr>
          <p:nvPr/>
        </p:nvGrpSpPr>
        <p:grpSpPr bwMode="auto">
          <a:xfrm>
            <a:off x="5167313" y="2152650"/>
            <a:ext cx="2157412" cy="1816100"/>
            <a:chOff x="3652" y="2223"/>
            <a:chExt cx="1042" cy="1144"/>
          </a:xfrm>
        </p:grpSpPr>
        <p:sp>
          <p:nvSpPr>
            <p:cNvPr id="44036" name="Text Box 5"/>
            <p:cNvSpPr txBox="1">
              <a:spLocks noChangeArrowheads="1"/>
            </p:cNvSpPr>
            <p:nvPr/>
          </p:nvSpPr>
          <p:spPr bwMode="auto">
            <a:xfrm>
              <a:off x="3652" y="2223"/>
              <a:ext cx="1042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 dirty="0"/>
                <a:t>     </a:t>
              </a:r>
              <a:r>
                <a:rPr kumimoji="0" lang="en-US" altLang="zh-CN" dirty="0" err="1"/>
                <a:t>p</a:t>
              </a:r>
              <a:r>
                <a:rPr kumimoji="0" lang="en-US" altLang="zh-CN" i="0" dirty="0" err="1">
                  <a:sym typeface="Symbol" pitchFamily="18" charset="2"/>
                </a:rPr>
                <a:t></a:t>
              </a:r>
              <a:r>
                <a:rPr kumimoji="0" lang="en-US" altLang="zh-CN" dirty="0" err="1">
                  <a:sym typeface="Symbol" pitchFamily="18" charset="2"/>
                </a:rPr>
                <a:t>q</a:t>
              </a:r>
              <a:endParaRPr kumimoji="0" lang="en-US" altLang="zh-CN" dirty="0">
                <a:sym typeface="Symbol" pitchFamily="18" charset="2"/>
              </a:endParaRPr>
            </a:p>
            <a:p>
              <a:pPr latinLnBrk="1"/>
              <a:r>
                <a:rPr kumimoji="0" lang="en-US" altLang="zh-CN" i="0" dirty="0">
                  <a:sym typeface="Symbol" pitchFamily="18" charset="2"/>
                </a:rPr>
                <a:t>     </a:t>
              </a:r>
              <a:r>
                <a:rPr kumimoji="0" lang="en-US" altLang="zh-CN" dirty="0" err="1">
                  <a:sym typeface="Symbol" pitchFamily="18" charset="2"/>
                </a:rPr>
                <a:t>s</a:t>
              </a:r>
              <a:r>
                <a:rPr kumimoji="0" lang="en-US" altLang="zh-CN" i="0" dirty="0" err="1">
                  <a:sym typeface="Symbol" pitchFamily="18" charset="2"/>
                </a:rPr>
                <a:t></a:t>
              </a:r>
              <a:r>
                <a:rPr kumimoji="0" lang="en-US" altLang="zh-CN" dirty="0" err="1">
                  <a:sym typeface="Symbol" pitchFamily="18" charset="2"/>
                </a:rPr>
                <a:t>t</a:t>
              </a:r>
              <a:endParaRPr kumimoji="0" lang="en-US" altLang="zh-CN" dirty="0">
                <a:sym typeface="Symbol" pitchFamily="18" charset="2"/>
              </a:endParaRPr>
            </a:p>
            <a:p>
              <a:pPr latinLnBrk="1"/>
              <a:r>
                <a:rPr kumimoji="0" lang="en-US" altLang="zh-CN" i="0" dirty="0">
                  <a:sym typeface="Symbol" pitchFamily="18" charset="2"/>
                </a:rPr>
                <a:t>     </a:t>
              </a:r>
              <a:r>
                <a:rPr kumimoji="0" lang="en-US" altLang="zh-CN" dirty="0">
                  <a:sym typeface="Symbol" pitchFamily="18" charset="2"/>
                </a:rPr>
                <a:t>q</a:t>
              </a:r>
              <a:r>
                <a:rPr kumimoji="0" lang="en-US" altLang="zh-CN" i="0" dirty="0">
                  <a:sym typeface="Symbol" pitchFamily="18" charset="2"/>
                </a:rPr>
                <a:t></a:t>
              </a:r>
              <a:r>
                <a:rPr kumimoji="0" lang="en-US" altLang="zh-CN" dirty="0">
                  <a:sym typeface="Symbol" pitchFamily="18" charset="2"/>
                </a:rPr>
                <a:t>t</a:t>
              </a:r>
            </a:p>
            <a:p>
              <a:pPr latinLnBrk="1"/>
              <a:r>
                <a:rPr kumimoji="0" lang="en-US" altLang="zh-CN" i="0" dirty="0">
                  <a:sym typeface="Symbol" pitchFamily="18" charset="2"/>
                </a:rPr>
                <a:t>∴ </a:t>
              </a:r>
              <a:r>
                <a:rPr kumimoji="0" lang="en-US" altLang="zh-CN" dirty="0">
                  <a:sym typeface="Symbol" pitchFamily="18" charset="2"/>
                </a:rPr>
                <a:t>p</a:t>
              </a:r>
              <a:r>
                <a:rPr kumimoji="0" lang="en-US" altLang="zh-CN" i="0" dirty="0">
                  <a:sym typeface="Symbol" pitchFamily="18" charset="2"/>
                </a:rPr>
                <a:t></a:t>
              </a:r>
              <a:r>
                <a:rPr kumimoji="0" lang="en-US" altLang="zh-CN" dirty="0">
                  <a:sym typeface="Symbol" pitchFamily="18" charset="2"/>
                </a:rPr>
                <a:t>s</a:t>
              </a:r>
            </a:p>
          </p:txBody>
        </p:sp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 flipV="1">
              <a:off x="3860" y="3085"/>
              <a:ext cx="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       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/>
        </p:nvGraphicFramePr>
        <p:xfrm>
          <a:off x="1928813" y="1462088"/>
          <a:ext cx="8382000" cy="482396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Rule of Inference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         Name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7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P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∨Q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Addition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析取附加式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P∧Q 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P 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Simplification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合取化简式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8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P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Q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P∧Q 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Conjunction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合取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P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P→Q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Q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Modus ponens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假言推理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6102" name="直接连接符 4"/>
          <p:cNvCxnSpPr>
            <a:cxnSpLocks noChangeShapeType="1"/>
          </p:cNvCxnSpPr>
          <p:nvPr/>
        </p:nvCxnSpPr>
        <p:spPr bwMode="auto">
          <a:xfrm>
            <a:off x="2722564" y="2486025"/>
            <a:ext cx="7191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03" name="直接连接符 5"/>
          <p:cNvCxnSpPr>
            <a:cxnSpLocks noChangeShapeType="1"/>
          </p:cNvCxnSpPr>
          <p:nvPr/>
        </p:nvCxnSpPr>
        <p:spPr bwMode="auto">
          <a:xfrm>
            <a:off x="2754314" y="3313114"/>
            <a:ext cx="7191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04" name="直接连接符 6"/>
          <p:cNvCxnSpPr>
            <a:cxnSpLocks noChangeShapeType="1"/>
          </p:cNvCxnSpPr>
          <p:nvPr/>
        </p:nvCxnSpPr>
        <p:spPr bwMode="auto">
          <a:xfrm>
            <a:off x="2778125" y="4583114"/>
            <a:ext cx="7191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05" name="直接连接符 7"/>
          <p:cNvCxnSpPr>
            <a:cxnSpLocks noChangeShapeType="1"/>
          </p:cNvCxnSpPr>
          <p:nvPr/>
        </p:nvCxnSpPr>
        <p:spPr bwMode="auto">
          <a:xfrm>
            <a:off x="2768601" y="5845175"/>
            <a:ext cx="7207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常用推理规则       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/>
        </p:nvGraphicFramePr>
        <p:xfrm>
          <a:off x="1881188" y="1285875"/>
          <a:ext cx="8382000" cy="526288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Rule of Inference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         Name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¬Q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P→Q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¬P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Modus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tollens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仿宋_GB2312" pitchFamily="49" charset="-12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拒取式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¬P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    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∨Q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Q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Disjunctive syllogism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析取三段式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P→Q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Q→R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P→R 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Hypothetical syllogism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假言三段式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    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∨Q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¬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∨R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  <a:sym typeface="Symbol" pitchFamily="18" charset="2"/>
                      </a:endParaRP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仿宋_GB2312" pitchFamily="49" charset="-122"/>
                        </a:rPr>
                        <a:t>Q∨R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Resolution </a:t>
                      </a:r>
                    </a:p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消解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8150" name="直接连接符 3"/>
          <p:cNvCxnSpPr>
            <a:cxnSpLocks noChangeShapeType="1"/>
          </p:cNvCxnSpPr>
          <p:nvPr/>
        </p:nvCxnSpPr>
        <p:spPr bwMode="auto">
          <a:xfrm>
            <a:off x="2686050" y="2601914"/>
            <a:ext cx="7191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51" name="直接连接符 4"/>
          <p:cNvCxnSpPr>
            <a:cxnSpLocks noChangeShapeType="1"/>
          </p:cNvCxnSpPr>
          <p:nvPr/>
        </p:nvCxnSpPr>
        <p:spPr bwMode="auto">
          <a:xfrm>
            <a:off x="2706689" y="3784600"/>
            <a:ext cx="7207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52" name="直接连接符 5"/>
          <p:cNvCxnSpPr>
            <a:cxnSpLocks noChangeShapeType="1"/>
          </p:cNvCxnSpPr>
          <p:nvPr/>
        </p:nvCxnSpPr>
        <p:spPr bwMode="auto">
          <a:xfrm>
            <a:off x="2717800" y="4976814"/>
            <a:ext cx="7556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53" name="直接连接符 6"/>
          <p:cNvCxnSpPr>
            <a:cxnSpLocks noChangeShapeType="1"/>
          </p:cNvCxnSpPr>
          <p:nvPr/>
        </p:nvCxnSpPr>
        <p:spPr bwMode="auto">
          <a:xfrm>
            <a:off x="2711451" y="6143625"/>
            <a:ext cx="9001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常用推理规则       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/>
        </p:nvGraphicFramePr>
        <p:xfrm>
          <a:off x="1881188" y="1285875"/>
          <a:ext cx="8382000" cy="464347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Rule of Inference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         Name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33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构造性二难推理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0"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仿宋_GB2312" pitchFamily="49" charset="-122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仿宋_GB2312" pitchFamily="49" charset="-122"/>
                        </a:rPr>
                        <a:t>破坏性二难推理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192" name="Group 4"/>
          <p:cNvGrpSpPr>
            <a:grpSpLocks/>
          </p:cNvGrpSpPr>
          <p:nvPr/>
        </p:nvGrpSpPr>
        <p:grpSpPr bwMode="auto">
          <a:xfrm>
            <a:off x="2524125" y="2000250"/>
            <a:ext cx="1785938" cy="1570038"/>
            <a:chOff x="3607" y="1207"/>
            <a:chExt cx="861" cy="989"/>
          </a:xfrm>
        </p:grpSpPr>
        <p:sp>
          <p:nvSpPr>
            <p:cNvPr id="50196" name="Text Box 5"/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sz="2400" b="1" i="0"/>
                <a:t>     P</a:t>
              </a:r>
              <a:r>
                <a:rPr kumimoji="0" lang="en-US" altLang="zh-CN" sz="2400" b="1" i="0">
                  <a:sym typeface="Symbol" pitchFamily="18" charset="2"/>
                </a:rPr>
                <a:t>Q</a:t>
              </a:r>
              <a:endParaRPr kumimoji="0" lang="en-US" altLang="zh-CN" sz="2400" b="1">
                <a:sym typeface="Symbol" pitchFamily="18" charset="2"/>
              </a:endParaRPr>
            </a:p>
            <a:p>
              <a:pPr latinLnBrk="1"/>
              <a:r>
                <a:rPr kumimoji="0" lang="en-US" altLang="zh-CN" sz="2400" b="1" i="0">
                  <a:sym typeface="Symbol" pitchFamily="18" charset="2"/>
                </a:rPr>
                <a:t>     ST</a:t>
              </a:r>
              <a:endParaRPr kumimoji="0" lang="en-US" altLang="zh-CN" sz="2400" b="1">
                <a:sym typeface="Symbol" pitchFamily="18" charset="2"/>
              </a:endParaRPr>
            </a:p>
            <a:p>
              <a:pPr latinLnBrk="1"/>
              <a:r>
                <a:rPr kumimoji="0" lang="en-US" altLang="zh-CN" sz="2400" b="1" i="0">
                  <a:sym typeface="Symbol" pitchFamily="18" charset="2"/>
                </a:rPr>
                <a:t>     P</a:t>
              </a:r>
              <a:r>
                <a:rPr lang="en-US" altLang="zh-CN" sz="2400" b="1" i="0">
                  <a:ea typeface="仿宋_GB2312" pitchFamily="49" charset="-122"/>
                </a:rPr>
                <a:t>∨</a:t>
              </a:r>
              <a:r>
                <a:rPr kumimoji="0" lang="en-US" altLang="zh-CN" sz="2400" b="1" i="0">
                  <a:sym typeface="Symbol" pitchFamily="18" charset="2"/>
                </a:rPr>
                <a:t>S </a:t>
              </a:r>
            </a:p>
            <a:p>
              <a:pPr latinLnBrk="1"/>
              <a:r>
                <a:rPr kumimoji="0" lang="en-US" altLang="zh-CN" sz="2400" b="1" i="0">
                  <a:sym typeface="Symbol" pitchFamily="18" charset="2"/>
                </a:rPr>
                <a:t>∴ Q</a:t>
              </a:r>
              <a:r>
                <a:rPr lang="en-US" altLang="zh-CN" sz="2400" b="1" i="0">
                  <a:ea typeface="仿宋_GB2312" pitchFamily="49" charset="-122"/>
                </a:rPr>
                <a:t>∨</a:t>
              </a:r>
              <a:r>
                <a:rPr kumimoji="0" lang="en-US" altLang="zh-CN" sz="2400" b="1" i="0">
                  <a:sym typeface="Symbol" pitchFamily="18" charset="2"/>
                </a:rPr>
                <a:t>T</a:t>
              </a:r>
              <a:endParaRPr kumimoji="0" lang="en-US" altLang="zh-CN" sz="2400" b="1">
                <a:sym typeface="Symbol" pitchFamily="18" charset="2"/>
              </a:endParaRPr>
            </a:p>
          </p:txBody>
        </p:sp>
        <p:sp>
          <p:nvSpPr>
            <p:cNvPr id="50197" name="Line 6"/>
            <p:cNvSpPr>
              <a:spLocks noChangeShapeType="1"/>
            </p:cNvSpPr>
            <p:nvPr/>
          </p:nvSpPr>
          <p:spPr bwMode="auto">
            <a:xfrm flipV="1">
              <a:off x="3814" y="1947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93" name="Group 4"/>
          <p:cNvGrpSpPr>
            <a:grpSpLocks/>
          </p:cNvGrpSpPr>
          <p:nvPr/>
        </p:nvGrpSpPr>
        <p:grpSpPr bwMode="auto">
          <a:xfrm>
            <a:off x="2524125" y="4073525"/>
            <a:ext cx="1785938" cy="1570038"/>
            <a:chOff x="3607" y="1207"/>
            <a:chExt cx="861" cy="989"/>
          </a:xfrm>
        </p:grpSpPr>
        <p:sp>
          <p:nvSpPr>
            <p:cNvPr id="50194" name="Text Box 5"/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sz="2400" b="1" i="0"/>
                <a:t>     P</a:t>
              </a:r>
              <a:r>
                <a:rPr kumimoji="0" lang="en-US" altLang="zh-CN" sz="2400" b="1" i="0">
                  <a:sym typeface="Symbol" pitchFamily="18" charset="2"/>
                </a:rPr>
                <a:t>Q</a:t>
              </a:r>
              <a:endParaRPr kumimoji="0" lang="en-US" altLang="zh-CN" sz="2400" b="1">
                <a:sym typeface="Symbol" pitchFamily="18" charset="2"/>
              </a:endParaRPr>
            </a:p>
            <a:p>
              <a:pPr latinLnBrk="1"/>
              <a:r>
                <a:rPr kumimoji="0" lang="en-US" altLang="zh-CN" sz="2400" b="1" i="0">
                  <a:sym typeface="Symbol" pitchFamily="18" charset="2"/>
                </a:rPr>
                <a:t>     ST</a:t>
              </a:r>
              <a:endParaRPr kumimoji="0" lang="en-US" altLang="zh-CN" sz="2400" b="1">
                <a:sym typeface="Symbol" pitchFamily="18" charset="2"/>
              </a:endParaRPr>
            </a:p>
            <a:p>
              <a:pPr latinLnBrk="1"/>
              <a:r>
                <a:rPr kumimoji="0" lang="en-US" altLang="zh-CN" sz="2400" b="1" i="0">
                  <a:sym typeface="Symbol" pitchFamily="18" charset="2"/>
                </a:rPr>
                <a:t>     Q</a:t>
              </a:r>
              <a:r>
                <a:rPr lang="en-US" altLang="zh-CN" sz="2400" b="1" i="0">
                  <a:ea typeface="仿宋_GB2312" pitchFamily="49" charset="-122"/>
                </a:rPr>
                <a:t>∨</a:t>
              </a:r>
              <a:r>
                <a:rPr kumimoji="0" lang="en-US" altLang="zh-CN" sz="2400" b="1" i="0">
                  <a:sym typeface="Symbol" pitchFamily="18" charset="2"/>
                </a:rPr>
                <a:t>T </a:t>
              </a:r>
            </a:p>
            <a:p>
              <a:pPr latinLnBrk="1"/>
              <a:r>
                <a:rPr kumimoji="0" lang="en-US" altLang="zh-CN" sz="2400" b="1" i="0">
                  <a:sym typeface="Symbol" pitchFamily="18" charset="2"/>
                </a:rPr>
                <a:t>∴ P</a:t>
              </a:r>
              <a:r>
                <a:rPr lang="en-US" altLang="zh-CN" sz="2400" b="1" i="0">
                  <a:ea typeface="仿宋_GB2312" pitchFamily="49" charset="-122"/>
                </a:rPr>
                <a:t>∨</a:t>
              </a:r>
              <a:r>
                <a:rPr kumimoji="0" lang="en-US" altLang="zh-CN" sz="2400" b="1" i="0">
                  <a:sym typeface="Symbol" pitchFamily="18" charset="2"/>
                </a:rPr>
                <a:t>S</a:t>
              </a:r>
              <a:endParaRPr kumimoji="0" lang="en-US" altLang="zh-CN" sz="2400" b="1">
                <a:sym typeface="Symbol" pitchFamily="18" charset="2"/>
              </a:endParaRPr>
            </a:p>
          </p:txBody>
        </p:sp>
        <p:sp>
          <p:nvSpPr>
            <p:cNvPr id="50195" name="Line 6"/>
            <p:cNvSpPr>
              <a:spLocks noChangeShapeType="1"/>
            </p:cNvSpPr>
            <p:nvPr/>
          </p:nvSpPr>
          <p:spPr bwMode="auto">
            <a:xfrm>
              <a:off x="3814" y="1947"/>
              <a:ext cx="6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65" y="294715"/>
            <a:ext cx="7792915" cy="541338"/>
          </a:xfrm>
        </p:spPr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推理规则举例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055440" y="1285876"/>
            <a:ext cx="5429250" cy="1344613"/>
            <a:chOff x="285720" y="1285860"/>
            <a:chExt cx="5429288" cy="1343958"/>
          </a:xfrm>
        </p:grpSpPr>
        <p:sp>
          <p:nvSpPr>
            <p:cNvPr id="52249" name="TextBox 12"/>
            <p:cNvSpPr txBox="1">
              <a:spLocks noChangeArrowheads="1"/>
            </p:cNvSpPr>
            <p:nvPr/>
          </p:nvSpPr>
          <p:spPr bwMode="auto">
            <a:xfrm>
              <a:off x="285720" y="1285860"/>
              <a:ext cx="5429288" cy="1343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ts val="200"/>
                </a:spcBef>
              </a:pPr>
              <a:r>
                <a:rPr lang="en-US" altLang="zh-CN" sz="2600" i="0"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600" i="0">
                  <a:ea typeface="楷体_GB2312" pitchFamily="49" charset="-122"/>
                  <a:sym typeface="Symbol" pitchFamily="18" charset="2"/>
                </a:rPr>
                <a:t>今天正在下雪</a:t>
              </a:r>
              <a:endParaRPr lang="en-US" altLang="zh-CN" sz="2600" i="0">
                <a:ea typeface="楷体_GB2312" pitchFamily="49" charset="-122"/>
                <a:sym typeface="Symbol" pitchFamily="18" charset="2"/>
              </a:endParaRPr>
            </a:p>
            <a:p>
              <a:pPr latinLnBrk="1">
                <a:spcBef>
                  <a:spcPts val="200"/>
                </a:spcBef>
              </a:pPr>
              <a:r>
                <a:rPr lang="en-US" altLang="zh-CN" sz="2600" i="0"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600" i="0">
                  <a:ea typeface="楷体_GB2312" pitchFamily="49" charset="-122"/>
                  <a:sym typeface="Symbol" pitchFamily="18" charset="2"/>
                </a:rPr>
                <a:t>如果今天下雪</a:t>
              </a:r>
              <a:r>
                <a:rPr lang="en-US" altLang="zh-CN" sz="2600"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600">
                  <a:ea typeface="楷体_GB2312" pitchFamily="49" charset="-122"/>
                  <a:sym typeface="Symbol" pitchFamily="18" charset="2"/>
                </a:rPr>
                <a:t>，</a:t>
              </a:r>
              <a:r>
                <a:rPr lang="zh-CN" altLang="en-US" sz="2600" i="0">
                  <a:ea typeface="楷体_GB2312" pitchFamily="49" charset="-122"/>
                  <a:sym typeface="Symbol" pitchFamily="18" charset="2"/>
                </a:rPr>
                <a:t>则去堆雪人</a:t>
              </a:r>
              <a:endParaRPr lang="en-US" altLang="zh-CN" sz="2600">
                <a:ea typeface="楷体_GB2312" pitchFamily="49" charset="-122"/>
              </a:endParaRPr>
            </a:p>
            <a:p>
              <a:pPr latinLnBrk="1">
                <a:spcBef>
                  <a:spcPts val="200"/>
                </a:spcBef>
              </a:pPr>
              <a:r>
                <a:rPr lang="zh-CN" altLang="en-US" sz="2600" i="0">
                  <a:ea typeface="楷体_GB2312" pitchFamily="49" charset="-122"/>
                </a:rPr>
                <a:t>∴ 去堆雪人</a:t>
              </a:r>
              <a:endParaRPr lang="zh-CN" altLang="en-US" sz="2600" i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50" name="直接连接符 13"/>
            <p:cNvCxnSpPr>
              <a:cxnSpLocks noChangeShapeType="1"/>
            </p:cNvCxnSpPr>
            <p:nvPr/>
          </p:nvCxnSpPr>
          <p:spPr bwMode="auto">
            <a:xfrm flipV="1">
              <a:off x="761646" y="2143116"/>
              <a:ext cx="4096074" cy="83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055440" y="2928939"/>
            <a:ext cx="5429250" cy="917575"/>
            <a:chOff x="285720" y="1285860"/>
            <a:chExt cx="5429288" cy="918200"/>
          </a:xfrm>
        </p:grpSpPr>
        <p:sp>
          <p:nvSpPr>
            <p:cNvPr id="52247" name="TextBox 17"/>
            <p:cNvSpPr txBox="1">
              <a:spLocks noChangeArrowheads="1"/>
            </p:cNvSpPr>
            <p:nvPr/>
          </p:nvSpPr>
          <p:spPr bwMode="auto">
            <a:xfrm>
              <a:off x="285720" y="1285860"/>
              <a:ext cx="5429288" cy="91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ts val="200"/>
                </a:spcBef>
              </a:pPr>
              <a:r>
                <a:rPr lang="en-US" altLang="zh-CN" sz="2600" i="0" dirty="0">
                  <a:ea typeface="楷体_GB2312" pitchFamily="49" charset="-122"/>
                  <a:sym typeface="Symbol" pitchFamily="18" charset="2"/>
                </a:rPr>
                <a:t>    </a:t>
              </a:r>
              <a:r>
                <a:rPr lang="zh-CN" altLang="en-US" sz="2600" i="0" dirty="0">
                  <a:ea typeface="楷体_GB2312" pitchFamily="49" charset="-122"/>
                  <a:sym typeface="Symbol" pitchFamily="18" charset="2"/>
                </a:rPr>
                <a:t>现在气温在冰点以下</a:t>
              </a:r>
              <a:endParaRPr lang="en-US" altLang="zh-CN" sz="2600" dirty="0">
                <a:ea typeface="楷体_GB2312" pitchFamily="49" charset="-122"/>
              </a:endParaRPr>
            </a:p>
            <a:p>
              <a:pPr latinLnBrk="1">
                <a:spcBef>
                  <a:spcPts val="200"/>
                </a:spcBef>
              </a:pPr>
              <a:r>
                <a:rPr lang="zh-CN" altLang="en-US" sz="2600" i="0" dirty="0">
                  <a:ea typeface="楷体_GB2312" pitchFamily="49" charset="-122"/>
                </a:rPr>
                <a:t>∴</a:t>
              </a:r>
              <a:r>
                <a:rPr lang="zh-CN" altLang="en-US" sz="2600" i="0" dirty="0">
                  <a:ea typeface="楷体_GB2312" pitchFamily="49" charset="-122"/>
                  <a:sym typeface="Symbol" pitchFamily="18" charset="2"/>
                </a:rPr>
                <a:t>现在气温在冰点以下或在下雨</a:t>
              </a:r>
              <a:endParaRPr lang="zh-CN" altLang="en-US" sz="2600" i="0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48" name="直接连接符 18"/>
            <p:cNvCxnSpPr>
              <a:cxnSpLocks noChangeShapeType="1"/>
            </p:cNvCxnSpPr>
            <p:nvPr/>
          </p:nvCxnSpPr>
          <p:spPr bwMode="auto">
            <a:xfrm>
              <a:off x="761646" y="1770160"/>
              <a:ext cx="43103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055440" y="4143376"/>
            <a:ext cx="5429250" cy="917575"/>
            <a:chOff x="285720" y="1285860"/>
            <a:chExt cx="5429288" cy="918200"/>
          </a:xfrm>
        </p:grpSpPr>
        <p:sp>
          <p:nvSpPr>
            <p:cNvPr id="52245" name="TextBox 24"/>
            <p:cNvSpPr txBox="1">
              <a:spLocks noChangeArrowheads="1"/>
            </p:cNvSpPr>
            <p:nvPr/>
          </p:nvSpPr>
          <p:spPr bwMode="auto">
            <a:xfrm>
              <a:off x="285720" y="1285860"/>
              <a:ext cx="5429288" cy="91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ts val="200"/>
                </a:spcBef>
              </a:pPr>
              <a:r>
                <a:rPr lang="zh-CN" altLang="en-US" sz="2600" i="0" dirty="0">
                  <a:ea typeface="楷体_GB2312" pitchFamily="49" charset="-122"/>
                  <a:sym typeface="Symbol" pitchFamily="18" charset="2"/>
                </a:rPr>
                <a:t>    现在气温在冰点以下且在下雨</a:t>
              </a:r>
              <a:endParaRPr lang="en-US" altLang="zh-CN" sz="2600" dirty="0">
                <a:ea typeface="楷体_GB2312" pitchFamily="49" charset="-122"/>
              </a:endParaRPr>
            </a:p>
            <a:p>
              <a:pPr latinLnBrk="1">
                <a:spcBef>
                  <a:spcPts val="200"/>
                </a:spcBef>
              </a:pPr>
              <a:r>
                <a:rPr lang="zh-CN" altLang="en-US" sz="2600" i="0" dirty="0">
                  <a:ea typeface="楷体_GB2312" pitchFamily="49" charset="-122"/>
                </a:rPr>
                <a:t>∴</a:t>
              </a:r>
              <a:r>
                <a:rPr lang="zh-CN" altLang="en-US" sz="2600" i="0" dirty="0">
                  <a:ea typeface="楷体_GB2312" pitchFamily="49" charset="-122"/>
                  <a:sym typeface="Symbol" pitchFamily="18" charset="2"/>
                </a:rPr>
                <a:t>现在气温在冰点以下</a:t>
              </a:r>
              <a:endParaRPr lang="zh-CN" altLang="en-US" sz="2600" i="0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46" name="直接连接符 25"/>
            <p:cNvCxnSpPr>
              <a:cxnSpLocks noChangeShapeType="1"/>
            </p:cNvCxnSpPr>
            <p:nvPr/>
          </p:nvCxnSpPr>
          <p:spPr bwMode="auto">
            <a:xfrm>
              <a:off x="761646" y="1770160"/>
              <a:ext cx="42389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055441" y="5278438"/>
            <a:ext cx="7000875" cy="1344612"/>
            <a:chOff x="285720" y="1285860"/>
            <a:chExt cx="5429288" cy="1343958"/>
          </a:xfrm>
        </p:grpSpPr>
        <p:sp>
          <p:nvSpPr>
            <p:cNvPr id="28" name="TextBox 27"/>
            <p:cNvSpPr txBox="1"/>
            <p:nvPr/>
          </p:nvSpPr>
          <p:spPr>
            <a:xfrm>
              <a:off x="285720" y="1285860"/>
              <a:ext cx="5429288" cy="13439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latinLnBrk="1">
                <a:spcBef>
                  <a:spcPts val="200"/>
                </a:spcBef>
                <a:defRPr/>
              </a:pPr>
              <a:r>
                <a:rPr lang="en-US" altLang="zh-CN" sz="2600" i="0" dirty="0"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600" i="0" spc="-200" dirty="0">
                  <a:ea typeface="楷体_GB2312" pitchFamily="49" charset="-122"/>
                  <a:sym typeface="Symbol" pitchFamily="18" charset="2"/>
                </a:rPr>
                <a:t>若今天下雨，则我们今天不开运动会</a:t>
              </a:r>
              <a:endParaRPr lang="en-US" altLang="zh-CN" sz="2600" i="0" spc="-200" dirty="0">
                <a:ea typeface="楷体_GB2312" pitchFamily="49" charset="-122"/>
                <a:sym typeface="Symbol" pitchFamily="18" charset="2"/>
              </a:endParaRPr>
            </a:p>
            <a:p>
              <a:pPr latinLnBrk="1">
                <a:spcBef>
                  <a:spcPts val="200"/>
                </a:spcBef>
                <a:defRPr/>
              </a:pPr>
              <a:r>
                <a:rPr lang="en-US" altLang="zh-CN" sz="2600" i="0" spc="-200" dirty="0">
                  <a:ea typeface="楷体_GB2312" pitchFamily="49" charset="-122"/>
                  <a:sym typeface="Symbol" pitchFamily="18" charset="2"/>
                </a:rPr>
                <a:t>       </a:t>
              </a:r>
              <a:r>
                <a:rPr lang="zh-CN" altLang="en-US" sz="2600" i="0" spc="-200" dirty="0">
                  <a:ea typeface="楷体_GB2312" pitchFamily="49" charset="-122"/>
                  <a:sym typeface="Symbol" pitchFamily="18" charset="2"/>
                </a:rPr>
                <a:t>如我们今天不开运动会，则我们明天开运动会</a:t>
              </a:r>
              <a:endParaRPr lang="en-US" altLang="zh-CN" sz="2600" i="0" spc="-200" dirty="0">
                <a:ea typeface="楷体_GB2312" pitchFamily="49" charset="-122"/>
                <a:sym typeface="Symbol" pitchFamily="18" charset="2"/>
              </a:endParaRPr>
            </a:p>
            <a:p>
              <a:pPr latinLnBrk="1">
                <a:spcBef>
                  <a:spcPts val="200"/>
                </a:spcBef>
                <a:defRPr/>
              </a:pPr>
              <a:r>
                <a:rPr lang="zh-CN" altLang="en-US" sz="2600" i="0" dirty="0">
                  <a:ea typeface="楷体_GB2312" pitchFamily="49" charset="-122"/>
                </a:rPr>
                <a:t>∴ </a:t>
              </a:r>
              <a:r>
                <a:rPr lang="zh-CN" altLang="en-US" sz="2600" i="0" dirty="0">
                  <a:ea typeface="楷体_GB2312" pitchFamily="49" charset="-122"/>
                  <a:sym typeface="Symbol" pitchFamily="18" charset="2"/>
                </a:rPr>
                <a:t>若今天下雨，则我们明天开运动会</a:t>
              </a:r>
              <a:endParaRPr lang="zh-CN" altLang="en-US" sz="2600" i="0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44" name="直接连接符 28"/>
            <p:cNvCxnSpPr>
              <a:cxnSpLocks noChangeShapeType="1"/>
            </p:cNvCxnSpPr>
            <p:nvPr/>
          </p:nvCxnSpPr>
          <p:spPr bwMode="auto">
            <a:xfrm flipV="1">
              <a:off x="700512" y="2150647"/>
              <a:ext cx="479289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8136755" y="1285876"/>
            <a:ext cx="3071813" cy="1292225"/>
            <a:chOff x="6000760" y="1285860"/>
            <a:chExt cx="3071834" cy="1292662"/>
          </a:xfrm>
        </p:grpSpPr>
        <p:sp>
          <p:nvSpPr>
            <p:cNvPr id="52240" name="TextBox 30"/>
            <p:cNvSpPr txBox="1">
              <a:spLocks noChangeArrowheads="1"/>
            </p:cNvSpPr>
            <p:nvPr/>
          </p:nvSpPr>
          <p:spPr bwMode="auto">
            <a:xfrm>
              <a:off x="6000760" y="1285860"/>
              <a:ext cx="1571636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60000"/>
              </a:pPr>
              <a:r>
                <a:rPr lang="en-US" altLang="zh-CN" sz="2600" i="0">
                  <a:ea typeface="仿宋_GB2312" pitchFamily="49" charset="-122"/>
                </a:rPr>
                <a:t>     P</a:t>
              </a:r>
              <a:r>
                <a:rPr lang="zh-CN" altLang="en-US" sz="2600" i="0">
                  <a:ea typeface="仿宋_GB2312" pitchFamily="49" charset="-122"/>
                </a:rPr>
                <a:t>       </a:t>
              </a:r>
              <a:endParaRPr lang="en-US" altLang="zh-CN" sz="2600" i="0">
                <a:ea typeface="仿宋_GB2312" pitchFamily="49" charset="-122"/>
              </a:endParaRPr>
            </a:p>
            <a:p>
              <a:pPr>
                <a:buClr>
                  <a:schemeClr val="folHlink"/>
                </a:buClr>
                <a:buSzPct val="60000"/>
              </a:pPr>
              <a:r>
                <a:rPr lang="en-US" altLang="zh-CN" sz="2600" i="0">
                  <a:ea typeface="仿宋_GB2312" pitchFamily="49" charset="-122"/>
                </a:rPr>
                <a:t>     P→Q </a:t>
              </a:r>
              <a:endParaRPr lang="en-US" altLang="zh-CN" sz="2600" i="0">
                <a:ea typeface="仿宋_GB2312" pitchFamily="49" charset="-122"/>
                <a:sym typeface="Symbol" pitchFamily="18" charset="2"/>
              </a:endParaRPr>
            </a:p>
            <a:p>
              <a:pPr>
                <a:buClr>
                  <a:schemeClr val="folHlink"/>
                </a:buClr>
                <a:buSzPct val="60000"/>
              </a:pPr>
              <a:r>
                <a:rPr lang="zh-CN" altLang="en-US" sz="2600" i="0">
                  <a:ea typeface="仿宋_GB2312" pitchFamily="49" charset="-122"/>
                  <a:sym typeface="Symbol" pitchFamily="18" charset="2"/>
                </a:rPr>
                <a:t>∴</a:t>
              </a:r>
              <a:r>
                <a:rPr lang="en-US" altLang="zh-CN" sz="2600" i="0">
                  <a:ea typeface="仿宋_GB2312" pitchFamily="49" charset="-122"/>
                  <a:sym typeface="Symbol" pitchFamily="18" charset="2"/>
                </a:rPr>
                <a:t> </a:t>
              </a:r>
              <a:r>
                <a:rPr lang="en-US" altLang="zh-CN" sz="2600" i="0">
                  <a:ea typeface="仿宋_GB2312" pitchFamily="49" charset="-122"/>
                </a:rPr>
                <a:t>Q</a:t>
              </a:r>
              <a:endParaRPr lang="zh-CN" altLang="en-US" sz="2600" i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41" name="直接连接符 32"/>
            <p:cNvCxnSpPr>
              <a:cxnSpLocks noChangeShapeType="1"/>
            </p:cNvCxnSpPr>
            <p:nvPr/>
          </p:nvCxnSpPr>
          <p:spPr bwMode="auto">
            <a:xfrm>
              <a:off x="6485060" y="2143116"/>
              <a:ext cx="78581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42" name="TextBox 33"/>
            <p:cNvSpPr txBox="1">
              <a:spLocks noChangeArrowheads="1"/>
            </p:cNvSpPr>
            <p:nvPr/>
          </p:nvSpPr>
          <p:spPr bwMode="auto">
            <a:xfrm>
              <a:off x="7429520" y="1714488"/>
              <a:ext cx="164307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zh-CN" altLang="en-US" sz="2600" i="0">
                  <a:latin typeface="楷体_GB2312" pitchFamily="49" charset="-122"/>
                  <a:ea typeface="楷体_GB2312" pitchFamily="49" charset="-122"/>
                </a:rPr>
                <a:t>假言推理</a:t>
              </a: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8136755" y="2973389"/>
            <a:ext cx="3071813" cy="892175"/>
            <a:chOff x="6000760" y="2972699"/>
            <a:chExt cx="3071834" cy="892552"/>
          </a:xfrm>
        </p:grpSpPr>
        <p:sp>
          <p:nvSpPr>
            <p:cNvPr id="52237" name="TextBox 34"/>
            <p:cNvSpPr txBox="1">
              <a:spLocks noChangeArrowheads="1"/>
            </p:cNvSpPr>
            <p:nvPr/>
          </p:nvSpPr>
          <p:spPr bwMode="auto">
            <a:xfrm>
              <a:off x="6000760" y="2972699"/>
              <a:ext cx="1571636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60000"/>
              </a:pPr>
              <a:r>
                <a:rPr lang="en-US" altLang="zh-CN" sz="2600" i="0">
                  <a:ea typeface="仿宋_GB2312" pitchFamily="49" charset="-122"/>
                </a:rPr>
                <a:t>     P</a:t>
              </a:r>
              <a:r>
                <a:rPr lang="zh-CN" altLang="en-US" sz="2600" i="0">
                  <a:ea typeface="仿宋_GB2312" pitchFamily="49" charset="-122"/>
                </a:rPr>
                <a:t>       </a:t>
              </a:r>
              <a:endParaRPr lang="en-US" altLang="zh-CN" sz="2600" i="0">
                <a:ea typeface="仿宋_GB2312" pitchFamily="49" charset="-122"/>
              </a:endParaRPr>
            </a:p>
            <a:p>
              <a:pPr>
                <a:buClr>
                  <a:schemeClr val="folHlink"/>
                </a:buClr>
                <a:buSzPct val="60000"/>
              </a:pPr>
              <a:r>
                <a:rPr lang="zh-CN" altLang="en-US" sz="2600" i="0">
                  <a:ea typeface="仿宋_GB2312" pitchFamily="49" charset="-122"/>
                  <a:sym typeface="Symbol" pitchFamily="18" charset="2"/>
                </a:rPr>
                <a:t>∴</a:t>
              </a:r>
              <a:r>
                <a:rPr lang="en-US" altLang="zh-CN" sz="2600" i="0">
                  <a:ea typeface="仿宋_GB2312" pitchFamily="49" charset="-122"/>
                  <a:sym typeface="Symbol" pitchFamily="18" charset="2"/>
                </a:rPr>
                <a:t> P</a:t>
              </a:r>
              <a:r>
                <a:rPr lang="en-US" altLang="zh-CN" sz="2600" i="0">
                  <a:ea typeface="仿宋_GB2312" pitchFamily="49" charset="-122"/>
                </a:rPr>
                <a:t>Q</a:t>
              </a:r>
              <a:endParaRPr lang="zh-CN" altLang="en-US" sz="2600" i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38" name="直接连接符 35"/>
            <p:cNvCxnSpPr>
              <a:cxnSpLocks noChangeShapeType="1"/>
            </p:cNvCxnSpPr>
            <p:nvPr/>
          </p:nvCxnSpPr>
          <p:spPr bwMode="auto">
            <a:xfrm>
              <a:off x="6469294" y="3429000"/>
              <a:ext cx="68284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39" name="TextBox 36"/>
            <p:cNvSpPr txBox="1">
              <a:spLocks noChangeArrowheads="1"/>
            </p:cNvSpPr>
            <p:nvPr/>
          </p:nvSpPr>
          <p:spPr bwMode="auto">
            <a:xfrm>
              <a:off x="7429520" y="3143248"/>
              <a:ext cx="164307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zh-CN" altLang="en-US" sz="2600" i="0">
                  <a:latin typeface="楷体_GB2312" pitchFamily="49" charset="-122"/>
                  <a:ea typeface="楷体_GB2312" pitchFamily="49" charset="-122"/>
                </a:rPr>
                <a:t>析取附加</a:t>
              </a: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8136755" y="4189414"/>
            <a:ext cx="3071813" cy="892175"/>
            <a:chOff x="6000760" y="2972699"/>
            <a:chExt cx="3071834" cy="892552"/>
          </a:xfrm>
        </p:grpSpPr>
        <p:sp>
          <p:nvSpPr>
            <p:cNvPr id="52234" name="TextBox 41"/>
            <p:cNvSpPr txBox="1">
              <a:spLocks noChangeArrowheads="1"/>
            </p:cNvSpPr>
            <p:nvPr/>
          </p:nvSpPr>
          <p:spPr bwMode="auto">
            <a:xfrm>
              <a:off x="6000760" y="2972699"/>
              <a:ext cx="1571636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60000"/>
              </a:pPr>
              <a:r>
                <a:rPr lang="en-US" altLang="zh-CN" sz="2600" i="0">
                  <a:ea typeface="仿宋_GB2312" pitchFamily="49" charset="-122"/>
                </a:rPr>
                <a:t>     P</a:t>
              </a:r>
              <a:r>
                <a:rPr lang="en-US" altLang="zh-CN" sz="2600" i="0">
                  <a:ea typeface="仿宋_GB2312" pitchFamily="49" charset="-122"/>
                  <a:sym typeface="Symbol" pitchFamily="18" charset="2"/>
                </a:rPr>
                <a:t></a:t>
              </a:r>
              <a:r>
                <a:rPr lang="en-US" altLang="zh-CN" sz="2600" i="0">
                  <a:ea typeface="仿宋_GB2312" pitchFamily="49" charset="-122"/>
                </a:rPr>
                <a:t>Q</a:t>
              </a:r>
              <a:r>
                <a:rPr lang="zh-CN" altLang="en-US" sz="2600" i="0">
                  <a:ea typeface="仿宋_GB2312" pitchFamily="49" charset="-122"/>
                </a:rPr>
                <a:t>       </a:t>
              </a:r>
              <a:endParaRPr lang="en-US" altLang="zh-CN" sz="2600" i="0">
                <a:ea typeface="仿宋_GB2312" pitchFamily="49" charset="-122"/>
              </a:endParaRPr>
            </a:p>
            <a:p>
              <a:pPr>
                <a:buClr>
                  <a:schemeClr val="folHlink"/>
                </a:buClr>
                <a:buSzPct val="60000"/>
              </a:pPr>
              <a:r>
                <a:rPr lang="zh-CN" altLang="en-US" sz="2600" i="0">
                  <a:ea typeface="仿宋_GB2312" pitchFamily="49" charset="-122"/>
                  <a:sym typeface="Symbol" pitchFamily="18" charset="2"/>
                </a:rPr>
                <a:t>∴</a:t>
              </a:r>
              <a:r>
                <a:rPr lang="en-US" altLang="zh-CN" sz="2600" i="0">
                  <a:ea typeface="仿宋_GB2312" pitchFamily="49" charset="-122"/>
                  <a:sym typeface="Symbol" pitchFamily="18" charset="2"/>
                </a:rPr>
                <a:t> P</a:t>
              </a:r>
              <a:endParaRPr lang="zh-CN" altLang="en-US" sz="2600" i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52235" name="直接连接符 42"/>
            <p:cNvCxnSpPr>
              <a:cxnSpLocks noChangeShapeType="1"/>
            </p:cNvCxnSpPr>
            <p:nvPr/>
          </p:nvCxnSpPr>
          <p:spPr bwMode="auto">
            <a:xfrm>
              <a:off x="6469294" y="3429000"/>
              <a:ext cx="68284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36" name="TextBox 43"/>
            <p:cNvSpPr txBox="1">
              <a:spLocks noChangeArrowheads="1"/>
            </p:cNvSpPr>
            <p:nvPr/>
          </p:nvSpPr>
          <p:spPr bwMode="auto">
            <a:xfrm>
              <a:off x="7429520" y="3143248"/>
              <a:ext cx="164307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zh-CN" altLang="en-US" sz="2600" i="0">
                  <a:latin typeface="楷体_GB2312" pitchFamily="49" charset="-122"/>
                  <a:ea typeface="楷体_GB2312" pitchFamily="49" charset="-122"/>
                </a:rPr>
                <a:t>合取化简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131636" y="5270623"/>
            <a:ext cx="3364964" cy="1292662"/>
            <a:chOff x="6000760" y="1285860"/>
            <a:chExt cx="3364964" cy="1292662"/>
          </a:xfrm>
          <a:solidFill>
            <a:schemeClr val="bg1"/>
          </a:solidFill>
        </p:grpSpPr>
        <p:sp>
          <p:nvSpPr>
            <p:cNvPr id="46" name="TextBox 45"/>
            <p:cNvSpPr txBox="1"/>
            <p:nvPr/>
          </p:nvSpPr>
          <p:spPr>
            <a:xfrm>
              <a:off x="6000760" y="1285860"/>
              <a:ext cx="1571636" cy="129266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600" i="0" dirty="0">
                  <a:ea typeface="仿宋_GB2312" pitchFamily="49" charset="-122"/>
                </a:rPr>
                <a:t>     P→Q</a:t>
              </a:r>
              <a:r>
                <a:rPr lang="zh-CN" altLang="en-US" sz="2600" i="0" dirty="0">
                  <a:ea typeface="仿宋_GB2312" pitchFamily="49" charset="-122"/>
                </a:rPr>
                <a:t>       </a:t>
              </a:r>
              <a:endParaRPr lang="en-US" altLang="zh-CN" sz="2600" i="0" dirty="0">
                <a:ea typeface="仿宋_GB2312" pitchFamily="49" charset="-122"/>
              </a:endParaRPr>
            </a:p>
            <a:p>
              <a:pPr>
                <a:spcBef>
                  <a:spcPts val="0"/>
                </a:spcBef>
                <a:buClr>
                  <a:schemeClr val="folHlink"/>
                </a:buClr>
                <a:buSzPct val="60000"/>
                <a:defRPr/>
              </a:pPr>
              <a:r>
                <a:rPr lang="en-US" altLang="zh-CN" sz="2600" i="0" dirty="0">
                  <a:ea typeface="仿宋_GB2312" pitchFamily="49" charset="-122"/>
                </a:rPr>
                <a:t>     Q→R </a:t>
              </a:r>
              <a:endParaRPr lang="en-US" altLang="zh-CN" sz="2600" i="0" dirty="0">
                <a:ea typeface="仿宋_GB2312" pitchFamily="49" charset="-122"/>
                <a:sym typeface="Symbol" pitchFamily="18" charset="2"/>
              </a:endParaRPr>
            </a:p>
            <a:p>
              <a:pPr>
                <a:spcBef>
                  <a:spcPts val="0"/>
                </a:spcBef>
                <a:buClr>
                  <a:schemeClr val="folHlink"/>
                </a:buClr>
                <a:buSzPct val="60000"/>
                <a:defRPr/>
              </a:pPr>
              <a:r>
                <a:rPr lang="zh-CN" altLang="en-US" sz="2600" i="0" dirty="0">
                  <a:ea typeface="仿宋_GB2312" pitchFamily="49" charset="-122"/>
                  <a:sym typeface="Symbol" pitchFamily="18" charset="2"/>
                </a:rPr>
                <a:t>∴</a:t>
              </a:r>
              <a:r>
                <a:rPr lang="en-US" altLang="zh-CN" sz="2600" i="0" dirty="0">
                  <a:ea typeface="仿宋_GB2312" pitchFamily="49" charset="-122"/>
                  <a:sym typeface="Symbol" pitchFamily="18" charset="2"/>
                </a:rPr>
                <a:t> </a:t>
              </a:r>
              <a:r>
                <a:rPr lang="en-US" altLang="zh-CN" sz="2600" i="0" dirty="0">
                  <a:ea typeface="仿宋_GB2312" pitchFamily="49" charset="-122"/>
                </a:rPr>
                <a:t>P→R</a:t>
              </a:r>
              <a:endParaRPr lang="zh-CN" altLang="en-US" sz="2600" i="0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flipV="1">
              <a:off x="6500826" y="2155023"/>
              <a:ext cx="792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7429520" y="1688098"/>
              <a:ext cx="1936204" cy="4924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zh-CN" altLang="en-US" sz="2600" i="0" dirty="0">
                  <a:latin typeface="楷体_GB2312" pitchFamily="49" charset="-122"/>
                  <a:ea typeface="楷体_GB2312" pitchFamily="49" charset="-122"/>
                </a:rPr>
                <a:t>假言三段论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1" y="1643064"/>
            <a:ext cx="7929563" cy="44672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sz="3600" dirty="0">
              <a:solidFill>
                <a:schemeClr val="tx1"/>
              </a:solidFill>
              <a:ea typeface="仿宋_GB2312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ea typeface="仿宋_GB2312" pitchFamily="49" charset="-122"/>
              </a:rPr>
              <a:t> 正确的证明是由什么组成的？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ea typeface="仿宋_GB2312" pitchFamily="49" charset="-122"/>
              </a:rPr>
              <a:t> 不正确推理（谬误）的常见形式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ea typeface="仿宋_GB2312" pitchFamily="49" charset="-122"/>
              </a:rPr>
              <a:t> 常用的证明定理的方法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hlink"/>
                </a:solidFill>
                <a:ea typeface="黑体" pitchFamily="49" charset="-122"/>
              </a:rPr>
              <a:t>   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554" y="1463694"/>
            <a:ext cx="9969966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每个永真条件式  对应  一推理规则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每个逻辑等价式  也都是推理规则（对应两个推理规则）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15894"/>
            <a:ext cx="7792915" cy="541338"/>
          </a:xfrm>
        </p:spPr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推理规则推广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295374"/>
            <a:ext cx="7792915" cy="541338"/>
          </a:xfrm>
        </p:spPr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（有效论证举例）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452711"/>
            <a:ext cx="10225136" cy="5000625"/>
          </a:xfrm>
        </p:spPr>
        <p:txBody>
          <a:bodyPr/>
          <a:lstStyle/>
          <a:p>
            <a:pPr marL="725488" indent="-725488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Hypotheses: </a:t>
            </a:r>
          </a:p>
          <a:p>
            <a:pPr marL="725488" indent="-725488">
              <a:spcBef>
                <a:spcPct val="0"/>
              </a:spcBef>
              <a:buNone/>
            </a:pPr>
            <a:r>
              <a:rPr lang="en-US" altLang="zh-CN" dirty="0"/>
              <a:t>   1) It is not sunny this afternoon and it is colder than yesterday.</a:t>
            </a:r>
          </a:p>
          <a:p>
            <a:pPr marL="725488" indent="-725488">
              <a:spcBef>
                <a:spcPct val="0"/>
              </a:spcBef>
              <a:buNone/>
            </a:pPr>
            <a:r>
              <a:rPr lang="en-US" altLang="zh-CN" dirty="0"/>
              <a:t>   2) We will go swimming only if it is sunny. </a:t>
            </a:r>
          </a:p>
          <a:p>
            <a:pPr marL="725488" indent="-725488">
              <a:spcBef>
                <a:spcPct val="0"/>
              </a:spcBef>
              <a:buNone/>
            </a:pPr>
            <a:r>
              <a:rPr lang="en-US" altLang="zh-CN" dirty="0"/>
              <a:t>   3) If we don’t go swimming, then we will take a canoe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（独木舟） </a:t>
            </a:r>
            <a:r>
              <a:rPr lang="en-US" altLang="zh-CN" dirty="0"/>
              <a:t>trip. </a:t>
            </a:r>
          </a:p>
          <a:p>
            <a:pPr marL="725488" indent="-725488">
              <a:spcBef>
                <a:spcPct val="0"/>
              </a:spcBef>
              <a:buNone/>
            </a:pPr>
            <a:r>
              <a:rPr lang="en-US" altLang="zh-CN" dirty="0"/>
              <a:t>   4) If we take a canoe trip, then we will be home by sunset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（黄昏）</a:t>
            </a:r>
            <a:r>
              <a:rPr lang="en-US" altLang="zh-CN" dirty="0"/>
              <a:t>. </a:t>
            </a:r>
          </a:p>
          <a:p>
            <a:pPr marL="725488" indent="-725488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Conclusion:  </a:t>
            </a:r>
            <a:r>
              <a:rPr lang="en-US" altLang="zh-CN" dirty="0"/>
              <a:t>We will be home by sunset.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5894"/>
            <a:ext cx="7792915" cy="541338"/>
          </a:xfrm>
        </p:spPr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（有效论证举例）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5056" y="1454993"/>
            <a:ext cx="10899576" cy="528637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如何构造一个论证来证明从前提出发可以得出需要的结论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符号化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It is sunny this afternoon.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q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It is colder than yesterday.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We will go swimming.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We will take a canoe trip.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We will be home by sunset. 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前提可写为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¬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∧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¬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结论是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793038" cy="541338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1189" y="1285876"/>
            <a:ext cx="8358187" cy="52181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>
                <a:ea typeface="楷体_GB2312" pitchFamily="49" charset="-122"/>
              </a:rPr>
              <a:t> </a:t>
            </a:r>
            <a:r>
              <a:rPr lang="zh-CN" altLang="en-US" sz="2600">
                <a:ea typeface="楷体_GB2312" pitchFamily="49" charset="-122"/>
              </a:rPr>
              <a:t>证明在前提 </a:t>
            </a:r>
            <a:r>
              <a:rPr lang="en-US" altLang="zh-CN" sz="2600">
                <a:ea typeface="楷体_GB2312" pitchFamily="49" charset="-122"/>
              </a:rPr>
              <a:t>¬</a:t>
            </a:r>
            <a:r>
              <a:rPr lang="en-US" altLang="zh-CN" sz="2600" i="1">
                <a:ea typeface="楷体_GB2312" pitchFamily="49" charset="-122"/>
              </a:rPr>
              <a:t>p</a:t>
            </a:r>
            <a:r>
              <a:rPr lang="en-US" altLang="zh-CN" sz="2600">
                <a:ea typeface="楷体_GB2312" pitchFamily="49" charset="-122"/>
              </a:rPr>
              <a:t> ∧ </a:t>
            </a:r>
            <a:r>
              <a:rPr lang="en-US" altLang="zh-CN" sz="2600" i="1">
                <a:ea typeface="楷体_GB2312" pitchFamily="49" charset="-122"/>
              </a:rPr>
              <a:t>q</a:t>
            </a:r>
            <a:r>
              <a:rPr lang="en-US" altLang="zh-CN" sz="2600">
                <a:ea typeface="楷体_GB2312" pitchFamily="49" charset="-122"/>
              </a:rPr>
              <a:t> , </a:t>
            </a:r>
            <a:r>
              <a:rPr lang="en-US" altLang="zh-CN" sz="2600" i="1">
                <a:ea typeface="楷体_GB2312" pitchFamily="49" charset="-122"/>
              </a:rPr>
              <a:t>r</a:t>
            </a:r>
            <a:r>
              <a:rPr lang="en-US" altLang="zh-CN" sz="2600">
                <a:ea typeface="楷体_GB2312" pitchFamily="49" charset="-122"/>
              </a:rPr>
              <a:t> →</a:t>
            </a:r>
            <a:r>
              <a:rPr lang="en-US" altLang="zh-CN" sz="2600" i="1">
                <a:ea typeface="楷体_GB2312" pitchFamily="49" charset="-122"/>
              </a:rPr>
              <a:t>p</a:t>
            </a:r>
            <a:r>
              <a:rPr lang="en-US" altLang="zh-CN" sz="2600">
                <a:ea typeface="楷体_GB2312" pitchFamily="49" charset="-122"/>
              </a:rPr>
              <a:t> , ¬</a:t>
            </a:r>
            <a:r>
              <a:rPr lang="en-US" altLang="zh-CN" sz="2600" i="1">
                <a:ea typeface="楷体_GB2312" pitchFamily="49" charset="-122"/>
              </a:rPr>
              <a:t>r</a:t>
            </a:r>
            <a:r>
              <a:rPr lang="en-US" altLang="zh-CN" sz="2600">
                <a:ea typeface="楷体_GB2312" pitchFamily="49" charset="-122"/>
              </a:rPr>
              <a:t> →</a:t>
            </a:r>
            <a:r>
              <a:rPr lang="en-US" altLang="zh-CN" sz="2600" i="1">
                <a:ea typeface="楷体_GB2312" pitchFamily="49" charset="-122"/>
              </a:rPr>
              <a:t>s</a:t>
            </a:r>
            <a:r>
              <a:rPr lang="en-US" altLang="zh-CN" sz="2600">
                <a:ea typeface="楷体_GB2312" pitchFamily="49" charset="-122"/>
              </a:rPr>
              <a:t> , </a:t>
            </a:r>
            <a:r>
              <a:rPr lang="en-US" altLang="zh-CN" sz="2600" i="1">
                <a:ea typeface="楷体_GB2312" pitchFamily="49" charset="-122"/>
              </a:rPr>
              <a:t>s</a:t>
            </a:r>
            <a:r>
              <a:rPr lang="en-US" altLang="zh-CN" sz="2600">
                <a:ea typeface="楷体_GB2312" pitchFamily="49" charset="-122"/>
              </a:rPr>
              <a:t> → </a:t>
            </a:r>
            <a:r>
              <a:rPr lang="en-US" altLang="zh-CN" sz="2600" i="1">
                <a:ea typeface="楷体_GB2312" pitchFamily="49" charset="-122"/>
              </a:rPr>
              <a:t>t</a:t>
            </a:r>
            <a:r>
              <a:rPr lang="zh-CN" altLang="en-US" sz="2600">
                <a:ea typeface="楷体_GB2312" pitchFamily="49" charset="-122"/>
              </a:rPr>
              <a:t>下能有</a:t>
            </a:r>
            <a:r>
              <a:rPr lang="en-US" altLang="zh-CN" sz="2600">
                <a:ea typeface="楷体_GB2312" pitchFamily="49" charset="-122"/>
              </a:rPr>
              <a:t> </a:t>
            </a:r>
            <a:r>
              <a:rPr lang="zh-CN" altLang="en-US" sz="2600">
                <a:ea typeface="楷体_GB2312" pitchFamily="49" charset="-122"/>
              </a:rPr>
              <a:t>结论</a:t>
            </a:r>
            <a:r>
              <a:rPr lang="en-US" altLang="zh-CN" sz="2600" i="1">
                <a:ea typeface="楷体_GB2312" pitchFamily="49" charset="-122"/>
                <a:sym typeface="Symbol" pitchFamily="18" charset="2"/>
              </a:rPr>
              <a:t> t</a:t>
            </a:r>
            <a:endParaRPr lang="en-US" altLang="zh-CN" sz="2600" i="1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>
                <a:ea typeface="楷体_GB2312" pitchFamily="49" charset="-122"/>
              </a:rPr>
              <a:t>  </a:t>
            </a:r>
            <a:r>
              <a:rPr lang="zh-CN" altLang="en-US" sz="2600">
                <a:solidFill>
                  <a:srgbClr val="0070C0"/>
                </a:solidFill>
                <a:ea typeface="楷体_GB2312" pitchFamily="49" charset="-122"/>
              </a:rPr>
              <a:t>步骤                            理由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1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>
                <a:ea typeface="楷体_GB2312" pitchFamily="49" charset="-122"/>
              </a:rPr>
              <a:t>¬</a:t>
            </a:r>
            <a:r>
              <a:rPr lang="en-US" altLang="zh-CN" sz="2600" i="1">
                <a:ea typeface="楷体_GB2312" pitchFamily="49" charset="-122"/>
              </a:rPr>
              <a:t>p</a:t>
            </a:r>
            <a:r>
              <a:rPr lang="en-US" altLang="zh-CN" sz="2600">
                <a:ea typeface="楷体_GB2312" pitchFamily="49" charset="-122"/>
              </a:rPr>
              <a:t> ∧ </a:t>
            </a:r>
            <a:r>
              <a:rPr lang="en-US" altLang="zh-CN" sz="2600" i="1">
                <a:ea typeface="楷体_GB2312" pitchFamily="49" charset="-122"/>
              </a:rPr>
              <a:t>q</a:t>
            </a:r>
            <a:r>
              <a:rPr lang="en-US" altLang="zh-CN" sz="2600">
                <a:ea typeface="楷体_GB2312" pitchFamily="49" charset="-122"/>
              </a:rPr>
              <a:t>             </a:t>
            </a:r>
            <a:r>
              <a:rPr lang="zh-CN" altLang="en-US" sz="2600">
                <a:ea typeface="楷体_GB2312" pitchFamily="49" charset="-122"/>
              </a:rPr>
              <a:t>引入前提</a:t>
            </a:r>
            <a:r>
              <a:rPr lang="en-US" altLang="zh-CN" sz="2600">
                <a:ea typeface="楷体_GB2312" pitchFamily="49" charset="-122"/>
              </a:rPr>
              <a:t>1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2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>
                <a:ea typeface="楷体_GB2312" pitchFamily="49" charset="-122"/>
              </a:rPr>
              <a:t>¬</a:t>
            </a:r>
            <a:r>
              <a:rPr lang="en-US" altLang="zh-CN" sz="2600" i="1">
                <a:ea typeface="楷体_GB2312" pitchFamily="49" charset="-122"/>
              </a:rPr>
              <a:t>p</a:t>
            </a:r>
            <a:r>
              <a:rPr lang="en-US" altLang="zh-CN" sz="2600">
                <a:ea typeface="楷体_GB2312" pitchFamily="49" charset="-122"/>
              </a:rPr>
              <a:t>                     </a:t>
            </a:r>
            <a:r>
              <a:rPr lang="zh-CN" altLang="en-US" sz="2600">
                <a:ea typeface="楷体_GB2312" pitchFamily="49" charset="-122"/>
              </a:rPr>
              <a:t>合取化简式，用步骤</a:t>
            </a:r>
            <a:r>
              <a:rPr lang="en-US" altLang="zh-CN" sz="2600">
                <a:ea typeface="楷体_GB2312" pitchFamily="49" charset="-122"/>
              </a:rPr>
              <a:t>1</a:t>
            </a:r>
            <a:endParaRPr lang="zh-CN" altLang="en-US" sz="260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3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 i="1">
                <a:ea typeface="楷体_GB2312" pitchFamily="49" charset="-122"/>
              </a:rPr>
              <a:t>r</a:t>
            </a:r>
            <a:r>
              <a:rPr lang="en-US" altLang="zh-CN" sz="2600">
                <a:ea typeface="楷体_GB2312" pitchFamily="49" charset="-122"/>
              </a:rPr>
              <a:t> →</a:t>
            </a:r>
            <a:r>
              <a:rPr lang="en-US" altLang="zh-CN" sz="2600" i="1">
                <a:ea typeface="楷体_GB2312" pitchFamily="49" charset="-122"/>
              </a:rPr>
              <a:t>p</a:t>
            </a:r>
            <a:r>
              <a:rPr lang="en-US" altLang="zh-CN" sz="2600">
                <a:ea typeface="楷体_GB2312" pitchFamily="49" charset="-122"/>
              </a:rPr>
              <a:t>                 </a:t>
            </a:r>
            <a:r>
              <a:rPr lang="zh-CN" altLang="en-US" sz="2600">
                <a:ea typeface="楷体_GB2312" pitchFamily="49" charset="-122"/>
              </a:rPr>
              <a:t>引入前提</a:t>
            </a:r>
            <a:r>
              <a:rPr lang="en-US" altLang="zh-CN" sz="2600">
                <a:ea typeface="楷体_GB2312" pitchFamily="49" charset="-122"/>
              </a:rPr>
              <a:t>2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4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>
                <a:ea typeface="楷体_GB2312" pitchFamily="49" charset="-122"/>
              </a:rPr>
              <a:t>¬</a:t>
            </a:r>
            <a:r>
              <a:rPr lang="en-US" altLang="zh-CN" sz="2600" i="1">
                <a:ea typeface="楷体_GB2312" pitchFamily="49" charset="-122"/>
              </a:rPr>
              <a:t>r</a:t>
            </a:r>
            <a:r>
              <a:rPr lang="en-US" altLang="zh-CN" sz="2600">
                <a:ea typeface="楷体_GB2312" pitchFamily="49" charset="-122"/>
              </a:rPr>
              <a:t>                      </a:t>
            </a:r>
            <a:r>
              <a:rPr lang="zh-CN" altLang="en-US" sz="2600">
                <a:ea typeface="楷体_GB2312" pitchFamily="49" charset="-122"/>
              </a:rPr>
              <a:t>拒取式，用步骤</a:t>
            </a:r>
            <a:r>
              <a:rPr lang="en-US" altLang="zh-CN" sz="2600">
                <a:ea typeface="楷体_GB2312" pitchFamily="49" charset="-122"/>
              </a:rPr>
              <a:t>2</a:t>
            </a:r>
            <a:r>
              <a:rPr lang="zh-CN" altLang="en-US" sz="2600">
                <a:ea typeface="楷体_GB2312" pitchFamily="49" charset="-122"/>
              </a:rPr>
              <a:t>和</a:t>
            </a:r>
            <a:r>
              <a:rPr lang="en-US" altLang="zh-CN" sz="2600">
                <a:ea typeface="楷体_GB2312" pitchFamily="49" charset="-122"/>
              </a:rPr>
              <a:t>3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5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>
                <a:ea typeface="楷体_GB2312" pitchFamily="49" charset="-122"/>
              </a:rPr>
              <a:t>¬</a:t>
            </a:r>
            <a:r>
              <a:rPr lang="en-US" altLang="zh-CN" sz="2600" i="1">
                <a:ea typeface="楷体_GB2312" pitchFamily="49" charset="-122"/>
              </a:rPr>
              <a:t>r</a:t>
            </a:r>
            <a:r>
              <a:rPr lang="en-US" altLang="zh-CN" sz="2600">
                <a:ea typeface="楷体_GB2312" pitchFamily="49" charset="-122"/>
              </a:rPr>
              <a:t> →</a:t>
            </a:r>
            <a:r>
              <a:rPr lang="en-US" altLang="zh-CN" sz="2600" i="1">
                <a:ea typeface="楷体_GB2312" pitchFamily="49" charset="-122"/>
              </a:rPr>
              <a:t>s</a:t>
            </a:r>
            <a:r>
              <a:rPr lang="en-US" altLang="zh-CN" sz="2600">
                <a:ea typeface="楷体_GB2312" pitchFamily="49" charset="-122"/>
              </a:rPr>
              <a:t>                </a:t>
            </a:r>
            <a:r>
              <a:rPr lang="zh-CN" altLang="en-US" sz="2600">
                <a:ea typeface="楷体_GB2312" pitchFamily="49" charset="-122"/>
              </a:rPr>
              <a:t>引入前提</a:t>
            </a:r>
            <a:r>
              <a:rPr lang="en-US" altLang="zh-CN" sz="2600">
                <a:ea typeface="楷体_GB2312" pitchFamily="49" charset="-122"/>
              </a:rPr>
              <a:t>3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6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 i="1">
                <a:ea typeface="楷体_GB2312" pitchFamily="49" charset="-122"/>
              </a:rPr>
              <a:t>s</a:t>
            </a:r>
            <a:r>
              <a:rPr lang="en-US" altLang="zh-CN" sz="2600">
                <a:ea typeface="楷体_GB2312" pitchFamily="49" charset="-122"/>
              </a:rPr>
              <a:t> </a:t>
            </a:r>
            <a:r>
              <a:rPr lang="en-US" altLang="zh-CN" sz="2600" i="1">
                <a:ea typeface="楷体_GB2312" pitchFamily="49" charset="-122"/>
              </a:rPr>
              <a:t>→ t		     </a:t>
            </a:r>
            <a:r>
              <a:rPr lang="zh-CN" altLang="en-US" sz="2600">
                <a:ea typeface="楷体_GB2312" pitchFamily="49" charset="-122"/>
              </a:rPr>
              <a:t>引入前提</a:t>
            </a:r>
            <a:r>
              <a:rPr lang="en-US" altLang="zh-CN" sz="2600">
                <a:ea typeface="楷体_GB2312" pitchFamily="49" charset="-122"/>
              </a:rPr>
              <a:t>4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7</a:t>
            </a:r>
            <a:r>
              <a:rPr lang="zh-CN" altLang="en-US" sz="2600">
                <a:ea typeface="楷体_GB2312" pitchFamily="49" charset="-122"/>
              </a:rPr>
              <a:t>） </a:t>
            </a:r>
            <a:r>
              <a:rPr lang="en-US" altLang="zh-CN" sz="2600">
                <a:ea typeface="楷体_GB2312" pitchFamily="49" charset="-122"/>
              </a:rPr>
              <a:t>¬</a:t>
            </a:r>
            <a:r>
              <a:rPr lang="en-US" altLang="zh-CN" sz="2600" i="1">
                <a:ea typeface="楷体_GB2312" pitchFamily="49" charset="-122"/>
              </a:rPr>
              <a:t>r → t   	     </a:t>
            </a:r>
            <a:r>
              <a:rPr lang="zh-CN" altLang="en-US" sz="2600">
                <a:ea typeface="楷体_GB2312" pitchFamily="49" charset="-122"/>
              </a:rPr>
              <a:t>假言三段论，用步骤</a:t>
            </a:r>
            <a:r>
              <a:rPr lang="en-US" altLang="zh-CN" sz="2600">
                <a:ea typeface="楷体_GB2312" pitchFamily="49" charset="-122"/>
              </a:rPr>
              <a:t>5</a:t>
            </a:r>
            <a:r>
              <a:rPr lang="zh-CN" altLang="en-US" sz="2600">
                <a:ea typeface="楷体_GB2312" pitchFamily="49" charset="-122"/>
              </a:rPr>
              <a:t>和</a:t>
            </a:r>
            <a:r>
              <a:rPr lang="en-US" altLang="zh-CN" sz="2600">
                <a:ea typeface="楷体_GB2312" pitchFamily="49" charset="-122"/>
              </a:rPr>
              <a:t>6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8</a:t>
            </a:r>
            <a:r>
              <a:rPr lang="zh-CN" altLang="en-US" sz="2600">
                <a:ea typeface="楷体_GB2312" pitchFamily="49" charset="-122"/>
              </a:rPr>
              <a:t>）  </a:t>
            </a:r>
            <a:r>
              <a:rPr lang="en-US" altLang="zh-CN" sz="2600" i="1">
                <a:ea typeface="楷体_GB2312" pitchFamily="49" charset="-122"/>
              </a:rPr>
              <a:t>t</a:t>
            </a:r>
            <a:r>
              <a:rPr lang="en-US" altLang="zh-CN" sz="2600">
                <a:ea typeface="楷体_GB2312" pitchFamily="49" charset="-122"/>
              </a:rPr>
              <a:t>                          </a:t>
            </a:r>
            <a:r>
              <a:rPr lang="zh-CN" altLang="en-US" sz="2600">
                <a:ea typeface="楷体_GB2312" pitchFamily="49" charset="-122"/>
              </a:rPr>
              <a:t>假言推理，用步骤</a:t>
            </a:r>
            <a:r>
              <a:rPr lang="en-US" altLang="zh-CN" sz="2600">
                <a:ea typeface="楷体_GB2312" pitchFamily="49" charset="-122"/>
              </a:rPr>
              <a:t>4</a:t>
            </a:r>
            <a:r>
              <a:rPr lang="zh-CN" altLang="en-US" sz="2600">
                <a:ea typeface="楷体_GB2312" pitchFamily="49" charset="-122"/>
              </a:rPr>
              <a:t>和</a:t>
            </a:r>
            <a:r>
              <a:rPr lang="en-US" altLang="zh-CN" sz="2600">
                <a:ea typeface="楷体_GB2312" pitchFamily="49" charset="-122"/>
              </a:rPr>
              <a:t>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315894"/>
            <a:ext cx="7792915" cy="612776"/>
          </a:xfrm>
        </p:spPr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（有效论证举例）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527001"/>
            <a:ext cx="10514384" cy="5286375"/>
          </a:xfrm>
        </p:spPr>
        <p:txBody>
          <a:bodyPr/>
          <a:lstStyle/>
          <a:p>
            <a:pPr marL="725488" indent="-725488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Hypotheses: </a:t>
            </a:r>
          </a:p>
          <a:p>
            <a:pPr marL="725488" indent="-725488">
              <a:spcBef>
                <a:spcPct val="0"/>
              </a:spcBef>
              <a:buNone/>
              <a:defRPr/>
            </a:pPr>
            <a:r>
              <a:rPr lang="en-US" altLang="zh-CN" dirty="0"/>
              <a:t>   1)  If you send me an e-mail message, then I will finish writing the program.</a:t>
            </a:r>
          </a:p>
          <a:p>
            <a:pPr marL="725488" indent="-725488">
              <a:spcBef>
                <a:spcPct val="0"/>
              </a:spcBef>
              <a:buNone/>
              <a:defRPr/>
            </a:pPr>
            <a:r>
              <a:rPr lang="en-US" altLang="zh-CN" dirty="0"/>
              <a:t>   2)  If you do not send me an e-mail message, then I will go to sleep early.</a:t>
            </a:r>
          </a:p>
          <a:p>
            <a:pPr marL="725488" indent="-725488">
              <a:spcBef>
                <a:spcPct val="0"/>
              </a:spcBef>
              <a:buNone/>
              <a:defRPr/>
            </a:pPr>
            <a:r>
              <a:rPr lang="en-US" altLang="zh-CN" dirty="0"/>
              <a:t>   3)  If I go to sleep early, then I will wake up feeling refreshed.</a:t>
            </a:r>
          </a:p>
          <a:p>
            <a:pPr marL="725488" indent="-725488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Conclusion: </a:t>
            </a:r>
            <a:r>
              <a:rPr lang="en-US" altLang="zh-CN" dirty="0"/>
              <a:t>If I do not finish writing the program, then I will wake up feeling refreshed.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消解  </a:t>
            </a: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Resolution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589881"/>
            <a:ext cx="10225136" cy="414337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¶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许多推理与证明类程序利用 消解推理规则 进行自动执行推理和证明定理任务。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zh-CN" dirty="0"/>
              <a:t>((</a:t>
            </a:r>
            <a:r>
              <a:rPr lang="pt-BR" altLang="zh-CN" i="1" dirty="0"/>
              <a:t>p</a:t>
            </a:r>
            <a:r>
              <a:rPr lang="pt-BR" altLang="zh-CN" dirty="0"/>
              <a:t>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pt-BR" altLang="zh-CN" i="1" dirty="0">
                <a:sym typeface="Symbol" pitchFamily="18" charset="2"/>
              </a:rPr>
              <a:t> </a:t>
            </a:r>
            <a:r>
              <a:rPr lang="pt-BR" altLang="zh-CN" i="1" dirty="0"/>
              <a:t>q</a:t>
            </a:r>
            <a:r>
              <a:rPr lang="pt-BR" altLang="zh-CN" dirty="0"/>
              <a:t>) </a:t>
            </a:r>
            <a:r>
              <a:rPr lang="pt-BR" altLang="zh-CN" dirty="0">
                <a:sym typeface="Symbol" pitchFamily="18" charset="2"/>
              </a:rPr>
              <a:t> 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i="1" dirty="0"/>
              <a:t>p</a:t>
            </a:r>
            <a:r>
              <a:rPr lang="pt-BR" altLang="zh-CN" dirty="0">
                <a:sym typeface="Symbol" pitchFamily="18" charset="2"/>
              </a:rPr>
              <a:t>  </a:t>
            </a:r>
            <a:r>
              <a:rPr lang="pt-BR" altLang="zh-CN" i="1" dirty="0"/>
              <a:t>r</a:t>
            </a:r>
            <a:r>
              <a:rPr lang="pt-BR" altLang="zh-CN" dirty="0"/>
              <a:t>)) → (</a:t>
            </a:r>
            <a:r>
              <a:rPr lang="pt-BR" altLang="zh-CN" i="1" dirty="0"/>
              <a:t>q</a:t>
            </a:r>
            <a:r>
              <a:rPr lang="pt-BR" altLang="zh-CN" dirty="0"/>
              <a:t>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pt-BR" altLang="zh-CN" dirty="0"/>
              <a:t> </a:t>
            </a:r>
            <a:r>
              <a:rPr lang="pt-BR" altLang="zh-CN" i="1" dirty="0"/>
              <a:t>r</a:t>
            </a:r>
            <a:r>
              <a:rPr lang="pt-BR" altLang="zh-CN" dirty="0"/>
              <a:t>)</a:t>
            </a:r>
            <a:endParaRPr lang="en-US" altLang="zh-CN" dirty="0"/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¶"/>
            </a:pPr>
            <a:r>
              <a:rPr lang="en-US" altLang="zh-CN" dirty="0"/>
              <a:t>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当</a:t>
            </a:r>
            <a:r>
              <a:rPr lang="pt-BR" altLang="zh-CN" i="1" dirty="0"/>
              <a:t>q</a:t>
            </a:r>
            <a:r>
              <a:rPr lang="pt-BR" altLang="zh-CN" dirty="0"/>
              <a:t> </a:t>
            </a:r>
            <a:r>
              <a:rPr lang="pt-BR" altLang="zh-CN" dirty="0">
                <a:sym typeface="Symbol" pitchFamily="18" charset="2"/>
              </a:rPr>
              <a:t>=</a:t>
            </a:r>
            <a:r>
              <a:rPr lang="pt-BR" altLang="zh-CN" dirty="0"/>
              <a:t> </a:t>
            </a:r>
            <a:r>
              <a:rPr lang="pt-BR" altLang="zh-CN" i="1" dirty="0"/>
              <a:t>r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时，</a:t>
            </a:r>
            <a:r>
              <a:rPr lang="pt-BR" altLang="zh-CN" dirty="0"/>
              <a:t>((</a:t>
            </a:r>
            <a:r>
              <a:rPr lang="pt-BR" altLang="zh-CN" i="1" dirty="0"/>
              <a:t>p</a:t>
            </a:r>
            <a:r>
              <a:rPr lang="pt-BR" altLang="zh-CN" dirty="0"/>
              <a:t>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pt-BR" altLang="zh-CN" i="1" dirty="0">
                <a:sym typeface="Symbol" pitchFamily="18" charset="2"/>
              </a:rPr>
              <a:t> </a:t>
            </a:r>
            <a:r>
              <a:rPr lang="pt-BR" altLang="zh-CN" i="1" dirty="0"/>
              <a:t>q</a:t>
            </a:r>
            <a:r>
              <a:rPr lang="pt-BR" altLang="zh-CN" dirty="0"/>
              <a:t>) </a:t>
            </a:r>
            <a:r>
              <a:rPr lang="pt-BR" altLang="zh-CN" dirty="0">
                <a:sym typeface="Symbol" pitchFamily="18" charset="2"/>
              </a:rPr>
              <a:t> 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i="1" dirty="0"/>
              <a:t>p</a:t>
            </a:r>
            <a:r>
              <a:rPr lang="pt-BR" altLang="zh-CN" dirty="0">
                <a:sym typeface="Symbol" pitchFamily="18" charset="2"/>
              </a:rPr>
              <a:t>  </a:t>
            </a:r>
            <a:r>
              <a:rPr lang="pt-BR" altLang="zh-CN" i="1" dirty="0"/>
              <a:t>q</a:t>
            </a:r>
            <a:r>
              <a:rPr lang="pt-BR" altLang="zh-CN" dirty="0"/>
              <a:t>)) → </a:t>
            </a:r>
            <a:r>
              <a:rPr lang="pt-BR" altLang="zh-CN" i="1" dirty="0"/>
              <a:t>q</a:t>
            </a:r>
            <a:endParaRPr lang="en-US" altLang="zh-CN" dirty="0"/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¶"/>
            </a:pPr>
            <a:r>
              <a:rPr lang="zh-CN" altLang="en-US" dirty="0"/>
              <a:t>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当</a:t>
            </a:r>
            <a:r>
              <a:rPr lang="en-US" altLang="zh-CN" i="1" dirty="0"/>
              <a:t>r</a:t>
            </a:r>
            <a:r>
              <a:rPr lang="pt-BR" altLang="zh-CN" dirty="0"/>
              <a:t> </a:t>
            </a:r>
            <a:r>
              <a:rPr lang="pt-BR" altLang="zh-CN" dirty="0">
                <a:sym typeface="Symbol" pitchFamily="18" charset="2"/>
              </a:rPr>
              <a:t>=</a:t>
            </a:r>
            <a:r>
              <a:rPr lang="pt-BR" altLang="zh-CN" dirty="0"/>
              <a:t> </a:t>
            </a:r>
            <a:r>
              <a:rPr lang="en-US" altLang="zh-CN" b="1" dirty="0"/>
              <a:t>F 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时，</a:t>
            </a:r>
            <a:r>
              <a:rPr lang="pt-BR" altLang="zh-CN" dirty="0"/>
              <a:t>((</a:t>
            </a:r>
            <a:r>
              <a:rPr lang="pt-BR" altLang="zh-CN" i="1" dirty="0"/>
              <a:t>p</a:t>
            </a:r>
            <a:r>
              <a:rPr lang="pt-BR" altLang="zh-CN" dirty="0"/>
              <a:t> 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pt-BR" altLang="zh-CN" i="1" dirty="0">
                <a:sym typeface="Symbol" pitchFamily="18" charset="2"/>
              </a:rPr>
              <a:t> </a:t>
            </a:r>
            <a:r>
              <a:rPr lang="pt-BR" altLang="zh-CN" i="1" dirty="0"/>
              <a:t>q</a:t>
            </a:r>
            <a:r>
              <a:rPr lang="pt-BR" altLang="zh-CN" dirty="0"/>
              <a:t>) </a:t>
            </a:r>
            <a:r>
              <a:rPr lang="pt-BR" altLang="zh-CN" dirty="0">
                <a:sym typeface="Symbol" pitchFamily="18" charset="2"/>
              </a:rPr>
              <a:t> 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i="1" dirty="0"/>
              <a:t>p</a:t>
            </a:r>
            <a:r>
              <a:rPr lang="pt-BR" altLang="zh-CN" dirty="0"/>
              <a:t>)) → </a:t>
            </a:r>
            <a:r>
              <a:rPr lang="pt-BR" altLang="zh-CN" i="1" dirty="0"/>
              <a:t>q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，即析取三段论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¶"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  (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消解举例</a:t>
            </a: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1428751"/>
            <a:ext cx="8286750" cy="4143375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Hypotheses:  </a:t>
            </a:r>
            <a:r>
              <a:rPr lang="en-US" altLang="zh-CN" dirty="0"/>
              <a:t>"Jasmine is skiing or it is not snowing" , "It is snowing or Bart is playing hockey "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    Conclusion:  </a:t>
            </a:r>
            <a:r>
              <a:rPr lang="en-US" altLang="zh-CN" dirty="0"/>
              <a:t>"Jasmine is skiing or Bart is playing  hockey." 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Hypotheses: </a:t>
            </a:r>
            <a:r>
              <a:rPr lang="pt-BR" altLang="zh-CN" dirty="0">
                <a:sym typeface="Symbol"/>
              </a:rPr>
              <a:t> </a:t>
            </a:r>
            <a:r>
              <a:rPr lang="en-US" altLang="zh-CN" dirty="0"/>
              <a:t>P∨Q, P∨R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    Conclusion:  </a:t>
            </a:r>
            <a:r>
              <a:rPr lang="en-US" altLang="zh-CN" dirty="0"/>
              <a:t>Q∨R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533" y="228600"/>
            <a:ext cx="8643998" cy="838200"/>
          </a:xfrm>
        </p:spPr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 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不正确的推理（谬误）举例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579" y="1357314"/>
            <a:ext cx="10659021" cy="423068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a typeface="楷体_GB2312" pitchFamily="49" charset="-122"/>
              </a:rPr>
              <a:t>下列论证是否有效：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a typeface="楷体_GB2312" pitchFamily="49" charset="-122"/>
              </a:rPr>
              <a:t>若你做了本书的每一道练习，则你学习过离散数学。你学习过离散数学。因此，你做过本书的每一道练习。”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a typeface="楷体_GB2312" pitchFamily="49" charset="-122"/>
              </a:rPr>
              <a:t>解：设</a:t>
            </a:r>
            <a:r>
              <a:rPr lang="en-US" altLang="zh-CN" dirty="0">
                <a:ea typeface="楷体_GB2312" pitchFamily="49" charset="-122"/>
              </a:rPr>
              <a:t>P: “</a:t>
            </a:r>
            <a:r>
              <a:rPr lang="zh-CN" altLang="en-US" dirty="0">
                <a:ea typeface="楷体_GB2312" pitchFamily="49" charset="-122"/>
              </a:rPr>
              <a:t>你做本书的每一道练习”</a:t>
            </a:r>
            <a:endParaRPr lang="en-US" altLang="zh-CN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ea typeface="楷体_GB2312" pitchFamily="49" charset="-122"/>
              </a:rPr>
              <a:t>	         Q: “</a:t>
            </a:r>
            <a:r>
              <a:rPr lang="zh-CN" altLang="en-US" dirty="0">
                <a:ea typeface="楷体_GB2312" pitchFamily="49" charset="-122"/>
              </a:rPr>
              <a:t>你学习过离散数学”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2024064" y="5000626"/>
            <a:ext cx="762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论证“ 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(</a:t>
            </a:r>
            <a:r>
              <a:rPr lang="zh-CN" altLang="en-US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(P→Q) 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/>
              </a:rPr>
              <a:t> 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Q) 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楷体_GB2312" pitchFamily="49" charset="-122"/>
                <a:cs typeface="Times New Roman"/>
                <a:sym typeface="Symbol" pitchFamily="18" charset="2"/>
              </a:rPr>
              <a:t>→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P </a:t>
            </a:r>
            <a:r>
              <a:rPr lang="zh-CN" altLang="en-US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是重言式”</a:t>
            </a:r>
            <a:r>
              <a:rPr lang="en-US" altLang="zh-CN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</a:t>
            </a:r>
            <a:r>
              <a:rPr lang="zh-CN" altLang="en-US" b="1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是无效的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310313" y="5786438"/>
            <a:ext cx="2500312" cy="571500"/>
          </a:xfrm>
          <a:prstGeom prst="wedgeRoundRectCallout">
            <a:avLst>
              <a:gd name="adj1" fmla="val -47445"/>
              <a:gd name="adj2" fmla="val -947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肯定结论谬误</a:t>
            </a:r>
            <a:endParaRPr lang="zh-CN" altLang="en-US" i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带量词命题的推理规则   </a:t>
            </a:r>
          </a:p>
        </p:txBody>
      </p:sp>
      <p:graphicFrame>
        <p:nvGraphicFramePr>
          <p:cNvPr id="194563" name="Group 3"/>
          <p:cNvGraphicFramePr>
            <a:graphicFrameLocks noGrp="1"/>
          </p:cNvGraphicFramePr>
          <p:nvPr/>
        </p:nvGraphicFramePr>
        <p:xfrm>
          <a:off x="1881188" y="1428750"/>
          <a:ext cx="8429684" cy="4929224"/>
        </p:xfrm>
        <a:graphic>
          <a:graphicData uri="http://schemas.openxmlformats.org/drawingml/2006/table">
            <a:tbl>
              <a:tblPr/>
              <a:tblGrid>
                <a:gridCol w="400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132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Rule of Inference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Name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52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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</a:t>
                      </a:r>
                    </a:p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∴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,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若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U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D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UI/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全称举例（全称量词消去）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2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       ,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对任意的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U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∴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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UG/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全称推广（全称量词引入）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52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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</a:t>
                      </a:r>
                    </a:p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,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有一个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U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D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EI/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存在举例（存在量词消去）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23"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    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 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有一个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U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∴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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P(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EG/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存在推广（存在量词引入）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4534" name="直接连接符 4"/>
          <p:cNvCxnSpPr>
            <a:cxnSpLocks noChangeShapeType="1"/>
          </p:cNvCxnSpPr>
          <p:nvPr/>
        </p:nvCxnSpPr>
        <p:spPr bwMode="auto">
          <a:xfrm>
            <a:off x="2413001" y="2857500"/>
            <a:ext cx="164306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5" name="直接连接符 5"/>
          <p:cNvCxnSpPr>
            <a:cxnSpLocks noChangeShapeType="1"/>
          </p:cNvCxnSpPr>
          <p:nvPr/>
        </p:nvCxnSpPr>
        <p:spPr bwMode="auto">
          <a:xfrm>
            <a:off x="2452689" y="3856039"/>
            <a:ext cx="9286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6" name="直接连接符 9"/>
          <p:cNvCxnSpPr>
            <a:cxnSpLocks noChangeShapeType="1"/>
          </p:cNvCxnSpPr>
          <p:nvPr/>
        </p:nvCxnSpPr>
        <p:spPr bwMode="auto">
          <a:xfrm>
            <a:off x="2436814" y="4857750"/>
            <a:ext cx="2230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7" name="直接连接符 11"/>
          <p:cNvCxnSpPr>
            <a:cxnSpLocks noChangeShapeType="1"/>
          </p:cNvCxnSpPr>
          <p:nvPr/>
        </p:nvCxnSpPr>
        <p:spPr bwMode="auto">
          <a:xfrm>
            <a:off x="2452689" y="5888039"/>
            <a:ext cx="2230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    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338263"/>
            <a:ext cx="10873208" cy="516255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证明前提“在本离散数学课堂的每一个人学过一门计算机课程”和“马拉是本课堂的学生”蕴含结论“马拉学过一门计算机课程”。</a:t>
            </a:r>
          </a:p>
          <a:p>
            <a:pPr marL="630238" indent="-630238" algn="just">
              <a:lnSpc>
                <a:spcPct val="120000"/>
              </a:lnSpc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解：设 </a:t>
            </a:r>
            <a:r>
              <a:rPr lang="en-US" altLang="zh-CN" sz="2600" dirty="0">
                <a:ea typeface="楷体_GB2312" pitchFamily="49" charset="-122"/>
              </a:rPr>
              <a:t>D(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en-US" altLang="zh-CN" sz="2600" dirty="0">
                <a:ea typeface="楷体_GB2312" pitchFamily="49" charset="-122"/>
              </a:rPr>
              <a:t>): 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zh-CN" altLang="en-US" sz="2600" dirty="0">
                <a:ea typeface="楷体_GB2312" pitchFamily="49" charset="-122"/>
              </a:rPr>
              <a:t>在本离散数学课堂；        </a:t>
            </a:r>
            <a:endParaRPr lang="en-US" altLang="zh-CN" sz="2600" dirty="0">
              <a:ea typeface="楷体_GB2312" pitchFamily="49" charset="-122"/>
            </a:endParaRPr>
          </a:p>
          <a:p>
            <a:pPr marL="630238" indent="-630238" algn="just">
              <a:lnSpc>
                <a:spcPct val="120000"/>
              </a:lnSpc>
              <a:buNone/>
              <a:defRPr/>
            </a:pPr>
            <a:r>
              <a:rPr lang="en-US" altLang="zh-CN" sz="2600" dirty="0">
                <a:ea typeface="楷体_GB2312" pitchFamily="49" charset="-122"/>
              </a:rPr>
              <a:t>             C(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en-US" altLang="zh-CN" sz="2600" dirty="0">
                <a:ea typeface="楷体_GB2312" pitchFamily="49" charset="-122"/>
              </a:rPr>
              <a:t>): 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zh-CN" altLang="en-US" sz="2600" dirty="0">
                <a:ea typeface="楷体_GB2312" pitchFamily="49" charset="-122"/>
              </a:rPr>
              <a:t>学过一门计 算机课程。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        则前提为：？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  <a:sym typeface="Symbol" pitchFamily="18" charset="2"/>
              </a:rPr>
              <a:t>        </a:t>
            </a:r>
            <a:endParaRPr lang="en-US" altLang="zh-CN" sz="2600" dirty="0"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            </a:t>
            </a:r>
            <a:r>
              <a:rPr lang="zh-CN" altLang="en-US" sz="2600" dirty="0">
                <a:ea typeface="楷体_GB2312" pitchFamily="49" charset="-122"/>
                <a:sym typeface="Symbol" pitchFamily="18" charset="2"/>
              </a:rPr>
              <a:t>结论为：？</a:t>
            </a:r>
            <a:endParaRPr lang="en-US" altLang="zh-CN" sz="2600" dirty="0"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  <a:sym typeface="Symbol" pitchFamily="18" charset="2"/>
              </a:rPr>
              <a:t>            证明：？</a:t>
            </a:r>
            <a:endParaRPr lang="zh-CN" altLang="en-US" sz="2600" dirty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600" dirty="0">
              <a:ea typeface="楷体_GB2312" pitchFamily="49" charset="-12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738683" y="3501008"/>
            <a:ext cx="2714634" cy="1041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(D(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→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)) 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D(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马拉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)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738683" y="4644009"/>
            <a:ext cx="2714634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C(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马拉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195588" grpId="1" animBg="1"/>
      <p:bldP spid="195589" grpId="0" animBg="1"/>
      <p:bldP spid="19558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证明方法</a:t>
            </a: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一些基本概念</a:t>
            </a:r>
          </a:p>
        </p:txBody>
      </p:sp>
      <p:sp>
        <p:nvSpPr>
          <p:cNvPr id="6010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71464" y="1357298"/>
            <a:ext cx="8040688" cy="5416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公理（公设）</a:t>
            </a:r>
            <a:r>
              <a:rPr lang="en-US" altLang="zh-CN" dirty="0">
                <a:ea typeface="仿宋_GB2312" pitchFamily="49" charset="-122"/>
              </a:rPr>
              <a:t>/axiom </a:t>
            </a:r>
            <a:r>
              <a:rPr lang="zh-CN" altLang="en-US" dirty="0"/>
              <a:t>：无需证明的定理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基本假设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ea typeface="楷体_GB2312" pitchFamily="49" charset="-122"/>
              </a:rPr>
              <a:t>平面上的两条平行线不相交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定理</a:t>
            </a:r>
            <a:r>
              <a:rPr lang="en-US" altLang="zh-CN" dirty="0"/>
              <a:t>/theorem </a:t>
            </a:r>
            <a:r>
              <a:rPr lang="zh-CN" altLang="en-US" dirty="0"/>
              <a:t>：一个真值为</a:t>
            </a:r>
            <a:r>
              <a:rPr lang="en-US" altLang="zh-CN" dirty="0"/>
              <a:t>T</a:t>
            </a:r>
            <a:r>
              <a:rPr lang="zh-CN" altLang="en-US" dirty="0"/>
              <a:t>的命题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是无理数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+2</a:t>
            </a:r>
            <a:r>
              <a:rPr lang="zh-CN" altLang="en-US" sz="2400" dirty="0">
                <a:ea typeface="楷体_GB2312" pitchFamily="49" charset="-122"/>
              </a:rPr>
              <a:t>是奇数，则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是奇数（论域为整数）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ea typeface="楷体_GB2312" pitchFamily="49" charset="-122"/>
              </a:rPr>
              <a:t>前提</a:t>
            </a:r>
            <a:r>
              <a:rPr lang="zh-CN" altLang="en-US" sz="2400" dirty="0">
                <a:ea typeface="楷体_GB2312" pitchFamily="49" charset="-122"/>
                <a:sym typeface="Wingdings" pitchFamily="2" charset="2"/>
              </a:rPr>
              <a:t></a:t>
            </a:r>
            <a:r>
              <a:rPr lang="zh-CN" altLang="en-US" sz="2400" dirty="0">
                <a:ea typeface="楷体_GB2312" pitchFamily="49" charset="-122"/>
              </a:rPr>
              <a:t>结论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相关术语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引理</a:t>
            </a:r>
            <a:r>
              <a:rPr lang="en-US" altLang="zh-CN" sz="2400" dirty="0">
                <a:ea typeface="仿宋_GB2312" pitchFamily="49" charset="-122"/>
              </a:rPr>
              <a:t>/lemma</a:t>
            </a:r>
            <a:r>
              <a:rPr lang="zh-CN" altLang="en-US" sz="2400" dirty="0"/>
              <a:t>：在其他定理的证明中使用的简单定理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推论</a:t>
            </a:r>
            <a:r>
              <a:rPr lang="en-US" altLang="zh-CN" sz="2400" dirty="0">
                <a:ea typeface="仿宋_GB2312" pitchFamily="49" charset="-122"/>
              </a:rPr>
              <a:t>/corollary</a:t>
            </a:r>
            <a:r>
              <a:rPr lang="zh-CN" altLang="en-US" sz="2400" dirty="0"/>
              <a:t>：由已证定理直接得出的命题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猜想</a:t>
            </a:r>
            <a:r>
              <a:rPr lang="en-US" altLang="zh-CN" sz="2400" dirty="0">
                <a:ea typeface="仿宋_GB2312" pitchFamily="49" charset="-122"/>
              </a:rPr>
              <a:t>/conjecture</a:t>
            </a:r>
            <a:r>
              <a:rPr lang="zh-CN" altLang="en-US" sz="2400" dirty="0"/>
              <a:t>：未得到证明的命题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79194825"/>
              </p:ext>
            </p:extLst>
          </p:nvPr>
        </p:nvGraphicFramePr>
        <p:xfrm>
          <a:off x="2063552" y="3455775"/>
          <a:ext cx="431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4" imgW="241200" imgH="215640" progId="Equation.3">
                  <p:embed/>
                </p:oleObj>
              </mc:Choice>
              <mc:Fallback>
                <p:oleObj name="公式" r:id="rId4" imgW="2412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455775"/>
                        <a:ext cx="4318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    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338263"/>
            <a:ext cx="10585176" cy="516255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证明前提“在这个班上的某个学生没有读过书”和“班上的每个人都通过了第一门课程考试”蕴含结论“通过考试的某个人没有读过书”。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解：设 </a:t>
            </a:r>
            <a:r>
              <a:rPr lang="en-US" altLang="zh-CN" sz="2600" dirty="0">
                <a:ea typeface="楷体_GB2312" pitchFamily="49" charset="-122"/>
              </a:rPr>
              <a:t>C(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en-US" altLang="zh-CN" sz="2600" dirty="0">
                <a:ea typeface="楷体_GB2312" pitchFamily="49" charset="-122"/>
              </a:rPr>
              <a:t>): 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zh-CN" altLang="en-US" sz="2600" dirty="0">
                <a:ea typeface="楷体_GB2312" pitchFamily="49" charset="-122"/>
              </a:rPr>
              <a:t>在这个班中；            </a:t>
            </a:r>
            <a:r>
              <a:rPr lang="en-US" altLang="zh-CN" sz="2600" dirty="0">
                <a:ea typeface="楷体_GB2312" pitchFamily="49" charset="-122"/>
              </a:rPr>
              <a:t>B(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en-US" altLang="zh-CN" sz="2600" dirty="0">
                <a:ea typeface="楷体_GB2312" pitchFamily="49" charset="-122"/>
              </a:rPr>
              <a:t>): 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zh-CN" altLang="en-US" sz="2600" dirty="0">
                <a:ea typeface="楷体_GB2312" pitchFamily="49" charset="-122"/>
              </a:rPr>
              <a:t>读过书；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            </a:t>
            </a:r>
            <a:r>
              <a:rPr lang="en-US" altLang="zh-CN" sz="2600" dirty="0">
                <a:ea typeface="楷体_GB2312" pitchFamily="49" charset="-122"/>
              </a:rPr>
              <a:t>P(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en-US" altLang="zh-CN" sz="2600" dirty="0">
                <a:ea typeface="楷体_GB2312" pitchFamily="49" charset="-122"/>
              </a:rPr>
              <a:t>): </a:t>
            </a:r>
            <a:r>
              <a:rPr lang="en-US" altLang="zh-CN" sz="2600" i="1" dirty="0">
                <a:ea typeface="楷体_GB2312" pitchFamily="49" charset="-122"/>
              </a:rPr>
              <a:t>x</a:t>
            </a:r>
            <a:r>
              <a:rPr lang="zh-CN" altLang="en-US" sz="2600" dirty="0">
                <a:ea typeface="楷体_GB2312" pitchFamily="49" charset="-122"/>
              </a:rPr>
              <a:t>通过第一门考试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</a:rPr>
              <a:t>        则前提为：？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  <a:sym typeface="Symbol" pitchFamily="18" charset="2"/>
              </a:rPr>
              <a:t>        结论为：？</a:t>
            </a:r>
            <a:endParaRPr lang="en-US" altLang="zh-CN" sz="2600" dirty="0"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2600" dirty="0"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600" dirty="0">
                <a:ea typeface="楷体_GB2312" pitchFamily="49" charset="-122"/>
                <a:sym typeface="Symbol" pitchFamily="18" charset="2"/>
              </a:rPr>
              <a:t>        证明：？</a:t>
            </a:r>
            <a:endParaRPr lang="zh-CN" altLang="en-US" sz="2600" dirty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600" dirty="0">
              <a:ea typeface="楷体_GB2312" pitchFamily="49" charset="-12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738689" y="3562324"/>
            <a:ext cx="4143375" cy="1041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前提 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(C(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∧ ¬B(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)) </a:t>
            </a:r>
          </a:p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          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 (C(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i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→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 P(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))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738689" y="4705325"/>
            <a:ext cx="4143375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结论  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 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(P(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∧ ¬B(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195588" grpId="1" animBg="1"/>
      <p:bldP spid="195589" grpId="0" animBg="1"/>
      <p:bldP spid="19558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368574"/>
            <a:ext cx="7000875" cy="5084762"/>
          </a:xfrm>
          <a:solidFill>
            <a:srgbClr val="CCFFCC"/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步骤                                        理由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1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zh-CN" altLang="en-US" sz="2400" b="1" spc="-100" dirty="0"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x(C(x) </a:t>
            </a:r>
            <a:r>
              <a:rPr lang="en-US" altLang="zh-CN" sz="2400" b="1" spc="-100" dirty="0">
                <a:ea typeface="楷体_GB2312" pitchFamily="49" charset="-122"/>
              </a:rPr>
              <a:t>∧ ¬B(x))         </a:t>
            </a:r>
            <a:r>
              <a:rPr lang="zh-CN" altLang="en-US" sz="2400" b="1" spc="-100" dirty="0">
                <a:ea typeface="楷体_GB2312" pitchFamily="49" charset="-122"/>
              </a:rPr>
              <a:t>引入前提</a:t>
            </a:r>
            <a:r>
              <a:rPr lang="en-US" altLang="zh-CN" sz="2400" b="1" spc="-100" dirty="0">
                <a:ea typeface="楷体_GB2312" pitchFamily="49" charset="-122"/>
              </a:rPr>
              <a:t>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2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C(a) </a:t>
            </a:r>
            <a:r>
              <a:rPr lang="en-US" altLang="zh-CN" sz="2400" b="1" spc="-100" dirty="0">
                <a:ea typeface="楷体_GB2312" pitchFamily="49" charset="-122"/>
              </a:rPr>
              <a:t>∧ ¬B(a)  		  EI</a:t>
            </a:r>
            <a:r>
              <a:rPr lang="zh-CN" altLang="en-US" sz="2400" b="1" spc="-100" dirty="0">
                <a:ea typeface="楷体_GB2312" pitchFamily="49" charset="-122"/>
              </a:rPr>
              <a:t>，由步骤</a:t>
            </a:r>
            <a:r>
              <a:rPr lang="en-US" altLang="zh-CN" sz="2400" b="1" spc="-100" dirty="0">
                <a:ea typeface="楷体_GB2312" pitchFamily="49" charset="-122"/>
              </a:rPr>
              <a:t>1</a:t>
            </a:r>
            <a:endParaRPr lang="zh-CN" altLang="en-US" sz="2400" b="1" spc="-1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3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C(a)                               </a:t>
            </a:r>
            <a:r>
              <a:rPr lang="zh-CN" altLang="en-US" sz="2400" b="1" spc="-100" dirty="0">
                <a:ea typeface="楷体_GB2312" pitchFamily="49" charset="-122"/>
                <a:sym typeface="Symbol" pitchFamily="18" charset="2"/>
              </a:rPr>
              <a:t>合取化简，</a:t>
            </a:r>
            <a:r>
              <a:rPr lang="zh-CN" altLang="en-US" sz="2400" b="1" spc="-100" dirty="0">
                <a:ea typeface="楷体_GB2312" pitchFamily="49" charset="-122"/>
              </a:rPr>
              <a:t>用步骤</a:t>
            </a:r>
            <a:r>
              <a:rPr lang="en-US" altLang="zh-CN" sz="2400" b="1" spc="-100" dirty="0">
                <a:ea typeface="楷体_GB2312" pitchFamily="49" charset="-122"/>
              </a:rPr>
              <a:t>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4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zh-CN" altLang="en-US" sz="2400" b="1" spc="-100" dirty="0"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x (C(x) </a:t>
            </a:r>
            <a:r>
              <a:rPr lang="en-US" altLang="zh-CN" sz="2400" b="1" spc="-100" dirty="0">
                <a:solidFill>
                  <a:schemeClr val="tx2"/>
                </a:solidFill>
                <a:ea typeface="楷体_GB2312" pitchFamily="49" charset="-122"/>
              </a:rPr>
              <a:t>→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 P(x))         </a:t>
            </a:r>
            <a:r>
              <a:rPr lang="zh-CN" altLang="en-US" sz="2400" b="1" spc="-100" dirty="0">
                <a:ea typeface="楷体_GB2312" pitchFamily="49" charset="-122"/>
              </a:rPr>
              <a:t>引入前提</a:t>
            </a:r>
            <a:r>
              <a:rPr lang="en-US" altLang="zh-CN" sz="2400" b="1" spc="-100" dirty="0">
                <a:ea typeface="楷体_GB2312" pitchFamily="49" charset="-122"/>
              </a:rPr>
              <a:t>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5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C(a) </a:t>
            </a:r>
            <a:r>
              <a:rPr lang="en-US" altLang="zh-CN" sz="2400" b="1" spc="-100" dirty="0">
                <a:solidFill>
                  <a:schemeClr val="tx2"/>
                </a:solidFill>
                <a:ea typeface="楷体_GB2312" pitchFamily="49" charset="-122"/>
              </a:rPr>
              <a:t>→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 P(a)                  UI</a:t>
            </a:r>
            <a:r>
              <a:rPr lang="zh-CN" altLang="en-US" sz="2400" b="1" spc="-100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spc="-100" dirty="0">
                <a:ea typeface="楷体_GB2312" pitchFamily="49" charset="-122"/>
              </a:rPr>
              <a:t>由步骤</a:t>
            </a:r>
            <a:r>
              <a:rPr lang="en-US" altLang="zh-CN" sz="2400" b="1" spc="-100" dirty="0">
                <a:ea typeface="楷体_GB2312" pitchFamily="49" charset="-122"/>
              </a:rPr>
              <a:t>4</a:t>
            </a:r>
            <a:endParaRPr lang="zh-CN" altLang="en-US" sz="2400" b="1" spc="-1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6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en-US" altLang="zh-CN" sz="2400" b="1" spc="-100" dirty="0">
                <a:ea typeface="楷体_GB2312" pitchFamily="49" charset="-122"/>
              </a:rPr>
              <a:t>P(a)                               </a:t>
            </a:r>
            <a:r>
              <a:rPr lang="zh-CN" altLang="en-US" sz="2400" b="1" spc="-100" dirty="0">
                <a:ea typeface="楷体_GB2312" pitchFamily="49" charset="-122"/>
              </a:rPr>
              <a:t>假言推理，用步骤</a:t>
            </a:r>
            <a:r>
              <a:rPr lang="en-US" altLang="zh-CN" sz="2400" b="1" spc="-100" dirty="0">
                <a:ea typeface="楷体_GB2312" pitchFamily="49" charset="-122"/>
              </a:rPr>
              <a:t>3</a:t>
            </a:r>
            <a:r>
              <a:rPr lang="zh-CN" altLang="en-US" sz="2400" b="1" spc="-100" dirty="0">
                <a:ea typeface="楷体_GB2312" pitchFamily="49" charset="-122"/>
              </a:rPr>
              <a:t>和</a:t>
            </a:r>
            <a:r>
              <a:rPr lang="en-US" altLang="zh-CN" sz="2400" b="1" spc="-100" dirty="0">
                <a:ea typeface="楷体_GB2312" pitchFamily="49" charset="-122"/>
              </a:rPr>
              <a:t>5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7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en-US" altLang="zh-CN" sz="2400" b="1" spc="-100" dirty="0">
                <a:ea typeface="楷体_GB2312" pitchFamily="49" charset="-122"/>
              </a:rPr>
              <a:t>¬B(a)			</a:t>
            </a:r>
            <a:r>
              <a:rPr lang="zh-CN" altLang="en-US" sz="2400" b="1" spc="-100" dirty="0">
                <a:ea typeface="楷体_GB2312" pitchFamily="49" charset="-122"/>
                <a:sym typeface="Symbol" pitchFamily="18" charset="2"/>
              </a:rPr>
              <a:t>合取化简，</a:t>
            </a:r>
            <a:r>
              <a:rPr lang="zh-CN" altLang="en-US" sz="2400" b="1" spc="-100" dirty="0">
                <a:ea typeface="楷体_GB2312" pitchFamily="49" charset="-122"/>
              </a:rPr>
              <a:t>用步骤</a:t>
            </a:r>
            <a:r>
              <a:rPr lang="en-US" altLang="zh-CN" sz="2400" b="1" spc="-100" dirty="0">
                <a:ea typeface="楷体_GB2312" pitchFamily="49" charset="-122"/>
              </a:rPr>
              <a:t>2</a:t>
            </a:r>
            <a:endParaRPr lang="zh-CN" altLang="en-US" sz="2400" b="1" spc="-1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8</a:t>
            </a:r>
            <a:r>
              <a:rPr lang="zh-CN" altLang="en-US" sz="2400" b="1" spc="-100" dirty="0">
                <a:ea typeface="楷体_GB2312" pitchFamily="49" charset="-122"/>
              </a:rPr>
              <a:t>） </a:t>
            </a:r>
            <a:r>
              <a:rPr lang="en-US" altLang="zh-CN" sz="2400" b="1" spc="-100" dirty="0">
                <a:ea typeface="楷体_GB2312" pitchFamily="49" charset="-122"/>
              </a:rPr>
              <a:t>P(a) ∧ ¬B(a)               </a:t>
            </a:r>
            <a:r>
              <a:rPr lang="zh-CN" altLang="en-US" sz="2400" b="1" spc="-100" dirty="0">
                <a:ea typeface="楷体_GB2312" pitchFamily="49" charset="-122"/>
              </a:rPr>
              <a:t>合取，用步骤</a:t>
            </a:r>
            <a:r>
              <a:rPr lang="en-US" altLang="zh-CN" sz="2400" b="1" spc="-100" dirty="0">
                <a:ea typeface="楷体_GB2312" pitchFamily="49" charset="-122"/>
              </a:rPr>
              <a:t>6</a:t>
            </a:r>
            <a:r>
              <a:rPr lang="zh-CN" altLang="en-US" sz="2400" b="1" spc="-100" dirty="0">
                <a:ea typeface="楷体_GB2312" pitchFamily="49" charset="-122"/>
              </a:rPr>
              <a:t>和</a:t>
            </a:r>
            <a:r>
              <a:rPr lang="en-US" altLang="zh-CN" sz="2400" b="1" spc="-100" dirty="0">
                <a:ea typeface="楷体_GB2312" pitchFamily="49" charset="-122"/>
              </a:rPr>
              <a:t>7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spc="-100" dirty="0">
                <a:ea typeface="楷体_GB2312" pitchFamily="49" charset="-122"/>
              </a:rPr>
              <a:t>（</a:t>
            </a:r>
            <a:r>
              <a:rPr lang="en-US" altLang="zh-CN" sz="2400" b="1" spc="-100" dirty="0">
                <a:ea typeface="楷体_GB2312" pitchFamily="49" charset="-122"/>
              </a:rPr>
              <a:t>9</a:t>
            </a:r>
            <a:r>
              <a:rPr lang="zh-CN" altLang="en-US" sz="2400" b="1" spc="-100" dirty="0">
                <a:ea typeface="楷体_GB2312" pitchFamily="49" charset="-122"/>
              </a:rPr>
              <a:t>）</a:t>
            </a:r>
            <a:r>
              <a:rPr lang="zh-CN" altLang="en-US" sz="2400" b="1" spc="-100" dirty="0"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 spc="-100" dirty="0">
                <a:ea typeface="楷体_GB2312" pitchFamily="49" charset="-122"/>
                <a:sym typeface="Symbol" pitchFamily="18" charset="2"/>
              </a:rPr>
              <a:t>x(P(x) </a:t>
            </a:r>
            <a:r>
              <a:rPr lang="en-US" altLang="zh-CN" sz="2400" b="1" spc="-100" dirty="0">
                <a:ea typeface="楷体_GB2312" pitchFamily="49" charset="-122"/>
              </a:rPr>
              <a:t>∧ ¬B(x))         EG</a:t>
            </a:r>
            <a:r>
              <a:rPr lang="zh-CN" altLang="en-US" sz="2400" b="1" spc="-100" dirty="0">
                <a:ea typeface="楷体_GB2312" pitchFamily="49" charset="-122"/>
              </a:rPr>
              <a:t>，用步骤</a:t>
            </a:r>
            <a:r>
              <a:rPr lang="en-US" altLang="zh-CN" sz="2400" b="1" spc="-100" dirty="0">
                <a:ea typeface="楷体_GB2312" pitchFamily="49" charset="-122"/>
              </a:rPr>
              <a:t>8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spc="-100" dirty="0">
              <a:ea typeface="楷体_GB2312" pitchFamily="49" charset="-122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1621970" y="332656"/>
            <a:ext cx="9046029" cy="4924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证明 </a:t>
            </a:r>
            <a:r>
              <a:rPr lang="zh-CN" alt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(C(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∧¬B(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)) </a:t>
            </a:r>
            <a:r>
              <a:rPr lang="zh-CN" alt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，</a:t>
            </a:r>
            <a:r>
              <a:rPr lang="zh-CN" alt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 (C(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) 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→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P(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))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 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(P(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∧¬B(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_GB2312" pitchFamily="49" charset="-122"/>
              </a:rPr>
              <a:t>))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4595813" y="1368574"/>
            <a:ext cx="6076950" cy="508476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步骤                                        理由</a:t>
            </a: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1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zh-CN" altLang="en-US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x (C(x) </a:t>
            </a:r>
            <a:r>
              <a:rPr lang="en-US" altLang="zh-CN" sz="2400" b="1" i="0" spc="-100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→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 P(x))  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引入前提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2</a:t>
            </a: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2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C(a) </a:t>
            </a:r>
            <a:r>
              <a:rPr lang="en-US" altLang="zh-CN" sz="2400" b="1" i="0" spc="-100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→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 P(a)             UI</a:t>
            </a:r>
            <a:r>
              <a:rPr lang="zh-CN" altLang="en-US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由步骤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1</a:t>
            </a:r>
            <a:endParaRPr lang="zh-CN" altLang="en-US" sz="2400" b="1" i="0" spc="-100" dirty="0">
              <a:latin typeface="+mn-lt"/>
              <a:ea typeface="楷体_GB2312" pitchFamily="49" charset="-122"/>
            </a:endParaRP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3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x(C(x) 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∧ ¬B(x))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引入前提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1</a:t>
            </a: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4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C(a) 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∧ ¬B(a)           EI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，</a:t>
            </a:r>
            <a:r>
              <a:rPr lang="zh-CN" altLang="en-US" sz="2400" b="1" i="0" spc="-100" dirty="0">
                <a:ea typeface="楷体_GB2312" pitchFamily="49" charset="-122"/>
              </a:rPr>
              <a:t>由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3</a:t>
            </a:r>
            <a:endParaRPr lang="zh-CN" altLang="en-US" sz="2400" b="1" i="0" spc="-100" dirty="0">
              <a:latin typeface="+mn-lt"/>
              <a:ea typeface="楷体_GB2312" pitchFamily="49" charset="-122"/>
            </a:endParaRP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5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C(a)		       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合取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化简由步骤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4</a:t>
            </a:r>
            <a:endParaRPr lang="zh-CN" altLang="en-US" sz="2400" b="1" i="0" spc="-100" dirty="0">
              <a:latin typeface="+mn-lt"/>
              <a:ea typeface="楷体_GB2312" pitchFamily="49" charset="-122"/>
            </a:endParaRP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6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P(a)               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假言推理，用步骤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2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和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5</a:t>
            </a: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7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¬B(a)		       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合取化简由步骤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4</a:t>
            </a:r>
            <a:endParaRPr lang="zh-CN" altLang="en-US" sz="2400" b="1" i="0" spc="-100" dirty="0">
              <a:latin typeface="+mn-lt"/>
              <a:ea typeface="楷体_GB2312" pitchFamily="49" charset="-122"/>
            </a:endParaRP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8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 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P(a) ∧ ¬B(a)         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合取，用步骤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6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和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7</a:t>
            </a: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（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9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）</a:t>
            </a:r>
            <a:r>
              <a:rPr lang="zh-CN" altLang="en-US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 i="0" spc="-100" dirty="0">
                <a:latin typeface="+mn-lt"/>
                <a:ea typeface="楷体_GB2312" pitchFamily="49" charset="-122"/>
                <a:sym typeface="Symbol" pitchFamily="18" charset="2"/>
              </a:rPr>
              <a:t>x(P(x) 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∧ ¬B(x))   EG</a:t>
            </a:r>
            <a:r>
              <a:rPr lang="zh-CN" altLang="en-US" sz="2400" b="1" i="0" spc="-100" dirty="0">
                <a:latin typeface="+mn-lt"/>
                <a:ea typeface="楷体_GB2312" pitchFamily="49" charset="-122"/>
              </a:rPr>
              <a:t>，用步骤</a:t>
            </a:r>
            <a:r>
              <a:rPr lang="en-US" altLang="zh-CN" sz="2400" b="1" i="0" spc="-100" dirty="0">
                <a:latin typeface="+mn-lt"/>
                <a:ea typeface="楷体_GB2312" pitchFamily="49" charset="-122"/>
              </a:rPr>
              <a:t>8</a:t>
            </a:r>
          </a:p>
          <a:p>
            <a:pPr indent="187325" latinLnBrk="1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altLang="zh-CN" sz="2400" b="1" i="0" spc="-100" dirty="0">
              <a:latin typeface="+mn-lt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53389" y="4881725"/>
            <a:ext cx="2163047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1">
              <a:defRPr/>
            </a:pPr>
            <a:r>
              <a:rPr lang="en-US" altLang="zh-CN" sz="8000" b="1" i="0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华文细黑" pitchFamily="2" charset="-122"/>
              </a:rPr>
              <a:t>×</a:t>
            </a:r>
            <a:endParaRPr lang="zh-CN" altLang="en-US" sz="8000" b="1" i="0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uiExpand="1" build="p" animBg="1"/>
      <p:bldP spid="2048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983432" y="1484784"/>
            <a:ext cx="10488902" cy="433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¶"/>
              <a:defRPr/>
            </a:pPr>
            <a:r>
              <a:rPr lang="zh-CN" altLang="en-US" b="1" i="0" spc="-10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在消去量词时，</a:t>
            </a:r>
            <a:r>
              <a:rPr lang="zh-CN" altLang="en-US" b="1" i="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注意：</a:t>
            </a:r>
            <a:endParaRPr lang="en-US" altLang="zh-CN" b="1" i="0" spc="-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_GB2312" pitchFamily="49" charset="-122"/>
            </a:endParaRPr>
          </a:p>
          <a:p>
            <a:pPr marL="725488" lvl="1" indent="-268288" latinLnBrk="1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b="1" i="0" spc="-100" dirty="0">
                <a:latin typeface="+mn-lt"/>
                <a:ea typeface="仿宋_GB2312" pitchFamily="49" charset="-122"/>
              </a:rPr>
              <a:t>对于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同一个体变元，既有带</a:t>
            </a:r>
            <a:r>
              <a:rPr lang="en-US" sz="2600" b="1" i="0" spc="-100" dirty="0">
                <a:latin typeface="+mn-lt"/>
                <a:ea typeface="仿宋_GB2312" pitchFamily="49" charset="-122"/>
                <a:sym typeface="Symbol"/>
              </a:rPr>
              <a:t>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也有带</a:t>
            </a:r>
            <a:r>
              <a:rPr lang="en-US" sz="2600" b="1" i="0" spc="-100" dirty="0">
                <a:latin typeface="+mn-lt"/>
                <a:ea typeface="仿宋_GB2312" pitchFamily="49" charset="-122"/>
                <a:sym typeface="Symbol"/>
              </a:rPr>
              <a:t>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的前提，消去量词时，应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先去</a:t>
            </a:r>
            <a:r>
              <a:rPr 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  <a:sym typeface="Symbol"/>
              </a:rPr>
              <a:t>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后去</a:t>
            </a:r>
            <a:r>
              <a:rPr 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  <a:sym typeface="Symbol"/>
              </a:rPr>
              <a:t>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，这样才可以特指同一个个体</a:t>
            </a:r>
            <a:r>
              <a:rPr lang="en-US" sz="2600" b="1" i="0" spc="-100" dirty="0">
                <a:latin typeface="+mn-lt"/>
                <a:ea typeface="仿宋_GB2312" pitchFamily="49" charset="-122"/>
              </a:rPr>
              <a:t>c</a:t>
            </a:r>
            <a:endParaRPr lang="zh-CN" altLang="en-US" sz="2600" b="1" i="0" spc="-100" dirty="0">
              <a:latin typeface="+mn-lt"/>
              <a:ea typeface="仿宋_GB2312" pitchFamily="49" charset="-122"/>
            </a:endParaRPr>
          </a:p>
          <a:p>
            <a:pPr marL="725488" lvl="1" indent="-268288" latinLnBrk="1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该量词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必须是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公式的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最左边的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量词，且此量词的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前边无任何符号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，它的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作用域</a:t>
            </a:r>
            <a:r>
              <a:rPr lang="zh-CN" altLang="en-US" sz="2600" b="1" i="0" spc="-100" dirty="0">
                <a:latin typeface="+mn-lt"/>
                <a:ea typeface="仿宋_GB2312" pitchFamily="49" charset="-122"/>
              </a:rPr>
              <a:t>作用</a:t>
            </a:r>
            <a:r>
              <a:rPr lang="zh-CN" altLang="en-US" sz="2600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到公</a:t>
            </a:r>
            <a:r>
              <a:rPr lang="zh-CN" altLang="en-US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式末尾</a:t>
            </a:r>
            <a:endParaRPr lang="en-US" altLang="zh-CN" b="1" i="0" spc="-1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_GB2312" pitchFamily="49" charset="-122"/>
            </a:endParaRPr>
          </a:p>
          <a:p>
            <a:pPr marL="268288" indent="-268288" latinLnBrk="1">
              <a:lnSpc>
                <a:spcPct val="13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¶"/>
              <a:defRPr/>
            </a:pPr>
            <a:r>
              <a:rPr lang="zh-CN" altLang="en-US" b="1" i="0" spc="-100" dirty="0">
                <a:solidFill>
                  <a:srgbClr val="C00000"/>
                </a:solidFill>
                <a:latin typeface="+mn-lt"/>
                <a:ea typeface="仿宋_GB2312" pitchFamily="49" charset="-122"/>
              </a:rPr>
              <a:t>添加量词时，</a:t>
            </a:r>
            <a:r>
              <a:rPr lang="zh-CN" altLang="en-US" b="1" i="0" spc="-100" dirty="0">
                <a:latin typeface="+mn-lt"/>
                <a:ea typeface="仿宋_GB2312" pitchFamily="49" charset="-122"/>
              </a:rPr>
              <a:t>也要</a:t>
            </a:r>
            <a:r>
              <a:rPr lang="zh-CN" altLang="en-US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加在公式的最左边</a:t>
            </a:r>
            <a:r>
              <a:rPr lang="zh-CN" altLang="en-US" b="1" i="0" spc="-100" dirty="0">
                <a:latin typeface="+mn-lt"/>
                <a:ea typeface="仿宋_GB2312" pitchFamily="49" charset="-122"/>
              </a:rPr>
              <a:t>，</a:t>
            </a:r>
            <a:r>
              <a:rPr lang="en-US" b="1" i="0" spc="-100" dirty="0">
                <a:latin typeface="+mn-lt"/>
                <a:ea typeface="仿宋_GB2312" pitchFamily="49" charset="-122"/>
              </a:rPr>
              <a:t>(</a:t>
            </a:r>
            <a:r>
              <a:rPr lang="zh-CN" altLang="en-US" b="1" i="0" spc="-100" dirty="0">
                <a:latin typeface="+mn-lt"/>
                <a:ea typeface="仿宋_GB2312" pitchFamily="49" charset="-122"/>
              </a:rPr>
              <a:t>即新加的量词前也无任何符号！</a:t>
            </a:r>
            <a:r>
              <a:rPr lang="en-US" b="1" i="0" spc="-100" dirty="0">
                <a:latin typeface="+mn-lt"/>
                <a:ea typeface="仿宋_GB2312" pitchFamily="49" charset="-122"/>
              </a:rPr>
              <a:t>)</a:t>
            </a:r>
            <a:r>
              <a:rPr lang="zh-CN" altLang="en-US" b="1" i="0" spc="-100" dirty="0">
                <a:latin typeface="+mn-lt"/>
                <a:ea typeface="仿宋_GB2312" pitchFamily="49" charset="-122"/>
              </a:rPr>
              <a:t>且其</a:t>
            </a:r>
            <a:r>
              <a:rPr lang="zh-CN" altLang="en-US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作用域</a:t>
            </a:r>
            <a:r>
              <a:rPr lang="zh-CN" altLang="en-US" i="0" spc="-100" dirty="0">
                <a:latin typeface="+mn-lt"/>
                <a:ea typeface="仿宋_GB2312" pitchFamily="49" charset="-122"/>
              </a:rPr>
              <a:t>作用</a:t>
            </a:r>
            <a:r>
              <a:rPr lang="zh-CN" altLang="en-US" b="1" i="0" spc="-1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_GB2312" pitchFamily="49" charset="-122"/>
              </a:rPr>
              <a:t>到公式的末尾</a:t>
            </a:r>
            <a:endParaRPr lang="en-US" altLang="zh-CN" b="1" i="0" spc="-1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809751" y="1500189"/>
            <a:ext cx="3929063" cy="1303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⑴</a:t>
            </a:r>
            <a:r>
              <a:rPr lang="en-US" altLang="en-US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x</a:t>
            </a:r>
            <a:r>
              <a:rPr lang="en-US" altLang="en-US" i="0" dirty="0" err="1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yP</a:t>
            </a:r>
            <a:r>
              <a:rPr lang="en-US" altLang="en-US" i="0" dirty="0">
                <a:latin typeface="+mn-lt"/>
                <a:ea typeface="楷体_GB2312" pitchFamily="49" charset="-122"/>
              </a:rPr>
              <a:t>(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x,y</a:t>
            </a:r>
            <a:r>
              <a:rPr lang="en-US" altLang="en-US" i="0" dirty="0">
                <a:latin typeface="+mn-lt"/>
                <a:ea typeface="楷体_GB2312" pitchFamily="49" charset="-122"/>
              </a:rPr>
              <a:t>) 	P 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⑵</a:t>
            </a:r>
            <a:r>
              <a:rPr lang="en-US" altLang="en-US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xP</a:t>
            </a:r>
            <a:r>
              <a:rPr lang="en-US" altLang="en-US" i="0" dirty="0">
                <a:latin typeface="+mn-lt"/>
                <a:ea typeface="楷体_GB2312" pitchFamily="49" charset="-122"/>
              </a:rPr>
              <a:t>(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x,c</a:t>
            </a:r>
            <a:r>
              <a:rPr lang="en-US" altLang="en-US" i="0" dirty="0">
                <a:latin typeface="+mn-lt"/>
                <a:ea typeface="楷体_GB2312" pitchFamily="49" charset="-122"/>
              </a:rPr>
              <a:t>)   	EI,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⑴</a:t>
            </a:r>
            <a:r>
              <a:rPr lang="de-DE" altLang="en-US" i="0" dirty="0">
                <a:latin typeface="+mn-lt"/>
                <a:ea typeface="楷体_GB2312" pitchFamily="49" charset="-122"/>
              </a:rPr>
              <a:t> 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751" y="3643314"/>
            <a:ext cx="36877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设</a:t>
            </a:r>
            <a:r>
              <a:rPr lang="en-US" altLang="zh-CN" i="0" dirty="0">
                <a:latin typeface="+mn-lt"/>
                <a:ea typeface="楷体_GB2312" pitchFamily="49" charset="-122"/>
              </a:rPr>
              <a:t>P(</a:t>
            </a:r>
            <a:r>
              <a:rPr lang="en-US" altLang="zh-CN" i="0" dirty="0" err="1">
                <a:latin typeface="+mn-lt"/>
                <a:ea typeface="楷体_GB2312" pitchFamily="49" charset="-122"/>
              </a:rPr>
              <a:t>x,y</a:t>
            </a:r>
            <a:r>
              <a:rPr lang="en-US" altLang="zh-CN" i="0" dirty="0">
                <a:latin typeface="+mn-lt"/>
                <a:ea typeface="楷体_GB2312" pitchFamily="49" charset="-122"/>
              </a:rPr>
              <a:t>):y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是</a:t>
            </a:r>
            <a:r>
              <a:rPr lang="en-US" altLang="zh-CN" i="0" dirty="0">
                <a:latin typeface="+mn-lt"/>
                <a:ea typeface="楷体_GB2312" pitchFamily="49" charset="-122"/>
              </a:rPr>
              <a:t>x</a:t>
            </a:r>
            <a:r>
              <a:rPr lang="zh-CN" altLang="en-US" i="0" dirty="0">
                <a:latin typeface="+mn-lt"/>
                <a:ea typeface="楷体_GB2312" pitchFamily="49" charset="-122"/>
              </a:rPr>
              <a:t>的生母。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1751" y="1500189"/>
            <a:ext cx="3929063" cy="13031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⑴</a:t>
            </a:r>
            <a:r>
              <a:rPr lang="en-US" altLang="en-US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x</a:t>
            </a:r>
            <a:r>
              <a:rPr lang="en-US" altLang="en-US" i="0" dirty="0" err="1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yP</a:t>
            </a:r>
            <a:r>
              <a:rPr lang="en-US" altLang="en-US" i="0" dirty="0">
                <a:latin typeface="+mn-lt"/>
                <a:ea typeface="楷体_GB2312" pitchFamily="49" charset="-122"/>
              </a:rPr>
              <a:t>(</a:t>
            </a:r>
            <a:r>
              <a:rPr lang="en-US" altLang="en-US" i="0" dirty="0" err="1">
                <a:latin typeface="+mn-lt"/>
                <a:ea typeface="楷体_GB2312" pitchFamily="49" charset="-122"/>
              </a:rPr>
              <a:t>x,y</a:t>
            </a:r>
            <a:r>
              <a:rPr lang="en-US" altLang="en-US" i="0" dirty="0">
                <a:latin typeface="+mn-lt"/>
                <a:ea typeface="楷体_GB2312" pitchFamily="49" charset="-122"/>
              </a:rPr>
              <a:t>) 	P 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i="0" dirty="0">
                <a:latin typeface="+mn-lt"/>
                <a:ea typeface="楷体_GB2312" pitchFamily="49" charset="-122"/>
              </a:rPr>
              <a:t>⑵</a:t>
            </a:r>
            <a:r>
              <a:rPr lang="en-US" dirty="0">
                <a:ea typeface="华文细黑" pitchFamily="2" charset="-122"/>
                <a:sym typeface="Symbol"/>
              </a:rPr>
              <a:t> </a:t>
            </a:r>
            <a:r>
              <a:rPr lang="en-US" i="0" dirty="0">
                <a:ea typeface="华文细黑" pitchFamily="2" charset="-122"/>
                <a:sym typeface="Symbol"/>
              </a:rPr>
              <a:t></a:t>
            </a:r>
            <a:r>
              <a:rPr lang="en-US" i="0" dirty="0" err="1">
                <a:ea typeface="华文细黑" pitchFamily="2" charset="-122"/>
              </a:rPr>
              <a:t>yP</a:t>
            </a:r>
            <a:r>
              <a:rPr lang="en-US" i="0" dirty="0">
                <a:ea typeface="华文细黑" pitchFamily="2" charset="-122"/>
              </a:rPr>
              <a:t>(</a:t>
            </a:r>
            <a:r>
              <a:rPr lang="en-US" i="0" dirty="0" err="1">
                <a:ea typeface="华文细黑" pitchFamily="2" charset="-122"/>
              </a:rPr>
              <a:t>a,y</a:t>
            </a:r>
            <a:r>
              <a:rPr lang="en-US" i="0" dirty="0">
                <a:ea typeface="华文细黑" pitchFamily="2" charset="-122"/>
              </a:rPr>
              <a:t>)   	U</a:t>
            </a:r>
            <a:r>
              <a:rPr lang="en-US" altLang="zh-CN" i="0" dirty="0">
                <a:ea typeface="华文细黑" pitchFamily="2" charset="-122"/>
              </a:rPr>
              <a:t>I</a:t>
            </a:r>
            <a:r>
              <a:rPr lang="en-US" altLang="en-US" i="0" dirty="0">
                <a:latin typeface="+mn-lt"/>
                <a:ea typeface="楷体_GB2312" pitchFamily="49" charset="-122"/>
              </a:rPr>
              <a:t>,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⑴</a:t>
            </a:r>
            <a:r>
              <a:rPr lang="de-DE" altLang="en-US" i="0" dirty="0">
                <a:latin typeface="+mn-lt"/>
                <a:ea typeface="楷体_GB2312" pitchFamily="49" charset="-122"/>
              </a:rPr>
              <a:t> 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1595438" y="2143125"/>
            <a:ext cx="4500562" cy="181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⑴ 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xP</a:t>
            </a:r>
            <a:r>
              <a:rPr lang="en-US" sz="2600" i="0" dirty="0">
                <a:latin typeface="+mn-lt"/>
                <a:ea typeface="楷体_GB2312" pitchFamily="49" charset="-122"/>
              </a:rPr>
              <a:t>(x)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→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yQ</a:t>
            </a:r>
            <a:r>
              <a:rPr lang="en-US" sz="2600" i="0" dirty="0">
                <a:latin typeface="+mn-lt"/>
                <a:ea typeface="楷体_GB2312" pitchFamily="49" charset="-122"/>
              </a:rPr>
              <a:t>(y)  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前提引入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⑵ 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xP</a:t>
            </a:r>
            <a:r>
              <a:rPr lang="en-US" sz="2600" i="0" dirty="0">
                <a:latin typeface="+mn-lt"/>
                <a:ea typeface="楷体_GB2312" pitchFamily="49" charset="-122"/>
              </a:rPr>
              <a:t>(x)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→</a:t>
            </a:r>
            <a:r>
              <a:rPr lang="en-US" sz="2600" i="0" dirty="0">
                <a:latin typeface="+mn-lt"/>
                <a:ea typeface="楷体_GB2312" pitchFamily="49" charset="-122"/>
              </a:rPr>
              <a:t>Q(b)       EI,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⑴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⑶ </a:t>
            </a:r>
            <a:r>
              <a:rPr lang="de-DE" sz="2600" i="0" dirty="0">
                <a:latin typeface="+mn-lt"/>
                <a:ea typeface="楷体_GB2312" pitchFamily="49" charset="-122"/>
              </a:rPr>
              <a:t>P(a)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→</a:t>
            </a:r>
            <a:r>
              <a:rPr lang="de-DE" sz="2600" i="0" dirty="0">
                <a:latin typeface="+mn-lt"/>
                <a:ea typeface="楷体_GB2312" pitchFamily="49" charset="-122"/>
              </a:rPr>
              <a:t>Q(b)            UI,</a:t>
            </a:r>
            <a:r>
              <a:rPr lang="zh-CN" altLang="en-US" sz="2600" i="0" dirty="0">
                <a:ea typeface="楷体_GB2312" pitchFamily="49" charset="-122"/>
              </a:rPr>
              <a:t>⑵ </a:t>
            </a:r>
            <a:endParaRPr lang="en-US" altLang="zh-CN" sz="2600" i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4564" y="2173289"/>
            <a:ext cx="4643437" cy="429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⑴ 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xP</a:t>
            </a:r>
            <a:r>
              <a:rPr lang="en-US" sz="2600" i="0" dirty="0">
                <a:latin typeface="+mn-lt"/>
                <a:ea typeface="楷体_GB2312" pitchFamily="49" charset="-122"/>
              </a:rPr>
              <a:t>(x)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→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yQ</a:t>
            </a:r>
            <a:r>
              <a:rPr lang="en-US" sz="2600" i="0" dirty="0">
                <a:latin typeface="+mn-lt"/>
                <a:ea typeface="楷体_GB2312" pitchFamily="49" charset="-122"/>
              </a:rPr>
              <a:t>(y)     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前提引入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⑵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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xP</a:t>
            </a:r>
            <a:r>
              <a:rPr lang="en-US" sz="2600" i="0" dirty="0">
                <a:latin typeface="+mn-lt"/>
                <a:ea typeface="楷体_GB2312" pitchFamily="49" charset="-122"/>
              </a:rPr>
              <a:t>(x)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∨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sz="2600" i="0" dirty="0" err="1">
                <a:latin typeface="+mn-lt"/>
                <a:ea typeface="楷体_GB2312" pitchFamily="49" charset="-122"/>
              </a:rPr>
              <a:t>yQ</a:t>
            </a:r>
            <a:r>
              <a:rPr lang="en-US" sz="2600" i="0" dirty="0">
                <a:latin typeface="+mn-lt"/>
                <a:ea typeface="楷体_GB2312" pitchFamily="49" charset="-122"/>
              </a:rPr>
              <a:t>(y)      E,</a:t>
            </a:r>
            <a:r>
              <a:rPr lang="zh-CN" altLang="en-US" sz="2600" i="0" dirty="0">
                <a:ea typeface="楷体_GB2312" pitchFamily="49" charset="-122"/>
              </a:rPr>
              <a:t> ⑴ </a:t>
            </a:r>
            <a:endParaRPr lang="zh-CN" altLang="en-US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⑶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de-DE" sz="2600" i="0" dirty="0">
                <a:latin typeface="+mn-lt"/>
                <a:ea typeface="楷体_GB2312" pitchFamily="49" charset="-122"/>
              </a:rPr>
              <a:t>x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</a:t>
            </a:r>
            <a:r>
              <a:rPr lang="de-DE" sz="2600" i="0" dirty="0">
                <a:latin typeface="+mn-lt"/>
                <a:ea typeface="楷体_GB2312" pitchFamily="49" charset="-122"/>
              </a:rPr>
              <a:t>P(x)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∨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de-DE" sz="2600" i="0" dirty="0">
                <a:latin typeface="+mn-lt"/>
                <a:ea typeface="楷体_GB2312" pitchFamily="49" charset="-122"/>
              </a:rPr>
              <a:t>yQ(y)       E,</a:t>
            </a:r>
            <a:r>
              <a:rPr lang="zh-CN" altLang="en-US" sz="2600" i="0" dirty="0">
                <a:ea typeface="楷体_GB2312" pitchFamily="49" charset="-122"/>
                <a:sym typeface="Symbol"/>
              </a:rPr>
              <a:t> ⑵</a:t>
            </a:r>
            <a:endParaRPr lang="zh-CN" altLang="en-US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⑷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de-DE" sz="2600" i="0" dirty="0">
                <a:latin typeface="+mn-lt"/>
                <a:ea typeface="楷体_GB2312" pitchFamily="49" charset="-122"/>
              </a:rPr>
              <a:t>x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de-DE" sz="2600" i="0" dirty="0">
                <a:latin typeface="+mn-lt"/>
                <a:ea typeface="楷体_GB2312" pitchFamily="49" charset="-122"/>
              </a:rPr>
              <a:t>y(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</a:t>
            </a:r>
            <a:r>
              <a:rPr lang="de-DE" sz="2600" i="0" dirty="0">
                <a:latin typeface="+mn-lt"/>
                <a:ea typeface="楷体_GB2312" pitchFamily="49" charset="-122"/>
              </a:rPr>
              <a:t>P(x)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∨</a:t>
            </a:r>
            <a:r>
              <a:rPr lang="de-DE" sz="2600" i="0" dirty="0">
                <a:latin typeface="+mn-lt"/>
                <a:ea typeface="楷体_GB2312" pitchFamily="49" charset="-122"/>
              </a:rPr>
              <a:t>Q(y))    E,</a:t>
            </a:r>
            <a:r>
              <a:rPr lang="zh-CN" altLang="en-US" sz="2600" i="0" dirty="0">
                <a:ea typeface="楷体_GB2312" pitchFamily="49" charset="-122"/>
                <a:sym typeface="Symbol"/>
              </a:rPr>
              <a:t>⑶</a:t>
            </a:r>
            <a:endParaRPr lang="en-US" altLang="zh-CN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⑸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de-DE" sz="2600" i="0" dirty="0">
                <a:latin typeface="+mn-lt"/>
                <a:ea typeface="楷体_GB2312" pitchFamily="49" charset="-122"/>
              </a:rPr>
              <a:t>y(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</a:t>
            </a:r>
            <a:r>
              <a:rPr lang="de-DE" sz="2600" i="0" dirty="0">
                <a:latin typeface="+mn-lt"/>
                <a:ea typeface="楷体_GB2312" pitchFamily="49" charset="-122"/>
              </a:rPr>
              <a:t>P(a)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∨</a:t>
            </a:r>
            <a:r>
              <a:rPr lang="de-DE" sz="2600" i="0" dirty="0">
                <a:latin typeface="+mn-lt"/>
                <a:ea typeface="楷体_GB2312" pitchFamily="49" charset="-122"/>
              </a:rPr>
              <a:t>Q(y))        EI,</a:t>
            </a:r>
            <a:r>
              <a:rPr lang="zh-CN" altLang="en-US" sz="2600" i="0" dirty="0">
                <a:ea typeface="楷体_GB2312" pitchFamily="49" charset="-122"/>
                <a:sym typeface="Symbol"/>
              </a:rPr>
              <a:t>⑷</a:t>
            </a:r>
            <a:r>
              <a:rPr lang="de-DE" sz="2600" i="0" dirty="0">
                <a:latin typeface="+mn-lt"/>
                <a:ea typeface="楷体_GB2312" pitchFamily="49" charset="-122"/>
              </a:rPr>
              <a:t> </a:t>
            </a:r>
            <a:endParaRPr lang="zh-CN" altLang="en-US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  <a:sym typeface="Symbol"/>
              </a:rPr>
              <a:t>⑹</a:t>
            </a:r>
            <a:r>
              <a:rPr lang="en-US" sz="2600" i="0" dirty="0">
                <a:latin typeface="+mn-lt"/>
                <a:ea typeface="楷体_GB2312" pitchFamily="49" charset="-122"/>
                <a:sym typeface="Symbol"/>
              </a:rPr>
              <a:t></a:t>
            </a:r>
            <a:r>
              <a:rPr lang="de-DE" sz="2600" i="0" dirty="0">
                <a:latin typeface="+mn-lt"/>
                <a:ea typeface="楷体_GB2312" pitchFamily="49" charset="-122"/>
              </a:rPr>
              <a:t>P(a)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∨</a:t>
            </a:r>
            <a:r>
              <a:rPr lang="de-DE" sz="2600" i="0" dirty="0">
                <a:latin typeface="+mn-lt"/>
                <a:ea typeface="楷体_GB2312" pitchFamily="49" charset="-122"/>
              </a:rPr>
              <a:t>Q(b)               EI,</a:t>
            </a:r>
            <a:r>
              <a:rPr lang="zh-CN" altLang="en-US" sz="2600" i="0" dirty="0">
                <a:ea typeface="楷体_GB2312" pitchFamily="49" charset="-122"/>
                <a:sym typeface="Symbol"/>
              </a:rPr>
              <a:t>⑸</a:t>
            </a:r>
            <a:endParaRPr lang="zh-CN" altLang="en-US" sz="2600" i="0" dirty="0">
              <a:latin typeface="+mn-lt"/>
              <a:ea typeface="楷体_GB2312" pitchFamily="49" charset="-122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zh-CN" altLang="en-US" sz="2600" i="0" dirty="0">
                <a:latin typeface="+mn-lt"/>
                <a:ea typeface="楷体_GB2312" pitchFamily="49" charset="-122"/>
              </a:rPr>
              <a:t>⑺</a:t>
            </a:r>
            <a:r>
              <a:rPr lang="de-DE" sz="2600" i="0" dirty="0">
                <a:latin typeface="+mn-lt"/>
                <a:ea typeface="楷体_GB2312" pitchFamily="49" charset="-122"/>
              </a:rPr>
              <a:t>P(a)</a:t>
            </a:r>
            <a:r>
              <a:rPr lang="zh-CN" altLang="en-US" sz="2600" i="0" dirty="0">
                <a:latin typeface="+mn-lt"/>
                <a:ea typeface="楷体_GB2312" pitchFamily="49" charset="-122"/>
              </a:rPr>
              <a:t>→</a:t>
            </a:r>
            <a:r>
              <a:rPr lang="de-DE" sz="2600" i="0" dirty="0">
                <a:latin typeface="+mn-lt"/>
                <a:ea typeface="楷体_GB2312" pitchFamily="49" charset="-122"/>
              </a:rPr>
              <a:t>Q(b)                  E,</a:t>
            </a:r>
            <a:r>
              <a:rPr lang="zh-CN" altLang="en-US" sz="2600" i="0" dirty="0">
                <a:ea typeface="楷体_GB2312" pitchFamily="49" charset="-122"/>
                <a:sym typeface="Symbol"/>
              </a:rPr>
              <a:t> ⑹</a:t>
            </a:r>
            <a:endParaRPr lang="zh-CN" altLang="en-US" sz="2600" i="0" dirty="0">
              <a:latin typeface="+mn-lt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481" y="2462752"/>
            <a:ext cx="2163047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1">
              <a:defRPr/>
            </a:pPr>
            <a:r>
              <a:rPr lang="en-US" altLang="zh-CN" sz="8000" b="1" i="0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华文细黑" pitchFamily="2" charset="-122"/>
              </a:rPr>
              <a:t>×</a:t>
            </a:r>
            <a:endParaRPr lang="zh-CN" altLang="en-US" sz="8000" b="1" i="0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华文细黑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6876" y="1357314"/>
            <a:ext cx="7286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i="0" dirty="0">
                <a:latin typeface="+mn-lt"/>
                <a:ea typeface="楷体_GB2312" pitchFamily="49" charset="-122"/>
                <a:sym typeface="Symbol"/>
              </a:rPr>
              <a:t>前提：</a:t>
            </a:r>
            <a:r>
              <a:rPr lang="en-US" i="0" dirty="0">
                <a:latin typeface="+mn-lt"/>
                <a:ea typeface="楷体_GB2312" pitchFamily="49" charset="-122"/>
                <a:sym typeface="Symbol"/>
              </a:rPr>
              <a:t></a:t>
            </a:r>
            <a:r>
              <a:rPr lang="en-US" i="0" dirty="0" err="1">
                <a:latin typeface="+mn-lt"/>
                <a:ea typeface="楷体_GB2312" pitchFamily="49" charset="-122"/>
              </a:rPr>
              <a:t>xP</a:t>
            </a:r>
            <a:r>
              <a:rPr lang="en-US" i="0" dirty="0">
                <a:latin typeface="+mn-lt"/>
                <a:ea typeface="楷体_GB2312" pitchFamily="49" charset="-122"/>
              </a:rPr>
              <a:t>(x)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→</a:t>
            </a:r>
            <a:r>
              <a:rPr lang="en-US" i="0" dirty="0">
                <a:latin typeface="+mn-lt"/>
                <a:ea typeface="楷体_GB2312" pitchFamily="49" charset="-122"/>
                <a:sym typeface="Symbol"/>
              </a:rPr>
              <a:t></a:t>
            </a:r>
            <a:r>
              <a:rPr lang="en-US" i="0" dirty="0" err="1">
                <a:latin typeface="+mn-lt"/>
                <a:ea typeface="楷体_GB2312" pitchFamily="49" charset="-122"/>
              </a:rPr>
              <a:t>yQ</a:t>
            </a:r>
            <a:r>
              <a:rPr lang="en-US" i="0" dirty="0">
                <a:latin typeface="+mn-lt"/>
                <a:ea typeface="楷体_GB2312" pitchFamily="49" charset="-122"/>
              </a:rPr>
              <a:t>(y)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，结论：</a:t>
            </a:r>
            <a:r>
              <a:rPr lang="de-DE" i="0" dirty="0">
                <a:latin typeface="+mn-lt"/>
                <a:ea typeface="楷体_GB2312" pitchFamily="49" charset="-122"/>
              </a:rPr>
              <a:t> P(a)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→</a:t>
            </a:r>
            <a:r>
              <a:rPr lang="de-DE" i="0" dirty="0">
                <a:latin typeface="+mn-lt"/>
                <a:ea typeface="楷体_GB2312" pitchFamily="49" charset="-122"/>
              </a:rPr>
              <a:t>Q(b) 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 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89" y="1357313"/>
            <a:ext cx="8715375" cy="30718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 "</a:t>
            </a:r>
            <a:r>
              <a:rPr lang="zh-CN" altLang="en-US" dirty="0">
                <a:ea typeface="楷体" panose="02010609060101010101" pitchFamily="49" charset="-122"/>
              </a:rPr>
              <a:t>所有狮子是凶猛的。</a:t>
            </a:r>
            <a:r>
              <a:rPr lang="en-US" altLang="zh-CN" dirty="0">
                <a:ea typeface="楷体" panose="02010609060101010101" pitchFamily="49" charset="-122"/>
              </a:rPr>
              <a:t>"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 "</a:t>
            </a:r>
            <a:r>
              <a:rPr lang="zh-CN" altLang="en-US" dirty="0">
                <a:ea typeface="楷体" panose="02010609060101010101" pitchFamily="49" charset="-122"/>
              </a:rPr>
              <a:t>有些狮子不喝咖啡。</a:t>
            </a:r>
            <a:r>
              <a:rPr lang="en-US" altLang="zh-CN" dirty="0">
                <a:ea typeface="楷体" panose="02010609060101010101" pitchFamily="49" charset="-122"/>
              </a:rPr>
              <a:t>"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 "</a:t>
            </a:r>
            <a:r>
              <a:rPr lang="zh-CN" altLang="en-US" dirty="0">
                <a:ea typeface="楷体" panose="02010609060101010101" pitchFamily="49" charset="-122"/>
              </a:rPr>
              <a:t>有些凶猛的动物不喝咖啡。</a:t>
            </a:r>
            <a:r>
              <a:rPr lang="en-US" altLang="zh-CN" dirty="0">
                <a:ea typeface="楷体" panose="02010609060101010101" pitchFamily="49" charset="-122"/>
              </a:rPr>
              <a:t>"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2700" dirty="0">
                <a:ea typeface="楷体" panose="02010609060101010101" pitchFamily="49" charset="-122"/>
              </a:rPr>
              <a:t>设 </a:t>
            </a:r>
            <a:r>
              <a:rPr lang="en-US" altLang="zh-CN" sz="2700" dirty="0">
                <a:ea typeface="楷体" panose="02010609060101010101" pitchFamily="49" charset="-122"/>
              </a:rPr>
              <a:t>P(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sz="2700" dirty="0">
                <a:ea typeface="楷体" panose="02010609060101010101" pitchFamily="49" charset="-122"/>
              </a:rPr>
              <a:t>), Q(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sz="2700" dirty="0">
                <a:ea typeface="楷体" panose="02010609060101010101" pitchFamily="49" charset="-122"/>
              </a:rPr>
              <a:t>)</a:t>
            </a:r>
            <a:r>
              <a:rPr lang="zh-CN" altLang="en-US" sz="2700" dirty="0">
                <a:ea typeface="楷体" panose="02010609060101010101" pitchFamily="49" charset="-122"/>
              </a:rPr>
              <a:t>和 </a:t>
            </a:r>
            <a:r>
              <a:rPr lang="en-US" altLang="zh-CN" sz="2700" dirty="0">
                <a:ea typeface="楷体" panose="02010609060101010101" pitchFamily="49" charset="-122"/>
              </a:rPr>
              <a:t>R(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sz="2700" dirty="0">
                <a:ea typeface="楷体" panose="02010609060101010101" pitchFamily="49" charset="-122"/>
              </a:rPr>
              <a:t>) </a:t>
            </a:r>
            <a:r>
              <a:rPr lang="zh-CN" altLang="en-US" sz="2700" dirty="0">
                <a:ea typeface="楷体" panose="02010609060101010101" pitchFamily="49" charset="-122"/>
              </a:rPr>
              <a:t>分别表示 “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sz="2700" dirty="0">
                <a:ea typeface="楷体" panose="02010609060101010101" pitchFamily="49" charset="-122"/>
              </a:rPr>
              <a:t> </a:t>
            </a:r>
            <a:r>
              <a:rPr lang="zh-CN" altLang="en-US" sz="2700" dirty="0">
                <a:ea typeface="楷体" panose="02010609060101010101" pitchFamily="49" charset="-122"/>
              </a:rPr>
              <a:t>是狮子”，“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sz="2700" dirty="0">
                <a:ea typeface="楷体" panose="02010609060101010101" pitchFamily="49" charset="-122"/>
              </a:rPr>
              <a:t> </a:t>
            </a:r>
            <a:r>
              <a:rPr lang="zh-CN" altLang="en-US" sz="2700" dirty="0">
                <a:ea typeface="楷体" panose="02010609060101010101" pitchFamily="49" charset="-122"/>
              </a:rPr>
              <a:t>是凶猛的”和 “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sz="2700" dirty="0">
                <a:ea typeface="楷体" panose="02010609060101010101" pitchFamily="49" charset="-122"/>
              </a:rPr>
              <a:t> </a:t>
            </a:r>
            <a:r>
              <a:rPr lang="zh-CN" altLang="en-US" sz="2700" dirty="0">
                <a:ea typeface="楷体" panose="02010609060101010101" pitchFamily="49" charset="-122"/>
              </a:rPr>
              <a:t>喝咖啡”。假定论域为所有动物的集合。</a:t>
            </a:r>
            <a:endParaRPr lang="en-US" altLang="zh-CN" sz="2700" dirty="0">
              <a:ea typeface="楷体" panose="02010609060101010101" pitchFamily="49" charset="-122"/>
            </a:endParaRPr>
          </a:p>
        </p:txBody>
      </p:sp>
      <p:graphicFrame>
        <p:nvGraphicFramePr>
          <p:cNvPr id="1679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24132"/>
              </p:ext>
            </p:extLst>
          </p:nvPr>
        </p:nvGraphicFramePr>
        <p:xfrm>
          <a:off x="6752394" y="1431418"/>
          <a:ext cx="3160030" cy="1493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位图图像" r:id="rId4" imgW="2095793" imgH="990738" progId="PBrush">
                  <p:embed/>
                </p:oleObj>
              </mc:Choice>
              <mc:Fallback>
                <p:oleObj name="位图图像" r:id="rId4" imgW="2095793" imgH="990738" progId="PBrush">
                  <p:embed/>
                  <p:pic>
                    <p:nvPicPr>
                      <p:cNvPr id="1679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394" y="1431418"/>
                        <a:ext cx="3160030" cy="14935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594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练习</a:t>
            </a:r>
            <a:endParaRPr lang="en-US" altLang="zh-CN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224136"/>
            <a:ext cx="6541766" cy="3429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“</a:t>
            </a:r>
            <a:r>
              <a:rPr lang="zh-CN" altLang="en-US" dirty="0">
                <a:ea typeface="楷体" panose="02010609060101010101" pitchFamily="49" charset="-122"/>
              </a:rPr>
              <a:t>所有蜂鸟都五彩斑斓</a:t>
            </a:r>
            <a:r>
              <a:rPr lang="en-US" altLang="zh-CN" dirty="0">
                <a:ea typeface="楷体" panose="02010609060101010101" pitchFamily="49" charset="-122"/>
              </a:rPr>
              <a:t>.”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ea typeface="楷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</a:rPr>
              <a:t>没有大鸟以蜜为生</a:t>
            </a:r>
            <a:r>
              <a:rPr lang="en-US" altLang="zh-CN" dirty="0">
                <a:solidFill>
                  <a:srgbClr val="C00000"/>
                </a:solidFill>
                <a:ea typeface="楷体" panose="02010609060101010101" pitchFamily="49" charset="-122"/>
              </a:rPr>
              <a:t>.”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“</a:t>
            </a:r>
            <a:r>
              <a:rPr lang="zh-CN" altLang="en-US" dirty="0">
                <a:ea typeface="楷体" panose="02010609060101010101" pitchFamily="49" charset="-122"/>
              </a:rPr>
              <a:t>不以蜜为生的鸟都色彩单调</a:t>
            </a:r>
            <a:r>
              <a:rPr lang="en-US" altLang="zh-CN" dirty="0">
                <a:ea typeface="楷体" panose="02010609060101010101" pitchFamily="49" charset="-122"/>
              </a:rPr>
              <a:t>.”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楷体" panose="02010609060101010101" pitchFamily="49" charset="-122"/>
              </a:rPr>
              <a:t> “</a:t>
            </a:r>
            <a:r>
              <a:rPr lang="zh-CN" altLang="en-US" dirty="0">
                <a:ea typeface="楷体" panose="02010609060101010101" pitchFamily="49" charset="-122"/>
              </a:rPr>
              <a:t>蜂鸟都是小鸟</a:t>
            </a:r>
            <a:r>
              <a:rPr lang="en-US" altLang="zh-CN" dirty="0">
                <a:ea typeface="楷体" panose="02010609060101010101" pitchFamily="49" charset="-122"/>
              </a:rPr>
              <a:t>.”</a:t>
            </a:r>
          </a:p>
          <a:p>
            <a:pPr marL="0" indent="0">
              <a:buNone/>
              <a:defRPr/>
            </a:pPr>
            <a:r>
              <a:rPr lang="zh-CN" altLang="en-US" dirty="0">
                <a:ea typeface="楷体" panose="02010609060101010101" pitchFamily="49" charset="-122"/>
              </a:rPr>
              <a:t>令</a:t>
            </a:r>
            <a:r>
              <a:rPr lang="en-US" altLang="zh-CN" dirty="0">
                <a:ea typeface="楷体" panose="02010609060101010101" pitchFamily="49" charset="-122"/>
              </a:rPr>
              <a:t>P(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), Q(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), R(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), S(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)</a:t>
            </a:r>
            <a:r>
              <a:rPr lang="zh-CN" altLang="en-US" dirty="0">
                <a:ea typeface="楷体" panose="02010609060101010101" pitchFamily="49" charset="-122"/>
              </a:rPr>
              <a:t>分别表示：</a:t>
            </a:r>
            <a:r>
              <a:rPr lang="en-US" altLang="zh-CN" dirty="0">
                <a:ea typeface="楷体" panose="02010609060101010101" pitchFamily="49" charset="-122"/>
              </a:rPr>
              <a:t> “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是蜂鸟</a:t>
            </a:r>
            <a:r>
              <a:rPr lang="en-US" altLang="zh-CN" dirty="0">
                <a:ea typeface="楷体" panose="02010609060101010101" pitchFamily="49" charset="-122"/>
              </a:rPr>
              <a:t>,” “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是大的</a:t>
            </a:r>
            <a:r>
              <a:rPr lang="en-US" altLang="zh-CN" dirty="0">
                <a:ea typeface="楷体" panose="02010609060101010101" pitchFamily="49" charset="-122"/>
              </a:rPr>
              <a:t>,” “</a:t>
            </a:r>
            <a:r>
              <a:rPr lang="en-US" altLang="zh-CN" sz="2700" i="1" dirty="0">
                <a:ea typeface="楷体" panose="02010609060101010101" pitchFamily="49" charset="-122"/>
              </a:rPr>
              <a:t>x </a:t>
            </a:r>
            <a:r>
              <a:rPr lang="zh-CN" altLang="en-US" sz="2700" dirty="0">
                <a:ea typeface="楷体" panose="02010609060101010101" pitchFamily="49" charset="-122"/>
              </a:rPr>
              <a:t>以蜜为生</a:t>
            </a:r>
            <a:r>
              <a:rPr lang="en-US" altLang="zh-CN" dirty="0">
                <a:ea typeface="楷体" panose="02010609060101010101" pitchFamily="49" charset="-122"/>
              </a:rPr>
              <a:t>,” 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 “</a:t>
            </a:r>
            <a:r>
              <a:rPr lang="en-US" altLang="zh-CN" sz="2700" i="1" dirty="0">
                <a:ea typeface="楷体" panose="02010609060101010101" pitchFamily="49" charset="-122"/>
              </a:rPr>
              <a:t>x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  <a:r>
              <a:rPr lang="zh-CN" altLang="en-US" dirty="0">
                <a:ea typeface="楷体" panose="02010609060101010101" pitchFamily="49" charset="-122"/>
              </a:rPr>
              <a:t>是色彩斑斓的</a:t>
            </a:r>
            <a:r>
              <a:rPr lang="en-US" altLang="zh-CN" dirty="0">
                <a:ea typeface="楷体" panose="02010609060101010101" pitchFamily="49" charset="-122"/>
              </a:rPr>
              <a:t>".</a:t>
            </a:r>
          </a:p>
        </p:txBody>
      </p:sp>
      <p:graphicFrame>
        <p:nvGraphicFramePr>
          <p:cNvPr id="1689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54277"/>
              </p:ext>
            </p:extLst>
          </p:nvPr>
        </p:nvGraphicFramePr>
        <p:xfrm>
          <a:off x="2279576" y="4587133"/>
          <a:ext cx="30353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位图图像" r:id="rId3" imgW="2066667" imgH="1362265" progId="PBrush">
                  <p:embed/>
                </p:oleObj>
              </mc:Choice>
              <mc:Fallback>
                <p:oleObj name="位图图像" r:id="rId3" imgW="2066667" imgH="1362265" progId="PBrush">
                  <p:embed/>
                  <p:pic>
                    <p:nvPicPr>
                      <p:cNvPr id="1689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587133"/>
                        <a:ext cx="3035300" cy="200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424113" y="5734051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75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314" y="1412776"/>
            <a:ext cx="8822183" cy="25202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将下列条件作为前提，用数理逻辑方法验证所得结论是否有效：</a:t>
            </a:r>
          </a:p>
          <a:p>
            <a:pPr marL="800100" lvl="2" indent="0"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明天或是天晴，或是下雨；</a:t>
            </a:r>
          </a:p>
          <a:p>
            <a:pPr marL="800100" lvl="2" indent="0"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如果是天晴，我去公园；</a:t>
            </a:r>
          </a:p>
          <a:p>
            <a:pPr marL="800100" lvl="2" indent="0"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如果我去公园，我就不看书。</a:t>
            </a:r>
          </a:p>
          <a:p>
            <a:pPr marL="0" indent="0"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结论：如果我在看书，则天下雨。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9" y="4149081"/>
            <a:ext cx="7598047" cy="1076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i="0" dirty="0">
                <a:ea typeface="楷体_GB2312" pitchFamily="49" charset="-122"/>
              </a:rPr>
              <a:t>前提：</a:t>
            </a:r>
            <a:r>
              <a:rPr lang="en-US" altLang="zh-CN" i="0" dirty="0">
                <a:ea typeface="楷体_GB2312" pitchFamily="49" charset="-122"/>
              </a:rPr>
              <a:t>P</a:t>
            </a:r>
            <a:r>
              <a:rPr lang="zh-CN" altLang="en-US" i="0" dirty="0">
                <a:ea typeface="楷体_GB2312" pitchFamily="49" charset="-122"/>
              </a:rPr>
              <a:t>∨</a:t>
            </a:r>
            <a:r>
              <a:rPr lang="en-US" altLang="zh-CN" i="0" dirty="0">
                <a:ea typeface="楷体_GB2312" pitchFamily="49" charset="-122"/>
              </a:rPr>
              <a:t>Q</a:t>
            </a:r>
            <a:r>
              <a:rPr lang="zh-CN" altLang="en-US" i="0" dirty="0">
                <a:ea typeface="楷体_GB2312" pitchFamily="49" charset="-122"/>
              </a:rPr>
              <a:t>，</a:t>
            </a:r>
            <a:r>
              <a:rPr lang="en-US" altLang="zh-CN" i="0" dirty="0">
                <a:ea typeface="楷体_GB2312" pitchFamily="49" charset="-122"/>
              </a:rPr>
              <a:t> P</a:t>
            </a:r>
            <a:r>
              <a:rPr lang="zh-CN" altLang="en-US" i="0" dirty="0">
                <a:ea typeface="楷体_GB2312" pitchFamily="49" charset="-122"/>
              </a:rPr>
              <a:t>→</a:t>
            </a:r>
            <a:r>
              <a:rPr lang="en-US" altLang="zh-CN" i="0" dirty="0">
                <a:ea typeface="楷体_GB2312" pitchFamily="49" charset="-122"/>
              </a:rPr>
              <a:t>R</a:t>
            </a:r>
            <a:r>
              <a:rPr lang="zh-CN" altLang="en-US" i="0" dirty="0">
                <a:ea typeface="楷体_GB2312" pitchFamily="49" charset="-122"/>
              </a:rPr>
              <a:t>，</a:t>
            </a:r>
            <a:r>
              <a:rPr lang="en-US" altLang="zh-CN" i="0" dirty="0">
                <a:ea typeface="楷体_GB2312" pitchFamily="49" charset="-122"/>
              </a:rPr>
              <a:t>R</a:t>
            </a:r>
            <a:r>
              <a:rPr lang="zh-CN" altLang="en-US" i="0" dirty="0">
                <a:ea typeface="楷体_GB2312" pitchFamily="49" charset="-122"/>
              </a:rPr>
              <a:t>→</a:t>
            </a:r>
            <a:r>
              <a:rPr lang="en-US" altLang="zh-CN" i="0" dirty="0">
                <a:ea typeface="楷体_GB2312" pitchFamily="49" charset="-122"/>
                <a:sym typeface="Symbol"/>
              </a:rPr>
              <a:t> S</a:t>
            </a:r>
            <a:endParaRPr lang="en-US" altLang="zh-CN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i="0" dirty="0">
                <a:ea typeface="楷体_GB2312" pitchFamily="49" charset="-122"/>
              </a:rPr>
              <a:t>结论：</a:t>
            </a:r>
            <a:r>
              <a:rPr lang="en-US" i="0" dirty="0">
                <a:ea typeface="楷体_GB2312" pitchFamily="49" charset="-122"/>
              </a:rPr>
              <a:t> </a:t>
            </a:r>
            <a:r>
              <a:rPr lang="en-US" altLang="zh-CN" i="0" dirty="0">
                <a:ea typeface="楷体_GB2312" pitchFamily="49" charset="-122"/>
              </a:rPr>
              <a:t>S</a:t>
            </a:r>
            <a:r>
              <a:rPr lang="zh-CN" altLang="en-US" i="0" dirty="0">
                <a:ea typeface="楷体_GB2312" pitchFamily="49" charset="-122"/>
              </a:rPr>
              <a:t>→</a:t>
            </a:r>
            <a:r>
              <a:rPr lang="en-US" altLang="zh-CN" i="0" dirty="0">
                <a:ea typeface="楷体_GB2312" pitchFamily="49" charset="-122"/>
              </a:rPr>
              <a:t>Q</a:t>
            </a:r>
            <a:endParaRPr lang="zh-CN" altLang="en-US" i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9533F-0090-46D4-AF87-7F829159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343472" y="1556792"/>
            <a:ext cx="9920272" cy="3312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5E0F90-CB85-46C0-B1FA-0CE16BB67A39}"/>
              </a:ext>
            </a:extLst>
          </p:cNvPr>
          <p:cNvSpPr txBox="1"/>
          <p:nvPr/>
        </p:nvSpPr>
        <p:spPr>
          <a:xfrm>
            <a:off x="2866150" y="2369900"/>
            <a:ext cx="19533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zh-CN" altLang="en-US" sz="1600" i="0" dirty="0"/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64256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课堂思考与练习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200150"/>
            <a:ext cx="10441160" cy="337185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Hypotheses: </a:t>
            </a:r>
            <a:r>
              <a:rPr lang="zh-CN" altLang="en-US" dirty="0">
                <a:ea typeface="楷体_GB2312" pitchFamily="49" charset="-122"/>
              </a:rPr>
              <a:t>某团体中所有成员都是球迷，该团体中某些成员是专家，凡专家都是聪明的，聪明的球迷都是运动员。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Conclusion:</a:t>
            </a:r>
            <a:r>
              <a:rPr lang="zh-CN" altLang="en-US" dirty="0">
                <a:ea typeface="楷体_GB2312" pitchFamily="49" charset="-122"/>
              </a:rPr>
              <a:t>因此，该团体中某些成员是运动员。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ea typeface="楷体_GB2312" pitchFamily="49" charset="-122"/>
              </a:rPr>
              <a:t>假设：</a:t>
            </a:r>
            <a:r>
              <a:rPr lang="en-US" i="1" dirty="0">
                <a:ea typeface="楷体_GB2312" pitchFamily="49" charset="-122"/>
              </a:rPr>
              <a:t> </a:t>
            </a:r>
            <a:r>
              <a:rPr lang="en-US" dirty="0">
                <a:ea typeface="楷体_GB2312" pitchFamily="49" charset="-122"/>
              </a:rPr>
              <a:t>A(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en-US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：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是团体的成员， </a:t>
            </a:r>
            <a:r>
              <a:rPr lang="en-US" dirty="0">
                <a:ea typeface="楷体_GB2312" pitchFamily="49" charset="-122"/>
              </a:rPr>
              <a:t>B(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en-US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：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是球迷，</a:t>
            </a:r>
            <a:r>
              <a:rPr lang="en-US" dirty="0">
                <a:ea typeface="楷体_GB2312" pitchFamily="49" charset="-122"/>
              </a:rPr>
              <a:t>C(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en-US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：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是专家，</a:t>
            </a:r>
            <a:r>
              <a:rPr lang="en-US" dirty="0">
                <a:ea typeface="楷体_GB2312" pitchFamily="49" charset="-122"/>
              </a:rPr>
              <a:t>D(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en-US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：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是聪明的，</a:t>
            </a:r>
            <a:r>
              <a:rPr lang="en-US" dirty="0">
                <a:ea typeface="楷体_GB2312" pitchFamily="49" charset="-122"/>
              </a:rPr>
              <a:t>E(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en-US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：</a:t>
            </a:r>
            <a:r>
              <a:rPr lang="en-US" i="1" dirty="0">
                <a:ea typeface="楷体_GB2312" pitchFamily="49" charset="-122"/>
              </a:rPr>
              <a:t>x</a:t>
            </a:r>
            <a:r>
              <a:rPr lang="zh-CN" altLang="en-US" dirty="0">
                <a:ea typeface="楷体_GB2312" pitchFamily="49" charset="-122"/>
              </a:rPr>
              <a:t>是运动员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9751" y="4581128"/>
            <a:ext cx="8501063" cy="16430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i="0" dirty="0">
                <a:ea typeface="楷体_GB2312" pitchFamily="49" charset="-122"/>
              </a:rPr>
              <a:t>前提：∀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(A(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</a:rPr>
              <a:t>→</a:t>
            </a:r>
            <a:r>
              <a:rPr lang="en-US" i="0" dirty="0">
                <a:ea typeface="楷体_GB2312" pitchFamily="49" charset="-122"/>
              </a:rPr>
              <a:t>B(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))</a:t>
            </a:r>
            <a:r>
              <a:rPr lang="zh-CN" altLang="en-US" i="0" dirty="0">
                <a:ea typeface="楷体_GB2312" pitchFamily="49" charset="-122"/>
              </a:rPr>
              <a:t>，∃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(A(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</a:rPr>
              <a:t>∧</a:t>
            </a:r>
            <a:r>
              <a:rPr lang="en-US" i="0" dirty="0">
                <a:ea typeface="楷体_GB2312" pitchFamily="49" charset="-122"/>
              </a:rPr>
              <a:t>C(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))</a:t>
            </a:r>
            <a:r>
              <a:rPr lang="zh-CN" altLang="en-US" i="0" dirty="0">
                <a:ea typeface="楷体_GB2312" pitchFamily="49" charset="-122"/>
              </a:rPr>
              <a:t>，</a:t>
            </a:r>
            <a:endParaRPr lang="en-US" altLang="zh-CN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i="0" dirty="0">
                <a:ea typeface="楷体_GB2312" pitchFamily="49" charset="-122"/>
              </a:rPr>
              <a:t>             </a:t>
            </a:r>
            <a:r>
              <a:rPr lang="zh-CN" altLang="en-US" i="0" dirty="0">
                <a:ea typeface="楷体_GB2312" pitchFamily="49" charset="-122"/>
              </a:rPr>
              <a:t>∀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(C(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</a:rPr>
              <a:t>→</a:t>
            </a:r>
            <a:r>
              <a:rPr lang="en-US" i="0" dirty="0">
                <a:ea typeface="楷体_GB2312" pitchFamily="49" charset="-122"/>
              </a:rPr>
              <a:t>D(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))</a:t>
            </a:r>
            <a:r>
              <a:rPr lang="zh-CN" altLang="en-US" i="0" dirty="0">
                <a:ea typeface="楷体_GB2312" pitchFamily="49" charset="-122"/>
              </a:rPr>
              <a:t>，∀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(B(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</a:rPr>
              <a:t>∧</a:t>
            </a:r>
            <a:r>
              <a:rPr lang="en-US" i="0" dirty="0">
                <a:ea typeface="楷体_GB2312" pitchFamily="49" charset="-122"/>
              </a:rPr>
              <a:t>D(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 </a:t>
            </a:r>
            <a:r>
              <a:rPr lang="zh-CN" altLang="en-US" i="0" dirty="0">
                <a:ea typeface="楷体_GB2312" pitchFamily="49" charset="-122"/>
              </a:rPr>
              <a:t>→</a:t>
            </a:r>
            <a:r>
              <a:rPr lang="en-US" i="0" dirty="0">
                <a:ea typeface="楷体_GB2312" pitchFamily="49" charset="-122"/>
              </a:rPr>
              <a:t>E(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)) </a:t>
            </a:r>
            <a:endParaRPr lang="zh-CN" altLang="en-US" i="0" dirty="0">
              <a:ea typeface="楷体_GB2312" pitchFamily="49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i="0" dirty="0">
                <a:ea typeface="楷体_GB2312" pitchFamily="49" charset="-122"/>
              </a:rPr>
              <a:t>结论：</a:t>
            </a:r>
            <a:r>
              <a:rPr lang="en-US" i="0" dirty="0">
                <a:ea typeface="楷体_GB2312" pitchFamily="49" charset="-122"/>
              </a:rPr>
              <a:t> </a:t>
            </a:r>
            <a:r>
              <a:rPr lang="zh-CN" altLang="en-US" i="0" dirty="0">
                <a:ea typeface="楷体_GB2312" pitchFamily="49" charset="-122"/>
              </a:rPr>
              <a:t>∃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(A(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</a:t>
            </a:r>
            <a:r>
              <a:rPr lang="zh-CN" altLang="en-US" i="0" dirty="0">
                <a:ea typeface="楷体_GB2312" pitchFamily="49" charset="-122"/>
              </a:rPr>
              <a:t>∧</a:t>
            </a:r>
            <a:r>
              <a:rPr lang="en-US" i="0" dirty="0">
                <a:ea typeface="楷体_GB2312" pitchFamily="49" charset="-122"/>
              </a:rPr>
              <a:t>E(</a:t>
            </a:r>
            <a:r>
              <a:rPr lang="en-US" dirty="0">
                <a:ea typeface="楷体_GB2312" pitchFamily="49" charset="-122"/>
              </a:rPr>
              <a:t>x</a:t>
            </a:r>
            <a:r>
              <a:rPr lang="en-US" i="0" dirty="0">
                <a:ea typeface="楷体_GB2312" pitchFamily="49" charset="-122"/>
              </a:rPr>
              <a:t>)) </a:t>
            </a:r>
            <a:endParaRPr lang="zh-CN" altLang="en-US" i="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4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证明方法</a:t>
            </a: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有效论证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84784"/>
            <a:ext cx="964907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证明</a:t>
            </a:r>
            <a:r>
              <a:rPr lang="en-US" altLang="zh-CN" dirty="0"/>
              <a:t>/proof</a:t>
            </a:r>
            <a:r>
              <a:rPr lang="zh-CN" altLang="en-US" dirty="0"/>
              <a:t>：确定命题正确性的一个有效论证</a:t>
            </a:r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论证</a:t>
            </a:r>
            <a:r>
              <a:rPr lang="en-US" altLang="zh-CN" sz="2600" dirty="0"/>
              <a:t>/argument</a:t>
            </a:r>
            <a:r>
              <a:rPr lang="zh-CN" altLang="en-US" sz="2600" dirty="0"/>
              <a:t>：是命题序列，最后一个是结论，其余前面的都为前提；</a:t>
            </a:r>
            <a:endParaRPr lang="en-US" altLang="zh-CN" sz="2600" dirty="0"/>
          </a:p>
          <a:p>
            <a:pPr lvl="2" indent="-301625">
              <a:lnSpc>
                <a:spcPct val="120000"/>
              </a:lnSpc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所有狮子是凶猛的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lvl="2" indent="-301625">
              <a:lnSpc>
                <a:spcPct val="120000"/>
              </a:lnSpc>
              <a:buNone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  它不凶猛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lvl="2" indent="-301625">
              <a:lnSpc>
                <a:spcPct val="120000"/>
              </a:lnSpc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它不是狮子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600" dirty="0"/>
              <a:t>有效论证：如果所有前提为真意味着结论为真时，一个论证是有效的。</a:t>
            </a:r>
          </a:p>
          <a:p>
            <a:pPr marL="725488" lvl="1" indent="-284163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ea typeface="仿宋_GB2312" pitchFamily="49" charset="-122"/>
              </a:rPr>
              <a:t>证</a:t>
            </a:r>
            <a:r>
              <a:rPr lang="en-US" altLang="zh-CN" dirty="0">
                <a:ea typeface="仿宋_GB2312" pitchFamily="49" charset="-122"/>
              </a:rPr>
              <a:t>(</a:t>
            </a:r>
            <a:r>
              <a:rPr lang="en-US" altLang="zh-CN" i="1" dirty="0">
                <a:ea typeface="仿宋_GB2312" pitchFamily="49" charset="-122"/>
              </a:rPr>
              <a:t>p</a:t>
            </a:r>
            <a:r>
              <a:rPr lang="en-US" altLang="zh-CN" baseline="-25000" dirty="0">
                <a:ea typeface="仿宋_GB2312" pitchFamily="49" charset="-122"/>
              </a:rPr>
              <a:t>1</a:t>
            </a:r>
            <a:r>
              <a:rPr lang="en-US" altLang="zh-CN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i="1" dirty="0">
                <a:ea typeface="仿宋_GB2312" pitchFamily="49" charset="-122"/>
              </a:rPr>
              <a:t>p</a:t>
            </a:r>
            <a:r>
              <a:rPr lang="en-US" altLang="zh-CN" baseline="-25000" dirty="0">
                <a:ea typeface="仿宋_GB2312" pitchFamily="49" charset="-122"/>
              </a:rPr>
              <a:t>2</a:t>
            </a:r>
            <a:r>
              <a:rPr lang="en-US" altLang="zh-CN" dirty="0">
                <a:ea typeface="仿宋_GB2312" pitchFamily="49" charset="-122"/>
                <a:sym typeface="Symbol" pitchFamily="18" charset="2"/>
              </a:rPr>
              <a:t> … </a:t>
            </a:r>
            <a:r>
              <a:rPr lang="en-US" altLang="zh-CN" i="1" dirty="0" err="1">
                <a:ea typeface="仿宋_GB2312" pitchFamily="49" charset="-122"/>
              </a:rPr>
              <a:t>p</a:t>
            </a:r>
            <a:r>
              <a:rPr lang="en-US" altLang="zh-CN" baseline="-25000" dirty="0" err="1">
                <a:ea typeface="仿宋_GB2312" pitchFamily="49" charset="-122"/>
              </a:rPr>
              <a:t>n</a:t>
            </a:r>
            <a:r>
              <a:rPr lang="en-US" altLang="zh-CN" dirty="0">
                <a:ea typeface="仿宋_GB2312" pitchFamily="49" charset="-122"/>
              </a:rPr>
              <a:t>)</a:t>
            </a:r>
            <a:r>
              <a:rPr lang="zh-CN" altLang="en-US" dirty="0">
                <a:ea typeface="仿宋_GB2312" pitchFamily="49" charset="-122"/>
              </a:rPr>
              <a:t>→</a:t>
            </a:r>
            <a:r>
              <a:rPr lang="en-US" altLang="zh-CN" i="1" dirty="0">
                <a:ea typeface="仿宋_GB2312" pitchFamily="49" charset="-122"/>
              </a:rPr>
              <a:t>q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为永真式</a:t>
            </a:r>
          </a:p>
          <a:p>
            <a:pPr lvl="1" indent="-301625">
              <a:lnSpc>
                <a:spcPct val="120000"/>
              </a:lnSpc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课堂思考与练习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67063" y="1357313"/>
          <a:ext cx="6572250" cy="5207008"/>
        </p:xfrm>
        <a:graphic>
          <a:graphicData uri="http://schemas.openxmlformats.org/drawingml/2006/table">
            <a:tbl>
              <a:tblPr/>
              <a:tblGrid>
                <a:gridCol w="1246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x(A(x)∧C(x))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P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A(c)∧C(c)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EI,(1)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(3)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x(C(x)→D(x))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P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(4)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C(c)→D(c)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UI,(2)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(5)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C(c)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合取化简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(6)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D(c)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假言推理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,(4)(5)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(7)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x(A(x)→B(x))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P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(8)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A(c)→B(c)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UI,(7)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(9)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A(c)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合取化简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(10)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B(c)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假言推理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,(8)(9)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(11)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B(c)∧D(c)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合取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,(9)(10)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x(B(x)∧D(x)→E(x))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P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(13)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B(c)∧D(c) →E(c)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UI,(12)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(14)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E(c)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假言推理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,(11)(13)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(15)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A(c)∧E(c)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合取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,(14)(9)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(16)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x(A(x)∧E(x))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charset="-122"/>
                        </a:rPr>
                        <a:t>EG,(15)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课堂思考与练习   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314" y="1200151"/>
            <a:ext cx="8643937" cy="380047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Hypotheses: </a:t>
            </a:r>
            <a:r>
              <a:rPr lang="zh-CN" altLang="en-US" dirty="0">
                <a:ea typeface="楷体_GB2312" pitchFamily="49" charset="-122"/>
              </a:rPr>
              <a:t>任何人如果他喜欢步行，则他就不喜欢乘汽车；每个人喜欢乘汽车或者喜欢骑自行车；有的人不喜欢骑自行车。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Conclusion:  </a:t>
            </a:r>
            <a:r>
              <a:rPr lang="zh-CN" altLang="en-US" dirty="0">
                <a:ea typeface="楷体_GB2312" pitchFamily="49" charset="-122"/>
              </a:rPr>
              <a:t>因此有的人不喜欢步行。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ea typeface="楷体_GB2312" pitchFamily="49" charset="-122"/>
              </a:rPr>
              <a:t>符号假设：</a:t>
            </a:r>
            <a:r>
              <a:rPr lang="en-US" altLang="zh-CN" dirty="0">
                <a:ea typeface="楷体_GB2312" pitchFamily="49" charset="-122"/>
              </a:rPr>
              <a:t>P(x): x</a:t>
            </a:r>
            <a:r>
              <a:rPr lang="zh-CN" altLang="en-US" dirty="0">
                <a:ea typeface="楷体_GB2312" pitchFamily="49" charset="-122"/>
              </a:rPr>
              <a:t>喜欢步行</a:t>
            </a:r>
            <a:r>
              <a:rPr lang="en-US" altLang="zh-CN" dirty="0">
                <a:ea typeface="楷体_GB2312" pitchFamily="49" charset="-122"/>
              </a:rPr>
              <a:t>		B(x): x</a:t>
            </a:r>
            <a:r>
              <a:rPr lang="zh-CN" altLang="en-US" dirty="0">
                <a:ea typeface="楷体_GB2312" pitchFamily="49" charset="-122"/>
              </a:rPr>
              <a:t>喜欢乘汽车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a typeface="楷体_GB2312" pitchFamily="49" charset="-122"/>
              </a:rPr>
              <a:t>                    </a:t>
            </a:r>
            <a:r>
              <a:rPr lang="en-US" altLang="zh-CN" dirty="0">
                <a:ea typeface="楷体_GB2312" pitchFamily="49" charset="-122"/>
              </a:rPr>
              <a:t>C(x): x</a:t>
            </a:r>
            <a:r>
              <a:rPr lang="zh-CN" altLang="en-US" dirty="0">
                <a:ea typeface="楷体_GB2312" pitchFamily="49" charset="-122"/>
              </a:rPr>
              <a:t>喜欢骑自行车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666875" y="4540250"/>
            <a:ext cx="8858250" cy="19495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zh-CN" altLang="en-US" b="1" i="0" dirty="0">
                <a:ea typeface="楷体_GB2312" pitchFamily="49" charset="-122"/>
                <a:sym typeface="Symbol" pitchFamily="18" charset="2"/>
              </a:rPr>
              <a:t>前提：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x(P(x) </a:t>
            </a:r>
            <a:r>
              <a:rPr lang="en-US" altLang="zh-CN" b="1" i="0" dirty="0">
                <a:ea typeface="楷体_GB2312" pitchFamily="49" charset="-122"/>
              </a:rPr>
              <a:t>→ ¬B(x))</a:t>
            </a:r>
            <a:r>
              <a:rPr lang="zh-CN" altLang="en-US" b="1" i="0" dirty="0">
                <a:ea typeface="楷体_GB2312" pitchFamily="49" charset="-122"/>
              </a:rPr>
              <a:t>， </a:t>
            </a:r>
            <a:r>
              <a:rPr lang="zh-CN" altLang="en-US" b="1" i="0" dirty="0"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x(B(x) </a:t>
            </a:r>
            <a:r>
              <a:rPr lang="en-US" altLang="zh-CN" b="1" i="0" dirty="0">
                <a:ea typeface="楷体_GB2312" pitchFamily="49" charset="-122"/>
              </a:rPr>
              <a:t>∨ C(x))</a:t>
            </a:r>
            <a:r>
              <a:rPr lang="zh-CN" altLang="en-US" b="1" i="0" dirty="0">
                <a:ea typeface="楷体_GB2312" pitchFamily="49" charset="-122"/>
              </a:rPr>
              <a:t>， </a:t>
            </a:r>
            <a:r>
              <a:rPr lang="zh-CN" altLang="en-US" b="1" i="0" dirty="0"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x </a:t>
            </a:r>
            <a:r>
              <a:rPr lang="en-US" altLang="zh-CN" b="1" i="0" dirty="0">
                <a:ea typeface="楷体_GB2312" pitchFamily="49" charset="-122"/>
              </a:rPr>
              <a:t>¬C(x)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b="1" i="0" dirty="0">
                <a:ea typeface="楷体_GB2312" pitchFamily="49" charset="-122"/>
              </a:rPr>
              <a:t>结论： </a:t>
            </a:r>
            <a:r>
              <a:rPr lang="zh-CN" altLang="en-US" b="1" i="0" dirty="0"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b="1" i="0" dirty="0">
                <a:ea typeface="楷体_GB2312" pitchFamily="49" charset="-122"/>
                <a:sym typeface="Symbol" pitchFamily="18" charset="2"/>
              </a:rPr>
              <a:t>x </a:t>
            </a:r>
            <a:r>
              <a:rPr lang="en-US" altLang="zh-CN" b="1" i="0" dirty="0">
                <a:ea typeface="楷体_GB2312" pitchFamily="49" charset="-122"/>
              </a:rPr>
              <a:t>¬P(x)</a:t>
            </a:r>
          </a:p>
          <a:p>
            <a:pPr latinLnBrk="1">
              <a:lnSpc>
                <a:spcPct val="150000"/>
              </a:lnSpc>
              <a:defRPr/>
            </a:pPr>
            <a:r>
              <a:rPr lang="zh-CN" altLang="en-US" b="1" i="0" dirty="0">
                <a:solidFill>
                  <a:srgbClr val="0070C0"/>
                </a:solidFill>
                <a:ea typeface="楷体_GB2312" pitchFamily="49" charset="-122"/>
              </a:rPr>
              <a:t>证明：？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黑体" pitchFamily="2" charset="-122"/>
              </a:rPr>
              <a:t>作业</a:t>
            </a:r>
            <a:endParaRPr lang="zh-CN" altLang="zh-CN"/>
          </a:p>
        </p:txBody>
      </p:sp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749301" y="1412776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altLang="zh-CN" b="1" i="0" dirty="0">
                <a:ea typeface="黑体" pitchFamily="2" charset="-122"/>
              </a:rPr>
              <a:t> </a:t>
            </a:r>
            <a:r>
              <a:rPr lang="en-US" altLang="zh-CN" sz="3200" b="1" i="0" dirty="0">
                <a:ea typeface="黑体" pitchFamily="2" charset="-122"/>
              </a:rPr>
              <a:t>P54: 5</a:t>
            </a:r>
            <a:r>
              <a:rPr lang="zh-CN" altLang="en-US" sz="3200" b="1" i="0" dirty="0">
                <a:ea typeface="黑体" pitchFamily="2" charset="-122"/>
              </a:rPr>
              <a:t>、</a:t>
            </a:r>
            <a:r>
              <a:rPr lang="en-US" altLang="zh-CN" sz="3200" b="1" i="0" dirty="0">
                <a:ea typeface="黑体" pitchFamily="2" charset="-122"/>
              </a:rPr>
              <a:t>13a</a:t>
            </a:r>
            <a:endParaRPr lang="en-US" altLang="zh-CN" i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43F575-9786-47EB-9550-7E4C4F16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911424" y="2339402"/>
            <a:ext cx="10225136" cy="66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4FA113-5A18-40DB-844F-BDD2933F37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913723" y="3645024"/>
            <a:ext cx="10016914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r>
              <a:rPr lang="en-US" altLang="zh-CN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3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命题逻辑的推理规则</a:t>
            </a:r>
            <a:endParaRPr lang="en-US" altLang="zh-CN" sz="3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319214"/>
            <a:ext cx="9505056" cy="4467225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推理规则：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zh-CN" altLang="en-US" dirty="0"/>
              <a:t>从一组前提</a:t>
            </a:r>
            <a:r>
              <a:rPr lang="en-US" altLang="zh-CN" dirty="0"/>
              <a:t>(P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altLang="zh-CN" baseline="-25000" dirty="0"/>
              <a:t>2 </a:t>
            </a:r>
            <a:r>
              <a:rPr lang="en-US" altLang="zh-CN" dirty="0"/>
              <a:t>,</a:t>
            </a:r>
            <a:r>
              <a:rPr lang="zh-CN" altLang="en-US" baseline="-25000" dirty="0"/>
              <a:t> </a:t>
            </a:r>
            <a:r>
              <a:rPr lang="en-US" altLang="zh-CN" baseline="-25000" dirty="0"/>
              <a:t>…</a:t>
            </a:r>
            <a:r>
              <a:rPr lang="en-US" altLang="zh-CN" dirty="0"/>
              <a:t> ,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baseline="-25000" dirty="0"/>
              <a:t> 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C00000"/>
                </a:solidFill>
              </a:rPr>
              <a:t>合乎逻辑地</a:t>
            </a:r>
            <a:r>
              <a:rPr lang="en-US" altLang="zh-CN" dirty="0"/>
              <a:t>			</a:t>
            </a:r>
            <a:r>
              <a:rPr lang="zh-CN" altLang="en-US" dirty="0"/>
              <a:t>得出结论</a:t>
            </a:r>
            <a:r>
              <a:rPr lang="en-US" altLang="zh-CN" dirty="0"/>
              <a:t>( Q )</a:t>
            </a:r>
            <a:r>
              <a:rPr lang="zh-CN" altLang="en-US" dirty="0"/>
              <a:t>的证明步骤  </a:t>
            </a:r>
            <a:r>
              <a:rPr lang="zh-CN" altLang="en-US" dirty="0">
                <a:solidFill>
                  <a:srgbClr val="C00000"/>
                </a:solidFill>
              </a:rPr>
              <a:t>提供的依据</a:t>
            </a:r>
            <a:endParaRPr lang="en-US" altLang="zh-CN" dirty="0">
              <a:solidFill>
                <a:srgbClr val="C00000"/>
              </a:solidFill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zh-CN" sz="2000" dirty="0"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</a:rPr>
              <a:t>例：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p</a:t>
            </a:r>
            <a:r>
              <a:rPr lang="zh-CN" altLang="en-US" dirty="0">
                <a:ea typeface="楷体_GB2312" pitchFamily="49" charset="-122"/>
                <a:sym typeface="Symbol"/>
              </a:rPr>
              <a:t> </a:t>
            </a:r>
            <a:r>
              <a:rPr lang="en-US" altLang="zh-CN" dirty="0">
                <a:ea typeface="楷体_GB2312" pitchFamily="49" charset="-122"/>
                <a:sym typeface="Symbol"/>
              </a:rPr>
              <a:t>(</a:t>
            </a:r>
            <a:r>
              <a:rPr lang="en-US" altLang="zh-CN" i="1" dirty="0">
                <a:ea typeface="楷体_GB2312" pitchFamily="49" charset="-122"/>
                <a:sym typeface="Symbol"/>
              </a:rPr>
              <a:t>p</a:t>
            </a:r>
            <a:r>
              <a:rPr lang="en-US" altLang="zh-CN" dirty="0">
                <a:ea typeface="楷体_GB2312" pitchFamily="49" charset="-122"/>
              </a:rPr>
              <a:t> →</a:t>
            </a:r>
            <a:r>
              <a:rPr lang="en-US" altLang="zh-CN" i="1" dirty="0">
                <a:ea typeface="楷体_GB2312" pitchFamily="49" charset="-122"/>
              </a:rPr>
              <a:t>q</a:t>
            </a:r>
            <a:r>
              <a:rPr lang="en-US" altLang="zh-CN" dirty="0">
                <a:ea typeface="楷体_GB2312" pitchFamily="49" charset="-122"/>
              </a:rPr>
              <a:t>))</a:t>
            </a:r>
            <a:r>
              <a:rPr lang="zh-CN" altLang="en-US" dirty="0">
                <a:ea typeface="楷体_GB2312" pitchFamily="49" charset="-122"/>
              </a:rPr>
              <a:t>→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q</a:t>
            </a:r>
            <a:r>
              <a:rPr lang="zh-CN" altLang="en-US" dirty="0">
                <a:ea typeface="楷体_GB2312" pitchFamily="49" charset="-122"/>
                <a:sym typeface="Symbol" pitchFamily="18" charset="2"/>
              </a:rPr>
              <a:t>是重言式</a:t>
            </a:r>
            <a:endParaRPr lang="en-US" altLang="zh-CN" dirty="0">
              <a:ea typeface="楷体_GB2312" pitchFamily="49" charset="-122"/>
              <a:sym typeface="Symbol" pitchFamily="18" charset="2"/>
            </a:endParaRPr>
          </a:p>
          <a:p>
            <a:pPr marL="725488" indent="-725488" algn="just">
              <a:lnSpc>
                <a:spcPct val="130000"/>
              </a:lnSpc>
              <a:buNone/>
              <a:defRPr/>
            </a:pPr>
            <a:r>
              <a:rPr lang="en-US" altLang="zh-CN" dirty="0">
                <a:ea typeface="楷体_GB2312" pitchFamily="49" charset="-122"/>
                <a:sym typeface="Symbol" pitchFamily="18" charset="2"/>
              </a:rPr>
              <a:t>	</a:t>
            </a:r>
            <a:r>
              <a:rPr lang="zh-CN" altLang="en-US" dirty="0">
                <a:ea typeface="楷体_GB2312" pitchFamily="49" charset="-122"/>
                <a:sym typeface="Symbol" pitchFamily="18" charset="2"/>
              </a:rPr>
              <a:t>表明如已知</a:t>
            </a:r>
            <a:r>
              <a:rPr lang="zh-CN" altLang="en-US" dirty="0">
                <a:ea typeface="楷体_GB2312" pitchFamily="49" charset="-122"/>
              </a:rPr>
              <a:t>前提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p </a:t>
            </a:r>
            <a:r>
              <a:rPr lang="zh-CN" altLang="en-US" dirty="0">
                <a:ea typeface="楷体_GB2312" pitchFamily="49" charset="-122"/>
              </a:rPr>
              <a:t>、</a:t>
            </a:r>
            <a:r>
              <a:rPr lang="en-US" altLang="zh-CN" i="1" dirty="0">
                <a:ea typeface="楷体_GB2312" pitchFamily="49" charset="-122"/>
                <a:sym typeface="Symbol"/>
              </a:rPr>
              <a:t> p</a:t>
            </a:r>
            <a:r>
              <a:rPr lang="en-US" altLang="zh-CN" dirty="0">
                <a:ea typeface="楷体_GB2312" pitchFamily="49" charset="-122"/>
              </a:rPr>
              <a:t> →</a:t>
            </a:r>
            <a:r>
              <a:rPr lang="en-US" altLang="zh-CN" i="1" dirty="0">
                <a:ea typeface="楷体_GB2312" pitchFamily="49" charset="-122"/>
              </a:rPr>
              <a:t>q</a:t>
            </a:r>
            <a:r>
              <a:rPr lang="zh-CN" altLang="en-US" dirty="0">
                <a:ea typeface="楷体_GB2312" pitchFamily="49" charset="-122"/>
              </a:rPr>
              <a:t>为真，结论 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q</a:t>
            </a:r>
            <a:r>
              <a:rPr lang="zh-CN" altLang="en-US" dirty="0">
                <a:ea typeface="楷体_GB2312" pitchFamily="49" charset="-122"/>
              </a:rPr>
              <a:t>肯定 为真</a:t>
            </a:r>
            <a:endParaRPr lang="en-US" altLang="zh-CN" dirty="0"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  <a:sym typeface="Symbol" pitchFamily="18" charset="2"/>
              </a:rPr>
              <a:t>        （即推理规则之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假言推理</a:t>
            </a:r>
            <a:r>
              <a:rPr lang="zh-CN" altLang="en-US" dirty="0">
                <a:ea typeface="楷体_GB2312" pitchFamily="49" charset="-122"/>
                <a:sym typeface="Symbol" pitchFamily="18" charset="2"/>
              </a:rPr>
              <a:t>）</a:t>
            </a:r>
            <a:endParaRPr lang="en-US" altLang="zh-CN" dirty="0">
              <a:ea typeface="楷体_GB2312" pitchFamily="49" charset="-122"/>
              <a:sym typeface="Symbol" pitchFamily="18" charset="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 pitchFamily="49" charset="-122"/>
                <a:sym typeface="Symbol" pitchFamily="18" charset="2"/>
              </a:rPr>
              <a:t>记法：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952751" y="5000625"/>
            <a:ext cx="1643063" cy="1384300"/>
            <a:chOff x="1428728" y="5115839"/>
            <a:chExt cx="1643074" cy="1384995"/>
          </a:xfrm>
        </p:grpSpPr>
        <p:sp>
          <p:nvSpPr>
            <p:cNvPr id="24580" name="TextBox 3"/>
            <p:cNvSpPr txBox="1">
              <a:spLocks noChangeArrowheads="1"/>
            </p:cNvSpPr>
            <p:nvPr/>
          </p:nvSpPr>
          <p:spPr bwMode="auto">
            <a:xfrm>
              <a:off x="1428728" y="5115839"/>
              <a:ext cx="1643074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     p </a:t>
              </a:r>
              <a:endParaRPr lang="en-US" altLang="zh-CN">
                <a:ea typeface="楷体_GB2312" pitchFamily="49" charset="-122"/>
              </a:endParaRPr>
            </a:p>
            <a:p>
              <a:pPr latinLnBrk="1"/>
              <a:r>
                <a:rPr lang="en-US" altLang="zh-CN">
                  <a:ea typeface="楷体_GB2312" pitchFamily="49" charset="-122"/>
                  <a:sym typeface="Symbol" pitchFamily="18" charset="2"/>
                </a:rPr>
                <a:t>     p</a:t>
              </a:r>
              <a:r>
                <a:rPr lang="en-US" altLang="zh-CN">
                  <a:ea typeface="楷体_GB2312" pitchFamily="49" charset="-122"/>
                </a:rPr>
                <a:t> →q</a:t>
              </a:r>
            </a:p>
            <a:p>
              <a:pPr latinLnBrk="1"/>
              <a:r>
                <a:rPr lang="zh-CN" altLang="en-US" i="0">
                  <a:ea typeface="楷体_GB2312" pitchFamily="49" charset="-122"/>
                </a:rPr>
                <a:t>∴ </a:t>
              </a:r>
              <a:r>
                <a:rPr lang="en-US" altLang="zh-CN">
                  <a:ea typeface="楷体_GB2312" pitchFamily="49" charset="-122"/>
                </a:rPr>
                <a:t>q</a:t>
              </a:r>
              <a:endParaRPr lang="zh-CN" altLang="en-US" i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24581" name="直接连接符 5"/>
            <p:cNvCxnSpPr>
              <a:cxnSpLocks noChangeShapeType="1"/>
            </p:cNvCxnSpPr>
            <p:nvPr/>
          </p:nvCxnSpPr>
          <p:spPr bwMode="auto">
            <a:xfrm>
              <a:off x="1888888" y="6072206"/>
              <a:ext cx="85725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484314"/>
            <a:ext cx="8040688" cy="4535487"/>
          </a:xfrm>
        </p:spPr>
        <p:txBody>
          <a:bodyPr/>
          <a:lstStyle/>
          <a:p>
            <a:r>
              <a:rPr lang="zh-CN" altLang="en-US" dirty="0"/>
              <a:t>析取附加规则</a:t>
            </a:r>
          </a:p>
          <a:p>
            <a:endParaRPr lang="en-US" altLang="zh-CN" dirty="0">
              <a:sym typeface="Symbol" pitchFamily="18" charset="2"/>
            </a:endParaRPr>
          </a:p>
          <a:p>
            <a:endParaRPr lang="en-US" altLang="zh-CN" dirty="0">
              <a:sym typeface="Symbol" pitchFamily="18" charset="2"/>
            </a:endParaRPr>
          </a:p>
          <a:p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ea typeface="楷体_GB2312" pitchFamily="49" charset="-122"/>
              </a:rPr>
              <a:t>当前气温在零度以下</a:t>
            </a:r>
          </a:p>
          <a:p>
            <a:pPr lvl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   所以，当前气温零度以下 或 正在下雨</a:t>
            </a:r>
          </a:p>
          <a:p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1675" y="2038350"/>
            <a:ext cx="1168400" cy="1030288"/>
            <a:chOff x="2608" y="2046"/>
            <a:chExt cx="736" cy="649"/>
          </a:xfrm>
        </p:grpSpPr>
        <p:sp>
          <p:nvSpPr>
            <p:cNvPr id="25604" name="Text Box 5"/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Aft>
                  <a:spcPts val="600"/>
                </a:spcAft>
              </a:pPr>
              <a:r>
                <a:rPr kumimoji="0" lang="en-US" altLang="zh-CN" i="0">
                  <a:sym typeface="Symbol" pitchFamily="18" charset="2"/>
                </a:rPr>
                <a:t>     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 </a:t>
              </a:r>
              <a:endParaRPr kumimoji="0" lang="en-US" altLang="zh-CN">
                <a:sym typeface="Symbol" pitchFamily="18" charset="2"/>
              </a:endParaRP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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</p:txBody>
        </p:sp>
        <p:sp>
          <p:nvSpPr>
            <p:cNvPr id="25605" name="Line 6"/>
            <p:cNvSpPr>
              <a:spLocks noChangeShapeType="1"/>
            </p:cNvSpPr>
            <p:nvPr/>
          </p:nvSpPr>
          <p:spPr bwMode="auto">
            <a:xfrm>
              <a:off x="2880" y="2394"/>
              <a:ext cx="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484314"/>
            <a:ext cx="8040688" cy="4535487"/>
          </a:xfrm>
        </p:spPr>
        <p:txBody>
          <a:bodyPr/>
          <a:lstStyle/>
          <a:p>
            <a:r>
              <a:rPr lang="zh-CN" altLang="en-US"/>
              <a:t>合取化简规则</a:t>
            </a:r>
          </a:p>
          <a:p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ea typeface="楷体_GB2312" pitchFamily="49" charset="-122"/>
              </a:rPr>
              <a:t>当前气温零度以下且正在下雨</a:t>
            </a:r>
          </a:p>
          <a:p>
            <a:pPr lvl="1">
              <a:buFontTx/>
              <a:buNone/>
            </a:pPr>
            <a:r>
              <a:rPr lang="zh-CN" altLang="en-US">
                <a:ea typeface="楷体_GB2312" pitchFamily="49" charset="-122"/>
              </a:rPr>
              <a:t>   所以，当前气温在零度以下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56139" y="2114550"/>
            <a:ext cx="1158875" cy="954088"/>
            <a:chOff x="2608" y="2046"/>
            <a:chExt cx="730" cy="601"/>
          </a:xfrm>
        </p:grpSpPr>
        <p:sp>
          <p:nvSpPr>
            <p:cNvPr id="27652" name="Text Box 5"/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>
                  <a:sym typeface="Symbol" pitchFamily="18" charset="2"/>
                </a:rPr>
                <a:t>    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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</a:t>
              </a:r>
              <a:r>
                <a:rPr kumimoji="0" lang="en-US" altLang="zh-CN">
                  <a:sym typeface="Symbol" pitchFamily="18" charset="2"/>
                </a:rPr>
                <a:t>p</a:t>
              </a:r>
            </a:p>
          </p:txBody>
        </p:sp>
        <p:sp>
          <p:nvSpPr>
            <p:cNvPr id="27653" name="Line 6"/>
            <p:cNvSpPr>
              <a:spLocks noChangeShapeType="1"/>
            </p:cNvSpPr>
            <p:nvPr/>
          </p:nvSpPr>
          <p:spPr bwMode="auto">
            <a:xfrm>
              <a:off x="2880" y="2361"/>
              <a:ext cx="4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484314"/>
            <a:ext cx="8040688" cy="4535487"/>
          </a:xfrm>
        </p:spPr>
        <p:txBody>
          <a:bodyPr/>
          <a:lstStyle/>
          <a:p>
            <a:r>
              <a:rPr lang="zh-CN" altLang="en-US"/>
              <a:t>合取引入规则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lvl="1"/>
            <a:r>
              <a:rPr lang="zh-CN" altLang="en-US">
                <a:ea typeface="楷体_GB2312" pitchFamily="49" charset="-122"/>
              </a:rPr>
              <a:t>当前下雨</a:t>
            </a:r>
          </a:p>
          <a:p>
            <a:pPr lvl="1">
              <a:buFontTx/>
              <a:buNone/>
            </a:pPr>
            <a:r>
              <a:rPr lang="zh-CN" altLang="en-US">
                <a:ea typeface="楷体_GB2312" pitchFamily="49" charset="-122"/>
              </a:rPr>
              <a:t>    当前气温零度以下</a:t>
            </a:r>
          </a:p>
          <a:p>
            <a:pPr lvl="1">
              <a:buFontTx/>
              <a:buNone/>
            </a:pPr>
            <a:r>
              <a:rPr lang="zh-CN" altLang="en-US">
                <a:ea typeface="楷体_GB2312" pitchFamily="49" charset="-122"/>
              </a:rPr>
              <a:t>    所以，当前气温零度以下且下雨</a:t>
            </a:r>
          </a:p>
        </p:txBody>
      </p:sp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5303839" y="1916113"/>
            <a:ext cx="1366837" cy="1384300"/>
            <a:chOff x="885" y="3134"/>
            <a:chExt cx="861" cy="872"/>
          </a:xfrm>
        </p:grpSpPr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/>
                <a:t>     </a:t>
              </a:r>
              <a:r>
                <a:rPr kumimoji="0" lang="en-US" altLang="zh-CN"/>
                <a:t>p</a:t>
              </a:r>
              <a:endParaRPr kumimoji="0" lang="en-US" altLang="zh-CN">
                <a:sym typeface="Symbol" pitchFamily="18" charset="2"/>
              </a:endParaRP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     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</a:t>
              </a:r>
              <a:r>
                <a:rPr kumimoji="0" lang="en-US" altLang="zh-CN">
                  <a:sym typeface="Symbol" pitchFamily="18" charset="2"/>
                </a:rPr>
                <a:t>p</a:t>
              </a:r>
              <a:r>
                <a:rPr kumimoji="0" lang="en-US" altLang="zh-CN" i="0">
                  <a:sym typeface="Symbol" pitchFamily="18" charset="2"/>
                </a:rPr>
                <a:t>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</p:txBody>
        </p:sp>
        <p:sp>
          <p:nvSpPr>
            <p:cNvPr id="29701" name="Line 6"/>
            <p:cNvSpPr>
              <a:spLocks noChangeShapeType="1"/>
            </p:cNvSpPr>
            <p:nvPr/>
          </p:nvSpPr>
          <p:spPr bwMode="auto">
            <a:xfrm flipV="1">
              <a:off x="1157" y="3707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512888"/>
            <a:ext cx="8040688" cy="4724400"/>
          </a:xfrm>
        </p:spPr>
        <p:txBody>
          <a:bodyPr/>
          <a:lstStyle/>
          <a:p>
            <a:r>
              <a:rPr lang="zh-CN" altLang="en-US"/>
              <a:t>假言推理（分离规则）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lvl="1"/>
            <a:r>
              <a:rPr lang="zh-CN" altLang="en-US">
                <a:latin typeface="仿宋_GB2312" pitchFamily="49" charset="-122"/>
                <a:ea typeface="仿宋_GB2312" pitchFamily="49" charset="-122"/>
              </a:rPr>
              <a:t>蕴含式为真、前提为真，则结论为真</a:t>
            </a:r>
          </a:p>
          <a:p>
            <a:pPr lvl="2"/>
            <a:r>
              <a:rPr lang="zh-CN" altLang="en-US">
                <a:ea typeface="楷体_GB2312" pitchFamily="49" charset="-122"/>
              </a:rPr>
              <a:t>若今天下雪，则去滑雪</a:t>
            </a:r>
          </a:p>
          <a:p>
            <a:pPr lvl="2">
              <a:buFont typeface="Times New Roman" pitchFamily="18" charset="0"/>
              <a:buNone/>
            </a:pPr>
            <a:r>
              <a:rPr lang="zh-CN" altLang="en-US">
                <a:ea typeface="楷体_GB2312" pitchFamily="49" charset="-122"/>
              </a:rPr>
              <a:t>   今天下雪</a:t>
            </a:r>
          </a:p>
          <a:p>
            <a:pPr lvl="2">
              <a:buFont typeface="Times New Roman" pitchFamily="18" charset="0"/>
              <a:buNone/>
            </a:pPr>
            <a:r>
              <a:rPr lang="zh-CN" altLang="en-US">
                <a:ea typeface="楷体_GB2312" pitchFamily="49" charset="-122"/>
              </a:rPr>
              <a:t>   所以去滑雪</a:t>
            </a:r>
          </a:p>
        </p:txBody>
      </p:sp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4583113" y="2205038"/>
            <a:ext cx="1873250" cy="1384300"/>
            <a:chOff x="2880" y="1162"/>
            <a:chExt cx="680" cy="872"/>
          </a:xfrm>
        </p:grpSpPr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/>
              <a:r>
                <a:rPr kumimoji="0" lang="en-US" altLang="zh-CN" i="0"/>
                <a:t>     </a:t>
              </a:r>
              <a:r>
                <a:rPr kumimoji="0" lang="en-US" altLang="zh-CN"/>
                <a:t>p</a:t>
              </a:r>
              <a:r>
                <a:rPr kumimoji="0" lang="en-US" altLang="zh-CN" i="0">
                  <a:sym typeface="Symbol" pitchFamily="18" charset="2"/>
                </a:rPr>
                <a:t>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     </a:t>
              </a:r>
              <a:r>
                <a:rPr kumimoji="0" lang="en-US" altLang="zh-CN">
                  <a:sym typeface="Symbol" pitchFamily="18" charset="2"/>
                </a:rPr>
                <a:t>p</a:t>
              </a:r>
            </a:p>
            <a:p>
              <a:pPr latinLnBrk="1"/>
              <a:r>
                <a:rPr kumimoji="0" lang="en-US" altLang="zh-CN" i="0">
                  <a:sym typeface="Symbol" pitchFamily="18" charset="2"/>
                </a:rPr>
                <a:t>∴ </a:t>
              </a:r>
              <a:r>
                <a:rPr kumimoji="0" lang="en-US" altLang="zh-CN">
                  <a:sym typeface="Symbol" pitchFamily="18" charset="2"/>
                </a:rPr>
                <a:t>q</a:t>
              </a: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>
              <a:off x="3028" y="1752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推理规则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26446</TotalTime>
  <Words>3199</Words>
  <Application>Microsoft Office PowerPoint</Application>
  <PresentationFormat>宽屏</PresentationFormat>
  <Paragraphs>479</Paragraphs>
  <Slides>42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楷体_GB2312</vt:lpstr>
      <vt:lpstr>华文中宋</vt:lpstr>
      <vt:lpstr>Gulim</vt:lpstr>
      <vt:lpstr>Wingdings</vt:lpstr>
      <vt:lpstr>宋体</vt:lpstr>
      <vt:lpstr>仿宋_GB2312</vt:lpstr>
      <vt:lpstr>Times New Roman</vt:lpstr>
      <vt:lpstr>华文细黑</vt:lpstr>
      <vt:lpstr>Symbol</vt:lpstr>
      <vt:lpstr>隶书</vt:lpstr>
      <vt:lpstr>黑体</vt:lpstr>
      <vt:lpstr>楷体</vt:lpstr>
      <vt:lpstr>Arial</vt:lpstr>
      <vt:lpstr>B078</vt:lpstr>
      <vt:lpstr>公式</vt:lpstr>
      <vt:lpstr>位图图像</vt:lpstr>
      <vt:lpstr>第一章 基础： 逻辑和证明</vt:lpstr>
      <vt:lpstr>证明方法</vt:lpstr>
      <vt:lpstr>证明方法——一些基本概念</vt:lpstr>
      <vt:lpstr>证明方法——有效论证</vt:lpstr>
      <vt:lpstr>推理规则——命题逻辑的推理规则</vt:lpstr>
      <vt:lpstr>推理规则</vt:lpstr>
      <vt:lpstr>推理规则</vt:lpstr>
      <vt:lpstr>推理规则</vt:lpstr>
      <vt:lpstr>推理规则</vt:lpstr>
      <vt:lpstr>推理规则</vt:lpstr>
      <vt:lpstr>推理规则</vt:lpstr>
      <vt:lpstr>推理规则</vt:lpstr>
      <vt:lpstr>推理规则</vt:lpstr>
      <vt:lpstr>推理规则</vt:lpstr>
      <vt:lpstr>推理规则</vt:lpstr>
      <vt:lpstr>推理规则       </vt:lpstr>
      <vt:lpstr>常用推理规则       </vt:lpstr>
      <vt:lpstr>常用推理规则       </vt:lpstr>
      <vt:lpstr>推理规则举例</vt:lpstr>
      <vt:lpstr>推理规则推广</vt:lpstr>
      <vt:lpstr>EXAMPLE 1 （有效论证举例）</vt:lpstr>
      <vt:lpstr>EXAMPLE 1 （有效论证举例）</vt:lpstr>
      <vt:lpstr>PowerPoint 演示文稿</vt:lpstr>
      <vt:lpstr>EXAMPLE 2 （有效论证举例）</vt:lpstr>
      <vt:lpstr>消解  Resolution </vt:lpstr>
      <vt:lpstr>EXAMPLE 3  (消解举例)    </vt:lpstr>
      <vt:lpstr>EXAMPLE 4 不正确的推理（谬误）举例</vt:lpstr>
      <vt:lpstr>带量词命题的推理规则   </vt:lpstr>
      <vt:lpstr>EXAMPLE 5     </vt:lpstr>
      <vt:lpstr>EXAMPLE 6     </vt:lpstr>
      <vt:lpstr>PowerPoint 演示文稿</vt:lpstr>
      <vt:lpstr>PowerPoint 演示文稿</vt:lpstr>
      <vt:lpstr>PowerPoint 演示文稿</vt:lpstr>
      <vt:lpstr>PowerPoint 演示文稿</vt:lpstr>
      <vt:lpstr>EXAMPLE 7 </vt:lpstr>
      <vt:lpstr>练习</vt:lpstr>
      <vt:lpstr>练习</vt:lpstr>
      <vt:lpstr>练习</vt:lpstr>
      <vt:lpstr>课堂思考与练习 </vt:lpstr>
      <vt:lpstr>课堂思考与练习 </vt:lpstr>
      <vt:lpstr>课堂思考与练习   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1516</cp:revision>
  <dcterms:created xsi:type="dcterms:W3CDTF">2001-07-18T23:57:34Z</dcterms:created>
  <dcterms:modified xsi:type="dcterms:W3CDTF">2022-03-10T22:35:56Z</dcterms:modified>
</cp:coreProperties>
</file>