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82" r:id="rId1"/>
  </p:sldMasterIdLst>
  <p:notesMasterIdLst>
    <p:notesMasterId r:id="rId27"/>
  </p:notesMasterIdLst>
  <p:handoutMasterIdLst>
    <p:handoutMasterId r:id="rId28"/>
  </p:handoutMasterIdLst>
  <p:sldIdLst>
    <p:sldId id="515" r:id="rId2"/>
    <p:sldId id="516" r:id="rId3"/>
    <p:sldId id="539" r:id="rId4"/>
    <p:sldId id="518" r:id="rId5"/>
    <p:sldId id="524" r:id="rId6"/>
    <p:sldId id="525" r:id="rId7"/>
    <p:sldId id="526" r:id="rId8"/>
    <p:sldId id="527" r:id="rId9"/>
    <p:sldId id="528" r:id="rId10"/>
    <p:sldId id="529" r:id="rId11"/>
    <p:sldId id="530" r:id="rId12"/>
    <p:sldId id="531" r:id="rId13"/>
    <p:sldId id="532" r:id="rId14"/>
    <p:sldId id="534" r:id="rId15"/>
    <p:sldId id="535" r:id="rId16"/>
    <p:sldId id="511" r:id="rId17"/>
    <p:sldId id="547" r:id="rId18"/>
    <p:sldId id="513" r:id="rId19"/>
    <p:sldId id="540" r:id="rId20"/>
    <p:sldId id="541" r:id="rId21"/>
    <p:sldId id="542" r:id="rId22"/>
    <p:sldId id="543" r:id="rId23"/>
    <p:sldId id="544" r:id="rId24"/>
    <p:sldId id="545" r:id="rId25"/>
    <p:sldId id="546" r:id="rId26"/>
  </p:sldIdLst>
  <p:sldSz cx="12192000" cy="6858000"/>
  <p:notesSz cx="6858000" cy="9144000"/>
  <p:embeddedFontLst>
    <p:embeddedFont>
      <p:font typeface="楷体_GB2312" panose="02010600030101010101" charset="-122"/>
      <p:regular r:id="rId29"/>
    </p:embeddedFont>
    <p:embeddedFont>
      <p:font typeface="Cambria Math" panose="02040503050406030204" pitchFamily="18" charset="0"/>
      <p:regular r:id="rId30"/>
    </p:embeddedFont>
    <p:embeddedFont>
      <p:font typeface="Gulim" panose="020B0600000101010101" pitchFamily="34" charset="-127"/>
      <p:regular r:id="rId31"/>
    </p:embeddedFont>
    <p:embeddedFont>
      <p:font typeface="仿宋_GB2312" panose="02010609030101010101" pitchFamily="49" charset="-122"/>
      <p:regular r:id="rId32"/>
    </p:embeddedFont>
    <p:embeddedFont>
      <p:font typeface="黑体" panose="02010609060101010101" pitchFamily="49" charset="-122"/>
      <p:regular r:id="rId33"/>
    </p:embeddedFont>
    <p:embeddedFont>
      <p:font typeface="华文细黑" panose="02010600040101010101" pitchFamily="2" charset="-122"/>
      <p:regular r:id="rId34"/>
    </p:embeddedFont>
    <p:embeddedFont>
      <p:font typeface="华文中宋" panose="02010600040101010101" pitchFamily="2" charset="-122"/>
      <p:regular r:id="rId35"/>
    </p:embeddedFont>
  </p:embeddedFontLst>
  <p:defaultTextStyle>
    <a:defPPr>
      <a:defRPr lang="ko-KR"/>
    </a:defPPr>
    <a:lvl1pPr algn="l" rtl="0" fontAlgn="base">
      <a:spcBef>
        <a:spcPct val="0"/>
      </a:spcBef>
      <a:spcAft>
        <a:spcPct val="0"/>
      </a:spcAft>
      <a:defRPr kumimoji="1" sz="2800" i="1" kern="1200">
        <a:solidFill>
          <a:schemeClr val="tx1"/>
        </a:solidFill>
        <a:latin typeface="Times New Roman" pitchFamily="18" charset="0"/>
        <a:ea typeface="华文细黑" charset="-122"/>
        <a:cs typeface="+mn-cs"/>
      </a:defRPr>
    </a:lvl1pPr>
    <a:lvl2pPr marL="457200" algn="l" rtl="0" fontAlgn="base">
      <a:spcBef>
        <a:spcPct val="0"/>
      </a:spcBef>
      <a:spcAft>
        <a:spcPct val="0"/>
      </a:spcAft>
      <a:defRPr kumimoji="1" sz="2800" i="1" kern="1200">
        <a:solidFill>
          <a:schemeClr val="tx1"/>
        </a:solidFill>
        <a:latin typeface="Times New Roman" pitchFamily="18" charset="0"/>
        <a:ea typeface="华文细黑" charset="-122"/>
        <a:cs typeface="+mn-cs"/>
      </a:defRPr>
    </a:lvl2pPr>
    <a:lvl3pPr marL="914400" algn="l" rtl="0" fontAlgn="base">
      <a:spcBef>
        <a:spcPct val="0"/>
      </a:spcBef>
      <a:spcAft>
        <a:spcPct val="0"/>
      </a:spcAft>
      <a:defRPr kumimoji="1" sz="2800" i="1" kern="1200">
        <a:solidFill>
          <a:schemeClr val="tx1"/>
        </a:solidFill>
        <a:latin typeface="Times New Roman" pitchFamily="18" charset="0"/>
        <a:ea typeface="华文细黑" charset="-122"/>
        <a:cs typeface="+mn-cs"/>
      </a:defRPr>
    </a:lvl3pPr>
    <a:lvl4pPr marL="1371600" algn="l" rtl="0" fontAlgn="base">
      <a:spcBef>
        <a:spcPct val="0"/>
      </a:spcBef>
      <a:spcAft>
        <a:spcPct val="0"/>
      </a:spcAft>
      <a:defRPr kumimoji="1" sz="2800" i="1" kern="1200">
        <a:solidFill>
          <a:schemeClr val="tx1"/>
        </a:solidFill>
        <a:latin typeface="Times New Roman" pitchFamily="18" charset="0"/>
        <a:ea typeface="华文细黑" charset="-122"/>
        <a:cs typeface="+mn-cs"/>
      </a:defRPr>
    </a:lvl4pPr>
    <a:lvl5pPr marL="1828800" algn="l" rtl="0" fontAlgn="base">
      <a:spcBef>
        <a:spcPct val="0"/>
      </a:spcBef>
      <a:spcAft>
        <a:spcPct val="0"/>
      </a:spcAft>
      <a:defRPr kumimoji="1" sz="2800" i="1" kern="1200">
        <a:solidFill>
          <a:schemeClr val="tx1"/>
        </a:solidFill>
        <a:latin typeface="Times New Roman" pitchFamily="18" charset="0"/>
        <a:ea typeface="华文细黑" charset="-122"/>
        <a:cs typeface="+mn-cs"/>
      </a:defRPr>
    </a:lvl5pPr>
    <a:lvl6pPr marL="2286000" algn="l" defTabSz="914400" rtl="0" eaLnBrk="1" latinLnBrk="0" hangingPunct="1">
      <a:defRPr kumimoji="1" sz="2800" i="1" kern="1200">
        <a:solidFill>
          <a:schemeClr val="tx1"/>
        </a:solidFill>
        <a:latin typeface="Times New Roman" pitchFamily="18" charset="0"/>
        <a:ea typeface="华文细黑" charset="-122"/>
        <a:cs typeface="+mn-cs"/>
      </a:defRPr>
    </a:lvl6pPr>
    <a:lvl7pPr marL="2743200" algn="l" defTabSz="914400" rtl="0" eaLnBrk="1" latinLnBrk="0" hangingPunct="1">
      <a:defRPr kumimoji="1" sz="2800" i="1" kern="1200">
        <a:solidFill>
          <a:schemeClr val="tx1"/>
        </a:solidFill>
        <a:latin typeface="Times New Roman" pitchFamily="18" charset="0"/>
        <a:ea typeface="华文细黑" charset="-122"/>
        <a:cs typeface="+mn-cs"/>
      </a:defRPr>
    </a:lvl7pPr>
    <a:lvl8pPr marL="3200400" algn="l" defTabSz="914400" rtl="0" eaLnBrk="1" latinLnBrk="0" hangingPunct="1">
      <a:defRPr kumimoji="1" sz="2800" i="1" kern="1200">
        <a:solidFill>
          <a:schemeClr val="tx1"/>
        </a:solidFill>
        <a:latin typeface="Times New Roman" pitchFamily="18" charset="0"/>
        <a:ea typeface="华文细黑" charset="-122"/>
        <a:cs typeface="+mn-cs"/>
      </a:defRPr>
    </a:lvl8pPr>
    <a:lvl9pPr marL="3657600" algn="l" defTabSz="914400" rtl="0" eaLnBrk="1" latinLnBrk="0" hangingPunct="1">
      <a:defRPr kumimoji="1" sz="2800" i="1" kern="1200">
        <a:solidFill>
          <a:schemeClr val="tx1"/>
        </a:solidFill>
        <a:latin typeface="Times New Roman" pitchFamily="18" charset="0"/>
        <a:ea typeface="华文细黑"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D1EDFF"/>
    <a:srgbClr val="7F7F7F"/>
    <a:srgbClr val="CCECFF"/>
    <a:srgbClr val="CCFFFF"/>
    <a:srgbClr val="FFFF00"/>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4" autoAdjust="0"/>
    <p:restoredTop sz="83793" autoAdjust="0"/>
  </p:normalViewPr>
  <p:slideViewPr>
    <p:cSldViewPr>
      <p:cViewPr varScale="1">
        <p:scale>
          <a:sx n="69" d="100"/>
          <a:sy n="69" d="100"/>
        </p:scale>
        <p:origin x="1138" y="62"/>
      </p:cViewPr>
      <p:guideLst>
        <p:guide orient="horz" pos="2160"/>
        <p:guide pos="384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0"/>
    </p:cViewPr>
  </p:sorterViewPr>
  <p:notesViewPr>
    <p:cSldViewPr>
      <p:cViewPr varScale="1">
        <p:scale>
          <a:sx n="51" d="100"/>
          <a:sy n="51" d="100"/>
        </p:scale>
        <p:origin x="-189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000" i="0">
                <a:ea typeface="宋体" pitchFamily="2" charset="-122"/>
              </a:defRPr>
            </a:lvl1pPr>
          </a:lstStyle>
          <a:p>
            <a:pPr>
              <a:defRPr/>
            </a:pPr>
            <a:endParaRPr lang="zh-CN" altLang="en-US"/>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000" i="0">
                <a:ea typeface="宋体" pitchFamily="2" charset="-122"/>
              </a:defRPr>
            </a:lvl1pPr>
          </a:lstStyle>
          <a:p>
            <a:pPr>
              <a:defRPr/>
            </a:pPr>
            <a:endParaRPr lang="en-US" altLang="zh-CN"/>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000" i="0">
                <a:ea typeface="宋体" pitchFamily="2" charset="-122"/>
              </a:defRPr>
            </a:lvl1pPr>
          </a:lstStyle>
          <a:p>
            <a:pPr>
              <a:defRPr/>
            </a:pPr>
            <a:endParaRPr lang="en-US" altLang="zh-CN"/>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000" i="0">
                <a:ea typeface="宋体" pitchFamily="2" charset="-122"/>
              </a:defRPr>
            </a:lvl1pPr>
          </a:lstStyle>
          <a:p>
            <a:pPr>
              <a:defRPr/>
            </a:pPr>
            <a:fld id="{971850F8-4F8C-4A6F-BFD0-F7038FF4CC3E}" type="slidenum">
              <a:rPr lang="zh-CN" altLang="en-US"/>
              <a:pPr>
                <a:defRPr/>
              </a:pPr>
              <a:t>‹#›</a:t>
            </a:fld>
            <a:endParaRPr lang="en-US" altLang="zh-CN"/>
          </a:p>
        </p:txBody>
      </p:sp>
    </p:spTree>
    <p:extLst>
      <p:ext uri="{BB962C8B-B14F-4D97-AF65-F5344CB8AC3E}">
        <p14:creationId xmlns:p14="http://schemas.microsoft.com/office/powerpoint/2010/main" val="2503832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i="0">
                <a:latin typeface="Gulim" pitchFamily="34" charset="-127"/>
                <a:ea typeface="Gulim" pitchFamily="34" charset="-127"/>
              </a:defRPr>
            </a:lvl1pPr>
          </a:lstStyle>
          <a:p>
            <a:pPr>
              <a:defRPr/>
            </a:pPr>
            <a:endParaRPr lang="zh-CN" altLang="en-US"/>
          </a:p>
        </p:txBody>
      </p:sp>
      <p:sp>
        <p:nvSpPr>
          <p:cNvPr id="2508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i="0">
                <a:latin typeface="Gulim" pitchFamily="34" charset="-127"/>
                <a:ea typeface="Gulim" pitchFamily="34" charset="-127"/>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508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508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i="0">
                <a:latin typeface="Gulim" pitchFamily="34" charset="-127"/>
                <a:ea typeface="Gulim" pitchFamily="34" charset="-127"/>
              </a:defRPr>
            </a:lvl1pPr>
          </a:lstStyle>
          <a:p>
            <a:pPr>
              <a:defRPr/>
            </a:pPr>
            <a:endParaRPr lang="en-US" altLang="zh-CN"/>
          </a:p>
        </p:txBody>
      </p:sp>
      <p:sp>
        <p:nvSpPr>
          <p:cNvPr id="2508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i="0">
                <a:latin typeface="Gulim" pitchFamily="34" charset="-127"/>
                <a:ea typeface="Gulim" pitchFamily="34" charset="-127"/>
              </a:defRPr>
            </a:lvl1pPr>
          </a:lstStyle>
          <a:p>
            <a:pPr>
              <a:defRPr/>
            </a:pPr>
            <a:fld id="{B076341E-69D6-4FB1-84C8-0288474258C9}" type="slidenum">
              <a:rPr lang="zh-CN" altLang="en-US"/>
              <a:pPr>
                <a:defRPr/>
              </a:pPr>
              <a:t>‹#›</a:t>
            </a:fld>
            <a:endParaRPr lang="en-US" altLang="zh-CN"/>
          </a:p>
        </p:txBody>
      </p:sp>
    </p:spTree>
    <p:extLst>
      <p:ext uri="{BB962C8B-B14F-4D97-AF65-F5344CB8AC3E}">
        <p14:creationId xmlns:p14="http://schemas.microsoft.com/office/powerpoint/2010/main" val="1758272163"/>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1pPr>
    <a:lvl2pPr marL="4572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2pPr>
    <a:lvl3pPr marL="9144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3pPr>
    <a:lvl4pPr marL="13716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4pPr>
    <a:lvl5pPr marL="18288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a:xfrm>
            <a:off x="381000" y="685800"/>
            <a:ext cx="6096000" cy="3429000"/>
          </a:xfrm>
          <a:ln/>
        </p:spPr>
      </p:sp>
      <p:sp>
        <p:nvSpPr>
          <p:cNvPr id="17410" name="备注占位符 2"/>
          <p:cNvSpPr>
            <a:spLocks noGrp="1"/>
          </p:cNvSpPr>
          <p:nvPr>
            <p:ph type="body" idx="1"/>
          </p:nvPr>
        </p:nvSpPr>
        <p:spPr>
          <a:noFill/>
          <a:ln/>
        </p:spPr>
        <p:txBody>
          <a:bodyPr/>
          <a:lstStyle/>
          <a:p>
            <a:r>
              <a:rPr lang="en-US" altLang="zh-CN">
                <a:ea typeface="宋体" charset="-122"/>
              </a:rPr>
              <a:t>Additional premise</a:t>
            </a:r>
            <a:endParaRPr lang="zh-CN" altLang="en-US">
              <a:ea typeface="宋体" charset="-122"/>
            </a:endParaRPr>
          </a:p>
        </p:txBody>
      </p:sp>
      <p:sp>
        <p:nvSpPr>
          <p:cNvPr id="17411" name="灯片编号占位符 3"/>
          <p:cNvSpPr>
            <a:spLocks noGrp="1"/>
          </p:cNvSpPr>
          <p:nvPr>
            <p:ph type="sldNum" sz="quarter" idx="5"/>
          </p:nvPr>
        </p:nvSpPr>
        <p:spPr>
          <a:noFill/>
        </p:spPr>
        <p:txBody>
          <a:bodyPr/>
          <a:lstStyle/>
          <a:p>
            <a:fld id="{D53F9D5B-C0BE-47C8-A413-109F7FF95F5B}" type="slidenum">
              <a:rPr lang="zh-CN" altLang="en-US" smtClean="0"/>
              <a:pPr/>
              <a:t>1</a:t>
            </a:fld>
            <a:endParaRPr lang="en-US" altLang="zh-CN"/>
          </a:p>
        </p:txBody>
      </p:sp>
    </p:spTree>
    <p:extLst>
      <p:ext uri="{BB962C8B-B14F-4D97-AF65-F5344CB8AC3E}">
        <p14:creationId xmlns:p14="http://schemas.microsoft.com/office/powerpoint/2010/main" val="444838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a:xfrm>
            <a:off x="381000" y="685800"/>
            <a:ext cx="6096000" cy="3429000"/>
          </a:xfrm>
          <a:ln/>
        </p:spPr>
      </p:sp>
      <p:sp>
        <p:nvSpPr>
          <p:cNvPr id="48130" name="备注占位符 2"/>
          <p:cNvSpPr>
            <a:spLocks noGrp="1"/>
          </p:cNvSpPr>
          <p:nvPr>
            <p:ph type="body" idx="1"/>
          </p:nvPr>
        </p:nvSpPr>
        <p:spPr>
          <a:noFill/>
          <a:ln/>
        </p:spPr>
        <p:txBody>
          <a:bodyPr/>
          <a:lstStyle/>
          <a:p>
            <a:r>
              <a:rPr lang="en-US" altLang="zh-CN">
                <a:ea typeface="宋体" charset="-122"/>
              </a:rPr>
              <a:t>1729=10^3+9^3=12^3+1^3</a:t>
            </a:r>
            <a:endParaRPr lang="zh-CN" altLang="en-US">
              <a:ea typeface="宋体" charset="-122"/>
            </a:endParaRPr>
          </a:p>
        </p:txBody>
      </p:sp>
      <p:sp>
        <p:nvSpPr>
          <p:cNvPr id="48131" name="灯片编号占位符 3"/>
          <p:cNvSpPr>
            <a:spLocks noGrp="1"/>
          </p:cNvSpPr>
          <p:nvPr>
            <p:ph type="sldNum" sz="quarter" idx="5"/>
          </p:nvPr>
        </p:nvSpPr>
        <p:spPr>
          <a:noFill/>
        </p:spPr>
        <p:txBody>
          <a:bodyPr/>
          <a:lstStyle/>
          <a:p>
            <a:fld id="{422AB477-797A-4EA4-8DB9-F72496783739}" type="slidenum">
              <a:rPr lang="zh-CN" altLang="en-US" smtClean="0"/>
              <a:pPr/>
              <a:t>15</a:t>
            </a:fld>
            <a:endParaRPr lang="en-US" altLang="zh-CN"/>
          </a:p>
        </p:txBody>
      </p:sp>
    </p:spTree>
    <p:extLst>
      <p:ext uri="{BB962C8B-B14F-4D97-AF65-F5344CB8AC3E}">
        <p14:creationId xmlns:p14="http://schemas.microsoft.com/office/powerpoint/2010/main" val="2523538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C58AB014-02B5-4A57-8949-26D86907C76F}" type="slidenum">
              <a:rPr lang="en-US" altLang="zh-CN" smtClean="0"/>
              <a:pPr/>
              <a:t>4</a:t>
            </a:fld>
            <a:endParaRPr lang="en-US" altLang="zh-CN"/>
          </a:p>
        </p:txBody>
      </p:sp>
      <p:sp>
        <p:nvSpPr>
          <p:cNvPr id="38914" name="Rectangle 2"/>
          <p:cNvSpPr>
            <a:spLocks noGrp="1" noRot="1" noChangeAspect="1" noChangeArrowheads="1" noTextEdit="1"/>
          </p:cNvSpPr>
          <p:nvPr>
            <p:ph type="sldImg"/>
          </p:nvPr>
        </p:nvSpPr>
        <p:spPr>
          <a:xfrm>
            <a:off x="381000" y="685800"/>
            <a:ext cx="6096000" cy="3429000"/>
          </a:xfrm>
          <a:ln/>
        </p:spPr>
      </p:sp>
      <p:sp>
        <p:nvSpPr>
          <p:cNvPr id="38915" name="Rectangle 3"/>
          <p:cNvSpPr>
            <a:spLocks noGrp="1" noChangeArrowheads="1"/>
          </p:cNvSpPr>
          <p:nvPr>
            <p:ph type="body" idx="1"/>
          </p:nvPr>
        </p:nvSpPr>
        <p:spPr>
          <a:noFill/>
          <a:ln/>
        </p:spPr>
        <p:txBody>
          <a:bodyPr/>
          <a:lstStyle/>
          <a:p>
            <a:endParaRPr lang="zh-CN" altLang="zh-CN">
              <a:ea typeface="宋体" charset="-122"/>
            </a:endParaRPr>
          </a:p>
        </p:txBody>
      </p:sp>
    </p:spTree>
    <p:extLst>
      <p:ext uri="{BB962C8B-B14F-4D97-AF65-F5344CB8AC3E}">
        <p14:creationId xmlns:p14="http://schemas.microsoft.com/office/powerpoint/2010/main" val="4254952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a:xfrm>
            <a:off x="381000" y="685800"/>
            <a:ext cx="6096000" cy="3429000"/>
          </a:xfrm>
          <a:ln/>
        </p:spPr>
      </p:sp>
      <p:sp>
        <p:nvSpPr>
          <p:cNvPr id="30722" name="备注占位符 2"/>
          <p:cNvSpPr>
            <a:spLocks noGrp="1"/>
          </p:cNvSpPr>
          <p:nvPr>
            <p:ph type="body" idx="1"/>
          </p:nvPr>
        </p:nvSpPr>
        <p:spPr>
          <a:noFill/>
          <a:ln/>
        </p:spPr>
        <p:txBody>
          <a:bodyPr/>
          <a:lstStyle/>
          <a:p>
            <a:endParaRPr lang="zh-CN" altLang="en-US">
              <a:ea typeface="宋体" charset="-122"/>
            </a:endParaRPr>
          </a:p>
        </p:txBody>
      </p:sp>
      <p:sp>
        <p:nvSpPr>
          <p:cNvPr id="30723" name="灯片编号占位符 3"/>
          <p:cNvSpPr>
            <a:spLocks noGrp="1"/>
          </p:cNvSpPr>
          <p:nvPr>
            <p:ph type="sldNum" sz="quarter" idx="5"/>
          </p:nvPr>
        </p:nvSpPr>
        <p:spPr>
          <a:noFill/>
        </p:spPr>
        <p:txBody>
          <a:bodyPr/>
          <a:lstStyle/>
          <a:p>
            <a:fld id="{638ADA58-99F5-4BCC-B9D1-FA1A627BF424}" type="slidenum">
              <a:rPr lang="zh-CN" altLang="en-US" smtClean="0"/>
              <a:pPr/>
              <a:t>6</a:t>
            </a:fld>
            <a:endParaRPr lang="en-US" altLang="zh-CN"/>
          </a:p>
        </p:txBody>
      </p:sp>
    </p:spTree>
    <p:extLst>
      <p:ext uri="{BB962C8B-B14F-4D97-AF65-F5344CB8AC3E}">
        <p14:creationId xmlns:p14="http://schemas.microsoft.com/office/powerpoint/2010/main" val="84096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A1ED6335-9BE2-4BEE-9B66-788E908B380E}" type="slidenum">
              <a:rPr lang="en-US" altLang="zh-CN" smtClean="0"/>
              <a:pPr/>
              <a:t>8</a:t>
            </a:fld>
            <a:endParaRPr lang="en-US" altLang="zh-CN"/>
          </a:p>
        </p:txBody>
      </p:sp>
      <p:sp>
        <p:nvSpPr>
          <p:cNvPr id="28674" name="Rectangle 2"/>
          <p:cNvSpPr>
            <a:spLocks noGrp="1" noRot="1" noChangeAspect="1" noChangeArrowheads="1" noTextEdit="1"/>
          </p:cNvSpPr>
          <p:nvPr>
            <p:ph type="sldImg"/>
          </p:nvPr>
        </p:nvSpPr>
        <p:spPr>
          <a:xfrm>
            <a:off x="381000" y="685800"/>
            <a:ext cx="6096000" cy="3429000"/>
          </a:xfrm>
          <a:ln/>
        </p:spPr>
      </p:sp>
      <p:sp>
        <p:nvSpPr>
          <p:cNvPr id="28675" name="Rectangle 3"/>
          <p:cNvSpPr>
            <a:spLocks noGrp="1" noChangeArrowheads="1"/>
          </p:cNvSpPr>
          <p:nvPr>
            <p:ph type="body" idx="1"/>
          </p:nvPr>
        </p:nvSpPr>
        <p:spPr>
          <a:noFill/>
          <a:ln/>
        </p:spPr>
        <p:txBody>
          <a:bodyPr/>
          <a:lstStyle/>
          <a:p>
            <a:endParaRPr lang="zh-CN" altLang="zh-CN">
              <a:ea typeface="宋体" charset="-122"/>
            </a:endParaRPr>
          </a:p>
        </p:txBody>
      </p:sp>
    </p:spTree>
    <p:extLst>
      <p:ext uri="{BB962C8B-B14F-4D97-AF65-F5344CB8AC3E}">
        <p14:creationId xmlns:p14="http://schemas.microsoft.com/office/powerpoint/2010/main" val="1151308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B93BAE7C-A098-42FE-94B3-BD472B78FE5A}" type="slidenum">
              <a:rPr lang="en-US" altLang="zh-CN" smtClean="0"/>
              <a:pPr/>
              <a:t>9</a:t>
            </a:fld>
            <a:endParaRPr lang="en-US" altLang="zh-CN"/>
          </a:p>
        </p:txBody>
      </p:sp>
      <p:sp>
        <p:nvSpPr>
          <p:cNvPr id="31746" name="Rectangle 2"/>
          <p:cNvSpPr>
            <a:spLocks noGrp="1" noRot="1" noChangeAspect="1" noChangeArrowheads="1" noTextEdit="1"/>
          </p:cNvSpPr>
          <p:nvPr>
            <p:ph type="sldImg"/>
          </p:nvPr>
        </p:nvSpPr>
        <p:spPr>
          <a:xfrm>
            <a:off x="381000" y="685800"/>
            <a:ext cx="6096000" cy="3429000"/>
          </a:xfrm>
          <a:ln/>
        </p:spPr>
      </p:sp>
      <p:sp>
        <p:nvSpPr>
          <p:cNvPr id="31747" name="Rectangle 3"/>
          <p:cNvSpPr>
            <a:spLocks noGrp="1" noChangeArrowheads="1"/>
          </p:cNvSpPr>
          <p:nvPr>
            <p:ph type="body" idx="1"/>
          </p:nvPr>
        </p:nvSpPr>
        <p:spPr>
          <a:noFill/>
          <a:ln/>
        </p:spPr>
        <p:txBody>
          <a:bodyPr/>
          <a:lstStyle/>
          <a:p>
            <a:endParaRPr lang="zh-CN" altLang="zh-CN">
              <a:ea typeface="宋体" charset="-122"/>
            </a:endParaRPr>
          </a:p>
        </p:txBody>
      </p:sp>
    </p:spTree>
    <p:extLst>
      <p:ext uri="{BB962C8B-B14F-4D97-AF65-F5344CB8AC3E}">
        <p14:creationId xmlns:p14="http://schemas.microsoft.com/office/powerpoint/2010/main" val="315866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a:xfrm>
            <a:off x="381000" y="685800"/>
            <a:ext cx="6096000" cy="3429000"/>
          </a:xfrm>
          <a:ln/>
        </p:spPr>
      </p:sp>
      <p:sp>
        <p:nvSpPr>
          <p:cNvPr id="33794" name="备注占位符 2"/>
          <p:cNvSpPr>
            <a:spLocks noGrp="1"/>
          </p:cNvSpPr>
          <p:nvPr>
            <p:ph type="body" idx="1"/>
          </p:nvPr>
        </p:nvSpPr>
        <p:spPr>
          <a:noFill/>
          <a:ln/>
        </p:spPr>
        <p:txBody>
          <a:bodyPr/>
          <a:lstStyle/>
          <a:p>
            <a:r>
              <a:rPr lang="en-US" altLang="zh-CN">
                <a:ea typeface="宋体" charset="-122"/>
              </a:rPr>
              <a:t>Switch (t){</a:t>
            </a:r>
          </a:p>
          <a:p>
            <a:r>
              <a:rPr lang="en-US" altLang="zh-CN">
                <a:ea typeface="宋体" charset="-122"/>
              </a:rPr>
              <a:t>Case 0:</a:t>
            </a:r>
          </a:p>
          <a:p>
            <a:r>
              <a:rPr lang="en-US" altLang="zh-CN">
                <a:ea typeface="宋体" charset="-122"/>
              </a:rPr>
              <a:t>Case 1:</a:t>
            </a:r>
          </a:p>
          <a:p>
            <a:r>
              <a:rPr lang="en-US" altLang="zh-CN">
                <a:ea typeface="宋体" charset="-122"/>
              </a:rPr>
              <a:t>}</a:t>
            </a:r>
            <a:endParaRPr lang="zh-CN" altLang="en-US">
              <a:ea typeface="宋体" charset="-122"/>
            </a:endParaRPr>
          </a:p>
        </p:txBody>
      </p:sp>
      <p:sp>
        <p:nvSpPr>
          <p:cNvPr id="33795" name="灯片编号占位符 3"/>
          <p:cNvSpPr>
            <a:spLocks noGrp="1"/>
          </p:cNvSpPr>
          <p:nvPr>
            <p:ph type="sldNum" sz="quarter" idx="5"/>
          </p:nvPr>
        </p:nvSpPr>
        <p:spPr>
          <a:noFill/>
        </p:spPr>
        <p:txBody>
          <a:bodyPr/>
          <a:lstStyle/>
          <a:p>
            <a:fld id="{1CF0BFF3-C0CC-4051-9AF6-08B95AE78645}" type="slidenum">
              <a:rPr lang="zh-CN" altLang="en-US" smtClean="0"/>
              <a:pPr/>
              <a:t>10</a:t>
            </a:fld>
            <a:endParaRPr lang="en-US" altLang="zh-CN"/>
          </a:p>
        </p:txBody>
      </p:sp>
    </p:spTree>
    <p:extLst>
      <p:ext uri="{BB962C8B-B14F-4D97-AF65-F5344CB8AC3E}">
        <p14:creationId xmlns:p14="http://schemas.microsoft.com/office/powerpoint/2010/main" val="3057261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8ACAB9B6-1320-4A84-81A3-4EBAAADF05C7}" type="slidenum">
              <a:rPr lang="en-US" altLang="zh-CN" smtClean="0"/>
              <a:pPr/>
              <a:t>12</a:t>
            </a:fld>
            <a:endParaRPr lang="en-US" altLang="zh-CN"/>
          </a:p>
        </p:txBody>
      </p:sp>
      <p:sp>
        <p:nvSpPr>
          <p:cNvPr id="36866" name="Rectangle 2"/>
          <p:cNvSpPr>
            <a:spLocks noGrp="1" noRot="1" noChangeAspect="1" noChangeArrowheads="1" noTextEdit="1"/>
          </p:cNvSpPr>
          <p:nvPr>
            <p:ph type="sldImg"/>
          </p:nvPr>
        </p:nvSpPr>
        <p:spPr>
          <a:xfrm>
            <a:off x="381000" y="685800"/>
            <a:ext cx="6096000" cy="3429000"/>
          </a:xfrm>
          <a:ln/>
        </p:spPr>
      </p:sp>
      <p:sp>
        <p:nvSpPr>
          <p:cNvPr id="36867" name="Rectangle 3"/>
          <p:cNvSpPr>
            <a:spLocks noGrp="1" noChangeArrowheads="1"/>
          </p:cNvSpPr>
          <p:nvPr>
            <p:ph type="body" idx="1"/>
          </p:nvPr>
        </p:nvSpPr>
        <p:spPr>
          <a:noFill/>
          <a:ln/>
        </p:spPr>
        <p:txBody>
          <a:bodyPr/>
          <a:lstStyle/>
          <a:p>
            <a:endParaRPr lang="zh-CN" altLang="zh-CN">
              <a:ea typeface="宋体" charset="-122"/>
            </a:endParaRPr>
          </a:p>
        </p:txBody>
      </p:sp>
    </p:spTree>
    <p:extLst>
      <p:ext uri="{BB962C8B-B14F-4D97-AF65-F5344CB8AC3E}">
        <p14:creationId xmlns:p14="http://schemas.microsoft.com/office/powerpoint/2010/main" val="4278546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p>
            <a:fld id="{25302AAB-47AB-4C9E-8CEC-6F6FFA4FDC95}" type="slidenum">
              <a:rPr lang="en-US" altLang="zh-CN" smtClean="0"/>
              <a:pPr/>
              <a:t>13</a:t>
            </a:fld>
            <a:endParaRPr lang="en-US" altLang="zh-CN"/>
          </a:p>
        </p:txBody>
      </p:sp>
      <p:sp>
        <p:nvSpPr>
          <p:cNvPr id="39938" name="Rectangle 2"/>
          <p:cNvSpPr>
            <a:spLocks noGrp="1" noRot="1" noChangeAspect="1" noChangeArrowheads="1" noTextEdit="1"/>
          </p:cNvSpPr>
          <p:nvPr>
            <p:ph type="sldImg"/>
          </p:nvPr>
        </p:nvSpPr>
        <p:spPr>
          <a:xfrm>
            <a:off x="381000" y="685800"/>
            <a:ext cx="6096000" cy="3429000"/>
          </a:xfrm>
          <a:ln/>
        </p:spPr>
      </p:sp>
      <p:sp>
        <p:nvSpPr>
          <p:cNvPr id="39939" name="Rectangle 3"/>
          <p:cNvSpPr>
            <a:spLocks noGrp="1" noChangeArrowheads="1"/>
          </p:cNvSpPr>
          <p:nvPr>
            <p:ph type="body" idx="1"/>
          </p:nvPr>
        </p:nvSpPr>
        <p:spPr>
          <a:noFill/>
          <a:ln/>
        </p:spPr>
        <p:txBody>
          <a:bodyPr/>
          <a:lstStyle/>
          <a:p>
            <a:endParaRPr lang="zh-CN" altLang="zh-CN">
              <a:ea typeface="宋体" charset="-122"/>
            </a:endParaRPr>
          </a:p>
        </p:txBody>
      </p:sp>
    </p:spTree>
    <p:extLst>
      <p:ext uri="{BB962C8B-B14F-4D97-AF65-F5344CB8AC3E}">
        <p14:creationId xmlns:p14="http://schemas.microsoft.com/office/powerpoint/2010/main" val="3039347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EE91F7CD-F457-46D6-BB90-6FBDFB282424}" type="slidenum">
              <a:rPr lang="en-US" altLang="zh-CN" smtClean="0"/>
              <a:pPr/>
              <a:t>14</a:t>
            </a:fld>
            <a:endParaRPr lang="en-US" altLang="zh-CN"/>
          </a:p>
        </p:txBody>
      </p:sp>
      <p:sp>
        <p:nvSpPr>
          <p:cNvPr id="46082" name="Rectangle 2"/>
          <p:cNvSpPr>
            <a:spLocks noGrp="1" noRot="1" noChangeAspect="1" noChangeArrowheads="1" noTextEdit="1"/>
          </p:cNvSpPr>
          <p:nvPr>
            <p:ph type="sldImg"/>
          </p:nvPr>
        </p:nvSpPr>
        <p:spPr>
          <a:xfrm>
            <a:off x="381000" y="685800"/>
            <a:ext cx="6096000" cy="3429000"/>
          </a:xfrm>
          <a:ln/>
        </p:spPr>
      </p:sp>
      <p:sp>
        <p:nvSpPr>
          <p:cNvPr id="46083" name="Rectangle 3"/>
          <p:cNvSpPr>
            <a:spLocks noGrp="1" noChangeArrowheads="1"/>
          </p:cNvSpPr>
          <p:nvPr>
            <p:ph type="body" idx="1"/>
          </p:nvPr>
        </p:nvSpPr>
        <p:spPr>
          <a:noFill/>
          <a:ln/>
        </p:spPr>
        <p:txBody>
          <a:bodyPr/>
          <a:lstStyle/>
          <a:p>
            <a:endParaRPr lang="zh-CN" altLang="zh-CN">
              <a:ea typeface="宋体" charset="-122"/>
            </a:endParaRPr>
          </a:p>
        </p:txBody>
      </p:sp>
    </p:spTree>
    <p:extLst>
      <p:ext uri="{BB962C8B-B14F-4D97-AF65-F5344CB8AC3E}">
        <p14:creationId xmlns:p14="http://schemas.microsoft.com/office/powerpoint/2010/main" val="11109758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서식1"/>
          <p:cNvPicPr>
            <a:picLocks noChangeArrowheads="1"/>
          </p:cNvPicPr>
          <p:nvPr/>
        </p:nvPicPr>
        <p:blipFill>
          <a:blip r:embed="rId2"/>
          <a:srcRect/>
          <a:stretch>
            <a:fillRect/>
          </a:stretch>
        </p:blipFill>
        <p:spPr bwMode="auto">
          <a:xfrm>
            <a:off x="1" y="1"/>
            <a:ext cx="12204700" cy="6873875"/>
          </a:xfrm>
          <a:prstGeom prst="rect">
            <a:avLst/>
          </a:prstGeom>
          <a:noFill/>
          <a:ln w="9525">
            <a:noFill/>
            <a:miter lim="800000"/>
            <a:headEnd/>
            <a:tailEnd/>
          </a:ln>
        </p:spPr>
      </p:pic>
      <p:sp>
        <p:nvSpPr>
          <p:cNvPr id="231427" name="Rectangle 3"/>
          <p:cNvSpPr>
            <a:spLocks noGrp="1" noChangeArrowheads="1"/>
          </p:cNvSpPr>
          <p:nvPr>
            <p:ph type="ctrTitle"/>
          </p:nvPr>
        </p:nvSpPr>
        <p:spPr>
          <a:xfrm>
            <a:off x="0" y="1752600"/>
            <a:ext cx="12192000" cy="990600"/>
          </a:xfrm>
        </p:spPr>
        <p:txBody>
          <a:bodyPr/>
          <a:lstStyle>
            <a:lvl1pPr algn="ctr">
              <a:defRPr sz="5000">
                <a:solidFill>
                  <a:srgbClr val="000099"/>
                </a:solidFill>
              </a:defRPr>
            </a:lvl1pPr>
          </a:lstStyle>
          <a:p>
            <a:endParaRPr lang="zh-CN" altLang="en-US"/>
          </a:p>
        </p:txBody>
      </p:sp>
      <p:sp>
        <p:nvSpPr>
          <p:cNvPr id="231428" name="Rectangle 4"/>
          <p:cNvSpPr>
            <a:spLocks noGrp="1" noChangeArrowheads="1"/>
          </p:cNvSpPr>
          <p:nvPr>
            <p:ph type="subTitle" idx="1"/>
          </p:nvPr>
        </p:nvSpPr>
        <p:spPr>
          <a:xfrm>
            <a:off x="0" y="2819400"/>
            <a:ext cx="12192000" cy="609600"/>
          </a:xfrm>
        </p:spPr>
        <p:txBody>
          <a:bodyPr/>
          <a:lstStyle>
            <a:lvl1pPr marL="0" indent="0" algn="ctr">
              <a:buFont typeface="Wingdings" pitchFamily="2" charset="2"/>
              <a:buNone/>
              <a:defRPr sz="3300">
                <a:solidFill>
                  <a:srgbClr val="99CCFF"/>
                </a:solidFill>
              </a:defRPr>
            </a:lvl1pPr>
          </a:lstStyle>
          <a:p>
            <a:endParaRPr lang="zh-CN" altLang="en-US"/>
          </a:p>
        </p:txBody>
      </p:sp>
      <p:sp>
        <p:nvSpPr>
          <p:cNvPr id="5" name="Rectangle 5"/>
          <p:cNvSpPr>
            <a:spLocks noGrp="1" noChangeArrowheads="1"/>
          </p:cNvSpPr>
          <p:nvPr>
            <p:ph type="dt" sz="half" idx="10"/>
          </p:nvPr>
        </p:nvSpPr>
        <p:spPr/>
        <p:txBody>
          <a:bodyPr/>
          <a:lstStyle>
            <a:lvl1pPr>
              <a:defRPr>
                <a:solidFill>
                  <a:schemeClr val="bg1"/>
                </a:solidFill>
                <a:latin typeface="+mn-lt"/>
              </a:defRPr>
            </a:lvl1pPr>
          </a:lstStyle>
          <a:p>
            <a:pPr>
              <a:defRPr/>
            </a:pPr>
            <a:endParaRPr lang="en-US" altLang="ko-KR"/>
          </a:p>
        </p:txBody>
      </p:sp>
      <p:sp>
        <p:nvSpPr>
          <p:cNvPr id="6" name="Rectangle 6"/>
          <p:cNvSpPr>
            <a:spLocks noGrp="1" noChangeArrowheads="1"/>
          </p:cNvSpPr>
          <p:nvPr>
            <p:ph type="ftr" sz="quarter" idx="11"/>
          </p:nvPr>
        </p:nvSpPr>
        <p:spPr/>
        <p:txBody>
          <a:bodyPr/>
          <a:lstStyle>
            <a:lvl1pPr>
              <a:defRPr>
                <a:solidFill>
                  <a:schemeClr val="bg1"/>
                </a:solidFill>
              </a:defRPr>
            </a:lvl1pPr>
          </a:lstStyle>
          <a:p>
            <a:pPr>
              <a:defRPr/>
            </a:pPr>
            <a:endParaRPr lang="en-US" altLang="ko-KR"/>
          </a:p>
        </p:txBody>
      </p:sp>
      <p:sp>
        <p:nvSpPr>
          <p:cNvPr id="7" name="Rectangle 7"/>
          <p:cNvSpPr>
            <a:spLocks noGrp="1" noChangeArrowheads="1"/>
          </p:cNvSpPr>
          <p:nvPr>
            <p:ph type="sldNum" sz="quarter" idx="12"/>
          </p:nvPr>
        </p:nvSpPr>
        <p:spPr/>
        <p:txBody>
          <a:bodyPr/>
          <a:lstStyle>
            <a:lvl1pPr>
              <a:defRPr>
                <a:solidFill>
                  <a:schemeClr val="bg1"/>
                </a:solidFill>
              </a:defRPr>
            </a:lvl1pPr>
          </a:lstStyle>
          <a:p>
            <a:pPr>
              <a:defRPr/>
            </a:pPr>
            <a:fld id="{B2A3DB5B-A5DD-4D08-ADAA-B2C84B081A18}" type="slidenum">
              <a:rPr lang="en-US" altLang="ko-KR"/>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FBCE9AF3-4292-48AD-8B94-9CF220680946}" type="slidenum">
              <a:rPr lang="en-US" altLang="ko-KR"/>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92634" y="228600"/>
            <a:ext cx="26797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49300" y="228600"/>
            <a:ext cx="7840133"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43AF9D6C-B133-4B48-844E-55674F9523A2}" type="slidenum">
              <a:rPr lang="en-US" altLang="ko-KR"/>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49301" y="228600"/>
            <a:ext cx="10723033"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a:ln/>
        </p:spPr>
        <p:txBody>
          <a:bodyPr/>
          <a:lstStyle>
            <a:lvl1pPr>
              <a:defRPr/>
            </a:lvl1pPr>
          </a:lstStyle>
          <a:p>
            <a:pPr>
              <a:defRPr/>
            </a:pPr>
            <a:fld id="{FB8DF46A-45E9-4D67-87FF-29A246A84566}" type="slidenum">
              <a:rPr lang="en-US" altLang="ko-KR"/>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A80C5CB5-BED8-4FE6-B51F-5F5240F04968}" type="slidenum">
              <a:rPr lang="en-US" altLang="ko-KR"/>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F93C557D-C9E5-425A-A07A-E2A1BF8D0B40}" type="slidenum">
              <a:rPr lang="en-US" altLang="ko-KR"/>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49300" y="1295400"/>
            <a:ext cx="5257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0300" y="1295400"/>
            <a:ext cx="5259917"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B993DCE8-27D2-432B-88E8-C4D3490CB7F2}" type="slidenum">
              <a:rPr lang="en-US" altLang="ko-KR"/>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7"/>
          <p:cNvSpPr>
            <a:spLocks noGrp="1" noChangeArrowheads="1"/>
          </p:cNvSpPr>
          <p:nvPr>
            <p:ph type="sldNum" sz="quarter" idx="12"/>
          </p:nvPr>
        </p:nvSpPr>
        <p:spPr>
          <a:ln/>
        </p:spPr>
        <p:txBody>
          <a:bodyPr/>
          <a:lstStyle>
            <a:lvl1pPr>
              <a:defRPr/>
            </a:lvl1pPr>
          </a:lstStyle>
          <a:p>
            <a:pPr>
              <a:defRPr/>
            </a:pPr>
            <a:fld id="{4FCB46AF-DB01-47DB-B293-CBD21EA82ABE}" type="slidenum">
              <a:rPr lang="en-US" altLang="ko-KR"/>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a:ln/>
        </p:spPr>
        <p:txBody>
          <a:bodyPr/>
          <a:lstStyle>
            <a:lvl1pPr>
              <a:defRPr/>
            </a:lvl1pPr>
          </a:lstStyle>
          <a:p>
            <a:pPr>
              <a:defRPr/>
            </a:pPr>
            <a:fld id="{F68B7551-CF46-4DA6-8326-2D848D1E114F}" type="slidenum">
              <a:rPr lang="en-US" altLang="ko-KR"/>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7"/>
          <p:cNvSpPr>
            <a:spLocks noGrp="1" noChangeArrowheads="1"/>
          </p:cNvSpPr>
          <p:nvPr>
            <p:ph type="sldNum" sz="quarter" idx="12"/>
          </p:nvPr>
        </p:nvSpPr>
        <p:spPr>
          <a:ln/>
        </p:spPr>
        <p:txBody>
          <a:bodyPr/>
          <a:lstStyle>
            <a:lvl1pPr>
              <a:defRPr/>
            </a:lvl1pPr>
          </a:lstStyle>
          <a:p>
            <a:pPr>
              <a:defRPr/>
            </a:pPr>
            <a:fld id="{C9769EBA-2014-4F7D-968B-43BCCDB54F92}" type="slidenum">
              <a:rPr lang="en-US" altLang="ko-KR"/>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D33160DF-CD41-41A2-9FCE-CA91089CD9DE}" type="slidenum">
              <a:rPr lang="en-US" altLang="ko-KR"/>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47E6671F-9BCD-4D5C-BC1A-A76FC64B581E}" type="slidenum">
              <a:rPr lang="en-US" altLang="ko-KR"/>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서식1-1"/>
          <p:cNvPicPr>
            <a:picLocks noChangeArrowheads="1"/>
          </p:cNvPicPr>
          <p:nvPr/>
        </p:nvPicPr>
        <p:blipFill>
          <a:blip r:embed="rId14"/>
          <a:srcRect/>
          <a:stretch>
            <a:fillRect/>
          </a:stretch>
        </p:blipFill>
        <p:spPr bwMode="auto">
          <a:xfrm>
            <a:off x="1" y="1"/>
            <a:ext cx="12204700" cy="6873875"/>
          </a:xfrm>
          <a:prstGeom prst="rect">
            <a:avLst/>
          </a:prstGeom>
          <a:noFill/>
          <a:ln w="9525">
            <a:noFill/>
            <a:miter lim="800000"/>
            <a:headEnd/>
            <a:tailEnd/>
          </a:ln>
        </p:spPr>
      </p:pic>
      <p:sp>
        <p:nvSpPr>
          <p:cNvPr id="1027" name="Rectangle 3"/>
          <p:cNvSpPr>
            <a:spLocks noGrp="1" noChangeArrowheads="1"/>
          </p:cNvSpPr>
          <p:nvPr>
            <p:ph type="title"/>
          </p:nvPr>
        </p:nvSpPr>
        <p:spPr bwMode="auto">
          <a:xfrm>
            <a:off x="749301" y="228600"/>
            <a:ext cx="10723033"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zh-CN"/>
              <a:t> </a:t>
            </a:r>
            <a:endParaRPr lang="en-US" altLang="ko-KR"/>
          </a:p>
        </p:txBody>
      </p:sp>
      <p:sp>
        <p:nvSpPr>
          <p:cNvPr id="1028" name="Rectangle 4"/>
          <p:cNvSpPr>
            <a:spLocks noGrp="1" noChangeArrowheads="1"/>
          </p:cNvSpPr>
          <p:nvPr>
            <p:ph type="body" idx="1"/>
          </p:nvPr>
        </p:nvSpPr>
        <p:spPr bwMode="auto">
          <a:xfrm>
            <a:off x="749300" y="1295400"/>
            <a:ext cx="1072091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zh-CN"/>
              <a:t> </a:t>
            </a:r>
            <a:endParaRPr lang="en-US" altLang="ko-KR"/>
          </a:p>
          <a:p>
            <a:pPr lvl="1"/>
            <a:r>
              <a:rPr lang="ko-KR" altLang="zh-CN"/>
              <a:t> </a:t>
            </a:r>
            <a:endParaRPr lang="en-US" altLang="ko-KR"/>
          </a:p>
          <a:p>
            <a:pPr lvl="2"/>
            <a:r>
              <a:rPr lang="ko-KR" altLang="zh-CN"/>
              <a:t> </a:t>
            </a:r>
            <a:endParaRPr lang="en-US" altLang="ko-KR"/>
          </a:p>
          <a:p>
            <a:pPr lvl="3"/>
            <a:r>
              <a:rPr lang="ko-KR" altLang="zh-CN"/>
              <a:t> </a:t>
            </a:r>
            <a:endParaRPr lang="en-US" altLang="ko-KR"/>
          </a:p>
          <a:p>
            <a:pPr lvl="4"/>
            <a:r>
              <a:rPr lang="ko-KR" altLang="zh-CN"/>
              <a:t> </a:t>
            </a:r>
            <a:endParaRPr lang="en-US" altLang="ko-KR"/>
          </a:p>
        </p:txBody>
      </p:sp>
      <p:sp>
        <p:nvSpPr>
          <p:cNvPr id="230405" name="Rectangle 5"/>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400" i="0">
                <a:latin typeface="华文中宋" pitchFamily="2" charset="-122"/>
                <a:ea typeface="华文中宋" pitchFamily="2" charset="-122"/>
              </a:defRPr>
            </a:lvl1pPr>
          </a:lstStyle>
          <a:p>
            <a:pPr>
              <a:defRPr/>
            </a:pPr>
            <a:endParaRPr lang="en-US" altLang="ko-KR"/>
          </a:p>
        </p:txBody>
      </p:sp>
      <p:sp>
        <p:nvSpPr>
          <p:cNvPr id="230406" name="Rectangle 6"/>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latinLnBrk="1">
              <a:defRPr sz="1400" i="0">
                <a:ea typeface="华文中宋" pitchFamily="2" charset="-122"/>
              </a:defRPr>
            </a:lvl1pPr>
          </a:lstStyle>
          <a:p>
            <a:pPr>
              <a:defRPr/>
            </a:pPr>
            <a:endParaRPr lang="en-US" altLang="ko-KR"/>
          </a:p>
        </p:txBody>
      </p:sp>
      <p:sp>
        <p:nvSpPr>
          <p:cNvPr id="230407" name="Rectangle 7"/>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400" i="0">
                <a:ea typeface="华文中宋" pitchFamily="2" charset="-122"/>
              </a:defRPr>
            </a:lvl1pPr>
          </a:lstStyle>
          <a:p>
            <a:pPr>
              <a:defRPr/>
            </a:pPr>
            <a:fld id="{1B452D96-AC2A-4173-8052-3CC6F5EA38AA}" type="slidenum">
              <a:rPr lang="en-US" altLang="ko-KR"/>
              <a:pPr>
                <a:defRPr/>
              </a:pPr>
              <a:t>‹#›</a:t>
            </a:fld>
            <a:endParaRPr lang="en-US" altLang="ko-KR"/>
          </a:p>
        </p:txBody>
      </p:sp>
      <p:pic>
        <p:nvPicPr>
          <p:cNvPr id="1032" name="Picture 8" descr="swpu"/>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8536517" y="6350000"/>
            <a:ext cx="3655483" cy="522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95" r:id="rId1"/>
    <p:sldLayoutId id="2147483894" r:id="rId2"/>
    <p:sldLayoutId id="2147483893" r:id="rId3"/>
    <p:sldLayoutId id="2147483892" r:id="rId4"/>
    <p:sldLayoutId id="2147483891" r:id="rId5"/>
    <p:sldLayoutId id="2147483890" r:id="rId6"/>
    <p:sldLayoutId id="2147483889" r:id="rId7"/>
    <p:sldLayoutId id="2147483888" r:id="rId8"/>
    <p:sldLayoutId id="2147483887" r:id="rId9"/>
    <p:sldLayoutId id="2147483886" r:id="rId10"/>
    <p:sldLayoutId id="2147483885" r:id="rId11"/>
    <p:sldLayoutId id="2147483884" r:id="rId12"/>
  </p:sldLayoutIdLst>
  <p:txStyles>
    <p:titleStyle>
      <a:lvl1pPr algn="l" rtl="0" eaLnBrk="0" fontAlgn="base" hangingPunct="0">
        <a:spcBef>
          <a:spcPct val="0"/>
        </a:spcBef>
        <a:spcAft>
          <a:spcPct val="0"/>
        </a:spcAft>
        <a:defRPr kumimoji="1" sz="3800">
          <a:solidFill>
            <a:schemeClr val="bg1"/>
          </a:solidFill>
          <a:latin typeface="+mj-lt"/>
          <a:ea typeface="+mj-ea"/>
          <a:cs typeface="+mj-cs"/>
        </a:defRPr>
      </a:lvl1pPr>
      <a:lvl2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2pPr>
      <a:lvl3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3pPr>
      <a:lvl4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4pPr>
      <a:lvl5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5pPr>
      <a:lvl6pPr marL="4572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6pPr>
      <a:lvl7pPr marL="9144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7pPr>
      <a:lvl8pPr marL="13716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8pPr>
      <a:lvl9pPr marL="18288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9pPr>
    </p:titleStyle>
    <p:bodyStyle>
      <a:lvl1pPr marL="342900" indent="-342900" algn="l" rtl="0" eaLnBrk="0" fontAlgn="base" hangingPunct="0">
        <a:lnSpc>
          <a:spcPct val="110000"/>
        </a:lnSpc>
        <a:spcBef>
          <a:spcPct val="20000"/>
        </a:spcBef>
        <a:spcAft>
          <a:spcPct val="0"/>
        </a:spcAft>
        <a:buFont typeface="Wingdings" pitchFamily="2" charset="2"/>
        <a:buChar char="v"/>
        <a:defRPr kumimoji="1" sz="2800">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har char="•"/>
        <a:defRPr kumimoji="1" sz="2800">
          <a:solidFill>
            <a:schemeClr val="tx1"/>
          </a:solidFill>
          <a:latin typeface="+mn-lt"/>
          <a:ea typeface="+mn-ea"/>
        </a:defRPr>
      </a:lvl2pPr>
      <a:lvl3pPr marL="1143000" indent="-228600" algn="l" rtl="0" eaLnBrk="0" fontAlgn="base" hangingPunct="0">
        <a:lnSpc>
          <a:spcPct val="110000"/>
        </a:lnSpc>
        <a:spcBef>
          <a:spcPct val="20000"/>
        </a:spcBef>
        <a:spcAft>
          <a:spcPct val="0"/>
        </a:spcAft>
        <a:buFont typeface="Times New Roman" pitchFamily="18" charset="0"/>
        <a:buChar char="–"/>
        <a:defRPr kumimoji="1" sz="2600">
          <a:solidFill>
            <a:schemeClr val="tx1"/>
          </a:solidFill>
          <a:latin typeface="+mn-lt"/>
          <a:ea typeface="+mn-ea"/>
        </a:defRPr>
      </a:lvl3pPr>
      <a:lvl4pPr marL="1600200" indent="-228600" algn="l" rtl="0" eaLnBrk="0" fontAlgn="base" hangingPunct="0">
        <a:lnSpc>
          <a:spcPct val="110000"/>
        </a:lnSpc>
        <a:spcBef>
          <a:spcPct val="20000"/>
        </a:spcBef>
        <a:spcAft>
          <a:spcPct val="0"/>
        </a:spcAft>
        <a:buFont typeface="Wingdings" pitchFamily="2" charset="2"/>
        <a:buChar char=""/>
        <a:defRPr kumimoji="1" sz="2600">
          <a:solidFill>
            <a:schemeClr val="tx1"/>
          </a:solidFill>
          <a:latin typeface="+mn-lt"/>
          <a:ea typeface="+mn-ea"/>
        </a:defRPr>
      </a:lvl4pPr>
      <a:lvl5pPr marL="20574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5pPr>
      <a:lvl6pPr marL="25146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6pPr>
      <a:lvl7pPr marL="29718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7pPr>
      <a:lvl8pPr marL="34290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8pPr>
      <a:lvl9pPr marL="38862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8.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551384" y="116632"/>
            <a:ext cx="8042275" cy="838200"/>
          </a:xfrm>
        </p:spPr>
        <p:txBody>
          <a:bodyPr/>
          <a:lstStyle/>
          <a:p>
            <a:r>
              <a:rPr lang="en-US" altLang="zh-CN" dirty="0">
                <a:solidFill>
                  <a:srgbClr val="FFFF00"/>
                </a:solidFill>
                <a:effectLst>
                  <a:outerShdw blurRad="38100" dist="38100" dir="2700000" algn="tl">
                    <a:srgbClr val="000000">
                      <a:alpha val="43137"/>
                    </a:srgbClr>
                  </a:outerShdw>
                </a:effectLst>
              </a:rPr>
              <a:t>1.7-1.8 </a:t>
            </a:r>
            <a:r>
              <a:rPr lang="zh-CN" altLang="en-US" dirty="0">
                <a:solidFill>
                  <a:srgbClr val="FFFF00"/>
                </a:solidFill>
                <a:effectLst>
                  <a:outerShdw blurRad="38100" dist="38100" dir="2700000" algn="tl">
                    <a:srgbClr val="000000">
                      <a:alpha val="43137"/>
                    </a:srgbClr>
                  </a:outerShdw>
                </a:effectLst>
              </a:rPr>
              <a:t>证明定理的方法</a:t>
            </a:r>
          </a:p>
        </p:txBody>
      </p:sp>
      <p:sp>
        <p:nvSpPr>
          <p:cNvPr id="16386" name="Rectangle 3"/>
          <p:cNvSpPr>
            <a:spLocks noGrp="1" noChangeArrowheads="1"/>
          </p:cNvSpPr>
          <p:nvPr>
            <p:ph type="body" idx="1"/>
          </p:nvPr>
        </p:nvSpPr>
        <p:spPr>
          <a:xfrm>
            <a:off x="1952625" y="1428750"/>
            <a:ext cx="8040688" cy="4724400"/>
          </a:xfrm>
        </p:spPr>
        <p:txBody>
          <a:bodyPr/>
          <a:lstStyle/>
          <a:p>
            <a:pPr>
              <a:lnSpc>
                <a:spcPct val="130000"/>
              </a:lnSpc>
            </a:pPr>
            <a:r>
              <a:rPr lang="zh-CN" altLang="en-US" sz="2400" b="1" dirty="0"/>
              <a:t>定理的形式通常是蕴含式： </a:t>
            </a:r>
            <a:r>
              <a:rPr lang="en-US" altLang="zh-CN" sz="2400" b="1" i="1" dirty="0" err="1"/>
              <a:t>p</a:t>
            </a:r>
            <a:r>
              <a:rPr lang="en-US" altLang="zh-CN" sz="2400" b="1" dirty="0" err="1">
                <a:sym typeface="Symbol" pitchFamily="18" charset="2"/>
              </a:rPr>
              <a:t></a:t>
            </a:r>
            <a:r>
              <a:rPr lang="en-US" altLang="zh-CN" sz="2400" b="1" i="1" dirty="0" err="1">
                <a:sym typeface="Symbol" pitchFamily="18" charset="2"/>
              </a:rPr>
              <a:t>q</a:t>
            </a:r>
            <a:endParaRPr lang="en-US" altLang="zh-CN" sz="2400" b="1" i="1" dirty="0">
              <a:sym typeface="Symbol" pitchFamily="18" charset="2"/>
            </a:endParaRPr>
          </a:p>
          <a:p>
            <a:pPr>
              <a:lnSpc>
                <a:spcPct val="130000"/>
              </a:lnSpc>
            </a:pPr>
            <a:r>
              <a:rPr lang="zh-CN" altLang="en-US" sz="2400" b="1" dirty="0">
                <a:sym typeface="Symbol" pitchFamily="18" charset="2"/>
              </a:rPr>
              <a:t>证明方法</a:t>
            </a:r>
            <a:endParaRPr lang="en-US" altLang="zh-CN" sz="2400" b="1" dirty="0"/>
          </a:p>
          <a:p>
            <a:pPr lvl="1">
              <a:lnSpc>
                <a:spcPct val="130000"/>
              </a:lnSpc>
            </a:pPr>
            <a:r>
              <a:rPr lang="zh-CN" altLang="en-US" sz="2000" b="1" dirty="0"/>
              <a:t>直接证明 </a:t>
            </a:r>
            <a:r>
              <a:rPr lang="en-US" altLang="zh-CN" sz="2000" b="1" dirty="0"/>
              <a:t>/</a:t>
            </a:r>
            <a:r>
              <a:rPr lang="en-US" altLang="zh-CN" sz="2000" b="1" i="1" dirty="0">
                <a:ea typeface="楷体_GB2312" pitchFamily="49" charset="-122"/>
              </a:rPr>
              <a:t>direct proof</a:t>
            </a:r>
            <a:endParaRPr lang="zh-CN" altLang="en-US" sz="2000" b="1" i="1" dirty="0"/>
          </a:p>
          <a:p>
            <a:pPr lvl="1">
              <a:lnSpc>
                <a:spcPct val="130000"/>
              </a:lnSpc>
            </a:pPr>
            <a:r>
              <a:rPr lang="zh-CN" altLang="en-US" sz="2000" b="1" dirty="0"/>
              <a:t>间接（逆反）证明 </a:t>
            </a:r>
            <a:r>
              <a:rPr lang="en-US" altLang="zh-CN" sz="2000" b="1" dirty="0">
                <a:ea typeface="楷体_GB2312" pitchFamily="49" charset="-122"/>
              </a:rPr>
              <a:t>/</a:t>
            </a:r>
            <a:r>
              <a:rPr lang="en-US" altLang="zh-CN" sz="2000" b="1" i="1" dirty="0">
                <a:ea typeface="楷体_GB2312" pitchFamily="49" charset="-122"/>
              </a:rPr>
              <a:t>indirect proof </a:t>
            </a:r>
            <a:endParaRPr lang="zh-CN" altLang="en-US" sz="2000" b="1" i="1" dirty="0">
              <a:ea typeface="楷体_GB2312" pitchFamily="49" charset="-122"/>
            </a:endParaRPr>
          </a:p>
          <a:p>
            <a:pPr lvl="1">
              <a:lnSpc>
                <a:spcPct val="130000"/>
              </a:lnSpc>
            </a:pPr>
            <a:r>
              <a:rPr lang="zh-CN" altLang="en-US" sz="2000" b="1" dirty="0"/>
              <a:t>空证明、平凡证明 </a:t>
            </a:r>
            <a:r>
              <a:rPr lang="en-US" altLang="zh-CN" sz="2000" b="1" dirty="0"/>
              <a:t>/</a:t>
            </a:r>
            <a:r>
              <a:rPr lang="en-US" altLang="zh-CN" sz="2000" b="1" i="1" dirty="0">
                <a:ea typeface="楷体_GB2312" pitchFamily="49" charset="-122"/>
              </a:rPr>
              <a:t>vacuous proof, trivial proof</a:t>
            </a:r>
            <a:endParaRPr lang="zh-CN" altLang="en-US" sz="2000" b="1" i="1" dirty="0">
              <a:ea typeface="楷体_GB2312" pitchFamily="49" charset="-122"/>
            </a:endParaRPr>
          </a:p>
          <a:p>
            <a:pPr lvl="1">
              <a:lnSpc>
                <a:spcPct val="130000"/>
              </a:lnSpc>
            </a:pPr>
            <a:r>
              <a:rPr lang="zh-CN" altLang="en-US" sz="2000" b="1" dirty="0"/>
              <a:t>归谬证明（反证）</a:t>
            </a:r>
            <a:r>
              <a:rPr lang="en-US" altLang="zh-CN" sz="2000" b="1" dirty="0"/>
              <a:t>/</a:t>
            </a:r>
            <a:r>
              <a:rPr lang="en-US" altLang="zh-CN" sz="2000" b="1" i="1" dirty="0">
                <a:ea typeface="楷体_GB2312" pitchFamily="49" charset="-122"/>
              </a:rPr>
              <a:t>proof of contradiction</a:t>
            </a:r>
            <a:endParaRPr lang="zh-CN" altLang="en-US" sz="2000" b="1" i="1" dirty="0"/>
          </a:p>
          <a:p>
            <a:pPr lvl="1">
              <a:lnSpc>
                <a:spcPct val="130000"/>
              </a:lnSpc>
            </a:pPr>
            <a:r>
              <a:rPr lang="zh-CN" altLang="en-US" sz="2000" b="1" dirty="0"/>
              <a:t>分情况证明 </a:t>
            </a:r>
            <a:r>
              <a:rPr lang="en-US" altLang="zh-CN" sz="2000" b="1" dirty="0"/>
              <a:t>/</a:t>
            </a:r>
            <a:r>
              <a:rPr lang="en-US" altLang="zh-CN" sz="2000" b="1" i="1" dirty="0">
                <a:ea typeface="楷体_GB2312" pitchFamily="49" charset="-122"/>
              </a:rPr>
              <a:t>proof of cases</a:t>
            </a:r>
            <a:endParaRPr lang="zh-CN" altLang="en-US" sz="2000" b="1" i="1" dirty="0"/>
          </a:p>
          <a:p>
            <a:pPr lvl="1">
              <a:lnSpc>
                <a:spcPct val="130000"/>
              </a:lnSpc>
            </a:pPr>
            <a:r>
              <a:rPr lang="zh-CN" altLang="en-US" sz="2000" b="1" dirty="0"/>
              <a:t>等价性证明 </a:t>
            </a:r>
            <a:r>
              <a:rPr lang="en-US" altLang="zh-CN" sz="2000" b="1" dirty="0"/>
              <a:t>/</a:t>
            </a:r>
            <a:r>
              <a:rPr lang="en-US" altLang="zh-CN" sz="2000" b="1" i="1" dirty="0">
                <a:ea typeface="楷体_GB2312" pitchFamily="49" charset="-122"/>
              </a:rPr>
              <a:t>proofs of equivalence</a:t>
            </a:r>
            <a:endParaRPr lang="zh-CN" altLang="en-US" sz="2000" b="1" i="1" dirty="0"/>
          </a:p>
          <a:p>
            <a:pPr lvl="1">
              <a:lnSpc>
                <a:spcPct val="130000"/>
              </a:lnSpc>
            </a:pPr>
            <a:r>
              <a:rPr lang="zh-CN" altLang="en-US" sz="2000" b="1" dirty="0"/>
              <a:t>附件前提（演绎）证明 </a:t>
            </a:r>
            <a:r>
              <a:rPr lang="en-US" altLang="zh-CN" sz="2000" b="1" dirty="0"/>
              <a:t>/</a:t>
            </a:r>
            <a:r>
              <a:rPr lang="en-US" altLang="zh-CN" sz="2000" b="1" i="1" dirty="0"/>
              <a:t>deductive proof</a:t>
            </a:r>
            <a:endParaRPr lang="zh-CN" altLang="en-US" sz="2000" b="1" i="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pPr>
              <a:defRPr/>
            </a:pPr>
            <a:r>
              <a:rPr lang="zh-CN" altLang="en-US" dirty="0">
                <a:effectLst>
                  <a:outerShdw blurRad="38100" dist="38100" dir="2700000" algn="tl">
                    <a:srgbClr val="000000">
                      <a:alpha val="43137"/>
                    </a:srgbClr>
                  </a:outerShdw>
                </a:effectLst>
              </a:rPr>
              <a:t>分情形证明法</a:t>
            </a:r>
          </a:p>
        </p:txBody>
      </p:sp>
      <p:sp>
        <p:nvSpPr>
          <p:cNvPr id="657411" name="Rectangle 3"/>
          <p:cNvSpPr>
            <a:spLocks noGrp="1" noChangeArrowheads="1"/>
          </p:cNvSpPr>
          <p:nvPr>
            <p:ph type="body" idx="1"/>
          </p:nvPr>
        </p:nvSpPr>
        <p:spPr>
          <a:xfrm>
            <a:off x="1127448" y="1295400"/>
            <a:ext cx="10225135" cy="4724400"/>
          </a:xfrm>
        </p:spPr>
        <p:txBody>
          <a:bodyPr/>
          <a:lstStyle/>
          <a:p>
            <a:pPr algn="just">
              <a:defRPr/>
            </a:pPr>
            <a:r>
              <a:rPr lang="zh-CN" altLang="en-US" b="1" dirty="0">
                <a:solidFill>
                  <a:srgbClr val="C00000"/>
                </a:solidFill>
                <a:effectLst>
                  <a:outerShdw blurRad="38100" dist="38100" dir="2700000" algn="tl">
                    <a:srgbClr val="000000">
                      <a:alpha val="43137"/>
                    </a:srgbClr>
                  </a:outerShdw>
                </a:effectLst>
                <a:latin typeface="+mn-ea"/>
              </a:rPr>
              <a:t>分情形证明法思想</a:t>
            </a:r>
            <a:endParaRPr lang="en-US" altLang="zh-CN" b="1" dirty="0">
              <a:solidFill>
                <a:srgbClr val="C00000"/>
              </a:solidFill>
              <a:effectLst>
                <a:outerShdw blurRad="38100" dist="38100" dir="2700000" algn="tl">
                  <a:srgbClr val="000000">
                    <a:alpha val="43137"/>
                  </a:srgbClr>
                </a:outerShdw>
              </a:effectLst>
              <a:latin typeface="+mn-ea"/>
            </a:endParaRPr>
          </a:p>
          <a:p>
            <a:pPr lvl="1" algn="just">
              <a:lnSpc>
                <a:spcPct val="120000"/>
              </a:lnSpc>
              <a:spcBef>
                <a:spcPts val="600"/>
              </a:spcBef>
              <a:defRPr/>
            </a:pPr>
            <a:r>
              <a:rPr lang="zh-CN" altLang="en-US" sz="2600" b="1" spc="-100" dirty="0">
                <a:ea typeface="仿宋_GB2312" pitchFamily="49" charset="-122"/>
              </a:rPr>
              <a:t>证明形如</a:t>
            </a:r>
            <a:r>
              <a:rPr lang="en-US" altLang="zh-CN" sz="2600" b="1" i="1" spc="-100" dirty="0">
                <a:ea typeface="仿宋_GB2312" pitchFamily="49" charset="-122"/>
              </a:rPr>
              <a:t>p</a:t>
            </a:r>
            <a:r>
              <a:rPr lang="en-US" altLang="zh-CN" sz="2600" b="1" spc="-100" baseline="-25000" dirty="0">
                <a:ea typeface="仿宋_GB2312" pitchFamily="49" charset="-122"/>
              </a:rPr>
              <a:t>1</a:t>
            </a:r>
            <a:r>
              <a:rPr lang="en-US" altLang="zh-CN" sz="2600" b="1" spc="-100" dirty="0">
                <a:ea typeface="仿宋_GB2312" pitchFamily="49" charset="-122"/>
              </a:rPr>
              <a:t>∨ </a:t>
            </a:r>
            <a:r>
              <a:rPr lang="en-US" altLang="zh-CN" sz="2600" b="1" i="1" spc="-100" dirty="0">
                <a:ea typeface="仿宋_GB2312" pitchFamily="49" charset="-122"/>
              </a:rPr>
              <a:t>p</a:t>
            </a:r>
            <a:r>
              <a:rPr lang="en-US" altLang="zh-CN" sz="2600" b="1" spc="-100" baseline="-25000" dirty="0">
                <a:ea typeface="仿宋_GB2312" pitchFamily="49" charset="-122"/>
              </a:rPr>
              <a:t>2</a:t>
            </a:r>
            <a:r>
              <a:rPr lang="en-US" altLang="zh-CN" sz="2600" b="1" spc="-100" dirty="0">
                <a:ea typeface="仿宋_GB2312" pitchFamily="49" charset="-122"/>
              </a:rPr>
              <a:t>∨</a:t>
            </a:r>
            <a:r>
              <a:rPr lang="en-US" altLang="zh-CN" sz="2600" b="1" spc="-100" baseline="-25000" dirty="0">
                <a:ea typeface="仿宋_GB2312" pitchFamily="49" charset="-122"/>
              </a:rPr>
              <a:t>…</a:t>
            </a:r>
            <a:r>
              <a:rPr lang="en-US" altLang="zh-CN" sz="2600" b="1" spc="-100" dirty="0">
                <a:ea typeface="仿宋_GB2312" pitchFamily="49" charset="-122"/>
              </a:rPr>
              <a:t>∨ </a:t>
            </a:r>
            <a:r>
              <a:rPr lang="en-US" altLang="zh-CN" sz="2600" b="1" i="1" spc="-100" dirty="0" err="1">
                <a:ea typeface="仿宋_GB2312" pitchFamily="49" charset="-122"/>
              </a:rPr>
              <a:t>p</a:t>
            </a:r>
            <a:r>
              <a:rPr lang="en-US" altLang="zh-CN" sz="2600" b="1" i="1" spc="-100" baseline="-25000" dirty="0" err="1">
                <a:ea typeface="仿宋_GB2312" pitchFamily="49" charset="-122"/>
              </a:rPr>
              <a:t>n</a:t>
            </a:r>
            <a:r>
              <a:rPr lang="en-US" altLang="zh-CN" sz="2600" b="1" spc="-100" baseline="-25000" dirty="0">
                <a:ea typeface="仿宋_GB2312" pitchFamily="49" charset="-122"/>
              </a:rPr>
              <a:t> </a:t>
            </a:r>
            <a:r>
              <a:rPr lang="en-US" altLang="zh-CN" sz="2600" b="1" spc="-100" dirty="0">
                <a:solidFill>
                  <a:schemeClr val="tx2"/>
                </a:solidFill>
                <a:ea typeface="仿宋_GB2312" pitchFamily="49" charset="-122"/>
              </a:rPr>
              <a:t>→</a:t>
            </a:r>
            <a:r>
              <a:rPr lang="en-US" altLang="zh-CN" sz="2600" b="1" spc="-100" dirty="0">
                <a:ea typeface="仿宋_GB2312" pitchFamily="49" charset="-122"/>
              </a:rPr>
              <a:t> </a:t>
            </a:r>
            <a:r>
              <a:rPr lang="en-US" altLang="zh-CN" sz="2600" b="1" i="1" spc="-100" dirty="0">
                <a:ea typeface="仿宋_GB2312" pitchFamily="49" charset="-122"/>
              </a:rPr>
              <a:t>q</a:t>
            </a:r>
            <a:r>
              <a:rPr lang="en-US" altLang="zh-CN" sz="2600" b="1" spc="-100" dirty="0">
                <a:ea typeface="仿宋_GB2312" pitchFamily="49" charset="-122"/>
              </a:rPr>
              <a:t> </a:t>
            </a:r>
            <a:r>
              <a:rPr lang="zh-CN" altLang="en-US" sz="2600" b="1" spc="-100" dirty="0">
                <a:ea typeface="仿宋_GB2312" pitchFamily="49" charset="-122"/>
              </a:rPr>
              <a:t>，前提不一定都为真</a:t>
            </a:r>
          </a:p>
          <a:p>
            <a:pPr lvl="1">
              <a:lnSpc>
                <a:spcPct val="120000"/>
              </a:lnSpc>
              <a:spcBef>
                <a:spcPts val="600"/>
              </a:spcBef>
              <a:defRPr/>
            </a:pPr>
            <a:r>
              <a:rPr lang="zh-CN" altLang="en-US" sz="2600" b="1" spc="-100" dirty="0">
                <a:ea typeface="仿宋_GB2312" pitchFamily="49" charset="-122"/>
              </a:rPr>
              <a:t>因</a:t>
            </a:r>
            <a:r>
              <a:rPr lang="en-US" altLang="zh-CN" sz="2600" b="1" i="1" spc="-100" dirty="0">
                <a:ea typeface="仿宋_GB2312" pitchFamily="49" charset="-122"/>
              </a:rPr>
              <a:t>p</a:t>
            </a:r>
            <a:r>
              <a:rPr lang="en-US" altLang="zh-CN" sz="2600" b="1" spc="-100" baseline="-25000" dirty="0">
                <a:ea typeface="仿宋_GB2312" pitchFamily="49" charset="-122"/>
              </a:rPr>
              <a:t>1</a:t>
            </a:r>
            <a:r>
              <a:rPr lang="en-US" altLang="zh-CN" sz="2600" b="1" spc="-100" dirty="0">
                <a:ea typeface="仿宋_GB2312" pitchFamily="49" charset="-122"/>
              </a:rPr>
              <a:t>∨</a:t>
            </a:r>
            <a:r>
              <a:rPr lang="en-US" altLang="zh-CN" sz="2600" b="1" i="1" spc="-100" dirty="0">
                <a:ea typeface="仿宋_GB2312" pitchFamily="49" charset="-122"/>
              </a:rPr>
              <a:t>p</a:t>
            </a:r>
            <a:r>
              <a:rPr lang="en-US" altLang="zh-CN" sz="2600" b="1" spc="-100" baseline="-25000" dirty="0">
                <a:ea typeface="仿宋_GB2312" pitchFamily="49" charset="-122"/>
              </a:rPr>
              <a:t>2</a:t>
            </a:r>
            <a:r>
              <a:rPr lang="en-US" altLang="zh-CN" sz="2600" b="1" spc="-100" dirty="0">
                <a:ea typeface="仿宋_GB2312" pitchFamily="49" charset="-122"/>
              </a:rPr>
              <a:t>∨</a:t>
            </a:r>
            <a:r>
              <a:rPr lang="en-US" altLang="zh-CN" sz="2600" b="1" spc="-100" baseline="-25000" dirty="0">
                <a:ea typeface="仿宋_GB2312" pitchFamily="49" charset="-122"/>
              </a:rPr>
              <a:t>…</a:t>
            </a:r>
            <a:r>
              <a:rPr lang="en-US" altLang="zh-CN" sz="2600" b="1" spc="-100" dirty="0">
                <a:ea typeface="仿宋_GB2312" pitchFamily="49" charset="-122"/>
              </a:rPr>
              <a:t>∨</a:t>
            </a:r>
            <a:r>
              <a:rPr lang="en-US" altLang="zh-CN" sz="2600" b="1" i="1" spc="-100" dirty="0" err="1">
                <a:ea typeface="仿宋_GB2312" pitchFamily="49" charset="-122"/>
              </a:rPr>
              <a:t>p</a:t>
            </a:r>
            <a:r>
              <a:rPr lang="en-US" altLang="zh-CN" sz="2600" b="1" i="1" spc="-100" baseline="-25000" dirty="0" err="1">
                <a:ea typeface="仿宋_GB2312" pitchFamily="49" charset="-122"/>
              </a:rPr>
              <a:t>n</a:t>
            </a:r>
            <a:r>
              <a:rPr lang="en-US" altLang="zh-CN" sz="2600" b="1" spc="-100" dirty="0" err="1">
                <a:solidFill>
                  <a:schemeClr val="tx2"/>
                </a:solidFill>
                <a:ea typeface="仿宋_GB2312" pitchFamily="49" charset="-122"/>
              </a:rPr>
              <a:t>→</a:t>
            </a:r>
            <a:r>
              <a:rPr lang="en-US" altLang="zh-CN" sz="2600" b="1" i="1" spc="-100" dirty="0" err="1">
                <a:ea typeface="仿宋_GB2312" pitchFamily="49" charset="-122"/>
              </a:rPr>
              <a:t>q</a:t>
            </a:r>
            <a:r>
              <a:rPr lang="en-US" altLang="zh-CN" sz="2600" b="1" spc="-100" dirty="0">
                <a:ea typeface="仿宋_GB2312" pitchFamily="49" charset="-122"/>
                <a:sym typeface="Symbol"/>
              </a:rPr>
              <a:t></a:t>
            </a:r>
            <a:r>
              <a:rPr lang="en-US" altLang="zh-CN" sz="2600" b="1" spc="-100" dirty="0">
                <a:ea typeface="仿宋_GB2312" pitchFamily="49" charset="-122"/>
              </a:rPr>
              <a:t> (</a:t>
            </a:r>
            <a:r>
              <a:rPr lang="en-US" altLang="zh-CN" sz="2600" b="1" i="1" spc="-100" dirty="0">
                <a:ea typeface="仿宋_GB2312" pitchFamily="49" charset="-122"/>
              </a:rPr>
              <a:t>p</a:t>
            </a:r>
            <a:r>
              <a:rPr lang="en-US" altLang="zh-CN" sz="2600" b="1" spc="-100" baseline="-25000" dirty="0">
                <a:ea typeface="仿宋_GB2312" pitchFamily="49" charset="-122"/>
              </a:rPr>
              <a:t>1</a:t>
            </a:r>
            <a:r>
              <a:rPr lang="en-US" altLang="zh-CN" sz="2600" b="1" spc="-100" dirty="0">
                <a:solidFill>
                  <a:schemeClr val="tx2"/>
                </a:solidFill>
                <a:ea typeface="仿宋_GB2312" pitchFamily="49" charset="-122"/>
              </a:rPr>
              <a:t>→</a:t>
            </a:r>
            <a:r>
              <a:rPr lang="en-US" altLang="zh-CN" sz="2600" b="1" i="1" spc="-100" dirty="0">
                <a:ea typeface="仿宋_GB2312" pitchFamily="49" charset="-122"/>
              </a:rPr>
              <a:t>q</a:t>
            </a:r>
            <a:r>
              <a:rPr lang="en-US" altLang="zh-CN" sz="2600" b="1" spc="-100" dirty="0">
                <a:ea typeface="仿宋_GB2312" pitchFamily="49" charset="-122"/>
              </a:rPr>
              <a:t>)</a:t>
            </a:r>
            <a:r>
              <a:rPr lang="zh-CN" altLang="en-US" sz="2600" b="1" spc="-100" dirty="0">
                <a:ea typeface="仿宋_GB2312" pitchFamily="49" charset="-122"/>
              </a:rPr>
              <a:t>∧</a:t>
            </a:r>
            <a:r>
              <a:rPr lang="en-US" altLang="zh-CN" sz="2600" b="1" spc="-100" dirty="0">
                <a:ea typeface="仿宋_GB2312" pitchFamily="49" charset="-122"/>
              </a:rPr>
              <a:t>(</a:t>
            </a:r>
            <a:r>
              <a:rPr lang="en-US" altLang="zh-CN" sz="2600" b="1" i="1" spc="-100" dirty="0">
                <a:ea typeface="仿宋_GB2312" pitchFamily="49" charset="-122"/>
              </a:rPr>
              <a:t>p</a:t>
            </a:r>
            <a:r>
              <a:rPr lang="en-US" altLang="zh-CN" sz="2600" b="1" spc="-100" baseline="-25000" dirty="0">
                <a:ea typeface="仿宋_GB2312" pitchFamily="49" charset="-122"/>
              </a:rPr>
              <a:t>2</a:t>
            </a:r>
            <a:r>
              <a:rPr lang="en-US" altLang="zh-CN" sz="2600" b="1" spc="-100" dirty="0">
                <a:solidFill>
                  <a:schemeClr val="tx2"/>
                </a:solidFill>
                <a:ea typeface="仿宋_GB2312" pitchFamily="49" charset="-122"/>
              </a:rPr>
              <a:t>→</a:t>
            </a:r>
            <a:r>
              <a:rPr lang="en-US" altLang="zh-CN" sz="2600" b="1" i="1" spc="-100" dirty="0">
                <a:ea typeface="仿宋_GB2312" pitchFamily="49" charset="-122"/>
              </a:rPr>
              <a:t>q</a:t>
            </a:r>
            <a:r>
              <a:rPr lang="en-US" altLang="zh-CN" sz="2600" b="1" spc="-100" dirty="0">
                <a:ea typeface="仿宋_GB2312" pitchFamily="49" charset="-122"/>
              </a:rPr>
              <a:t>)∧…∧ (</a:t>
            </a:r>
            <a:r>
              <a:rPr lang="en-US" altLang="zh-CN" sz="2600" b="1" i="1" spc="-100" dirty="0" err="1">
                <a:ea typeface="仿宋_GB2312" pitchFamily="49" charset="-122"/>
              </a:rPr>
              <a:t>p</a:t>
            </a:r>
            <a:r>
              <a:rPr lang="en-US" altLang="zh-CN" sz="2600" b="1" i="1" spc="-100" baseline="-25000" dirty="0" err="1">
                <a:ea typeface="仿宋_GB2312" pitchFamily="49" charset="-122"/>
              </a:rPr>
              <a:t>n</a:t>
            </a:r>
            <a:r>
              <a:rPr lang="en-US" altLang="zh-CN" sz="2600" b="1" spc="-100" dirty="0" err="1">
                <a:solidFill>
                  <a:schemeClr val="tx2"/>
                </a:solidFill>
                <a:ea typeface="仿宋_GB2312" pitchFamily="49" charset="-122"/>
              </a:rPr>
              <a:t>→</a:t>
            </a:r>
            <a:r>
              <a:rPr lang="en-US" altLang="zh-CN" sz="2600" b="1" i="1" spc="-100" dirty="0" err="1">
                <a:ea typeface="仿宋_GB2312" pitchFamily="49" charset="-122"/>
              </a:rPr>
              <a:t>q</a:t>
            </a:r>
            <a:r>
              <a:rPr lang="en-US" altLang="zh-CN" sz="2600" b="1" spc="-100" dirty="0">
                <a:ea typeface="仿宋_GB2312" pitchFamily="49" charset="-122"/>
              </a:rPr>
              <a:t>)</a:t>
            </a:r>
            <a:r>
              <a:rPr lang="zh-CN" altLang="en-US" sz="2600" b="1" spc="-100" dirty="0">
                <a:ea typeface="仿宋_GB2312" pitchFamily="49" charset="-122"/>
              </a:rPr>
              <a:t>，即证明后式为真。</a:t>
            </a:r>
            <a:endParaRPr lang="en-US" altLang="zh-CN" sz="2600" b="1" spc="-100" dirty="0">
              <a:ea typeface="仿宋_GB2312" pitchFamily="49" charset="-122"/>
            </a:endParaRPr>
          </a:p>
          <a:p>
            <a:pPr lvl="1">
              <a:lnSpc>
                <a:spcPct val="120000"/>
              </a:lnSpc>
              <a:spcBef>
                <a:spcPts val="600"/>
              </a:spcBef>
              <a:defRPr/>
            </a:pPr>
            <a:r>
              <a:rPr lang="zh-CN" altLang="en-US" sz="2600" b="1" spc="-100" dirty="0">
                <a:solidFill>
                  <a:schemeClr val="accent5">
                    <a:lumMod val="50000"/>
                  </a:schemeClr>
                </a:solidFill>
                <a:effectLst>
                  <a:outerShdw blurRad="38100" dist="38100" dir="2700000" algn="tl">
                    <a:srgbClr val="000000">
                      <a:alpha val="43137"/>
                    </a:srgbClr>
                  </a:outerShdw>
                </a:effectLst>
                <a:ea typeface="仿宋_GB2312" pitchFamily="49" charset="-122"/>
              </a:rPr>
              <a:t>每个前提与结论构成一种情形，证明每一种情形为真</a:t>
            </a:r>
          </a:p>
          <a:p>
            <a:pPr lvl="2">
              <a:lnSpc>
                <a:spcPct val="120000"/>
              </a:lnSpc>
              <a:spcBef>
                <a:spcPts val="600"/>
              </a:spcBef>
              <a:defRPr/>
            </a:pPr>
            <a:r>
              <a:rPr lang="en-US" altLang="zh-CN" b="1" dirty="0">
                <a:ea typeface="楷体_GB2312" pitchFamily="49" charset="-122"/>
              </a:rPr>
              <a:t>C</a:t>
            </a:r>
            <a:r>
              <a:rPr lang="zh-CN" altLang="en-US" b="1" dirty="0">
                <a:ea typeface="楷体_GB2312" pitchFamily="49" charset="-122"/>
              </a:rPr>
              <a:t>语句：</a:t>
            </a:r>
            <a:r>
              <a:rPr lang="en-US" altLang="zh-CN" b="1" dirty="0">
                <a:ea typeface="楷体_GB2312" pitchFamily="49" charset="-122"/>
              </a:rPr>
              <a:t>switch</a:t>
            </a:r>
          </a:p>
          <a:p>
            <a:pPr lvl="1">
              <a:lnSpc>
                <a:spcPct val="120000"/>
              </a:lnSpc>
              <a:spcBef>
                <a:spcPts val="600"/>
              </a:spcBef>
              <a:defRPr/>
            </a:pPr>
            <a:r>
              <a:rPr lang="zh-CN" altLang="en-US" b="1" dirty="0">
                <a:solidFill>
                  <a:schemeClr val="tx2"/>
                </a:solidFill>
                <a:ea typeface="楷体_GB2312" pitchFamily="49" charset="-122"/>
              </a:rPr>
              <a:t>如：</a:t>
            </a:r>
            <a:r>
              <a:rPr lang="en-US" altLang="zh-CN" b="1" dirty="0">
                <a:solidFill>
                  <a:schemeClr val="tx2"/>
                </a:solidFill>
                <a:ea typeface="楷体_GB2312" pitchFamily="49" charset="-122"/>
              </a:rPr>
              <a:t>|</a:t>
            </a:r>
            <a:r>
              <a:rPr lang="en-US" altLang="zh-CN" b="1" i="1" dirty="0" err="1">
                <a:solidFill>
                  <a:schemeClr val="tx2"/>
                </a:solidFill>
                <a:ea typeface="楷体_GB2312" pitchFamily="49" charset="-122"/>
              </a:rPr>
              <a:t>xy</a:t>
            </a:r>
            <a:r>
              <a:rPr lang="en-US" altLang="zh-CN" b="1" dirty="0">
                <a:solidFill>
                  <a:schemeClr val="tx2"/>
                </a:solidFill>
                <a:ea typeface="楷体_GB2312" pitchFamily="49" charset="-122"/>
              </a:rPr>
              <a:t>|=|</a:t>
            </a:r>
            <a:r>
              <a:rPr lang="en-US" altLang="zh-CN" b="1" i="1" dirty="0">
                <a:solidFill>
                  <a:schemeClr val="tx2"/>
                </a:solidFill>
                <a:ea typeface="楷体_GB2312" pitchFamily="49" charset="-122"/>
              </a:rPr>
              <a:t>x</a:t>
            </a:r>
            <a:r>
              <a:rPr lang="en-US" altLang="zh-CN" b="1" dirty="0">
                <a:solidFill>
                  <a:schemeClr val="tx2"/>
                </a:solidFill>
                <a:ea typeface="楷体_GB2312" pitchFamily="49" charset="-122"/>
              </a:rPr>
              <a:t>||</a:t>
            </a:r>
            <a:r>
              <a:rPr lang="en-US" altLang="zh-CN" b="1" i="1" dirty="0">
                <a:solidFill>
                  <a:schemeClr val="tx2"/>
                </a:solidFill>
                <a:ea typeface="楷体_GB2312" pitchFamily="49" charset="-122"/>
              </a:rPr>
              <a:t>y</a:t>
            </a:r>
            <a:r>
              <a:rPr lang="en-US" altLang="zh-CN" b="1" dirty="0">
                <a:solidFill>
                  <a:schemeClr val="tx2"/>
                </a:solidFill>
                <a:ea typeface="楷体_GB2312" pitchFamily="49" charset="-122"/>
              </a:rPr>
              <a:t>|</a:t>
            </a:r>
            <a:r>
              <a:rPr lang="zh-CN" altLang="en-US" b="1" dirty="0">
                <a:solidFill>
                  <a:schemeClr val="tx2"/>
                </a:solidFill>
                <a:ea typeface="楷体_GB2312" pitchFamily="49" charset="-122"/>
              </a:rPr>
              <a:t>，其中</a:t>
            </a:r>
            <a:r>
              <a:rPr lang="en-US" altLang="zh-CN" b="1" i="1" dirty="0">
                <a:solidFill>
                  <a:schemeClr val="tx2"/>
                </a:solidFill>
                <a:ea typeface="楷体_GB2312" pitchFamily="49" charset="-122"/>
              </a:rPr>
              <a:t>x</a:t>
            </a:r>
            <a:r>
              <a:rPr lang="zh-CN" altLang="en-US" b="1" dirty="0">
                <a:solidFill>
                  <a:schemeClr val="tx2"/>
                </a:solidFill>
                <a:ea typeface="楷体_GB2312" pitchFamily="49" charset="-122"/>
              </a:rPr>
              <a:t>和</a:t>
            </a:r>
            <a:r>
              <a:rPr lang="en-US" altLang="zh-CN" b="1" i="1" dirty="0">
                <a:solidFill>
                  <a:schemeClr val="tx2"/>
                </a:solidFill>
                <a:ea typeface="楷体_GB2312" pitchFamily="49" charset="-122"/>
              </a:rPr>
              <a:t>y</a:t>
            </a:r>
            <a:r>
              <a:rPr lang="zh-CN" altLang="en-US" b="1" dirty="0">
                <a:solidFill>
                  <a:schemeClr val="tx2"/>
                </a:solidFill>
                <a:ea typeface="楷体_GB2312" pitchFamily="49" charset="-122"/>
              </a:rPr>
              <a:t>是实数</a:t>
            </a:r>
            <a:endParaRPr lang="zh-CN" altLang="en-US" b="1"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pPr>
              <a:defRPr/>
            </a:pPr>
            <a:r>
              <a:rPr lang="zh-CN" altLang="en-US" dirty="0">
                <a:effectLst>
                  <a:outerShdw blurRad="38100" dist="38100" dir="2700000" algn="tl">
                    <a:srgbClr val="000000">
                      <a:alpha val="43137"/>
                    </a:srgbClr>
                  </a:outerShdw>
                </a:effectLst>
              </a:rPr>
              <a:t>等价性证明法</a:t>
            </a:r>
          </a:p>
        </p:txBody>
      </p:sp>
      <p:sp>
        <p:nvSpPr>
          <p:cNvPr id="658435" name="Rectangle 3"/>
          <p:cNvSpPr>
            <a:spLocks noGrp="1" noChangeArrowheads="1"/>
          </p:cNvSpPr>
          <p:nvPr>
            <p:ph type="body" idx="1"/>
          </p:nvPr>
        </p:nvSpPr>
        <p:spPr>
          <a:xfrm>
            <a:off x="749301" y="1295400"/>
            <a:ext cx="11035331" cy="5276850"/>
          </a:xfrm>
        </p:spPr>
        <p:txBody>
          <a:bodyPr/>
          <a:lstStyle/>
          <a:p>
            <a:pPr>
              <a:defRPr/>
            </a:pPr>
            <a:r>
              <a:rPr lang="zh-CN" altLang="en-US" b="1" dirty="0">
                <a:solidFill>
                  <a:srgbClr val="C00000"/>
                </a:solidFill>
                <a:effectLst>
                  <a:outerShdw blurRad="38100" dist="38100" dir="2700000" algn="tl">
                    <a:srgbClr val="000000">
                      <a:alpha val="43137"/>
                    </a:srgbClr>
                  </a:outerShdw>
                </a:effectLst>
                <a:latin typeface="+mn-ea"/>
              </a:rPr>
              <a:t>等价性证明法思想</a:t>
            </a:r>
            <a:endParaRPr lang="en-US" altLang="zh-CN" b="1" dirty="0">
              <a:solidFill>
                <a:srgbClr val="C00000"/>
              </a:solidFill>
              <a:effectLst>
                <a:outerShdw blurRad="38100" dist="38100" dir="2700000" algn="tl">
                  <a:srgbClr val="000000">
                    <a:alpha val="43137"/>
                  </a:srgbClr>
                </a:outerShdw>
              </a:effectLst>
              <a:latin typeface="+mn-ea"/>
            </a:endParaRPr>
          </a:p>
          <a:p>
            <a:pPr lvl="1">
              <a:lnSpc>
                <a:spcPct val="120000"/>
              </a:lnSpc>
              <a:spcBef>
                <a:spcPts val="600"/>
              </a:spcBef>
              <a:defRPr/>
            </a:pPr>
            <a:r>
              <a:rPr lang="zh-CN" altLang="en-US" sz="2600" b="1" dirty="0">
                <a:ea typeface="仿宋_GB2312" pitchFamily="49" charset="-122"/>
              </a:rPr>
              <a:t>若要证明的定理本身是个等价命题，</a:t>
            </a:r>
            <a:r>
              <a:rPr lang="en-US" altLang="zh-CN" sz="2600" b="1" i="1" dirty="0" err="1">
                <a:ea typeface="仿宋_GB2312" pitchFamily="49" charset="-122"/>
              </a:rPr>
              <a:t>p</a:t>
            </a:r>
            <a:r>
              <a:rPr lang="en-US" altLang="zh-CN" sz="2600" b="1" dirty="0" err="1">
                <a:ea typeface="仿宋_GB2312" pitchFamily="49" charset="-122"/>
                <a:sym typeface="Symbol"/>
              </a:rPr>
              <a:t></a:t>
            </a:r>
            <a:r>
              <a:rPr lang="en-US" altLang="zh-CN" sz="2600" b="1" i="1" dirty="0" err="1">
                <a:ea typeface="仿宋_GB2312" pitchFamily="49" charset="-122"/>
              </a:rPr>
              <a:t>q</a:t>
            </a:r>
            <a:r>
              <a:rPr lang="zh-CN" altLang="en-US" sz="2600" b="1" dirty="0">
                <a:ea typeface="仿宋_GB2312" pitchFamily="49" charset="-122"/>
              </a:rPr>
              <a:t>永真，前提与结论相互蕴含</a:t>
            </a:r>
          </a:p>
          <a:p>
            <a:pPr lvl="2">
              <a:lnSpc>
                <a:spcPct val="120000"/>
              </a:lnSpc>
              <a:spcBef>
                <a:spcPts val="600"/>
              </a:spcBef>
              <a:defRPr/>
            </a:pPr>
            <a:r>
              <a:rPr lang="zh-CN" altLang="en-US" sz="2400" b="1" dirty="0">
                <a:ea typeface="仿宋_GB2312" pitchFamily="49" charset="-122"/>
              </a:rPr>
              <a:t>“当且仅当”</a:t>
            </a:r>
            <a:endParaRPr lang="en-US" altLang="zh-CN" sz="2400" b="1" dirty="0">
              <a:ea typeface="仿宋_GB2312" pitchFamily="49" charset="-122"/>
            </a:endParaRPr>
          </a:p>
          <a:p>
            <a:pPr lvl="1">
              <a:lnSpc>
                <a:spcPct val="120000"/>
              </a:lnSpc>
              <a:spcBef>
                <a:spcPts val="600"/>
              </a:spcBef>
              <a:defRPr/>
            </a:pPr>
            <a:r>
              <a:rPr lang="zh-CN" altLang="en-US" sz="2600" b="1" dirty="0">
                <a:ea typeface="仿宋_GB2312" pitchFamily="49" charset="-122"/>
              </a:rPr>
              <a:t>因</a:t>
            </a:r>
            <a:r>
              <a:rPr lang="en-US" altLang="zh-CN" sz="2600" b="1" i="1" dirty="0" err="1">
                <a:ea typeface="仿宋_GB2312" pitchFamily="49" charset="-122"/>
              </a:rPr>
              <a:t>p</a:t>
            </a:r>
            <a:r>
              <a:rPr lang="en-US" altLang="zh-CN" sz="2600" b="1" dirty="0" err="1">
                <a:ea typeface="仿宋_GB2312" pitchFamily="49" charset="-122"/>
                <a:sym typeface="Symbol"/>
              </a:rPr>
              <a:t></a:t>
            </a:r>
            <a:r>
              <a:rPr lang="en-US" altLang="zh-CN" sz="2600" b="1" i="1" dirty="0" err="1">
                <a:ea typeface="仿宋_GB2312" pitchFamily="49" charset="-122"/>
              </a:rPr>
              <a:t>q</a:t>
            </a:r>
            <a:r>
              <a:rPr lang="en-US" altLang="zh-CN" sz="2600" b="1" spc="-100" dirty="0">
                <a:ea typeface="仿宋_GB2312" pitchFamily="49" charset="-122"/>
                <a:sym typeface="Symbol"/>
              </a:rPr>
              <a:t> </a:t>
            </a:r>
            <a:r>
              <a:rPr lang="en-US" altLang="zh-CN" sz="2600" b="1" i="1" dirty="0">
                <a:ea typeface="仿宋_GB2312" pitchFamily="49" charset="-122"/>
              </a:rPr>
              <a:t>  </a:t>
            </a:r>
            <a:r>
              <a:rPr lang="en-US" altLang="zh-CN" sz="2600" b="1" dirty="0">
                <a:ea typeface="仿宋_GB2312" pitchFamily="49" charset="-122"/>
              </a:rPr>
              <a:t>(</a:t>
            </a:r>
            <a:r>
              <a:rPr lang="en-US" altLang="zh-CN" sz="2600" b="1" i="1" dirty="0">
                <a:ea typeface="仿宋_GB2312" pitchFamily="49" charset="-122"/>
              </a:rPr>
              <a:t>p</a:t>
            </a:r>
            <a:r>
              <a:rPr lang="zh-CN" altLang="en-US" sz="2600" b="1" i="1" dirty="0">
                <a:ea typeface="仿宋_GB2312" pitchFamily="49" charset="-122"/>
                <a:sym typeface="Symbol"/>
              </a:rPr>
              <a:t>→</a:t>
            </a:r>
            <a:r>
              <a:rPr lang="en-US" altLang="zh-CN" sz="2600" b="1" i="1" dirty="0">
                <a:ea typeface="仿宋_GB2312" pitchFamily="49" charset="-122"/>
              </a:rPr>
              <a:t>q</a:t>
            </a:r>
            <a:r>
              <a:rPr lang="en-US" altLang="zh-CN" sz="2600" b="1" dirty="0">
                <a:ea typeface="仿宋_GB2312" pitchFamily="49" charset="-122"/>
              </a:rPr>
              <a:t>)</a:t>
            </a:r>
            <a:r>
              <a:rPr lang="en-US" altLang="zh-CN" sz="2600" b="1" i="1" dirty="0">
                <a:ea typeface="仿宋_GB2312" pitchFamily="49" charset="-122"/>
              </a:rPr>
              <a:t> </a:t>
            </a:r>
            <a:r>
              <a:rPr lang="en-US" altLang="zh-CN" sz="2600" b="1" spc="-100" dirty="0">
                <a:ea typeface="仿宋_GB2312" pitchFamily="49" charset="-122"/>
              </a:rPr>
              <a:t>∧ (</a:t>
            </a:r>
            <a:r>
              <a:rPr lang="en-US" altLang="zh-CN" sz="2600" b="1" i="1" dirty="0">
                <a:ea typeface="仿宋_GB2312" pitchFamily="49" charset="-122"/>
              </a:rPr>
              <a:t>q</a:t>
            </a:r>
            <a:r>
              <a:rPr lang="zh-CN" altLang="en-US" sz="2600" b="1" i="1" dirty="0">
                <a:ea typeface="仿宋_GB2312" pitchFamily="49" charset="-122"/>
                <a:sym typeface="Symbol"/>
              </a:rPr>
              <a:t>→</a:t>
            </a:r>
            <a:r>
              <a:rPr lang="en-US" altLang="zh-CN" sz="2600" b="1" i="1" dirty="0">
                <a:ea typeface="仿宋_GB2312" pitchFamily="49" charset="-122"/>
              </a:rPr>
              <a:t>p</a:t>
            </a:r>
            <a:r>
              <a:rPr lang="en-US" altLang="zh-CN" sz="2600" b="1" dirty="0">
                <a:ea typeface="仿宋_GB2312" pitchFamily="49" charset="-122"/>
              </a:rPr>
              <a:t>)</a:t>
            </a:r>
          </a:p>
          <a:p>
            <a:pPr lvl="1">
              <a:lnSpc>
                <a:spcPct val="120000"/>
              </a:lnSpc>
              <a:spcBef>
                <a:spcPts val="600"/>
              </a:spcBef>
              <a:defRPr/>
            </a:pPr>
            <a:r>
              <a:rPr lang="zh-CN" altLang="en-US" sz="2600" b="1" dirty="0">
                <a:ea typeface="仿宋_GB2312" pitchFamily="49" charset="-122"/>
              </a:rPr>
              <a:t>只要证明：</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rPr>
              <a:t>“若</a:t>
            </a:r>
            <a:r>
              <a:rPr lang="en-US" altLang="zh-CN" sz="2600" b="1" i="1" dirty="0">
                <a:solidFill>
                  <a:schemeClr val="accent5">
                    <a:lumMod val="50000"/>
                  </a:schemeClr>
                </a:solidFill>
                <a:effectLst>
                  <a:outerShdw blurRad="38100" dist="38100" dir="2700000" algn="tl">
                    <a:srgbClr val="000000">
                      <a:alpha val="43137"/>
                    </a:srgbClr>
                  </a:outerShdw>
                </a:effectLst>
                <a:ea typeface="仿宋_GB2312" pitchFamily="49" charset="-122"/>
              </a:rPr>
              <a:t>p</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rPr>
              <a:t>则</a:t>
            </a:r>
            <a:r>
              <a:rPr lang="en-US" altLang="zh-CN" sz="2600" b="1" i="1" dirty="0">
                <a:solidFill>
                  <a:schemeClr val="accent5">
                    <a:lumMod val="50000"/>
                  </a:schemeClr>
                </a:solidFill>
                <a:effectLst>
                  <a:outerShdw blurRad="38100" dist="38100" dir="2700000" algn="tl">
                    <a:srgbClr val="000000">
                      <a:alpha val="43137"/>
                    </a:srgbClr>
                  </a:outerShdw>
                </a:effectLst>
                <a:ea typeface="仿宋_GB2312" pitchFamily="49" charset="-122"/>
              </a:rPr>
              <a:t>q</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rPr>
              <a:t>”和“若</a:t>
            </a:r>
            <a:r>
              <a:rPr lang="en-US" altLang="zh-CN" sz="2600" b="1" i="1" dirty="0">
                <a:solidFill>
                  <a:schemeClr val="accent5">
                    <a:lumMod val="50000"/>
                  </a:schemeClr>
                </a:solidFill>
                <a:effectLst>
                  <a:outerShdw blurRad="38100" dist="38100" dir="2700000" algn="tl">
                    <a:srgbClr val="000000">
                      <a:alpha val="43137"/>
                    </a:srgbClr>
                  </a:outerShdw>
                </a:effectLst>
                <a:ea typeface="仿宋_GB2312" pitchFamily="49" charset="-122"/>
              </a:rPr>
              <a:t>q</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rPr>
              <a:t>则</a:t>
            </a:r>
            <a:r>
              <a:rPr lang="en-US" altLang="zh-CN" sz="2600" b="1" i="1" dirty="0">
                <a:solidFill>
                  <a:schemeClr val="accent5">
                    <a:lumMod val="50000"/>
                  </a:schemeClr>
                </a:solidFill>
                <a:effectLst>
                  <a:outerShdw blurRad="38100" dist="38100" dir="2700000" algn="tl">
                    <a:srgbClr val="000000">
                      <a:alpha val="43137"/>
                    </a:srgbClr>
                  </a:outerShdw>
                </a:effectLst>
                <a:ea typeface="仿宋_GB2312" pitchFamily="49" charset="-122"/>
              </a:rPr>
              <a:t>p</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rPr>
              <a:t>”都为真</a:t>
            </a:r>
            <a:endParaRPr lang="zh-CN" altLang="en-US" sz="2600" b="1" dirty="0">
              <a:solidFill>
                <a:schemeClr val="accent5">
                  <a:lumMod val="50000"/>
                </a:schemeClr>
              </a:solidFill>
              <a:effectLst>
                <a:outerShdw blurRad="38100" dist="38100" dir="2700000" algn="tl">
                  <a:srgbClr val="000000">
                    <a:alpha val="43137"/>
                  </a:srgbClr>
                </a:outerShdw>
              </a:effectLst>
            </a:endParaRPr>
          </a:p>
          <a:p>
            <a:pPr lvl="1">
              <a:lnSpc>
                <a:spcPct val="120000"/>
              </a:lnSpc>
              <a:spcBef>
                <a:spcPts val="1200"/>
              </a:spcBef>
              <a:defRPr/>
            </a:pPr>
            <a:r>
              <a:rPr lang="zh-CN" altLang="en-US" sz="2600" b="1" dirty="0">
                <a:ea typeface="楷体_GB2312" pitchFamily="49" charset="-122"/>
              </a:rPr>
              <a:t>如：</a:t>
            </a:r>
            <a:r>
              <a:rPr lang="zh-CN" altLang="en-US" sz="2600" b="1" dirty="0">
                <a:solidFill>
                  <a:schemeClr val="tx2"/>
                </a:solidFill>
                <a:ea typeface="楷体_GB2312" pitchFamily="49" charset="-122"/>
              </a:rPr>
              <a:t>整数</a:t>
            </a:r>
            <a:r>
              <a:rPr lang="en-US" altLang="zh-CN" sz="2600" b="1" i="1" dirty="0">
                <a:solidFill>
                  <a:schemeClr val="tx2"/>
                </a:solidFill>
                <a:ea typeface="楷体_GB2312" pitchFamily="49" charset="-122"/>
              </a:rPr>
              <a:t>n</a:t>
            </a:r>
            <a:r>
              <a:rPr lang="zh-CN" altLang="en-US" sz="2600" b="1" dirty="0">
                <a:solidFill>
                  <a:schemeClr val="tx2"/>
                </a:solidFill>
                <a:ea typeface="楷体_GB2312" pitchFamily="49" charset="-122"/>
              </a:rPr>
              <a:t>是奇数当且仅当</a:t>
            </a:r>
            <a:r>
              <a:rPr lang="en-US" altLang="zh-CN" sz="2600" b="1" i="1" dirty="0">
                <a:solidFill>
                  <a:schemeClr val="tx2"/>
                </a:solidFill>
                <a:ea typeface="楷体_GB2312" pitchFamily="49" charset="-122"/>
              </a:rPr>
              <a:t>n</a:t>
            </a:r>
            <a:r>
              <a:rPr lang="en-US" altLang="zh-CN" sz="2600" b="1" baseline="30000" dirty="0">
                <a:solidFill>
                  <a:schemeClr val="tx2"/>
                </a:solidFill>
                <a:ea typeface="楷体_GB2312" pitchFamily="49" charset="-122"/>
              </a:rPr>
              <a:t>2</a:t>
            </a:r>
            <a:r>
              <a:rPr lang="zh-CN" altLang="en-US" sz="2600" b="1" dirty="0">
                <a:solidFill>
                  <a:schemeClr val="tx2"/>
                </a:solidFill>
                <a:ea typeface="楷体_GB2312" pitchFamily="49" charset="-122"/>
              </a:rPr>
              <a:t>是奇数</a:t>
            </a:r>
            <a:endParaRPr lang="en-US" altLang="zh-CN" sz="2600" b="1" dirty="0">
              <a:solidFill>
                <a:schemeClr val="tx2"/>
              </a:solidFill>
              <a:ea typeface="楷体_GB2312" pitchFamily="49" charset="-122"/>
            </a:endParaRPr>
          </a:p>
          <a:p>
            <a:pPr lvl="1">
              <a:lnSpc>
                <a:spcPct val="120000"/>
              </a:lnSpc>
              <a:spcBef>
                <a:spcPts val="600"/>
              </a:spcBef>
              <a:defRPr/>
            </a:pPr>
            <a:r>
              <a:rPr lang="zh-CN" altLang="en-US" sz="2500" b="1" spc="-100" dirty="0">
                <a:solidFill>
                  <a:srgbClr val="C00000"/>
                </a:solidFill>
                <a:ea typeface="仿宋_GB2312" pitchFamily="49" charset="-122"/>
              </a:rPr>
              <a:t>因</a:t>
            </a:r>
            <a:r>
              <a:rPr lang="en-US" altLang="zh-CN" sz="2500" b="1" i="1" spc="-100" dirty="0">
                <a:solidFill>
                  <a:srgbClr val="C00000"/>
                </a:solidFill>
              </a:rPr>
              <a:t>p</a:t>
            </a:r>
            <a:r>
              <a:rPr lang="en-US" altLang="zh-CN" sz="2500" b="1" spc="-100" baseline="-25000" dirty="0">
                <a:solidFill>
                  <a:srgbClr val="C00000"/>
                </a:solidFill>
              </a:rPr>
              <a:t>1</a:t>
            </a:r>
            <a:r>
              <a:rPr lang="en-US" altLang="zh-CN" sz="2500" b="1" spc="-100" dirty="0">
                <a:solidFill>
                  <a:srgbClr val="C00000"/>
                </a:solidFill>
                <a:ea typeface="仿宋_GB2312" pitchFamily="49" charset="-122"/>
                <a:sym typeface="Symbol"/>
              </a:rPr>
              <a:t></a:t>
            </a:r>
            <a:r>
              <a:rPr lang="en-US" altLang="zh-CN" sz="2500" b="1" i="1" spc="-100" dirty="0">
                <a:solidFill>
                  <a:srgbClr val="C00000"/>
                </a:solidFill>
              </a:rPr>
              <a:t> p</a:t>
            </a:r>
            <a:r>
              <a:rPr lang="en-US" altLang="zh-CN" sz="2500" b="1" spc="-100" baseline="-25000" dirty="0">
                <a:solidFill>
                  <a:srgbClr val="C00000"/>
                </a:solidFill>
              </a:rPr>
              <a:t>2</a:t>
            </a:r>
            <a:r>
              <a:rPr lang="en-US" altLang="zh-CN" sz="2500" b="1" spc="-100" dirty="0">
                <a:solidFill>
                  <a:srgbClr val="C00000"/>
                </a:solidFill>
                <a:ea typeface="仿宋_GB2312" pitchFamily="49" charset="-122"/>
                <a:sym typeface="Symbol"/>
              </a:rPr>
              <a:t> </a:t>
            </a:r>
            <a:r>
              <a:rPr lang="en-US" altLang="zh-CN" sz="2500" b="1" i="1" spc="-100" dirty="0">
                <a:solidFill>
                  <a:srgbClr val="C00000"/>
                </a:solidFill>
              </a:rPr>
              <a:t> …</a:t>
            </a:r>
            <a:r>
              <a:rPr lang="en-US" altLang="zh-CN" sz="2500" b="1" spc="-100" dirty="0">
                <a:solidFill>
                  <a:srgbClr val="C00000"/>
                </a:solidFill>
                <a:ea typeface="仿宋_GB2312" pitchFamily="49" charset="-122"/>
                <a:sym typeface="Symbol"/>
              </a:rPr>
              <a:t> </a:t>
            </a:r>
            <a:r>
              <a:rPr lang="en-US" altLang="zh-CN" sz="2500" b="1" i="1" spc="-100" dirty="0">
                <a:solidFill>
                  <a:srgbClr val="C00000"/>
                </a:solidFill>
              </a:rPr>
              <a:t> </a:t>
            </a:r>
            <a:r>
              <a:rPr lang="en-US" altLang="zh-CN" sz="2500" b="1" i="1" spc="-100" dirty="0" err="1">
                <a:solidFill>
                  <a:srgbClr val="C00000"/>
                </a:solidFill>
              </a:rPr>
              <a:t>p</a:t>
            </a:r>
            <a:r>
              <a:rPr lang="en-US" altLang="zh-CN" sz="2500" b="1" i="1" spc="-100" baseline="-25000" dirty="0" err="1">
                <a:solidFill>
                  <a:srgbClr val="C00000"/>
                </a:solidFill>
              </a:rPr>
              <a:t>n</a:t>
            </a:r>
            <a:r>
              <a:rPr lang="en-US" altLang="zh-CN" sz="2500" b="1" spc="-100" dirty="0">
                <a:solidFill>
                  <a:srgbClr val="C00000"/>
                </a:solidFill>
                <a:ea typeface="仿宋_GB2312" pitchFamily="49" charset="-122"/>
                <a:sym typeface="Symbol"/>
              </a:rPr>
              <a:t></a:t>
            </a:r>
            <a:r>
              <a:rPr lang="en-US" altLang="zh-CN" sz="2500" b="1" i="1" spc="-100" dirty="0">
                <a:solidFill>
                  <a:srgbClr val="C00000"/>
                </a:solidFill>
                <a:ea typeface="仿宋_GB2312" pitchFamily="49" charset="-122"/>
              </a:rPr>
              <a:t> </a:t>
            </a:r>
            <a:r>
              <a:rPr lang="en-US" altLang="zh-CN" sz="2500" b="1" spc="-100" dirty="0">
                <a:solidFill>
                  <a:srgbClr val="C00000"/>
                </a:solidFill>
                <a:ea typeface="仿宋_GB2312" pitchFamily="49" charset="-122"/>
              </a:rPr>
              <a:t>(</a:t>
            </a:r>
            <a:r>
              <a:rPr lang="en-US" altLang="zh-CN" sz="2500" b="1" i="1" spc="-100" dirty="0">
                <a:solidFill>
                  <a:srgbClr val="C00000"/>
                </a:solidFill>
              </a:rPr>
              <a:t>p</a:t>
            </a:r>
            <a:r>
              <a:rPr lang="en-US" altLang="zh-CN" sz="2500" b="1" spc="-100" baseline="-25000" dirty="0">
                <a:solidFill>
                  <a:srgbClr val="C00000"/>
                </a:solidFill>
              </a:rPr>
              <a:t>1</a:t>
            </a:r>
            <a:r>
              <a:rPr lang="zh-CN" altLang="en-US" sz="2500" b="1" spc="-100" dirty="0">
                <a:solidFill>
                  <a:srgbClr val="C00000"/>
                </a:solidFill>
              </a:rPr>
              <a:t>→</a:t>
            </a:r>
            <a:r>
              <a:rPr lang="en-US" altLang="zh-CN" sz="2500" b="1" i="1" spc="-100" dirty="0">
                <a:solidFill>
                  <a:srgbClr val="C00000"/>
                </a:solidFill>
              </a:rPr>
              <a:t>p</a:t>
            </a:r>
            <a:r>
              <a:rPr lang="en-US" altLang="zh-CN" sz="2500" b="1" spc="-100" baseline="-25000" dirty="0">
                <a:solidFill>
                  <a:srgbClr val="C00000"/>
                </a:solidFill>
              </a:rPr>
              <a:t>2</a:t>
            </a:r>
            <a:r>
              <a:rPr lang="en-US" altLang="zh-CN" sz="2500" b="1" spc="-100" dirty="0">
                <a:solidFill>
                  <a:srgbClr val="C00000"/>
                </a:solidFill>
                <a:ea typeface="仿宋_GB2312" pitchFamily="49" charset="-122"/>
              </a:rPr>
              <a:t>)∧(</a:t>
            </a:r>
            <a:r>
              <a:rPr lang="en-US" altLang="zh-CN" sz="2500" b="1" i="1" spc="-100" dirty="0">
                <a:solidFill>
                  <a:srgbClr val="C00000"/>
                </a:solidFill>
              </a:rPr>
              <a:t>p</a:t>
            </a:r>
            <a:r>
              <a:rPr lang="en-US" altLang="zh-CN" sz="2500" b="1" spc="-100" baseline="-25000" dirty="0">
                <a:solidFill>
                  <a:srgbClr val="C00000"/>
                </a:solidFill>
              </a:rPr>
              <a:t>2 </a:t>
            </a:r>
            <a:r>
              <a:rPr lang="zh-CN" altLang="en-US" sz="2500" b="1" spc="-100" dirty="0">
                <a:solidFill>
                  <a:srgbClr val="C00000"/>
                </a:solidFill>
              </a:rPr>
              <a:t>→</a:t>
            </a:r>
            <a:r>
              <a:rPr lang="en-US" altLang="zh-CN" sz="2500" b="1" i="1" spc="-100" dirty="0">
                <a:solidFill>
                  <a:srgbClr val="C00000"/>
                </a:solidFill>
              </a:rPr>
              <a:t>p</a:t>
            </a:r>
            <a:r>
              <a:rPr lang="en-US" altLang="zh-CN" sz="2500" b="1" spc="-100" baseline="-25000" dirty="0">
                <a:solidFill>
                  <a:srgbClr val="C00000"/>
                </a:solidFill>
              </a:rPr>
              <a:t>3</a:t>
            </a:r>
            <a:r>
              <a:rPr lang="en-US" altLang="zh-CN" sz="2500" b="1" spc="-100" dirty="0">
                <a:solidFill>
                  <a:srgbClr val="C00000"/>
                </a:solidFill>
                <a:ea typeface="仿宋_GB2312" pitchFamily="49" charset="-122"/>
              </a:rPr>
              <a:t>)∧</a:t>
            </a:r>
            <a:r>
              <a:rPr lang="en-US" altLang="zh-CN" sz="2500" b="1" i="1" spc="-100" dirty="0">
                <a:solidFill>
                  <a:srgbClr val="C00000"/>
                </a:solidFill>
              </a:rPr>
              <a:t>…</a:t>
            </a:r>
            <a:r>
              <a:rPr lang="en-US" altLang="zh-CN" sz="2500" b="1" spc="-100" dirty="0">
                <a:solidFill>
                  <a:srgbClr val="C00000"/>
                </a:solidFill>
                <a:ea typeface="仿宋_GB2312" pitchFamily="49" charset="-122"/>
              </a:rPr>
              <a:t>∧ (</a:t>
            </a:r>
            <a:r>
              <a:rPr lang="en-US" altLang="zh-CN" sz="2500" b="1" i="1" spc="-100" dirty="0" err="1">
                <a:solidFill>
                  <a:srgbClr val="C00000"/>
                </a:solidFill>
              </a:rPr>
              <a:t>p</a:t>
            </a:r>
            <a:r>
              <a:rPr lang="en-US" altLang="zh-CN" sz="2500" b="1" i="1" spc="-100" baseline="-25000" dirty="0" err="1">
                <a:solidFill>
                  <a:srgbClr val="C00000"/>
                </a:solidFill>
              </a:rPr>
              <a:t>n</a:t>
            </a:r>
            <a:r>
              <a:rPr lang="zh-CN" altLang="en-US" sz="2500" b="1" spc="-100" dirty="0">
                <a:solidFill>
                  <a:srgbClr val="C00000"/>
                </a:solidFill>
              </a:rPr>
              <a:t>→</a:t>
            </a:r>
            <a:r>
              <a:rPr lang="en-US" altLang="zh-CN" sz="2500" b="1" i="1" spc="-100" dirty="0">
                <a:solidFill>
                  <a:srgbClr val="C00000"/>
                </a:solidFill>
              </a:rPr>
              <a:t>p</a:t>
            </a:r>
            <a:r>
              <a:rPr lang="en-US" altLang="zh-CN" sz="2500" b="1" spc="-100" baseline="-25000" dirty="0">
                <a:solidFill>
                  <a:srgbClr val="C00000"/>
                </a:solidFill>
              </a:rPr>
              <a:t>1</a:t>
            </a:r>
            <a:r>
              <a:rPr lang="en-US" altLang="zh-CN" sz="2500" b="1" spc="-100" dirty="0">
                <a:solidFill>
                  <a:srgbClr val="C00000"/>
                </a:solidFill>
                <a:ea typeface="仿宋_GB2312" pitchFamily="49" charset="-122"/>
              </a:rPr>
              <a:t>),   </a:t>
            </a:r>
            <a:r>
              <a:rPr lang="zh-CN" altLang="en-US" sz="2500" b="1" spc="-100" dirty="0">
                <a:solidFill>
                  <a:srgbClr val="C00000"/>
                </a:solidFill>
                <a:ea typeface="仿宋_GB2312" pitchFamily="49" charset="-122"/>
              </a:rPr>
              <a:t>故若想证明几个命题等价，只需证明</a:t>
            </a:r>
            <a:r>
              <a:rPr lang="en-US" altLang="zh-CN" sz="2500" b="1" i="1" spc="-100" dirty="0">
                <a:solidFill>
                  <a:srgbClr val="C00000"/>
                </a:solidFill>
              </a:rPr>
              <a:t>p</a:t>
            </a:r>
            <a:r>
              <a:rPr lang="en-US" altLang="zh-CN" sz="2500" b="1" spc="-100" baseline="-25000" dirty="0">
                <a:solidFill>
                  <a:srgbClr val="C00000"/>
                </a:solidFill>
              </a:rPr>
              <a:t>1</a:t>
            </a:r>
            <a:r>
              <a:rPr lang="zh-CN" altLang="en-US" sz="2500" b="1" spc="-100" dirty="0">
                <a:solidFill>
                  <a:srgbClr val="C00000"/>
                </a:solidFill>
              </a:rPr>
              <a:t>→</a:t>
            </a:r>
            <a:r>
              <a:rPr lang="en-US" altLang="zh-CN" sz="2500" b="1" i="1" spc="-100" dirty="0">
                <a:solidFill>
                  <a:srgbClr val="C00000"/>
                </a:solidFill>
              </a:rPr>
              <a:t>p</a:t>
            </a:r>
            <a:r>
              <a:rPr lang="en-US" altLang="zh-CN" sz="2500" b="1" spc="-100" baseline="-25000" dirty="0">
                <a:solidFill>
                  <a:srgbClr val="C00000"/>
                </a:solidFill>
              </a:rPr>
              <a:t>2</a:t>
            </a:r>
            <a:r>
              <a:rPr lang="zh-CN" altLang="en-US" sz="2500" b="1" spc="-100" dirty="0">
                <a:solidFill>
                  <a:srgbClr val="C00000"/>
                </a:solidFill>
              </a:rPr>
              <a:t>、</a:t>
            </a:r>
            <a:r>
              <a:rPr lang="en-US" altLang="zh-CN" sz="2500" b="1" i="1" spc="-100" dirty="0">
                <a:solidFill>
                  <a:srgbClr val="C00000"/>
                </a:solidFill>
              </a:rPr>
              <a:t>p</a:t>
            </a:r>
            <a:r>
              <a:rPr lang="en-US" altLang="zh-CN" sz="2500" b="1" spc="-100" baseline="-25000" dirty="0">
                <a:solidFill>
                  <a:srgbClr val="C00000"/>
                </a:solidFill>
              </a:rPr>
              <a:t>2 </a:t>
            </a:r>
            <a:r>
              <a:rPr lang="zh-CN" altLang="en-US" sz="2500" b="1" spc="-100" dirty="0">
                <a:solidFill>
                  <a:srgbClr val="C00000"/>
                </a:solidFill>
              </a:rPr>
              <a:t>→</a:t>
            </a:r>
            <a:r>
              <a:rPr lang="en-US" altLang="zh-CN" sz="2500" b="1" i="1" spc="-100" dirty="0">
                <a:solidFill>
                  <a:srgbClr val="C00000"/>
                </a:solidFill>
              </a:rPr>
              <a:t>p</a:t>
            </a:r>
            <a:r>
              <a:rPr lang="en-US" altLang="zh-CN" sz="2500" b="1" spc="-100" baseline="-25000" dirty="0">
                <a:solidFill>
                  <a:srgbClr val="C00000"/>
                </a:solidFill>
              </a:rPr>
              <a:t>3</a:t>
            </a:r>
            <a:r>
              <a:rPr lang="zh-CN" altLang="en-US" sz="2500" b="1" spc="-100" dirty="0">
                <a:solidFill>
                  <a:srgbClr val="C00000"/>
                </a:solidFill>
              </a:rPr>
              <a:t>、</a:t>
            </a:r>
            <a:r>
              <a:rPr lang="en-US" altLang="zh-CN" sz="2500" b="1" spc="-100" dirty="0">
                <a:solidFill>
                  <a:srgbClr val="C00000"/>
                </a:solidFill>
              </a:rPr>
              <a:t>…</a:t>
            </a:r>
            <a:r>
              <a:rPr lang="zh-CN" altLang="en-US" sz="2500" b="1" spc="-100" dirty="0">
                <a:solidFill>
                  <a:srgbClr val="C00000"/>
                </a:solidFill>
              </a:rPr>
              <a:t>、</a:t>
            </a:r>
            <a:r>
              <a:rPr lang="en-US" altLang="zh-CN" sz="2500" b="1" i="1" spc="-100" dirty="0" err="1">
                <a:solidFill>
                  <a:srgbClr val="C00000"/>
                </a:solidFill>
              </a:rPr>
              <a:t>p</a:t>
            </a:r>
            <a:r>
              <a:rPr lang="en-US" altLang="zh-CN" sz="2500" b="1" i="1" spc="-100" baseline="-25000" dirty="0" err="1">
                <a:solidFill>
                  <a:srgbClr val="C00000"/>
                </a:solidFill>
              </a:rPr>
              <a:t>n</a:t>
            </a:r>
            <a:r>
              <a:rPr lang="en-US" altLang="zh-CN" sz="2500" b="1" spc="-100" baseline="-25000" dirty="0">
                <a:solidFill>
                  <a:srgbClr val="C00000"/>
                </a:solidFill>
              </a:rPr>
              <a:t> </a:t>
            </a:r>
            <a:r>
              <a:rPr lang="zh-CN" altLang="en-US" sz="2500" b="1" spc="-100" dirty="0">
                <a:solidFill>
                  <a:srgbClr val="C00000"/>
                </a:solidFill>
              </a:rPr>
              <a:t>→</a:t>
            </a:r>
            <a:r>
              <a:rPr lang="en-US" altLang="zh-CN" sz="2500" b="1" i="1" spc="-100" dirty="0">
                <a:solidFill>
                  <a:srgbClr val="C00000"/>
                </a:solidFill>
              </a:rPr>
              <a:t>p</a:t>
            </a:r>
            <a:r>
              <a:rPr lang="en-US" altLang="zh-CN" sz="2500" b="1" spc="-100" baseline="-25000" dirty="0">
                <a:solidFill>
                  <a:srgbClr val="C00000"/>
                </a:solidFill>
              </a:rPr>
              <a:t>1</a:t>
            </a:r>
            <a:r>
              <a:rPr lang="zh-CN" altLang="en-US" sz="2500" b="1" spc="-100" dirty="0">
                <a:solidFill>
                  <a:srgbClr val="C00000"/>
                </a:solidFill>
                <a:ea typeface="仿宋_GB2312" pitchFamily="49" charset="-122"/>
              </a:rPr>
              <a:t>为真即可。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58435">
                                            <p:txEl>
                                              <p:pRg st="5" end="5"/>
                                            </p:txEl>
                                          </p:spTgt>
                                        </p:tgtEl>
                                        <p:attrNameLst>
                                          <p:attrName>style.visibility</p:attrName>
                                        </p:attrNameLst>
                                      </p:cBhvr>
                                      <p:to>
                                        <p:strVal val="visible"/>
                                      </p:to>
                                    </p:set>
                                    <p:animEffect transition="in" filter="strips(downLeft)">
                                      <p:cBhvr>
                                        <p:cTn id="7" dur="500"/>
                                        <p:tgtEl>
                                          <p:spTgt spid="65843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58435">
                                            <p:txEl>
                                              <p:pRg st="6" end="6"/>
                                            </p:txEl>
                                          </p:spTgt>
                                        </p:tgtEl>
                                        <p:attrNameLst>
                                          <p:attrName>style.visibility</p:attrName>
                                        </p:attrNameLst>
                                      </p:cBhvr>
                                      <p:to>
                                        <p:strVal val="visible"/>
                                      </p:to>
                                    </p:set>
                                    <p:animEffect transition="in" filter="strips(downLeft)">
                                      <p:cBhvr>
                                        <p:cTn id="12" dur="500"/>
                                        <p:tgtEl>
                                          <p:spTgt spid="65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zh-CN" altLang="en-US"/>
              <a:t>附加前提证明法</a:t>
            </a:r>
          </a:p>
        </p:txBody>
      </p:sp>
      <p:sp>
        <p:nvSpPr>
          <p:cNvPr id="647171" name="Rectangle 3"/>
          <p:cNvSpPr>
            <a:spLocks noGrp="1" noChangeArrowheads="1"/>
          </p:cNvSpPr>
          <p:nvPr>
            <p:ph type="body" idx="1"/>
          </p:nvPr>
        </p:nvSpPr>
        <p:spPr>
          <a:xfrm>
            <a:off x="983432" y="1347788"/>
            <a:ext cx="9721079" cy="4724400"/>
          </a:xfrm>
        </p:spPr>
        <p:txBody>
          <a:bodyPr/>
          <a:lstStyle/>
          <a:p>
            <a:pPr>
              <a:defRPr/>
            </a:pPr>
            <a:r>
              <a:rPr lang="zh-CN" altLang="en-US" b="1" dirty="0">
                <a:solidFill>
                  <a:srgbClr val="C00000"/>
                </a:solidFill>
                <a:effectLst>
                  <a:outerShdw blurRad="38100" dist="38100" dir="2700000" algn="tl">
                    <a:srgbClr val="000000">
                      <a:alpha val="43137"/>
                    </a:srgbClr>
                  </a:outerShdw>
                </a:effectLst>
              </a:rPr>
              <a:t>附加前提证明法思想</a:t>
            </a:r>
            <a:endParaRPr lang="zh-CN" altLang="en-US" b="1" dirty="0"/>
          </a:p>
          <a:p>
            <a:pPr lvl="1">
              <a:lnSpc>
                <a:spcPct val="130000"/>
              </a:lnSpc>
              <a:defRPr/>
            </a:pPr>
            <a:r>
              <a:rPr lang="zh-CN" altLang="en-US" b="1" dirty="0">
                <a:ea typeface="仿宋_GB2312" pitchFamily="49" charset="-122"/>
              </a:rPr>
              <a:t>若证明定理形式为</a:t>
            </a:r>
            <a:r>
              <a:rPr lang="en-US" altLang="zh-CN" b="1" dirty="0">
                <a:ea typeface="仿宋_GB2312" pitchFamily="49" charset="-122"/>
              </a:rPr>
              <a:t> </a:t>
            </a:r>
            <a:r>
              <a:rPr lang="zh-CN" altLang="en-US" b="1" dirty="0">
                <a:ea typeface="仿宋_GB2312" pitchFamily="49" charset="-122"/>
              </a:rPr>
              <a:t> </a:t>
            </a:r>
            <a:r>
              <a:rPr lang="en-US" altLang="zh-CN" b="1" i="1" dirty="0">
                <a:ea typeface="仿宋_GB2312" pitchFamily="49" charset="-122"/>
              </a:rPr>
              <a:t>p</a:t>
            </a:r>
            <a:r>
              <a:rPr lang="en-US" altLang="zh-CN" b="1" baseline="-25000" dirty="0">
                <a:ea typeface="仿宋_GB2312" pitchFamily="49" charset="-122"/>
              </a:rPr>
              <a:t>1</a:t>
            </a:r>
            <a:r>
              <a:rPr lang="en-US" altLang="zh-CN" b="1" dirty="0">
                <a:ea typeface="仿宋_GB2312" pitchFamily="49" charset="-122"/>
                <a:sym typeface="Symbol"/>
              </a:rPr>
              <a:t></a:t>
            </a:r>
            <a:r>
              <a:rPr lang="en-US" altLang="zh-CN" b="1" i="1" dirty="0">
                <a:ea typeface="仿宋_GB2312" pitchFamily="49" charset="-122"/>
              </a:rPr>
              <a:t>p</a:t>
            </a:r>
            <a:r>
              <a:rPr lang="en-US" altLang="zh-CN" b="1" baseline="-25000" dirty="0">
                <a:ea typeface="仿宋_GB2312" pitchFamily="49" charset="-122"/>
              </a:rPr>
              <a:t>2</a:t>
            </a:r>
            <a:r>
              <a:rPr lang="en-US" altLang="zh-CN" b="1" dirty="0">
                <a:ea typeface="仿宋_GB2312" pitchFamily="49" charset="-122"/>
                <a:sym typeface="Symbol"/>
              </a:rPr>
              <a:t></a:t>
            </a:r>
            <a:r>
              <a:rPr lang="en-US" altLang="zh-CN" b="1" dirty="0">
                <a:ea typeface="仿宋_GB2312" pitchFamily="49" charset="-122"/>
              </a:rPr>
              <a:t> …</a:t>
            </a:r>
            <a:r>
              <a:rPr lang="en-US" altLang="zh-CN" b="1" dirty="0">
                <a:ea typeface="仿宋_GB2312" pitchFamily="49" charset="-122"/>
                <a:sym typeface="Symbol"/>
              </a:rPr>
              <a:t> </a:t>
            </a:r>
            <a:r>
              <a:rPr lang="en-US" altLang="zh-CN" b="1" i="1" dirty="0" err="1">
                <a:ea typeface="仿宋_GB2312" pitchFamily="49" charset="-122"/>
              </a:rPr>
              <a:t>p</a:t>
            </a:r>
            <a:r>
              <a:rPr lang="en-US" altLang="zh-CN" b="1" i="1" baseline="-25000" dirty="0" err="1">
                <a:ea typeface="仿宋_GB2312" pitchFamily="49" charset="-122"/>
              </a:rPr>
              <a:t>n</a:t>
            </a:r>
            <a:r>
              <a:rPr lang="zh-CN" altLang="en-US" b="1" dirty="0">
                <a:ea typeface="仿宋_GB2312" pitchFamily="49" charset="-122"/>
              </a:rPr>
              <a:t> </a:t>
            </a:r>
            <a:r>
              <a:rPr lang="en-US" altLang="zh-CN" b="1" dirty="0">
                <a:ea typeface="仿宋_GB2312" pitchFamily="49" charset="-122"/>
                <a:sym typeface="Symbol" pitchFamily="18" charset="2"/>
              </a:rPr>
              <a:t> (</a:t>
            </a:r>
            <a:r>
              <a:rPr lang="en-US" altLang="zh-CN" b="1" i="1" dirty="0" err="1">
                <a:solidFill>
                  <a:srgbClr val="A50021"/>
                </a:solidFill>
                <a:ea typeface="仿宋_GB2312" pitchFamily="49" charset="-122"/>
              </a:rPr>
              <a:t>q</a:t>
            </a:r>
            <a:r>
              <a:rPr lang="en-US" altLang="zh-CN" b="1" dirty="0" err="1">
                <a:ea typeface="仿宋_GB2312" pitchFamily="49" charset="-122"/>
                <a:sym typeface="Symbol" pitchFamily="18" charset="2"/>
              </a:rPr>
              <a:t></a:t>
            </a:r>
            <a:r>
              <a:rPr lang="en-US" altLang="zh-CN" b="1" i="1" dirty="0" err="1">
                <a:ea typeface="仿宋_GB2312" pitchFamily="49" charset="-122"/>
              </a:rPr>
              <a:t>r</a:t>
            </a:r>
            <a:r>
              <a:rPr lang="en-US" altLang="zh-CN" b="1" dirty="0">
                <a:ea typeface="仿宋_GB2312" pitchFamily="49" charset="-122"/>
              </a:rPr>
              <a:t>)</a:t>
            </a:r>
          </a:p>
          <a:p>
            <a:pPr lvl="2">
              <a:lnSpc>
                <a:spcPct val="130000"/>
              </a:lnSpc>
              <a:defRPr/>
            </a:pPr>
            <a:r>
              <a:rPr lang="zh-CN" altLang="en-US" b="1" dirty="0">
                <a:ea typeface="仿宋_GB2312" pitchFamily="49" charset="-122"/>
              </a:rPr>
              <a:t>结论也是一个条件式</a:t>
            </a:r>
          </a:p>
          <a:p>
            <a:pPr lvl="1">
              <a:lnSpc>
                <a:spcPct val="130000"/>
              </a:lnSpc>
              <a:defRPr/>
            </a:pPr>
            <a:r>
              <a:rPr lang="zh-CN" altLang="en-US" b="1" dirty="0">
                <a:ea typeface="仿宋_GB2312" pitchFamily="49" charset="-122"/>
              </a:rPr>
              <a:t>因</a:t>
            </a:r>
            <a:r>
              <a:rPr lang="en-US" altLang="zh-CN" b="1" i="1" dirty="0">
                <a:ea typeface="仿宋_GB2312" pitchFamily="49" charset="-122"/>
              </a:rPr>
              <a:t>p</a:t>
            </a:r>
            <a:r>
              <a:rPr lang="en-US" altLang="zh-CN" b="1" baseline="-25000" dirty="0">
                <a:ea typeface="仿宋_GB2312" pitchFamily="49" charset="-122"/>
              </a:rPr>
              <a:t>1</a:t>
            </a:r>
            <a:r>
              <a:rPr lang="en-US" altLang="zh-CN" b="1" dirty="0">
                <a:ea typeface="仿宋_GB2312" pitchFamily="49" charset="-122"/>
                <a:sym typeface="Symbol"/>
              </a:rPr>
              <a:t></a:t>
            </a:r>
            <a:r>
              <a:rPr lang="en-US" altLang="zh-CN" b="1" i="1" dirty="0">
                <a:ea typeface="仿宋_GB2312" pitchFamily="49" charset="-122"/>
              </a:rPr>
              <a:t>p</a:t>
            </a:r>
            <a:r>
              <a:rPr lang="en-US" altLang="zh-CN" b="1" baseline="-25000" dirty="0">
                <a:ea typeface="仿宋_GB2312" pitchFamily="49" charset="-122"/>
              </a:rPr>
              <a:t>2</a:t>
            </a:r>
            <a:r>
              <a:rPr lang="en-US" altLang="zh-CN" b="1" dirty="0">
                <a:ea typeface="仿宋_GB2312" pitchFamily="49" charset="-122"/>
                <a:sym typeface="Symbol"/>
              </a:rPr>
              <a:t></a:t>
            </a:r>
            <a:r>
              <a:rPr lang="en-US" altLang="zh-CN" b="1" dirty="0">
                <a:ea typeface="仿宋_GB2312" pitchFamily="49" charset="-122"/>
              </a:rPr>
              <a:t> …</a:t>
            </a:r>
            <a:r>
              <a:rPr lang="en-US" altLang="zh-CN" b="1" dirty="0">
                <a:ea typeface="仿宋_GB2312" pitchFamily="49" charset="-122"/>
                <a:sym typeface="Symbol"/>
              </a:rPr>
              <a:t> </a:t>
            </a:r>
            <a:r>
              <a:rPr lang="en-US" altLang="zh-CN" b="1" i="1" dirty="0" err="1">
                <a:ea typeface="仿宋_GB2312" pitchFamily="49" charset="-122"/>
              </a:rPr>
              <a:t>p</a:t>
            </a:r>
            <a:r>
              <a:rPr lang="en-US" altLang="zh-CN" b="1" i="1" baseline="-25000" dirty="0" err="1">
                <a:ea typeface="仿宋_GB2312" pitchFamily="49" charset="-122"/>
              </a:rPr>
              <a:t>n</a:t>
            </a:r>
            <a:r>
              <a:rPr lang="zh-CN" altLang="en-US" b="1" dirty="0">
                <a:ea typeface="仿宋_GB2312" pitchFamily="49" charset="-122"/>
              </a:rPr>
              <a:t> </a:t>
            </a:r>
            <a:r>
              <a:rPr lang="en-US" altLang="zh-CN" b="1" dirty="0">
                <a:ea typeface="仿宋_GB2312" pitchFamily="49" charset="-122"/>
                <a:sym typeface="Symbol" pitchFamily="18" charset="2"/>
              </a:rPr>
              <a:t> (</a:t>
            </a:r>
            <a:r>
              <a:rPr lang="en-US" altLang="zh-CN" b="1" i="1" dirty="0" err="1">
                <a:solidFill>
                  <a:srgbClr val="A50021"/>
                </a:solidFill>
                <a:ea typeface="仿宋_GB2312" pitchFamily="49" charset="-122"/>
              </a:rPr>
              <a:t>q</a:t>
            </a:r>
            <a:r>
              <a:rPr lang="en-US" altLang="zh-CN" b="1" dirty="0" err="1">
                <a:ea typeface="仿宋_GB2312" pitchFamily="49" charset="-122"/>
                <a:sym typeface="Symbol" pitchFamily="18" charset="2"/>
              </a:rPr>
              <a:t></a:t>
            </a:r>
            <a:r>
              <a:rPr lang="en-US" altLang="zh-CN" b="1" i="1" dirty="0" err="1">
                <a:ea typeface="仿宋_GB2312" pitchFamily="49" charset="-122"/>
              </a:rPr>
              <a:t>r</a:t>
            </a:r>
            <a:r>
              <a:rPr lang="en-US" altLang="zh-CN" b="1" dirty="0">
                <a:ea typeface="仿宋_GB2312" pitchFamily="49" charset="-122"/>
              </a:rPr>
              <a:t>) </a:t>
            </a:r>
            <a:r>
              <a:rPr lang="en-US" altLang="zh-CN" b="1" spc="-100" dirty="0">
                <a:ea typeface="仿宋_GB2312" pitchFamily="49" charset="-122"/>
                <a:sym typeface="Symbol"/>
              </a:rPr>
              <a:t></a:t>
            </a:r>
            <a:r>
              <a:rPr lang="en-US" altLang="zh-CN" b="1" i="1" dirty="0">
                <a:ea typeface="仿宋_GB2312" pitchFamily="49" charset="-122"/>
              </a:rPr>
              <a:t> p</a:t>
            </a:r>
            <a:r>
              <a:rPr lang="en-US" altLang="zh-CN" b="1" baseline="-25000" dirty="0">
                <a:ea typeface="仿宋_GB2312" pitchFamily="49" charset="-122"/>
              </a:rPr>
              <a:t>1</a:t>
            </a:r>
            <a:r>
              <a:rPr lang="en-US" altLang="zh-CN" b="1" dirty="0">
                <a:ea typeface="仿宋_GB2312" pitchFamily="49" charset="-122"/>
                <a:sym typeface="Symbol"/>
              </a:rPr>
              <a:t></a:t>
            </a:r>
            <a:r>
              <a:rPr lang="en-US" altLang="zh-CN" b="1" i="1" dirty="0">
                <a:ea typeface="仿宋_GB2312" pitchFamily="49" charset="-122"/>
              </a:rPr>
              <a:t>p</a:t>
            </a:r>
            <a:r>
              <a:rPr lang="en-US" altLang="zh-CN" b="1" baseline="-25000" dirty="0">
                <a:ea typeface="仿宋_GB2312" pitchFamily="49" charset="-122"/>
              </a:rPr>
              <a:t>2</a:t>
            </a:r>
            <a:r>
              <a:rPr lang="en-US" altLang="zh-CN" b="1" dirty="0">
                <a:ea typeface="仿宋_GB2312" pitchFamily="49" charset="-122"/>
                <a:sym typeface="Symbol"/>
              </a:rPr>
              <a:t></a:t>
            </a:r>
            <a:r>
              <a:rPr lang="en-US" altLang="zh-CN" b="1" dirty="0">
                <a:ea typeface="仿宋_GB2312" pitchFamily="49" charset="-122"/>
              </a:rPr>
              <a:t> …</a:t>
            </a:r>
            <a:r>
              <a:rPr lang="en-US" altLang="zh-CN" b="1" dirty="0">
                <a:ea typeface="仿宋_GB2312" pitchFamily="49" charset="-122"/>
                <a:sym typeface="Symbol"/>
              </a:rPr>
              <a:t> </a:t>
            </a:r>
            <a:r>
              <a:rPr lang="en-US" altLang="zh-CN" b="1" i="1" dirty="0" err="1">
                <a:ea typeface="仿宋_GB2312" pitchFamily="49" charset="-122"/>
              </a:rPr>
              <a:t>p</a:t>
            </a:r>
            <a:r>
              <a:rPr lang="en-US" altLang="zh-CN" b="1" i="1" baseline="-25000" dirty="0" err="1">
                <a:ea typeface="仿宋_GB2312" pitchFamily="49" charset="-122"/>
              </a:rPr>
              <a:t>n</a:t>
            </a:r>
            <a:r>
              <a:rPr lang="en-US" altLang="zh-CN" b="1" dirty="0" err="1">
                <a:ea typeface="仿宋_GB2312" pitchFamily="49" charset="-122"/>
                <a:sym typeface="Symbol"/>
              </a:rPr>
              <a:t></a:t>
            </a:r>
            <a:r>
              <a:rPr lang="en-US" altLang="zh-CN" b="1" i="1" dirty="0" err="1">
                <a:ea typeface="仿宋_GB2312" pitchFamily="49" charset="-122"/>
                <a:sym typeface="Symbol"/>
              </a:rPr>
              <a:t>q</a:t>
            </a:r>
            <a:r>
              <a:rPr lang="en-US" altLang="zh-CN" b="1" dirty="0" err="1">
                <a:ea typeface="仿宋_GB2312" pitchFamily="49" charset="-122"/>
                <a:sym typeface="Symbol" pitchFamily="18" charset="2"/>
              </a:rPr>
              <a:t></a:t>
            </a:r>
            <a:r>
              <a:rPr lang="en-US" altLang="zh-CN" b="1" i="1" dirty="0" err="1">
                <a:ea typeface="仿宋_GB2312" pitchFamily="49" charset="-122"/>
              </a:rPr>
              <a:t>r</a:t>
            </a:r>
            <a:r>
              <a:rPr lang="en-US" altLang="zh-CN" b="1" dirty="0">
                <a:ea typeface="仿宋_GB2312" pitchFamily="49" charset="-122"/>
              </a:rPr>
              <a:t> </a:t>
            </a:r>
            <a:endParaRPr lang="zh-CN" altLang="en-US" b="1" dirty="0">
              <a:ea typeface="仿宋_GB2312" pitchFamily="49" charset="-122"/>
            </a:endParaRPr>
          </a:p>
          <a:p>
            <a:pPr lvl="1">
              <a:lnSpc>
                <a:spcPct val="130000"/>
              </a:lnSpc>
              <a:defRPr/>
            </a:pPr>
            <a:r>
              <a:rPr lang="zh-CN" altLang="en-US" sz="2600" b="1" dirty="0">
                <a:ea typeface="仿宋_GB2312" pitchFamily="49" charset="-122"/>
              </a:rPr>
              <a:t>故只需</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rPr>
              <a:t>证明</a:t>
            </a:r>
            <a:r>
              <a:rPr lang="en-US" altLang="zh-CN" sz="2600" b="1" i="1" dirty="0">
                <a:solidFill>
                  <a:schemeClr val="accent5">
                    <a:lumMod val="50000"/>
                  </a:schemeClr>
                </a:solidFill>
                <a:effectLst>
                  <a:outerShdw blurRad="38100" dist="38100" dir="2700000" algn="tl">
                    <a:srgbClr val="000000">
                      <a:alpha val="43137"/>
                    </a:srgbClr>
                  </a:outerShdw>
                </a:effectLst>
                <a:ea typeface="仿宋_GB2312" pitchFamily="49" charset="-122"/>
              </a:rPr>
              <a:t>q</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rPr>
              <a:t>作为附加的一个前提时，</a:t>
            </a:r>
            <a:r>
              <a:rPr lang="en-US" altLang="zh-CN" sz="2600" b="1" i="1" dirty="0">
                <a:solidFill>
                  <a:schemeClr val="accent5">
                    <a:lumMod val="50000"/>
                  </a:schemeClr>
                </a:solidFill>
                <a:effectLst>
                  <a:outerShdw blurRad="38100" dist="38100" dir="2700000" algn="tl">
                    <a:srgbClr val="000000">
                      <a:alpha val="43137"/>
                    </a:srgbClr>
                  </a:outerShdw>
                </a:effectLst>
                <a:ea typeface="仿宋_GB2312" pitchFamily="49" charset="-122"/>
              </a:rPr>
              <a:t>r</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rPr>
              <a:t>为真即可</a:t>
            </a:r>
            <a:endParaRPr lang="en-US" altLang="zh-CN" sz="2600" b="1" dirty="0">
              <a:solidFill>
                <a:schemeClr val="accent5">
                  <a:lumMod val="50000"/>
                </a:schemeClr>
              </a:solidFill>
              <a:effectLst>
                <a:outerShdw blurRad="38100" dist="38100" dir="2700000" algn="tl">
                  <a:srgbClr val="000000">
                    <a:alpha val="43137"/>
                  </a:srgbClr>
                </a:outerShdw>
              </a:effectLst>
              <a:ea typeface="仿宋_GB2312"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defRPr/>
            </a:pPr>
            <a:r>
              <a:rPr lang="zh-CN" altLang="en-US" dirty="0">
                <a:effectLst>
                  <a:outerShdw blurRad="38100" dist="38100" dir="2700000" algn="tl">
                    <a:srgbClr val="000000">
                      <a:alpha val="43137"/>
                    </a:srgbClr>
                  </a:outerShdw>
                </a:effectLst>
              </a:rPr>
              <a:t>附加前提证明法实例</a:t>
            </a:r>
          </a:p>
        </p:txBody>
      </p:sp>
      <p:sp>
        <p:nvSpPr>
          <p:cNvPr id="21509" name="Rectangle 3"/>
          <p:cNvSpPr>
            <a:spLocks noGrp="1" noChangeArrowheads="1"/>
          </p:cNvSpPr>
          <p:nvPr>
            <p:ph type="body" idx="1"/>
          </p:nvPr>
        </p:nvSpPr>
        <p:spPr>
          <a:xfrm>
            <a:off x="1055440" y="1347788"/>
            <a:ext cx="10081120" cy="4724400"/>
          </a:xfrm>
        </p:spPr>
        <p:txBody>
          <a:bodyPr/>
          <a:lstStyle/>
          <a:p>
            <a:pPr>
              <a:buFont typeface="Wingdings" pitchFamily="2" charset="2"/>
              <a:buNone/>
            </a:pPr>
            <a:r>
              <a:rPr lang="zh-CN" altLang="en-US" dirty="0">
                <a:ea typeface="楷体_GB2312" pitchFamily="49" charset="-122"/>
              </a:rPr>
              <a:t>例</a:t>
            </a:r>
            <a:r>
              <a:rPr lang="en-US" altLang="zh-CN" dirty="0">
                <a:ea typeface="楷体_GB2312" pitchFamily="49" charset="-122"/>
              </a:rPr>
              <a:t>4 </a:t>
            </a:r>
            <a:r>
              <a:rPr lang="zh-CN" altLang="en-US" dirty="0">
                <a:ea typeface="楷体_GB2312" pitchFamily="49" charset="-122"/>
              </a:rPr>
              <a:t> 构造下面推理的证明</a:t>
            </a:r>
          </a:p>
          <a:p>
            <a:pPr lvl="1"/>
            <a:r>
              <a:rPr lang="en-US" altLang="zh-CN" dirty="0">
                <a:ea typeface="楷体_GB2312" pitchFamily="49" charset="-122"/>
              </a:rPr>
              <a:t>2</a:t>
            </a:r>
            <a:r>
              <a:rPr lang="zh-CN" altLang="en-US" dirty="0">
                <a:ea typeface="楷体_GB2312" pitchFamily="49" charset="-122"/>
              </a:rPr>
              <a:t>是素数或合数。若</a:t>
            </a:r>
            <a:r>
              <a:rPr lang="en-US" altLang="zh-CN" dirty="0">
                <a:ea typeface="楷体_GB2312" pitchFamily="49" charset="-122"/>
              </a:rPr>
              <a:t>2</a:t>
            </a:r>
            <a:r>
              <a:rPr lang="zh-CN" altLang="en-US" dirty="0">
                <a:ea typeface="楷体_GB2312" pitchFamily="49" charset="-122"/>
              </a:rPr>
              <a:t>是素数，则      是无理数。若    是无理数，则</a:t>
            </a:r>
            <a:r>
              <a:rPr lang="en-US" altLang="zh-CN" dirty="0">
                <a:ea typeface="楷体_GB2312" pitchFamily="49" charset="-122"/>
              </a:rPr>
              <a:t>4</a:t>
            </a:r>
            <a:r>
              <a:rPr lang="zh-CN" altLang="en-US" dirty="0">
                <a:ea typeface="楷体_GB2312" pitchFamily="49" charset="-122"/>
              </a:rPr>
              <a:t>不是素数</a:t>
            </a:r>
          </a:p>
          <a:p>
            <a:pPr lvl="1"/>
            <a:r>
              <a:rPr lang="zh-CN" altLang="en-US" dirty="0">
                <a:ea typeface="楷体_GB2312" pitchFamily="49" charset="-122"/>
              </a:rPr>
              <a:t>所以，如果</a:t>
            </a:r>
            <a:r>
              <a:rPr lang="en-US" altLang="zh-CN" dirty="0">
                <a:ea typeface="楷体_GB2312" pitchFamily="49" charset="-122"/>
              </a:rPr>
              <a:t>4</a:t>
            </a:r>
            <a:r>
              <a:rPr lang="zh-CN" altLang="en-US" dirty="0">
                <a:ea typeface="楷体_GB2312" pitchFamily="49" charset="-122"/>
              </a:rPr>
              <a:t>是素数，则</a:t>
            </a:r>
            <a:r>
              <a:rPr lang="en-US" altLang="zh-CN" dirty="0">
                <a:ea typeface="楷体_GB2312" pitchFamily="49" charset="-122"/>
              </a:rPr>
              <a:t>2</a:t>
            </a:r>
            <a:r>
              <a:rPr lang="zh-CN" altLang="en-US" dirty="0">
                <a:ea typeface="楷体_GB2312" pitchFamily="49" charset="-122"/>
              </a:rPr>
              <a:t>是合数</a:t>
            </a:r>
          </a:p>
        </p:txBody>
      </p:sp>
      <p:graphicFrame>
        <p:nvGraphicFramePr>
          <p:cNvPr id="21506" name="Object 2"/>
          <p:cNvGraphicFramePr>
            <a:graphicFrameLocks noChangeAspect="1"/>
          </p:cNvGraphicFramePr>
          <p:nvPr>
            <p:extLst>
              <p:ext uri="{D42A27DB-BD31-4B8C-83A1-F6EECF244321}">
                <p14:modId xmlns:p14="http://schemas.microsoft.com/office/powerpoint/2010/main" val="1706531809"/>
              </p:ext>
            </p:extLst>
          </p:nvPr>
        </p:nvGraphicFramePr>
        <p:xfrm>
          <a:off x="6862886" y="1960562"/>
          <a:ext cx="504825" cy="452438"/>
        </p:xfrm>
        <a:graphic>
          <a:graphicData uri="http://schemas.openxmlformats.org/presentationml/2006/ole">
            <mc:AlternateContent xmlns:mc="http://schemas.openxmlformats.org/markup-compatibility/2006">
              <mc:Choice xmlns:v="urn:schemas-microsoft-com:vml" Requires="v">
                <p:oleObj spid="_x0000_s4110" name="公式" r:id="rId4" imgW="241200" imgH="215640" progId="Equation.3">
                  <p:embed/>
                </p:oleObj>
              </mc:Choice>
              <mc:Fallback>
                <p:oleObj name="公式" r:id="rId4" imgW="241200" imgH="215640" progId="Equation.3">
                  <p:embed/>
                  <p:pic>
                    <p:nvPicPr>
                      <p:cNvPr id="0" name="Picture 2"/>
                      <p:cNvPicPr>
                        <a:picLocks noChangeAspect="1" noChangeArrowheads="1"/>
                      </p:cNvPicPr>
                      <p:nvPr/>
                    </p:nvPicPr>
                    <p:blipFill>
                      <a:blip r:embed="rId5">
                        <a:lum bright="-14000" contrast="100000"/>
                        <a:extLst>
                          <a:ext uri="{28A0092B-C50C-407E-A947-70E740481C1C}">
                            <a14:useLocalDpi xmlns:a14="http://schemas.microsoft.com/office/drawing/2010/main" val="0"/>
                          </a:ext>
                        </a:extLst>
                      </a:blip>
                      <a:srcRect/>
                      <a:stretch>
                        <a:fillRect/>
                      </a:stretch>
                    </p:blipFill>
                    <p:spPr bwMode="auto">
                      <a:xfrm>
                        <a:off x="6862886" y="1960562"/>
                        <a:ext cx="504825" cy="452438"/>
                      </a:xfrm>
                      <a:prstGeom prst="rect">
                        <a:avLst/>
                      </a:prstGeom>
                      <a:noFill/>
                      <a:ln>
                        <a:noFill/>
                      </a:ln>
                      <a:extLst>
                        <a:ext uri="{909E8E84-426E-40DD-AFC4-6F175D3DCCD1}">
                          <a14:hiddenFill xmlns:a14="http://schemas.microsoft.com/office/drawing/2010/main">
                            <a:solidFill>
                              <a:schemeClr val="accent1">
                                <a:alpha val="50999"/>
                              </a:schemeClr>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1507" name="Object 3"/>
          <p:cNvGraphicFramePr>
            <a:graphicFrameLocks noChangeAspect="1"/>
          </p:cNvGraphicFramePr>
          <p:nvPr>
            <p:extLst>
              <p:ext uri="{D42A27DB-BD31-4B8C-83A1-F6EECF244321}">
                <p14:modId xmlns:p14="http://schemas.microsoft.com/office/powerpoint/2010/main" val="3000925371"/>
              </p:ext>
            </p:extLst>
          </p:nvPr>
        </p:nvGraphicFramePr>
        <p:xfrm>
          <a:off x="9408368" y="1960562"/>
          <a:ext cx="503238" cy="450850"/>
        </p:xfrm>
        <a:graphic>
          <a:graphicData uri="http://schemas.openxmlformats.org/presentationml/2006/ole">
            <mc:AlternateContent xmlns:mc="http://schemas.openxmlformats.org/markup-compatibility/2006">
              <mc:Choice xmlns:v="urn:schemas-microsoft-com:vml" Requires="v">
                <p:oleObj spid="_x0000_s4111" name="Equation" r:id="rId6" imgW="241200" imgH="215640" progId="Equation.3">
                  <p:embed/>
                </p:oleObj>
              </mc:Choice>
              <mc:Fallback>
                <p:oleObj name="Equation" r:id="rId6" imgW="241200" imgH="215640" progId="Equation.3">
                  <p:embed/>
                  <p:pic>
                    <p:nvPicPr>
                      <p:cNvPr id="0" name="Picture 3"/>
                      <p:cNvPicPr>
                        <a:picLocks noChangeAspect="1" noChangeArrowheads="1"/>
                      </p:cNvPicPr>
                      <p:nvPr/>
                    </p:nvPicPr>
                    <p:blipFill>
                      <a:blip r:embed="rId7">
                        <a:lum bright="-14000" contrast="100000"/>
                        <a:extLst>
                          <a:ext uri="{28A0092B-C50C-407E-A947-70E740481C1C}">
                            <a14:useLocalDpi xmlns:a14="http://schemas.microsoft.com/office/drawing/2010/main" val="0"/>
                          </a:ext>
                        </a:extLst>
                      </a:blip>
                      <a:srcRect/>
                      <a:stretch>
                        <a:fillRect/>
                      </a:stretch>
                    </p:blipFill>
                    <p:spPr bwMode="auto">
                      <a:xfrm>
                        <a:off x="9408368" y="1960562"/>
                        <a:ext cx="503238" cy="450850"/>
                      </a:xfrm>
                      <a:prstGeom prst="rect">
                        <a:avLst/>
                      </a:prstGeom>
                      <a:noFill/>
                      <a:ln>
                        <a:noFill/>
                      </a:ln>
                      <a:extLst>
                        <a:ext uri="{909E8E84-426E-40DD-AFC4-6F175D3DCCD1}">
                          <a14:hiddenFill xmlns:a14="http://schemas.microsoft.com/office/drawing/2010/main">
                            <a:solidFill>
                              <a:schemeClr val="accent1">
                                <a:alpha val="50999"/>
                              </a:schemeClr>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Rectangle 3">
            <a:extLst>
              <a:ext uri="{FF2B5EF4-FFF2-40B4-BE49-F238E27FC236}">
                <a16:creationId xmlns:a16="http://schemas.microsoft.com/office/drawing/2014/main" id="{CFA10ECC-157C-4316-9514-10367072BDE5}"/>
              </a:ext>
            </a:extLst>
          </p:cNvPr>
          <p:cNvSpPr txBox="1">
            <a:spLocks noChangeArrowheads="1"/>
          </p:cNvSpPr>
          <p:nvPr/>
        </p:nvSpPr>
        <p:spPr bwMode="auto">
          <a:xfrm>
            <a:off x="1215483" y="3557239"/>
            <a:ext cx="10686687" cy="47401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20000"/>
              </a:spcBef>
              <a:spcAft>
                <a:spcPct val="0"/>
              </a:spcAft>
              <a:buFont typeface="Wingdings" pitchFamily="2" charset="2"/>
              <a:buChar char="v"/>
              <a:defRPr kumimoji="1" sz="2800">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har char="•"/>
              <a:defRPr kumimoji="1" sz="2800">
                <a:solidFill>
                  <a:schemeClr val="tx1"/>
                </a:solidFill>
                <a:latin typeface="+mn-lt"/>
                <a:ea typeface="+mn-ea"/>
              </a:defRPr>
            </a:lvl2pPr>
            <a:lvl3pPr marL="1143000" indent="-228600" algn="l" rtl="0" eaLnBrk="0" fontAlgn="base" hangingPunct="0">
              <a:lnSpc>
                <a:spcPct val="110000"/>
              </a:lnSpc>
              <a:spcBef>
                <a:spcPct val="20000"/>
              </a:spcBef>
              <a:spcAft>
                <a:spcPct val="0"/>
              </a:spcAft>
              <a:buFont typeface="Times New Roman" pitchFamily="18" charset="0"/>
              <a:buChar char="–"/>
              <a:defRPr kumimoji="1" sz="2600">
                <a:solidFill>
                  <a:schemeClr val="tx1"/>
                </a:solidFill>
                <a:latin typeface="+mn-lt"/>
                <a:ea typeface="+mn-ea"/>
              </a:defRPr>
            </a:lvl3pPr>
            <a:lvl4pPr marL="1600200" indent="-228600" algn="l" rtl="0" eaLnBrk="0" fontAlgn="base" hangingPunct="0">
              <a:lnSpc>
                <a:spcPct val="110000"/>
              </a:lnSpc>
              <a:spcBef>
                <a:spcPct val="20000"/>
              </a:spcBef>
              <a:spcAft>
                <a:spcPct val="0"/>
              </a:spcAft>
              <a:buFont typeface="Wingdings" pitchFamily="2" charset="2"/>
              <a:buChar char=""/>
              <a:defRPr kumimoji="1" sz="2600">
                <a:solidFill>
                  <a:schemeClr val="tx1"/>
                </a:solidFill>
                <a:latin typeface="+mn-lt"/>
                <a:ea typeface="+mn-ea"/>
              </a:defRPr>
            </a:lvl4pPr>
            <a:lvl5pPr marL="20574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5pPr>
            <a:lvl6pPr marL="25146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6pPr>
            <a:lvl7pPr marL="29718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7pPr>
            <a:lvl8pPr marL="34290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8pPr>
            <a:lvl9pPr marL="38862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9pPr>
          </a:lstStyle>
          <a:p>
            <a:pPr>
              <a:buFont typeface="Wingdings" pitchFamily="2" charset="2"/>
              <a:buNone/>
            </a:pPr>
            <a:r>
              <a:rPr lang="zh-CN" altLang="en-US" i="0" kern="0" dirty="0">
                <a:ea typeface="楷体_GB2312" pitchFamily="49" charset="-122"/>
              </a:rPr>
              <a:t>证：</a:t>
            </a:r>
            <a:r>
              <a:rPr lang="en-US" altLang="zh-CN" i="0" kern="0" dirty="0">
                <a:ea typeface="楷体_GB2312" pitchFamily="49" charset="-122"/>
              </a:rPr>
              <a:t>(</a:t>
            </a:r>
            <a:r>
              <a:rPr lang="zh-CN" altLang="en-US" i="0" kern="0" dirty="0">
                <a:ea typeface="楷体_GB2312" pitchFamily="49" charset="-122"/>
              </a:rPr>
              <a:t>附加前提证明法构造证明</a:t>
            </a:r>
            <a:r>
              <a:rPr lang="en-US" altLang="zh-CN" i="0" kern="0" dirty="0">
                <a:ea typeface="楷体_GB2312" pitchFamily="49" charset="-122"/>
              </a:rPr>
              <a:t>)</a:t>
            </a:r>
          </a:p>
          <a:p>
            <a:pPr lvl="1" indent="-742950">
              <a:buFontTx/>
              <a:buNone/>
            </a:pPr>
            <a:r>
              <a:rPr lang="en-US" altLang="zh-CN" i="0" kern="0" dirty="0">
                <a:ea typeface="楷体_GB2312" pitchFamily="49" charset="-122"/>
              </a:rPr>
              <a:t>1) </a:t>
            </a:r>
            <a:r>
              <a:rPr lang="zh-CN" altLang="en-US" i="0" kern="0" dirty="0">
                <a:ea typeface="楷体_GB2312" pitchFamily="49" charset="-122"/>
              </a:rPr>
              <a:t>设 </a:t>
            </a:r>
            <a:r>
              <a:rPr lang="en-US" altLang="zh-CN" i="1" kern="0" dirty="0">
                <a:ea typeface="楷体_GB2312" pitchFamily="49" charset="-122"/>
              </a:rPr>
              <a:t>p</a:t>
            </a:r>
            <a:r>
              <a:rPr lang="zh-CN" altLang="en-US" i="0" kern="0" dirty="0">
                <a:ea typeface="楷体_GB2312" pitchFamily="49" charset="-122"/>
              </a:rPr>
              <a:t>：</a:t>
            </a:r>
            <a:r>
              <a:rPr lang="en-US" altLang="zh-CN" i="0" kern="0" dirty="0">
                <a:ea typeface="楷体_GB2312" pitchFamily="49" charset="-122"/>
              </a:rPr>
              <a:t>2</a:t>
            </a:r>
            <a:r>
              <a:rPr lang="zh-CN" altLang="en-US" i="0" kern="0" dirty="0">
                <a:ea typeface="楷体_GB2312" pitchFamily="49" charset="-122"/>
              </a:rPr>
              <a:t>是素数，</a:t>
            </a:r>
            <a:r>
              <a:rPr lang="en-US" altLang="zh-CN" i="1" kern="0" dirty="0">
                <a:ea typeface="楷体_GB2312" pitchFamily="49" charset="-122"/>
              </a:rPr>
              <a:t>q</a:t>
            </a:r>
            <a:r>
              <a:rPr lang="zh-CN" altLang="en-US" i="0" kern="0" dirty="0">
                <a:ea typeface="楷体_GB2312" pitchFamily="49" charset="-122"/>
              </a:rPr>
              <a:t>：</a:t>
            </a:r>
            <a:r>
              <a:rPr lang="en-US" altLang="zh-CN" i="0" kern="0" dirty="0">
                <a:ea typeface="楷体_GB2312" pitchFamily="49" charset="-122"/>
              </a:rPr>
              <a:t>2</a:t>
            </a:r>
            <a:r>
              <a:rPr lang="zh-CN" altLang="en-US" i="0" kern="0" dirty="0">
                <a:ea typeface="楷体_GB2312" pitchFamily="49" charset="-122"/>
              </a:rPr>
              <a:t>是合数，</a:t>
            </a:r>
            <a:r>
              <a:rPr lang="en-US" altLang="zh-CN" i="1" kern="0" dirty="0">
                <a:ea typeface="楷体_GB2312" pitchFamily="49" charset="-122"/>
              </a:rPr>
              <a:t>r</a:t>
            </a:r>
            <a:r>
              <a:rPr lang="zh-CN" altLang="en-US" i="0" kern="0" dirty="0">
                <a:ea typeface="楷体_GB2312" pitchFamily="49" charset="-122"/>
              </a:rPr>
              <a:t>：    是无理数，</a:t>
            </a:r>
            <a:r>
              <a:rPr lang="en-US" altLang="zh-CN" i="1" kern="0" dirty="0">
                <a:ea typeface="楷体_GB2312" pitchFamily="49" charset="-122"/>
              </a:rPr>
              <a:t>s</a:t>
            </a:r>
            <a:r>
              <a:rPr lang="zh-CN" altLang="en-US" i="0" kern="0" dirty="0">
                <a:ea typeface="楷体_GB2312" pitchFamily="49" charset="-122"/>
              </a:rPr>
              <a:t>：</a:t>
            </a:r>
            <a:r>
              <a:rPr lang="en-US" altLang="zh-CN" i="0" kern="0" dirty="0">
                <a:ea typeface="楷体_GB2312" pitchFamily="49" charset="-122"/>
              </a:rPr>
              <a:t>4</a:t>
            </a:r>
            <a:r>
              <a:rPr lang="zh-CN" altLang="en-US" i="0" kern="0" dirty="0">
                <a:ea typeface="楷体_GB2312" pitchFamily="49" charset="-122"/>
              </a:rPr>
              <a:t>是素数</a:t>
            </a:r>
            <a:endParaRPr lang="en-US" altLang="zh-CN" i="0" kern="0" dirty="0">
              <a:ea typeface="楷体_GB2312" pitchFamily="49" charset="-122"/>
            </a:endParaRPr>
          </a:p>
          <a:p>
            <a:pPr lvl="1" indent="-742950">
              <a:buFontTx/>
              <a:buNone/>
            </a:pPr>
            <a:r>
              <a:rPr lang="en-US" altLang="zh-CN" i="0" kern="0" dirty="0">
                <a:ea typeface="楷体_GB2312" pitchFamily="49" charset="-122"/>
              </a:rPr>
              <a:t>2) </a:t>
            </a:r>
            <a:r>
              <a:rPr lang="zh-CN" altLang="en-US" i="0" kern="0" dirty="0">
                <a:ea typeface="楷体_GB2312" pitchFamily="49" charset="-122"/>
              </a:rPr>
              <a:t>推理的形式结构</a:t>
            </a:r>
          </a:p>
          <a:p>
            <a:pPr lvl="2">
              <a:buFont typeface="Times New Roman" pitchFamily="18" charset="0"/>
              <a:buNone/>
            </a:pPr>
            <a:r>
              <a:rPr lang="zh-CN" altLang="en-US" i="0" kern="0" dirty="0">
                <a:ea typeface="楷体_GB2312" pitchFamily="49" charset="-122"/>
              </a:rPr>
              <a:t>前提：</a:t>
            </a:r>
            <a:r>
              <a:rPr lang="en-US" altLang="zh-CN" i="1" kern="0" dirty="0" err="1">
                <a:ea typeface="楷体_GB2312" pitchFamily="49" charset="-122"/>
              </a:rPr>
              <a:t>p</a:t>
            </a:r>
            <a:r>
              <a:rPr lang="en-US" altLang="zh-CN" i="0" kern="0" dirty="0" err="1">
                <a:ea typeface="楷体_GB2312" pitchFamily="49" charset="-122"/>
                <a:sym typeface="Symbol" pitchFamily="18" charset="2"/>
              </a:rPr>
              <a:t></a:t>
            </a:r>
            <a:r>
              <a:rPr lang="en-US" altLang="zh-CN" i="1" kern="0" dirty="0" err="1">
                <a:ea typeface="楷体_GB2312" pitchFamily="49" charset="-122"/>
              </a:rPr>
              <a:t>q</a:t>
            </a:r>
            <a:r>
              <a:rPr lang="en-US" altLang="zh-CN" i="0" kern="0" dirty="0">
                <a:ea typeface="楷体_GB2312" pitchFamily="49" charset="-122"/>
              </a:rPr>
              <a:t>,  </a:t>
            </a:r>
            <a:r>
              <a:rPr lang="en-US" altLang="zh-CN" i="1" kern="0" dirty="0" err="1">
                <a:ea typeface="楷体_GB2312" pitchFamily="49" charset="-122"/>
              </a:rPr>
              <a:t>p</a:t>
            </a:r>
            <a:r>
              <a:rPr lang="en-US" altLang="zh-CN" i="0" kern="0" dirty="0" err="1">
                <a:ea typeface="楷体_GB2312" pitchFamily="49" charset="-122"/>
                <a:sym typeface="Symbol" pitchFamily="18" charset="2"/>
              </a:rPr>
              <a:t></a:t>
            </a:r>
            <a:r>
              <a:rPr lang="en-US" altLang="zh-CN" i="1" kern="0" dirty="0" err="1">
                <a:ea typeface="楷体_GB2312" pitchFamily="49" charset="-122"/>
              </a:rPr>
              <a:t>r</a:t>
            </a:r>
            <a:r>
              <a:rPr lang="en-US" altLang="zh-CN" i="0" kern="0" dirty="0">
                <a:ea typeface="楷体_GB2312" pitchFamily="49" charset="-122"/>
              </a:rPr>
              <a:t>,  </a:t>
            </a:r>
            <a:r>
              <a:rPr lang="en-US" altLang="zh-CN" i="1" kern="0" dirty="0">
                <a:ea typeface="楷体_GB2312" pitchFamily="49" charset="-122"/>
              </a:rPr>
              <a:t>r</a:t>
            </a:r>
            <a:r>
              <a:rPr lang="en-US" altLang="zh-CN" i="0" kern="0" dirty="0">
                <a:ea typeface="楷体_GB2312" pitchFamily="49" charset="-122"/>
                <a:sym typeface="Symbol" pitchFamily="18" charset="2"/>
              </a:rPr>
              <a:t></a:t>
            </a:r>
            <a:r>
              <a:rPr lang="en-US" altLang="zh-CN" i="1" kern="0" dirty="0">
                <a:ea typeface="楷体_GB2312" pitchFamily="49" charset="-122"/>
              </a:rPr>
              <a:t>s</a:t>
            </a:r>
          </a:p>
          <a:p>
            <a:pPr lvl="2">
              <a:buFont typeface="Times New Roman" pitchFamily="18" charset="0"/>
              <a:buNone/>
            </a:pPr>
            <a:r>
              <a:rPr lang="zh-CN" altLang="en-US" i="0" kern="0" dirty="0">
                <a:ea typeface="楷体_GB2312" pitchFamily="49" charset="-122"/>
              </a:rPr>
              <a:t>结论：</a:t>
            </a:r>
            <a:r>
              <a:rPr lang="en-US" altLang="zh-CN" i="1" kern="0" dirty="0" err="1">
                <a:solidFill>
                  <a:srgbClr val="C00000"/>
                </a:solidFill>
                <a:ea typeface="楷体_GB2312" pitchFamily="49" charset="-122"/>
              </a:rPr>
              <a:t>s</a:t>
            </a:r>
            <a:r>
              <a:rPr lang="en-US" altLang="zh-CN" i="0" kern="0" dirty="0" err="1">
                <a:solidFill>
                  <a:srgbClr val="C00000"/>
                </a:solidFill>
                <a:ea typeface="楷体_GB2312" pitchFamily="49" charset="-122"/>
                <a:sym typeface="Symbol" pitchFamily="18" charset="2"/>
              </a:rPr>
              <a:t></a:t>
            </a:r>
            <a:r>
              <a:rPr lang="en-US" altLang="zh-CN" i="1" kern="0" dirty="0" err="1">
                <a:solidFill>
                  <a:srgbClr val="C00000"/>
                </a:solidFill>
                <a:ea typeface="楷体_GB2312" pitchFamily="49" charset="-122"/>
              </a:rPr>
              <a:t>q</a:t>
            </a:r>
            <a:endParaRPr lang="en-US" altLang="zh-CN" i="1" kern="0" dirty="0">
              <a:solidFill>
                <a:srgbClr val="C00000"/>
              </a:solidFill>
              <a:ea typeface="楷体_GB2312" pitchFamily="49" charset="-122"/>
            </a:endParaRPr>
          </a:p>
        </p:txBody>
      </p:sp>
      <p:graphicFrame>
        <p:nvGraphicFramePr>
          <p:cNvPr id="7" name="Object 2">
            <a:extLst>
              <a:ext uri="{FF2B5EF4-FFF2-40B4-BE49-F238E27FC236}">
                <a16:creationId xmlns:a16="http://schemas.microsoft.com/office/drawing/2014/main" id="{0564679C-0FD0-44DE-9B1F-A7EA94243805}"/>
              </a:ext>
            </a:extLst>
          </p:cNvPr>
          <p:cNvGraphicFramePr>
            <a:graphicFrameLocks noChangeAspect="1"/>
          </p:cNvGraphicFramePr>
          <p:nvPr>
            <p:extLst>
              <p:ext uri="{D42A27DB-BD31-4B8C-83A1-F6EECF244321}">
                <p14:modId xmlns:p14="http://schemas.microsoft.com/office/powerpoint/2010/main" val="3848502500"/>
              </p:ext>
            </p:extLst>
          </p:nvPr>
        </p:nvGraphicFramePr>
        <p:xfrm>
          <a:off x="6672064" y="4187378"/>
          <a:ext cx="503238" cy="450850"/>
        </p:xfrm>
        <a:graphic>
          <a:graphicData uri="http://schemas.openxmlformats.org/presentationml/2006/ole">
            <mc:AlternateContent xmlns:mc="http://schemas.openxmlformats.org/markup-compatibility/2006">
              <mc:Choice xmlns:v="urn:schemas-microsoft-com:vml" Requires="v">
                <p:oleObj spid="_x0000_s4112" name="公式" r:id="rId8" imgW="241200" imgH="215640" progId="Equation.3">
                  <p:embed/>
                </p:oleObj>
              </mc:Choice>
              <mc:Fallback>
                <p:oleObj name="公式" r:id="rId8" imgW="241200" imgH="215640" progId="Equation.3">
                  <p:embed/>
                  <p:pic>
                    <p:nvPicPr>
                      <p:cNvPr id="22530" name="Object 2"/>
                      <p:cNvPicPr>
                        <a:picLocks noChangeAspect="1" noChangeArrowheads="1"/>
                      </p:cNvPicPr>
                      <p:nvPr/>
                    </p:nvPicPr>
                    <p:blipFill>
                      <a:blip r:embed="rId5">
                        <a:lum bright="-14000" contrast="100000"/>
                        <a:extLst>
                          <a:ext uri="{28A0092B-C50C-407E-A947-70E740481C1C}">
                            <a14:useLocalDpi xmlns:a14="http://schemas.microsoft.com/office/drawing/2010/main" val="0"/>
                          </a:ext>
                        </a:extLst>
                      </a:blip>
                      <a:srcRect/>
                      <a:stretch>
                        <a:fillRect/>
                      </a:stretch>
                    </p:blipFill>
                    <p:spPr bwMode="auto">
                      <a:xfrm>
                        <a:off x="6672064" y="4187378"/>
                        <a:ext cx="503238" cy="450850"/>
                      </a:xfrm>
                      <a:prstGeom prst="rect">
                        <a:avLst/>
                      </a:prstGeom>
                      <a:noFill/>
                      <a:ln>
                        <a:noFill/>
                      </a:ln>
                      <a:extLst>
                        <a:ext uri="{909E8E84-426E-40DD-AFC4-6F175D3DCCD1}">
                          <a14:hiddenFill xmlns:a14="http://schemas.microsoft.com/office/drawing/2010/main">
                            <a:solidFill>
                              <a:schemeClr val="accent1">
                                <a:alpha val="50999"/>
                              </a:schemeClr>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a:t>附加前提证明法实例</a:t>
            </a:r>
          </a:p>
        </p:txBody>
      </p:sp>
      <p:sp>
        <p:nvSpPr>
          <p:cNvPr id="25604" name="Rectangle 3"/>
          <p:cNvSpPr>
            <a:spLocks noGrp="1" noChangeArrowheads="1"/>
          </p:cNvSpPr>
          <p:nvPr>
            <p:ph type="body" idx="1"/>
          </p:nvPr>
        </p:nvSpPr>
        <p:spPr>
          <a:xfrm>
            <a:off x="1881189" y="1419225"/>
            <a:ext cx="8040687" cy="4724400"/>
          </a:xfrm>
        </p:spPr>
        <p:txBody>
          <a:bodyPr/>
          <a:lstStyle/>
          <a:p>
            <a:pPr>
              <a:buFont typeface="Wingdings" pitchFamily="2" charset="2"/>
              <a:buNone/>
            </a:pPr>
            <a:r>
              <a:rPr lang="en-US" altLang="zh-CN">
                <a:ea typeface="楷体_GB2312" pitchFamily="49" charset="-122"/>
              </a:rPr>
              <a:t>3) </a:t>
            </a:r>
            <a:r>
              <a:rPr lang="zh-CN" altLang="en-US">
                <a:ea typeface="楷体_GB2312" pitchFamily="49" charset="-122"/>
              </a:rPr>
              <a:t>证明</a:t>
            </a:r>
          </a:p>
          <a:p>
            <a:pPr lvl="1">
              <a:buFontTx/>
              <a:buNone/>
            </a:pPr>
            <a:r>
              <a:rPr lang="zh-CN" altLang="en-US" sz="2400">
                <a:ea typeface="楷体_GB2312" pitchFamily="49" charset="-122"/>
              </a:rPr>
              <a:t>①  </a:t>
            </a:r>
            <a:r>
              <a:rPr lang="en-US" altLang="zh-CN" sz="2400" i="1">
                <a:ea typeface="楷体_GB2312" pitchFamily="49" charset="-122"/>
              </a:rPr>
              <a:t>s</a:t>
            </a:r>
            <a:r>
              <a:rPr lang="en-US" altLang="zh-CN" sz="2400">
                <a:ea typeface="楷体_GB2312" pitchFamily="49" charset="-122"/>
              </a:rPr>
              <a:t>                 	</a:t>
            </a:r>
            <a:r>
              <a:rPr lang="zh-CN" altLang="en-US" sz="2400">
                <a:ea typeface="楷体_GB2312" pitchFamily="49" charset="-122"/>
              </a:rPr>
              <a:t>附加前提引入</a:t>
            </a:r>
          </a:p>
          <a:p>
            <a:pPr lvl="1">
              <a:buFontTx/>
              <a:buNone/>
            </a:pPr>
            <a:r>
              <a:rPr lang="zh-CN" altLang="en-US" sz="2400">
                <a:ea typeface="楷体_GB2312" pitchFamily="49" charset="-122"/>
              </a:rPr>
              <a:t>②  </a:t>
            </a:r>
            <a:r>
              <a:rPr lang="en-US" altLang="zh-CN" sz="2400" i="1">
                <a:ea typeface="楷体_GB2312" pitchFamily="49" charset="-122"/>
              </a:rPr>
              <a:t>p</a:t>
            </a:r>
            <a:r>
              <a:rPr lang="en-US" altLang="zh-CN" sz="2400">
                <a:ea typeface="楷体_GB2312" pitchFamily="49" charset="-122"/>
                <a:sym typeface="Symbol" pitchFamily="18" charset="2"/>
              </a:rPr>
              <a:t></a:t>
            </a:r>
            <a:r>
              <a:rPr lang="en-US" altLang="zh-CN" sz="2400" i="1">
                <a:ea typeface="楷体_GB2312" pitchFamily="49" charset="-122"/>
              </a:rPr>
              <a:t>r</a:t>
            </a:r>
            <a:r>
              <a:rPr lang="en-US" altLang="zh-CN" sz="2400">
                <a:ea typeface="楷体_GB2312" pitchFamily="49" charset="-122"/>
              </a:rPr>
              <a:t>            	</a:t>
            </a:r>
            <a:r>
              <a:rPr lang="zh-CN" altLang="en-US" sz="2400">
                <a:ea typeface="楷体_GB2312" pitchFamily="49" charset="-122"/>
              </a:rPr>
              <a:t>前提引入</a:t>
            </a:r>
          </a:p>
          <a:p>
            <a:pPr lvl="1">
              <a:buFontTx/>
              <a:buNone/>
            </a:pPr>
            <a:r>
              <a:rPr lang="zh-CN" altLang="en-US" sz="2400">
                <a:ea typeface="楷体_GB2312" pitchFamily="49" charset="-122"/>
              </a:rPr>
              <a:t>③  </a:t>
            </a:r>
            <a:r>
              <a:rPr lang="en-US" altLang="zh-CN" sz="2400" i="1">
                <a:ea typeface="楷体_GB2312" pitchFamily="49" charset="-122"/>
              </a:rPr>
              <a:t>r</a:t>
            </a:r>
            <a:r>
              <a:rPr lang="en-US" altLang="zh-CN" sz="2400">
                <a:ea typeface="楷体_GB2312" pitchFamily="49" charset="-122"/>
                <a:sym typeface="Symbol" pitchFamily="18" charset="2"/>
              </a:rPr>
              <a:t></a:t>
            </a:r>
            <a:r>
              <a:rPr lang="en-US" altLang="zh-CN" sz="2400" i="1">
                <a:ea typeface="楷体_GB2312" pitchFamily="49" charset="-122"/>
              </a:rPr>
              <a:t>s</a:t>
            </a:r>
            <a:r>
              <a:rPr lang="en-US" altLang="zh-CN" sz="2400">
                <a:ea typeface="楷体_GB2312" pitchFamily="49" charset="-122"/>
              </a:rPr>
              <a:t>          </a:t>
            </a:r>
            <a:r>
              <a:rPr lang="zh-CN" altLang="en-US" sz="2400">
                <a:ea typeface="楷体_GB2312" pitchFamily="49" charset="-122"/>
              </a:rPr>
              <a:t>前提引入</a:t>
            </a:r>
          </a:p>
          <a:p>
            <a:pPr lvl="1">
              <a:buFontTx/>
              <a:buNone/>
            </a:pPr>
            <a:r>
              <a:rPr lang="zh-CN" altLang="en-US" sz="2400">
                <a:ea typeface="楷体_GB2312" pitchFamily="49" charset="-122"/>
              </a:rPr>
              <a:t>④  </a:t>
            </a:r>
            <a:r>
              <a:rPr lang="en-US" altLang="zh-CN" sz="2400" i="1">
                <a:ea typeface="楷体_GB2312" pitchFamily="49" charset="-122"/>
              </a:rPr>
              <a:t>p</a:t>
            </a:r>
            <a:r>
              <a:rPr lang="en-US" altLang="zh-CN" sz="2400">
                <a:ea typeface="楷体_GB2312" pitchFamily="49" charset="-122"/>
                <a:sym typeface="Symbol" pitchFamily="18" charset="2"/>
              </a:rPr>
              <a:t></a:t>
            </a:r>
            <a:r>
              <a:rPr lang="en-US" altLang="zh-CN" sz="2400" i="1">
                <a:ea typeface="楷体_GB2312" pitchFamily="49" charset="-122"/>
              </a:rPr>
              <a:t>s</a:t>
            </a:r>
            <a:r>
              <a:rPr lang="en-US" altLang="zh-CN" sz="2400">
                <a:ea typeface="楷体_GB2312" pitchFamily="49" charset="-122"/>
              </a:rPr>
              <a:t>         	</a:t>
            </a:r>
            <a:r>
              <a:rPr lang="zh-CN" altLang="en-US" sz="2400">
                <a:ea typeface="楷体_GB2312" pitchFamily="49" charset="-122"/>
              </a:rPr>
              <a:t>假言三段论，</a:t>
            </a:r>
            <a:r>
              <a:rPr lang="en-US" altLang="zh-CN" sz="2400">
                <a:ea typeface="楷体_GB2312" pitchFamily="49" charset="-122"/>
              </a:rPr>
              <a:t>②③</a:t>
            </a:r>
            <a:endParaRPr lang="zh-CN" altLang="en-US" sz="2400">
              <a:ea typeface="楷体_GB2312" pitchFamily="49" charset="-122"/>
            </a:endParaRPr>
          </a:p>
          <a:p>
            <a:pPr lvl="1">
              <a:buFontTx/>
              <a:buNone/>
            </a:pPr>
            <a:r>
              <a:rPr lang="zh-CN" altLang="en-US" sz="2400">
                <a:ea typeface="楷体_GB2312" pitchFamily="49" charset="-122"/>
              </a:rPr>
              <a:t>⑤  </a:t>
            </a:r>
            <a:r>
              <a:rPr lang="zh-CN" altLang="en-US" sz="2400">
                <a:ea typeface="楷体_GB2312" pitchFamily="49" charset="-122"/>
                <a:sym typeface="Symbol" pitchFamily="18" charset="2"/>
              </a:rPr>
              <a:t></a:t>
            </a:r>
            <a:r>
              <a:rPr lang="en-US" altLang="zh-CN" sz="2400" i="1">
                <a:ea typeface="楷体_GB2312" pitchFamily="49" charset="-122"/>
              </a:rPr>
              <a:t>p</a:t>
            </a:r>
            <a:r>
              <a:rPr lang="en-US" altLang="zh-CN" sz="2400">
                <a:ea typeface="楷体_GB2312" pitchFamily="49" charset="-122"/>
              </a:rPr>
              <a:t>              	</a:t>
            </a:r>
            <a:r>
              <a:rPr lang="zh-CN" altLang="en-US" sz="2400">
                <a:ea typeface="楷体_GB2312" pitchFamily="49" charset="-122"/>
              </a:rPr>
              <a:t>拒取式，</a:t>
            </a:r>
            <a:r>
              <a:rPr lang="en-US" altLang="zh-CN" sz="2400">
                <a:ea typeface="楷体_GB2312" pitchFamily="49" charset="-122"/>
              </a:rPr>
              <a:t>①④</a:t>
            </a:r>
            <a:endParaRPr lang="zh-CN" altLang="en-US" sz="2400">
              <a:ea typeface="楷体_GB2312" pitchFamily="49" charset="-122"/>
            </a:endParaRPr>
          </a:p>
          <a:p>
            <a:pPr lvl="1">
              <a:buFontTx/>
              <a:buNone/>
            </a:pPr>
            <a:r>
              <a:rPr lang="zh-CN" altLang="en-US" sz="2400">
                <a:ea typeface="楷体_GB2312" pitchFamily="49" charset="-122"/>
              </a:rPr>
              <a:t>⑥  </a:t>
            </a:r>
            <a:r>
              <a:rPr lang="en-US" altLang="zh-CN" sz="2400" i="1">
                <a:ea typeface="楷体_GB2312" pitchFamily="49" charset="-122"/>
              </a:rPr>
              <a:t>p</a:t>
            </a:r>
            <a:r>
              <a:rPr lang="en-US" altLang="zh-CN" sz="2400">
                <a:ea typeface="楷体_GB2312" pitchFamily="49" charset="-122"/>
                <a:sym typeface="Symbol" pitchFamily="18" charset="2"/>
              </a:rPr>
              <a:t></a:t>
            </a:r>
            <a:r>
              <a:rPr lang="en-US" altLang="zh-CN" sz="2400" i="1">
                <a:ea typeface="楷体_GB2312" pitchFamily="49" charset="-122"/>
              </a:rPr>
              <a:t>q</a:t>
            </a:r>
            <a:r>
              <a:rPr lang="en-US" altLang="zh-CN" sz="2400">
                <a:ea typeface="楷体_GB2312" pitchFamily="49" charset="-122"/>
              </a:rPr>
              <a:t>             	</a:t>
            </a:r>
            <a:r>
              <a:rPr lang="zh-CN" altLang="en-US" sz="2400">
                <a:ea typeface="楷体_GB2312" pitchFamily="49" charset="-122"/>
              </a:rPr>
              <a:t>前提引入</a:t>
            </a:r>
          </a:p>
          <a:p>
            <a:pPr lvl="1">
              <a:buFontTx/>
              <a:buNone/>
            </a:pPr>
            <a:r>
              <a:rPr lang="zh-CN" altLang="en-US" sz="2400">
                <a:ea typeface="楷体_GB2312" pitchFamily="49" charset="-122"/>
              </a:rPr>
              <a:t>⑦  </a:t>
            </a:r>
            <a:r>
              <a:rPr lang="en-US" altLang="zh-CN" sz="2400" i="1">
                <a:ea typeface="楷体_GB2312" pitchFamily="49" charset="-122"/>
              </a:rPr>
              <a:t>q</a:t>
            </a:r>
            <a:r>
              <a:rPr lang="en-US" altLang="zh-CN" sz="2400">
                <a:ea typeface="楷体_GB2312" pitchFamily="49" charset="-122"/>
              </a:rPr>
              <a:t>                 	</a:t>
            </a:r>
            <a:r>
              <a:rPr lang="zh-CN" altLang="en-US" sz="2400">
                <a:ea typeface="楷体_GB2312" pitchFamily="49" charset="-122"/>
              </a:rPr>
              <a:t>析取三段论，</a:t>
            </a:r>
            <a:r>
              <a:rPr lang="en-US" altLang="zh-CN" sz="2400">
                <a:ea typeface="楷体_GB2312" pitchFamily="49" charset="-122"/>
              </a:rPr>
              <a:t>⑤⑥</a:t>
            </a:r>
            <a:endParaRPr lang="zh-CN" altLang="en-US" sz="2400">
              <a:ea typeface="楷体_GB2312" pitchFamily="49" charset="-122"/>
            </a:endParaRPr>
          </a:p>
        </p:txBody>
      </p:sp>
      <p:sp>
        <p:nvSpPr>
          <p:cNvPr id="660484" name="Rectangle 4"/>
          <p:cNvSpPr>
            <a:spLocks noChangeArrowheads="1"/>
          </p:cNvSpPr>
          <p:nvPr/>
        </p:nvSpPr>
        <p:spPr bwMode="auto">
          <a:xfrm>
            <a:off x="7968208" y="2492896"/>
            <a:ext cx="3384550" cy="3443287"/>
          </a:xfrm>
          <a:prstGeom prst="rect">
            <a:avLst/>
          </a:prstGeom>
          <a:noFill/>
          <a:ln w="28575">
            <a:solidFill>
              <a:srgbClr val="A50021"/>
            </a:solidFill>
            <a:miter lim="800000"/>
            <a:headEnd/>
            <a:tailEnd/>
          </a:ln>
          <a:effectLst/>
        </p:spPr>
        <p:txBody>
          <a:bodyPr lIns="92075" tIns="46038" rIns="92075" bIns="46038"/>
          <a:lstStyle/>
          <a:p>
            <a:pPr marL="342900" indent="-342900" latinLnBrk="1">
              <a:lnSpc>
                <a:spcPct val="140000"/>
              </a:lnSpc>
              <a:defRPr/>
            </a:pPr>
            <a:r>
              <a:rPr lang="zh-CN" altLang="en-US" i="0" dirty="0">
                <a:latin typeface="+mn-lt"/>
                <a:ea typeface="楷体_GB2312" pitchFamily="49" charset="-122"/>
              </a:rPr>
              <a:t>前提：</a:t>
            </a:r>
            <a:endParaRPr lang="en-US" altLang="zh-CN" i="0" dirty="0">
              <a:latin typeface="+mn-lt"/>
              <a:ea typeface="楷体_GB2312" pitchFamily="49" charset="-122"/>
            </a:endParaRPr>
          </a:p>
          <a:p>
            <a:pPr marL="342900" indent="-342900" latinLnBrk="1">
              <a:lnSpc>
                <a:spcPct val="140000"/>
              </a:lnSpc>
              <a:defRPr/>
            </a:pPr>
            <a:r>
              <a:rPr lang="en-US" altLang="zh-CN" i="0" dirty="0">
                <a:latin typeface="+mn-lt"/>
                <a:ea typeface="楷体_GB2312" pitchFamily="49" charset="-122"/>
              </a:rPr>
              <a:t>    </a:t>
            </a:r>
            <a:r>
              <a:rPr lang="en-US" altLang="zh-CN" dirty="0" err="1">
                <a:latin typeface="+mn-lt"/>
                <a:ea typeface="楷体_GB2312" pitchFamily="49" charset="-122"/>
              </a:rPr>
              <a:t>p</a:t>
            </a:r>
            <a:r>
              <a:rPr lang="en-US" altLang="zh-CN" i="0" dirty="0" err="1">
                <a:latin typeface="+mn-lt"/>
                <a:ea typeface="楷体_GB2312" pitchFamily="49" charset="-122"/>
                <a:sym typeface="Symbol" pitchFamily="18" charset="2"/>
              </a:rPr>
              <a:t></a:t>
            </a:r>
            <a:r>
              <a:rPr lang="en-US" altLang="zh-CN" dirty="0" err="1">
                <a:latin typeface="+mn-lt"/>
                <a:ea typeface="楷体_GB2312" pitchFamily="49" charset="-122"/>
              </a:rPr>
              <a:t>q</a:t>
            </a:r>
            <a:r>
              <a:rPr lang="en-US" altLang="zh-CN" i="0" dirty="0">
                <a:latin typeface="+mn-lt"/>
                <a:ea typeface="楷体_GB2312" pitchFamily="49" charset="-122"/>
              </a:rPr>
              <a:t>,  </a:t>
            </a:r>
            <a:r>
              <a:rPr lang="en-US" altLang="zh-CN" dirty="0" err="1">
                <a:latin typeface="+mn-lt"/>
                <a:ea typeface="楷体_GB2312" pitchFamily="49" charset="-122"/>
              </a:rPr>
              <a:t>p</a:t>
            </a:r>
            <a:r>
              <a:rPr lang="en-US" altLang="zh-CN" i="0" dirty="0" err="1">
                <a:latin typeface="+mn-lt"/>
                <a:ea typeface="楷体_GB2312" pitchFamily="49" charset="-122"/>
                <a:sym typeface="Symbol" pitchFamily="18" charset="2"/>
              </a:rPr>
              <a:t></a:t>
            </a:r>
            <a:r>
              <a:rPr lang="en-US" altLang="zh-CN" dirty="0" err="1">
                <a:latin typeface="+mn-lt"/>
                <a:ea typeface="楷体_GB2312" pitchFamily="49" charset="-122"/>
              </a:rPr>
              <a:t>r</a:t>
            </a:r>
            <a:r>
              <a:rPr lang="en-US" altLang="zh-CN" i="0" dirty="0">
                <a:latin typeface="+mn-lt"/>
                <a:ea typeface="楷体_GB2312" pitchFamily="49" charset="-122"/>
              </a:rPr>
              <a:t>,  </a:t>
            </a:r>
            <a:r>
              <a:rPr lang="en-US" altLang="zh-CN" dirty="0">
                <a:latin typeface="+mn-lt"/>
                <a:ea typeface="楷体_GB2312" pitchFamily="49" charset="-122"/>
              </a:rPr>
              <a:t>r</a:t>
            </a:r>
            <a:r>
              <a:rPr lang="en-US" altLang="zh-CN" i="0" dirty="0">
                <a:latin typeface="+mn-lt"/>
                <a:ea typeface="楷体_GB2312" pitchFamily="49" charset="-122"/>
                <a:sym typeface="Symbol" pitchFamily="18" charset="2"/>
              </a:rPr>
              <a:t></a:t>
            </a:r>
            <a:r>
              <a:rPr lang="en-US" altLang="zh-CN" dirty="0">
                <a:latin typeface="+mn-lt"/>
                <a:ea typeface="楷体_GB2312" pitchFamily="49" charset="-122"/>
              </a:rPr>
              <a:t>s</a:t>
            </a:r>
          </a:p>
          <a:p>
            <a:pPr marL="342900" indent="-342900" latinLnBrk="1">
              <a:lnSpc>
                <a:spcPct val="140000"/>
              </a:lnSpc>
              <a:defRPr/>
            </a:pPr>
            <a:r>
              <a:rPr lang="zh-CN" altLang="en-US" i="0" dirty="0">
                <a:latin typeface="+mn-lt"/>
                <a:ea typeface="楷体_GB2312" pitchFamily="49" charset="-122"/>
              </a:rPr>
              <a:t>结论：</a:t>
            </a:r>
            <a:r>
              <a:rPr lang="en-US" altLang="zh-CN" dirty="0" err="1">
                <a:latin typeface="+mn-lt"/>
                <a:ea typeface="楷体_GB2312" pitchFamily="49" charset="-122"/>
              </a:rPr>
              <a:t>s</a:t>
            </a:r>
            <a:r>
              <a:rPr lang="en-US" altLang="zh-CN" i="0" dirty="0" err="1">
                <a:latin typeface="+mn-lt"/>
                <a:ea typeface="楷体_GB2312" pitchFamily="49" charset="-122"/>
                <a:sym typeface="Symbol" pitchFamily="18" charset="2"/>
              </a:rPr>
              <a:t></a:t>
            </a:r>
            <a:r>
              <a:rPr lang="en-US" altLang="zh-CN" dirty="0" err="1">
                <a:latin typeface="+mn-lt"/>
                <a:ea typeface="楷体_GB2312" pitchFamily="49" charset="-122"/>
              </a:rPr>
              <a:t>q</a:t>
            </a:r>
            <a:endParaRPr lang="en-US" altLang="zh-CN" dirty="0">
              <a:latin typeface="+mn-lt"/>
              <a:ea typeface="楷体_GB2312" pitchFamily="49" charset="-122"/>
            </a:endParaRPr>
          </a:p>
          <a:p>
            <a:pPr marL="742950" lvl="1" indent="-285750" latinLnBrk="1">
              <a:lnSpc>
                <a:spcPct val="140000"/>
              </a:lnSpc>
              <a:defRPr/>
            </a:pPr>
            <a:r>
              <a:rPr lang="en-US" altLang="zh-CN" sz="1800" dirty="0">
                <a:latin typeface="+mn-lt"/>
                <a:ea typeface="楷体_GB2312" pitchFamily="49" charset="-122"/>
              </a:rPr>
              <a:t>p</a:t>
            </a:r>
            <a:r>
              <a:rPr lang="zh-CN" altLang="en-US" sz="1800" i="0" dirty="0">
                <a:latin typeface="+mn-lt"/>
                <a:ea typeface="楷体_GB2312" pitchFamily="49" charset="-122"/>
              </a:rPr>
              <a:t>：</a:t>
            </a:r>
            <a:r>
              <a:rPr lang="en-US" altLang="zh-CN" sz="1800" i="0" dirty="0">
                <a:latin typeface="+mn-lt"/>
                <a:ea typeface="楷体_GB2312" pitchFamily="49" charset="-122"/>
              </a:rPr>
              <a:t>2</a:t>
            </a:r>
            <a:r>
              <a:rPr lang="zh-CN" altLang="en-US" sz="1800" i="0" dirty="0">
                <a:latin typeface="+mn-lt"/>
                <a:ea typeface="楷体_GB2312" pitchFamily="49" charset="-122"/>
              </a:rPr>
              <a:t>是素数</a:t>
            </a:r>
          </a:p>
          <a:p>
            <a:pPr marL="742950" lvl="1" indent="-285750" latinLnBrk="1">
              <a:lnSpc>
                <a:spcPct val="140000"/>
              </a:lnSpc>
              <a:defRPr/>
            </a:pPr>
            <a:r>
              <a:rPr lang="en-US" altLang="zh-CN" sz="1800" dirty="0">
                <a:latin typeface="+mn-lt"/>
                <a:ea typeface="楷体_GB2312" pitchFamily="49" charset="-122"/>
              </a:rPr>
              <a:t>q</a:t>
            </a:r>
            <a:r>
              <a:rPr lang="zh-CN" altLang="en-US" sz="1800" i="0" dirty="0">
                <a:latin typeface="+mn-lt"/>
                <a:ea typeface="楷体_GB2312" pitchFamily="49" charset="-122"/>
              </a:rPr>
              <a:t>：</a:t>
            </a:r>
            <a:r>
              <a:rPr lang="en-US" altLang="zh-CN" sz="1800" i="0" dirty="0">
                <a:latin typeface="+mn-lt"/>
                <a:ea typeface="楷体_GB2312" pitchFamily="49" charset="-122"/>
              </a:rPr>
              <a:t>2</a:t>
            </a:r>
            <a:r>
              <a:rPr lang="zh-CN" altLang="en-US" sz="1800" i="0" dirty="0">
                <a:latin typeface="+mn-lt"/>
                <a:ea typeface="楷体_GB2312" pitchFamily="49" charset="-122"/>
              </a:rPr>
              <a:t>是合数</a:t>
            </a:r>
          </a:p>
          <a:p>
            <a:pPr marL="742950" lvl="1" indent="-285750" latinLnBrk="1">
              <a:lnSpc>
                <a:spcPct val="140000"/>
              </a:lnSpc>
              <a:defRPr/>
            </a:pPr>
            <a:r>
              <a:rPr lang="en-US" altLang="zh-CN" sz="1800" dirty="0">
                <a:latin typeface="+mn-lt"/>
                <a:ea typeface="楷体_GB2312" pitchFamily="49" charset="-122"/>
              </a:rPr>
              <a:t>r</a:t>
            </a:r>
            <a:r>
              <a:rPr lang="zh-CN" altLang="en-US" sz="1800" i="0" dirty="0">
                <a:latin typeface="+mn-lt"/>
                <a:ea typeface="楷体_GB2312" pitchFamily="49" charset="-122"/>
              </a:rPr>
              <a:t>：    是无理数</a:t>
            </a:r>
          </a:p>
          <a:p>
            <a:pPr marL="742950" lvl="1" indent="-285750" latinLnBrk="1">
              <a:lnSpc>
                <a:spcPct val="140000"/>
              </a:lnSpc>
              <a:defRPr/>
            </a:pPr>
            <a:r>
              <a:rPr lang="en-US" altLang="zh-CN" sz="1800" dirty="0">
                <a:latin typeface="+mn-lt"/>
                <a:ea typeface="楷体_GB2312" pitchFamily="49" charset="-122"/>
              </a:rPr>
              <a:t>s</a:t>
            </a:r>
            <a:r>
              <a:rPr lang="zh-CN" altLang="en-US" sz="1800" i="0" dirty="0">
                <a:latin typeface="+mn-lt"/>
                <a:ea typeface="楷体_GB2312" pitchFamily="49" charset="-122"/>
              </a:rPr>
              <a:t>：</a:t>
            </a:r>
            <a:r>
              <a:rPr lang="en-US" altLang="zh-CN" sz="1800" i="0" dirty="0">
                <a:latin typeface="+mn-lt"/>
                <a:ea typeface="楷体_GB2312" pitchFamily="49" charset="-122"/>
              </a:rPr>
              <a:t>4</a:t>
            </a:r>
            <a:r>
              <a:rPr lang="zh-CN" altLang="en-US" sz="1800" i="0" dirty="0">
                <a:latin typeface="+mn-lt"/>
                <a:ea typeface="楷体_GB2312" pitchFamily="49" charset="-122"/>
              </a:rPr>
              <a:t>是素数</a:t>
            </a:r>
          </a:p>
        </p:txBody>
      </p:sp>
      <p:graphicFrame>
        <p:nvGraphicFramePr>
          <p:cNvPr id="25602" name="Object 2"/>
          <p:cNvGraphicFramePr>
            <a:graphicFrameLocks noChangeAspect="1"/>
          </p:cNvGraphicFramePr>
          <p:nvPr>
            <p:extLst>
              <p:ext uri="{D42A27DB-BD31-4B8C-83A1-F6EECF244321}">
                <p14:modId xmlns:p14="http://schemas.microsoft.com/office/powerpoint/2010/main" val="881252939"/>
              </p:ext>
            </p:extLst>
          </p:nvPr>
        </p:nvGraphicFramePr>
        <p:xfrm>
          <a:off x="8760296" y="5116512"/>
          <a:ext cx="360363" cy="322263"/>
        </p:xfrm>
        <a:graphic>
          <a:graphicData uri="http://schemas.openxmlformats.org/presentationml/2006/ole">
            <mc:AlternateContent xmlns:mc="http://schemas.openxmlformats.org/markup-compatibility/2006">
              <mc:Choice xmlns:v="urn:schemas-microsoft-com:vml" Requires="v">
                <p:oleObj spid="_x0000_s5126" name="公式" r:id="rId4" imgW="241200" imgH="215640" progId="Equation.3">
                  <p:embed/>
                </p:oleObj>
              </mc:Choice>
              <mc:Fallback>
                <p:oleObj name="公式" r:id="rId4" imgW="241200" imgH="215640" progId="Equation.3">
                  <p:embed/>
                  <p:pic>
                    <p:nvPicPr>
                      <p:cNvPr id="0" name="Picture 2"/>
                      <p:cNvPicPr>
                        <a:picLocks noChangeAspect="1" noChangeArrowheads="1"/>
                      </p:cNvPicPr>
                      <p:nvPr/>
                    </p:nvPicPr>
                    <p:blipFill>
                      <a:blip r:embed="rId5">
                        <a:lum bright="-14000" contrast="100000"/>
                        <a:extLst>
                          <a:ext uri="{28A0092B-C50C-407E-A947-70E740481C1C}">
                            <a14:useLocalDpi xmlns:a14="http://schemas.microsoft.com/office/drawing/2010/main" val="0"/>
                          </a:ext>
                        </a:extLst>
                      </a:blip>
                      <a:srcRect/>
                      <a:stretch>
                        <a:fillRect/>
                      </a:stretch>
                    </p:blipFill>
                    <p:spPr bwMode="auto">
                      <a:xfrm>
                        <a:off x="8760296" y="5116512"/>
                        <a:ext cx="360363" cy="322263"/>
                      </a:xfrm>
                      <a:prstGeom prst="rect">
                        <a:avLst/>
                      </a:prstGeom>
                      <a:noFill/>
                      <a:ln>
                        <a:noFill/>
                      </a:ln>
                      <a:extLst>
                        <a:ext uri="{909E8E84-426E-40DD-AFC4-6F175D3DCCD1}">
                          <a14:hiddenFill xmlns:a14="http://schemas.microsoft.com/office/drawing/2010/main">
                            <a:solidFill>
                              <a:schemeClr val="accent1">
                                <a:alpha val="50999"/>
                              </a:schemeClr>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554567" y="180724"/>
            <a:ext cx="10723033" cy="838200"/>
          </a:xfrm>
        </p:spPr>
        <p:txBody>
          <a:bodyPr/>
          <a:lstStyle/>
          <a:p>
            <a:r>
              <a:rPr lang="en-US" altLang="zh-CN">
                <a:effectLst>
                  <a:outerShdw blurRad="38100" dist="38100" dir="2700000" algn="tl">
                    <a:srgbClr val="C0C0C0"/>
                  </a:outerShdw>
                </a:effectLst>
              </a:rPr>
              <a:t>1.6-1.7 </a:t>
            </a:r>
            <a:r>
              <a:rPr lang="zh-CN" altLang="en-US">
                <a:effectLst>
                  <a:outerShdw blurRad="38100" dist="38100" dir="2700000" algn="tl">
                    <a:srgbClr val="C0C0C0"/>
                  </a:outerShdw>
                </a:effectLst>
              </a:rPr>
              <a:t>定理与量词</a:t>
            </a:r>
          </a:p>
        </p:txBody>
      </p:sp>
      <p:sp>
        <p:nvSpPr>
          <p:cNvPr id="659459" name="Rectangle 3"/>
          <p:cNvSpPr>
            <a:spLocks noGrp="1" noChangeArrowheads="1"/>
          </p:cNvSpPr>
          <p:nvPr>
            <p:ph type="body" idx="1"/>
          </p:nvPr>
        </p:nvSpPr>
        <p:spPr>
          <a:xfrm>
            <a:off x="1127448" y="1340768"/>
            <a:ext cx="9865096" cy="5000625"/>
          </a:xfrm>
        </p:spPr>
        <p:txBody>
          <a:bodyPr/>
          <a:lstStyle/>
          <a:p>
            <a:pPr>
              <a:lnSpc>
                <a:spcPct val="120000"/>
              </a:lnSpc>
              <a:defRPr/>
            </a:pPr>
            <a:r>
              <a:rPr lang="zh-CN" altLang="en-US" b="1" dirty="0">
                <a:ea typeface="仿宋_GB2312" pitchFamily="49" charset="-122"/>
              </a:rPr>
              <a:t>欲证明的定理中包含用量词描述的内容</a:t>
            </a:r>
          </a:p>
          <a:p>
            <a:pPr lvl="1" algn="just">
              <a:lnSpc>
                <a:spcPct val="120000"/>
              </a:lnSpc>
              <a:defRPr/>
            </a:pPr>
            <a:r>
              <a:rPr lang="zh-CN" altLang="en-US" b="1" dirty="0">
                <a:solidFill>
                  <a:srgbClr val="C00000"/>
                </a:solidFill>
                <a:ea typeface="仿宋_GB2312" pitchFamily="49" charset="-122"/>
              </a:rPr>
              <a:t>存在性证明</a:t>
            </a:r>
            <a:r>
              <a:rPr lang="en-US" altLang="zh-CN" b="1" dirty="0">
                <a:ea typeface="仿宋_GB2312" pitchFamily="49" charset="-122"/>
              </a:rPr>
              <a:t>/</a:t>
            </a:r>
            <a:r>
              <a:rPr lang="en-US" altLang="zh-CN" sz="2600" b="1" i="1" dirty="0">
                <a:ea typeface="楷体_GB2312" pitchFamily="49" charset="-122"/>
              </a:rPr>
              <a:t>existence proof</a:t>
            </a:r>
            <a:r>
              <a:rPr lang="zh-CN" altLang="en-US" sz="2600" b="1" i="1" dirty="0">
                <a:ea typeface="楷体_GB2312" pitchFamily="49" charset="-122"/>
              </a:rPr>
              <a:t> </a:t>
            </a:r>
            <a:r>
              <a:rPr lang="zh-CN" altLang="en-US" sz="2600" b="1" dirty="0">
                <a:ea typeface="楷体_GB2312" pitchFamily="49" charset="-122"/>
              </a:rPr>
              <a:t>：</a:t>
            </a:r>
            <a:r>
              <a:rPr lang="zh-CN" altLang="en-US" b="1" dirty="0">
                <a:ea typeface="仿宋_GB2312" pitchFamily="49" charset="-122"/>
              </a:rPr>
              <a:t>证明</a:t>
            </a:r>
            <a:r>
              <a:rPr lang="zh-CN" altLang="en-US" sz="2600" b="1" dirty="0">
                <a:ea typeface="楷体_GB2312" pitchFamily="49" charset="-122"/>
              </a:rPr>
              <a:t> </a:t>
            </a:r>
            <a:r>
              <a:rPr lang="zh-CN" altLang="en-US" sz="2600" b="1" dirty="0">
                <a:ea typeface="楷体_GB2312" pitchFamily="49" charset="-122"/>
                <a:sym typeface="Symbol" pitchFamily="18" charset="2"/>
              </a:rPr>
              <a:t></a:t>
            </a:r>
            <a:r>
              <a:rPr lang="en-US" altLang="zh-CN" sz="2600" b="1" i="1" dirty="0">
                <a:ea typeface="楷体_GB2312" pitchFamily="49" charset="-122"/>
                <a:sym typeface="Symbol" pitchFamily="18" charset="2"/>
              </a:rPr>
              <a:t>x</a:t>
            </a:r>
            <a:r>
              <a:rPr lang="en-US" altLang="zh-CN" sz="2600" b="1" dirty="0">
                <a:ea typeface="楷体_GB2312" pitchFamily="49" charset="-122"/>
                <a:sym typeface="Symbol" pitchFamily="18" charset="2"/>
              </a:rPr>
              <a:t> P(</a:t>
            </a:r>
            <a:r>
              <a:rPr lang="en-US" altLang="zh-CN" sz="2600" b="1" i="1" dirty="0">
                <a:ea typeface="楷体_GB2312" pitchFamily="49" charset="-122"/>
                <a:sym typeface="Symbol" pitchFamily="18" charset="2"/>
              </a:rPr>
              <a:t>x</a:t>
            </a:r>
            <a:r>
              <a:rPr lang="en-US" altLang="zh-CN" sz="2600" b="1" dirty="0">
                <a:ea typeface="楷体_GB2312" pitchFamily="49" charset="-122"/>
                <a:sym typeface="Symbol" pitchFamily="18" charset="2"/>
              </a:rPr>
              <a:t>)</a:t>
            </a:r>
            <a:r>
              <a:rPr lang="zh-CN" altLang="en-US" b="1" dirty="0">
                <a:ea typeface="仿宋_GB2312" pitchFamily="49" charset="-122"/>
              </a:rPr>
              <a:t> 为真</a:t>
            </a:r>
          </a:p>
          <a:p>
            <a:pPr lvl="2">
              <a:lnSpc>
                <a:spcPct val="120000"/>
              </a:lnSpc>
              <a:defRPr/>
            </a:pPr>
            <a:r>
              <a:rPr lang="zh-CN" altLang="en-US" b="1" dirty="0">
                <a:solidFill>
                  <a:srgbClr val="C00000"/>
                </a:solidFill>
                <a:ea typeface="仿宋_GB2312" pitchFamily="49" charset="-122"/>
              </a:rPr>
              <a:t>构造性的     </a:t>
            </a:r>
            <a:r>
              <a:rPr lang="zh-CN" altLang="en-US" b="1" dirty="0">
                <a:solidFill>
                  <a:schemeClr val="accent5">
                    <a:lumMod val="50000"/>
                  </a:schemeClr>
                </a:solidFill>
                <a:ea typeface="仿宋_GB2312" pitchFamily="49" charset="-122"/>
              </a:rPr>
              <a:t>找</a:t>
            </a:r>
            <a:r>
              <a:rPr lang="en-US" altLang="zh-CN" b="1" i="1" dirty="0">
                <a:solidFill>
                  <a:schemeClr val="accent5">
                    <a:lumMod val="50000"/>
                  </a:schemeClr>
                </a:solidFill>
                <a:ea typeface="仿宋_GB2312" pitchFamily="49" charset="-122"/>
              </a:rPr>
              <a:t>a</a:t>
            </a:r>
            <a:r>
              <a:rPr lang="zh-CN" altLang="en-US" b="1" dirty="0">
                <a:solidFill>
                  <a:schemeClr val="accent5">
                    <a:lumMod val="50000"/>
                  </a:schemeClr>
                </a:solidFill>
                <a:ea typeface="仿宋_GB2312" pitchFamily="49" charset="-122"/>
              </a:rPr>
              <a:t>使得</a:t>
            </a:r>
            <a:r>
              <a:rPr lang="en-US" altLang="zh-CN" b="1" i="1" dirty="0">
                <a:solidFill>
                  <a:schemeClr val="accent5">
                    <a:lumMod val="50000"/>
                  </a:schemeClr>
                </a:solidFill>
                <a:ea typeface="仿宋_GB2312" pitchFamily="49" charset="-122"/>
              </a:rPr>
              <a:t>p</a:t>
            </a:r>
            <a:r>
              <a:rPr lang="en-US" altLang="zh-CN" b="1" dirty="0">
                <a:solidFill>
                  <a:schemeClr val="accent5">
                    <a:lumMod val="50000"/>
                  </a:schemeClr>
                </a:solidFill>
                <a:ea typeface="仿宋_GB2312" pitchFamily="49" charset="-122"/>
              </a:rPr>
              <a:t>(</a:t>
            </a:r>
            <a:r>
              <a:rPr lang="en-US" altLang="zh-CN" b="1" i="1" dirty="0">
                <a:solidFill>
                  <a:schemeClr val="accent5">
                    <a:lumMod val="50000"/>
                  </a:schemeClr>
                </a:solidFill>
                <a:ea typeface="仿宋_GB2312" pitchFamily="49" charset="-122"/>
              </a:rPr>
              <a:t>a</a:t>
            </a:r>
            <a:r>
              <a:rPr lang="en-US" altLang="zh-CN" b="1" dirty="0">
                <a:solidFill>
                  <a:schemeClr val="accent5">
                    <a:lumMod val="50000"/>
                  </a:schemeClr>
                </a:solidFill>
                <a:ea typeface="仿宋_GB2312" pitchFamily="49" charset="-122"/>
              </a:rPr>
              <a:t>)</a:t>
            </a:r>
            <a:r>
              <a:rPr lang="zh-CN" altLang="en-US" b="1" dirty="0">
                <a:solidFill>
                  <a:schemeClr val="accent5">
                    <a:lumMod val="50000"/>
                  </a:schemeClr>
                </a:solidFill>
                <a:ea typeface="仿宋_GB2312" pitchFamily="49" charset="-122"/>
              </a:rPr>
              <a:t>为真</a:t>
            </a:r>
            <a:endParaRPr lang="en-US" altLang="zh-CN" b="1" dirty="0">
              <a:solidFill>
                <a:schemeClr val="accent5">
                  <a:lumMod val="50000"/>
                </a:schemeClr>
              </a:solidFill>
              <a:ea typeface="仿宋_GB2312" pitchFamily="49" charset="-122"/>
            </a:endParaRPr>
          </a:p>
          <a:p>
            <a:pPr lvl="3">
              <a:lnSpc>
                <a:spcPct val="120000"/>
              </a:lnSpc>
              <a:defRPr/>
            </a:pPr>
            <a:r>
              <a:rPr lang="zh-CN" altLang="en-US" sz="2400" b="1" spc="-100" dirty="0">
                <a:latin typeface="楷体_GB2312" pitchFamily="49" charset="-122"/>
                <a:ea typeface="楷体_GB2312" pitchFamily="49" charset="-122"/>
              </a:rPr>
              <a:t>证存在某个正整数，可表示成两组不同正整数立方和的形式</a:t>
            </a:r>
          </a:p>
          <a:p>
            <a:pPr lvl="2">
              <a:lnSpc>
                <a:spcPct val="120000"/>
              </a:lnSpc>
              <a:defRPr/>
            </a:pPr>
            <a:r>
              <a:rPr lang="zh-CN" altLang="en-US" b="1" dirty="0">
                <a:solidFill>
                  <a:srgbClr val="C00000"/>
                </a:solidFill>
                <a:ea typeface="仿宋_GB2312" pitchFamily="49" charset="-122"/>
              </a:rPr>
              <a:t>非构造性的    </a:t>
            </a:r>
            <a:r>
              <a:rPr lang="zh-CN" altLang="en-US" b="1" dirty="0">
                <a:solidFill>
                  <a:schemeClr val="accent5">
                    <a:lumMod val="50000"/>
                  </a:schemeClr>
                </a:solidFill>
                <a:ea typeface="仿宋_GB2312" pitchFamily="49" charset="-122"/>
              </a:rPr>
              <a:t>归谬法</a:t>
            </a:r>
            <a:endParaRPr lang="en-US" altLang="zh-CN" b="1" dirty="0">
              <a:solidFill>
                <a:schemeClr val="accent5">
                  <a:lumMod val="50000"/>
                </a:schemeClr>
              </a:solidFill>
              <a:ea typeface="仿宋_GB2312" pitchFamily="49" charset="-122"/>
            </a:endParaRPr>
          </a:p>
          <a:p>
            <a:pPr lvl="3">
              <a:lnSpc>
                <a:spcPct val="120000"/>
              </a:lnSpc>
              <a:defRPr/>
            </a:pPr>
            <a:r>
              <a:rPr lang="zh-CN" altLang="en-US" b="1" dirty="0">
                <a:ea typeface="仿宋_GB2312" pitchFamily="49" charset="-122"/>
              </a:rPr>
              <a:t>证存在无理数</a:t>
            </a:r>
            <a:r>
              <a:rPr lang="en-US" altLang="zh-CN" b="1" i="1" dirty="0">
                <a:ea typeface="仿宋_GB2312" pitchFamily="49" charset="-122"/>
              </a:rPr>
              <a:t>x</a:t>
            </a:r>
            <a:r>
              <a:rPr lang="zh-CN" altLang="en-US" b="1" dirty="0">
                <a:ea typeface="仿宋_GB2312" pitchFamily="49" charset="-122"/>
              </a:rPr>
              <a:t>，</a:t>
            </a:r>
            <a:r>
              <a:rPr lang="en-US" altLang="zh-CN" b="1" i="1" dirty="0">
                <a:ea typeface="仿宋_GB2312" pitchFamily="49" charset="-122"/>
              </a:rPr>
              <a:t>y</a:t>
            </a:r>
            <a:r>
              <a:rPr lang="zh-CN" altLang="en-US" b="1" dirty="0">
                <a:ea typeface="仿宋_GB2312" pitchFamily="49" charset="-122"/>
              </a:rPr>
              <a:t>，使得</a:t>
            </a:r>
            <a:r>
              <a:rPr lang="en-US" altLang="zh-CN" b="1" i="1" dirty="0" err="1">
                <a:ea typeface="仿宋_GB2312" pitchFamily="49" charset="-122"/>
              </a:rPr>
              <a:t>x</a:t>
            </a:r>
            <a:r>
              <a:rPr lang="en-US" altLang="zh-CN" b="1" i="1" baseline="30000" dirty="0" err="1">
                <a:ea typeface="仿宋_GB2312" pitchFamily="49" charset="-122"/>
              </a:rPr>
              <a:t>y</a:t>
            </a:r>
            <a:r>
              <a:rPr lang="zh-CN" altLang="en-US" b="1" dirty="0">
                <a:ea typeface="仿宋_GB2312" pitchFamily="49" charset="-122"/>
              </a:rPr>
              <a:t>是有理数</a:t>
            </a:r>
          </a:p>
          <a:p>
            <a:pPr lvl="1" algn="just">
              <a:lnSpc>
                <a:spcPct val="120000"/>
              </a:lnSpc>
              <a:defRPr/>
            </a:pPr>
            <a:r>
              <a:rPr lang="zh-CN" altLang="en-US" b="1" dirty="0">
                <a:solidFill>
                  <a:srgbClr val="C00000"/>
                </a:solidFill>
                <a:ea typeface="仿宋_GB2312" pitchFamily="49" charset="-122"/>
              </a:rPr>
              <a:t>唯一性证明</a:t>
            </a:r>
            <a:endParaRPr lang="en-US" altLang="zh-CN" b="1" dirty="0">
              <a:solidFill>
                <a:srgbClr val="C00000"/>
              </a:solidFill>
              <a:ea typeface="仿宋_GB2312" pitchFamily="49" charset="-122"/>
            </a:endParaRPr>
          </a:p>
          <a:p>
            <a:pPr lvl="2" algn="just">
              <a:lnSpc>
                <a:spcPct val="120000"/>
              </a:lnSpc>
              <a:defRPr/>
            </a:pPr>
            <a:r>
              <a:rPr lang="zh-CN" altLang="en-US" b="1" dirty="0">
                <a:ea typeface="仿宋_GB2312" pitchFamily="49" charset="-122"/>
              </a:rPr>
              <a:t>证明存在性和唯一性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59459">
                                            <p:txEl>
                                              <p:pRg st="6" end="6"/>
                                            </p:txEl>
                                          </p:spTgt>
                                        </p:tgtEl>
                                        <p:attrNameLst>
                                          <p:attrName>style.visibility</p:attrName>
                                        </p:attrNameLst>
                                      </p:cBhvr>
                                      <p:to>
                                        <p:strVal val="visible"/>
                                      </p:to>
                                    </p:set>
                                    <p:animEffect transition="in" filter="dissolve">
                                      <p:cBhvr>
                                        <p:cTn id="7" dur="500"/>
                                        <p:tgtEl>
                                          <p:spTgt spid="659459">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59459">
                                            <p:txEl>
                                              <p:pRg st="7" end="7"/>
                                            </p:txEl>
                                          </p:spTgt>
                                        </p:tgtEl>
                                        <p:attrNameLst>
                                          <p:attrName>style.visibility</p:attrName>
                                        </p:attrNameLst>
                                      </p:cBhvr>
                                      <p:to>
                                        <p:strVal val="visible"/>
                                      </p:to>
                                    </p:set>
                                    <p:animEffect transition="in" filter="dissolve">
                                      <p:cBhvr>
                                        <p:cTn id="10" dur="500"/>
                                        <p:tgtEl>
                                          <p:spTgt spid="65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algn="ctr"/>
            <a:r>
              <a:rPr lang="zh-CN" altLang="en-US">
                <a:ea typeface="黑体" pitchFamily="2" charset="-122"/>
              </a:rPr>
              <a:t>小          结</a:t>
            </a:r>
            <a:endParaRPr lang="zh-CN" altLang="zh-CN"/>
          </a:p>
        </p:txBody>
      </p:sp>
      <p:sp>
        <p:nvSpPr>
          <p:cNvPr id="200708" name="Text Box 4"/>
          <p:cNvSpPr txBox="1">
            <a:spLocks noChangeArrowheads="1"/>
          </p:cNvSpPr>
          <p:nvPr/>
        </p:nvSpPr>
        <p:spPr bwMode="auto">
          <a:xfrm>
            <a:off x="2667000" y="1905001"/>
            <a:ext cx="6705600" cy="1766381"/>
          </a:xfrm>
          <a:prstGeom prst="rect">
            <a:avLst/>
          </a:prstGeom>
          <a:noFill/>
          <a:ln w="9525">
            <a:noFill/>
            <a:miter lim="800000"/>
            <a:headEnd/>
            <a:tailEnd/>
          </a:ln>
          <a:effectLst/>
        </p:spPr>
        <p:txBody>
          <a:bodyPr>
            <a:spAutoFit/>
          </a:bodyPr>
          <a:lstStyle/>
          <a:p>
            <a:pPr latinLnBrk="1">
              <a:lnSpc>
                <a:spcPct val="200000"/>
              </a:lnSpc>
              <a:spcBef>
                <a:spcPct val="20000"/>
              </a:spcBef>
              <a:buClr>
                <a:schemeClr val="folHlink"/>
              </a:buClr>
              <a:buSzPct val="60000"/>
              <a:buFont typeface="Wingdings" pitchFamily="2" charset="2"/>
              <a:buNone/>
              <a:defRPr/>
            </a:pPr>
            <a:r>
              <a:rPr lang="en-US" altLang="zh-CN" i="0" dirty="0">
                <a:solidFill>
                  <a:srgbClr val="C00000"/>
                </a:solidFill>
                <a:effectLst>
                  <a:outerShdw blurRad="38100" dist="38100" dir="2700000" algn="tl">
                    <a:srgbClr val="000000">
                      <a:alpha val="43137"/>
                    </a:srgbClr>
                  </a:outerShdw>
                </a:effectLst>
                <a:ea typeface="黑体" pitchFamily="49" charset="-122"/>
              </a:rPr>
              <a:t>1</a:t>
            </a:r>
            <a:r>
              <a:rPr lang="zh-CN" altLang="en-US" i="0" dirty="0">
                <a:solidFill>
                  <a:srgbClr val="C00000"/>
                </a:solidFill>
                <a:effectLst>
                  <a:outerShdw blurRad="38100" dist="38100" dir="2700000" algn="tl">
                    <a:srgbClr val="000000">
                      <a:alpha val="43137"/>
                    </a:srgbClr>
                  </a:outerShdw>
                </a:effectLst>
                <a:ea typeface="黑体" pitchFamily="49" charset="-122"/>
              </a:rPr>
              <a:t>、推理应用中的十</a:t>
            </a:r>
            <a:r>
              <a:rPr lang="en-US" altLang="zh-CN" i="0" dirty="0">
                <a:solidFill>
                  <a:srgbClr val="C00000"/>
                </a:solidFill>
                <a:effectLst>
                  <a:outerShdw blurRad="38100" dist="38100" dir="2700000" algn="tl">
                    <a:srgbClr val="000000">
                      <a:alpha val="43137"/>
                    </a:srgbClr>
                  </a:outerShdw>
                </a:effectLst>
                <a:ea typeface="黑体" pitchFamily="49" charset="-122"/>
              </a:rPr>
              <a:t>+</a:t>
            </a:r>
            <a:r>
              <a:rPr lang="zh-CN" altLang="en-US" i="0" dirty="0">
                <a:solidFill>
                  <a:srgbClr val="C00000"/>
                </a:solidFill>
                <a:effectLst>
                  <a:outerShdw blurRad="38100" dist="38100" dir="2700000" algn="tl">
                    <a:srgbClr val="000000">
                      <a:alpha val="43137"/>
                    </a:srgbClr>
                  </a:outerShdw>
                </a:effectLst>
                <a:ea typeface="黑体" pitchFamily="49" charset="-122"/>
              </a:rPr>
              <a:t>四个规则</a:t>
            </a:r>
          </a:p>
          <a:p>
            <a:pPr latinLnBrk="1">
              <a:lnSpc>
                <a:spcPct val="200000"/>
              </a:lnSpc>
              <a:spcBef>
                <a:spcPct val="20000"/>
              </a:spcBef>
              <a:buClr>
                <a:schemeClr val="folHlink"/>
              </a:buClr>
              <a:buSzPct val="60000"/>
              <a:buFont typeface="Wingdings" pitchFamily="2" charset="2"/>
              <a:buNone/>
              <a:defRPr/>
            </a:pPr>
            <a:r>
              <a:rPr lang="en-US" altLang="zh-CN" i="0" dirty="0">
                <a:solidFill>
                  <a:srgbClr val="C00000"/>
                </a:solidFill>
                <a:effectLst>
                  <a:outerShdw blurRad="38100" dist="38100" dir="2700000" algn="tl">
                    <a:srgbClr val="000000">
                      <a:alpha val="43137"/>
                    </a:srgbClr>
                  </a:outerShdw>
                </a:effectLst>
                <a:ea typeface="黑体" pitchFamily="49" charset="-122"/>
              </a:rPr>
              <a:t>2</a:t>
            </a:r>
            <a:r>
              <a:rPr lang="zh-CN" altLang="en-US" i="0" dirty="0">
                <a:solidFill>
                  <a:srgbClr val="C00000"/>
                </a:solidFill>
                <a:effectLst>
                  <a:outerShdw blurRad="38100" dist="38100" dir="2700000" algn="tl">
                    <a:srgbClr val="000000">
                      <a:alpha val="43137"/>
                    </a:srgbClr>
                  </a:outerShdw>
                </a:effectLst>
                <a:ea typeface="黑体" pitchFamily="49" charset="-122"/>
              </a:rPr>
              <a:t>、证明的八种不同方法</a:t>
            </a:r>
            <a:endParaRPr lang="zh-CN" altLang="en-US" i="0" dirty="0">
              <a:solidFill>
                <a:srgbClr val="C00000"/>
              </a:solidFill>
              <a:effectLst>
                <a:outerShdw blurRad="38100" dist="38100" dir="2700000" algn="tl">
                  <a:srgbClr val="000000">
                    <a:alpha val="43137"/>
                  </a:srgbClr>
                </a:outerShdw>
              </a:effectLst>
              <a:ea typeface="华文细黑"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zh-CN" altLang="en-US" dirty="0"/>
              <a:t>练习</a:t>
            </a:r>
            <a:endParaRPr lang="zh-CN" altLang="zh-CN" dirty="0"/>
          </a:p>
        </p:txBody>
      </p:sp>
      <p:pic>
        <p:nvPicPr>
          <p:cNvPr id="4" name="图片 3">
            <a:extLst>
              <a:ext uri="{FF2B5EF4-FFF2-40B4-BE49-F238E27FC236}">
                <a16:creationId xmlns:a16="http://schemas.microsoft.com/office/drawing/2014/main" id="{1A9F0E47-AD03-4C28-83CB-E55D1AD9E3F9}"/>
              </a:ext>
            </a:extLst>
          </p:cNvPr>
          <p:cNvPicPr>
            <a:picLocks noChangeAspect="1"/>
          </p:cNvPicPr>
          <p:nvPr/>
        </p:nvPicPr>
        <p:blipFill>
          <a:blip r:embed="rId2">
            <a:lum contrast="20000"/>
          </a:blip>
          <a:stretch>
            <a:fillRect/>
          </a:stretch>
        </p:blipFill>
        <p:spPr>
          <a:xfrm>
            <a:off x="1692142" y="1484784"/>
            <a:ext cx="8004258" cy="432048"/>
          </a:xfrm>
          <a:prstGeom prst="rect">
            <a:avLst/>
          </a:prstGeom>
        </p:spPr>
      </p:pic>
      <p:pic>
        <p:nvPicPr>
          <p:cNvPr id="5" name="图片 4">
            <a:extLst>
              <a:ext uri="{FF2B5EF4-FFF2-40B4-BE49-F238E27FC236}">
                <a16:creationId xmlns:a16="http://schemas.microsoft.com/office/drawing/2014/main" id="{69D2E7F6-F33A-4AC9-BC03-30B75B867925}"/>
              </a:ext>
            </a:extLst>
          </p:cNvPr>
          <p:cNvPicPr>
            <a:picLocks noChangeAspect="1"/>
          </p:cNvPicPr>
          <p:nvPr/>
        </p:nvPicPr>
        <p:blipFill>
          <a:blip r:embed="rId3">
            <a:lum contrast="20000"/>
          </a:blip>
          <a:stretch>
            <a:fillRect/>
          </a:stretch>
        </p:blipFill>
        <p:spPr>
          <a:xfrm>
            <a:off x="1733243" y="2564905"/>
            <a:ext cx="8811834" cy="232833"/>
          </a:xfrm>
          <a:prstGeom prst="rect">
            <a:avLst/>
          </a:prstGeom>
        </p:spPr>
      </p:pic>
      <p:pic>
        <p:nvPicPr>
          <p:cNvPr id="6" name="图片 5">
            <a:extLst>
              <a:ext uri="{FF2B5EF4-FFF2-40B4-BE49-F238E27FC236}">
                <a16:creationId xmlns:a16="http://schemas.microsoft.com/office/drawing/2014/main" id="{007B6CA0-C2D7-474D-8283-BBF5C8C11A2C}"/>
              </a:ext>
            </a:extLst>
          </p:cNvPr>
          <p:cNvPicPr>
            <a:picLocks noChangeAspect="1"/>
          </p:cNvPicPr>
          <p:nvPr/>
        </p:nvPicPr>
        <p:blipFill>
          <a:blip r:embed="rId4">
            <a:lum contrast="20000"/>
          </a:blip>
          <a:stretch>
            <a:fillRect/>
          </a:stretch>
        </p:blipFill>
        <p:spPr>
          <a:xfrm>
            <a:off x="1724190" y="3531354"/>
            <a:ext cx="6799742" cy="341471"/>
          </a:xfrm>
          <a:prstGeom prst="rect">
            <a:avLst/>
          </a:prstGeom>
        </p:spPr>
      </p:pic>
    </p:spTree>
    <p:extLst>
      <p:ext uri="{BB962C8B-B14F-4D97-AF65-F5344CB8AC3E}">
        <p14:creationId xmlns:p14="http://schemas.microsoft.com/office/powerpoint/2010/main" val="1230375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zh-CN" altLang="en-US" sz="4000" dirty="0">
                <a:ea typeface="黑体" pitchFamily="2" charset="-122"/>
              </a:rPr>
              <a:t>作    业</a:t>
            </a:r>
            <a:endParaRPr lang="zh-CN" altLang="zh-CN" dirty="0"/>
          </a:p>
        </p:txBody>
      </p:sp>
      <p:sp>
        <p:nvSpPr>
          <p:cNvPr id="51203" name="Text Box 4"/>
          <p:cNvSpPr txBox="1">
            <a:spLocks noChangeArrowheads="1"/>
          </p:cNvSpPr>
          <p:nvPr/>
        </p:nvSpPr>
        <p:spPr bwMode="auto">
          <a:xfrm>
            <a:off x="911424" y="1196752"/>
            <a:ext cx="6858000" cy="922176"/>
          </a:xfrm>
          <a:prstGeom prst="rect">
            <a:avLst/>
          </a:prstGeom>
          <a:noFill/>
          <a:ln w="9525">
            <a:noFill/>
            <a:miter lim="800000"/>
            <a:headEnd/>
            <a:tailEnd/>
          </a:ln>
        </p:spPr>
        <p:txBody>
          <a:bodyPr>
            <a:spAutoFit/>
          </a:bodyPr>
          <a:lstStyle/>
          <a:p>
            <a:pPr latinLnBrk="1">
              <a:lnSpc>
                <a:spcPct val="200000"/>
              </a:lnSpc>
              <a:spcBef>
                <a:spcPct val="20000"/>
              </a:spcBef>
              <a:buClr>
                <a:schemeClr val="folHlink"/>
              </a:buClr>
              <a:buSzPct val="60000"/>
              <a:buFont typeface="Wingdings" pitchFamily="2" charset="2"/>
              <a:buNone/>
            </a:pPr>
            <a:r>
              <a:rPr lang="en-US" altLang="zh-CN" sz="3200" b="1" i="0" dirty="0">
                <a:ea typeface="黑体" pitchFamily="2" charset="-122"/>
              </a:rPr>
              <a:t>P75</a:t>
            </a:r>
            <a:r>
              <a:rPr lang="zh-CN" altLang="en-US" sz="3200" b="1" i="0" dirty="0">
                <a:ea typeface="黑体" pitchFamily="2" charset="-122"/>
              </a:rPr>
              <a:t>：</a:t>
            </a:r>
            <a:r>
              <a:rPr lang="en-US" altLang="zh-CN" sz="3200" b="1" i="0" dirty="0">
                <a:ea typeface="黑体" pitchFamily="2" charset="-122"/>
              </a:rPr>
              <a:t>7</a:t>
            </a:r>
            <a:r>
              <a:rPr lang="zh-CN" altLang="en-US" sz="3200" b="1" i="0" dirty="0">
                <a:ea typeface="黑体" pitchFamily="2" charset="-122"/>
              </a:rPr>
              <a:t>、</a:t>
            </a:r>
            <a:r>
              <a:rPr lang="en-US" altLang="zh-CN" sz="3200" b="1" i="0" dirty="0">
                <a:ea typeface="黑体" pitchFamily="2" charset="-122"/>
              </a:rPr>
              <a:t>13</a:t>
            </a:r>
            <a:endParaRPr lang="en-US" altLang="zh-CN" i="0" dirty="0"/>
          </a:p>
        </p:txBody>
      </p:sp>
      <p:pic>
        <p:nvPicPr>
          <p:cNvPr id="2" name="图片 1">
            <a:extLst>
              <a:ext uri="{FF2B5EF4-FFF2-40B4-BE49-F238E27FC236}">
                <a16:creationId xmlns:a16="http://schemas.microsoft.com/office/drawing/2014/main" id="{BA9988F8-CB8C-46D0-A38A-6B084928EA20}"/>
              </a:ext>
            </a:extLst>
          </p:cNvPr>
          <p:cNvPicPr>
            <a:picLocks noChangeAspect="1"/>
          </p:cNvPicPr>
          <p:nvPr/>
        </p:nvPicPr>
        <p:blipFill>
          <a:blip r:embed="rId2">
            <a:lum contrast="20000"/>
          </a:blip>
          <a:stretch>
            <a:fillRect/>
          </a:stretch>
        </p:blipFill>
        <p:spPr>
          <a:xfrm>
            <a:off x="1271464" y="2636912"/>
            <a:ext cx="10369152" cy="720080"/>
          </a:xfrm>
          <a:prstGeom prst="rect">
            <a:avLst/>
          </a:prstGeom>
        </p:spPr>
      </p:pic>
      <p:pic>
        <p:nvPicPr>
          <p:cNvPr id="3" name="图片 2">
            <a:extLst>
              <a:ext uri="{FF2B5EF4-FFF2-40B4-BE49-F238E27FC236}">
                <a16:creationId xmlns:a16="http://schemas.microsoft.com/office/drawing/2014/main" id="{D93B3725-9A79-42C9-A3DE-B336EDA69589}"/>
              </a:ext>
            </a:extLst>
          </p:cNvPr>
          <p:cNvPicPr>
            <a:picLocks noChangeAspect="1"/>
          </p:cNvPicPr>
          <p:nvPr/>
        </p:nvPicPr>
        <p:blipFill>
          <a:blip r:embed="rId3">
            <a:lum contrast="20000"/>
          </a:blip>
          <a:stretch>
            <a:fillRect/>
          </a:stretch>
        </p:blipFill>
        <p:spPr>
          <a:xfrm>
            <a:off x="1271464" y="3724269"/>
            <a:ext cx="8712968" cy="3608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r>
              <a:rPr lang="zh-CN" altLang="en-US" sz="2800"/>
              <a:t>补充思考</a:t>
            </a:r>
          </a:p>
        </p:txBody>
      </p:sp>
      <p:sp>
        <p:nvSpPr>
          <p:cNvPr id="278531" name="Rectangle 3"/>
          <p:cNvSpPr>
            <a:spLocks noGrp="1" noChangeArrowheads="1"/>
          </p:cNvSpPr>
          <p:nvPr>
            <p:ph type="body" idx="4294967295"/>
          </p:nvPr>
        </p:nvSpPr>
        <p:spPr>
          <a:xfrm>
            <a:off x="911424" y="1319361"/>
            <a:ext cx="10344886" cy="5133975"/>
          </a:xfrm>
        </p:spPr>
        <p:txBody>
          <a:bodyPr/>
          <a:lstStyle/>
          <a:p>
            <a:pPr marL="441325" indent="-441325">
              <a:lnSpc>
                <a:spcPct val="120000"/>
              </a:lnSpc>
              <a:spcBef>
                <a:spcPts val="600"/>
              </a:spcBef>
              <a:defRPr/>
            </a:pPr>
            <a:r>
              <a:rPr lang="zh-CN" altLang="en-US" sz="2600" dirty="0">
                <a:solidFill>
                  <a:schemeClr val="accent2">
                    <a:lumMod val="50000"/>
                  </a:schemeClr>
                </a:solidFill>
                <a:latin typeface="仿宋_GB2312" pitchFamily="49" charset="-122"/>
                <a:ea typeface="仿宋_GB2312" pitchFamily="49" charset="-122"/>
              </a:rPr>
              <a:t>悖论</a:t>
            </a:r>
            <a:r>
              <a:rPr lang="zh-CN" altLang="en-US" sz="2600" dirty="0">
                <a:solidFill>
                  <a:schemeClr val="hlink"/>
                </a:solidFill>
                <a:latin typeface="仿宋_GB2312" pitchFamily="49" charset="-122"/>
                <a:ea typeface="仿宋_GB2312" pitchFamily="49" charset="-122"/>
              </a:rPr>
              <a:t>   </a:t>
            </a:r>
          </a:p>
          <a:p>
            <a:pPr marL="841375" lvl="1" indent="-441325">
              <a:lnSpc>
                <a:spcPct val="120000"/>
              </a:lnSpc>
              <a:spcBef>
                <a:spcPts val="600"/>
              </a:spcBef>
              <a:defRPr/>
            </a:pPr>
            <a:r>
              <a:rPr lang="zh-CN" altLang="en-US" sz="2600" dirty="0">
                <a:latin typeface="仿宋_GB2312" pitchFamily="49" charset="-122"/>
                <a:ea typeface="仿宋_GB2312" pitchFamily="49" charset="-122"/>
              </a:rPr>
              <a:t>悖论指在逻辑上可以推导出互相矛盾之结论，但表面上又能自圆其说的命题或理论体系。悖论的出现往往是因为人们对某些概念的理解认识不够深刻正确所致。 悖论的成因极为复杂且深刻， 对它们的深入研究有助于数学、逻辑学、语义学等等理论学科的发展，因此具有重要意义。 其中最经典的悖论包括罗素悖论、说谎者悖论、康托悖论等等</a:t>
            </a:r>
          </a:p>
          <a:p>
            <a:pPr marL="841375" lvl="1" indent="-441325">
              <a:lnSpc>
                <a:spcPct val="120000"/>
              </a:lnSpc>
              <a:spcBef>
                <a:spcPts val="600"/>
              </a:spcBef>
              <a:defRPr/>
            </a:pPr>
            <a:r>
              <a:rPr lang="zh-CN" altLang="en-US" sz="2600" dirty="0">
                <a:latin typeface="仿宋_GB2312" pitchFamily="49" charset="-122"/>
                <a:ea typeface="仿宋_GB2312" pitchFamily="49" charset="-122"/>
              </a:rPr>
              <a:t>悖论的起源和发展几乎与科学史同步，经历了几千年的发展和演变过程，种类繁多。</a:t>
            </a:r>
          </a:p>
          <a:p>
            <a:pPr>
              <a:lnSpc>
                <a:spcPct val="120000"/>
              </a:lnSpc>
              <a:spcBef>
                <a:spcPts val="600"/>
              </a:spcBef>
              <a:defRPr/>
            </a:pPr>
            <a:endParaRPr lang="en-US" altLang="zh-CN" sz="2600" dirty="0">
              <a:latin typeface="仿宋_GB2312" pitchFamily="49" charset="-122"/>
              <a:ea typeface="仿宋_GB2312"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749301" y="116632"/>
            <a:ext cx="10723033" cy="838200"/>
          </a:xfrm>
        </p:spPr>
        <p:txBody>
          <a:bodyPr/>
          <a:lstStyle/>
          <a:p>
            <a:r>
              <a:rPr lang="zh-CN" altLang="en-US" dirty="0"/>
              <a:t>直接证明法与推理实例</a:t>
            </a:r>
          </a:p>
        </p:txBody>
      </p:sp>
      <p:sp>
        <p:nvSpPr>
          <p:cNvPr id="5" name="Rectangle 3"/>
          <p:cNvSpPr txBox="1">
            <a:spLocks noChangeArrowheads="1"/>
          </p:cNvSpPr>
          <p:nvPr/>
        </p:nvSpPr>
        <p:spPr bwMode="auto">
          <a:xfrm>
            <a:off x="983432" y="1268760"/>
            <a:ext cx="9937104" cy="2490782"/>
          </a:xfrm>
          <a:prstGeom prst="rect">
            <a:avLst/>
          </a:prstGeom>
          <a:noFill/>
          <a:ln w="9525">
            <a:noFill/>
            <a:miter lim="800000"/>
            <a:headEnd/>
            <a:tailEnd/>
          </a:ln>
        </p:spPr>
        <p:txBody>
          <a:bodyPr/>
          <a:lstStyle/>
          <a:p>
            <a:pPr marL="342900" indent="-342900" eaLnBrk="0" hangingPunct="0">
              <a:lnSpc>
                <a:spcPct val="130000"/>
              </a:lnSpc>
              <a:spcBef>
                <a:spcPct val="20000"/>
              </a:spcBef>
              <a:buFont typeface="Wingdings" pitchFamily="2" charset="2"/>
              <a:buChar char="v"/>
              <a:defRPr/>
            </a:pPr>
            <a:r>
              <a:rPr lang="zh-CN" altLang="en-US" b="1" i="0" dirty="0">
                <a:ea typeface="华文细黑" pitchFamily="2" charset="-122"/>
              </a:rPr>
              <a:t> 定理</a:t>
            </a:r>
            <a:r>
              <a:rPr lang="en-US" altLang="zh-CN" b="1" dirty="0" err="1">
                <a:ea typeface="华文细黑" pitchFamily="2" charset="-122"/>
              </a:rPr>
              <a:t>p</a:t>
            </a:r>
            <a:r>
              <a:rPr lang="en-US" altLang="zh-CN" b="1" i="0" dirty="0" err="1">
                <a:ea typeface="华文细黑" pitchFamily="2" charset="-122"/>
                <a:sym typeface="Symbol" pitchFamily="18" charset="2"/>
              </a:rPr>
              <a:t></a:t>
            </a:r>
            <a:r>
              <a:rPr lang="en-US" altLang="zh-CN" b="1" dirty="0" err="1">
                <a:ea typeface="华文细黑" pitchFamily="2" charset="-122"/>
                <a:sym typeface="Symbol" pitchFamily="18" charset="2"/>
              </a:rPr>
              <a:t>q</a:t>
            </a:r>
            <a:r>
              <a:rPr lang="zh-CN" altLang="en-US" b="1" i="0" dirty="0">
                <a:ea typeface="华文细黑" pitchFamily="2" charset="-122"/>
                <a:sym typeface="Symbol" pitchFamily="18" charset="2"/>
              </a:rPr>
              <a:t>的</a:t>
            </a:r>
            <a:r>
              <a:rPr lang="zh-CN" altLang="en-US" b="1" i="0" kern="0" dirty="0">
                <a:solidFill>
                  <a:srgbClr val="C00000"/>
                </a:solidFill>
                <a:effectLst>
                  <a:outerShdw blurRad="38100" dist="38100" dir="2700000" algn="tl">
                    <a:srgbClr val="000000">
                      <a:alpha val="43137"/>
                    </a:srgbClr>
                  </a:outerShdw>
                </a:effectLst>
                <a:ea typeface="+mn-ea"/>
              </a:rPr>
              <a:t>直接证明法思想</a:t>
            </a:r>
            <a:endParaRPr lang="en-US" altLang="zh-CN" b="1" i="0" kern="0" dirty="0">
              <a:solidFill>
                <a:srgbClr val="C00000"/>
              </a:solidFill>
              <a:effectLst>
                <a:outerShdw blurRad="38100" dist="38100" dir="2700000" algn="tl">
                  <a:srgbClr val="000000">
                    <a:alpha val="43137"/>
                  </a:srgbClr>
                </a:outerShdw>
              </a:effectLst>
              <a:ea typeface="+mn-ea"/>
            </a:endParaRPr>
          </a:p>
          <a:p>
            <a:pPr marL="800100" lvl="1" indent="-342900" eaLnBrk="0" hangingPunct="0">
              <a:lnSpc>
                <a:spcPct val="130000"/>
              </a:lnSpc>
              <a:spcBef>
                <a:spcPct val="20000"/>
              </a:spcBef>
              <a:buFont typeface="Arial" pitchFamily="34" charset="0"/>
              <a:buChar char="•"/>
              <a:defRPr/>
            </a:pPr>
            <a:r>
              <a:rPr lang="zh-CN" altLang="en-US" sz="2600" b="1" i="0" kern="0" dirty="0">
                <a:ln w="1905"/>
                <a:solidFill>
                  <a:schemeClr val="accent5">
                    <a:lumMod val="50000"/>
                  </a:schemeClr>
                </a:solidFill>
                <a:effectLst>
                  <a:innerShdw blurRad="69850" dist="43180" dir="5400000">
                    <a:srgbClr val="000000">
                      <a:alpha val="65000"/>
                    </a:srgbClr>
                  </a:innerShdw>
                </a:effectLst>
                <a:latin typeface="+mn-lt"/>
                <a:ea typeface="仿宋_GB2312" pitchFamily="49" charset="-122"/>
              </a:rPr>
              <a:t>如果前提</a:t>
            </a:r>
            <a:r>
              <a:rPr lang="en-US" altLang="zh-CN" sz="2600" b="1" kern="0" dirty="0">
                <a:ln w="1905"/>
                <a:solidFill>
                  <a:schemeClr val="accent5">
                    <a:lumMod val="50000"/>
                  </a:schemeClr>
                </a:solidFill>
                <a:effectLst>
                  <a:innerShdw blurRad="69850" dist="43180" dir="5400000">
                    <a:srgbClr val="000000">
                      <a:alpha val="65000"/>
                    </a:srgbClr>
                  </a:innerShdw>
                </a:effectLst>
                <a:latin typeface="+mn-lt"/>
                <a:ea typeface="仿宋_GB2312" pitchFamily="49" charset="-122"/>
              </a:rPr>
              <a:t>p</a:t>
            </a:r>
            <a:r>
              <a:rPr lang="zh-CN" altLang="en-US" sz="2600" b="1" i="0" kern="0" dirty="0">
                <a:ln w="1905"/>
                <a:solidFill>
                  <a:schemeClr val="accent5">
                    <a:lumMod val="50000"/>
                  </a:schemeClr>
                </a:solidFill>
                <a:effectLst>
                  <a:innerShdw blurRad="69850" dist="43180" dir="5400000">
                    <a:srgbClr val="000000">
                      <a:alpha val="65000"/>
                    </a:srgbClr>
                  </a:innerShdw>
                </a:effectLst>
                <a:latin typeface="+mn-lt"/>
                <a:ea typeface="仿宋_GB2312" pitchFamily="49" charset="-122"/>
              </a:rPr>
              <a:t>为真，则结论</a:t>
            </a:r>
            <a:r>
              <a:rPr lang="en-US" altLang="zh-CN" sz="2600" b="1" kern="0" dirty="0">
                <a:ln w="1905"/>
                <a:solidFill>
                  <a:schemeClr val="accent5">
                    <a:lumMod val="50000"/>
                  </a:schemeClr>
                </a:solidFill>
                <a:effectLst>
                  <a:innerShdw blurRad="69850" dist="43180" dir="5400000">
                    <a:srgbClr val="000000">
                      <a:alpha val="65000"/>
                    </a:srgbClr>
                  </a:innerShdw>
                </a:effectLst>
                <a:latin typeface="+mn-lt"/>
                <a:ea typeface="仿宋_GB2312" pitchFamily="49" charset="-122"/>
              </a:rPr>
              <a:t>q</a:t>
            </a:r>
            <a:r>
              <a:rPr lang="zh-CN" altLang="en-US" sz="2600" b="1" i="0" kern="0" dirty="0">
                <a:ln w="1905"/>
                <a:solidFill>
                  <a:schemeClr val="accent5">
                    <a:lumMod val="50000"/>
                  </a:schemeClr>
                </a:solidFill>
                <a:effectLst>
                  <a:innerShdw blurRad="69850" dist="43180" dir="5400000">
                    <a:srgbClr val="000000">
                      <a:alpha val="65000"/>
                    </a:srgbClr>
                  </a:innerShdw>
                </a:effectLst>
                <a:latin typeface="+mn-lt"/>
                <a:ea typeface="仿宋_GB2312" pitchFamily="49" charset="-122"/>
              </a:rPr>
              <a:t>一定为真，则该蕴含式</a:t>
            </a:r>
            <a:r>
              <a:rPr lang="en-US" altLang="zh-CN" sz="2600" b="1" dirty="0" err="1">
                <a:ln w="1905"/>
                <a:solidFill>
                  <a:schemeClr val="accent5">
                    <a:lumMod val="50000"/>
                  </a:schemeClr>
                </a:solidFill>
                <a:effectLst>
                  <a:innerShdw blurRad="69850" dist="43180" dir="5400000">
                    <a:srgbClr val="000000">
                      <a:alpha val="65000"/>
                    </a:srgbClr>
                  </a:innerShdw>
                </a:effectLst>
                <a:latin typeface="+mn-lt"/>
                <a:ea typeface="仿宋_GB2312" pitchFamily="49" charset="-122"/>
              </a:rPr>
              <a:t>p</a:t>
            </a:r>
            <a:r>
              <a:rPr lang="en-US" altLang="zh-CN" sz="2600" b="1" i="0" dirty="0" err="1">
                <a:ln w="1905"/>
                <a:solidFill>
                  <a:schemeClr val="accent5">
                    <a:lumMod val="50000"/>
                  </a:schemeClr>
                </a:solidFill>
                <a:effectLst>
                  <a:innerShdw blurRad="69850" dist="43180" dir="5400000">
                    <a:srgbClr val="000000">
                      <a:alpha val="65000"/>
                    </a:srgbClr>
                  </a:innerShdw>
                </a:effectLst>
                <a:latin typeface="+mn-lt"/>
                <a:ea typeface="仿宋_GB2312" pitchFamily="49" charset="-122"/>
                <a:sym typeface="Symbol" pitchFamily="18" charset="2"/>
              </a:rPr>
              <a:t></a:t>
            </a:r>
            <a:r>
              <a:rPr lang="en-US" altLang="zh-CN" sz="2600" b="1" dirty="0" err="1">
                <a:ln w="1905"/>
                <a:solidFill>
                  <a:schemeClr val="accent5">
                    <a:lumMod val="50000"/>
                  </a:schemeClr>
                </a:solidFill>
                <a:effectLst>
                  <a:innerShdw blurRad="69850" dist="43180" dir="5400000">
                    <a:srgbClr val="000000">
                      <a:alpha val="65000"/>
                    </a:srgbClr>
                  </a:innerShdw>
                </a:effectLst>
                <a:latin typeface="+mn-lt"/>
                <a:ea typeface="仿宋_GB2312" pitchFamily="49" charset="-122"/>
                <a:sym typeface="Symbol" pitchFamily="18" charset="2"/>
              </a:rPr>
              <a:t>q</a:t>
            </a:r>
            <a:r>
              <a:rPr lang="zh-CN" altLang="en-US" sz="2600" b="1" i="0" kern="0" dirty="0">
                <a:ln w="1905"/>
                <a:solidFill>
                  <a:schemeClr val="accent5">
                    <a:lumMod val="50000"/>
                  </a:schemeClr>
                </a:solidFill>
                <a:effectLst>
                  <a:innerShdw blurRad="69850" dist="43180" dir="5400000">
                    <a:srgbClr val="000000">
                      <a:alpha val="65000"/>
                    </a:srgbClr>
                  </a:innerShdw>
                </a:effectLst>
                <a:latin typeface="+mn-lt"/>
                <a:ea typeface="仿宋_GB2312" pitchFamily="49" charset="-122"/>
              </a:rPr>
              <a:t>为真</a:t>
            </a:r>
            <a:endParaRPr lang="en-US" altLang="zh-CN" sz="2600" b="1" i="0" kern="0" dirty="0">
              <a:ln w="1905"/>
              <a:solidFill>
                <a:schemeClr val="accent5">
                  <a:lumMod val="50000"/>
                </a:schemeClr>
              </a:solidFill>
              <a:effectLst>
                <a:innerShdw blurRad="69850" dist="43180" dir="5400000">
                  <a:srgbClr val="000000">
                    <a:alpha val="65000"/>
                  </a:srgbClr>
                </a:innerShdw>
              </a:effectLst>
              <a:latin typeface="+mn-lt"/>
              <a:ea typeface="仿宋_GB2312" pitchFamily="49" charset="-122"/>
            </a:endParaRPr>
          </a:p>
          <a:p>
            <a:pPr marL="800100" lvl="1" indent="-342900" eaLnBrk="0" hangingPunct="0">
              <a:lnSpc>
                <a:spcPct val="130000"/>
              </a:lnSpc>
              <a:spcBef>
                <a:spcPct val="20000"/>
              </a:spcBef>
              <a:buFont typeface="Arial" pitchFamily="34" charset="0"/>
              <a:buChar char="•"/>
              <a:defRPr/>
            </a:pPr>
            <a:r>
              <a:rPr lang="zh-CN" altLang="en-US" sz="2600" b="1" i="0" dirty="0">
                <a:solidFill>
                  <a:schemeClr val="tx2"/>
                </a:solidFill>
                <a:ea typeface="楷体_GB2312" pitchFamily="49" charset="-122"/>
              </a:rPr>
              <a:t>如：若</a:t>
            </a:r>
            <a:r>
              <a:rPr lang="en-US" altLang="zh-CN" sz="2600" b="1" dirty="0">
                <a:solidFill>
                  <a:schemeClr val="tx2"/>
                </a:solidFill>
                <a:ea typeface="楷体_GB2312" pitchFamily="49" charset="-122"/>
              </a:rPr>
              <a:t>n</a:t>
            </a:r>
            <a:r>
              <a:rPr lang="zh-CN" altLang="en-US" sz="2600" b="1" i="0" dirty="0">
                <a:solidFill>
                  <a:schemeClr val="tx2"/>
                </a:solidFill>
                <a:ea typeface="楷体_GB2312" pitchFamily="49" charset="-122"/>
              </a:rPr>
              <a:t>是奇数，则</a:t>
            </a:r>
            <a:r>
              <a:rPr lang="en-US" altLang="zh-CN" sz="2600" b="1" dirty="0">
                <a:solidFill>
                  <a:schemeClr val="tx2"/>
                </a:solidFill>
                <a:ea typeface="楷体_GB2312" pitchFamily="49" charset="-122"/>
              </a:rPr>
              <a:t>n</a:t>
            </a:r>
            <a:r>
              <a:rPr lang="en-US" altLang="zh-CN" sz="2600" b="1" i="0" baseline="30000" dirty="0">
                <a:solidFill>
                  <a:schemeClr val="tx2"/>
                </a:solidFill>
                <a:ea typeface="楷体_GB2312" pitchFamily="49" charset="-122"/>
              </a:rPr>
              <a:t>2</a:t>
            </a:r>
            <a:r>
              <a:rPr lang="zh-CN" altLang="en-US" sz="2600" b="1" i="0" dirty="0">
                <a:solidFill>
                  <a:schemeClr val="tx2"/>
                </a:solidFill>
                <a:ea typeface="楷体_GB2312" pitchFamily="49" charset="-122"/>
              </a:rPr>
              <a:t>是奇数</a:t>
            </a:r>
            <a:endParaRPr lang="zh-CN" altLang="en-US" sz="2600" b="1" i="0" dirty="0">
              <a:ea typeface="华文细黑" pitchFamily="2" charset="-122"/>
            </a:endParaRPr>
          </a:p>
          <a:p>
            <a:pPr marL="800100" lvl="1" indent="-342900" eaLnBrk="0" hangingPunct="0">
              <a:lnSpc>
                <a:spcPct val="130000"/>
              </a:lnSpc>
              <a:spcBef>
                <a:spcPct val="20000"/>
              </a:spcBef>
              <a:defRPr/>
            </a:pPr>
            <a:endParaRPr lang="zh-CN" altLang="en-US" sz="2400" b="1" i="0" kern="0" dirty="0">
              <a:latin typeface="+mn-lt"/>
              <a:ea typeface="仿宋_GB2312" pitchFamily="49" charset="-122"/>
            </a:endParaRPr>
          </a:p>
        </p:txBody>
      </p:sp>
      <p:sp>
        <p:nvSpPr>
          <p:cNvPr id="8" name="TextBox 7"/>
          <p:cNvSpPr txBox="1"/>
          <p:nvPr/>
        </p:nvSpPr>
        <p:spPr>
          <a:xfrm>
            <a:off x="2667001" y="3284984"/>
            <a:ext cx="7643813" cy="1597025"/>
          </a:xfrm>
          <a:prstGeom prst="rect">
            <a:avLst/>
          </a:prstGeom>
          <a:noFill/>
        </p:spPr>
        <p:txBody>
          <a:bodyPr>
            <a:spAutoFit/>
          </a:bodyPr>
          <a:lstStyle/>
          <a:p>
            <a:pPr latinLnBrk="1">
              <a:lnSpc>
                <a:spcPct val="130000"/>
              </a:lnSpc>
              <a:defRPr/>
            </a:pPr>
            <a:r>
              <a:rPr lang="zh-CN" altLang="en-US" sz="2600" i="0" dirty="0">
                <a:latin typeface="+mn-lt"/>
                <a:ea typeface="楷体_GB2312" pitchFamily="49" charset="-122"/>
              </a:rPr>
              <a:t>证：奇数</a:t>
            </a:r>
            <a:r>
              <a:rPr lang="en-US" altLang="zh-CN" sz="2600" dirty="0">
                <a:latin typeface="+mn-lt"/>
                <a:ea typeface="楷体_GB2312" pitchFamily="49" charset="-122"/>
              </a:rPr>
              <a:t>n</a:t>
            </a:r>
            <a:r>
              <a:rPr lang="zh-CN" altLang="en-US" sz="2600" i="0" dirty="0">
                <a:latin typeface="+mn-lt"/>
                <a:ea typeface="楷体_GB2312" pitchFamily="49" charset="-122"/>
              </a:rPr>
              <a:t>可表示为</a:t>
            </a:r>
            <a:r>
              <a:rPr lang="en-US" altLang="zh-CN" sz="2600" i="0" dirty="0">
                <a:latin typeface="+mn-lt"/>
                <a:ea typeface="楷体_GB2312" pitchFamily="49" charset="-122"/>
              </a:rPr>
              <a:t>2</a:t>
            </a:r>
            <a:r>
              <a:rPr lang="en-US" altLang="zh-CN" sz="2600" dirty="0">
                <a:latin typeface="+mn-lt"/>
                <a:ea typeface="楷体_GB2312" pitchFamily="49" charset="-122"/>
              </a:rPr>
              <a:t>k</a:t>
            </a:r>
            <a:r>
              <a:rPr lang="en-US" altLang="zh-CN" sz="2600" i="0" dirty="0">
                <a:latin typeface="+mn-lt"/>
                <a:ea typeface="楷体_GB2312" pitchFamily="49" charset="-122"/>
              </a:rPr>
              <a:t>+1</a:t>
            </a:r>
            <a:r>
              <a:rPr lang="zh-CN" altLang="en-US" sz="2600" i="0" dirty="0">
                <a:latin typeface="+mn-lt"/>
                <a:ea typeface="楷体_GB2312" pitchFamily="49" charset="-122"/>
              </a:rPr>
              <a:t>，</a:t>
            </a:r>
            <a:endParaRPr lang="en-US" altLang="zh-CN" sz="2600" i="0" dirty="0">
              <a:latin typeface="+mn-lt"/>
              <a:ea typeface="楷体_GB2312" pitchFamily="49" charset="-122"/>
            </a:endParaRPr>
          </a:p>
          <a:p>
            <a:pPr latinLnBrk="1">
              <a:lnSpc>
                <a:spcPct val="130000"/>
              </a:lnSpc>
              <a:defRPr/>
            </a:pPr>
            <a:r>
              <a:rPr lang="en-US" altLang="zh-CN" sz="2600" i="0" dirty="0">
                <a:latin typeface="+mn-lt"/>
                <a:ea typeface="楷体_GB2312" pitchFamily="49" charset="-122"/>
              </a:rPr>
              <a:t>         </a:t>
            </a:r>
            <a:r>
              <a:rPr lang="zh-CN" altLang="en-US" sz="2600" i="0" dirty="0">
                <a:latin typeface="+mn-lt"/>
                <a:ea typeface="楷体_GB2312" pitchFamily="49" charset="-122"/>
              </a:rPr>
              <a:t>则</a:t>
            </a:r>
            <a:r>
              <a:rPr lang="en-US" altLang="zh-CN" sz="2600" dirty="0">
                <a:latin typeface="+mn-lt"/>
                <a:ea typeface="楷体_GB2312" pitchFamily="49" charset="-122"/>
              </a:rPr>
              <a:t>n</a:t>
            </a:r>
            <a:r>
              <a:rPr lang="en-US" altLang="zh-CN" sz="2600" i="0" baseline="30000" dirty="0">
                <a:latin typeface="+mn-lt"/>
                <a:ea typeface="楷体_GB2312" pitchFamily="49" charset="-122"/>
              </a:rPr>
              <a:t>2</a:t>
            </a:r>
            <a:r>
              <a:rPr lang="en-US" altLang="zh-CN" sz="2600" i="0" dirty="0">
                <a:latin typeface="+mn-lt"/>
                <a:ea typeface="楷体_GB2312" pitchFamily="49" charset="-122"/>
              </a:rPr>
              <a:t>=4</a:t>
            </a:r>
            <a:r>
              <a:rPr lang="en-US" altLang="zh-CN" sz="2600" dirty="0">
                <a:latin typeface="+mn-lt"/>
                <a:ea typeface="楷体_GB2312" pitchFamily="49" charset="-122"/>
              </a:rPr>
              <a:t>k</a:t>
            </a:r>
            <a:r>
              <a:rPr lang="en-US" altLang="zh-CN" sz="2600" i="0" baseline="30000" dirty="0">
                <a:latin typeface="+mn-lt"/>
                <a:ea typeface="楷体_GB2312" pitchFamily="49" charset="-122"/>
              </a:rPr>
              <a:t>2</a:t>
            </a:r>
            <a:r>
              <a:rPr lang="en-US" altLang="zh-CN" sz="2600" i="0" dirty="0">
                <a:latin typeface="+mn-lt"/>
                <a:ea typeface="楷体_GB2312" pitchFamily="49" charset="-122"/>
              </a:rPr>
              <a:t>+4</a:t>
            </a:r>
            <a:r>
              <a:rPr lang="en-US" altLang="zh-CN" sz="2600" dirty="0">
                <a:latin typeface="+mn-lt"/>
                <a:ea typeface="楷体_GB2312" pitchFamily="49" charset="-122"/>
              </a:rPr>
              <a:t>k</a:t>
            </a:r>
            <a:r>
              <a:rPr lang="en-US" altLang="zh-CN" sz="2600" i="0" dirty="0">
                <a:latin typeface="+mn-lt"/>
                <a:ea typeface="楷体_GB2312" pitchFamily="49" charset="-122"/>
              </a:rPr>
              <a:t>+1=4(</a:t>
            </a:r>
            <a:r>
              <a:rPr lang="en-US" altLang="zh-CN" sz="2600" dirty="0">
                <a:latin typeface="+mn-lt"/>
                <a:ea typeface="楷体_GB2312" pitchFamily="49" charset="-122"/>
              </a:rPr>
              <a:t>k</a:t>
            </a:r>
            <a:r>
              <a:rPr lang="en-US" altLang="zh-CN" sz="2600" i="0" baseline="30000" dirty="0">
                <a:latin typeface="+mn-lt"/>
                <a:ea typeface="楷体_GB2312" pitchFamily="49" charset="-122"/>
              </a:rPr>
              <a:t>2</a:t>
            </a:r>
            <a:r>
              <a:rPr lang="en-US" altLang="zh-CN" sz="2600" i="0" dirty="0">
                <a:latin typeface="+mn-lt"/>
                <a:ea typeface="楷体_GB2312" pitchFamily="49" charset="-122"/>
              </a:rPr>
              <a:t>+</a:t>
            </a:r>
            <a:r>
              <a:rPr lang="en-US" altLang="zh-CN" sz="2600" dirty="0">
                <a:latin typeface="+mn-lt"/>
                <a:ea typeface="楷体_GB2312" pitchFamily="49" charset="-122"/>
              </a:rPr>
              <a:t>k</a:t>
            </a:r>
            <a:r>
              <a:rPr lang="en-US" altLang="zh-CN" sz="2600" i="0" dirty="0">
                <a:latin typeface="+mn-lt"/>
                <a:ea typeface="楷体_GB2312" pitchFamily="49" charset="-122"/>
              </a:rPr>
              <a:t>)+1</a:t>
            </a:r>
            <a:r>
              <a:rPr lang="zh-CN" altLang="en-US" sz="2600" i="0" dirty="0">
                <a:latin typeface="+mn-lt"/>
                <a:ea typeface="楷体_GB2312" pitchFamily="49" charset="-122"/>
              </a:rPr>
              <a:t>，</a:t>
            </a:r>
            <a:endParaRPr lang="en-US" altLang="zh-CN" sz="2600" i="0" dirty="0">
              <a:latin typeface="+mn-lt"/>
              <a:ea typeface="楷体_GB2312" pitchFamily="49" charset="-122"/>
            </a:endParaRPr>
          </a:p>
          <a:p>
            <a:pPr latinLnBrk="1">
              <a:lnSpc>
                <a:spcPct val="130000"/>
              </a:lnSpc>
              <a:defRPr/>
            </a:pPr>
            <a:r>
              <a:rPr lang="en-US" altLang="zh-CN" sz="2600" i="0" dirty="0">
                <a:latin typeface="+mn-lt"/>
                <a:ea typeface="楷体_GB2312" pitchFamily="49" charset="-122"/>
              </a:rPr>
              <a:t>         </a:t>
            </a:r>
            <a:r>
              <a:rPr lang="zh-CN" altLang="en-US" sz="2600" i="0" dirty="0">
                <a:latin typeface="+mn-lt"/>
                <a:ea typeface="楷体_GB2312" pitchFamily="49" charset="-122"/>
              </a:rPr>
              <a:t>显然</a:t>
            </a:r>
            <a:r>
              <a:rPr lang="en-US" altLang="zh-CN" sz="2600" dirty="0">
                <a:latin typeface="+mn-lt"/>
                <a:ea typeface="楷体_GB2312" pitchFamily="49" charset="-122"/>
              </a:rPr>
              <a:t>n</a:t>
            </a:r>
            <a:r>
              <a:rPr lang="en-US" altLang="zh-CN" sz="2600" i="0" baseline="30000" dirty="0">
                <a:latin typeface="+mn-lt"/>
                <a:ea typeface="楷体_GB2312" pitchFamily="49" charset="-122"/>
              </a:rPr>
              <a:t>2</a:t>
            </a:r>
            <a:r>
              <a:rPr lang="zh-CN" altLang="en-US" sz="2600" i="0" dirty="0">
                <a:latin typeface="+mn-lt"/>
                <a:ea typeface="楷体_GB2312" pitchFamily="49" charset="-122"/>
              </a:rPr>
              <a:t>为奇数。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r>
              <a:rPr lang="zh-CN" altLang="en-US"/>
              <a:t>悖论举例</a:t>
            </a:r>
          </a:p>
        </p:txBody>
      </p:sp>
      <p:sp>
        <p:nvSpPr>
          <p:cNvPr id="279555" name="Rectangle 3"/>
          <p:cNvSpPr>
            <a:spLocks noGrp="1" noChangeArrowheads="1"/>
          </p:cNvSpPr>
          <p:nvPr>
            <p:ph type="body" idx="4294967295"/>
          </p:nvPr>
        </p:nvSpPr>
        <p:spPr>
          <a:xfrm>
            <a:off x="911424" y="1295400"/>
            <a:ext cx="10441160" cy="4724400"/>
          </a:xfrm>
        </p:spPr>
        <p:txBody>
          <a:bodyPr/>
          <a:lstStyle/>
          <a:p>
            <a:pPr>
              <a:lnSpc>
                <a:spcPct val="120000"/>
              </a:lnSpc>
              <a:spcBef>
                <a:spcPts val="0"/>
              </a:spcBef>
              <a:buNone/>
              <a:defRPr/>
            </a:pPr>
            <a:r>
              <a:rPr lang="en-US" altLang="zh-CN" sz="2600" dirty="0">
                <a:solidFill>
                  <a:schemeClr val="accent2">
                    <a:lumMod val="50000"/>
                  </a:schemeClr>
                </a:solidFill>
                <a:effectLst>
                  <a:outerShdw blurRad="38100" dist="38100" dir="2700000" algn="tl">
                    <a:srgbClr val="000000">
                      <a:alpha val="43137"/>
                    </a:srgbClr>
                  </a:outerShdw>
                </a:effectLst>
                <a:latin typeface="楷体_GB2312" pitchFamily="49" charset="-122"/>
                <a:ea typeface="楷体_GB2312" pitchFamily="49" charset="-122"/>
              </a:rPr>
              <a:t>“</a:t>
            </a:r>
            <a:r>
              <a:rPr lang="zh-CN" altLang="en-US" sz="2600" dirty="0">
                <a:solidFill>
                  <a:schemeClr val="accent2">
                    <a:lumMod val="50000"/>
                  </a:schemeClr>
                </a:solidFill>
                <a:effectLst>
                  <a:outerShdw blurRad="38100" dist="38100" dir="2700000" algn="tl">
                    <a:srgbClr val="000000">
                      <a:alpha val="43137"/>
                    </a:srgbClr>
                  </a:outerShdw>
                </a:effectLst>
                <a:latin typeface="楷体_GB2312" pitchFamily="49" charset="-122"/>
                <a:ea typeface="楷体_GB2312" pitchFamily="49" charset="-122"/>
              </a:rPr>
              <a:t>说谎者悖论”：</a:t>
            </a:r>
          </a:p>
          <a:p>
            <a:pPr marL="0" indent="0">
              <a:lnSpc>
                <a:spcPct val="120000"/>
              </a:lnSpc>
              <a:spcBef>
                <a:spcPts val="0"/>
              </a:spcBef>
              <a:buNone/>
              <a:defRPr/>
            </a:pPr>
            <a:r>
              <a:rPr lang="zh-CN" altLang="en-US" sz="2600" dirty="0">
                <a:latin typeface="楷体_GB2312" pitchFamily="49" charset="-122"/>
                <a:ea typeface="楷体_GB2312" pitchFamily="49" charset="-122"/>
              </a:rPr>
              <a:t>    公元前六世纪，克利特人构造了这样一语句，一个克利特人说：“所有克利特人说的每一句话都是谎话。”</a:t>
            </a:r>
          </a:p>
          <a:p>
            <a:pPr marL="0" indent="0">
              <a:lnSpc>
                <a:spcPct val="120000"/>
              </a:lnSpc>
              <a:spcBef>
                <a:spcPts val="0"/>
              </a:spcBef>
              <a:buNone/>
              <a:defRPr/>
            </a:pPr>
            <a:r>
              <a:rPr lang="zh-CN" altLang="en-US" sz="2600" dirty="0">
                <a:latin typeface="楷体_GB2312" pitchFamily="49" charset="-122"/>
                <a:ea typeface="楷体_GB2312" pitchFamily="49" charset="-122"/>
              </a:rPr>
              <a:t>逻辑论证：假设这句话为真，即所有克利特人说的每一句话都是谎话，由于这句话正是克利特人说的，故根据此话的论断可推出这句话是假的。显然这是一个逻辑矛盾。</a:t>
            </a:r>
          </a:p>
          <a:p>
            <a:pPr marL="0" indent="0">
              <a:lnSpc>
                <a:spcPct val="120000"/>
              </a:lnSpc>
              <a:spcBef>
                <a:spcPts val="0"/>
              </a:spcBef>
              <a:buNone/>
              <a:defRPr/>
            </a:pPr>
            <a:r>
              <a:rPr lang="zh-CN" altLang="en-US" sz="2600" dirty="0">
                <a:latin typeface="楷体_GB2312" pitchFamily="49" charset="-122"/>
                <a:ea typeface="楷体_GB2312" pitchFamily="49" charset="-122"/>
              </a:rPr>
              <a:t>另一种形式：</a:t>
            </a:r>
          </a:p>
          <a:p>
            <a:pPr marL="0" indent="0">
              <a:lnSpc>
                <a:spcPct val="120000"/>
              </a:lnSpc>
              <a:spcBef>
                <a:spcPts val="0"/>
              </a:spcBef>
              <a:buNone/>
              <a:defRPr/>
            </a:pPr>
            <a:r>
              <a:rPr lang="zh-CN" altLang="en-US" sz="2600" dirty="0">
                <a:latin typeface="楷体_GB2312" pitchFamily="49" charset="-122"/>
                <a:ea typeface="楷体_GB2312" pitchFamily="49" charset="-122"/>
              </a:rPr>
              <a:t>   “我说这句话时正在说谎”，试问这句话是真是假。</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endParaRPr lang="zh-CN" altLang="zh-CN"/>
          </a:p>
        </p:txBody>
      </p:sp>
      <p:sp>
        <p:nvSpPr>
          <p:cNvPr id="280579" name="Rectangle 3"/>
          <p:cNvSpPr>
            <a:spLocks noGrp="1" noChangeArrowheads="1"/>
          </p:cNvSpPr>
          <p:nvPr>
            <p:ph type="body" idx="4294967295"/>
          </p:nvPr>
        </p:nvSpPr>
        <p:spPr/>
        <p:txBody>
          <a:bodyPr/>
          <a:lstStyle/>
          <a:p>
            <a:pPr marL="0" indent="0">
              <a:lnSpc>
                <a:spcPct val="130000"/>
              </a:lnSpc>
              <a:buNone/>
              <a:defRPr/>
            </a:pPr>
            <a:r>
              <a:rPr lang="zh-CN" altLang="en-US" dirty="0">
                <a:solidFill>
                  <a:schemeClr val="accent2">
                    <a:lumMod val="50000"/>
                  </a:schemeClr>
                </a:solidFill>
                <a:effectLst>
                  <a:outerShdw blurRad="38100" dist="38100" dir="2700000" algn="tl">
                    <a:srgbClr val="000000">
                      <a:alpha val="43137"/>
                    </a:srgbClr>
                  </a:outerShdw>
                </a:effectLst>
                <a:ea typeface="楷体_GB2312" pitchFamily="49" charset="-122"/>
              </a:rPr>
              <a:t>理发师悖论 </a:t>
            </a:r>
          </a:p>
          <a:p>
            <a:pPr marL="0" indent="0">
              <a:lnSpc>
                <a:spcPct val="130000"/>
              </a:lnSpc>
              <a:buNone/>
              <a:defRPr/>
            </a:pPr>
            <a:r>
              <a:rPr lang="zh-CN" altLang="en-US" dirty="0">
                <a:ea typeface="楷体_GB2312" pitchFamily="49" charset="-122"/>
              </a:rPr>
              <a:t>        理发师挂出一块招牌：“我只给村里所有那些不给自己理发的人理发。”有人问他：“你给不给自己理发？”理发师顿时无言以对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endParaRPr lang="zh-CN" altLang="zh-CN"/>
          </a:p>
        </p:txBody>
      </p:sp>
      <p:sp>
        <p:nvSpPr>
          <p:cNvPr id="281603" name="Rectangle 3"/>
          <p:cNvSpPr>
            <a:spLocks noGrp="1" noChangeArrowheads="1"/>
          </p:cNvSpPr>
          <p:nvPr>
            <p:ph type="body" idx="4294967295"/>
          </p:nvPr>
        </p:nvSpPr>
        <p:spPr>
          <a:xfrm>
            <a:off x="911424" y="1295400"/>
            <a:ext cx="10657183" cy="4724400"/>
          </a:xfrm>
        </p:spPr>
        <p:txBody>
          <a:bodyPr/>
          <a:lstStyle/>
          <a:p>
            <a:pPr marL="0" indent="0">
              <a:lnSpc>
                <a:spcPct val="130000"/>
              </a:lnSpc>
              <a:buNone/>
              <a:defRPr/>
            </a:pPr>
            <a:r>
              <a:rPr lang="zh-CN" altLang="en-US" dirty="0">
                <a:solidFill>
                  <a:schemeClr val="accent2">
                    <a:lumMod val="50000"/>
                  </a:schemeClr>
                </a:solidFill>
                <a:effectLst>
                  <a:outerShdw blurRad="38100" dist="38100" dir="2700000" algn="tl">
                    <a:srgbClr val="000000">
                      <a:alpha val="43137"/>
                    </a:srgbClr>
                  </a:outerShdw>
                </a:effectLst>
                <a:ea typeface="楷体_GB2312" pitchFamily="49" charset="-122"/>
              </a:rPr>
              <a:t>鳄鱼困境悖论</a:t>
            </a:r>
          </a:p>
          <a:p>
            <a:pPr marL="0" indent="0">
              <a:lnSpc>
                <a:spcPct val="130000"/>
              </a:lnSpc>
              <a:buNone/>
              <a:defRPr/>
            </a:pPr>
            <a:r>
              <a:rPr lang="zh-CN" altLang="en-US" dirty="0">
                <a:ea typeface="楷体_GB2312" pitchFamily="49" charset="-122"/>
              </a:rPr>
              <a:t>        一个鳄鱼偷了一个父亲的儿子，它保证如果这个父亲能猜出它要做什么，它就会将儿子还给父亲。那么如果这个父亲猜“鳄鱼不会将儿子还给他”，那会怎样？</a:t>
            </a:r>
          </a:p>
          <a:p>
            <a:pPr marL="0" indent="0">
              <a:lnSpc>
                <a:spcPct val="130000"/>
              </a:lnSpc>
              <a:buNone/>
              <a:defRPr/>
            </a:pPr>
            <a:r>
              <a:rPr lang="zh-CN" altLang="en-US" dirty="0">
                <a:ea typeface="楷体_GB2312" pitchFamily="49" charset="-122"/>
              </a:rPr>
              <a:t>回答：这是一个无解的问题。如果鳄鱼不还儿子，那么父亲就猜对了，鳄鱼就违背了诺言。如果鳄鱼将儿子还给他，那么父亲就猜错了，鳄鱼又违背了诺言。</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endParaRPr lang="zh-CN" altLang="zh-CN"/>
          </a:p>
        </p:txBody>
      </p:sp>
      <p:sp>
        <p:nvSpPr>
          <p:cNvPr id="282627" name="Rectangle 3"/>
          <p:cNvSpPr>
            <a:spLocks noGrp="1" noChangeArrowheads="1"/>
          </p:cNvSpPr>
          <p:nvPr>
            <p:ph type="body" idx="4294967295"/>
          </p:nvPr>
        </p:nvSpPr>
        <p:spPr>
          <a:xfrm>
            <a:off x="983432" y="1357313"/>
            <a:ext cx="10153128" cy="4724400"/>
          </a:xfrm>
        </p:spPr>
        <p:txBody>
          <a:bodyPr/>
          <a:lstStyle/>
          <a:p>
            <a:pPr marL="0" indent="0">
              <a:lnSpc>
                <a:spcPct val="130000"/>
              </a:lnSpc>
              <a:buNone/>
              <a:defRPr/>
            </a:pPr>
            <a:r>
              <a:rPr lang="zh-CN" altLang="en-US" dirty="0">
                <a:solidFill>
                  <a:schemeClr val="accent2">
                    <a:lumMod val="50000"/>
                  </a:schemeClr>
                </a:solidFill>
                <a:effectLst>
                  <a:outerShdw blurRad="38100" dist="38100" dir="2700000" algn="tl">
                    <a:srgbClr val="000000">
                      <a:alpha val="43137"/>
                    </a:srgbClr>
                  </a:outerShdw>
                </a:effectLst>
                <a:ea typeface="楷体_GB2312" pitchFamily="49" charset="-122"/>
              </a:rPr>
              <a:t>无法阻挡的力量悖论</a:t>
            </a:r>
          </a:p>
          <a:p>
            <a:pPr marL="0" indent="0">
              <a:lnSpc>
                <a:spcPct val="130000"/>
              </a:lnSpc>
              <a:buNone/>
              <a:defRPr/>
            </a:pPr>
            <a:r>
              <a:rPr lang="zh-CN" altLang="en-US" dirty="0">
                <a:ea typeface="楷体_GB2312" pitchFamily="49" charset="-122"/>
              </a:rPr>
              <a:t>当一个无法阻挡的力量，碰到了一个无法移动的物体？如果这个力量移动了物体，那么这个物体就不是无法移动的。如果这个力量没有移动物体，那么这个无法阻挡的力量就被挡了下来。</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idx="4294967295"/>
          </p:nvPr>
        </p:nvSpPr>
        <p:spPr>
          <a:noFill/>
        </p:spPr>
        <p:txBody>
          <a:bodyPr/>
          <a:lstStyle/>
          <a:p>
            <a:pPr>
              <a:defRPr/>
            </a:pPr>
            <a:r>
              <a:rPr lang="zh-CN"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由一因多果片面推理引致的悖论 </a:t>
            </a:r>
          </a:p>
        </p:txBody>
      </p:sp>
      <p:sp>
        <p:nvSpPr>
          <p:cNvPr id="283651" name="Rectangle 3"/>
          <p:cNvSpPr>
            <a:spLocks noGrp="1" noChangeArrowheads="1"/>
          </p:cNvSpPr>
          <p:nvPr>
            <p:ph type="body" idx="4294967295"/>
          </p:nvPr>
        </p:nvSpPr>
        <p:spPr>
          <a:xfrm>
            <a:off x="1055440" y="1419225"/>
            <a:ext cx="10153128" cy="4724400"/>
          </a:xfrm>
        </p:spPr>
        <p:txBody>
          <a:bodyPr/>
          <a:lstStyle/>
          <a:p>
            <a:pPr>
              <a:lnSpc>
                <a:spcPct val="130000"/>
              </a:lnSpc>
              <a:buFont typeface="Wingdings" pitchFamily="2" charset="2"/>
              <a:buNone/>
              <a:defRPr/>
            </a:pPr>
            <a:r>
              <a:rPr lang="en-US" altLang="zh-CN" dirty="0">
                <a:ea typeface="楷体_GB2312" pitchFamily="49" charset="-122"/>
              </a:rPr>
              <a:t>“</a:t>
            </a:r>
            <a:r>
              <a:rPr lang="zh-CN" altLang="en-US" dirty="0">
                <a:ea typeface="楷体_GB2312" pitchFamily="49" charset="-122"/>
              </a:rPr>
              <a:t>什么是诡辩？”</a:t>
            </a:r>
          </a:p>
          <a:p>
            <a:pPr marL="0" indent="0">
              <a:lnSpc>
                <a:spcPct val="130000"/>
              </a:lnSpc>
              <a:buNone/>
              <a:defRPr/>
            </a:pPr>
            <a:r>
              <a:rPr lang="zh-CN" altLang="en-US" dirty="0">
                <a:ea typeface="楷体_GB2312" pitchFamily="49" charset="-122"/>
              </a:rPr>
              <a:t>　　有学生问他的希腊老师：“什么是诡辩？”老师反问到：“有甲乙两人，甲很干净，乙很脏。如果请他们洗澡，他们中间谁会洗？”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idx="4294967295"/>
          </p:nvPr>
        </p:nvSpPr>
        <p:spPr>
          <a:noFill/>
        </p:spPr>
        <p:txBody>
          <a:bodyPr/>
          <a:lstStyle/>
          <a:p>
            <a:pPr>
              <a:defRPr/>
            </a:pPr>
            <a:r>
              <a:rPr lang="zh-CN"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悖论的逻辑结构分析</a:t>
            </a:r>
          </a:p>
        </p:txBody>
      </p:sp>
      <p:sp>
        <p:nvSpPr>
          <p:cNvPr id="59395" name="Rectangle 3"/>
          <p:cNvSpPr>
            <a:spLocks noGrp="1" noChangeArrowheads="1"/>
          </p:cNvSpPr>
          <p:nvPr>
            <p:ph type="body" idx="4294967295"/>
          </p:nvPr>
        </p:nvSpPr>
        <p:spPr>
          <a:xfrm>
            <a:off x="2085975" y="1500188"/>
            <a:ext cx="8040688" cy="4519612"/>
          </a:xfrm>
        </p:spPr>
        <p:txBody>
          <a:bodyPr/>
          <a:lstStyle/>
          <a:p>
            <a:pPr>
              <a:buFont typeface="Wingdings" pitchFamily="2" charset="2"/>
              <a:buNone/>
            </a:pPr>
            <a:r>
              <a:rPr lang="en-US" altLang="zh-CN"/>
              <a:t>A </a:t>
            </a:r>
            <a:r>
              <a:rPr lang="en-US" altLang="zh-CN">
                <a:sym typeface="Symbol" pitchFamily="18" charset="2"/>
              </a:rPr>
              <a:t> </a:t>
            </a:r>
            <a:r>
              <a:rPr lang="en-US" altLang="zh-CN">
                <a:cs typeface="Times New Roman" pitchFamily="18" charset="0"/>
              </a:rPr>
              <a:t>¬A</a:t>
            </a:r>
          </a:p>
          <a:p>
            <a:pPr>
              <a:buFont typeface="Wingdings" pitchFamily="2" charset="2"/>
              <a:buNone/>
            </a:pPr>
            <a:r>
              <a:rPr lang="en-US" altLang="zh-CN">
                <a:cs typeface="Times New Roman" pitchFamily="18" charset="0"/>
              </a:rPr>
              <a:t>A </a:t>
            </a:r>
            <a:r>
              <a:rPr lang="en-US" altLang="zh-CN">
                <a:sym typeface="Symbol" pitchFamily="18" charset="2"/>
              </a:rPr>
              <a:t></a:t>
            </a:r>
            <a:r>
              <a:rPr lang="en-US" altLang="zh-CN">
                <a:sym typeface="Wingdings" pitchFamily="2" charset="2"/>
              </a:rPr>
              <a:t> </a:t>
            </a:r>
            <a:r>
              <a:rPr lang="en-US" altLang="zh-CN">
                <a:cs typeface="Times New Roman" pitchFamily="18" charset="0"/>
              </a:rPr>
              <a:t>¬A</a:t>
            </a:r>
          </a:p>
          <a:p>
            <a:pPr>
              <a:buFont typeface="Wingdings" pitchFamily="2" charset="2"/>
              <a:buNone/>
            </a:pPr>
            <a:r>
              <a:rPr lang="en-US" altLang="zh-CN">
                <a:cs typeface="Times New Roman" pitchFamily="18" charset="0"/>
              </a:rPr>
              <a:t>A </a:t>
            </a:r>
            <a:r>
              <a:rPr lang="en-US" altLang="zh-CN">
                <a:sym typeface="Symbol" pitchFamily="18" charset="2"/>
              </a:rPr>
              <a:t> B </a:t>
            </a:r>
            <a:r>
              <a:rPr lang="en-US" altLang="zh-CN"/>
              <a:t>∧</a:t>
            </a:r>
            <a:r>
              <a:rPr lang="en-US" altLang="zh-CN">
                <a:sym typeface="Symbol" pitchFamily="18" charset="2"/>
              </a:rPr>
              <a:t> </a:t>
            </a:r>
            <a:r>
              <a:rPr lang="en-US" altLang="zh-CN">
                <a:cs typeface="Times New Roman" pitchFamily="18" charset="0"/>
              </a:rPr>
              <a:t>¬B</a:t>
            </a:r>
          </a:p>
          <a:p>
            <a:pPr>
              <a:buFont typeface="Wingdings" pitchFamily="2" charset="2"/>
              <a:buNone/>
            </a:pPr>
            <a:r>
              <a:rPr lang="en-US" altLang="zh-CN">
                <a:cs typeface="Times New Roman" pitchFamily="18" charset="0"/>
              </a:rPr>
              <a:t>A </a:t>
            </a:r>
            <a:r>
              <a:rPr lang="en-US" altLang="zh-CN">
                <a:sym typeface="Symbol" pitchFamily="18" charset="2"/>
              </a:rPr>
              <a:t>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773567" y="116632"/>
            <a:ext cx="10723033" cy="838200"/>
          </a:xfrm>
        </p:spPr>
        <p:txBody>
          <a:bodyPr/>
          <a:lstStyle/>
          <a:p>
            <a:r>
              <a:rPr lang="zh-CN" altLang="en-US" dirty="0"/>
              <a:t>直接证明法与推理实例</a:t>
            </a:r>
          </a:p>
        </p:txBody>
      </p:sp>
      <p:sp>
        <p:nvSpPr>
          <p:cNvPr id="300035" name="Rectangle 3"/>
          <p:cNvSpPr>
            <a:spLocks noGrp="1" noChangeArrowheads="1"/>
          </p:cNvSpPr>
          <p:nvPr>
            <p:ph type="body" idx="1"/>
          </p:nvPr>
        </p:nvSpPr>
        <p:spPr>
          <a:xfrm>
            <a:off x="1055440" y="1399661"/>
            <a:ext cx="10441160" cy="2295525"/>
          </a:xfrm>
        </p:spPr>
        <p:txBody>
          <a:bodyPr/>
          <a:lstStyle/>
          <a:p>
            <a:pPr>
              <a:defRPr/>
            </a:pPr>
            <a:r>
              <a:rPr lang="zh-CN" altLang="en-US" sz="2600" dirty="0">
                <a:ea typeface="楷体_GB2312" pitchFamily="49" charset="-122"/>
              </a:rPr>
              <a:t>例</a:t>
            </a:r>
            <a:r>
              <a:rPr lang="en-US" altLang="zh-CN" sz="2600" dirty="0">
                <a:ea typeface="楷体_GB2312" pitchFamily="49" charset="-122"/>
              </a:rPr>
              <a:t>1  </a:t>
            </a:r>
            <a:r>
              <a:rPr lang="zh-CN" altLang="en-US" sz="2600" dirty="0">
                <a:ea typeface="楷体_GB2312" pitchFamily="49" charset="-122"/>
              </a:rPr>
              <a:t>用直接证明法构造下面推理的证明</a:t>
            </a:r>
          </a:p>
          <a:p>
            <a:pPr lvl="1">
              <a:lnSpc>
                <a:spcPct val="120000"/>
              </a:lnSpc>
              <a:spcBef>
                <a:spcPts val="600"/>
              </a:spcBef>
              <a:defRPr/>
            </a:pPr>
            <a:r>
              <a:rPr lang="zh-CN" altLang="en-US" sz="2600" spc="-100" dirty="0">
                <a:latin typeface="楷体_GB2312" pitchFamily="49" charset="-122"/>
                <a:ea typeface="楷体_GB2312" pitchFamily="49" charset="-122"/>
              </a:rPr>
              <a:t>若明天是星期一或星期三，我明天就有课。若我明天有课，今天必备课。我今天没备课。</a:t>
            </a:r>
            <a:endParaRPr lang="en-US" altLang="zh-CN" sz="2600" spc="-100" dirty="0">
              <a:latin typeface="楷体_GB2312" pitchFamily="49" charset="-122"/>
              <a:ea typeface="楷体_GB2312" pitchFamily="49" charset="-122"/>
            </a:endParaRPr>
          </a:p>
          <a:p>
            <a:pPr lvl="1">
              <a:lnSpc>
                <a:spcPct val="120000"/>
              </a:lnSpc>
              <a:spcBef>
                <a:spcPts val="600"/>
              </a:spcBef>
              <a:defRPr/>
            </a:pPr>
            <a:r>
              <a:rPr lang="zh-CN" altLang="en-US" sz="2600" spc="-100" dirty="0">
                <a:latin typeface="楷体_GB2312" pitchFamily="49" charset="-122"/>
                <a:ea typeface="楷体_GB2312" pitchFamily="49" charset="-122"/>
              </a:rPr>
              <a:t>所以明天不是星期一，也不是星期三。</a:t>
            </a:r>
          </a:p>
        </p:txBody>
      </p:sp>
      <p:sp>
        <p:nvSpPr>
          <p:cNvPr id="7" name="TextBox 6"/>
          <p:cNvSpPr txBox="1"/>
          <p:nvPr/>
        </p:nvSpPr>
        <p:spPr>
          <a:xfrm>
            <a:off x="1952626" y="3571875"/>
            <a:ext cx="8429625" cy="1531938"/>
          </a:xfrm>
          <a:prstGeom prst="rect">
            <a:avLst/>
          </a:prstGeom>
          <a:noFill/>
        </p:spPr>
        <p:txBody>
          <a:bodyPr>
            <a:spAutoFit/>
          </a:bodyPr>
          <a:lstStyle/>
          <a:p>
            <a:pPr latinLnBrk="1">
              <a:lnSpc>
                <a:spcPct val="130000"/>
              </a:lnSpc>
              <a:spcBef>
                <a:spcPts val="0"/>
              </a:spcBef>
              <a:defRPr/>
            </a:pPr>
            <a:r>
              <a:rPr lang="zh-CN" altLang="en-US" sz="2400" i="0" dirty="0">
                <a:latin typeface="+mn-lt"/>
                <a:ea typeface="楷体_GB2312" pitchFamily="49" charset="-122"/>
              </a:rPr>
              <a:t>证：</a:t>
            </a:r>
            <a:r>
              <a:rPr lang="en-US" altLang="zh-CN" sz="2400" i="0" dirty="0">
                <a:latin typeface="+mn-lt"/>
                <a:ea typeface="楷体_GB2312" pitchFamily="49" charset="-122"/>
              </a:rPr>
              <a:t>1) </a:t>
            </a:r>
            <a:r>
              <a:rPr lang="zh-CN" altLang="en-US" sz="2400" i="0" dirty="0">
                <a:latin typeface="+mn-lt"/>
                <a:ea typeface="楷体_GB2312" pitchFamily="49" charset="-122"/>
              </a:rPr>
              <a:t>设命题并符号化</a:t>
            </a:r>
          </a:p>
          <a:p>
            <a:pPr latinLnBrk="1">
              <a:lnSpc>
                <a:spcPct val="130000"/>
              </a:lnSpc>
              <a:spcBef>
                <a:spcPts val="0"/>
              </a:spcBef>
              <a:defRPr/>
            </a:pPr>
            <a:r>
              <a:rPr lang="zh-CN" altLang="en-US" sz="2400" i="0" dirty="0">
                <a:latin typeface="+mn-lt"/>
                <a:ea typeface="楷体_GB2312" pitchFamily="49" charset="-122"/>
              </a:rPr>
              <a:t>        设 </a:t>
            </a:r>
            <a:r>
              <a:rPr lang="en-US" altLang="zh-CN" sz="2400" dirty="0">
                <a:latin typeface="+mn-lt"/>
                <a:ea typeface="楷体_GB2312" pitchFamily="49" charset="-122"/>
              </a:rPr>
              <a:t>p</a:t>
            </a:r>
            <a:r>
              <a:rPr lang="en-US" altLang="zh-CN" sz="2400" i="0" dirty="0">
                <a:latin typeface="+mn-lt"/>
                <a:ea typeface="楷体_GB2312" pitchFamily="49" charset="-122"/>
              </a:rPr>
              <a:t>:</a:t>
            </a:r>
            <a:r>
              <a:rPr lang="zh-CN" altLang="en-US" sz="2400" i="0" dirty="0">
                <a:latin typeface="+mn-lt"/>
                <a:ea typeface="楷体_GB2312" pitchFamily="49" charset="-122"/>
              </a:rPr>
              <a:t>明天是星期一，</a:t>
            </a:r>
            <a:r>
              <a:rPr lang="en-US" altLang="zh-CN" sz="2400" dirty="0">
                <a:latin typeface="+mn-lt"/>
                <a:ea typeface="楷体_GB2312" pitchFamily="49" charset="-122"/>
              </a:rPr>
              <a:t>q</a:t>
            </a:r>
            <a:r>
              <a:rPr lang="en-US" altLang="zh-CN" sz="2400" i="0" dirty="0">
                <a:latin typeface="+mn-lt"/>
                <a:ea typeface="楷体_GB2312" pitchFamily="49" charset="-122"/>
              </a:rPr>
              <a:t>:</a:t>
            </a:r>
            <a:r>
              <a:rPr lang="zh-CN" altLang="en-US" sz="2400" i="0" dirty="0">
                <a:latin typeface="+mn-lt"/>
                <a:ea typeface="楷体_GB2312" pitchFamily="49" charset="-122"/>
              </a:rPr>
              <a:t>明天是星期三，</a:t>
            </a:r>
            <a:endParaRPr lang="en-US" altLang="zh-CN" sz="2400" i="0" dirty="0">
              <a:latin typeface="+mn-lt"/>
              <a:ea typeface="楷体_GB2312" pitchFamily="49" charset="-122"/>
            </a:endParaRPr>
          </a:p>
          <a:p>
            <a:pPr latinLnBrk="1">
              <a:lnSpc>
                <a:spcPct val="130000"/>
              </a:lnSpc>
              <a:spcBef>
                <a:spcPts val="0"/>
              </a:spcBef>
              <a:defRPr/>
            </a:pPr>
            <a:r>
              <a:rPr lang="en-US" altLang="zh-CN" sz="2400" i="0" dirty="0">
                <a:latin typeface="+mn-lt"/>
                <a:ea typeface="楷体_GB2312" pitchFamily="49" charset="-122"/>
              </a:rPr>
              <a:t>             </a:t>
            </a:r>
            <a:r>
              <a:rPr lang="en-US" altLang="zh-CN" sz="2400" dirty="0">
                <a:latin typeface="+mn-lt"/>
                <a:ea typeface="楷体_GB2312" pitchFamily="49" charset="-122"/>
              </a:rPr>
              <a:t>r</a:t>
            </a:r>
            <a:r>
              <a:rPr lang="en-US" altLang="zh-CN" sz="2400" i="0" dirty="0">
                <a:latin typeface="+mn-lt"/>
                <a:ea typeface="楷体_GB2312" pitchFamily="49" charset="-122"/>
              </a:rPr>
              <a:t>:</a:t>
            </a:r>
            <a:r>
              <a:rPr lang="zh-CN" altLang="en-US" sz="2400" i="0" dirty="0">
                <a:latin typeface="+mn-lt"/>
                <a:ea typeface="楷体_GB2312" pitchFamily="49" charset="-122"/>
              </a:rPr>
              <a:t>我明天有课，</a:t>
            </a:r>
            <a:r>
              <a:rPr lang="en-US" altLang="zh-CN" sz="2400" i="0" dirty="0">
                <a:latin typeface="+mn-lt"/>
                <a:ea typeface="楷体_GB2312" pitchFamily="49" charset="-122"/>
              </a:rPr>
              <a:t>s:</a:t>
            </a:r>
            <a:r>
              <a:rPr lang="zh-CN" altLang="en-US" sz="2400" i="0" dirty="0">
                <a:latin typeface="+mn-lt"/>
                <a:ea typeface="楷体_GB2312" pitchFamily="49" charset="-122"/>
              </a:rPr>
              <a:t>我今天备课</a:t>
            </a:r>
            <a:endParaRPr lang="zh-CN" altLang="en-US" sz="2000" i="0" dirty="0">
              <a:latin typeface="+mn-lt"/>
              <a:ea typeface="楷体_GB2312" pitchFamily="49" charset="-122"/>
            </a:endParaRPr>
          </a:p>
        </p:txBody>
      </p:sp>
      <p:sp>
        <p:nvSpPr>
          <p:cNvPr id="19460" name="TextBox 8"/>
          <p:cNvSpPr txBox="1">
            <a:spLocks noChangeArrowheads="1"/>
          </p:cNvSpPr>
          <p:nvPr/>
        </p:nvSpPr>
        <p:spPr bwMode="auto">
          <a:xfrm flipH="1">
            <a:off x="2570163" y="5143501"/>
            <a:ext cx="7740650" cy="523875"/>
          </a:xfrm>
          <a:prstGeom prst="rect">
            <a:avLst/>
          </a:prstGeom>
          <a:noFill/>
          <a:ln w="9525">
            <a:noFill/>
            <a:miter lim="800000"/>
            <a:headEnd/>
            <a:tailEnd/>
          </a:ln>
        </p:spPr>
        <p:txBody>
          <a:bodyPr>
            <a:spAutoFit/>
          </a:bodyPr>
          <a:lstStyle/>
          <a:p>
            <a:pPr latinLnBrk="1"/>
            <a:endParaRPr lang="zh-CN" altLang="en-US" i="0">
              <a:latin typeface="楷体_GB2312" pitchFamily="49" charset="-122"/>
              <a:ea typeface="楷体_GB2312" pitchFamily="49" charset="-122"/>
            </a:endParaRPr>
          </a:p>
        </p:txBody>
      </p:sp>
      <p:sp>
        <p:nvSpPr>
          <p:cNvPr id="10" name="TextBox 9"/>
          <p:cNvSpPr txBox="1"/>
          <p:nvPr/>
        </p:nvSpPr>
        <p:spPr>
          <a:xfrm>
            <a:off x="2595563" y="5072063"/>
            <a:ext cx="8001000" cy="1422400"/>
          </a:xfrm>
          <a:prstGeom prst="rect">
            <a:avLst/>
          </a:prstGeom>
          <a:noFill/>
        </p:spPr>
        <p:txBody>
          <a:bodyPr>
            <a:spAutoFit/>
          </a:bodyPr>
          <a:lstStyle/>
          <a:p>
            <a:pPr latinLnBrk="1">
              <a:lnSpc>
                <a:spcPct val="120000"/>
              </a:lnSpc>
              <a:defRPr/>
            </a:pPr>
            <a:r>
              <a:rPr lang="en-US" altLang="zh-CN" sz="2400" i="0" dirty="0">
                <a:latin typeface="+mn-lt"/>
                <a:ea typeface="楷体_GB2312" pitchFamily="49" charset="-122"/>
              </a:rPr>
              <a:t>2) </a:t>
            </a:r>
            <a:r>
              <a:rPr lang="zh-CN" altLang="en-US" sz="2400" i="0" dirty="0">
                <a:latin typeface="+mn-lt"/>
                <a:ea typeface="楷体_GB2312" pitchFamily="49" charset="-122"/>
              </a:rPr>
              <a:t>写出证明的形式结构</a:t>
            </a:r>
            <a:endParaRPr lang="en-US" altLang="zh-CN" sz="2400" i="0" dirty="0">
              <a:latin typeface="+mn-lt"/>
              <a:ea typeface="楷体_GB2312" pitchFamily="49" charset="-122"/>
            </a:endParaRPr>
          </a:p>
          <a:p>
            <a:pPr latinLnBrk="1">
              <a:lnSpc>
                <a:spcPct val="120000"/>
              </a:lnSpc>
              <a:defRPr/>
            </a:pPr>
            <a:r>
              <a:rPr lang="en-US" altLang="zh-CN" sz="2400" i="0" dirty="0">
                <a:latin typeface="+mn-lt"/>
                <a:ea typeface="楷体_GB2312" pitchFamily="49" charset="-122"/>
              </a:rPr>
              <a:t>    </a:t>
            </a:r>
            <a:r>
              <a:rPr lang="zh-CN" altLang="en-US" sz="2400" i="0" dirty="0">
                <a:latin typeface="+mn-lt"/>
                <a:ea typeface="楷体_GB2312" pitchFamily="49" charset="-122"/>
              </a:rPr>
              <a:t>前提：</a:t>
            </a:r>
            <a:r>
              <a:rPr lang="en-US" altLang="zh-CN" sz="2400" i="0" dirty="0">
                <a:latin typeface="+mn-lt"/>
                <a:ea typeface="楷体_GB2312" pitchFamily="49" charset="-122"/>
              </a:rPr>
              <a:t>(</a:t>
            </a:r>
            <a:r>
              <a:rPr lang="en-US" altLang="zh-CN" sz="2400" dirty="0" err="1">
                <a:latin typeface="+mn-lt"/>
                <a:ea typeface="楷体_GB2312" pitchFamily="49" charset="-122"/>
              </a:rPr>
              <a:t>p</a:t>
            </a:r>
            <a:r>
              <a:rPr lang="en-US" altLang="zh-CN" sz="2400" i="0" dirty="0" err="1">
                <a:latin typeface="+mn-lt"/>
                <a:ea typeface="楷体_GB2312" pitchFamily="49" charset="-122"/>
                <a:sym typeface="Symbol" pitchFamily="18" charset="2"/>
              </a:rPr>
              <a:t></a:t>
            </a:r>
            <a:r>
              <a:rPr lang="en-US" altLang="zh-CN" sz="2400" dirty="0" err="1">
                <a:latin typeface="+mn-lt"/>
                <a:ea typeface="楷体_GB2312" pitchFamily="49" charset="-122"/>
              </a:rPr>
              <a:t>q</a:t>
            </a:r>
            <a:r>
              <a:rPr lang="en-US" altLang="zh-CN" sz="2400" i="0" dirty="0">
                <a:latin typeface="+mn-lt"/>
                <a:ea typeface="楷体_GB2312" pitchFamily="49" charset="-122"/>
              </a:rPr>
              <a:t>)</a:t>
            </a:r>
            <a:r>
              <a:rPr lang="en-US" altLang="zh-CN" sz="2400" i="0" dirty="0">
                <a:latin typeface="+mn-lt"/>
                <a:ea typeface="楷体_GB2312" pitchFamily="49" charset="-122"/>
                <a:sym typeface="Symbol" pitchFamily="18" charset="2"/>
              </a:rPr>
              <a:t></a:t>
            </a:r>
            <a:r>
              <a:rPr lang="en-US" altLang="zh-CN" sz="2400" dirty="0">
                <a:latin typeface="+mn-lt"/>
                <a:ea typeface="楷体_GB2312" pitchFamily="49" charset="-122"/>
              </a:rPr>
              <a:t>r</a:t>
            </a:r>
            <a:r>
              <a:rPr lang="en-US" altLang="zh-CN" sz="2400" i="0" dirty="0">
                <a:latin typeface="+mn-lt"/>
                <a:ea typeface="楷体_GB2312" pitchFamily="49" charset="-122"/>
              </a:rPr>
              <a:t>,  </a:t>
            </a:r>
            <a:r>
              <a:rPr lang="en-US" altLang="zh-CN" sz="2400" dirty="0" err="1">
                <a:latin typeface="+mn-lt"/>
                <a:ea typeface="楷体_GB2312" pitchFamily="49" charset="-122"/>
              </a:rPr>
              <a:t>r</a:t>
            </a:r>
            <a:r>
              <a:rPr lang="en-US" altLang="zh-CN" sz="2400" i="0" dirty="0" err="1">
                <a:latin typeface="+mn-lt"/>
                <a:ea typeface="楷体_GB2312" pitchFamily="49" charset="-122"/>
                <a:sym typeface="Symbol" pitchFamily="18" charset="2"/>
              </a:rPr>
              <a:t></a:t>
            </a:r>
            <a:r>
              <a:rPr lang="en-US" altLang="zh-CN" sz="2400" dirty="0" err="1">
                <a:latin typeface="+mn-lt"/>
                <a:ea typeface="楷体_GB2312" pitchFamily="49" charset="-122"/>
              </a:rPr>
              <a:t>s</a:t>
            </a:r>
            <a:r>
              <a:rPr lang="en-US" altLang="zh-CN" sz="2400" i="0" dirty="0">
                <a:latin typeface="+mn-lt"/>
                <a:ea typeface="楷体_GB2312" pitchFamily="49" charset="-122"/>
              </a:rPr>
              <a:t>,  </a:t>
            </a:r>
            <a:r>
              <a:rPr lang="en-US" altLang="zh-CN" sz="2400" i="0" dirty="0">
                <a:latin typeface="+mn-lt"/>
                <a:ea typeface="楷体_GB2312" pitchFamily="49" charset="-122"/>
                <a:sym typeface="Symbol" pitchFamily="18" charset="2"/>
              </a:rPr>
              <a:t></a:t>
            </a:r>
            <a:r>
              <a:rPr lang="en-US" altLang="zh-CN" sz="2400" dirty="0">
                <a:latin typeface="+mn-lt"/>
                <a:ea typeface="楷体_GB2312" pitchFamily="49" charset="-122"/>
              </a:rPr>
              <a:t>s</a:t>
            </a:r>
          </a:p>
          <a:p>
            <a:pPr latinLnBrk="1">
              <a:lnSpc>
                <a:spcPct val="120000"/>
              </a:lnSpc>
              <a:defRPr/>
            </a:pPr>
            <a:r>
              <a:rPr lang="en-US" altLang="zh-CN" sz="2400" i="0" dirty="0">
                <a:latin typeface="+mn-lt"/>
                <a:ea typeface="楷体_GB2312" pitchFamily="49" charset="-122"/>
              </a:rPr>
              <a:t>    </a:t>
            </a:r>
            <a:r>
              <a:rPr lang="zh-CN" altLang="en-US" sz="2400" i="0" dirty="0">
                <a:latin typeface="+mn-lt"/>
                <a:ea typeface="楷体_GB2312" pitchFamily="49" charset="-122"/>
              </a:rPr>
              <a:t>结论：</a:t>
            </a:r>
            <a:r>
              <a:rPr lang="zh-CN" altLang="en-US" sz="2400" i="0" dirty="0">
                <a:latin typeface="+mn-lt"/>
                <a:ea typeface="楷体_GB2312" pitchFamily="49" charset="-122"/>
                <a:sym typeface="Symbol" pitchFamily="18" charset="2"/>
              </a:rPr>
              <a:t></a:t>
            </a:r>
            <a:r>
              <a:rPr lang="en-US" altLang="zh-CN" sz="2400" dirty="0">
                <a:latin typeface="+mn-lt"/>
                <a:ea typeface="楷体_GB2312" pitchFamily="49" charset="-122"/>
              </a:rPr>
              <a:t>p</a:t>
            </a:r>
            <a:r>
              <a:rPr lang="en-US" altLang="zh-CN" sz="2400" i="0" dirty="0">
                <a:latin typeface="+mn-lt"/>
                <a:ea typeface="楷体_GB2312" pitchFamily="49" charset="-122"/>
                <a:sym typeface="Symbol" pitchFamily="18" charset="2"/>
              </a:rPr>
              <a:t></a:t>
            </a:r>
            <a:r>
              <a:rPr lang="en-US" altLang="zh-CN" sz="2400" dirty="0">
                <a:latin typeface="+mn-lt"/>
                <a:ea typeface="楷体_GB2312" pitchFamily="49" charset="-122"/>
              </a:rPr>
              <a:t>q</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749301" y="70520"/>
            <a:ext cx="10723033" cy="838200"/>
          </a:xfrm>
        </p:spPr>
        <p:txBody>
          <a:bodyPr/>
          <a:lstStyle/>
          <a:p>
            <a:r>
              <a:rPr lang="zh-CN" altLang="en-US"/>
              <a:t>直接证明法与推理实例</a:t>
            </a:r>
          </a:p>
        </p:txBody>
      </p:sp>
      <p:sp>
        <p:nvSpPr>
          <p:cNvPr id="20482" name="Rectangle 3"/>
          <p:cNvSpPr>
            <a:spLocks noGrp="1" noChangeArrowheads="1"/>
          </p:cNvSpPr>
          <p:nvPr>
            <p:ph type="body" idx="1"/>
          </p:nvPr>
        </p:nvSpPr>
        <p:spPr>
          <a:xfrm>
            <a:off x="1881188" y="1428751"/>
            <a:ext cx="8280400" cy="5000625"/>
          </a:xfrm>
        </p:spPr>
        <p:txBody>
          <a:bodyPr/>
          <a:lstStyle/>
          <a:p>
            <a:pPr lvl="1">
              <a:lnSpc>
                <a:spcPct val="130000"/>
              </a:lnSpc>
              <a:buFontTx/>
              <a:buNone/>
            </a:pPr>
            <a:r>
              <a:rPr lang="zh-CN" altLang="en-US" sz="2600" dirty="0">
                <a:ea typeface="楷体_GB2312" pitchFamily="49" charset="-122"/>
              </a:rPr>
              <a:t>前提：</a:t>
            </a:r>
            <a:r>
              <a:rPr lang="en-US" altLang="zh-CN" sz="2600" dirty="0">
                <a:ea typeface="楷体_GB2312" pitchFamily="49" charset="-122"/>
              </a:rPr>
              <a:t>(</a:t>
            </a:r>
            <a:r>
              <a:rPr lang="en-US" altLang="zh-CN" sz="2600" i="1" dirty="0" err="1">
                <a:ea typeface="楷体_GB2312" pitchFamily="49" charset="-122"/>
              </a:rPr>
              <a:t>p</a:t>
            </a:r>
            <a:r>
              <a:rPr lang="en-US" altLang="zh-CN" sz="2600" dirty="0" err="1">
                <a:ea typeface="楷体_GB2312" pitchFamily="49" charset="-122"/>
                <a:sym typeface="Symbol" pitchFamily="18" charset="2"/>
              </a:rPr>
              <a:t></a:t>
            </a:r>
            <a:r>
              <a:rPr lang="en-US" altLang="zh-CN" sz="2600" i="1" dirty="0" err="1">
                <a:ea typeface="楷体_GB2312" pitchFamily="49" charset="-122"/>
              </a:rPr>
              <a:t>q</a:t>
            </a:r>
            <a:r>
              <a:rPr lang="en-US" altLang="zh-CN" sz="2600" dirty="0">
                <a:ea typeface="楷体_GB2312" pitchFamily="49" charset="-122"/>
              </a:rPr>
              <a:t>)</a:t>
            </a:r>
            <a:r>
              <a:rPr lang="en-US" altLang="zh-CN" sz="2600" dirty="0">
                <a:ea typeface="楷体_GB2312" pitchFamily="49" charset="-122"/>
                <a:sym typeface="Symbol" pitchFamily="18" charset="2"/>
              </a:rPr>
              <a:t></a:t>
            </a:r>
            <a:r>
              <a:rPr lang="en-US" altLang="zh-CN" sz="2600" i="1" dirty="0">
                <a:ea typeface="楷体_GB2312" pitchFamily="49" charset="-122"/>
              </a:rPr>
              <a:t>r</a:t>
            </a:r>
            <a:r>
              <a:rPr lang="en-US" altLang="zh-CN" sz="2600" dirty="0">
                <a:ea typeface="楷体_GB2312" pitchFamily="49" charset="-122"/>
              </a:rPr>
              <a:t>,  </a:t>
            </a:r>
            <a:r>
              <a:rPr lang="en-US" altLang="zh-CN" sz="2600" i="1" dirty="0" err="1">
                <a:ea typeface="楷体_GB2312" pitchFamily="49" charset="-122"/>
              </a:rPr>
              <a:t>r</a:t>
            </a:r>
            <a:r>
              <a:rPr lang="en-US" altLang="zh-CN" sz="2600" dirty="0" err="1">
                <a:ea typeface="楷体_GB2312" pitchFamily="49" charset="-122"/>
                <a:sym typeface="Symbol" pitchFamily="18" charset="2"/>
              </a:rPr>
              <a:t></a:t>
            </a:r>
            <a:r>
              <a:rPr lang="en-US" altLang="zh-CN" sz="2600" i="1" dirty="0" err="1">
                <a:ea typeface="楷体_GB2312" pitchFamily="49" charset="-122"/>
              </a:rPr>
              <a:t>s</a:t>
            </a:r>
            <a:r>
              <a:rPr lang="en-US" altLang="zh-CN" sz="2600" dirty="0">
                <a:ea typeface="楷体_GB2312" pitchFamily="49" charset="-122"/>
              </a:rPr>
              <a:t>,  </a:t>
            </a:r>
            <a:r>
              <a:rPr lang="en-US" altLang="zh-CN" sz="2600" dirty="0">
                <a:ea typeface="楷体_GB2312" pitchFamily="49" charset="-122"/>
                <a:sym typeface="Symbol" pitchFamily="18" charset="2"/>
              </a:rPr>
              <a:t></a:t>
            </a:r>
            <a:r>
              <a:rPr lang="en-US" altLang="zh-CN" sz="2600" i="1" dirty="0">
                <a:ea typeface="楷体_GB2312" pitchFamily="49" charset="-122"/>
              </a:rPr>
              <a:t>s</a:t>
            </a:r>
            <a:r>
              <a:rPr lang="zh-CN" altLang="en-US" sz="2600" dirty="0">
                <a:ea typeface="楷体_GB2312" pitchFamily="49" charset="-122"/>
              </a:rPr>
              <a:t>，结论：</a:t>
            </a:r>
            <a:r>
              <a:rPr lang="zh-CN" altLang="en-US" sz="2600" dirty="0">
                <a:ea typeface="楷体_GB2312" pitchFamily="49" charset="-122"/>
                <a:sym typeface="Symbol" pitchFamily="18" charset="2"/>
              </a:rPr>
              <a:t></a:t>
            </a:r>
            <a:r>
              <a:rPr lang="en-US" altLang="zh-CN" sz="2600" i="1" dirty="0">
                <a:ea typeface="楷体_GB2312" pitchFamily="49" charset="-122"/>
              </a:rPr>
              <a:t>p</a:t>
            </a:r>
            <a:r>
              <a:rPr lang="en-US" altLang="zh-CN" sz="2600" dirty="0">
                <a:ea typeface="楷体_GB2312" pitchFamily="49" charset="-122"/>
                <a:sym typeface="Symbol" pitchFamily="18" charset="2"/>
              </a:rPr>
              <a:t></a:t>
            </a:r>
            <a:r>
              <a:rPr lang="en-US" altLang="zh-CN" sz="2600" i="1" dirty="0">
                <a:ea typeface="楷体_GB2312" pitchFamily="49" charset="-122"/>
              </a:rPr>
              <a:t>q</a:t>
            </a:r>
          </a:p>
          <a:p>
            <a:pPr lvl="1">
              <a:lnSpc>
                <a:spcPct val="130000"/>
              </a:lnSpc>
              <a:buFontTx/>
              <a:buNone/>
            </a:pPr>
            <a:r>
              <a:rPr lang="en-US" altLang="zh-CN" sz="2600" dirty="0">
                <a:ea typeface="楷体_GB2312" pitchFamily="49" charset="-122"/>
              </a:rPr>
              <a:t>3) </a:t>
            </a:r>
            <a:r>
              <a:rPr lang="zh-CN" altLang="en-US" sz="2600" dirty="0">
                <a:ea typeface="楷体_GB2312" pitchFamily="49" charset="-122"/>
              </a:rPr>
              <a:t>直接证明法证明</a:t>
            </a:r>
          </a:p>
          <a:p>
            <a:pPr lvl="2">
              <a:lnSpc>
                <a:spcPct val="130000"/>
              </a:lnSpc>
              <a:buFontTx/>
              <a:buNone/>
            </a:pPr>
            <a:r>
              <a:rPr lang="zh-CN" altLang="en-US" dirty="0">
                <a:ea typeface="楷体_GB2312" pitchFamily="49" charset="-122"/>
              </a:rPr>
              <a:t>①  </a:t>
            </a:r>
            <a:r>
              <a:rPr lang="en-US" altLang="zh-CN" i="1" dirty="0" err="1">
                <a:ea typeface="楷体_GB2312" pitchFamily="49" charset="-122"/>
              </a:rPr>
              <a:t>r</a:t>
            </a:r>
            <a:r>
              <a:rPr lang="en-US" altLang="zh-CN" dirty="0" err="1">
                <a:ea typeface="楷体_GB2312" pitchFamily="49" charset="-122"/>
                <a:sym typeface="Symbol" pitchFamily="18" charset="2"/>
              </a:rPr>
              <a:t></a:t>
            </a:r>
            <a:r>
              <a:rPr lang="en-US" altLang="zh-CN" i="1" dirty="0" err="1">
                <a:ea typeface="楷体_GB2312" pitchFamily="49" charset="-122"/>
              </a:rPr>
              <a:t>s</a:t>
            </a:r>
            <a:r>
              <a:rPr lang="en-US" altLang="zh-CN" dirty="0">
                <a:ea typeface="楷体_GB2312" pitchFamily="49" charset="-122"/>
              </a:rPr>
              <a:t>               	</a:t>
            </a:r>
            <a:r>
              <a:rPr lang="zh-CN" altLang="en-US" dirty="0">
                <a:ea typeface="楷体_GB2312" pitchFamily="49" charset="-122"/>
              </a:rPr>
              <a:t>前提引入</a:t>
            </a:r>
          </a:p>
          <a:p>
            <a:pPr lvl="2">
              <a:lnSpc>
                <a:spcPct val="130000"/>
              </a:lnSpc>
              <a:buFontTx/>
              <a:buNone/>
            </a:pPr>
            <a:r>
              <a:rPr lang="zh-CN" altLang="en-US" dirty="0">
                <a:ea typeface="楷体_GB2312" pitchFamily="49" charset="-122"/>
              </a:rPr>
              <a:t>②  </a:t>
            </a:r>
            <a:r>
              <a:rPr lang="zh-CN" altLang="en-US" dirty="0">
                <a:ea typeface="楷体_GB2312" pitchFamily="49" charset="-122"/>
                <a:sym typeface="Symbol" pitchFamily="18" charset="2"/>
              </a:rPr>
              <a:t></a:t>
            </a:r>
            <a:r>
              <a:rPr lang="en-US" altLang="zh-CN" i="1" dirty="0">
                <a:ea typeface="楷体_GB2312" pitchFamily="49" charset="-122"/>
              </a:rPr>
              <a:t>s</a:t>
            </a:r>
            <a:r>
              <a:rPr lang="en-US" altLang="zh-CN" dirty="0">
                <a:ea typeface="楷体_GB2312" pitchFamily="49" charset="-122"/>
              </a:rPr>
              <a:t>                  	</a:t>
            </a:r>
            <a:r>
              <a:rPr lang="zh-CN" altLang="en-US" dirty="0">
                <a:ea typeface="楷体_GB2312" pitchFamily="49" charset="-122"/>
              </a:rPr>
              <a:t>前提引入</a:t>
            </a:r>
          </a:p>
          <a:p>
            <a:pPr lvl="2">
              <a:lnSpc>
                <a:spcPct val="130000"/>
              </a:lnSpc>
              <a:buFontTx/>
              <a:buNone/>
            </a:pPr>
            <a:r>
              <a:rPr lang="zh-CN" altLang="en-US" dirty="0">
                <a:ea typeface="楷体_GB2312" pitchFamily="49" charset="-122"/>
              </a:rPr>
              <a:t>③  </a:t>
            </a:r>
            <a:r>
              <a:rPr lang="zh-CN" altLang="en-US" dirty="0">
                <a:ea typeface="楷体_GB2312" pitchFamily="49" charset="-122"/>
                <a:sym typeface="Symbol" pitchFamily="18" charset="2"/>
              </a:rPr>
              <a:t></a:t>
            </a:r>
            <a:r>
              <a:rPr lang="en-US" altLang="zh-CN" i="1" dirty="0">
                <a:ea typeface="楷体_GB2312" pitchFamily="49" charset="-122"/>
              </a:rPr>
              <a:t>r</a:t>
            </a:r>
            <a:r>
              <a:rPr lang="en-US" altLang="zh-CN" dirty="0">
                <a:ea typeface="楷体_GB2312" pitchFamily="49" charset="-122"/>
              </a:rPr>
              <a:t>                   	</a:t>
            </a:r>
            <a:r>
              <a:rPr lang="zh-CN" altLang="en-US" dirty="0">
                <a:ea typeface="楷体_GB2312" pitchFamily="49" charset="-122"/>
              </a:rPr>
              <a:t>拒取式，</a:t>
            </a:r>
            <a:r>
              <a:rPr lang="en-US" altLang="zh-CN" dirty="0">
                <a:ea typeface="楷体_GB2312" pitchFamily="49" charset="-122"/>
              </a:rPr>
              <a:t>①②</a:t>
            </a:r>
            <a:endParaRPr lang="zh-CN" altLang="en-US" dirty="0">
              <a:ea typeface="楷体_GB2312" pitchFamily="49" charset="-122"/>
            </a:endParaRPr>
          </a:p>
          <a:p>
            <a:pPr lvl="2">
              <a:lnSpc>
                <a:spcPct val="130000"/>
              </a:lnSpc>
              <a:buFontTx/>
              <a:buNone/>
            </a:pPr>
            <a:r>
              <a:rPr lang="zh-CN" altLang="en-US" dirty="0">
                <a:ea typeface="楷体_GB2312" pitchFamily="49" charset="-122"/>
              </a:rPr>
              <a:t>④  </a:t>
            </a:r>
            <a:r>
              <a:rPr lang="en-US" altLang="zh-CN" dirty="0">
                <a:ea typeface="楷体_GB2312" pitchFamily="49" charset="-122"/>
              </a:rPr>
              <a:t>(</a:t>
            </a:r>
            <a:r>
              <a:rPr lang="en-US" altLang="zh-CN" i="1" dirty="0" err="1">
                <a:ea typeface="楷体_GB2312" pitchFamily="49" charset="-122"/>
              </a:rPr>
              <a:t>p</a:t>
            </a:r>
            <a:r>
              <a:rPr lang="en-US" altLang="zh-CN" dirty="0" err="1">
                <a:ea typeface="楷体_GB2312" pitchFamily="49" charset="-122"/>
                <a:sym typeface="Symbol" pitchFamily="18" charset="2"/>
              </a:rPr>
              <a:t></a:t>
            </a:r>
            <a:r>
              <a:rPr lang="en-US" altLang="zh-CN" i="1" dirty="0" err="1">
                <a:ea typeface="楷体_GB2312" pitchFamily="49" charset="-122"/>
              </a:rPr>
              <a:t>q</a:t>
            </a:r>
            <a:r>
              <a:rPr lang="en-US" altLang="zh-CN" dirty="0">
                <a:ea typeface="楷体_GB2312" pitchFamily="49" charset="-122"/>
              </a:rPr>
              <a:t>)</a:t>
            </a:r>
            <a:r>
              <a:rPr lang="en-US" altLang="zh-CN" dirty="0">
                <a:ea typeface="楷体_GB2312" pitchFamily="49" charset="-122"/>
                <a:sym typeface="Symbol" pitchFamily="18" charset="2"/>
              </a:rPr>
              <a:t></a:t>
            </a:r>
            <a:r>
              <a:rPr lang="en-US" altLang="zh-CN" i="1" dirty="0">
                <a:ea typeface="楷体_GB2312" pitchFamily="49" charset="-122"/>
              </a:rPr>
              <a:t>r</a:t>
            </a:r>
            <a:r>
              <a:rPr lang="en-US" altLang="zh-CN" dirty="0">
                <a:ea typeface="楷体_GB2312" pitchFamily="49" charset="-122"/>
              </a:rPr>
              <a:t>         	</a:t>
            </a:r>
            <a:r>
              <a:rPr lang="zh-CN" altLang="en-US" dirty="0">
                <a:ea typeface="楷体_GB2312" pitchFamily="49" charset="-122"/>
              </a:rPr>
              <a:t>前提引入</a:t>
            </a:r>
          </a:p>
          <a:p>
            <a:pPr lvl="2">
              <a:lnSpc>
                <a:spcPct val="130000"/>
              </a:lnSpc>
              <a:buFontTx/>
              <a:buNone/>
            </a:pPr>
            <a:r>
              <a:rPr lang="zh-CN" altLang="en-US" dirty="0">
                <a:ea typeface="楷体_GB2312" pitchFamily="49" charset="-122"/>
              </a:rPr>
              <a:t>⑤  </a:t>
            </a:r>
            <a:r>
              <a:rPr lang="zh-CN" altLang="en-US" dirty="0">
                <a:ea typeface="楷体_GB2312" pitchFamily="49" charset="-122"/>
                <a:sym typeface="Symbol" pitchFamily="18" charset="2"/>
              </a:rPr>
              <a:t></a:t>
            </a:r>
            <a:r>
              <a:rPr lang="en-US" altLang="zh-CN" dirty="0">
                <a:ea typeface="楷体_GB2312" pitchFamily="49" charset="-122"/>
              </a:rPr>
              <a:t>(</a:t>
            </a:r>
            <a:r>
              <a:rPr lang="en-US" altLang="zh-CN" i="1" dirty="0" err="1">
                <a:ea typeface="楷体_GB2312" pitchFamily="49" charset="-122"/>
              </a:rPr>
              <a:t>p</a:t>
            </a:r>
            <a:r>
              <a:rPr lang="en-US" altLang="zh-CN" dirty="0" err="1">
                <a:ea typeface="楷体_GB2312" pitchFamily="49" charset="-122"/>
                <a:sym typeface="Symbol" pitchFamily="18" charset="2"/>
              </a:rPr>
              <a:t></a:t>
            </a:r>
            <a:r>
              <a:rPr lang="en-US" altLang="zh-CN" i="1" dirty="0" err="1">
                <a:ea typeface="楷体_GB2312" pitchFamily="49" charset="-122"/>
              </a:rPr>
              <a:t>q</a:t>
            </a:r>
            <a:r>
              <a:rPr lang="en-US" altLang="zh-CN" dirty="0">
                <a:ea typeface="楷体_GB2312" pitchFamily="49" charset="-122"/>
              </a:rPr>
              <a:t>) 	</a:t>
            </a:r>
            <a:r>
              <a:rPr lang="zh-CN" altLang="en-US" dirty="0">
                <a:ea typeface="楷体_GB2312" pitchFamily="49" charset="-122"/>
              </a:rPr>
              <a:t>拒取式，</a:t>
            </a:r>
            <a:r>
              <a:rPr lang="en-US" altLang="zh-CN" dirty="0">
                <a:ea typeface="楷体_GB2312" pitchFamily="49" charset="-122"/>
              </a:rPr>
              <a:t>③④</a:t>
            </a:r>
            <a:endParaRPr lang="zh-CN" altLang="en-US" dirty="0">
              <a:ea typeface="楷体_GB2312" pitchFamily="49" charset="-122"/>
            </a:endParaRPr>
          </a:p>
          <a:p>
            <a:pPr lvl="2">
              <a:lnSpc>
                <a:spcPct val="130000"/>
              </a:lnSpc>
              <a:buFontTx/>
              <a:buNone/>
            </a:pPr>
            <a:r>
              <a:rPr lang="zh-CN" altLang="en-US" dirty="0">
                <a:ea typeface="楷体_GB2312" pitchFamily="49" charset="-122"/>
              </a:rPr>
              <a:t>⑥  </a:t>
            </a:r>
            <a:r>
              <a:rPr lang="zh-CN" altLang="en-US" dirty="0">
                <a:ea typeface="楷体_GB2312" pitchFamily="49" charset="-122"/>
                <a:sym typeface="Symbol" pitchFamily="18" charset="2"/>
              </a:rPr>
              <a:t></a:t>
            </a:r>
            <a:r>
              <a:rPr lang="en-US" altLang="zh-CN" i="1" dirty="0">
                <a:ea typeface="楷体_GB2312" pitchFamily="49" charset="-122"/>
              </a:rPr>
              <a:t>p</a:t>
            </a:r>
            <a:r>
              <a:rPr lang="en-US" altLang="zh-CN" dirty="0">
                <a:ea typeface="楷体_GB2312" pitchFamily="49" charset="-122"/>
                <a:sym typeface="Symbol" pitchFamily="18" charset="2"/>
              </a:rPr>
              <a:t></a:t>
            </a:r>
            <a:r>
              <a:rPr lang="en-US" altLang="zh-CN" i="1" dirty="0">
                <a:ea typeface="楷体_GB2312" pitchFamily="49" charset="-122"/>
              </a:rPr>
              <a:t>q</a:t>
            </a:r>
            <a:r>
              <a:rPr lang="en-US" altLang="zh-CN" dirty="0">
                <a:ea typeface="楷体_GB2312" pitchFamily="49" charset="-122"/>
              </a:rPr>
              <a:t>            </a:t>
            </a:r>
            <a:r>
              <a:rPr lang="zh-CN" altLang="en-US" dirty="0">
                <a:ea typeface="楷体_GB2312" pitchFamily="49" charset="-122"/>
              </a:rPr>
              <a:t>等价替换，德摩根定律，</a:t>
            </a:r>
            <a:r>
              <a:rPr lang="en-US" altLang="zh-CN" dirty="0">
                <a:ea typeface="楷体_GB2312" pitchFamily="49" charset="-122"/>
              </a:rPr>
              <a:t>⑤</a:t>
            </a:r>
            <a:endParaRPr lang="zh-CN" altLang="en-US" dirty="0">
              <a:ea typeface="楷体_GB2312" pitchFamily="49"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749301" y="195146"/>
            <a:ext cx="10723033" cy="838200"/>
          </a:xfrm>
        </p:spPr>
        <p:txBody>
          <a:bodyPr/>
          <a:lstStyle/>
          <a:p>
            <a:r>
              <a:rPr lang="zh-CN" altLang="en-US"/>
              <a:t>间接证明法</a:t>
            </a:r>
          </a:p>
        </p:txBody>
      </p:sp>
      <mc:AlternateContent xmlns:mc="http://schemas.openxmlformats.org/markup-compatibility/2006" xmlns:a14="http://schemas.microsoft.com/office/drawing/2010/main">
        <mc:Choice Requires="a14">
          <p:sp>
            <p:nvSpPr>
              <p:cNvPr id="646147" name="Rectangle 3"/>
              <p:cNvSpPr>
                <a:spLocks noGrp="1" noChangeArrowheads="1"/>
              </p:cNvSpPr>
              <p:nvPr>
                <p:ph type="body" idx="1"/>
              </p:nvPr>
            </p:nvSpPr>
            <p:spPr>
              <a:xfrm>
                <a:off x="983432" y="1338264"/>
                <a:ext cx="10474820" cy="4948237"/>
              </a:xfrm>
            </p:spPr>
            <p:txBody>
              <a:bodyPr/>
              <a:lstStyle/>
              <a:p>
                <a:pPr>
                  <a:lnSpc>
                    <a:spcPct val="130000"/>
                  </a:lnSpc>
                  <a:defRPr/>
                </a:pPr>
                <a:r>
                  <a:rPr lang="zh-CN" altLang="en-US" b="1" dirty="0"/>
                  <a:t>定理</a:t>
                </a:r>
                <a:r>
                  <a:rPr lang="en-US" altLang="zh-CN" b="1" i="1" dirty="0" err="1"/>
                  <a:t>p</a:t>
                </a:r>
                <a:r>
                  <a:rPr lang="en-US" altLang="zh-CN" b="1" dirty="0" err="1">
                    <a:sym typeface="Symbol" pitchFamily="18" charset="2"/>
                  </a:rPr>
                  <a:t></a:t>
                </a:r>
                <a:r>
                  <a:rPr lang="en-US" altLang="zh-CN" b="1" i="1" dirty="0" err="1">
                    <a:sym typeface="Symbol" pitchFamily="18" charset="2"/>
                  </a:rPr>
                  <a:t>q</a:t>
                </a:r>
                <a:r>
                  <a:rPr lang="zh-CN" altLang="en-US" b="1" dirty="0">
                    <a:sym typeface="Symbol" pitchFamily="18" charset="2"/>
                  </a:rPr>
                  <a:t>的</a:t>
                </a:r>
                <a:r>
                  <a:rPr lang="zh-CN" altLang="en-US" b="1" dirty="0">
                    <a:solidFill>
                      <a:srgbClr val="C00000"/>
                    </a:solidFill>
                    <a:effectLst>
                      <a:outerShdw blurRad="38100" dist="38100" dir="2700000" algn="tl">
                        <a:srgbClr val="000000">
                          <a:alpha val="43137"/>
                        </a:srgbClr>
                      </a:outerShdw>
                    </a:effectLst>
                  </a:rPr>
                  <a:t>间接证明法思想</a:t>
                </a:r>
                <a:endParaRPr lang="en-US" altLang="zh-CN" b="1" dirty="0">
                  <a:solidFill>
                    <a:srgbClr val="C00000"/>
                  </a:solidFill>
                  <a:effectLst>
                    <a:outerShdw blurRad="38100" dist="38100" dir="2700000" algn="tl">
                      <a:srgbClr val="000000">
                        <a:alpha val="43137"/>
                      </a:srgbClr>
                    </a:outerShdw>
                  </a:effectLst>
                </a:endParaRPr>
              </a:p>
              <a:p>
                <a:pPr lvl="1">
                  <a:lnSpc>
                    <a:spcPct val="130000"/>
                  </a:lnSpc>
                  <a:defRPr/>
                </a:pPr>
                <a:r>
                  <a:rPr lang="zh-CN" altLang="en-US" sz="2600" b="1" dirty="0">
                    <a:solidFill>
                      <a:schemeClr val="tx2"/>
                    </a:solidFill>
                    <a:ea typeface="仿宋_GB2312" pitchFamily="49" charset="-122"/>
                  </a:rPr>
                  <a:t>蕴含命题与其逆否命题等价</a:t>
                </a:r>
                <a:r>
                  <a:rPr lang="en-US" altLang="zh-CN" sz="2600" b="1" i="1" dirty="0" err="1">
                    <a:solidFill>
                      <a:schemeClr val="tx2"/>
                    </a:solidFill>
                    <a:ea typeface="楷体_GB2312" pitchFamily="49" charset="-122"/>
                  </a:rPr>
                  <a:t>p</a:t>
                </a:r>
                <a:r>
                  <a:rPr lang="en-US" altLang="zh-CN" sz="2600" b="1" dirty="0" err="1">
                    <a:solidFill>
                      <a:schemeClr val="tx2"/>
                    </a:solidFill>
                    <a:ea typeface="楷体_GB2312" pitchFamily="49" charset="-122"/>
                  </a:rPr>
                  <a:t>→</a:t>
                </a:r>
                <a:r>
                  <a:rPr lang="en-US" altLang="zh-CN" sz="2600" b="1" i="1" dirty="0" err="1">
                    <a:solidFill>
                      <a:schemeClr val="tx2"/>
                    </a:solidFill>
                    <a:ea typeface="楷体_GB2312" pitchFamily="49" charset="-122"/>
                  </a:rPr>
                  <a:t>q</a:t>
                </a:r>
                <a:r>
                  <a:rPr lang="en-US" altLang="zh-CN" sz="2600" b="1" dirty="0">
                    <a:solidFill>
                      <a:schemeClr val="tx2"/>
                    </a:solidFill>
                    <a:ea typeface="楷体_GB2312" pitchFamily="49" charset="-122"/>
                  </a:rPr>
                  <a:t>   </a:t>
                </a:r>
                <a:r>
                  <a:rPr lang="en-US" altLang="zh-CN" sz="2600" b="1" dirty="0">
                    <a:solidFill>
                      <a:schemeClr val="tx2"/>
                    </a:solidFill>
                    <a:ea typeface="楷体_GB2312" pitchFamily="49" charset="-122"/>
                    <a:sym typeface="Symbol"/>
                  </a:rPr>
                  <a:t></a:t>
                </a:r>
                <a:r>
                  <a:rPr lang="en-US" altLang="zh-CN" sz="2600" b="1" dirty="0">
                    <a:solidFill>
                      <a:schemeClr val="tx2"/>
                    </a:solidFill>
                    <a:ea typeface="楷体_GB2312" pitchFamily="49" charset="-122"/>
                  </a:rPr>
                  <a:t> ¬</a:t>
                </a:r>
                <a:r>
                  <a:rPr lang="en-US" altLang="zh-CN" sz="2600" b="1" i="1" dirty="0">
                    <a:solidFill>
                      <a:schemeClr val="tx2"/>
                    </a:solidFill>
                    <a:ea typeface="楷体_GB2312" pitchFamily="49" charset="-122"/>
                  </a:rPr>
                  <a:t>q</a:t>
                </a:r>
                <a:r>
                  <a:rPr lang="en-US" altLang="zh-CN" sz="2600" b="1" dirty="0">
                    <a:solidFill>
                      <a:schemeClr val="tx2"/>
                    </a:solidFill>
                    <a:ea typeface="楷体_GB2312" pitchFamily="49" charset="-122"/>
                  </a:rPr>
                  <a:t>→¬</a:t>
                </a:r>
                <a:r>
                  <a:rPr lang="en-US" altLang="zh-CN" sz="2600" b="1" i="1" dirty="0">
                    <a:solidFill>
                      <a:schemeClr val="tx2"/>
                    </a:solidFill>
                    <a:ea typeface="楷体_GB2312" pitchFamily="49" charset="-122"/>
                  </a:rPr>
                  <a:t>p</a:t>
                </a:r>
              </a:p>
              <a:p>
                <a:pPr lvl="1">
                  <a:lnSpc>
                    <a:spcPct val="130000"/>
                  </a:lnSpc>
                  <a:defRPr/>
                </a:pPr>
                <a:r>
                  <a:rPr lang="zh-CN" altLang="en-US" sz="2600" b="1" dirty="0">
                    <a:solidFill>
                      <a:schemeClr val="tx2"/>
                    </a:solidFill>
                    <a:ea typeface="仿宋_GB2312" pitchFamily="49" charset="-122"/>
                  </a:rPr>
                  <a:t>证明</a:t>
                </a:r>
                <a:r>
                  <a:rPr lang="en-US" altLang="zh-CN" sz="2600" b="1" i="1" dirty="0" err="1">
                    <a:solidFill>
                      <a:schemeClr val="tx2"/>
                    </a:solidFill>
                    <a:ea typeface="仿宋_GB2312" pitchFamily="49" charset="-122"/>
                  </a:rPr>
                  <a:t>p</a:t>
                </a:r>
                <a:r>
                  <a:rPr lang="en-US" altLang="zh-CN" sz="2600" b="1" dirty="0" err="1">
                    <a:solidFill>
                      <a:schemeClr val="tx2"/>
                    </a:solidFill>
                    <a:ea typeface="仿宋_GB2312" pitchFamily="49" charset="-122"/>
                  </a:rPr>
                  <a:t>→</a:t>
                </a:r>
                <a:r>
                  <a:rPr lang="en-US" altLang="zh-CN" sz="2600" b="1" i="1" dirty="0" err="1">
                    <a:solidFill>
                      <a:schemeClr val="tx2"/>
                    </a:solidFill>
                    <a:ea typeface="仿宋_GB2312" pitchFamily="49" charset="-122"/>
                  </a:rPr>
                  <a:t>q</a:t>
                </a:r>
                <a:r>
                  <a:rPr lang="en-US" altLang="zh-CN" sz="2600" b="1" dirty="0">
                    <a:solidFill>
                      <a:schemeClr val="tx2"/>
                    </a:solidFill>
                    <a:ea typeface="仿宋_GB2312" pitchFamily="49" charset="-122"/>
                  </a:rPr>
                  <a:t> </a:t>
                </a:r>
                <a:r>
                  <a:rPr lang="zh-CN" altLang="en-US" sz="2600" b="1" dirty="0">
                    <a:solidFill>
                      <a:schemeClr val="tx2"/>
                    </a:solidFill>
                    <a:ea typeface="仿宋_GB2312" pitchFamily="49" charset="-122"/>
                  </a:rPr>
                  <a:t>为真，即证明</a:t>
                </a:r>
                <a:r>
                  <a:rPr lang="en-US" altLang="zh-CN" sz="2600" b="1" dirty="0">
                    <a:solidFill>
                      <a:schemeClr val="tx2"/>
                    </a:solidFill>
                    <a:ea typeface="仿宋_GB2312" pitchFamily="49" charset="-122"/>
                  </a:rPr>
                  <a:t> ¬</a:t>
                </a:r>
                <a:r>
                  <a:rPr lang="en-US" altLang="zh-CN" sz="2600" b="1" i="1" dirty="0">
                    <a:solidFill>
                      <a:schemeClr val="tx2"/>
                    </a:solidFill>
                    <a:ea typeface="仿宋_GB2312" pitchFamily="49" charset="-122"/>
                  </a:rPr>
                  <a:t>q</a:t>
                </a:r>
                <a:r>
                  <a:rPr lang="en-US" altLang="zh-CN" sz="2600" b="1" dirty="0">
                    <a:solidFill>
                      <a:schemeClr val="tx2"/>
                    </a:solidFill>
                    <a:ea typeface="仿宋_GB2312" pitchFamily="49" charset="-122"/>
                  </a:rPr>
                  <a:t>→¬</a:t>
                </a:r>
                <a:r>
                  <a:rPr lang="en-US" altLang="zh-CN" sz="2600" b="1" i="1" dirty="0">
                    <a:solidFill>
                      <a:schemeClr val="tx2"/>
                    </a:solidFill>
                    <a:ea typeface="仿宋_GB2312" pitchFamily="49" charset="-122"/>
                  </a:rPr>
                  <a:t>p</a:t>
                </a:r>
                <a:r>
                  <a:rPr lang="zh-CN" altLang="en-US" sz="2600" b="1" dirty="0">
                    <a:solidFill>
                      <a:schemeClr val="tx2"/>
                    </a:solidFill>
                    <a:ea typeface="仿宋_GB2312" pitchFamily="49" charset="-122"/>
                  </a:rPr>
                  <a:t>为真</a:t>
                </a:r>
                <a:endParaRPr lang="en-US" altLang="zh-CN" sz="2600" b="1" dirty="0">
                  <a:solidFill>
                    <a:schemeClr val="tx2"/>
                  </a:solidFill>
                  <a:ea typeface="仿宋_GB2312" pitchFamily="49" charset="-122"/>
                </a:endParaRPr>
              </a:p>
              <a:p>
                <a:pPr lvl="1">
                  <a:lnSpc>
                    <a:spcPct val="130000"/>
                  </a:lnSpc>
                  <a:defRPr/>
                </a:pPr>
                <a:r>
                  <a:rPr lang="zh-CN" altLang="en-US" sz="2600" b="1" dirty="0">
                    <a:solidFill>
                      <a:schemeClr val="tx2"/>
                    </a:solidFill>
                    <a:ea typeface="仿宋_GB2312" pitchFamily="49" charset="-122"/>
                  </a:rPr>
                  <a:t>即证明如果前提</a:t>
                </a:r>
                <a:r>
                  <a:rPr lang="en-US" altLang="zh-CN" sz="2600" b="1" dirty="0">
                    <a:solidFill>
                      <a:schemeClr val="tx2"/>
                    </a:solidFill>
                    <a:ea typeface="仿宋_GB2312" pitchFamily="49" charset="-122"/>
                  </a:rPr>
                  <a:t>¬</a:t>
                </a:r>
                <a:r>
                  <a:rPr lang="en-US" altLang="zh-CN" sz="2600" b="1" i="1" dirty="0">
                    <a:solidFill>
                      <a:schemeClr val="tx2"/>
                    </a:solidFill>
                    <a:ea typeface="仿宋_GB2312" pitchFamily="49" charset="-122"/>
                  </a:rPr>
                  <a:t>q</a:t>
                </a:r>
                <a:r>
                  <a:rPr lang="zh-CN" altLang="en-US" sz="2600" b="1" dirty="0">
                    <a:solidFill>
                      <a:schemeClr val="tx2"/>
                    </a:solidFill>
                    <a:ea typeface="仿宋_GB2312" pitchFamily="49" charset="-122"/>
                  </a:rPr>
                  <a:t>为真，结论</a:t>
                </a:r>
                <a:r>
                  <a:rPr lang="en-US" altLang="zh-CN" sz="2600" b="1" dirty="0">
                    <a:solidFill>
                      <a:schemeClr val="tx2"/>
                    </a:solidFill>
                    <a:ea typeface="仿宋_GB2312" pitchFamily="49" charset="-122"/>
                  </a:rPr>
                  <a:t>¬</a:t>
                </a:r>
                <a:r>
                  <a:rPr lang="en-US" altLang="zh-CN" sz="2600" b="1" i="1" dirty="0">
                    <a:solidFill>
                      <a:schemeClr val="tx2"/>
                    </a:solidFill>
                    <a:ea typeface="仿宋_GB2312" pitchFamily="49" charset="-122"/>
                  </a:rPr>
                  <a:t>p</a:t>
                </a:r>
                <a:r>
                  <a:rPr lang="zh-CN" altLang="en-US" sz="2600" b="1" dirty="0">
                    <a:solidFill>
                      <a:schemeClr val="tx2"/>
                    </a:solidFill>
                    <a:ea typeface="仿宋_GB2312" pitchFamily="49" charset="-122"/>
                  </a:rPr>
                  <a:t>一定为真，则该蕴含式 </a:t>
                </a:r>
                <a:r>
                  <a:rPr lang="en-US" altLang="zh-CN" sz="2600" b="1" dirty="0">
                    <a:solidFill>
                      <a:schemeClr val="tx2"/>
                    </a:solidFill>
                    <a:ea typeface="仿宋_GB2312" pitchFamily="49" charset="-122"/>
                  </a:rPr>
                  <a:t>¬</a:t>
                </a:r>
                <a:r>
                  <a:rPr lang="en-US" altLang="zh-CN" sz="2600" b="1" i="1" dirty="0">
                    <a:solidFill>
                      <a:schemeClr val="tx2"/>
                    </a:solidFill>
                    <a:ea typeface="仿宋_GB2312" pitchFamily="49" charset="-122"/>
                  </a:rPr>
                  <a:t>q</a:t>
                </a:r>
                <a:r>
                  <a:rPr lang="en-US" altLang="zh-CN" sz="2600" b="1" dirty="0">
                    <a:solidFill>
                      <a:schemeClr val="tx2"/>
                    </a:solidFill>
                    <a:ea typeface="仿宋_GB2312" pitchFamily="49" charset="-122"/>
                  </a:rPr>
                  <a:t>→¬</a:t>
                </a:r>
                <a:r>
                  <a:rPr lang="en-US" altLang="zh-CN" sz="2600" b="1" i="1" dirty="0">
                    <a:solidFill>
                      <a:schemeClr val="tx2"/>
                    </a:solidFill>
                    <a:ea typeface="仿宋_GB2312" pitchFamily="49" charset="-122"/>
                  </a:rPr>
                  <a:t>p </a:t>
                </a:r>
                <a:r>
                  <a:rPr lang="zh-CN" altLang="en-US" sz="2600" b="1" dirty="0">
                    <a:solidFill>
                      <a:schemeClr val="tx2"/>
                    </a:solidFill>
                    <a:ea typeface="仿宋_GB2312" pitchFamily="49" charset="-122"/>
                  </a:rPr>
                  <a:t>和</a:t>
                </a:r>
                <a:r>
                  <a:rPr lang="en-US" altLang="zh-CN" sz="2600" b="1" i="1" dirty="0" err="1">
                    <a:solidFill>
                      <a:schemeClr val="tx2"/>
                    </a:solidFill>
                    <a:ea typeface="楷体_GB2312" pitchFamily="49" charset="-122"/>
                  </a:rPr>
                  <a:t>p</a:t>
                </a:r>
                <a:r>
                  <a:rPr lang="en-US" altLang="zh-CN" sz="2600" b="1" dirty="0" err="1">
                    <a:solidFill>
                      <a:schemeClr val="tx2"/>
                    </a:solidFill>
                    <a:ea typeface="楷体_GB2312" pitchFamily="49" charset="-122"/>
                  </a:rPr>
                  <a:t>→</a:t>
                </a:r>
                <a:r>
                  <a:rPr lang="en-US" altLang="zh-CN" sz="2600" b="1" i="1" dirty="0" err="1">
                    <a:solidFill>
                      <a:schemeClr val="tx2"/>
                    </a:solidFill>
                    <a:ea typeface="楷体_GB2312" pitchFamily="49" charset="-122"/>
                  </a:rPr>
                  <a:t>q</a:t>
                </a:r>
                <a:r>
                  <a:rPr lang="zh-CN" altLang="en-US" sz="2600" b="1" dirty="0">
                    <a:solidFill>
                      <a:schemeClr val="tx2"/>
                    </a:solidFill>
                    <a:ea typeface="仿宋_GB2312" pitchFamily="49" charset="-122"/>
                  </a:rPr>
                  <a:t>为真。</a:t>
                </a:r>
                <a:endParaRPr lang="en-US" altLang="zh-CN" sz="2600" b="1" dirty="0">
                  <a:solidFill>
                    <a:schemeClr val="tx2"/>
                  </a:solidFill>
                  <a:ea typeface="仿宋_GB2312" pitchFamily="49" charset="-122"/>
                </a:endParaRPr>
              </a:p>
              <a:p>
                <a:pPr lvl="1">
                  <a:lnSpc>
                    <a:spcPct val="130000"/>
                  </a:lnSpc>
                  <a:defRPr/>
                </a:pPr>
                <a:r>
                  <a:rPr lang="zh-CN" altLang="en-US" sz="2600" b="1" dirty="0">
                    <a:solidFill>
                      <a:schemeClr val="tx2"/>
                    </a:solidFill>
                    <a:ea typeface="仿宋_GB2312" pitchFamily="49" charset="-122"/>
                  </a:rPr>
                  <a:t>即</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rPr>
                  <a:t>证明如果</a:t>
                </a:r>
                <a:r>
                  <a:rPr lang="en-US" altLang="zh-CN" sz="2600" b="1" i="1" dirty="0">
                    <a:solidFill>
                      <a:schemeClr val="accent5">
                        <a:lumMod val="50000"/>
                      </a:schemeClr>
                    </a:solidFill>
                    <a:effectLst>
                      <a:outerShdw blurRad="38100" dist="38100" dir="2700000" algn="tl">
                        <a:srgbClr val="000000">
                          <a:alpha val="43137"/>
                        </a:srgbClr>
                      </a:outerShdw>
                    </a:effectLst>
                    <a:ea typeface="仿宋_GB2312" pitchFamily="49" charset="-122"/>
                  </a:rPr>
                  <a:t>q</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rPr>
                  <a:t>为假，</a:t>
                </a:r>
                <a:r>
                  <a:rPr lang="en-US" altLang="zh-CN" sz="2600" b="1" i="1" dirty="0">
                    <a:solidFill>
                      <a:schemeClr val="accent5">
                        <a:lumMod val="50000"/>
                      </a:schemeClr>
                    </a:solidFill>
                    <a:effectLst>
                      <a:outerShdw blurRad="38100" dist="38100" dir="2700000" algn="tl">
                        <a:srgbClr val="000000">
                          <a:alpha val="43137"/>
                        </a:srgbClr>
                      </a:outerShdw>
                    </a:effectLst>
                    <a:ea typeface="仿宋_GB2312" pitchFamily="49" charset="-122"/>
                  </a:rPr>
                  <a:t>p</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rPr>
                  <a:t>一定为假，就证明了</a:t>
                </a:r>
                <a:r>
                  <a:rPr lang="en-US" altLang="zh-CN" sz="2600" b="1" i="1" dirty="0" err="1">
                    <a:solidFill>
                      <a:schemeClr val="accent5">
                        <a:lumMod val="50000"/>
                      </a:schemeClr>
                    </a:solidFill>
                    <a:effectLst>
                      <a:outerShdw blurRad="38100" dist="38100" dir="2700000" algn="tl">
                        <a:srgbClr val="000000">
                          <a:alpha val="43137"/>
                        </a:srgbClr>
                      </a:outerShdw>
                    </a:effectLst>
                    <a:ea typeface="楷体_GB2312" pitchFamily="49" charset="-122"/>
                  </a:rPr>
                  <a:t>p</a:t>
                </a:r>
                <a:r>
                  <a:rPr lang="en-US" altLang="zh-CN" sz="2600" b="1" dirty="0" err="1">
                    <a:solidFill>
                      <a:schemeClr val="accent5">
                        <a:lumMod val="50000"/>
                      </a:schemeClr>
                    </a:solidFill>
                    <a:effectLst>
                      <a:outerShdw blurRad="38100" dist="38100" dir="2700000" algn="tl">
                        <a:srgbClr val="000000">
                          <a:alpha val="43137"/>
                        </a:srgbClr>
                      </a:outerShdw>
                    </a:effectLst>
                    <a:ea typeface="楷体_GB2312" pitchFamily="49" charset="-122"/>
                  </a:rPr>
                  <a:t>→</a:t>
                </a:r>
                <a:r>
                  <a:rPr lang="en-US" altLang="zh-CN" sz="2600" b="1" i="1" dirty="0" err="1">
                    <a:solidFill>
                      <a:schemeClr val="accent5">
                        <a:lumMod val="50000"/>
                      </a:schemeClr>
                    </a:solidFill>
                    <a:effectLst>
                      <a:outerShdw blurRad="38100" dist="38100" dir="2700000" algn="tl">
                        <a:srgbClr val="000000">
                          <a:alpha val="43137"/>
                        </a:srgbClr>
                      </a:outerShdw>
                    </a:effectLst>
                    <a:ea typeface="楷体_GB2312" pitchFamily="49" charset="-122"/>
                  </a:rPr>
                  <a:t>q</a:t>
                </a:r>
                <a:r>
                  <a:rPr lang="en-US" altLang="zh-CN" sz="2600" b="1" dirty="0">
                    <a:solidFill>
                      <a:schemeClr val="accent5">
                        <a:lumMod val="50000"/>
                      </a:schemeClr>
                    </a:solidFill>
                    <a:effectLst>
                      <a:outerShdw blurRad="38100" dist="38100" dir="2700000" algn="tl">
                        <a:srgbClr val="000000">
                          <a:alpha val="43137"/>
                        </a:srgbClr>
                      </a:outerShdw>
                    </a:effectLst>
                    <a:ea typeface="楷体_GB2312" pitchFamily="49" charset="-122"/>
                  </a:rPr>
                  <a:t> </a:t>
                </a:r>
                <a:r>
                  <a:rPr lang="zh-CN" altLang="en-US" sz="2600" b="1" dirty="0">
                    <a:solidFill>
                      <a:schemeClr val="accent5">
                        <a:lumMod val="50000"/>
                      </a:schemeClr>
                    </a:solidFill>
                    <a:effectLst>
                      <a:outerShdw blurRad="38100" dist="38100" dir="2700000" algn="tl">
                        <a:srgbClr val="000000">
                          <a:alpha val="43137"/>
                        </a:srgbClr>
                      </a:outerShdw>
                    </a:effectLst>
                    <a:ea typeface="楷体_GB2312" pitchFamily="49" charset="-122"/>
                  </a:rPr>
                  <a:t>为真。</a:t>
                </a:r>
                <a:endParaRPr lang="en-US" altLang="zh-CN" sz="2600" b="1" dirty="0">
                  <a:solidFill>
                    <a:schemeClr val="accent5">
                      <a:lumMod val="50000"/>
                    </a:schemeClr>
                  </a:solidFill>
                  <a:effectLst>
                    <a:outerShdw blurRad="38100" dist="38100" dir="2700000" algn="tl">
                      <a:srgbClr val="000000">
                        <a:alpha val="43137"/>
                      </a:srgbClr>
                    </a:outerShdw>
                  </a:effectLst>
                  <a:ea typeface="楷体_GB2312" pitchFamily="49" charset="-122"/>
                </a:endParaRPr>
              </a:p>
              <a:p>
                <a:pPr lvl="1">
                  <a:lnSpc>
                    <a:spcPct val="130000"/>
                  </a:lnSpc>
                  <a:defRPr/>
                </a:pPr>
                <a:r>
                  <a:rPr lang="zh-CN" altLang="en-US" sz="2600" b="1" dirty="0">
                    <a:effectLst>
                      <a:outerShdw blurRad="38100" dist="38100" dir="2700000" algn="tl">
                        <a:srgbClr val="000000">
                          <a:alpha val="43137"/>
                        </a:srgbClr>
                      </a:outerShdw>
                    </a:effectLst>
                    <a:ea typeface="楷体_GB2312" pitchFamily="49" charset="-122"/>
                  </a:rPr>
                  <a:t>如：</a:t>
                </a:r>
                <a:r>
                  <a:rPr lang="zh-CN" altLang="en-US" sz="2600" b="1" dirty="0">
                    <a:solidFill>
                      <a:schemeClr val="tx2"/>
                    </a:solidFill>
                    <a:ea typeface="楷体_GB2312" pitchFamily="49" charset="-122"/>
                  </a:rPr>
                  <a:t>若</a:t>
                </a:r>
                <a:r>
                  <a:rPr lang="en-US" altLang="zh-CN" sz="2600" b="1" dirty="0">
                    <a:solidFill>
                      <a:schemeClr val="tx2"/>
                    </a:solidFill>
                    <a:ea typeface="楷体_GB2312" pitchFamily="49" charset="-122"/>
                  </a:rPr>
                  <a:t>3</a:t>
                </a:r>
                <a:r>
                  <a:rPr lang="en-US" altLang="zh-CN" sz="2600" b="1" i="1" dirty="0">
                    <a:solidFill>
                      <a:schemeClr val="tx2"/>
                    </a:solidFill>
                    <a:ea typeface="楷体_GB2312" pitchFamily="49" charset="-122"/>
                  </a:rPr>
                  <a:t>n</a:t>
                </a:r>
                <a:r>
                  <a:rPr lang="en-US" altLang="zh-CN" sz="2600" b="1" dirty="0">
                    <a:solidFill>
                      <a:schemeClr val="tx2"/>
                    </a:solidFill>
                    <a:ea typeface="楷体_GB2312" pitchFamily="49" charset="-122"/>
                  </a:rPr>
                  <a:t>+2</a:t>
                </a:r>
                <a:r>
                  <a:rPr lang="zh-CN" altLang="en-US" sz="2600" b="1" dirty="0">
                    <a:solidFill>
                      <a:schemeClr val="tx2"/>
                    </a:solidFill>
                    <a:ea typeface="楷体_GB2312" pitchFamily="49" charset="-122"/>
                  </a:rPr>
                  <a:t>是奇数，则</a:t>
                </a:r>
                <a:r>
                  <a:rPr lang="en-US" altLang="zh-CN" sz="2600" b="1" i="1" dirty="0">
                    <a:solidFill>
                      <a:schemeClr val="tx2"/>
                    </a:solidFill>
                    <a:ea typeface="楷体_GB2312" pitchFamily="49" charset="-122"/>
                  </a:rPr>
                  <a:t>n</a:t>
                </a:r>
                <a:r>
                  <a:rPr lang="zh-CN" altLang="en-US" sz="2600" b="1" dirty="0">
                    <a:solidFill>
                      <a:schemeClr val="tx2"/>
                    </a:solidFill>
                    <a:ea typeface="楷体_GB2312" pitchFamily="49" charset="-122"/>
                  </a:rPr>
                  <a:t>是奇数</a:t>
                </a:r>
                <a:endParaRPr lang="en-US" altLang="zh-CN" sz="2600" b="1" dirty="0">
                  <a:solidFill>
                    <a:schemeClr val="tx2"/>
                  </a:solidFill>
                  <a:ea typeface="楷体_GB2312" pitchFamily="49" charset="-122"/>
                </a:endParaRPr>
              </a:p>
              <a:p>
                <a:pPr marL="457200" lvl="1" indent="0">
                  <a:lnSpc>
                    <a:spcPct val="130000"/>
                  </a:lnSpc>
                  <a:buNone/>
                  <a:defRPr/>
                </a:pPr>
                <a:r>
                  <a:rPr lang="zh-CN" altLang="en-US" sz="2600" b="1" dirty="0">
                    <a:ea typeface="楷体_GB2312" pitchFamily="49" charset="-122"/>
                  </a:rPr>
                  <a:t>            若</a:t>
                </a:r>
                <a:r>
                  <a:rPr lang="en-US" altLang="zh-CN" sz="2600" b="1" i="1" dirty="0">
                    <a:ea typeface="楷体_GB2312" pitchFamily="49" charset="-122"/>
                  </a:rPr>
                  <a:t>n</a:t>
                </a:r>
                <a:r>
                  <a:rPr lang="en-US" altLang="zh-CN" sz="2600" b="1" dirty="0">
                    <a:ea typeface="楷体_GB2312" pitchFamily="49" charset="-122"/>
                  </a:rPr>
                  <a:t>=</a:t>
                </a:r>
                <a:r>
                  <a:rPr lang="en-US" altLang="zh-CN" sz="2600" b="1" i="1" dirty="0">
                    <a:ea typeface="楷体_GB2312" pitchFamily="49" charset="-122"/>
                  </a:rPr>
                  <a:t>ab</a:t>
                </a:r>
                <a:r>
                  <a:rPr lang="en-US" altLang="zh-CN" sz="2600" b="1" dirty="0">
                    <a:ea typeface="楷体_GB2312" pitchFamily="49" charset="-122"/>
                  </a:rPr>
                  <a:t>, </a:t>
                </a:r>
                <a:r>
                  <a:rPr lang="en-US" altLang="zh-CN" sz="2600" b="1" i="1" dirty="0">
                    <a:ea typeface="楷体_GB2312" pitchFamily="49" charset="-122"/>
                  </a:rPr>
                  <a:t>a</a:t>
                </a:r>
                <a:r>
                  <a:rPr lang="zh-CN" altLang="en-US" sz="2600" b="1" dirty="0">
                    <a:ea typeface="楷体_GB2312" pitchFamily="49" charset="-122"/>
                  </a:rPr>
                  <a:t>、</a:t>
                </a:r>
                <a:r>
                  <a:rPr lang="en-US" altLang="zh-CN" sz="2600" b="1" i="1" dirty="0">
                    <a:ea typeface="楷体_GB2312" pitchFamily="49" charset="-122"/>
                  </a:rPr>
                  <a:t>b</a:t>
                </a:r>
                <a:r>
                  <a:rPr lang="zh-CN" altLang="en-US" sz="2600" b="1" dirty="0">
                    <a:ea typeface="楷体_GB2312" pitchFamily="49" charset="-122"/>
                  </a:rPr>
                  <a:t>为正整数，则</a:t>
                </a:r>
                <a:r>
                  <a:rPr lang="en-US" altLang="zh-CN" sz="2600" b="1" i="1" dirty="0">
                    <a:ea typeface="楷体_GB2312" pitchFamily="49" charset="-122"/>
                  </a:rPr>
                  <a:t>a</a:t>
                </a:r>
                <a:r>
                  <a:rPr lang="zh-CN" altLang="en-US" sz="2600" b="1" dirty="0">
                    <a:ea typeface="楷体_GB2312" pitchFamily="49" charset="-122"/>
                  </a:rPr>
                  <a:t>≤</a:t>
                </a:r>
                <a14:m>
                  <m:oMath xmlns:m="http://schemas.openxmlformats.org/officeDocument/2006/math">
                    <m:rad>
                      <m:radPr>
                        <m:degHide m:val="on"/>
                        <m:ctrlPr>
                          <a:rPr lang="zh-CN" altLang="en-US" sz="2600" b="1" i="1">
                            <a:latin typeface="Cambria Math" panose="02040503050406030204" pitchFamily="18" charset="0"/>
                            <a:ea typeface="楷体_GB2312" pitchFamily="49" charset="-122"/>
                          </a:rPr>
                        </m:ctrlPr>
                      </m:radPr>
                      <m:deg/>
                      <m:e>
                        <m:r>
                          <a:rPr lang="en-US" altLang="zh-CN" sz="2600" b="1" i="1">
                            <a:latin typeface="Cambria Math" panose="02040503050406030204" pitchFamily="18" charset="0"/>
                            <a:ea typeface="楷体_GB2312" pitchFamily="49" charset="-122"/>
                          </a:rPr>
                          <m:t>𝒏</m:t>
                        </m:r>
                      </m:e>
                    </m:rad>
                  </m:oMath>
                </a14:m>
                <a:r>
                  <a:rPr lang="zh-CN" altLang="en-US" sz="2600" b="1" dirty="0">
                    <a:ea typeface="楷体_GB2312" pitchFamily="49" charset="-122"/>
                  </a:rPr>
                  <a:t>或</a:t>
                </a:r>
                <a:r>
                  <a:rPr lang="en-US" altLang="zh-CN" sz="2600" b="1" i="1" dirty="0">
                    <a:ea typeface="楷体_GB2312" pitchFamily="49" charset="-122"/>
                  </a:rPr>
                  <a:t>b</a:t>
                </a:r>
                <a:r>
                  <a:rPr lang="zh-CN" altLang="en-US" sz="2600" b="1" dirty="0">
                    <a:ea typeface="楷体_GB2312" pitchFamily="49" charset="-122"/>
                  </a:rPr>
                  <a:t>≤ </a:t>
                </a:r>
                <a14:m>
                  <m:oMath xmlns:m="http://schemas.openxmlformats.org/officeDocument/2006/math">
                    <m:rad>
                      <m:radPr>
                        <m:degHide m:val="on"/>
                        <m:ctrlPr>
                          <a:rPr lang="zh-CN" altLang="en-US" sz="2600" b="1" i="1">
                            <a:latin typeface="Cambria Math" panose="02040503050406030204" pitchFamily="18" charset="0"/>
                            <a:ea typeface="楷体_GB2312" pitchFamily="49" charset="-122"/>
                          </a:rPr>
                        </m:ctrlPr>
                      </m:radPr>
                      <m:deg/>
                      <m:e>
                        <m:r>
                          <a:rPr lang="en-US" altLang="zh-CN" sz="2600" b="1" i="1">
                            <a:latin typeface="Cambria Math" panose="02040503050406030204" pitchFamily="18" charset="0"/>
                            <a:ea typeface="楷体_GB2312" pitchFamily="49" charset="-122"/>
                          </a:rPr>
                          <m:t>𝒏</m:t>
                        </m:r>
                      </m:e>
                    </m:rad>
                    <m:r>
                      <a:rPr lang="en-US" altLang="zh-CN" sz="2600" b="1" i="1">
                        <a:latin typeface="Cambria Math" panose="02040503050406030204" pitchFamily="18" charset="0"/>
                        <a:ea typeface="楷体_GB2312" pitchFamily="49" charset="-122"/>
                      </a:rPr>
                      <m:t> </m:t>
                    </m:r>
                  </m:oMath>
                </a14:m>
                <a:r>
                  <a:rPr lang="zh-CN" altLang="en-US" sz="2600" b="1" dirty="0">
                    <a:ea typeface="楷体_GB2312" pitchFamily="49" charset="-122"/>
                  </a:rPr>
                  <a:t>。</a:t>
                </a:r>
                <a:endParaRPr lang="en-US" altLang="zh-CN" sz="2600" b="1" dirty="0">
                  <a:ea typeface="楷体_GB2312" pitchFamily="49" charset="-122"/>
                </a:endParaRPr>
              </a:p>
            </p:txBody>
          </p:sp>
        </mc:Choice>
        <mc:Fallback xmlns="">
          <p:sp>
            <p:nvSpPr>
              <p:cNvPr id="646147" name="Rectangle 3"/>
              <p:cNvSpPr>
                <a:spLocks noGrp="1" noRot="1" noChangeAspect="1" noMove="1" noResize="1" noEditPoints="1" noAdjustHandles="1" noChangeArrowheads="1" noChangeShapeType="1" noTextEdit="1"/>
              </p:cNvSpPr>
              <p:nvPr>
                <p:ph type="body" idx="1"/>
              </p:nvPr>
            </p:nvSpPr>
            <p:spPr>
              <a:xfrm>
                <a:off x="983432" y="1338264"/>
                <a:ext cx="10474820" cy="4948237"/>
              </a:xfrm>
              <a:blipFill>
                <a:blip r:embed="rId2"/>
                <a:stretch>
                  <a:fillRect l="-989" t="-123" r="-989"/>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614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pPr>
              <a:defRPr/>
            </a:pPr>
            <a:r>
              <a:rPr lang="zh-CN" altLang="en-US" dirty="0">
                <a:effectLst>
                  <a:outerShdw blurRad="38100" dist="38100" dir="2700000" algn="tl">
                    <a:srgbClr val="000000">
                      <a:alpha val="43137"/>
                    </a:srgbClr>
                  </a:outerShdw>
                </a:effectLst>
              </a:rPr>
              <a:t>空证明</a:t>
            </a:r>
          </a:p>
        </p:txBody>
      </p:sp>
      <p:sp>
        <p:nvSpPr>
          <p:cNvPr id="576515" name="Rectangle 3"/>
          <p:cNvSpPr>
            <a:spLocks noGrp="1" noChangeArrowheads="1"/>
          </p:cNvSpPr>
          <p:nvPr>
            <p:ph type="body" idx="1"/>
          </p:nvPr>
        </p:nvSpPr>
        <p:spPr>
          <a:xfrm>
            <a:off x="1055440" y="1347789"/>
            <a:ext cx="10009112" cy="2009775"/>
          </a:xfrm>
        </p:spPr>
        <p:txBody>
          <a:bodyPr/>
          <a:lstStyle/>
          <a:p>
            <a:pPr>
              <a:defRPr/>
            </a:pPr>
            <a:r>
              <a:rPr lang="zh-CN" altLang="en-US" b="1" dirty="0"/>
              <a:t>定理</a:t>
            </a:r>
            <a:r>
              <a:rPr lang="en-US" altLang="zh-CN" b="1" i="1" dirty="0" err="1"/>
              <a:t>p</a:t>
            </a:r>
            <a:r>
              <a:rPr lang="en-US" altLang="zh-CN" b="1" dirty="0" err="1">
                <a:sym typeface="Symbol" pitchFamily="18" charset="2"/>
              </a:rPr>
              <a:t></a:t>
            </a:r>
            <a:r>
              <a:rPr lang="en-US" altLang="zh-CN" b="1" i="1" dirty="0" err="1">
                <a:sym typeface="Symbol" pitchFamily="18" charset="2"/>
              </a:rPr>
              <a:t>q</a:t>
            </a:r>
            <a:r>
              <a:rPr lang="zh-CN" altLang="en-US" b="1" dirty="0">
                <a:sym typeface="Symbol" pitchFamily="18" charset="2"/>
              </a:rPr>
              <a:t>的</a:t>
            </a:r>
            <a:r>
              <a:rPr lang="zh-CN" altLang="en-US" b="1" dirty="0">
                <a:solidFill>
                  <a:srgbClr val="C00000"/>
                </a:solidFill>
                <a:effectLst>
                  <a:outerShdw blurRad="38100" dist="38100" dir="2700000" algn="tl">
                    <a:srgbClr val="000000">
                      <a:alpha val="43137"/>
                    </a:srgbClr>
                  </a:outerShdw>
                </a:effectLst>
              </a:rPr>
              <a:t>空证明思想</a:t>
            </a:r>
            <a:endParaRPr lang="en-US" altLang="zh-CN" b="1" dirty="0">
              <a:solidFill>
                <a:srgbClr val="C00000"/>
              </a:solidFill>
              <a:effectLst>
                <a:outerShdw blurRad="38100" dist="38100" dir="2700000" algn="tl">
                  <a:srgbClr val="000000">
                    <a:alpha val="43137"/>
                  </a:srgbClr>
                </a:outerShdw>
              </a:effectLst>
            </a:endParaRPr>
          </a:p>
          <a:p>
            <a:pPr lvl="1" algn="just">
              <a:lnSpc>
                <a:spcPct val="150000"/>
              </a:lnSpc>
              <a:buFont typeface="Wingdings" pitchFamily="2" charset="2"/>
              <a:buChar char=""/>
              <a:defRPr/>
            </a:pPr>
            <a:r>
              <a:rPr lang="en-US" altLang="zh-CN" sz="2600" b="1" i="1" dirty="0" err="1">
                <a:solidFill>
                  <a:schemeClr val="accent5">
                    <a:lumMod val="50000"/>
                  </a:schemeClr>
                </a:solidFill>
                <a:effectLst>
                  <a:outerShdw blurRad="38100" dist="38100" dir="2700000" algn="tl">
                    <a:srgbClr val="000000">
                      <a:alpha val="43137"/>
                    </a:srgbClr>
                  </a:outerShdw>
                </a:effectLst>
                <a:ea typeface="仿宋_GB2312" pitchFamily="49" charset="-122"/>
              </a:rPr>
              <a:t>p</a:t>
            </a:r>
            <a:r>
              <a:rPr lang="en-US" altLang="zh-CN" sz="2600" b="1" dirty="0" err="1">
                <a:solidFill>
                  <a:schemeClr val="accent5">
                    <a:lumMod val="50000"/>
                  </a:schemeClr>
                </a:solidFill>
                <a:effectLst>
                  <a:outerShdw blurRad="38100" dist="38100" dir="2700000" algn="tl">
                    <a:srgbClr val="000000">
                      <a:alpha val="43137"/>
                    </a:srgbClr>
                  </a:outerShdw>
                </a:effectLst>
                <a:ea typeface="仿宋_GB2312" pitchFamily="49" charset="-122"/>
                <a:sym typeface="Symbol" pitchFamily="18" charset="2"/>
              </a:rPr>
              <a:t></a:t>
            </a:r>
            <a:r>
              <a:rPr lang="en-US" altLang="zh-CN" sz="2600" b="1" i="1" dirty="0" err="1">
                <a:solidFill>
                  <a:schemeClr val="accent5">
                    <a:lumMod val="50000"/>
                  </a:schemeClr>
                </a:solidFill>
                <a:effectLst>
                  <a:outerShdw blurRad="38100" dist="38100" dir="2700000" algn="tl">
                    <a:srgbClr val="000000">
                      <a:alpha val="43137"/>
                    </a:srgbClr>
                  </a:outerShdw>
                </a:effectLst>
                <a:ea typeface="仿宋_GB2312" pitchFamily="49" charset="-122"/>
                <a:sym typeface="Symbol" pitchFamily="18" charset="2"/>
              </a:rPr>
              <a:t>q</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rPr>
              <a:t>中 </a:t>
            </a:r>
            <a:r>
              <a:rPr lang="en-US" altLang="zh-CN" sz="2600" b="1" i="1" dirty="0">
                <a:solidFill>
                  <a:schemeClr val="accent5">
                    <a:lumMod val="50000"/>
                  </a:schemeClr>
                </a:solidFill>
                <a:effectLst>
                  <a:outerShdw blurRad="38100" dist="38100" dir="2700000" algn="tl">
                    <a:srgbClr val="000000">
                      <a:alpha val="43137"/>
                    </a:srgbClr>
                  </a:outerShdw>
                </a:effectLst>
                <a:ea typeface="仿宋_GB2312" pitchFamily="49" charset="-122"/>
              </a:rPr>
              <a:t>p</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rPr>
              <a:t>为 </a:t>
            </a:r>
            <a:r>
              <a:rPr lang="en-US" altLang="zh-CN" sz="2600" b="1" dirty="0">
                <a:solidFill>
                  <a:schemeClr val="accent5">
                    <a:lumMod val="50000"/>
                  </a:schemeClr>
                </a:solidFill>
                <a:effectLst>
                  <a:outerShdw blurRad="38100" dist="38100" dir="2700000" algn="tl">
                    <a:srgbClr val="000000">
                      <a:alpha val="43137"/>
                    </a:srgbClr>
                  </a:outerShdw>
                </a:effectLst>
                <a:ea typeface="仿宋_GB2312" pitchFamily="49" charset="-122"/>
              </a:rPr>
              <a:t>F</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rPr>
              <a:t>，</a:t>
            </a:r>
            <a:r>
              <a:rPr lang="en-US" altLang="zh-CN" sz="2600" b="1" i="1" dirty="0">
                <a:solidFill>
                  <a:schemeClr val="accent5">
                    <a:lumMod val="50000"/>
                  </a:schemeClr>
                </a:solidFill>
                <a:effectLst>
                  <a:outerShdw blurRad="38100" dist="38100" dir="2700000" algn="tl">
                    <a:srgbClr val="000000">
                      <a:alpha val="43137"/>
                    </a:srgbClr>
                  </a:outerShdw>
                </a:effectLst>
                <a:ea typeface="仿宋_GB2312" pitchFamily="49" charset="-122"/>
              </a:rPr>
              <a:t> </a:t>
            </a:r>
            <a:r>
              <a:rPr lang="en-US" altLang="zh-CN" sz="2600" b="1" i="1" dirty="0" err="1">
                <a:solidFill>
                  <a:schemeClr val="accent5">
                    <a:lumMod val="50000"/>
                  </a:schemeClr>
                </a:solidFill>
                <a:effectLst>
                  <a:outerShdw blurRad="38100" dist="38100" dir="2700000" algn="tl">
                    <a:srgbClr val="000000">
                      <a:alpha val="43137"/>
                    </a:srgbClr>
                  </a:outerShdw>
                </a:effectLst>
                <a:ea typeface="仿宋_GB2312" pitchFamily="49" charset="-122"/>
              </a:rPr>
              <a:t>p</a:t>
            </a:r>
            <a:r>
              <a:rPr lang="en-US" altLang="zh-CN" sz="2600" b="1" dirty="0" err="1">
                <a:solidFill>
                  <a:schemeClr val="accent5">
                    <a:lumMod val="50000"/>
                  </a:schemeClr>
                </a:solidFill>
                <a:effectLst>
                  <a:outerShdw blurRad="38100" dist="38100" dir="2700000" algn="tl">
                    <a:srgbClr val="000000">
                      <a:alpha val="43137"/>
                    </a:srgbClr>
                  </a:outerShdw>
                </a:effectLst>
                <a:ea typeface="仿宋_GB2312" pitchFamily="49" charset="-122"/>
                <a:sym typeface="Symbol" pitchFamily="18" charset="2"/>
              </a:rPr>
              <a:t></a:t>
            </a:r>
            <a:r>
              <a:rPr lang="en-US" altLang="zh-CN" sz="2600" b="1" i="1" dirty="0" err="1">
                <a:solidFill>
                  <a:schemeClr val="accent5">
                    <a:lumMod val="50000"/>
                  </a:schemeClr>
                </a:solidFill>
                <a:effectLst>
                  <a:outerShdw blurRad="38100" dist="38100" dir="2700000" algn="tl">
                    <a:srgbClr val="000000">
                      <a:alpha val="43137"/>
                    </a:srgbClr>
                  </a:outerShdw>
                </a:effectLst>
                <a:ea typeface="仿宋_GB2312" pitchFamily="49" charset="-122"/>
                <a:sym typeface="Symbol" pitchFamily="18" charset="2"/>
              </a:rPr>
              <a:t>q</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sym typeface="Symbol" pitchFamily="18" charset="2"/>
              </a:rPr>
              <a:t>为真</a:t>
            </a:r>
            <a:endParaRPr lang="en-US" altLang="zh-CN" sz="2600" b="1" dirty="0">
              <a:solidFill>
                <a:schemeClr val="accent5">
                  <a:lumMod val="50000"/>
                </a:schemeClr>
              </a:solidFill>
              <a:effectLst>
                <a:outerShdw blurRad="38100" dist="38100" dir="2700000" algn="tl">
                  <a:srgbClr val="000000">
                    <a:alpha val="43137"/>
                  </a:srgbClr>
                </a:outerShdw>
              </a:effectLst>
              <a:ea typeface="仿宋_GB2312" pitchFamily="49" charset="-122"/>
              <a:sym typeface="Symbol" pitchFamily="18" charset="2"/>
            </a:endParaRPr>
          </a:p>
          <a:p>
            <a:pPr lvl="1">
              <a:lnSpc>
                <a:spcPct val="120000"/>
              </a:lnSpc>
              <a:spcBef>
                <a:spcPts val="1200"/>
              </a:spcBef>
              <a:buFont typeface="Wingdings" pitchFamily="2" charset="2"/>
              <a:buChar char=""/>
              <a:defRPr/>
            </a:pPr>
            <a:r>
              <a:rPr lang="zh-CN" altLang="en-US" sz="2600" b="1" dirty="0">
                <a:solidFill>
                  <a:schemeClr val="tx2"/>
                </a:solidFill>
                <a:ea typeface="楷体_GB2312" pitchFamily="49" charset="-122"/>
                <a:sym typeface="Symbol" pitchFamily="18" charset="2"/>
              </a:rPr>
              <a:t>如：</a:t>
            </a:r>
            <a:r>
              <a:rPr lang="zh-CN" altLang="en-US" sz="2600" b="1" dirty="0">
                <a:solidFill>
                  <a:schemeClr val="tx2"/>
                </a:solidFill>
                <a:ea typeface="楷体_GB2312" pitchFamily="49" charset="-122"/>
              </a:rPr>
              <a:t>命题</a:t>
            </a:r>
            <a:r>
              <a:rPr lang="en-US" altLang="zh-CN" sz="2600" b="1" i="1" dirty="0">
                <a:solidFill>
                  <a:schemeClr val="tx2"/>
                </a:solidFill>
                <a:ea typeface="楷体_GB2312" pitchFamily="49" charset="-122"/>
              </a:rPr>
              <a:t>p</a:t>
            </a:r>
            <a:r>
              <a:rPr lang="en-US" altLang="zh-CN" sz="2600" b="1" dirty="0">
                <a:solidFill>
                  <a:schemeClr val="tx2"/>
                </a:solidFill>
                <a:ea typeface="楷体_GB2312" pitchFamily="49" charset="-122"/>
              </a:rPr>
              <a:t>(0)</a:t>
            </a:r>
            <a:r>
              <a:rPr lang="zh-CN" altLang="en-US" sz="2600" b="1" dirty="0">
                <a:solidFill>
                  <a:schemeClr val="tx2"/>
                </a:solidFill>
                <a:ea typeface="楷体_GB2312" pitchFamily="49" charset="-122"/>
              </a:rPr>
              <a:t>为真。其中命题函数</a:t>
            </a:r>
            <a:r>
              <a:rPr lang="en-US" altLang="zh-CN" sz="2600" b="1" i="1" dirty="0">
                <a:solidFill>
                  <a:schemeClr val="tx2"/>
                </a:solidFill>
                <a:ea typeface="楷体_GB2312" pitchFamily="49" charset="-122"/>
              </a:rPr>
              <a:t>p</a:t>
            </a:r>
            <a:r>
              <a:rPr lang="en-US" altLang="zh-CN" sz="2600" b="1" dirty="0">
                <a:solidFill>
                  <a:schemeClr val="tx2"/>
                </a:solidFill>
                <a:ea typeface="楷体_GB2312" pitchFamily="49" charset="-122"/>
              </a:rPr>
              <a:t>(</a:t>
            </a:r>
            <a:r>
              <a:rPr lang="en-US" altLang="zh-CN" sz="2600" b="1" i="1" dirty="0">
                <a:solidFill>
                  <a:schemeClr val="tx2"/>
                </a:solidFill>
                <a:ea typeface="楷体_GB2312" pitchFamily="49" charset="-122"/>
              </a:rPr>
              <a:t>n</a:t>
            </a:r>
            <a:r>
              <a:rPr lang="en-US" altLang="zh-CN" sz="2600" b="1" dirty="0">
                <a:solidFill>
                  <a:schemeClr val="tx2"/>
                </a:solidFill>
                <a:ea typeface="楷体_GB2312" pitchFamily="49" charset="-122"/>
              </a:rPr>
              <a:t>)</a:t>
            </a:r>
            <a:r>
              <a:rPr lang="zh-CN" altLang="en-US" sz="2600" b="1" dirty="0">
                <a:solidFill>
                  <a:schemeClr val="tx2"/>
                </a:solidFill>
                <a:ea typeface="楷体_GB2312" pitchFamily="49" charset="-122"/>
              </a:rPr>
              <a:t>是“若</a:t>
            </a:r>
            <a:r>
              <a:rPr lang="en-US" altLang="zh-CN" sz="2600" b="1" i="1" dirty="0">
                <a:solidFill>
                  <a:schemeClr val="tx2"/>
                </a:solidFill>
                <a:ea typeface="楷体_GB2312" pitchFamily="49" charset="-122"/>
              </a:rPr>
              <a:t>n</a:t>
            </a:r>
            <a:r>
              <a:rPr lang="en-US" altLang="zh-CN" sz="2600" b="1" dirty="0">
                <a:solidFill>
                  <a:schemeClr val="tx2"/>
                </a:solidFill>
                <a:ea typeface="楷体_GB2312" pitchFamily="49" charset="-122"/>
              </a:rPr>
              <a:t>&gt;1</a:t>
            </a:r>
            <a:r>
              <a:rPr lang="zh-CN" altLang="en-US" sz="2600" b="1" dirty="0">
                <a:solidFill>
                  <a:schemeClr val="tx2"/>
                </a:solidFill>
                <a:ea typeface="楷体_GB2312" pitchFamily="49" charset="-122"/>
              </a:rPr>
              <a:t>，则</a:t>
            </a:r>
            <a:r>
              <a:rPr lang="en-US" altLang="zh-CN" sz="2600" b="1" i="1" dirty="0">
                <a:solidFill>
                  <a:schemeClr val="tx2"/>
                </a:solidFill>
                <a:ea typeface="楷体_GB2312" pitchFamily="49" charset="-122"/>
              </a:rPr>
              <a:t>n</a:t>
            </a:r>
            <a:r>
              <a:rPr lang="en-US" altLang="zh-CN" sz="2600" b="1" baseline="30000" dirty="0">
                <a:solidFill>
                  <a:schemeClr val="tx2"/>
                </a:solidFill>
                <a:ea typeface="楷体_GB2312" pitchFamily="49" charset="-122"/>
              </a:rPr>
              <a:t>2</a:t>
            </a:r>
            <a:r>
              <a:rPr lang="en-US" altLang="zh-CN" sz="2600" b="1" dirty="0">
                <a:solidFill>
                  <a:schemeClr val="tx2"/>
                </a:solidFill>
                <a:ea typeface="楷体_GB2312" pitchFamily="49" charset="-122"/>
              </a:rPr>
              <a:t>&gt;</a:t>
            </a:r>
            <a:r>
              <a:rPr lang="en-US" altLang="zh-CN" sz="2600" b="1" i="1" dirty="0">
                <a:solidFill>
                  <a:schemeClr val="tx2"/>
                </a:solidFill>
                <a:ea typeface="楷体_GB2312" pitchFamily="49" charset="-122"/>
              </a:rPr>
              <a:t>n</a:t>
            </a:r>
            <a:r>
              <a:rPr lang="zh-CN" altLang="en-US" sz="2600" b="1" dirty="0">
                <a:solidFill>
                  <a:schemeClr val="tx2"/>
                </a:solidFill>
                <a:ea typeface="楷体_GB2312" pitchFamily="49" charset="-122"/>
              </a:rPr>
              <a:t>”</a:t>
            </a:r>
            <a:endParaRPr lang="zh-CN" altLang="en-US" sz="2600" b="1" dirty="0"/>
          </a:p>
        </p:txBody>
      </p:sp>
      <p:sp>
        <p:nvSpPr>
          <p:cNvPr id="5" name="TextBox 4"/>
          <p:cNvSpPr txBox="1"/>
          <p:nvPr/>
        </p:nvSpPr>
        <p:spPr>
          <a:xfrm>
            <a:off x="2738438" y="3501008"/>
            <a:ext cx="7643812" cy="2012950"/>
          </a:xfrm>
          <a:prstGeom prst="rect">
            <a:avLst/>
          </a:prstGeom>
          <a:noFill/>
        </p:spPr>
        <p:txBody>
          <a:bodyPr>
            <a:spAutoFit/>
          </a:bodyPr>
          <a:lstStyle/>
          <a:p>
            <a:pPr marL="0" lvl="1" algn="just" latinLnBrk="1">
              <a:lnSpc>
                <a:spcPct val="130000"/>
              </a:lnSpc>
              <a:defRPr/>
            </a:pPr>
            <a:r>
              <a:rPr lang="zh-CN" altLang="en-US" sz="2400" i="0" dirty="0">
                <a:latin typeface="+mn-lt"/>
                <a:ea typeface="楷体_GB2312" pitchFamily="49" charset="-122"/>
              </a:rPr>
              <a:t>证明：转化：已知命题函数</a:t>
            </a:r>
            <a:r>
              <a:rPr lang="en-US" altLang="zh-CN" sz="2400" dirty="0">
                <a:solidFill>
                  <a:schemeClr val="tx2"/>
                </a:solidFill>
                <a:ea typeface="楷体_GB2312" pitchFamily="49" charset="-122"/>
              </a:rPr>
              <a:t>p</a:t>
            </a:r>
            <a:r>
              <a:rPr lang="en-US" altLang="zh-CN" sz="2400" i="0" dirty="0">
                <a:solidFill>
                  <a:schemeClr val="tx2"/>
                </a:solidFill>
                <a:ea typeface="楷体_GB2312" pitchFamily="49" charset="-122"/>
              </a:rPr>
              <a:t>(</a:t>
            </a:r>
            <a:r>
              <a:rPr lang="en-US" altLang="zh-CN" sz="2400" dirty="0">
                <a:solidFill>
                  <a:schemeClr val="tx2"/>
                </a:solidFill>
                <a:ea typeface="楷体_GB2312" pitchFamily="49" charset="-122"/>
              </a:rPr>
              <a:t>n</a:t>
            </a:r>
            <a:r>
              <a:rPr lang="en-US" altLang="zh-CN" sz="2400" i="0" dirty="0">
                <a:solidFill>
                  <a:schemeClr val="tx2"/>
                </a:solidFill>
                <a:ea typeface="楷体_GB2312" pitchFamily="49" charset="-122"/>
              </a:rPr>
              <a:t>)</a:t>
            </a:r>
            <a:r>
              <a:rPr lang="zh-CN" altLang="en-US" sz="2400" i="0" dirty="0">
                <a:solidFill>
                  <a:schemeClr val="tx2"/>
                </a:solidFill>
                <a:ea typeface="楷体_GB2312" pitchFamily="49" charset="-122"/>
              </a:rPr>
              <a:t>：</a:t>
            </a:r>
            <a:r>
              <a:rPr lang="zh-CN" altLang="en-US" sz="2400" i="0" dirty="0">
                <a:latin typeface="+mn-lt"/>
                <a:ea typeface="楷体_GB2312" pitchFamily="49" charset="-122"/>
              </a:rPr>
              <a:t>若</a:t>
            </a:r>
            <a:r>
              <a:rPr lang="en-US" altLang="zh-CN" sz="2400" dirty="0">
                <a:latin typeface="+mn-lt"/>
                <a:ea typeface="楷体_GB2312" pitchFamily="49" charset="-122"/>
              </a:rPr>
              <a:t>n</a:t>
            </a:r>
            <a:r>
              <a:rPr lang="en-US" altLang="zh-CN" sz="2400" i="0" dirty="0">
                <a:latin typeface="+mn-lt"/>
                <a:ea typeface="楷体_GB2312" pitchFamily="49" charset="-122"/>
              </a:rPr>
              <a:t>&gt;1, </a:t>
            </a:r>
            <a:r>
              <a:rPr lang="zh-CN" altLang="en-US" sz="2400" i="0" dirty="0">
                <a:latin typeface="+mn-lt"/>
                <a:ea typeface="楷体_GB2312" pitchFamily="49" charset="-122"/>
              </a:rPr>
              <a:t>则</a:t>
            </a:r>
            <a:r>
              <a:rPr lang="en-US" altLang="zh-CN" sz="2400" dirty="0">
                <a:latin typeface="+mn-lt"/>
                <a:ea typeface="楷体_GB2312" pitchFamily="49" charset="-122"/>
              </a:rPr>
              <a:t>n</a:t>
            </a:r>
            <a:r>
              <a:rPr lang="en-US" altLang="zh-CN" sz="2400" i="0" baseline="30000" dirty="0">
                <a:latin typeface="+mn-lt"/>
                <a:ea typeface="楷体_GB2312" pitchFamily="49" charset="-122"/>
              </a:rPr>
              <a:t>2</a:t>
            </a:r>
            <a:r>
              <a:rPr lang="en-US" altLang="zh-CN" sz="2400" i="0" dirty="0">
                <a:latin typeface="+mn-lt"/>
                <a:ea typeface="楷体_GB2312" pitchFamily="49" charset="-122"/>
              </a:rPr>
              <a:t>&gt;</a:t>
            </a:r>
            <a:r>
              <a:rPr lang="en-US" altLang="zh-CN" sz="2400" dirty="0">
                <a:latin typeface="+mn-lt"/>
                <a:ea typeface="楷体_GB2312" pitchFamily="49" charset="-122"/>
              </a:rPr>
              <a:t>n</a:t>
            </a:r>
            <a:r>
              <a:rPr lang="zh-CN" altLang="en-US" sz="2400" i="0" dirty="0">
                <a:latin typeface="+mn-lt"/>
                <a:ea typeface="楷体_GB2312" pitchFamily="49" charset="-122"/>
              </a:rPr>
              <a:t>，</a:t>
            </a:r>
            <a:endParaRPr lang="en-US" altLang="zh-CN" sz="2400" i="0" dirty="0">
              <a:latin typeface="+mn-lt"/>
              <a:ea typeface="楷体_GB2312" pitchFamily="49" charset="-122"/>
            </a:endParaRPr>
          </a:p>
          <a:p>
            <a:pPr marL="0" lvl="1" algn="just" latinLnBrk="1">
              <a:lnSpc>
                <a:spcPct val="130000"/>
              </a:lnSpc>
              <a:defRPr/>
            </a:pPr>
            <a:r>
              <a:rPr lang="en-US" altLang="zh-CN" sz="2400" i="0" dirty="0">
                <a:latin typeface="+mn-lt"/>
                <a:ea typeface="楷体_GB2312" pitchFamily="49" charset="-122"/>
              </a:rPr>
              <a:t>	</a:t>
            </a:r>
            <a:r>
              <a:rPr lang="zh-CN" altLang="en-US" sz="2400" i="0" dirty="0">
                <a:latin typeface="+mn-lt"/>
                <a:ea typeface="楷体_GB2312" pitchFamily="49" charset="-122"/>
              </a:rPr>
              <a:t>即</a:t>
            </a:r>
            <a:r>
              <a:rPr lang="en-US" altLang="zh-CN" sz="2400" i="0" dirty="0">
                <a:latin typeface="+mn-lt"/>
                <a:ea typeface="楷体_GB2312" pitchFamily="49" charset="-122"/>
              </a:rPr>
              <a:t>(</a:t>
            </a:r>
            <a:r>
              <a:rPr lang="en-US" altLang="zh-CN" sz="2400" dirty="0">
                <a:latin typeface="+mn-lt"/>
                <a:ea typeface="楷体_GB2312" pitchFamily="49" charset="-122"/>
              </a:rPr>
              <a:t>n</a:t>
            </a:r>
            <a:r>
              <a:rPr lang="en-US" altLang="zh-CN" sz="2400" i="0" dirty="0">
                <a:latin typeface="+mn-lt"/>
                <a:ea typeface="楷体_GB2312" pitchFamily="49" charset="-122"/>
              </a:rPr>
              <a:t>&gt;1)</a:t>
            </a:r>
            <a:r>
              <a:rPr lang="en-US" altLang="zh-CN" sz="2400" i="0" dirty="0">
                <a:latin typeface="+mn-lt"/>
                <a:ea typeface="楷体_GB2312" pitchFamily="49" charset="-122"/>
                <a:sym typeface="Symbol" pitchFamily="18" charset="2"/>
              </a:rPr>
              <a:t>(</a:t>
            </a:r>
            <a:r>
              <a:rPr lang="en-US" altLang="zh-CN" sz="2400" dirty="0">
                <a:latin typeface="+mn-lt"/>
                <a:ea typeface="楷体_GB2312" pitchFamily="49" charset="-122"/>
              </a:rPr>
              <a:t>n</a:t>
            </a:r>
            <a:r>
              <a:rPr lang="en-US" altLang="zh-CN" sz="2400" i="0" baseline="30000" dirty="0">
                <a:latin typeface="+mn-lt"/>
                <a:ea typeface="楷体_GB2312" pitchFamily="49" charset="-122"/>
              </a:rPr>
              <a:t>2</a:t>
            </a:r>
            <a:r>
              <a:rPr lang="en-US" altLang="zh-CN" sz="2400" i="0" dirty="0">
                <a:latin typeface="+mn-lt"/>
                <a:ea typeface="楷体_GB2312" pitchFamily="49" charset="-122"/>
              </a:rPr>
              <a:t>&gt;</a:t>
            </a:r>
            <a:r>
              <a:rPr lang="en-US" altLang="zh-CN" sz="2400" dirty="0">
                <a:latin typeface="+mn-lt"/>
                <a:ea typeface="楷体_GB2312" pitchFamily="49" charset="-122"/>
              </a:rPr>
              <a:t>n</a:t>
            </a:r>
            <a:r>
              <a:rPr lang="en-US" altLang="zh-CN" sz="2400" i="0" dirty="0">
                <a:latin typeface="+mn-lt"/>
                <a:ea typeface="楷体_GB2312" pitchFamily="49" charset="-122"/>
                <a:sym typeface="Symbol" pitchFamily="18" charset="2"/>
              </a:rPr>
              <a:t>)</a:t>
            </a:r>
            <a:r>
              <a:rPr lang="zh-CN" altLang="en-US" sz="2400" i="0" dirty="0">
                <a:latin typeface="+mn-lt"/>
                <a:ea typeface="楷体_GB2312" pitchFamily="49" charset="-122"/>
                <a:sym typeface="Symbol" pitchFamily="18" charset="2"/>
              </a:rPr>
              <a:t>，</a:t>
            </a:r>
            <a:r>
              <a:rPr lang="zh-CN" altLang="en-US" sz="2400" i="0" dirty="0">
                <a:latin typeface="+mn-lt"/>
                <a:ea typeface="楷体_GB2312" pitchFamily="49" charset="-122"/>
              </a:rPr>
              <a:t>求证命题</a:t>
            </a:r>
            <a:r>
              <a:rPr lang="en-US" altLang="zh-CN" sz="2400" dirty="0">
                <a:latin typeface="+mn-lt"/>
                <a:ea typeface="楷体_GB2312" pitchFamily="49" charset="-122"/>
              </a:rPr>
              <a:t>p</a:t>
            </a:r>
            <a:r>
              <a:rPr lang="en-US" altLang="zh-CN" sz="2400" i="0" dirty="0">
                <a:latin typeface="+mn-lt"/>
                <a:ea typeface="楷体_GB2312" pitchFamily="49" charset="-122"/>
              </a:rPr>
              <a:t>(0)</a:t>
            </a:r>
            <a:r>
              <a:rPr lang="zh-CN" altLang="en-US" sz="2400" i="0" dirty="0">
                <a:latin typeface="+mn-lt"/>
                <a:ea typeface="楷体_GB2312" pitchFamily="49" charset="-122"/>
              </a:rPr>
              <a:t>为真。</a:t>
            </a:r>
          </a:p>
          <a:p>
            <a:pPr marL="0" lvl="1" latinLnBrk="1">
              <a:lnSpc>
                <a:spcPct val="130000"/>
              </a:lnSpc>
              <a:defRPr/>
            </a:pPr>
            <a:r>
              <a:rPr lang="en-US" altLang="zh-CN" sz="2400" dirty="0">
                <a:latin typeface="+mn-lt"/>
                <a:ea typeface="楷体_GB2312" pitchFamily="49" charset="-122"/>
              </a:rPr>
              <a:t>	p</a:t>
            </a:r>
            <a:r>
              <a:rPr lang="en-US" altLang="zh-CN" sz="2400" i="0" dirty="0">
                <a:latin typeface="+mn-lt"/>
                <a:ea typeface="楷体_GB2312" pitchFamily="49" charset="-122"/>
              </a:rPr>
              <a:t>(0): (0&gt;1)</a:t>
            </a:r>
            <a:r>
              <a:rPr lang="en-US" altLang="zh-CN" sz="2400" i="0" dirty="0">
                <a:latin typeface="+mn-lt"/>
                <a:ea typeface="楷体_GB2312" pitchFamily="49" charset="-122"/>
                <a:sym typeface="Symbol" pitchFamily="18" charset="2"/>
              </a:rPr>
              <a:t>(0</a:t>
            </a:r>
            <a:r>
              <a:rPr lang="en-US" altLang="zh-CN" sz="2400" i="0" baseline="30000" dirty="0">
                <a:latin typeface="+mn-lt"/>
                <a:ea typeface="楷体_GB2312" pitchFamily="49" charset="-122"/>
              </a:rPr>
              <a:t>2</a:t>
            </a:r>
            <a:r>
              <a:rPr lang="en-US" altLang="zh-CN" sz="2400" i="0" dirty="0">
                <a:latin typeface="+mn-lt"/>
                <a:ea typeface="楷体_GB2312" pitchFamily="49" charset="-122"/>
              </a:rPr>
              <a:t>&gt;0</a:t>
            </a:r>
            <a:r>
              <a:rPr lang="en-US" altLang="zh-CN" sz="2400" i="0" dirty="0">
                <a:latin typeface="+mn-lt"/>
                <a:ea typeface="楷体_GB2312" pitchFamily="49" charset="-122"/>
                <a:sym typeface="Symbol" pitchFamily="18" charset="2"/>
              </a:rPr>
              <a:t>)</a:t>
            </a:r>
          </a:p>
          <a:p>
            <a:pPr marL="0" lvl="1" latinLnBrk="1">
              <a:lnSpc>
                <a:spcPct val="130000"/>
              </a:lnSpc>
              <a:defRPr/>
            </a:pPr>
            <a:r>
              <a:rPr lang="en-US" altLang="zh-CN" sz="2400" i="0" dirty="0">
                <a:latin typeface="+mn-lt"/>
                <a:ea typeface="楷体_GB2312" pitchFamily="49" charset="-122"/>
                <a:sym typeface="Symbol" pitchFamily="18" charset="2"/>
              </a:rPr>
              <a:t>	</a:t>
            </a:r>
            <a:r>
              <a:rPr lang="zh-CN" altLang="en-US" sz="2400" i="0" dirty="0">
                <a:latin typeface="+mn-lt"/>
                <a:ea typeface="楷体_GB2312" pitchFamily="49" charset="-122"/>
                <a:sym typeface="Symbol" pitchFamily="18" charset="2"/>
              </a:rPr>
              <a:t>前提假，蕴含式</a:t>
            </a:r>
            <a:r>
              <a:rPr lang="en-US" altLang="zh-CN" sz="2400" dirty="0">
                <a:latin typeface="+mn-lt"/>
                <a:ea typeface="楷体_GB2312" pitchFamily="49" charset="-122"/>
                <a:sym typeface="Symbol" pitchFamily="18" charset="2"/>
              </a:rPr>
              <a:t>p</a:t>
            </a:r>
            <a:r>
              <a:rPr lang="en-US" altLang="zh-CN" sz="2400" i="0" dirty="0">
                <a:latin typeface="+mn-lt"/>
                <a:ea typeface="楷体_GB2312" pitchFamily="49" charset="-122"/>
                <a:sym typeface="Symbol" pitchFamily="18" charset="2"/>
              </a:rPr>
              <a:t>(0)</a:t>
            </a:r>
            <a:r>
              <a:rPr lang="zh-CN" altLang="en-US" sz="2400" i="0" dirty="0">
                <a:latin typeface="+mn-lt"/>
                <a:ea typeface="楷体_GB2312" pitchFamily="49" charset="-122"/>
                <a:sym typeface="Symbol" pitchFamily="18" charset="2"/>
              </a:rPr>
              <a:t>自动为真。</a:t>
            </a:r>
            <a:endParaRPr lang="zh-CN" altLang="en-US" sz="2400" i="0" dirty="0">
              <a:latin typeface="+mn-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6515">
                                            <p:txEl>
                                              <p:pRg st="2" end="2"/>
                                            </p:txEl>
                                          </p:spTgt>
                                        </p:tgtEl>
                                        <p:attrNameLst>
                                          <p:attrName>style.visibility</p:attrName>
                                        </p:attrNameLst>
                                      </p:cBhvr>
                                      <p:to>
                                        <p:strVal val="visible"/>
                                      </p:to>
                                    </p:set>
                                    <p:animEffect transition="in" filter="wipe(down)">
                                      <p:cBhvr>
                                        <p:cTn id="7" dur="500"/>
                                        <p:tgtEl>
                                          <p:spTgt spid="5765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pPr>
              <a:defRPr/>
            </a:pPr>
            <a:r>
              <a:rPr lang="zh-CN" altLang="en-US" dirty="0">
                <a:effectLst>
                  <a:outerShdw blurRad="38100" dist="38100" dir="2700000" algn="tl">
                    <a:srgbClr val="000000">
                      <a:alpha val="43137"/>
                    </a:srgbClr>
                  </a:outerShdw>
                </a:effectLst>
              </a:rPr>
              <a:t>平凡证明</a:t>
            </a:r>
          </a:p>
        </p:txBody>
      </p:sp>
      <p:sp>
        <p:nvSpPr>
          <p:cNvPr id="577539" name="Rectangle 3"/>
          <p:cNvSpPr>
            <a:spLocks noGrp="1" noChangeArrowheads="1"/>
          </p:cNvSpPr>
          <p:nvPr>
            <p:ph type="body" idx="1"/>
          </p:nvPr>
        </p:nvSpPr>
        <p:spPr>
          <a:xfrm>
            <a:off x="1919536" y="3857626"/>
            <a:ext cx="9721080" cy="2428875"/>
          </a:xfrm>
        </p:spPr>
        <p:txBody>
          <a:bodyPr/>
          <a:lstStyle/>
          <a:p>
            <a:pPr>
              <a:lnSpc>
                <a:spcPct val="120000"/>
              </a:lnSpc>
              <a:spcBef>
                <a:spcPts val="600"/>
              </a:spcBef>
              <a:buNone/>
              <a:defRPr/>
            </a:pPr>
            <a:r>
              <a:rPr lang="zh-CN" altLang="en-US" sz="2400" dirty="0">
                <a:ea typeface="楷体_GB2312" pitchFamily="49" charset="-122"/>
              </a:rPr>
              <a:t>证明：转化：已知命题函数</a:t>
            </a:r>
            <a:r>
              <a:rPr lang="en-US" altLang="zh-CN" sz="2400" i="1" dirty="0">
                <a:ea typeface="楷体_GB2312" pitchFamily="49" charset="-122"/>
              </a:rPr>
              <a:t>p</a:t>
            </a:r>
            <a:r>
              <a:rPr lang="en-US" altLang="zh-CN" sz="2400" dirty="0">
                <a:ea typeface="楷体_GB2312" pitchFamily="49" charset="-122"/>
              </a:rPr>
              <a:t>(</a:t>
            </a:r>
            <a:r>
              <a:rPr lang="en-US" altLang="zh-CN" sz="2400" i="1" dirty="0">
                <a:ea typeface="楷体_GB2312" pitchFamily="49" charset="-122"/>
              </a:rPr>
              <a:t>n</a:t>
            </a:r>
            <a:r>
              <a:rPr lang="en-US" altLang="zh-CN" sz="2400" dirty="0">
                <a:ea typeface="楷体_GB2312" pitchFamily="49" charset="-122"/>
              </a:rPr>
              <a:t>)</a:t>
            </a:r>
            <a:r>
              <a:rPr lang="zh-CN" altLang="en-US" sz="2400" dirty="0">
                <a:solidFill>
                  <a:schemeClr val="tx2"/>
                </a:solidFill>
                <a:ea typeface="楷体_GB2312" pitchFamily="49" charset="-122"/>
              </a:rPr>
              <a:t>是“</a:t>
            </a:r>
            <a:r>
              <a:rPr lang="zh-CN" altLang="en-US" sz="2400" dirty="0">
                <a:ea typeface="楷体_GB2312" pitchFamily="49" charset="-122"/>
              </a:rPr>
              <a:t>若</a:t>
            </a:r>
            <a:r>
              <a:rPr lang="en-US" altLang="zh-CN" sz="2400" i="1" dirty="0">
                <a:ea typeface="楷体_GB2312" pitchFamily="49" charset="-122"/>
              </a:rPr>
              <a:t>a</a:t>
            </a:r>
            <a:r>
              <a:rPr lang="en-US" altLang="zh-CN" sz="2400" dirty="0">
                <a:ea typeface="楷体_GB2312" pitchFamily="49" charset="-122"/>
              </a:rPr>
              <a:t>, </a:t>
            </a:r>
            <a:r>
              <a:rPr lang="en-US" altLang="zh-CN" sz="2400" i="1" dirty="0">
                <a:ea typeface="楷体_GB2312" pitchFamily="49" charset="-122"/>
              </a:rPr>
              <a:t>b</a:t>
            </a:r>
            <a:r>
              <a:rPr lang="zh-CN" altLang="en-US" sz="2400" dirty="0">
                <a:ea typeface="楷体_GB2312" pitchFamily="49" charset="-122"/>
              </a:rPr>
              <a:t>是满足</a:t>
            </a:r>
            <a:r>
              <a:rPr lang="en-US" altLang="zh-CN" sz="2400" i="1" dirty="0">
                <a:ea typeface="楷体_GB2312" pitchFamily="49" charset="-122"/>
              </a:rPr>
              <a:t>a</a:t>
            </a:r>
            <a:r>
              <a:rPr lang="zh-CN" altLang="en-US" sz="2400" dirty="0">
                <a:ea typeface="楷体_GB2312" pitchFamily="49" charset="-122"/>
              </a:rPr>
              <a:t>≥</a:t>
            </a:r>
            <a:r>
              <a:rPr lang="en-US" altLang="zh-CN" sz="2400" i="1" dirty="0">
                <a:ea typeface="楷体_GB2312" pitchFamily="49" charset="-122"/>
              </a:rPr>
              <a:t>b</a:t>
            </a:r>
            <a:r>
              <a:rPr lang="zh-CN" altLang="en-US" sz="2400" dirty="0">
                <a:ea typeface="楷体_GB2312" pitchFamily="49" charset="-122"/>
              </a:rPr>
              <a:t>的</a:t>
            </a:r>
            <a:r>
              <a:rPr lang="en-US" altLang="zh-CN" sz="2400" dirty="0">
                <a:ea typeface="楷体_GB2312" pitchFamily="49" charset="-122"/>
              </a:rPr>
              <a:t>	</a:t>
            </a:r>
            <a:r>
              <a:rPr lang="zh-CN" altLang="en-US" sz="2400" dirty="0">
                <a:ea typeface="楷体_GB2312" pitchFamily="49" charset="-122"/>
              </a:rPr>
              <a:t>整数</a:t>
            </a:r>
            <a:r>
              <a:rPr lang="en-US" altLang="zh-CN" sz="2400" dirty="0">
                <a:ea typeface="楷体_GB2312" pitchFamily="49" charset="-122"/>
              </a:rPr>
              <a:t>, </a:t>
            </a:r>
            <a:r>
              <a:rPr lang="zh-CN" altLang="en-US" sz="2400" dirty="0">
                <a:ea typeface="楷体_GB2312" pitchFamily="49" charset="-122"/>
              </a:rPr>
              <a:t>则</a:t>
            </a:r>
            <a:r>
              <a:rPr lang="en-US" altLang="zh-CN" sz="2400" i="1" dirty="0">
                <a:ea typeface="楷体_GB2312" pitchFamily="49" charset="-122"/>
              </a:rPr>
              <a:t>a</a:t>
            </a:r>
            <a:r>
              <a:rPr lang="en-US" altLang="zh-CN" sz="2400" i="1" baseline="30000" dirty="0">
                <a:ea typeface="楷体_GB2312" pitchFamily="49" charset="-122"/>
              </a:rPr>
              <a:t>n</a:t>
            </a:r>
            <a:r>
              <a:rPr lang="zh-CN" altLang="en-US" sz="2400" dirty="0">
                <a:ea typeface="楷体_GB2312" pitchFamily="49" charset="-122"/>
              </a:rPr>
              <a:t>≥</a:t>
            </a:r>
            <a:r>
              <a:rPr lang="en-US" altLang="zh-CN" sz="2400" i="1" dirty="0" err="1">
                <a:ea typeface="楷体_GB2312" pitchFamily="49" charset="-122"/>
              </a:rPr>
              <a:t>b</a:t>
            </a:r>
            <a:r>
              <a:rPr lang="en-US" altLang="zh-CN" sz="2400" i="1" baseline="30000" dirty="0" err="1">
                <a:ea typeface="楷体_GB2312" pitchFamily="49" charset="-122"/>
              </a:rPr>
              <a:t>n</a:t>
            </a:r>
            <a:r>
              <a:rPr lang="zh-CN" altLang="en-US" sz="2400" dirty="0">
                <a:solidFill>
                  <a:schemeClr val="tx2"/>
                </a:solidFill>
                <a:ea typeface="楷体_GB2312" pitchFamily="49" charset="-122"/>
              </a:rPr>
              <a:t>”</a:t>
            </a:r>
            <a:r>
              <a:rPr lang="en-US" altLang="zh-CN" sz="2400" dirty="0">
                <a:solidFill>
                  <a:schemeClr val="tx2"/>
                </a:solidFill>
                <a:ea typeface="楷体_GB2312" pitchFamily="49" charset="-122"/>
              </a:rPr>
              <a:t>,  </a:t>
            </a:r>
            <a:r>
              <a:rPr lang="zh-CN" altLang="en-US" sz="2400" dirty="0">
                <a:ea typeface="楷体_GB2312" pitchFamily="49" charset="-122"/>
              </a:rPr>
              <a:t>求证命题</a:t>
            </a:r>
            <a:r>
              <a:rPr lang="en-US" altLang="zh-CN" sz="2400" i="1" dirty="0">
                <a:ea typeface="楷体_GB2312" pitchFamily="49" charset="-122"/>
              </a:rPr>
              <a:t>p</a:t>
            </a:r>
            <a:r>
              <a:rPr lang="en-US" altLang="zh-CN" sz="2400" dirty="0">
                <a:ea typeface="楷体_GB2312" pitchFamily="49" charset="-122"/>
              </a:rPr>
              <a:t>(0)</a:t>
            </a:r>
            <a:r>
              <a:rPr lang="zh-CN" altLang="en-US" sz="2400" dirty="0">
                <a:ea typeface="楷体_GB2312" pitchFamily="49" charset="-122"/>
              </a:rPr>
              <a:t>为真。</a:t>
            </a:r>
          </a:p>
          <a:p>
            <a:pPr lvl="1">
              <a:lnSpc>
                <a:spcPct val="120000"/>
              </a:lnSpc>
              <a:spcBef>
                <a:spcPts val="600"/>
              </a:spcBef>
              <a:buNone/>
              <a:defRPr/>
            </a:pPr>
            <a:r>
              <a:rPr lang="zh-CN" altLang="en-US" sz="2400" dirty="0"/>
              <a:t>      </a:t>
            </a:r>
            <a:r>
              <a:rPr lang="en-US" altLang="zh-CN" sz="2400" dirty="0"/>
              <a:t> </a:t>
            </a:r>
            <a:r>
              <a:rPr lang="en-US" altLang="zh-CN" sz="2400" i="1" dirty="0">
                <a:ea typeface="楷体_GB2312" pitchFamily="49" charset="-122"/>
              </a:rPr>
              <a:t>p</a:t>
            </a:r>
            <a:r>
              <a:rPr lang="en-US" altLang="zh-CN" sz="2400" dirty="0">
                <a:ea typeface="楷体_GB2312" pitchFamily="49" charset="-122"/>
              </a:rPr>
              <a:t>(0)</a:t>
            </a:r>
            <a:r>
              <a:rPr lang="zh-CN" altLang="en-US" sz="2400" dirty="0">
                <a:ea typeface="楷体_GB2312" pitchFamily="49" charset="-122"/>
              </a:rPr>
              <a:t>：</a:t>
            </a:r>
            <a:r>
              <a:rPr lang="en-US" altLang="zh-CN" sz="2400" i="1" dirty="0"/>
              <a:t>a</a:t>
            </a:r>
            <a:r>
              <a:rPr lang="zh-CN" altLang="en-US" sz="2400" dirty="0"/>
              <a:t>≥</a:t>
            </a:r>
            <a:r>
              <a:rPr lang="en-US" altLang="zh-CN" sz="2400" i="1" dirty="0"/>
              <a:t>b </a:t>
            </a:r>
            <a:r>
              <a:rPr lang="zh-CN" altLang="en-US" sz="2400" dirty="0"/>
              <a:t>→ </a:t>
            </a:r>
            <a:r>
              <a:rPr lang="en-US" altLang="zh-CN" sz="2400" i="1" dirty="0"/>
              <a:t>a</a:t>
            </a:r>
            <a:r>
              <a:rPr lang="en-US" altLang="zh-CN" sz="2400" baseline="30000" dirty="0"/>
              <a:t>0</a:t>
            </a:r>
            <a:r>
              <a:rPr lang="zh-CN" altLang="en-US" sz="2400" dirty="0"/>
              <a:t>≥</a:t>
            </a:r>
            <a:r>
              <a:rPr lang="en-US" altLang="zh-CN" sz="2400" i="1" dirty="0"/>
              <a:t>b</a:t>
            </a:r>
            <a:r>
              <a:rPr lang="en-US" altLang="zh-CN" sz="2400" baseline="30000" dirty="0"/>
              <a:t>0</a:t>
            </a:r>
            <a:endParaRPr lang="en-US" altLang="zh-CN" sz="2400" dirty="0"/>
          </a:p>
          <a:p>
            <a:pPr lvl="1">
              <a:lnSpc>
                <a:spcPct val="120000"/>
              </a:lnSpc>
              <a:spcBef>
                <a:spcPts val="600"/>
              </a:spcBef>
              <a:buNone/>
              <a:defRPr/>
            </a:pPr>
            <a:r>
              <a:rPr lang="zh-CN" altLang="en-US" sz="2400" dirty="0"/>
              <a:t>  </a:t>
            </a:r>
            <a:r>
              <a:rPr lang="en-US" altLang="zh-CN" sz="2400" dirty="0"/>
              <a:t>	   </a:t>
            </a:r>
            <a:r>
              <a:rPr lang="zh-CN" altLang="en-US" sz="2400" dirty="0">
                <a:ea typeface="楷体_GB2312" pitchFamily="49" charset="-122"/>
                <a:cs typeface="+mn-cs"/>
              </a:rPr>
              <a:t>结论</a:t>
            </a:r>
            <a:r>
              <a:rPr lang="en-US" altLang="zh-CN" sz="2400" i="1" dirty="0"/>
              <a:t>a</a:t>
            </a:r>
            <a:r>
              <a:rPr lang="en-US" altLang="zh-CN" sz="2400" baseline="30000" dirty="0"/>
              <a:t>0</a:t>
            </a:r>
            <a:r>
              <a:rPr lang="zh-CN" altLang="en-US" sz="2400" dirty="0"/>
              <a:t>≥</a:t>
            </a:r>
            <a:r>
              <a:rPr lang="en-US" altLang="zh-CN" sz="2400" i="1" dirty="0"/>
              <a:t>b</a:t>
            </a:r>
            <a:r>
              <a:rPr lang="en-US" altLang="zh-CN" sz="2400" baseline="30000" dirty="0"/>
              <a:t>0</a:t>
            </a:r>
            <a:r>
              <a:rPr lang="zh-CN" altLang="en-US" sz="2400" dirty="0">
                <a:ea typeface="楷体_GB2312" pitchFamily="49" charset="-122"/>
                <a:cs typeface="+mn-cs"/>
              </a:rPr>
              <a:t>为真，蕴含式自然为真，</a:t>
            </a:r>
            <a:r>
              <a:rPr lang="en-US" altLang="zh-CN" sz="2400" dirty="0">
                <a:ea typeface="楷体_GB2312" pitchFamily="49" charset="-122"/>
                <a:cs typeface="+mn-cs"/>
              </a:rPr>
              <a:t> </a:t>
            </a:r>
            <a:r>
              <a:rPr lang="en-US" altLang="zh-CN" sz="2400" i="1" dirty="0">
                <a:ea typeface="楷体_GB2312" pitchFamily="49" charset="-122"/>
              </a:rPr>
              <a:t>p</a:t>
            </a:r>
            <a:r>
              <a:rPr lang="en-US" altLang="zh-CN" sz="2400" dirty="0">
                <a:ea typeface="楷体_GB2312" pitchFamily="49" charset="-122"/>
              </a:rPr>
              <a:t>(0)</a:t>
            </a:r>
            <a:r>
              <a:rPr lang="zh-CN" altLang="en-US" sz="2400" dirty="0">
                <a:ea typeface="楷体_GB2312" pitchFamily="49" charset="-122"/>
              </a:rPr>
              <a:t>为真，</a:t>
            </a:r>
            <a:r>
              <a:rPr lang="zh-CN" altLang="en-US" sz="2400" dirty="0">
                <a:ea typeface="楷体_GB2312" pitchFamily="49" charset="-122"/>
                <a:cs typeface="+mn-cs"/>
              </a:rPr>
              <a:t>无需前提。</a:t>
            </a:r>
          </a:p>
        </p:txBody>
      </p:sp>
      <p:sp>
        <p:nvSpPr>
          <p:cNvPr id="5" name="Rectangle 3"/>
          <p:cNvSpPr txBox="1">
            <a:spLocks noChangeArrowheads="1"/>
          </p:cNvSpPr>
          <p:nvPr/>
        </p:nvSpPr>
        <p:spPr bwMode="auto">
          <a:xfrm>
            <a:off x="983432" y="1347789"/>
            <a:ext cx="10723033" cy="2509837"/>
          </a:xfrm>
          <a:prstGeom prst="rect">
            <a:avLst/>
          </a:prstGeom>
          <a:noFill/>
          <a:ln w="9525">
            <a:noFill/>
            <a:miter lim="800000"/>
            <a:headEnd/>
            <a:tailEnd/>
          </a:ln>
        </p:spPr>
        <p:txBody>
          <a:bodyPr/>
          <a:lstStyle/>
          <a:p>
            <a:pPr marL="342900" indent="-342900" eaLnBrk="0" hangingPunct="0">
              <a:lnSpc>
                <a:spcPct val="110000"/>
              </a:lnSpc>
              <a:spcBef>
                <a:spcPct val="20000"/>
              </a:spcBef>
              <a:buFont typeface="Wingdings" pitchFamily="2" charset="2"/>
              <a:buChar char="v"/>
              <a:defRPr/>
            </a:pPr>
            <a:r>
              <a:rPr lang="zh-CN" altLang="en-US" b="1" i="0" kern="0" dirty="0">
                <a:latin typeface="+mn-lt"/>
                <a:ea typeface="+mn-ea"/>
              </a:rPr>
              <a:t>定理</a:t>
            </a:r>
            <a:r>
              <a:rPr lang="en-US" altLang="zh-CN" b="1" kern="0" dirty="0" err="1">
                <a:latin typeface="+mn-lt"/>
                <a:ea typeface="+mn-ea"/>
              </a:rPr>
              <a:t>p</a:t>
            </a:r>
            <a:r>
              <a:rPr lang="en-US" altLang="zh-CN" b="1" i="0" kern="0" dirty="0" err="1">
                <a:latin typeface="+mn-lt"/>
                <a:ea typeface="+mn-ea"/>
                <a:sym typeface="Symbol" pitchFamily="18" charset="2"/>
              </a:rPr>
              <a:t></a:t>
            </a:r>
            <a:r>
              <a:rPr lang="en-US" altLang="zh-CN" b="1" kern="0" dirty="0" err="1">
                <a:latin typeface="+mn-lt"/>
                <a:ea typeface="+mn-ea"/>
                <a:sym typeface="Symbol" pitchFamily="18" charset="2"/>
              </a:rPr>
              <a:t>q</a:t>
            </a:r>
            <a:r>
              <a:rPr lang="zh-CN" altLang="en-US" b="1" i="0" kern="0" dirty="0">
                <a:latin typeface="+mn-lt"/>
                <a:ea typeface="+mn-ea"/>
                <a:sym typeface="Symbol" pitchFamily="18" charset="2"/>
              </a:rPr>
              <a:t>的</a:t>
            </a:r>
            <a:r>
              <a:rPr lang="zh-CN" altLang="en-US" b="1" i="0" kern="0" dirty="0">
                <a:solidFill>
                  <a:srgbClr val="C00000"/>
                </a:solidFill>
                <a:effectLst>
                  <a:outerShdw blurRad="38100" dist="38100" dir="2700000" algn="tl">
                    <a:srgbClr val="000000">
                      <a:alpha val="43137"/>
                    </a:srgbClr>
                  </a:outerShdw>
                </a:effectLst>
                <a:latin typeface="+mn-lt"/>
                <a:ea typeface="+mn-ea"/>
                <a:sym typeface="Symbol" pitchFamily="18" charset="2"/>
              </a:rPr>
              <a:t>平凡</a:t>
            </a:r>
            <a:r>
              <a:rPr lang="zh-CN" altLang="en-US" b="1" i="0" kern="0" dirty="0">
                <a:solidFill>
                  <a:srgbClr val="C00000"/>
                </a:solidFill>
                <a:effectLst>
                  <a:outerShdw blurRad="38100" dist="38100" dir="2700000" algn="tl">
                    <a:srgbClr val="000000">
                      <a:alpha val="43137"/>
                    </a:srgbClr>
                  </a:outerShdw>
                </a:effectLst>
                <a:latin typeface="+mn-lt"/>
                <a:ea typeface="+mn-ea"/>
              </a:rPr>
              <a:t>证明思想</a:t>
            </a:r>
            <a:endParaRPr lang="en-US" altLang="zh-CN" b="1" i="0" kern="0" dirty="0">
              <a:solidFill>
                <a:srgbClr val="C00000"/>
              </a:solidFill>
              <a:effectLst>
                <a:outerShdw blurRad="38100" dist="38100" dir="2700000" algn="tl">
                  <a:srgbClr val="000000">
                    <a:alpha val="43137"/>
                  </a:srgbClr>
                </a:outerShdw>
              </a:effectLst>
              <a:latin typeface="+mn-lt"/>
              <a:ea typeface="+mn-ea"/>
            </a:endParaRPr>
          </a:p>
          <a:p>
            <a:pPr marL="742950" lvl="1" indent="-285750" algn="just" eaLnBrk="0" hangingPunct="0">
              <a:lnSpc>
                <a:spcPct val="150000"/>
              </a:lnSpc>
              <a:spcBef>
                <a:spcPct val="20000"/>
              </a:spcBef>
              <a:buFont typeface="Wingdings" pitchFamily="2" charset="2"/>
              <a:buChar char=""/>
              <a:defRPr/>
            </a:pPr>
            <a:r>
              <a:rPr lang="en-US" altLang="zh-CN" sz="2600" b="1" kern="0" dirty="0" err="1">
                <a:solidFill>
                  <a:schemeClr val="accent5">
                    <a:lumMod val="50000"/>
                  </a:schemeClr>
                </a:solidFill>
                <a:effectLst>
                  <a:outerShdw blurRad="38100" dist="38100" dir="2700000" algn="tl">
                    <a:srgbClr val="000000">
                      <a:alpha val="43137"/>
                    </a:srgbClr>
                  </a:outerShdw>
                </a:effectLst>
                <a:latin typeface="+mn-lt"/>
                <a:ea typeface="仿宋_GB2312" pitchFamily="49" charset="-122"/>
              </a:rPr>
              <a:t>p</a:t>
            </a:r>
            <a:r>
              <a:rPr lang="en-US" altLang="zh-CN" sz="2600" b="1" i="0" kern="0" dirty="0" err="1">
                <a:solidFill>
                  <a:schemeClr val="accent5">
                    <a:lumMod val="50000"/>
                  </a:schemeClr>
                </a:solidFill>
                <a:effectLst>
                  <a:outerShdw blurRad="38100" dist="38100" dir="2700000" algn="tl">
                    <a:srgbClr val="000000">
                      <a:alpha val="43137"/>
                    </a:srgbClr>
                  </a:outerShdw>
                </a:effectLst>
                <a:latin typeface="+mn-lt"/>
                <a:ea typeface="仿宋_GB2312" pitchFamily="49" charset="-122"/>
                <a:sym typeface="Symbol" pitchFamily="18" charset="2"/>
              </a:rPr>
              <a:t></a:t>
            </a:r>
            <a:r>
              <a:rPr lang="en-US" altLang="zh-CN" sz="2600" b="1" kern="0" dirty="0" err="1">
                <a:solidFill>
                  <a:schemeClr val="accent5">
                    <a:lumMod val="50000"/>
                  </a:schemeClr>
                </a:solidFill>
                <a:effectLst>
                  <a:outerShdw blurRad="38100" dist="38100" dir="2700000" algn="tl">
                    <a:srgbClr val="000000">
                      <a:alpha val="43137"/>
                    </a:srgbClr>
                  </a:outerShdw>
                </a:effectLst>
                <a:latin typeface="+mn-lt"/>
                <a:ea typeface="仿宋_GB2312" pitchFamily="49" charset="-122"/>
                <a:sym typeface="Symbol" pitchFamily="18" charset="2"/>
              </a:rPr>
              <a:t>q</a:t>
            </a:r>
            <a:r>
              <a:rPr lang="zh-CN" altLang="en-US" sz="2600" b="1" i="0" kern="0" dirty="0">
                <a:solidFill>
                  <a:schemeClr val="accent5">
                    <a:lumMod val="50000"/>
                  </a:schemeClr>
                </a:solidFill>
                <a:effectLst>
                  <a:outerShdw blurRad="38100" dist="38100" dir="2700000" algn="tl">
                    <a:srgbClr val="000000">
                      <a:alpha val="43137"/>
                    </a:srgbClr>
                  </a:outerShdw>
                </a:effectLst>
                <a:latin typeface="+mn-lt"/>
                <a:ea typeface="仿宋_GB2312" pitchFamily="49" charset="-122"/>
              </a:rPr>
              <a:t>中 </a:t>
            </a:r>
            <a:r>
              <a:rPr lang="en-US" altLang="zh-CN" sz="2600" b="1" kern="0" dirty="0">
                <a:solidFill>
                  <a:schemeClr val="accent5">
                    <a:lumMod val="50000"/>
                  </a:schemeClr>
                </a:solidFill>
                <a:effectLst>
                  <a:outerShdw blurRad="38100" dist="38100" dir="2700000" algn="tl">
                    <a:srgbClr val="000000">
                      <a:alpha val="43137"/>
                    </a:srgbClr>
                  </a:outerShdw>
                </a:effectLst>
                <a:latin typeface="+mn-lt"/>
                <a:ea typeface="仿宋_GB2312" pitchFamily="49" charset="-122"/>
              </a:rPr>
              <a:t>q</a:t>
            </a:r>
            <a:r>
              <a:rPr lang="zh-CN" altLang="en-US" sz="2600" b="1" i="0" kern="0" dirty="0">
                <a:solidFill>
                  <a:schemeClr val="accent5">
                    <a:lumMod val="50000"/>
                  </a:schemeClr>
                </a:solidFill>
                <a:effectLst>
                  <a:outerShdw blurRad="38100" dist="38100" dir="2700000" algn="tl">
                    <a:srgbClr val="000000">
                      <a:alpha val="43137"/>
                    </a:srgbClr>
                  </a:outerShdw>
                </a:effectLst>
                <a:latin typeface="+mn-lt"/>
                <a:ea typeface="仿宋_GB2312" pitchFamily="49" charset="-122"/>
              </a:rPr>
              <a:t>为 </a:t>
            </a:r>
            <a:r>
              <a:rPr lang="en-US" altLang="zh-CN" sz="2600" b="1" i="0" kern="0" dirty="0">
                <a:solidFill>
                  <a:schemeClr val="accent5">
                    <a:lumMod val="50000"/>
                  </a:schemeClr>
                </a:solidFill>
                <a:effectLst>
                  <a:outerShdw blurRad="38100" dist="38100" dir="2700000" algn="tl">
                    <a:srgbClr val="000000">
                      <a:alpha val="43137"/>
                    </a:srgbClr>
                  </a:outerShdw>
                </a:effectLst>
                <a:latin typeface="+mn-lt"/>
                <a:ea typeface="仿宋_GB2312" pitchFamily="49" charset="-122"/>
              </a:rPr>
              <a:t>T</a:t>
            </a:r>
            <a:r>
              <a:rPr lang="zh-CN" altLang="en-US" sz="2600" b="1" i="0" kern="0" dirty="0">
                <a:solidFill>
                  <a:schemeClr val="accent5">
                    <a:lumMod val="50000"/>
                  </a:schemeClr>
                </a:solidFill>
                <a:effectLst>
                  <a:outerShdw blurRad="38100" dist="38100" dir="2700000" algn="tl">
                    <a:srgbClr val="000000">
                      <a:alpha val="43137"/>
                    </a:srgbClr>
                  </a:outerShdw>
                </a:effectLst>
                <a:latin typeface="+mn-lt"/>
                <a:ea typeface="仿宋_GB2312" pitchFamily="49" charset="-122"/>
              </a:rPr>
              <a:t>，</a:t>
            </a:r>
            <a:r>
              <a:rPr lang="en-US" altLang="zh-CN" sz="2600" b="1" kern="0" dirty="0">
                <a:solidFill>
                  <a:schemeClr val="accent5">
                    <a:lumMod val="50000"/>
                  </a:schemeClr>
                </a:solidFill>
                <a:effectLst>
                  <a:outerShdw blurRad="38100" dist="38100" dir="2700000" algn="tl">
                    <a:srgbClr val="000000">
                      <a:alpha val="43137"/>
                    </a:srgbClr>
                  </a:outerShdw>
                </a:effectLst>
                <a:latin typeface="+mn-lt"/>
                <a:ea typeface="仿宋_GB2312" pitchFamily="49" charset="-122"/>
              </a:rPr>
              <a:t> </a:t>
            </a:r>
            <a:r>
              <a:rPr lang="en-US" altLang="zh-CN" sz="2600" b="1" kern="0" dirty="0" err="1">
                <a:solidFill>
                  <a:schemeClr val="accent5">
                    <a:lumMod val="50000"/>
                  </a:schemeClr>
                </a:solidFill>
                <a:effectLst>
                  <a:outerShdw blurRad="38100" dist="38100" dir="2700000" algn="tl">
                    <a:srgbClr val="000000">
                      <a:alpha val="43137"/>
                    </a:srgbClr>
                  </a:outerShdw>
                </a:effectLst>
                <a:latin typeface="+mn-lt"/>
                <a:ea typeface="仿宋_GB2312" pitchFamily="49" charset="-122"/>
              </a:rPr>
              <a:t>p</a:t>
            </a:r>
            <a:r>
              <a:rPr lang="en-US" altLang="zh-CN" sz="2600" b="1" i="0" kern="0" dirty="0" err="1">
                <a:solidFill>
                  <a:schemeClr val="accent5">
                    <a:lumMod val="50000"/>
                  </a:schemeClr>
                </a:solidFill>
                <a:effectLst>
                  <a:outerShdw blurRad="38100" dist="38100" dir="2700000" algn="tl">
                    <a:srgbClr val="000000">
                      <a:alpha val="43137"/>
                    </a:srgbClr>
                  </a:outerShdw>
                </a:effectLst>
                <a:latin typeface="+mn-lt"/>
                <a:ea typeface="仿宋_GB2312" pitchFamily="49" charset="-122"/>
                <a:sym typeface="Symbol" pitchFamily="18" charset="2"/>
              </a:rPr>
              <a:t></a:t>
            </a:r>
            <a:r>
              <a:rPr lang="en-US" altLang="zh-CN" sz="2600" b="1" kern="0" dirty="0" err="1">
                <a:solidFill>
                  <a:schemeClr val="accent5">
                    <a:lumMod val="50000"/>
                  </a:schemeClr>
                </a:solidFill>
                <a:effectLst>
                  <a:outerShdw blurRad="38100" dist="38100" dir="2700000" algn="tl">
                    <a:srgbClr val="000000">
                      <a:alpha val="43137"/>
                    </a:srgbClr>
                  </a:outerShdw>
                </a:effectLst>
                <a:latin typeface="+mn-lt"/>
                <a:ea typeface="仿宋_GB2312" pitchFamily="49" charset="-122"/>
                <a:sym typeface="Symbol" pitchFamily="18" charset="2"/>
              </a:rPr>
              <a:t>q</a:t>
            </a:r>
            <a:r>
              <a:rPr lang="zh-CN" altLang="en-US" sz="2600" b="1" i="0" kern="0" dirty="0">
                <a:solidFill>
                  <a:schemeClr val="accent5">
                    <a:lumMod val="50000"/>
                  </a:schemeClr>
                </a:solidFill>
                <a:effectLst>
                  <a:outerShdw blurRad="38100" dist="38100" dir="2700000" algn="tl">
                    <a:srgbClr val="000000">
                      <a:alpha val="43137"/>
                    </a:srgbClr>
                  </a:outerShdw>
                </a:effectLst>
                <a:latin typeface="+mn-lt"/>
                <a:ea typeface="仿宋_GB2312" pitchFamily="49" charset="-122"/>
                <a:sym typeface="Symbol" pitchFamily="18" charset="2"/>
              </a:rPr>
              <a:t>为真</a:t>
            </a:r>
            <a:endParaRPr lang="en-US" altLang="zh-CN" sz="2600" b="1" i="0" kern="0" dirty="0">
              <a:solidFill>
                <a:schemeClr val="accent5">
                  <a:lumMod val="50000"/>
                </a:schemeClr>
              </a:solidFill>
              <a:effectLst>
                <a:outerShdw blurRad="38100" dist="38100" dir="2700000" algn="tl">
                  <a:srgbClr val="000000">
                    <a:alpha val="43137"/>
                  </a:srgbClr>
                </a:outerShdw>
              </a:effectLst>
              <a:latin typeface="+mn-lt"/>
              <a:ea typeface="仿宋_GB2312" pitchFamily="49" charset="-122"/>
              <a:sym typeface="Symbol" pitchFamily="18" charset="2"/>
            </a:endParaRPr>
          </a:p>
          <a:p>
            <a:pPr marL="742950" lvl="1" indent="-285750" algn="just" eaLnBrk="0" hangingPunct="0">
              <a:lnSpc>
                <a:spcPct val="120000"/>
              </a:lnSpc>
              <a:spcBef>
                <a:spcPts val="1200"/>
              </a:spcBef>
              <a:buFont typeface="Wingdings" pitchFamily="2" charset="2"/>
              <a:buChar char=""/>
              <a:defRPr/>
            </a:pPr>
            <a:r>
              <a:rPr lang="zh-CN" altLang="en-US" sz="2600" b="1" i="0" kern="0" dirty="0">
                <a:solidFill>
                  <a:schemeClr val="tx2"/>
                </a:solidFill>
                <a:latin typeface="+mn-lt"/>
                <a:ea typeface="楷体_GB2312" pitchFamily="49" charset="-122"/>
                <a:sym typeface="Symbol" pitchFamily="18" charset="2"/>
              </a:rPr>
              <a:t>如：</a:t>
            </a:r>
            <a:r>
              <a:rPr lang="zh-CN" altLang="en-US" sz="2600" b="1" i="0" kern="0" dirty="0">
                <a:solidFill>
                  <a:schemeClr val="tx2"/>
                </a:solidFill>
                <a:latin typeface="+mn-lt"/>
                <a:ea typeface="楷体_GB2312" pitchFamily="49" charset="-122"/>
              </a:rPr>
              <a:t>命题</a:t>
            </a:r>
            <a:r>
              <a:rPr lang="en-US" altLang="zh-CN" sz="2600" b="1" kern="0" dirty="0">
                <a:solidFill>
                  <a:schemeClr val="tx2"/>
                </a:solidFill>
                <a:latin typeface="+mn-lt"/>
                <a:ea typeface="楷体_GB2312" pitchFamily="49" charset="-122"/>
              </a:rPr>
              <a:t>p</a:t>
            </a:r>
            <a:r>
              <a:rPr lang="en-US" altLang="zh-CN" sz="2600" b="1" i="0" kern="0" dirty="0">
                <a:solidFill>
                  <a:schemeClr val="tx2"/>
                </a:solidFill>
                <a:latin typeface="+mn-lt"/>
                <a:ea typeface="楷体_GB2312" pitchFamily="49" charset="-122"/>
              </a:rPr>
              <a:t>(0)</a:t>
            </a:r>
            <a:r>
              <a:rPr lang="zh-CN" altLang="en-US" sz="2600" b="1" i="0" kern="0" dirty="0">
                <a:solidFill>
                  <a:schemeClr val="tx2"/>
                </a:solidFill>
                <a:latin typeface="+mn-lt"/>
                <a:ea typeface="楷体_GB2312" pitchFamily="49" charset="-122"/>
              </a:rPr>
              <a:t>为真。其中命题函数</a:t>
            </a:r>
            <a:r>
              <a:rPr lang="en-US" altLang="zh-CN" sz="2600" b="1" kern="0" dirty="0">
                <a:solidFill>
                  <a:schemeClr val="tx2"/>
                </a:solidFill>
                <a:latin typeface="+mn-lt"/>
                <a:ea typeface="楷体_GB2312" pitchFamily="49" charset="-122"/>
              </a:rPr>
              <a:t>p</a:t>
            </a:r>
            <a:r>
              <a:rPr lang="en-US" altLang="zh-CN" sz="2600" b="1" i="0" kern="0" dirty="0">
                <a:solidFill>
                  <a:schemeClr val="tx2"/>
                </a:solidFill>
                <a:latin typeface="+mn-lt"/>
                <a:ea typeface="楷体_GB2312" pitchFamily="49" charset="-122"/>
              </a:rPr>
              <a:t>(</a:t>
            </a:r>
            <a:r>
              <a:rPr lang="en-US" altLang="zh-CN" sz="2600" b="1" kern="0" dirty="0">
                <a:solidFill>
                  <a:schemeClr val="tx2"/>
                </a:solidFill>
                <a:latin typeface="+mn-lt"/>
                <a:ea typeface="楷体_GB2312" pitchFamily="49" charset="-122"/>
              </a:rPr>
              <a:t>n</a:t>
            </a:r>
            <a:r>
              <a:rPr lang="en-US" altLang="zh-CN" sz="2600" b="1" i="0" kern="0" dirty="0">
                <a:solidFill>
                  <a:schemeClr val="tx2"/>
                </a:solidFill>
                <a:latin typeface="+mn-lt"/>
                <a:ea typeface="楷体_GB2312" pitchFamily="49" charset="-122"/>
              </a:rPr>
              <a:t>)</a:t>
            </a:r>
            <a:r>
              <a:rPr lang="zh-CN" altLang="en-US" sz="2600" b="1" i="0" kern="0" dirty="0">
                <a:solidFill>
                  <a:schemeClr val="tx2"/>
                </a:solidFill>
                <a:latin typeface="+mn-lt"/>
                <a:ea typeface="楷体_GB2312" pitchFamily="49" charset="-122"/>
              </a:rPr>
              <a:t>是“</a:t>
            </a:r>
            <a:r>
              <a:rPr lang="zh-CN" altLang="en-US" sz="2600" b="1" i="0" dirty="0">
                <a:latin typeface="+mn-lt"/>
                <a:ea typeface="楷体_GB2312" pitchFamily="49" charset="-122"/>
              </a:rPr>
              <a:t>若</a:t>
            </a:r>
            <a:r>
              <a:rPr lang="en-US" altLang="zh-CN" sz="2600" b="1" dirty="0">
                <a:latin typeface="+mn-lt"/>
                <a:ea typeface="楷体_GB2312" pitchFamily="49" charset="-122"/>
              </a:rPr>
              <a:t>a</a:t>
            </a:r>
            <a:r>
              <a:rPr lang="en-US" altLang="zh-CN" sz="2600" b="1" i="0" dirty="0">
                <a:latin typeface="+mn-lt"/>
                <a:ea typeface="楷体_GB2312" pitchFamily="49" charset="-122"/>
              </a:rPr>
              <a:t>, </a:t>
            </a:r>
            <a:r>
              <a:rPr lang="en-US" altLang="zh-CN" sz="2600" b="1" dirty="0">
                <a:latin typeface="+mn-lt"/>
                <a:ea typeface="楷体_GB2312" pitchFamily="49" charset="-122"/>
              </a:rPr>
              <a:t>b</a:t>
            </a:r>
            <a:r>
              <a:rPr lang="zh-CN" altLang="en-US" sz="2600" b="1" i="0" dirty="0">
                <a:latin typeface="+mn-lt"/>
                <a:ea typeface="楷体_GB2312" pitchFamily="49" charset="-122"/>
              </a:rPr>
              <a:t>是满足</a:t>
            </a:r>
            <a:r>
              <a:rPr lang="en-US" altLang="zh-CN" sz="2600" b="1" dirty="0">
                <a:latin typeface="+mn-lt"/>
                <a:ea typeface="楷体_GB2312" pitchFamily="49" charset="-122"/>
              </a:rPr>
              <a:t>a</a:t>
            </a:r>
            <a:r>
              <a:rPr lang="zh-CN" altLang="en-US" sz="2600" b="1" i="0" dirty="0">
                <a:latin typeface="+mn-lt"/>
                <a:ea typeface="楷体_GB2312" pitchFamily="49" charset="-122"/>
              </a:rPr>
              <a:t>≥</a:t>
            </a:r>
            <a:r>
              <a:rPr lang="en-US" altLang="zh-CN" sz="2600" b="1" dirty="0">
                <a:latin typeface="+mn-lt"/>
                <a:ea typeface="楷体_GB2312" pitchFamily="49" charset="-122"/>
              </a:rPr>
              <a:t>b</a:t>
            </a:r>
            <a:r>
              <a:rPr lang="zh-CN" altLang="en-US" sz="2600" b="1" i="0" dirty="0">
                <a:latin typeface="+mn-lt"/>
                <a:ea typeface="楷体_GB2312" pitchFamily="49" charset="-122"/>
              </a:rPr>
              <a:t>的整数</a:t>
            </a:r>
            <a:r>
              <a:rPr lang="en-US" altLang="zh-CN" sz="2600" b="1" i="0" dirty="0">
                <a:latin typeface="+mn-lt"/>
                <a:ea typeface="楷体_GB2312" pitchFamily="49" charset="-122"/>
              </a:rPr>
              <a:t>, </a:t>
            </a:r>
            <a:r>
              <a:rPr lang="zh-CN" altLang="en-US" sz="2600" b="1" i="0" dirty="0">
                <a:latin typeface="+mn-lt"/>
                <a:ea typeface="楷体_GB2312" pitchFamily="49" charset="-122"/>
              </a:rPr>
              <a:t>则</a:t>
            </a:r>
            <a:r>
              <a:rPr lang="en-US" altLang="zh-CN" sz="2600" b="1" dirty="0">
                <a:latin typeface="+mn-lt"/>
                <a:ea typeface="楷体_GB2312" pitchFamily="49" charset="-122"/>
              </a:rPr>
              <a:t>a</a:t>
            </a:r>
            <a:r>
              <a:rPr lang="en-US" altLang="zh-CN" sz="2600" b="1" baseline="30000" dirty="0">
                <a:latin typeface="+mn-lt"/>
                <a:ea typeface="楷体_GB2312" pitchFamily="49" charset="-122"/>
              </a:rPr>
              <a:t>n</a:t>
            </a:r>
            <a:r>
              <a:rPr lang="zh-CN" altLang="en-US" sz="2600" b="1" i="0" dirty="0">
                <a:latin typeface="+mn-lt"/>
                <a:ea typeface="楷体_GB2312" pitchFamily="49" charset="-122"/>
              </a:rPr>
              <a:t>≥</a:t>
            </a:r>
            <a:r>
              <a:rPr lang="en-US" altLang="zh-CN" sz="2600" b="1" dirty="0" err="1">
                <a:latin typeface="+mn-lt"/>
                <a:ea typeface="楷体_GB2312" pitchFamily="49" charset="-122"/>
              </a:rPr>
              <a:t>b</a:t>
            </a:r>
            <a:r>
              <a:rPr lang="en-US" altLang="zh-CN" sz="2600" b="1" baseline="30000" dirty="0" err="1">
                <a:latin typeface="+mn-lt"/>
                <a:ea typeface="楷体_GB2312" pitchFamily="49" charset="-122"/>
              </a:rPr>
              <a:t>n</a:t>
            </a:r>
            <a:r>
              <a:rPr lang="zh-CN" altLang="en-US" sz="2600" b="1" i="0" kern="0" dirty="0">
                <a:solidFill>
                  <a:schemeClr val="tx2"/>
                </a:solidFill>
                <a:latin typeface="+mn-lt"/>
                <a:ea typeface="楷体_GB2312" pitchFamily="49" charset="-122"/>
              </a:rPr>
              <a:t>”</a:t>
            </a:r>
            <a:endParaRPr lang="zh-CN" altLang="en-US" sz="2600" b="1" i="0" kern="0" dirty="0">
              <a:ea typeface="华文细黑"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77539">
                                            <p:txEl>
                                              <p:pRg st="0" end="0"/>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57753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7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2" name="Rectangle 4"/>
          <p:cNvSpPr>
            <a:spLocks noGrp="1" noChangeArrowheads="1"/>
          </p:cNvSpPr>
          <p:nvPr>
            <p:ph type="title"/>
          </p:nvPr>
        </p:nvSpPr>
        <p:spPr/>
        <p:txBody>
          <a:bodyPr/>
          <a:lstStyle/>
          <a:p>
            <a:pPr>
              <a:defRPr/>
            </a:pPr>
            <a:r>
              <a:rPr lang="zh-CN" altLang="en-US" dirty="0">
                <a:effectLst>
                  <a:outerShdw blurRad="38100" dist="38100" dir="2700000" algn="tl">
                    <a:srgbClr val="000000">
                      <a:alpha val="43137"/>
                    </a:srgbClr>
                  </a:outerShdw>
                </a:effectLst>
              </a:rPr>
              <a:t>归谬法（反证法 ）</a:t>
            </a:r>
          </a:p>
        </p:txBody>
      </p:sp>
      <p:sp>
        <p:nvSpPr>
          <p:cNvPr id="580613" name="Rectangle 5"/>
          <p:cNvSpPr>
            <a:spLocks noGrp="1" noChangeArrowheads="1"/>
          </p:cNvSpPr>
          <p:nvPr>
            <p:ph type="body" idx="1"/>
          </p:nvPr>
        </p:nvSpPr>
        <p:spPr>
          <a:xfrm>
            <a:off x="982290" y="1368896"/>
            <a:ext cx="10370294" cy="4724400"/>
          </a:xfrm>
        </p:spPr>
        <p:txBody>
          <a:bodyPr/>
          <a:lstStyle/>
          <a:p>
            <a:pPr>
              <a:lnSpc>
                <a:spcPct val="130000"/>
              </a:lnSpc>
              <a:defRPr/>
            </a:pPr>
            <a:r>
              <a:rPr lang="en-US" altLang="zh-CN" b="1" dirty="0">
                <a:solidFill>
                  <a:srgbClr val="C00000"/>
                </a:solidFill>
                <a:effectLst>
                  <a:outerShdw blurRad="38100" dist="38100" dir="2700000" algn="tl">
                    <a:srgbClr val="000000">
                      <a:alpha val="43137"/>
                    </a:srgbClr>
                  </a:outerShdw>
                </a:effectLst>
              </a:rPr>
              <a:t> </a:t>
            </a:r>
            <a:r>
              <a:rPr lang="zh-CN" altLang="en-US" b="1" dirty="0">
                <a:solidFill>
                  <a:srgbClr val="C00000"/>
                </a:solidFill>
                <a:effectLst>
                  <a:outerShdw blurRad="38100" dist="38100" dir="2700000" algn="tl">
                    <a:srgbClr val="000000">
                      <a:alpha val="43137"/>
                    </a:srgbClr>
                  </a:outerShdw>
                </a:effectLst>
              </a:rPr>
              <a:t>归谬法</a:t>
            </a:r>
            <a:r>
              <a:rPr lang="en-US" altLang="zh-CN" b="1" dirty="0">
                <a:solidFill>
                  <a:srgbClr val="C00000"/>
                </a:solidFill>
                <a:effectLst>
                  <a:outerShdw blurRad="38100" dist="38100" dir="2700000" algn="tl">
                    <a:srgbClr val="000000">
                      <a:alpha val="43137"/>
                    </a:srgbClr>
                  </a:outerShdw>
                </a:effectLst>
              </a:rPr>
              <a:t>/</a:t>
            </a:r>
            <a:r>
              <a:rPr lang="zh-CN" altLang="en-US" b="1" dirty="0">
                <a:solidFill>
                  <a:srgbClr val="C00000"/>
                </a:solidFill>
                <a:effectLst>
                  <a:outerShdw blurRad="38100" dist="38100" dir="2700000" algn="tl">
                    <a:srgbClr val="000000">
                      <a:alpha val="43137"/>
                    </a:srgbClr>
                  </a:outerShdw>
                </a:effectLst>
              </a:rPr>
              <a:t>反证法的思想</a:t>
            </a:r>
            <a:endParaRPr lang="en-US" altLang="zh-CN" b="1" dirty="0">
              <a:solidFill>
                <a:srgbClr val="C00000"/>
              </a:solidFill>
              <a:effectLst>
                <a:outerShdw blurRad="38100" dist="38100" dir="2700000" algn="tl">
                  <a:srgbClr val="000000">
                    <a:alpha val="43137"/>
                  </a:srgbClr>
                </a:outerShdw>
              </a:effectLst>
            </a:endParaRPr>
          </a:p>
          <a:p>
            <a:pPr lvl="1">
              <a:lnSpc>
                <a:spcPct val="130000"/>
              </a:lnSpc>
              <a:defRPr/>
            </a:pPr>
            <a:r>
              <a:rPr lang="zh-CN" altLang="en-US" sz="2600" b="1" dirty="0">
                <a:solidFill>
                  <a:srgbClr val="00B050"/>
                </a:solidFill>
                <a:effectLst>
                  <a:outerShdw blurRad="38100" dist="38100" dir="2700000" algn="tl">
                    <a:srgbClr val="000000">
                      <a:alpha val="43137"/>
                    </a:srgbClr>
                  </a:outerShdw>
                </a:effectLst>
                <a:ea typeface="仿宋_GB2312" pitchFamily="49" charset="-122"/>
              </a:rPr>
              <a:t>要求证明</a:t>
            </a:r>
            <a:r>
              <a:rPr lang="en-US" altLang="zh-CN" sz="2600" b="1" i="1" dirty="0">
                <a:solidFill>
                  <a:srgbClr val="00B050"/>
                </a:solidFill>
                <a:effectLst>
                  <a:outerShdw blurRad="38100" dist="38100" dir="2700000" algn="tl">
                    <a:srgbClr val="000000">
                      <a:alpha val="43137"/>
                    </a:srgbClr>
                  </a:outerShdw>
                </a:effectLst>
                <a:ea typeface="仿宋_GB2312" pitchFamily="49" charset="-122"/>
              </a:rPr>
              <a:t>p</a:t>
            </a:r>
            <a:r>
              <a:rPr lang="zh-CN" altLang="en-US" sz="2600" b="1" dirty="0">
                <a:solidFill>
                  <a:srgbClr val="00B050"/>
                </a:solidFill>
                <a:effectLst>
                  <a:outerShdw blurRad="38100" dist="38100" dir="2700000" algn="tl">
                    <a:srgbClr val="000000">
                      <a:alpha val="43137"/>
                    </a:srgbClr>
                  </a:outerShdw>
                </a:effectLst>
                <a:ea typeface="仿宋_GB2312" pitchFamily="49" charset="-122"/>
              </a:rPr>
              <a:t>为真</a:t>
            </a:r>
            <a:endParaRPr lang="en-US" altLang="zh-CN" sz="2600" b="1" dirty="0">
              <a:solidFill>
                <a:srgbClr val="00B050"/>
              </a:solidFill>
              <a:effectLst>
                <a:outerShdw blurRad="38100" dist="38100" dir="2700000" algn="tl">
                  <a:srgbClr val="000000">
                    <a:alpha val="43137"/>
                  </a:srgbClr>
                </a:outerShdw>
              </a:effectLst>
              <a:ea typeface="仿宋_GB2312" pitchFamily="49" charset="-122"/>
            </a:endParaRPr>
          </a:p>
          <a:p>
            <a:pPr lvl="2">
              <a:lnSpc>
                <a:spcPct val="120000"/>
              </a:lnSpc>
              <a:spcBef>
                <a:spcPts val="0"/>
              </a:spcBef>
              <a:defRPr/>
            </a:pPr>
            <a:r>
              <a:rPr lang="zh-CN" altLang="en-US" sz="2400" b="1" dirty="0">
                <a:solidFill>
                  <a:schemeClr val="tx2"/>
                </a:solidFill>
                <a:ea typeface="楷体_GB2312" pitchFamily="49" charset="-122"/>
              </a:rPr>
              <a:t>在任意</a:t>
            </a:r>
            <a:r>
              <a:rPr lang="en-US" altLang="zh-CN" sz="2400" b="1" dirty="0">
                <a:solidFill>
                  <a:schemeClr val="tx2"/>
                </a:solidFill>
                <a:ea typeface="楷体_GB2312" pitchFamily="49" charset="-122"/>
              </a:rPr>
              <a:t>22</a:t>
            </a:r>
            <a:r>
              <a:rPr lang="zh-CN" altLang="en-US" sz="2400" b="1" dirty="0">
                <a:solidFill>
                  <a:schemeClr val="tx2"/>
                </a:solidFill>
                <a:ea typeface="楷体_GB2312" pitchFamily="49" charset="-122"/>
              </a:rPr>
              <a:t>天中至少有</a:t>
            </a:r>
            <a:r>
              <a:rPr lang="en-US" altLang="zh-CN" sz="2400" b="1" dirty="0">
                <a:solidFill>
                  <a:schemeClr val="tx2"/>
                </a:solidFill>
                <a:ea typeface="楷体_GB2312" pitchFamily="49" charset="-122"/>
              </a:rPr>
              <a:t>4</a:t>
            </a:r>
            <a:r>
              <a:rPr lang="zh-CN" altLang="en-US" sz="2400" b="1" dirty="0">
                <a:solidFill>
                  <a:schemeClr val="tx2"/>
                </a:solidFill>
                <a:ea typeface="楷体_GB2312" pitchFamily="49" charset="-122"/>
              </a:rPr>
              <a:t>天属于每星期的同一天</a:t>
            </a:r>
            <a:endParaRPr lang="en-US" altLang="zh-CN" sz="2400" b="1" dirty="0">
              <a:solidFill>
                <a:schemeClr val="tx2"/>
              </a:solidFill>
              <a:ea typeface="楷体_GB2312" pitchFamily="49" charset="-122"/>
            </a:endParaRPr>
          </a:p>
          <a:p>
            <a:pPr lvl="2">
              <a:lnSpc>
                <a:spcPct val="120000"/>
              </a:lnSpc>
              <a:spcBef>
                <a:spcPts val="0"/>
              </a:spcBef>
              <a:defRPr/>
            </a:pPr>
            <a:r>
              <a:rPr lang="zh-CN" altLang="en-US" sz="2400" b="1" dirty="0">
                <a:solidFill>
                  <a:schemeClr val="tx2"/>
                </a:solidFill>
                <a:ea typeface="楷体_GB2312" pitchFamily="49" charset="-122"/>
              </a:rPr>
              <a:t>    是无理数</a:t>
            </a:r>
            <a:endParaRPr lang="zh-CN" altLang="en-US" b="1" dirty="0">
              <a:ea typeface="仿宋_GB2312" pitchFamily="49" charset="-122"/>
            </a:endParaRPr>
          </a:p>
          <a:p>
            <a:pPr lvl="1">
              <a:lnSpc>
                <a:spcPct val="120000"/>
              </a:lnSpc>
              <a:spcBef>
                <a:spcPts val="0"/>
              </a:spcBef>
              <a:defRPr/>
            </a:pPr>
            <a:r>
              <a:rPr lang="zh-CN" altLang="en-US" sz="2600" b="1" dirty="0">
                <a:solidFill>
                  <a:srgbClr val="00B050"/>
                </a:solidFill>
                <a:effectLst>
                  <a:outerShdw blurRad="38100" dist="38100" dir="2700000" algn="tl">
                    <a:srgbClr val="000000">
                      <a:alpha val="43137"/>
                    </a:srgbClr>
                  </a:outerShdw>
                </a:effectLst>
                <a:ea typeface="仿宋_GB2312" pitchFamily="49" charset="-122"/>
              </a:rPr>
              <a:t>假设 </a:t>
            </a:r>
            <a:r>
              <a:rPr lang="zh-CN" altLang="en-US" sz="2600" b="1" dirty="0">
                <a:solidFill>
                  <a:srgbClr val="00B050"/>
                </a:solidFill>
                <a:effectLst>
                  <a:outerShdw blurRad="38100" dist="38100" dir="2700000" algn="tl">
                    <a:srgbClr val="000000">
                      <a:alpha val="43137"/>
                    </a:srgbClr>
                  </a:outerShdw>
                </a:effectLst>
                <a:ea typeface="仿宋_GB2312" pitchFamily="49" charset="-122"/>
                <a:sym typeface="Symbol" pitchFamily="18" charset="2"/>
              </a:rPr>
              <a:t></a:t>
            </a:r>
            <a:r>
              <a:rPr lang="en-US" altLang="zh-CN" sz="2600" b="1" i="1" dirty="0">
                <a:solidFill>
                  <a:srgbClr val="00B050"/>
                </a:solidFill>
                <a:effectLst>
                  <a:outerShdw blurRad="38100" dist="38100" dir="2700000" algn="tl">
                    <a:srgbClr val="000000">
                      <a:alpha val="43137"/>
                    </a:srgbClr>
                  </a:outerShdw>
                </a:effectLst>
                <a:ea typeface="仿宋_GB2312" pitchFamily="49" charset="-122"/>
              </a:rPr>
              <a:t>p</a:t>
            </a:r>
            <a:r>
              <a:rPr lang="en-US" altLang="zh-CN" sz="2600" b="1" dirty="0">
                <a:solidFill>
                  <a:srgbClr val="00B050"/>
                </a:solidFill>
                <a:effectLst>
                  <a:outerShdw blurRad="38100" dist="38100" dir="2700000" algn="tl">
                    <a:srgbClr val="000000">
                      <a:alpha val="43137"/>
                    </a:srgbClr>
                  </a:outerShdw>
                </a:effectLst>
                <a:ea typeface="仿宋_GB2312" pitchFamily="49" charset="-122"/>
              </a:rPr>
              <a:t> </a:t>
            </a:r>
            <a:r>
              <a:rPr lang="zh-CN" altLang="en-US" sz="2600" b="1" dirty="0">
                <a:solidFill>
                  <a:srgbClr val="00B050"/>
                </a:solidFill>
                <a:effectLst>
                  <a:outerShdw blurRad="38100" dist="38100" dir="2700000" algn="tl">
                    <a:srgbClr val="000000">
                      <a:alpha val="43137"/>
                    </a:srgbClr>
                  </a:outerShdw>
                </a:effectLst>
                <a:ea typeface="仿宋_GB2312" pitchFamily="49" charset="-122"/>
              </a:rPr>
              <a:t>为真，推导出命题：</a:t>
            </a:r>
            <a:r>
              <a:rPr lang="zh-CN" altLang="en-US" sz="2600" b="1" dirty="0">
                <a:solidFill>
                  <a:srgbClr val="00B050"/>
                </a:solidFill>
                <a:effectLst>
                  <a:outerShdw blurRad="38100" dist="38100" dir="2700000" algn="tl">
                    <a:srgbClr val="000000">
                      <a:alpha val="43137"/>
                    </a:srgbClr>
                  </a:outerShdw>
                </a:effectLst>
                <a:ea typeface="仿宋_GB2312" pitchFamily="49" charset="-122"/>
                <a:sym typeface="Symbol" pitchFamily="18" charset="2"/>
              </a:rPr>
              <a:t></a:t>
            </a:r>
            <a:r>
              <a:rPr lang="en-US" altLang="zh-CN" sz="2600" b="1" i="1" dirty="0" err="1">
                <a:solidFill>
                  <a:srgbClr val="00B050"/>
                </a:solidFill>
                <a:effectLst>
                  <a:outerShdw blurRad="38100" dist="38100" dir="2700000" algn="tl">
                    <a:srgbClr val="000000">
                      <a:alpha val="43137"/>
                    </a:srgbClr>
                  </a:outerShdw>
                </a:effectLst>
                <a:ea typeface="仿宋_GB2312" pitchFamily="49" charset="-122"/>
                <a:sym typeface="Symbol" pitchFamily="18" charset="2"/>
              </a:rPr>
              <a:t>r</a:t>
            </a:r>
            <a:r>
              <a:rPr lang="en-US" altLang="zh-CN" sz="2600" b="1" dirty="0" err="1">
                <a:solidFill>
                  <a:srgbClr val="00B050"/>
                </a:solidFill>
                <a:effectLst>
                  <a:outerShdw blurRad="38100" dist="38100" dir="2700000" algn="tl">
                    <a:srgbClr val="000000">
                      <a:alpha val="43137"/>
                    </a:srgbClr>
                  </a:outerShdw>
                </a:effectLst>
                <a:ea typeface="仿宋_GB2312" pitchFamily="49" charset="-122"/>
                <a:sym typeface="Symbol" pitchFamily="18" charset="2"/>
              </a:rPr>
              <a:t></a:t>
            </a:r>
            <a:r>
              <a:rPr lang="en-US" altLang="zh-CN" sz="2600" b="1" i="1" dirty="0" err="1">
                <a:solidFill>
                  <a:srgbClr val="00B050"/>
                </a:solidFill>
                <a:effectLst>
                  <a:outerShdw blurRad="38100" dist="38100" dir="2700000" algn="tl">
                    <a:srgbClr val="000000">
                      <a:alpha val="43137"/>
                    </a:srgbClr>
                  </a:outerShdw>
                </a:effectLst>
                <a:ea typeface="仿宋_GB2312" pitchFamily="49" charset="-122"/>
                <a:sym typeface="Symbol" pitchFamily="18" charset="2"/>
              </a:rPr>
              <a:t>r</a:t>
            </a:r>
            <a:r>
              <a:rPr lang="en-US" altLang="zh-CN" sz="2600" b="1" dirty="0">
                <a:solidFill>
                  <a:srgbClr val="00B050"/>
                </a:solidFill>
                <a:effectLst>
                  <a:outerShdw blurRad="38100" dist="38100" dir="2700000" algn="tl">
                    <a:srgbClr val="000000">
                      <a:alpha val="43137"/>
                    </a:srgbClr>
                  </a:outerShdw>
                </a:effectLst>
                <a:ea typeface="仿宋_GB2312" pitchFamily="49" charset="-122"/>
                <a:sym typeface="Symbol" pitchFamily="18" charset="2"/>
              </a:rPr>
              <a:t>  (</a:t>
            </a:r>
            <a:r>
              <a:rPr lang="zh-CN" altLang="en-US" sz="2600" b="1" dirty="0">
                <a:solidFill>
                  <a:srgbClr val="00B050"/>
                </a:solidFill>
                <a:effectLst>
                  <a:outerShdw blurRad="38100" dist="38100" dir="2700000" algn="tl">
                    <a:srgbClr val="000000">
                      <a:alpha val="43137"/>
                    </a:srgbClr>
                  </a:outerShdw>
                </a:effectLst>
                <a:ea typeface="仿宋_GB2312" pitchFamily="49" charset="-122"/>
                <a:sym typeface="Symbol" pitchFamily="18" charset="2"/>
              </a:rPr>
              <a:t>矛盾式</a:t>
            </a:r>
            <a:r>
              <a:rPr lang="en-US" altLang="zh-CN" sz="2600" b="1" dirty="0">
                <a:solidFill>
                  <a:srgbClr val="00B050"/>
                </a:solidFill>
                <a:effectLst>
                  <a:outerShdw blurRad="38100" dist="38100" dir="2700000" algn="tl">
                    <a:srgbClr val="000000">
                      <a:alpha val="43137"/>
                    </a:srgbClr>
                  </a:outerShdw>
                </a:effectLst>
                <a:ea typeface="仿宋_GB2312" pitchFamily="49" charset="-122"/>
                <a:sym typeface="Symbol" pitchFamily="18" charset="2"/>
              </a:rPr>
              <a:t>)</a:t>
            </a:r>
          </a:p>
          <a:p>
            <a:pPr lvl="2">
              <a:lnSpc>
                <a:spcPct val="130000"/>
              </a:lnSpc>
              <a:defRPr/>
            </a:pPr>
            <a:r>
              <a:rPr lang="en-US" altLang="zh-CN" sz="2400" b="1" i="1" dirty="0">
                <a:ea typeface="仿宋_GB2312" pitchFamily="49" charset="-122"/>
              </a:rPr>
              <a:t>r</a:t>
            </a:r>
            <a:r>
              <a:rPr lang="zh-CN" altLang="en-US" sz="2400" b="1" dirty="0">
                <a:ea typeface="仿宋_GB2312" pitchFamily="49" charset="-122"/>
              </a:rPr>
              <a:t>：推出的新命题</a:t>
            </a:r>
          </a:p>
          <a:p>
            <a:pPr lvl="1">
              <a:lnSpc>
                <a:spcPct val="130000"/>
              </a:lnSpc>
              <a:spcBef>
                <a:spcPts val="0"/>
              </a:spcBef>
              <a:defRPr/>
            </a:pPr>
            <a:r>
              <a:rPr lang="zh-CN" altLang="en-US" sz="2600" b="1" dirty="0">
                <a:solidFill>
                  <a:srgbClr val="00B050"/>
                </a:solidFill>
                <a:effectLst>
                  <a:outerShdw blurRad="38100" dist="38100" dir="2700000" algn="tl">
                    <a:srgbClr val="000000">
                      <a:alpha val="43137"/>
                    </a:srgbClr>
                  </a:outerShdw>
                </a:effectLst>
                <a:ea typeface="仿宋_GB2312" pitchFamily="49" charset="-122"/>
                <a:sym typeface="Symbol" pitchFamily="18" charset="2"/>
              </a:rPr>
              <a:t>即</a:t>
            </a:r>
            <a:r>
              <a:rPr lang="en-US" altLang="zh-CN" sz="2600" b="1" i="1" dirty="0">
                <a:solidFill>
                  <a:srgbClr val="00B050"/>
                </a:solidFill>
                <a:effectLst>
                  <a:outerShdw blurRad="38100" dist="38100" dir="2700000" algn="tl">
                    <a:srgbClr val="000000">
                      <a:alpha val="43137"/>
                    </a:srgbClr>
                  </a:outerShdw>
                </a:effectLst>
                <a:ea typeface="仿宋_GB2312" pitchFamily="49" charset="-122"/>
                <a:sym typeface="Symbol" pitchFamily="18" charset="2"/>
              </a:rPr>
              <a:t>p</a:t>
            </a:r>
            <a:r>
              <a:rPr lang="en-US" altLang="zh-CN" sz="2600" b="1" dirty="0">
                <a:solidFill>
                  <a:srgbClr val="00B050"/>
                </a:solidFill>
                <a:effectLst>
                  <a:outerShdw blurRad="38100" dist="38100" dir="2700000" algn="tl">
                    <a:srgbClr val="000000">
                      <a:alpha val="43137"/>
                    </a:srgbClr>
                  </a:outerShdw>
                </a:effectLst>
                <a:ea typeface="仿宋_GB2312" pitchFamily="49" charset="-122"/>
                <a:sym typeface="Symbol" pitchFamily="18" charset="2"/>
              </a:rPr>
              <a:t></a:t>
            </a:r>
            <a:r>
              <a:rPr lang="en-US" altLang="zh-CN" sz="2600" b="1" i="1" dirty="0" err="1">
                <a:solidFill>
                  <a:srgbClr val="00B050"/>
                </a:solidFill>
                <a:effectLst>
                  <a:outerShdw blurRad="38100" dist="38100" dir="2700000" algn="tl">
                    <a:srgbClr val="000000">
                      <a:alpha val="43137"/>
                    </a:srgbClr>
                  </a:outerShdw>
                </a:effectLst>
                <a:ea typeface="仿宋_GB2312" pitchFamily="49" charset="-122"/>
                <a:sym typeface="Symbol" pitchFamily="18" charset="2"/>
              </a:rPr>
              <a:t>r</a:t>
            </a:r>
            <a:r>
              <a:rPr lang="en-US" altLang="zh-CN" sz="2600" b="1" dirty="0" err="1">
                <a:solidFill>
                  <a:srgbClr val="00B050"/>
                </a:solidFill>
                <a:effectLst>
                  <a:outerShdw blurRad="38100" dist="38100" dir="2700000" algn="tl">
                    <a:srgbClr val="000000">
                      <a:alpha val="43137"/>
                    </a:srgbClr>
                  </a:outerShdw>
                </a:effectLst>
                <a:ea typeface="仿宋_GB2312" pitchFamily="49" charset="-122"/>
                <a:sym typeface="Symbol" pitchFamily="18" charset="2"/>
              </a:rPr>
              <a:t></a:t>
            </a:r>
            <a:r>
              <a:rPr lang="en-US" altLang="zh-CN" sz="2600" b="1" i="1" dirty="0" err="1">
                <a:solidFill>
                  <a:srgbClr val="00B050"/>
                </a:solidFill>
                <a:effectLst>
                  <a:outerShdw blurRad="38100" dist="38100" dir="2700000" algn="tl">
                    <a:srgbClr val="000000">
                      <a:alpha val="43137"/>
                    </a:srgbClr>
                  </a:outerShdw>
                </a:effectLst>
                <a:ea typeface="仿宋_GB2312" pitchFamily="49" charset="-122"/>
                <a:sym typeface="Symbol" pitchFamily="18" charset="2"/>
              </a:rPr>
              <a:t>r</a:t>
            </a:r>
            <a:r>
              <a:rPr lang="en-US" altLang="zh-CN" sz="2600" b="1" dirty="0">
                <a:solidFill>
                  <a:srgbClr val="00B050"/>
                </a:solidFill>
                <a:effectLst>
                  <a:outerShdw blurRad="38100" dist="38100" dir="2700000" algn="tl">
                    <a:srgbClr val="000000">
                      <a:alpha val="43137"/>
                    </a:srgbClr>
                  </a:outerShdw>
                </a:effectLst>
                <a:ea typeface="仿宋_GB2312" pitchFamily="49" charset="-122"/>
                <a:sym typeface="Symbol" pitchFamily="18" charset="2"/>
              </a:rPr>
              <a:t> </a:t>
            </a:r>
            <a:r>
              <a:rPr lang="zh-CN" altLang="en-US" sz="2600" b="1" dirty="0">
                <a:solidFill>
                  <a:srgbClr val="00B050"/>
                </a:solidFill>
                <a:effectLst>
                  <a:outerShdw blurRad="38100" dist="38100" dir="2700000" algn="tl">
                    <a:srgbClr val="000000">
                      <a:alpha val="43137"/>
                    </a:srgbClr>
                  </a:outerShdw>
                </a:effectLst>
                <a:ea typeface="仿宋_GB2312" pitchFamily="49" charset="-122"/>
                <a:sym typeface="Symbol" pitchFamily="18" charset="2"/>
              </a:rPr>
              <a:t>为真，故</a:t>
            </a:r>
            <a:r>
              <a:rPr lang="en-US" altLang="zh-CN" sz="2600" b="1" i="1" dirty="0">
                <a:solidFill>
                  <a:srgbClr val="00B050"/>
                </a:solidFill>
                <a:effectLst>
                  <a:outerShdw blurRad="38100" dist="38100" dir="2700000" algn="tl">
                    <a:srgbClr val="000000">
                      <a:alpha val="43137"/>
                    </a:srgbClr>
                  </a:outerShdw>
                </a:effectLst>
                <a:ea typeface="仿宋_GB2312" pitchFamily="49" charset="-122"/>
                <a:sym typeface="Symbol" pitchFamily="18" charset="2"/>
              </a:rPr>
              <a:t>p</a:t>
            </a:r>
            <a:r>
              <a:rPr lang="zh-CN" altLang="en-US" sz="2600" b="1" dirty="0">
                <a:solidFill>
                  <a:srgbClr val="00B050"/>
                </a:solidFill>
                <a:effectLst>
                  <a:outerShdw blurRad="38100" dist="38100" dir="2700000" algn="tl">
                    <a:srgbClr val="000000">
                      <a:alpha val="43137"/>
                    </a:srgbClr>
                  </a:outerShdw>
                </a:effectLst>
                <a:ea typeface="仿宋_GB2312" pitchFamily="49" charset="-122"/>
                <a:sym typeface="Symbol" pitchFamily="18" charset="2"/>
              </a:rPr>
              <a:t>为假，</a:t>
            </a:r>
            <a:r>
              <a:rPr lang="en-US" altLang="zh-CN" sz="2600" b="1" i="1" dirty="0">
                <a:solidFill>
                  <a:srgbClr val="00B050"/>
                </a:solidFill>
                <a:effectLst>
                  <a:outerShdw blurRad="38100" dist="38100" dir="2700000" algn="tl">
                    <a:srgbClr val="000000">
                      <a:alpha val="43137"/>
                    </a:srgbClr>
                  </a:outerShdw>
                </a:effectLst>
                <a:ea typeface="仿宋_GB2312" pitchFamily="49" charset="-122"/>
                <a:sym typeface="Symbol" pitchFamily="18" charset="2"/>
              </a:rPr>
              <a:t>p</a:t>
            </a:r>
            <a:r>
              <a:rPr lang="zh-CN" altLang="en-US" sz="2600" b="1" dirty="0">
                <a:solidFill>
                  <a:srgbClr val="00B050"/>
                </a:solidFill>
                <a:effectLst>
                  <a:outerShdw blurRad="38100" dist="38100" dir="2700000" algn="tl">
                    <a:srgbClr val="000000">
                      <a:alpha val="43137"/>
                    </a:srgbClr>
                  </a:outerShdw>
                </a:effectLst>
                <a:ea typeface="仿宋_GB2312" pitchFamily="49" charset="-122"/>
                <a:sym typeface="Symbol" pitchFamily="18" charset="2"/>
              </a:rPr>
              <a:t>为真。</a:t>
            </a:r>
            <a:endParaRPr lang="en-US" altLang="zh-CN" sz="2600" b="1" dirty="0">
              <a:solidFill>
                <a:srgbClr val="00B050"/>
              </a:solidFill>
              <a:effectLst>
                <a:outerShdw blurRad="38100" dist="38100" dir="2700000" algn="tl">
                  <a:srgbClr val="000000">
                    <a:alpha val="43137"/>
                  </a:srgbClr>
                </a:outerShdw>
              </a:effectLst>
              <a:ea typeface="仿宋_GB2312" pitchFamily="49" charset="-122"/>
              <a:sym typeface="Symbol" pitchFamily="18" charset="2"/>
            </a:endParaRPr>
          </a:p>
          <a:p>
            <a:pPr lvl="1">
              <a:lnSpc>
                <a:spcPct val="130000"/>
              </a:lnSpc>
              <a:defRPr/>
            </a:pPr>
            <a:r>
              <a:rPr lang="zh-CN" altLang="en-US" sz="2600" b="1" dirty="0">
                <a:ea typeface="仿宋_GB2312" pitchFamily="49" charset="-122"/>
                <a:sym typeface="Symbol" pitchFamily="18" charset="2"/>
              </a:rPr>
              <a:t>说明：</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sym typeface="Symbol" pitchFamily="18" charset="2"/>
              </a:rPr>
              <a:t>从 </a:t>
            </a:r>
            <a:r>
              <a:rPr lang="en-US" altLang="zh-CN" sz="2600" b="1" i="1" dirty="0">
                <a:solidFill>
                  <a:schemeClr val="accent5">
                    <a:lumMod val="50000"/>
                  </a:schemeClr>
                </a:solidFill>
                <a:effectLst>
                  <a:outerShdw blurRad="38100" dist="38100" dir="2700000" algn="tl">
                    <a:srgbClr val="000000">
                      <a:alpha val="43137"/>
                    </a:srgbClr>
                  </a:outerShdw>
                </a:effectLst>
                <a:ea typeface="仿宋_GB2312" pitchFamily="49" charset="-122"/>
                <a:sym typeface="Symbol" pitchFamily="18" charset="2"/>
              </a:rPr>
              <a:t>p</a:t>
            </a:r>
            <a:r>
              <a:rPr lang="en-US" altLang="zh-CN" sz="2600" b="1" dirty="0">
                <a:solidFill>
                  <a:schemeClr val="accent5">
                    <a:lumMod val="50000"/>
                  </a:schemeClr>
                </a:solidFill>
                <a:effectLst>
                  <a:outerShdw blurRad="38100" dist="38100" dir="2700000" algn="tl">
                    <a:srgbClr val="000000">
                      <a:alpha val="43137"/>
                    </a:srgbClr>
                  </a:outerShdw>
                </a:effectLst>
                <a:ea typeface="仿宋_GB2312" pitchFamily="49" charset="-122"/>
                <a:sym typeface="Symbol" pitchFamily="18" charset="2"/>
              </a:rPr>
              <a:t> </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sym typeface="Symbol" pitchFamily="18" charset="2"/>
              </a:rPr>
              <a:t>为真出发，如一定会推出矛盾结果，则证明</a:t>
            </a:r>
            <a:r>
              <a:rPr lang="en-US" altLang="zh-CN" sz="2600" b="1" i="1" dirty="0">
                <a:solidFill>
                  <a:schemeClr val="accent5">
                    <a:lumMod val="50000"/>
                  </a:schemeClr>
                </a:solidFill>
                <a:effectLst>
                  <a:outerShdw blurRad="38100" dist="38100" dir="2700000" algn="tl">
                    <a:srgbClr val="000000">
                      <a:alpha val="43137"/>
                    </a:srgbClr>
                  </a:outerShdw>
                </a:effectLst>
                <a:ea typeface="仿宋_GB2312" pitchFamily="49" charset="-122"/>
                <a:sym typeface="Symbol" pitchFamily="18" charset="2"/>
              </a:rPr>
              <a:t>p</a:t>
            </a:r>
            <a:r>
              <a:rPr lang="zh-CN" altLang="en-US" sz="2600" b="1" dirty="0">
                <a:solidFill>
                  <a:schemeClr val="accent5">
                    <a:lumMod val="50000"/>
                  </a:schemeClr>
                </a:solidFill>
                <a:effectLst>
                  <a:outerShdw blurRad="38100" dist="38100" dir="2700000" algn="tl">
                    <a:srgbClr val="000000">
                      <a:alpha val="43137"/>
                    </a:srgbClr>
                  </a:outerShdw>
                </a:effectLst>
                <a:ea typeface="仿宋_GB2312" pitchFamily="49" charset="-122"/>
                <a:sym typeface="Symbol" pitchFamily="18" charset="2"/>
              </a:rPr>
              <a:t>为真。</a:t>
            </a:r>
          </a:p>
        </p:txBody>
      </p:sp>
      <p:graphicFrame>
        <p:nvGraphicFramePr>
          <p:cNvPr id="23554" name="Object 2"/>
          <p:cNvGraphicFramePr>
            <a:graphicFrameLocks noChangeAspect="1"/>
          </p:cNvGraphicFramePr>
          <p:nvPr>
            <p:extLst>
              <p:ext uri="{D42A27DB-BD31-4B8C-83A1-F6EECF244321}">
                <p14:modId xmlns:p14="http://schemas.microsoft.com/office/powerpoint/2010/main" val="1544736173"/>
              </p:ext>
            </p:extLst>
          </p:nvPr>
        </p:nvGraphicFramePr>
        <p:xfrm>
          <a:off x="2135560" y="3030460"/>
          <a:ext cx="420688" cy="376238"/>
        </p:xfrm>
        <a:graphic>
          <a:graphicData uri="http://schemas.openxmlformats.org/presentationml/2006/ole">
            <mc:AlternateContent xmlns:mc="http://schemas.openxmlformats.org/markup-compatibility/2006">
              <mc:Choice xmlns:v="urn:schemas-microsoft-com:vml" Requires="v">
                <p:oleObj spid="_x0000_s2054" name="Equation" r:id="rId4" imgW="241200" imgH="215640" progId="Equation.3">
                  <p:embed/>
                </p:oleObj>
              </mc:Choice>
              <mc:Fallback>
                <p:oleObj name="Equation" r:id="rId4" imgW="24120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560" y="3030460"/>
                        <a:ext cx="420688"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4" name="Rectangle 6"/>
          <p:cNvSpPr>
            <a:spLocks noGrp="1" noChangeArrowheads="1"/>
          </p:cNvSpPr>
          <p:nvPr>
            <p:ph type="title"/>
          </p:nvPr>
        </p:nvSpPr>
        <p:spPr/>
        <p:txBody>
          <a:bodyPr/>
          <a:lstStyle/>
          <a:p>
            <a:pPr>
              <a:defRPr/>
            </a:pPr>
            <a:r>
              <a:rPr lang="zh-CN" altLang="en-US">
                <a:effectLst>
                  <a:outerShdw blurRad="38100" dist="38100" dir="2700000" algn="tl">
                    <a:srgbClr val="000000">
                      <a:alpha val="43137"/>
                    </a:srgbClr>
                  </a:outerShdw>
                </a:effectLst>
              </a:rPr>
              <a:t>归谬法（反证法）</a:t>
            </a:r>
          </a:p>
        </p:txBody>
      </p:sp>
      <p:sp>
        <p:nvSpPr>
          <p:cNvPr id="247815" name="Rectangle 7"/>
          <p:cNvSpPr>
            <a:spLocks noGrp="1" noChangeArrowheads="1"/>
          </p:cNvSpPr>
          <p:nvPr>
            <p:ph type="body" idx="1"/>
          </p:nvPr>
        </p:nvSpPr>
        <p:spPr>
          <a:xfrm>
            <a:off x="1775520" y="1357313"/>
            <a:ext cx="8606730" cy="4724400"/>
          </a:xfrm>
        </p:spPr>
        <p:txBody>
          <a:bodyPr/>
          <a:lstStyle/>
          <a:p>
            <a:pPr marL="342900" lvl="2" indent="-342900">
              <a:lnSpc>
                <a:spcPct val="130000"/>
              </a:lnSpc>
              <a:buNone/>
              <a:defRPr/>
            </a:pPr>
            <a:r>
              <a:rPr lang="zh-CN" altLang="en-US" sz="2400" dirty="0">
                <a:solidFill>
                  <a:schemeClr val="tx2"/>
                </a:solidFill>
                <a:ea typeface="楷体_GB2312" pitchFamily="49" charset="-122"/>
              </a:rPr>
              <a:t>例</a:t>
            </a:r>
            <a:r>
              <a:rPr lang="en-US" altLang="zh-CN" sz="2400" dirty="0">
                <a:solidFill>
                  <a:schemeClr val="tx2"/>
                </a:solidFill>
                <a:ea typeface="楷体_GB2312" pitchFamily="49" charset="-122"/>
              </a:rPr>
              <a:t>2   </a:t>
            </a:r>
            <a:r>
              <a:rPr lang="zh-CN" altLang="en-US" sz="2400" dirty="0">
                <a:solidFill>
                  <a:schemeClr val="tx2"/>
                </a:solidFill>
                <a:ea typeface="楷体_GB2312" pitchFamily="49" charset="-122"/>
              </a:rPr>
              <a:t>证明在任意</a:t>
            </a:r>
            <a:r>
              <a:rPr lang="en-US" altLang="zh-CN" sz="2400" dirty="0">
                <a:solidFill>
                  <a:schemeClr val="tx2"/>
                </a:solidFill>
                <a:ea typeface="楷体_GB2312" pitchFamily="49" charset="-122"/>
              </a:rPr>
              <a:t>22</a:t>
            </a:r>
            <a:r>
              <a:rPr lang="zh-CN" altLang="en-US" sz="2400" dirty="0">
                <a:solidFill>
                  <a:schemeClr val="tx2"/>
                </a:solidFill>
                <a:ea typeface="楷体_GB2312" pitchFamily="49" charset="-122"/>
              </a:rPr>
              <a:t>天中至少有</a:t>
            </a:r>
            <a:r>
              <a:rPr lang="en-US" altLang="zh-CN" sz="2400" dirty="0">
                <a:solidFill>
                  <a:schemeClr val="tx2"/>
                </a:solidFill>
                <a:ea typeface="楷体_GB2312" pitchFamily="49" charset="-122"/>
              </a:rPr>
              <a:t>4</a:t>
            </a:r>
            <a:r>
              <a:rPr lang="zh-CN" altLang="en-US" sz="2400" dirty="0">
                <a:solidFill>
                  <a:schemeClr val="tx2"/>
                </a:solidFill>
                <a:ea typeface="楷体_GB2312" pitchFamily="49" charset="-122"/>
              </a:rPr>
              <a:t>天属于</a:t>
            </a:r>
            <a:r>
              <a:rPr lang="zh-CN" altLang="en-US" sz="2400" b="1" dirty="0">
                <a:solidFill>
                  <a:schemeClr val="tx2"/>
                </a:solidFill>
                <a:ea typeface="楷体_GB2312" pitchFamily="49" charset="-122"/>
              </a:rPr>
              <a:t>每</a:t>
            </a:r>
            <a:r>
              <a:rPr lang="zh-CN" altLang="en-US" sz="2400" dirty="0">
                <a:solidFill>
                  <a:schemeClr val="tx2"/>
                </a:solidFill>
                <a:ea typeface="楷体_GB2312" pitchFamily="49" charset="-122"/>
              </a:rPr>
              <a:t>星期的同一天。</a:t>
            </a:r>
            <a:endParaRPr lang="en-US" altLang="zh-CN" sz="2400" dirty="0">
              <a:solidFill>
                <a:schemeClr val="tx2"/>
              </a:solidFill>
              <a:ea typeface="楷体_GB2312" pitchFamily="49" charset="-122"/>
            </a:endParaRPr>
          </a:p>
          <a:p>
            <a:pPr marL="342900" lvl="2" indent="-342900">
              <a:lnSpc>
                <a:spcPct val="130000"/>
              </a:lnSpc>
              <a:buNone/>
              <a:defRPr/>
            </a:pPr>
            <a:r>
              <a:rPr lang="zh-CN" altLang="en-US" sz="2400" dirty="0">
                <a:solidFill>
                  <a:schemeClr val="tx2"/>
                </a:solidFill>
                <a:ea typeface="楷体_GB2312" pitchFamily="49" charset="-122"/>
              </a:rPr>
              <a:t>例</a:t>
            </a:r>
            <a:r>
              <a:rPr lang="en-US" altLang="zh-CN" sz="2400" dirty="0">
                <a:solidFill>
                  <a:schemeClr val="tx2"/>
                </a:solidFill>
                <a:ea typeface="楷体_GB2312" pitchFamily="49" charset="-122"/>
              </a:rPr>
              <a:t>3   </a:t>
            </a:r>
            <a:r>
              <a:rPr lang="zh-CN" altLang="en-US" sz="2400" dirty="0">
                <a:solidFill>
                  <a:schemeClr val="tx2"/>
                </a:solidFill>
                <a:ea typeface="楷体_GB2312" pitchFamily="49" charset="-122"/>
              </a:rPr>
              <a:t>    是无理数。</a:t>
            </a:r>
            <a:endParaRPr lang="en-US" altLang="zh-CN" sz="2400" dirty="0">
              <a:solidFill>
                <a:schemeClr val="tx2"/>
              </a:solidFill>
              <a:ea typeface="楷体_GB2312" pitchFamily="49" charset="-122"/>
            </a:endParaRPr>
          </a:p>
          <a:p>
            <a:pPr marL="342900" lvl="2" indent="-342900">
              <a:lnSpc>
                <a:spcPct val="130000"/>
              </a:lnSpc>
              <a:buNone/>
              <a:defRPr/>
            </a:pPr>
            <a:r>
              <a:rPr lang="zh-CN" altLang="en-US" sz="2400" spc="-100" dirty="0">
                <a:solidFill>
                  <a:schemeClr val="tx2"/>
                </a:solidFill>
                <a:ea typeface="楷体_GB2312" pitchFamily="49" charset="-122"/>
              </a:rPr>
              <a:t>练习： 给出“若</a:t>
            </a:r>
            <a:r>
              <a:rPr lang="en-US" altLang="zh-CN" sz="2400" i="1" spc="-100" dirty="0">
                <a:solidFill>
                  <a:schemeClr val="tx2"/>
                </a:solidFill>
                <a:ea typeface="楷体_GB2312" pitchFamily="49" charset="-122"/>
              </a:rPr>
              <a:t>n</a:t>
            </a:r>
            <a:r>
              <a:rPr lang="zh-CN" altLang="en-US" sz="2400" spc="-100" dirty="0">
                <a:solidFill>
                  <a:schemeClr val="tx2"/>
                </a:solidFill>
                <a:ea typeface="楷体_GB2312" pitchFamily="49" charset="-122"/>
              </a:rPr>
              <a:t>是整数且</a:t>
            </a:r>
            <a:r>
              <a:rPr lang="en-US" altLang="zh-CN" sz="2400" spc="-100" dirty="0">
                <a:solidFill>
                  <a:schemeClr val="tx2"/>
                </a:solidFill>
                <a:ea typeface="楷体_GB2312" pitchFamily="49" charset="-122"/>
              </a:rPr>
              <a:t>3</a:t>
            </a:r>
            <a:r>
              <a:rPr lang="en-US" altLang="zh-CN" sz="2400" i="1" spc="-100" dirty="0">
                <a:solidFill>
                  <a:schemeClr val="tx2"/>
                </a:solidFill>
                <a:ea typeface="楷体_GB2312" pitchFamily="49" charset="-122"/>
              </a:rPr>
              <a:t>n</a:t>
            </a:r>
            <a:r>
              <a:rPr lang="en-US" altLang="zh-CN" sz="2400" spc="-100" dirty="0">
                <a:solidFill>
                  <a:schemeClr val="tx2"/>
                </a:solidFill>
                <a:ea typeface="楷体_GB2312" pitchFamily="49" charset="-122"/>
              </a:rPr>
              <a:t>+2</a:t>
            </a:r>
            <a:r>
              <a:rPr lang="zh-CN" altLang="en-US" sz="2400" spc="-100" dirty="0">
                <a:solidFill>
                  <a:schemeClr val="tx2"/>
                </a:solidFill>
                <a:ea typeface="楷体_GB2312" pitchFamily="49" charset="-122"/>
              </a:rPr>
              <a:t>是偶数，则</a:t>
            </a:r>
            <a:r>
              <a:rPr lang="en-US" altLang="zh-CN" sz="2400" i="1" spc="-100" dirty="0">
                <a:solidFill>
                  <a:schemeClr val="tx2"/>
                </a:solidFill>
                <a:ea typeface="楷体_GB2312" pitchFamily="49" charset="-122"/>
              </a:rPr>
              <a:t>n</a:t>
            </a:r>
            <a:r>
              <a:rPr lang="zh-CN" altLang="en-US" sz="2400" spc="-100" dirty="0">
                <a:solidFill>
                  <a:schemeClr val="tx2"/>
                </a:solidFill>
                <a:ea typeface="楷体_GB2312" pitchFamily="49" charset="-122"/>
              </a:rPr>
              <a:t>是偶数”的归谬证明</a:t>
            </a:r>
            <a:endParaRPr lang="en-US" altLang="zh-CN" sz="2400" spc="-100" dirty="0">
              <a:solidFill>
                <a:schemeClr val="tx2"/>
              </a:solidFill>
              <a:ea typeface="楷体_GB2312" pitchFamily="49" charset="-122"/>
            </a:endParaRPr>
          </a:p>
          <a:p>
            <a:pPr>
              <a:lnSpc>
                <a:spcPct val="130000"/>
              </a:lnSpc>
              <a:buFont typeface="Wingdings" pitchFamily="2" charset="2"/>
              <a:buNone/>
              <a:defRPr/>
            </a:pPr>
            <a:r>
              <a:rPr lang="zh-CN" altLang="en-US" sz="2400" dirty="0"/>
              <a:t> </a:t>
            </a:r>
            <a:endParaRPr lang="en-US" altLang="zh-CN" sz="2400" dirty="0"/>
          </a:p>
        </p:txBody>
      </p:sp>
      <p:graphicFrame>
        <p:nvGraphicFramePr>
          <p:cNvPr id="24578" name="Object 2"/>
          <p:cNvGraphicFramePr>
            <a:graphicFrameLocks noChangeAspect="1"/>
          </p:cNvGraphicFramePr>
          <p:nvPr>
            <p:extLst>
              <p:ext uri="{D42A27DB-BD31-4B8C-83A1-F6EECF244321}">
                <p14:modId xmlns:p14="http://schemas.microsoft.com/office/powerpoint/2010/main" val="634190827"/>
              </p:ext>
            </p:extLst>
          </p:nvPr>
        </p:nvGraphicFramePr>
        <p:xfrm>
          <a:off x="2423592" y="1984375"/>
          <a:ext cx="420687" cy="376238"/>
        </p:xfrm>
        <a:graphic>
          <a:graphicData uri="http://schemas.openxmlformats.org/presentationml/2006/ole">
            <mc:AlternateContent xmlns:mc="http://schemas.openxmlformats.org/markup-compatibility/2006">
              <mc:Choice xmlns:v="urn:schemas-microsoft-com:vml" Requires="v">
                <p:oleObj spid="_x0000_s3078" name="Equation" r:id="rId4" imgW="241200" imgH="215640" progId="Equation.3">
                  <p:embed/>
                </p:oleObj>
              </mc:Choice>
              <mc:Fallback>
                <p:oleObj name="Equation" r:id="rId4" imgW="24120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3592" y="1984375"/>
                        <a:ext cx="420687"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8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078">
  <a:themeElements>
    <a:clrScheme name="B078 10">
      <a:dk1>
        <a:srgbClr val="000000"/>
      </a:dk1>
      <a:lt1>
        <a:srgbClr val="FFFFFF"/>
      </a:lt1>
      <a:dk2>
        <a:srgbClr val="000000"/>
      </a:dk2>
      <a:lt2>
        <a:srgbClr val="808080"/>
      </a:lt2>
      <a:accent1>
        <a:srgbClr val="3399FF"/>
      </a:accent1>
      <a:accent2>
        <a:srgbClr val="6699FF"/>
      </a:accent2>
      <a:accent3>
        <a:srgbClr val="FFFFFF"/>
      </a:accent3>
      <a:accent4>
        <a:srgbClr val="000000"/>
      </a:accent4>
      <a:accent5>
        <a:srgbClr val="ADCAFF"/>
      </a:accent5>
      <a:accent6>
        <a:srgbClr val="5C8AE7"/>
      </a:accent6>
      <a:hlink>
        <a:srgbClr val="99CCFF"/>
      </a:hlink>
      <a:folHlink>
        <a:srgbClr val="3366CC"/>
      </a:folHlink>
    </a:clrScheme>
    <a:fontScheme name="B078">
      <a:majorFont>
        <a:latin typeface="Times New Roman"/>
        <a:ea typeface="华文细黑"/>
        <a:cs typeface=""/>
      </a:majorFont>
      <a:minorFont>
        <a:latin typeface="Times New Roman"/>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800" b="0" i="1" u="none" strike="noStrike" cap="none" normalizeH="0" baseline="0" smtClean="0">
            <a:ln>
              <a:noFill/>
            </a:ln>
            <a:solidFill>
              <a:schemeClr val="tx1"/>
            </a:solidFill>
            <a:effectLst/>
            <a:latin typeface="Times New Roman" pitchFamily="18"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800" b="0" i="1" u="none" strike="noStrike" cap="none" normalizeH="0" baseline="0" smtClean="0">
            <a:ln>
              <a:noFill/>
            </a:ln>
            <a:solidFill>
              <a:schemeClr val="tx1"/>
            </a:solidFill>
            <a:effectLst/>
            <a:latin typeface="Times New Roman" pitchFamily="18" charset="0"/>
            <a:ea typeface="华文细黑" pitchFamily="2" charset="-122"/>
          </a:defRPr>
        </a:defPPr>
      </a:lstStyle>
    </a:lnDef>
    <a:txDef>
      <a:spPr>
        <a:noFill/>
      </a:spPr>
      <a:bodyPr wrap="square" rtlCol="0">
        <a:spAutoFit/>
      </a:bodyPr>
      <a:lstStyle>
        <a:defPPr>
          <a:defRPr i="0" dirty="0" smtClean="0">
            <a:latin typeface="楷体_GB2312" pitchFamily="49" charset="-122"/>
            <a:ea typeface="楷体_GB2312" pitchFamily="49" charset="-122"/>
          </a:defRPr>
        </a:defPPr>
      </a:lstStyle>
    </a:txDef>
  </a:objectDefaults>
  <a:extraClrSchemeLst>
    <a:extraClrScheme>
      <a:clrScheme name="B078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78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7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78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7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7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078 8">
        <a:dk1>
          <a:srgbClr val="000000"/>
        </a:dk1>
        <a:lt1>
          <a:srgbClr val="FFFFCC"/>
        </a:lt1>
        <a:dk2>
          <a:srgbClr val="000798"/>
        </a:dk2>
        <a:lt2>
          <a:srgbClr val="B2B2B2"/>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9">
        <a:dk1>
          <a:srgbClr val="000000"/>
        </a:dk1>
        <a:lt1>
          <a:srgbClr val="FFFFCC"/>
        </a:lt1>
        <a:dk2>
          <a:srgbClr val="000798"/>
        </a:dk2>
        <a:lt2>
          <a:srgbClr val="B2B2B2"/>
        </a:lt2>
        <a:accent1>
          <a:srgbClr val="1B33E7"/>
        </a:accent1>
        <a:accent2>
          <a:srgbClr val="800000"/>
        </a:accent2>
        <a:accent3>
          <a:srgbClr val="FFFFE2"/>
        </a:accent3>
        <a:accent4>
          <a:srgbClr val="000000"/>
        </a:accent4>
        <a:accent5>
          <a:srgbClr val="ABADF1"/>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10">
        <a:dk1>
          <a:srgbClr val="000000"/>
        </a:dk1>
        <a:lt1>
          <a:srgbClr val="FFFFFF"/>
        </a:lt1>
        <a:dk2>
          <a:srgbClr val="000000"/>
        </a:dk2>
        <a:lt2>
          <a:srgbClr val="808080"/>
        </a:lt2>
        <a:accent1>
          <a:srgbClr val="3399FF"/>
        </a:accent1>
        <a:accent2>
          <a:srgbClr val="6699FF"/>
        </a:accent2>
        <a:accent3>
          <a:srgbClr val="FFFFFF"/>
        </a:accent3>
        <a:accent4>
          <a:srgbClr val="000000"/>
        </a:accent4>
        <a:accent5>
          <a:srgbClr val="ADCAFF"/>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C:\coolpt\TempSlide\B078.POT</Template>
  <TotalTime>24350</TotalTime>
  <Words>1810</Words>
  <Application>Microsoft Office PowerPoint</Application>
  <PresentationFormat>宽屏</PresentationFormat>
  <Paragraphs>175</Paragraphs>
  <Slides>25</Slides>
  <Notes>10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40" baseType="lpstr">
      <vt:lpstr>Times New Roman</vt:lpstr>
      <vt:lpstr>Cambria Math</vt:lpstr>
      <vt:lpstr>华文细黑</vt:lpstr>
      <vt:lpstr>Symbol</vt:lpstr>
      <vt:lpstr>仿宋_GB2312</vt:lpstr>
      <vt:lpstr>黑体</vt:lpstr>
      <vt:lpstr>Arial</vt:lpstr>
      <vt:lpstr>楷体_GB2312</vt:lpstr>
      <vt:lpstr>华文中宋</vt:lpstr>
      <vt:lpstr>Gulim</vt:lpstr>
      <vt:lpstr>Wingdings</vt:lpstr>
      <vt:lpstr>宋体</vt:lpstr>
      <vt:lpstr>B078</vt:lpstr>
      <vt:lpstr>Equation</vt:lpstr>
      <vt:lpstr>公式</vt:lpstr>
      <vt:lpstr>1.7-1.8 证明定理的方法</vt:lpstr>
      <vt:lpstr>直接证明法与推理实例</vt:lpstr>
      <vt:lpstr>直接证明法与推理实例</vt:lpstr>
      <vt:lpstr>直接证明法与推理实例</vt:lpstr>
      <vt:lpstr>间接证明法</vt:lpstr>
      <vt:lpstr>空证明</vt:lpstr>
      <vt:lpstr>平凡证明</vt:lpstr>
      <vt:lpstr>归谬法（反证法 ）</vt:lpstr>
      <vt:lpstr>归谬法（反证法）</vt:lpstr>
      <vt:lpstr>分情形证明法</vt:lpstr>
      <vt:lpstr>等价性证明法</vt:lpstr>
      <vt:lpstr>附加前提证明法</vt:lpstr>
      <vt:lpstr>附加前提证明法实例</vt:lpstr>
      <vt:lpstr>附加前提证明法实例</vt:lpstr>
      <vt:lpstr>1.6-1.7 定理与量词</vt:lpstr>
      <vt:lpstr>小          结</vt:lpstr>
      <vt:lpstr>练习</vt:lpstr>
      <vt:lpstr>作    业</vt:lpstr>
      <vt:lpstr>补充思考</vt:lpstr>
      <vt:lpstr>悖论举例</vt:lpstr>
      <vt:lpstr>PowerPoint 演示文稿</vt:lpstr>
      <vt:lpstr>PowerPoint 演示文稿</vt:lpstr>
      <vt:lpstr>PowerPoint 演示文稿</vt:lpstr>
      <vt:lpstr>由一因多果片面推理引致的悖论 </vt:lpstr>
      <vt:lpstr>悖论的逻辑结构分析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dc:title>
  <dc:creator>rdm</dc:creator>
  <cp:lastModifiedBy>dm Ren</cp:lastModifiedBy>
  <cp:revision>1493</cp:revision>
  <dcterms:created xsi:type="dcterms:W3CDTF">2001-07-18T23:57:34Z</dcterms:created>
  <dcterms:modified xsi:type="dcterms:W3CDTF">2022-03-14T22:30:05Z</dcterms:modified>
</cp:coreProperties>
</file>