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82" r:id="rId1"/>
  </p:sldMasterIdLst>
  <p:notesMasterIdLst>
    <p:notesMasterId r:id="rId20"/>
  </p:notesMasterIdLst>
  <p:handoutMasterIdLst>
    <p:handoutMasterId r:id="rId21"/>
  </p:handoutMasterIdLst>
  <p:sldIdLst>
    <p:sldId id="584" r:id="rId2"/>
    <p:sldId id="621" r:id="rId3"/>
    <p:sldId id="607" r:id="rId4"/>
    <p:sldId id="608" r:id="rId5"/>
    <p:sldId id="609" r:id="rId6"/>
    <p:sldId id="610" r:id="rId7"/>
    <p:sldId id="611" r:id="rId8"/>
    <p:sldId id="622" r:id="rId9"/>
    <p:sldId id="620" r:id="rId10"/>
    <p:sldId id="612" r:id="rId11"/>
    <p:sldId id="613" r:id="rId12"/>
    <p:sldId id="614" r:id="rId13"/>
    <p:sldId id="615" r:id="rId14"/>
    <p:sldId id="623" r:id="rId15"/>
    <p:sldId id="616" r:id="rId16"/>
    <p:sldId id="624" r:id="rId17"/>
    <p:sldId id="617" r:id="rId18"/>
    <p:sldId id="619" r:id="rId19"/>
  </p:sldIdLst>
  <p:sldSz cx="12192000" cy="6858000"/>
  <p:notesSz cx="6858000" cy="9144000"/>
  <p:embeddedFontLst>
    <p:embeddedFont>
      <p:font typeface="黑体" panose="02010609060101010101" pitchFamily="49" charset="-122"/>
      <p:regular r:id="rId22"/>
    </p:embeddedFont>
    <p:embeddedFont>
      <p:font typeface="华文细黑" panose="02010600040101010101" pitchFamily="2" charset="-122"/>
      <p:regular r:id="rId23"/>
    </p:embeddedFont>
    <p:embeddedFont>
      <p:font typeface="Gulim" panose="020B0600000101010101" pitchFamily="34" charset="-127"/>
      <p:regular r:id="rId24"/>
    </p:embeddedFont>
    <p:embeddedFont>
      <p:font typeface="Tahoma" panose="020B0604030504040204" pitchFamily="34" charset="0"/>
      <p:regular r:id="rId25"/>
      <p:bold r:id="rId26"/>
    </p:embeddedFont>
    <p:embeddedFont>
      <p:font typeface="Webdings" panose="05030102010509060703" pitchFamily="18" charset="2"/>
      <p:regular r:id="rId27"/>
    </p:embeddedFont>
    <p:embeddedFont>
      <p:font typeface="华文中宋" panose="02010600040101010101" pitchFamily="2" charset="-122"/>
      <p:regular r:id="rId28"/>
    </p:embeddedFont>
  </p:embeddedFontLst>
  <p:defaultTextStyle>
    <a:defPPr>
      <a:defRPr lang="ko-KR"/>
    </a:defPPr>
    <a:lvl1pPr algn="l" rtl="0" fontAlgn="base">
      <a:spcBef>
        <a:spcPct val="0"/>
      </a:spcBef>
      <a:spcAft>
        <a:spcPct val="0"/>
      </a:spcAft>
      <a:defRPr kumimoji="1" sz="2800" i="1" kern="1200">
        <a:solidFill>
          <a:schemeClr val="tx1"/>
        </a:solidFill>
        <a:latin typeface="Times New Roman" pitchFamily="18" charset="0"/>
        <a:ea typeface="华文细黑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i="1" kern="1200">
        <a:solidFill>
          <a:schemeClr val="tx1"/>
        </a:solidFill>
        <a:latin typeface="Times New Roman" pitchFamily="18" charset="0"/>
        <a:ea typeface="华文细黑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i="1" kern="1200">
        <a:solidFill>
          <a:schemeClr val="tx1"/>
        </a:solidFill>
        <a:latin typeface="Times New Roman" pitchFamily="18" charset="0"/>
        <a:ea typeface="华文细黑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i="1" kern="1200">
        <a:solidFill>
          <a:schemeClr val="tx1"/>
        </a:solidFill>
        <a:latin typeface="Times New Roman" pitchFamily="18" charset="0"/>
        <a:ea typeface="华文细黑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i="1" kern="1200">
        <a:solidFill>
          <a:schemeClr val="tx1"/>
        </a:solidFill>
        <a:latin typeface="Times New Roman" pitchFamily="18" charset="0"/>
        <a:ea typeface="华文细黑" charset="-122"/>
        <a:cs typeface="+mn-cs"/>
      </a:defRPr>
    </a:lvl5pPr>
    <a:lvl6pPr marL="2286000" algn="l" defTabSz="914400" rtl="0" eaLnBrk="1" latinLnBrk="0" hangingPunct="1">
      <a:defRPr kumimoji="1" sz="2800" i="1" kern="1200">
        <a:solidFill>
          <a:schemeClr val="tx1"/>
        </a:solidFill>
        <a:latin typeface="Times New Roman" pitchFamily="18" charset="0"/>
        <a:ea typeface="华文细黑" charset="-122"/>
        <a:cs typeface="+mn-cs"/>
      </a:defRPr>
    </a:lvl6pPr>
    <a:lvl7pPr marL="2743200" algn="l" defTabSz="914400" rtl="0" eaLnBrk="1" latinLnBrk="0" hangingPunct="1">
      <a:defRPr kumimoji="1" sz="2800" i="1" kern="1200">
        <a:solidFill>
          <a:schemeClr val="tx1"/>
        </a:solidFill>
        <a:latin typeface="Times New Roman" pitchFamily="18" charset="0"/>
        <a:ea typeface="华文细黑" charset="-122"/>
        <a:cs typeface="+mn-cs"/>
      </a:defRPr>
    </a:lvl7pPr>
    <a:lvl8pPr marL="3200400" algn="l" defTabSz="914400" rtl="0" eaLnBrk="1" latinLnBrk="0" hangingPunct="1">
      <a:defRPr kumimoji="1" sz="2800" i="1" kern="1200">
        <a:solidFill>
          <a:schemeClr val="tx1"/>
        </a:solidFill>
        <a:latin typeface="Times New Roman" pitchFamily="18" charset="0"/>
        <a:ea typeface="华文细黑" charset="-122"/>
        <a:cs typeface="+mn-cs"/>
      </a:defRPr>
    </a:lvl8pPr>
    <a:lvl9pPr marL="3657600" algn="l" defTabSz="914400" rtl="0" eaLnBrk="1" latinLnBrk="0" hangingPunct="1">
      <a:defRPr kumimoji="1" sz="2800" i="1" kern="1200">
        <a:solidFill>
          <a:schemeClr val="tx1"/>
        </a:solidFill>
        <a:latin typeface="Times New Roman" pitchFamily="18" charset="0"/>
        <a:ea typeface="华文细黑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CC00CC"/>
    <a:srgbClr val="00A249"/>
    <a:srgbClr val="CCFFCC"/>
    <a:srgbClr val="D1EDFF"/>
    <a:srgbClr val="7F7F7F"/>
    <a:srgbClr val="CCEC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4" autoAdjust="0"/>
    <p:restoredTop sz="86897" autoAdjust="0"/>
  </p:normalViewPr>
  <p:slideViewPr>
    <p:cSldViewPr>
      <p:cViewPr varScale="1">
        <p:scale>
          <a:sx n="71" d="100"/>
          <a:sy n="71" d="100"/>
        </p:scale>
        <p:origin x="1042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89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1">
              <a:defRPr sz="1000" i="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defRPr sz="1000" i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1">
              <a:defRPr sz="1000" i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7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defRPr sz="1000" i="0">
                <a:ea typeface="宋体" pitchFamily="2" charset="-122"/>
              </a:defRPr>
            </a:lvl1pPr>
          </a:lstStyle>
          <a:p>
            <a:pPr>
              <a:defRPr/>
            </a:pPr>
            <a:fld id="{93F52799-5FCB-46AC-B028-F85FCC78D58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1">
              <a:defRPr sz="1200" i="0">
                <a:latin typeface="Gulim" pitchFamily="34" charset="-127"/>
                <a:ea typeface="Gulim" pitchFamily="34" charset="-127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defRPr sz="1200" i="0">
                <a:latin typeface="Gulim" pitchFamily="34" charset="-127"/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08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508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1">
              <a:defRPr sz="1200" i="0">
                <a:latin typeface="Gulim" pitchFamily="34" charset="-127"/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08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defRPr sz="1200" i="0">
                <a:latin typeface="Gulim" pitchFamily="34" charset="-127"/>
                <a:ea typeface="Gulim" pitchFamily="34" charset="-127"/>
              </a:defRPr>
            </a:lvl1pPr>
          </a:lstStyle>
          <a:p>
            <a:pPr>
              <a:defRPr/>
            </a:pPr>
            <a:fld id="{598DFC08-A3F9-405A-BDA0-4684387C1A0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5474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>
                <a:ea typeface="宋体" charset="-122"/>
              </a:rPr>
              <a:t>首先讨论方阵，然后考虑一般情况们</a:t>
            </a:r>
            <a:r>
              <a:rPr lang="en-US" altLang="zh-CN">
                <a:ea typeface="宋体" charset="-122"/>
              </a:rPr>
              <a:t>m*n*k</a:t>
            </a:r>
          </a:p>
          <a:p>
            <a:r>
              <a:rPr lang="zh-CN" altLang="en-US">
                <a:ea typeface="宋体" charset="-122"/>
              </a:rPr>
              <a:t>如果是</a:t>
            </a:r>
            <a:r>
              <a:rPr lang="en-US" altLang="zh-CN">
                <a:ea typeface="宋体" charset="-122"/>
              </a:rPr>
              <a:t>n×n</a:t>
            </a:r>
            <a:r>
              <a:rPr lang="zh-CN" altLang="en-US">
                <a:ea typeface="宋体" charset="-122"/>
              </a:rPr>
              <a:t>的矩阵乘积，</a:t>
            </a:r>
            <a:r>
              <a:rPr lang="en-US" altLang="zh-CN">
                <a:ea typeface="宋体" charset="-122"/>
              </a:rPr>
              <a:t>n2</a:t>
            </a:r>
            <a:r>
              <a:rPr lang="zh-CN" altLang="en-US">
                <a:ea typeface="宋体" charset="-122"/>
              </a:rPr>
              <a:t>个元素，每个元素求时要做</a:t>
            </a:r>
            <a:r>
              <a:rPr lang="en-US" altLang="zh-CN">
                <a:ea typeface="宋体" charset="-122"/>
              </a:rPr>
              <a:t>n</a:t>
            </a:r>
            <a:r>
              <a:rPr lang="zh-CN" altLang="en-US">
                <a:ea typeface="宋体" charset="-122"/>
              </a:rPr>
              <a:t>次乘法和</a:t>
            </a:r>
            <a:r>
              <a:rPr lang="en-US" altLang="zh-CN">
                <a:ea typeface="宋体" charset="-122"/>
              </a:rPr>
              <a:t>n</a:t>
            </a:r>
            <a:r>
              <a:rPr lang="zh-CN" altLang="en-US">
                <a:ea typeface="宋体" charset="-122"/>
              </a:rPr>
              <a:t>次加法，所以乘法和加法的总次数都为</a:t>
            </a:r>
            <a:r>
              <a:rPr lang="en-US" altLang="zh-CN">
                <a:ea typeface="宋体" charset="-122"/>
              </a:rPr>
              <a:t>n3</a:t>
            </a:r>
            <a:r>
              <a:rPr lang="zh-CN" altLang="en-US">
                <a:ea typeface="宋体" charset="-122"/>
              </a:rPr>
              <a:t>，因此</a:t>
            </a:r>
            <a:r>
              <a:rPr lang="en-US" altLang="zh-CN">
                <a:ea typeface="宋体" charset="-122"/>
              </a:rPr>
              <a:t>…,</a:t>
            </a:r>
            <a:r>
              <a:rPr lang="zh-CN" altLang="en-US">
                <a:ea typeface="宋体" charset="-122"/>
              </a:rPr>
              <a:t>这个算法的效率不高，后来人们提出了</a:t>
            </a:r>
            <a:r>
              <a:rPr lang="en-US" altLang="zh-CN">
                <a:ea typeface="宋体" charset="-122"/>
              </a:rPr>
              <a:t>O(n^sqr(7))</a:t>
            </a:r>
            <a:r>
              <a:rPr lang="zh-CN" altLang="en-US">
                <a:ea typeface="宋体" charset="-122"/>
              </a:rPr>
              <a:t>的矩阵乘法算法。</a:t>
            </a:r>
            <a:endParaRPr lang="en-US" altLang="zh-CN">
              <a:ea typeface="宋体" charset="-122"/>
            </a:endParaRPr>
          </a:p>
          <a:p>
            <a:r>
              <a:rPr lang="zh-CN" altLang="en-US">
                <a:ea typeface="宋体" charset="-122"/>
              </a:rPr>
              <a:t>矩阵连乘问题：满足要求的矩阵式可以进行连乘的，而且矩阵连乘满足结合律的，（</a:t>
            </a:r>
            <a:r>
              <a:rPr lang="en-US" altLang="zh-CN">
                <a:ea typeface="宋体" charset="-122"/>
              </a:rPr>
              <a:t>A1A2</a:t>
            </a:r>
            <a:r>
              <a:rPr lang="zh-CN" altLang="en-US">
                <a:ea typeface="宋体" charset="-122"/>
              </a:rPr>
              <a:t>）</a:t>
            </a:r>
            <a:r>
              <a:rPr lang="en-US" altLang="zh-CN">
                <a:ea typeface="宋体" charset="-122"/>
              </a:rPr>
              <a:t>A3=A1</a:t>
            </a:r>
            <a:r>
              <a:rPr lang="zh-CN" altLang="en-US">
                <a:ea typeface="宋体" charset="-122"/>
              </a:rPr>
              <a:t>（</a:t>
            </a:r>
            <a:r>
              <a:rPr lang="en-US" altLang="zh-CN">
                <a:ea typeface="宋体" charset="-122"/>
              </a:rPr>
              <a:t>A2A3</a:t>
            </a:r>
            <a:r>
              <a:rPr lang="zh-CN" altLang="en-US">
                <a:ea typeface="宋体" charset="-122"/>
              </a:rPr>
              <a:t>）</a:t>
            </a:r>
            <a:endParaRPr lang="en-US" altLang="zh-CN">
              <a:ea typeface="宋体" charset="-122"/>
            </a:endParaRPr>
          </a:p>
          <a:p>
            <a:r>
              <a:rPr lang="zh-CN" altLang="en-US">
                <a:ea typeface="宋体" charset="-122"/>
              </a:rPr>
              <a:t>如果</a:t>
            </a:r>
            <a:r>
              <a:rPr lang="en-US" altLang="zh-CN">
                <a:ea typeface="宋体" charset="-122"/>
              </a:rPr>
              <a:t>A1</a:t>
            </a:r>
            <a:r>
              <a:rPr lang="zh-CN" altLang="en-US">
                <a:ea typeface="宋体" charset="-122"/>
              </a:rPr>
              <a:t>是</a:t>
            </a:r>
            <a:r>
              <a:rPr lang="en-US" altLang="zh-CN">
                <a:ea typeface="宋体" charset="-122"/>
              </a:rPr>
              <a:t>30×20</a:t>
            </a:r>
            <a:r>
              <a:rPr lang="zh-CN" altLang="en-US">
                <a:ea typeface="宋体" charset="-122"/>
              </a:rPr>
              <a:t>，</a:t>
            </a:r>
            <a:r>
              <a:rPr lang="en-US" altLang="zh-CN">
                <a:ea typeface="宋体" charset="-122"/>
              </a:rPr>
              <a:t>A2</a:t>
            </a:r>
            <a:r>
              <a:rPr lang="zh-CN" altLang="en-US">
                <a:ea typeface="宋体" charset="-122"/>
              </a:rPr>
              <a:t>是</a:t>
            </a:r>
            <a:r>
              <a:rPr lang="en-US" altLang="zh-CN">
                <a:ea typeface="宋体" charset="-122"/>
              </a:rPr>
              <a:t>20×40</a:t>
            </a:r>
            <a:r>
              <a:rPr lang="zh-CN" altLang="en-US">
                <a:ea typeface="宋体" charset="-122"/>
              </a:rPr>
              <a:t>，</a:t>
            </a:r>
            <a:r>
              <a:rPr lang="en-US" altLang="zh-CN">
                <a:ea typeface="宋体" charset="-122"/>
              </a:rPr>
              <a:t>A3</a:t>
            </a:r>
            <a:r>
              <a:rPr lang="zh-CN" altLang="en-US">
                <a:ea typeface="宋体" charset="-122"/>
              </a:rPr>
              <a:t>是</a:t>
            </a:r>
            <a:r>
              <a:rPr lang="en-US" altLang="zh-CN">
                <a:ea typeface="宋体" charset="-122"/>
              </a:rPr>
              <a:t>40×10</a:t>
            </a:r>
            <a:r>
              <a:rPr lang="zh-CN" altLang="en-US">
                <a:ea typeface="宋体" charset="-122"/>
              </a:rPr>
              <a:t>的，两种方法计算需要的乘法总次数   </a:t>
            </a:r>
            <a:r>
              <a:rPr lang="en-US" altLang="zh-CN">
                <a:ea typeface="宋体" charset="-122"/>
              </a:rPr>
              <a:t>36000</a:t>
            </a:r>
            <a:r>
              <a:rPr lang="zh-CN" altLang="en-US">
                <a:ea typeface="宋体" charset="-122"/>
              </a:rPr>
              <a:t>、</a:t>
            </a:r>
            <a:r>
              <a:rPr lang="en-US" altLang="zh-CN">
                <a:ea typeface="宋体" charset="-122"/>
              </a:rPr>
              <a:t>8000+6000=14000</a:t>
            </a:r>
            <a:endParaRPr lang="zh-CN" altLang="en-US">
              <a:ea typeface="宋体" charset="-122"/>
            </a:endParaRPr>
          </a:p>
        </p:txBody>
      </p:sp>
      <p:sp>
        <p:nvSpPr>
          <p:cNvPr id="105475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BCED83-91A1-4CFB-B945-D95EF63C47B2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서식1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"/>
            <a:ext cx="12204700" cy="687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14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0" y="1752600"/>
            <a:ext cx="12192000" cy="990600"/>
          </a:xfrm>
        </p:spPr>
        <p:txBody>
          <a:bodyPr/>
          <a:lstStyle>
            <a:lvl1pPr algn="ctr">
              <a:defRPr sz="5000">
                <a:solidFill>
                  <a:srgbClr val="000099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142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2819400"/>
            <a:ext cx="12192000" cy="609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300">
                <a:solidFill>
                  <a:srgbClr val="99CC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B1AE7CC-569D-425B-9024-97BE15C3482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90CBAE-849E-4596-8E3A-EDCA33869C9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92634" y="228600"/>
            <a:ext cx="2679700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49300" y="228600"/>
            <a:ext cx="7840133" cy="5791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D8900-0106-4DE2-BEF6-1837042007B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749301" y="228600"/>
            <a:ext cx="10723033" cy="579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C76008-AD89-4CEF-B48E-2336DCD3E91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9358FA-49AD-43C2-B8A3-B9CB8DFF89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EA0BE6-6A25-4243-A88D-E95046DD16B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49300" y="1295400"/>
            <a:ext cx="52578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10300" y="1295400"/>
            <a:ext cx="5259917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99B9DB-3B3E-4F13-9E7C-110F851EA3D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FEE26-C56C-4A66-8F54-EECFD7F5DB4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325CF0-1E98-440B-9320-DA844273F67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BE46A5-AB41-41FA-BDE1-754136392D2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353E3D-3DB2-456D-9262-58A251F4A94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276DA2-1E39-4E2D-9F84-B526E8BA39E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서식1-1"/>
          <p:cNvPicPr>
            <a:picLocks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" y="1"/>
            <a:ext cx="12204700" cy="687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49301" y="228600"/>
            <a:ext cx="10723033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zh-CN"/>
              <a:t> </a:t>
            </a:r>
            <a:endParaRPr lang="en-US" altLang="ko-K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9300" y="1295400"/>
            <a:ext cx="10720917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zh-CN"/>
              <a:t> </a:t>
            </a:r>
            <a:endParaRPr lang="en-US" altLang="ko-KR"/>
          </a:p>
          <a:p>
            <a:pPr lvl="1"/>
            <a:r>
              <a:rPr lang="ko-KR" altLang="zh-CN"/>
              <a:t> </a:t>
            </a:r>
            <a:endParaRPr lang="en-US" altLang="ko-KR"/>
          </a:p>
          <a:p>
            <a:pPr lvl="2"/>
            <a:r>
              <a:rPr lang="ko-KR" altLang="zh-CN"/>
              <a:t> </a:t>
            </a:r>
            <a:endParaRPr lang="en-US" altLang="ko-KR"/>
          </a:p>
          <a:p>
            <a:pPr lvl="3"/>
            <a:r>
              <a:rPr lang="ko-KR" altLang="zh-CN"/>
              <a:t> </a:t>
            </a:r>
            <a:endParaRPr lang="en-US" altLang="ko-KR"/>
          </a:p>
          <a:p>
            <a:pPr lvl="4"/>
            <a:r>
              <a:rPr lang="ko-KR" altLang="zh-CN"/>
              <a:t> </a:t>
            </a:r>
            <a:endParaRPr lang="en-US" altLang="ko-KR"/>
          </a:p>
        </p:txBody>
      </p:sp>
      <p:sp>
        <p:nvSpPr>
          <p:cNvPr id="2304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1">
              <a:defRPr sz="1400" i="0">
                <a:latin typeface="华文中宋" pitchFamily="2" charset="-122"/>
                <a:ea typeface="华文中宋" pitchFamily="2" charset="-122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04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latinLnBrk="1">
              <a:defRPr sz="1400" i="0">
                <a:ea typeface="华文中宋" pitchFamily="2" charset="-122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04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defRPr sz="1400" i="0">
                <a:ea typeface="华文中宋" pitchFamily="2" charset="-122"/>
              </a:defRPr>
            </a:lvl1pPr>
          </a:lstStyle>
          <a:p>
            <a:pPr>
              <a:defRPr/>
            </a:pPr>
            <a:fld id="{8B6E13BE-80B8-4804-84C9-C3AE1D5528E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32" name="Picture 8" descr="swpu"/>
          <p:cNvPicPr>
            <a:picLocks noChangeAspect="1" noChangeArrowheads="1"/>
          </p:cNvPicPr>
          <p:nvPr userDrawn="1"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536517" y="6350000"/>
            <a:ext cx="3655483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4" r:id="rId2"/>
    <p:sldLayoutId id="2147483893" r:id="rId3"/>
    <p:sldLayoutId id="2147483892" r:id="rId4"/>
    <p:sldLayoutId id="2147483891" r:id="rId5"/>
    <p:sldLayoutId id="2147483890" r:id="rId6"/>
    <p:sldLayoutId id="2147483889" r:id="rId7"/>
    <p:sldLayoutId id="2147483888" r:id="rId8"/>
    <p:sldLayoutId id="2147483887" r:id="rId9"/>
    <p:sldLayoutId id="2147483886" r:id="rId10"/>
    <p:sldLayoutId id="2147483885" r:id="rId11"/>
    <p:sldLayoutId id="2147483884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Times New Roman" pitchFamily="18" charset="0"/>
          <a:ea typeface="华文细黑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Times New Roman" pitchFamily="18" charset="0"/>
          <a:ea typeface="华文细黑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Times New Roman" pitchFamily="18" charset="0"/>
          <a:ea typeface="华文细黑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Times New Roman" pitchFamily="18" charset="0"/>
          <a:ea typeface="华文细黑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Times New Roman" pitchFamily="18" charset="0"/>
          <a:ea typeface="华文细黑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Times New Roman" pitchFamily="18" charset="0"/>
          <a:ea typeface="华文细黑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Times New Roman" pitchFamily="18" charset="0"/>
          <a:ea typeface="华文细黑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Times New Roman" pitchFamily="18" charset="0"/>
          <a:ea typeface="华文细黑" pitchFamily="2" charset="-122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Font typeface="Wingdings" pitchFamily="2" charset="2"/>
        <a:buChar char="v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Font typeface="Times New Roman" pitchFamily="18" charset="0"/>
        <a:buChar char="–"/>
        <a:defRPr kumimoji="1" sz="2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Font typeface="Wingdings" pitchFamily="2" charset="2"/>
        <a:buChar char=""/>
        <a:defRPr kumimoji="1" sz="2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3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7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9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3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0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81225" y="1362075"/>
            <a:ext cx="7772400" cy="1066800"/>
          </a:xfrm>
        </p:spPr>
        <p:txBody>
          <a:bodyPr/>
          <a:lstStyle/>
          <a:p>
            <a:r>
              <a:rPr lang="en-US" altLang="zh-CN" sz="4800" dirty="0">
                <a:solidFill>
                  <a:schemeClr val="tx1"/>
                </a:solidFill>
              </a:rPr>
              <a:t>Chap2 </a:t>
            </a:r>
            <a:r>
              <a:rPr lang="zh-CN" altLang="en-US" sz="4800" dirty="0">
                <a:solidFill>
                  <a:schemeClr val="tx1"/>
                </a:solidFill>
              </a:rPr>
              <a:t>补充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52728" y="2928934"/>
            <a:ext cx="6357982" cy="3500462"/>
          </a:xfrm>
        </p:spPr>
        <p:txBody>
          <a:bodyPr/>
          <a:lstStyle/>
          <a:p>
            <a:pPr>
              <a:defRPr/>
            </a:pPr>
            <a:r>
              <a:rPr lang="en-US" altLang="zh-CN" sz="4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Matrices</a:t>
            </a:r>
            <a:r>
              <a:rPr lang="zh-CN" altLang="en-US" sz="4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（矩阵）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DEFINITION 5. </a:t>
            </a:r>
            <a:r>
              <a:rPr lang="zh-CN" altLang="en-US" sz="4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ea typeface="黑体" pitchFamily="2" charset="-122"/>
              </a:rPr>
              <a:t>单位矩阵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5440" y="1466056"/>
            <a:ext cx="10272878" cy="3925888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dist="107763" dir="13500000" algn="ctr" rotWithShape="0">
              <a:schemeClr val="bg2"/>
            </a:outerShdw>
          </a:effec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dirty="0">
                <a:ea typeface="黑体" pitchFamily="2" charset="-122"/>
              </a:rPr>
              <a:t>The identity matrix of order </a:t>
            </a:r>
            <a:r>
              <a:rPr lang="en-US" altLang="zh-CN" i="1" dirty="0">
                <a:ea typeface="黑体" pitchFamily="2" charset="-122"/>
              </a:rPr>
              <a:t>n</a:t>
            </a:r>
            <a:r>
              <a:rPr lang="zh-CN" altLang="en-US" dirty="0">
                <a:ea typeface="黑体" pitchFamily="2" charset="-122"/>
              </a:rPr>
              <a:t>（</a:t>
            </a:r>
            <a:r>
              <a:rPr lang="en-US" altLang="zh-CN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n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阶单位矩阵</a:t>
            </a:r>
            <a:r>
              <a:rPr lang="zh-CN" altLang="en-US" dirty="0">
                <a:ea typeface="黑体" pitchFamily="2" charset="-122"/>
              </a:rPr>
              <a:t>） </a:t>
            </a:r>
            <a:r>
              <a:rPr lang="en-US" altLang="zh-CN" dirty="0">
                <a:ea typeface="黑体" pitchFamily="2" charset="-122"/>
              </a:rPr>
              <a:t>is the </a:t>
            </a:r>
            <a:r>
              <a:rPr lang="en-US" altLang="zh-CN" i="1" dirty="0" err="1">
                <a:ea typeface="黑体" pitchFamily="2" charset="-122"/>
              </a:rPr>
              <a:t>n</a:t>
            </a:r>
            <a:r>
              <a:rPr lang="en-US" altLang="zh-CN" dirty="0" err="1">
                <a:ea typeface="黑体" pitchFamily="2" charset="-122"/>
              </a:rPr>
              <a:t>×</a:t>
            </a:r>
            <a:r>
              <a:rPr lang="en-US" altLang="zh-CN" i="1" dirty="0" err="1">
                <a:ea typeface="黑体" pitchFamily="2" charset="-122"/>
              </a:rPr>
              <a:t>n</a:t>
            </a:r>
            <a:r>
              <a:rPr lang="en-US" altLang="zh-CN" dirty="0">
                <a:ea typeface="黑体" pitchFamily="2" charset="-122"/>
              </a:rPr>
              <a:t> matrix </a:t>
            </a:r>
            <a:r>
              <a:rPr lang="en-US" altLang="zh-CN" b="1" dirty="0">
                <a:ea typeface="黑体" pitchFamily="2" charset="-122"/>
              </a:rPr>
              <a:t>I</a:t>
            </a:r>
            <a:r>
              <a:rPr lang="en-US" altLang="zh-CN" i="1" baseline="-25000" dirty="0">
                <a:ea typeface="黑体" pitchFamily="2" charset="-122"/>
              </a:rPr>
              <a:t>n</a:t>
            </a:r>
            <a:r>
              <a:rPr lang="en-US" altLang="zh-CN" dirty="0">
                <a:ea typeface="黑体" pitchFamily="2" charset="-122"/>
              </a:rPr>
              <a:t> = [ </a:t>
            </a:r>
            <a:r>
              <a:rPr lang="en-US" altLang="zh-CN" i="1" dirty="0">
                <a:ea typeface="黑体" pitchFamily="2" charset="-122"/>
              </a:rPr>
              <a:t>a</a:t>
            </a:r>
            <a:r>
              <a:rPr lang="en-US" altLang="zh-CN" i="1" baseline="-25000" dirty="0">
                <a:ea typeface="黑体" pitchFamily="2" charset="-122"/>
              </a:rPr>
              <a:t>ij</a:t>
            </a:r>
            <a:r>
              <a:rPr lang="en-US" altLang="zh-CN" dirty="0">
                <a:ea typeface="黑体" pitchFamily="2" charset="-122"/>
              </a:rPr>
              <a:t>], where </a:t>
            </a:r>
            <a:r>
              <a:rPr lang="en-US" altLang="zh-CN" b="1" i="1" dirty="0">
                <a:solidFill>
                  <a:srgbClr val="00A2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a</a:t>
            </a:r>
            <a:r>
              <a:rPr lang="en-US" altLang="zh-CN" b="1" i="1" baseline="-25000" dirty="0">
                <a:solidFill>
                  <a:srgbClr val="00A2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ij</a:t>
            </a:r>
            <a:r>
              <a:rPr lang="en-US" altLang="zh-CN" b="1" dirty="0">
                <a:solidFill>
                  <a:srgbClr val="00A2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 =1 if </a:t>
            </a:r>
            <a:r>
              <a:rPr lang="en-US" altLang="zh-CN" b="1" i="1" dirty="0" err="1">
                <a:solidFill>
                  <a:srgbClr val="00A2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i</a:t>
            </a:r>
            <a:r>
              <a:rPr lang="en-US" altLang="zh-CN" b="1" dirty="0">
                <a:solidFill>
                  <a:srgbClr val="00A2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 = </a:t>
            </a:r>
            <a:r>
              <a:rPr lang="en-US" altLang="zh-CN" b="1" i="1" dirty="0">
                <a:solidFill>
                  <a:srgbClr val="00A2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j</a:t>
            </a:r>
            <a:r>
              <a:rPr lang="en-US" altLang="zh-CN" b="1" dirty="0">
                <a:solidFill>
                  <a:srgbClr val="00A2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 </a:t>
            </a:r>
            <a:r>
              <a:rPr lang="en-US" altLang="zh-CN" dirty="0">
                <a:ea typeface="黑体" pitchFamily="2" charset="-122"/>
              </a:rPr>
              <a:t>and </a:t>
            </a:r>
            <a:r>
              <a:rPr lang="en-US" altLang="zh-CN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a</a:t>
            </a:r>
            <a:r>
              <a:rPr lang="en-US" altLang="zh-CN" b="1" i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ij</a:t>
            </a:r>
            <a:r>
              <a:rPr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 = 0 if </a:t>
            </a:r>
            <a:r>
              <a:rPr lang="en-US" altLang="zh-CN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i</a:t>
            </a:r>
            <a:r>
              <a:rPr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 ≠ </a:t>
            </a:r>
            <a:r>
              <a:rPr lang="en-US" altLang="zh-CN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j</a:t>
            </a:r>
          </a:p>
          <a:p>
            <a:pPr>
              <a:lnSpc>
                <a:spcPct val="150000"/>
              </a:lnSpc>
              <a:defRPr/>
            </a:pPr>
            <a:endParaRPr lang="en-US" altLang="zh-CN" dirty="0">
              <a:ea typeface="黑体" pitchFamily="2" charset="-122"/>
            </a:endParaRPr>
          </a:p>
        </p:txBody>
      </p:sp>
      <p:graphicFrame>
        <p:nvGraphicFramePr>
          <p:cNvPr id="74755" name="Object 3"/>
          <p:cNvGraphicFramePr>
            <a:graphicFrameLocks noChangeAspect="1"/>
          </p:cNvGraphicFramePr>
          <p:nvPr/>
        </p:nvGraphicFramePr>
        <p:xfrm>
          <a:off x="4657725" y="3241675"/>
          <a:ext cx="2725738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1244520" imgH="914400" progId="Equation.3">
                  <p:embed/>
                </p:oleObj>
              </mc:Choice>
              <mc:Fallback>
                <p:oleObj name="Equation" r:id="rId3" imgW="1244520" imgH="914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7725" y="3241675"/>
                        <a:ext cx="2725738" cy="200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圆角矩形标注 4"/>
          <p:cNvSpPr/>
          <p:nvPr/>
        </p:nvSpPr>
        <p:spPr bwMode="auto">
          <a:xfrm>
            <a:off x="8239125" y="3071814"/>
            <a:ext cx="2071688" cy="1214437"/>
          </a:xfrm>
          <a:prstGeom prst="wedgeRoundRectCallout">
            <a:avLst>
              <a:gd name="adj1" fmla="val -82260"/>
              <a:gd name="adj2" fmla="val 56009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latinLnBrk="1">
              <a:defRPr/>
            </a:pPr>
            <a:r>
              <a:rPr lang="en-US" altLang="zh-CN" i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altLang="zh-CN" i="0" baseline="-25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m×n</a:t>
            </a:r>
            <a:r>
              <a:rPr lang="en-US" altLang="zh-CN" i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i="0" baseline="-25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altLang="zh-CN" i="0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zh-CN" altLang="en-US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？</a:t>
            </a:r>
            <a:endParaRPr lang="en-US" altLang="zh-CN" i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atinLnBrk="1">
              <a:defRPr/>
            </a:pPr>
            <a:r>
              <a:rPr lang="en-US" altLang="zh-CN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i="0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altLang="zh-CN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altLang="zh-CN" i="0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m×n</a:t>
            </a:r>
            <a:r>
              <a:rPr lang="en-US" altLang="zh-CN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zh-CN" alt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？</a:t>
            </a:r>
            <a:endParaRPr lang="zh-CN" altLang="en-US" i="0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atinLnBrk="1">
              <a:defRPr/>
            </a:pPr>
            <a:endParaRPr lang="zh-CN" altLang="en-US" i="0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DEFINITION 6.  </a:t>
            </a:r>
            <a:r>
              <a:rPr lang="zh-CN" altLang="en-US" sz="4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ea typeface="黑体" pitchFamily="2" charset="-122"/>
              </a:rPr>
              <a:t>转置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9416" y="1500189"/>
            <a:ext cx="10513168" cy="2504875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dist="107763" dir="13500000" algn="ctr" rotWithShape="0">
              <a:schemeClr val="bg2"/>
            </a:outerShdw>
          </a:effectLst>
        </p:spPr>
        <p:txBody>
          <a:bodyPr/>
          <a:lstStyle/>
          <a:p>
            <a:pPr>
              <a:lnSpc>
                <a:spcPct val="130000"/>
              </a:lnSpc>
              <a:defRPr/>
            </a:pPr>
            <a:r>
              <a:rPr lang="en-US" altLang="zh-CN" dirty="0">
                <a:ea typeface="黑体" pitchFamily="2" charset="-122"/>
              </a:rPr>
              <a:t>Let </a:t>
            </a:r>
            <a:r>
              <a:rPr lang="en-US" altLang="zh-CN" b="1" dirty="0">
                <a:solidFill>
                  <a:srgbClr val="00A2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A</a:t>
            </a:r>
            <a:r>
              <a:rPr lang="en-US" altLang="zh-CN" dirty="0">
                <a:solidFill>
                  <a:srgbClr val="00A2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 = [</a:t>
            </a:r>
            <a:r>
              <a:rPr lang="en-US" altLang="zh-CN" i="1" dirty="0">
                <a:solidFill>
                  <a:srgbClr val="00A2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a</a:t>
            </a:r>
            <a:r>
              <a:rPr lang="en-US" altLang="zh-CN" i="1" baseline="-25000" dirty="0">
                <a:solidFill>
                  <a:srgbClr val="00A2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ij</a:t>
            </a:r>
            <a:r>
              <a:rPr lang="en-US" altLang="zh-CN" dirty="0">
                <a:solidFill>
                  <a:srgbClr val="00A2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] </a:t>
            </a:r>
            <a:r>
              <a:rPr lang="en-US" altLang="zh-CN" dirty="0">
                <a:ea typeface="黑体" pitchFamily="2" charset="-122"/>
              </a:rPr>
              <a:t>be an </a:t>
            </a:r>
            <a:r>
              <a:rPr lang="en-US" altLang="zh-CN" i="1" dirty="0">
                <a:ea typeface="黑体" pitchFamily="2" charset="-122"/>
              </a:rPr>
              <a:t>m</a:t>
            </a:r>
            <a:r>
              <a:rPr lang="en-US" altLang="zh-CN" dirty="0">
                <a:ea typeface="黑体" pitchFamily="2" charset="-122"/>
              </a:rPr>
              <a:t>×</a:t>
            </a:r>
            <a:r>
              <a:rPr lang="en-US" altLang="zh-CN" i="1" dirty="0">
                <a:ea typeface="黑体" pitchFamily="2" charset="-122"/>
              </a:rPr>
              <a:t>n</a:t>
            </a:r>
            <a:r>
              <a:rPr lang="en-US" altLang="zh-CN" dirty="0">
                <a:ea typeface="黑体" pitchFamily="2" charset="-122"/>
              </a:rPr>
              <a:t> matrix. 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The transpose of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A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（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A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的转置）</a:t>
            </a:r>
            <a:r>
              <a:rPr lang="en-US" altLang="zh-CN" dirty="0">
                <a:ea typeface="黑体" pitchFamily="2" charset="-122"/>
              </a:rPr>
              <a:t>, denoted by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A</a:t>
            </a:r>
            <a:r>
              <a:rPr lang="en-US" altLang="zh-CN" i="1" baseline="30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t</a:t>
            </a:r>
            <a:r>
              <a:rPr lang="en-US" altLang="zh-CN" dirty="0">
                <a:ea typeface="黑体" pitchFamily="2" charset="-122"/>
              </a:rPr>
              <a:t>, is the </a:t>
            </a:r>
            <a:r>
              <a:rPr lang="en-US" altLang="zh-CN" i="1" dirty="0" err="1">
                <a:ea typeface="黑体" pitchFamily="2" charset="-122"/>
              </a:rPr>
              <a:t>n</a:t>
            </a:r>
            <a:r>
              <a:rPr lang="en-US" altLang="zh-CN" dirty="0" err="1">
                <a:ea typeface="黑体" pitchFamily="2" charset="-122"/>
              </a:rPr>
              <a:t>×m</a:t>
            </a:r>
            <a:r>
              <a:rPr lang="en-US" altLang="zh-CN" dirty="0">
                <a:ea typeface="黑体" pitchFamily="2" charset="-122"/>
              </a:rPr>
              <a:t> matrix obtained by </a:t>
            </a:r>
            <a:r>
              <a:rPr lang="en-US" altLang="zh-CN" b="1" dirty="0">
                <a:ea typeface="黑体" pitchFamily="2" charset="-122"/>
              </a:rPr>
              <a:t>interchanging</a:t>
            </a:r>
            <a:r>
              <a:rPr lang="en-US" altLang="zh-CN" dirty="0">
                <a:ea typeface="黑体" pitchFamily="2" charset="-122"/>
              </a:rPr>
              <a:t> the rows and columns of </a:t>
            </a:r>
            <a:r>
              <a:rPr lang="en-US" altLang="zh-CN" b="1" dirty="0">
                <a:ea typeface="黑体" pitchFamily="2" charset="-122"/>
              </a:rPr>
              <a:t>A</a:t>
            </a:r>
            <a:r>
              <a:rPr lang="en-US" altLang="zh-CN" dirty="0">
                <a:ea typeface="黑体" pitchFamily="2" charset="-122"/>
              </a:rPr>
              <a:t>. In other words, if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A</a:t>
            </a:r>
            <a:r>
              <a:rPr lang="en-US" altLang="zh-CN" i="1" baseline="30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t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 = [</a:t>
            </a:r>
            <a:r>
              <a:rPr lang="en-US" altLang="zh-CN" i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b</a:t>
            </a:r>
            <a:r>
              <a:rPr lang="en-US" altLang="zh-CN" i="1" baseline="-25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ij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]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, </a:t>
            </a:r>
            <a:r>
              <a:rPr lang="en-US" altLang="zh-CN" dirty="0">
                <a:ea typeface="黑体" pitchFamily="2" charset="-122"/>
              </a:rPr>
              <a:t>then </a:t>
            </a:r>
            <a:r>
              <a:rPr lang="en-US" altLang="zh-CN" i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b</a:t>
            </a:r>
            <a:r>
              <a:rPr lang="en-US" altLang="zh-CN" i="1" baseline="-25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ij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 = </a:t>
            </a:r>
            <a:r>
              <a:rPr lang="en-US" altLang="zh-CN" i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a</a:t>
            </a:r>
            <a:r>
              <a:rPr lang="en-US" altLang="zh-CN" i="1" baseline="-25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ji</a:t>
            </a:r>
            <a:r>
              <a:rPr lang="en-US" altLang="zh-CN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 </a:t>
            </a:r>
            <a:r>
              <a:rPr lang="en-US" altLang="zh-CN" dirty="0">
                <a:ea typeface="黑体" pitchFamily="2" charset="-122"/>
              </a:rPr>
              <a:t>for </a:t>
            </a:r>
            <a:r>
              <a:rPr lang="en-US" altLang="zh-CN" i="1" dirty="0" err="1">
                <a:ea typeface="黑体" pitchFamily="2" charset="-122"/>
              </a:rPr>
              <a:t>i</a:t>
            </a:r>
            <a:r>
              <a:rPr lang="en-US" altLang="zh-CN" dirty="0">
                <a:ea typeface="黑体" pitchFamily="2" charset="-122"/>
              </a:rPr>
              <a:t> = 1, 2, … , </a:t>
            </a:r>
            <a:r>
              <a:rPr lang="en-US" altLang="zh-CN" i="1" dirty="0">
                <a:ea typeface="黑体" pitchFamily="2" charset="-122"/>
              </a:rPr>
              <a:t>n</a:t>
            </a:r>
            <a:r>
              <a:rPr lang="en-US" altLang="zh-CN" dirty="0">
                <a:ea typeface="黑体" pitchFamily="2" charset="-122"/>
              </a:rPr>
              <a:t> and </a:t>
            </a:r>
            <a:r>
              <a:rPr lang="en-US" altLang="zh-CN" i="1" dirty="0">
                <a:ea typeface="黑体" pitchFamily="2" charset="-122"/>
              </a:rPr>
              <a:t>j</a:t>
            </a:r>
            <a:r>
              <a:rPr lang="en-US" altLang="zh-CN" dirty="0">
                <a:ea typeface="黑体" pitchFamily="2" charset="-122"/>
              </a:rPr>
              <a:t> = 1, 2, … , </a:t>
            </a:r>
            <a:r>
              <a:rPr lang="en-US" altLang="zh-CN" i="1" dirty="0">
                <a:ea typeface="黑体" pitchFamily="2" charset="-122"/>
              </a:rPr>
              <a:t>m</a:t>
            </a:r>
            <a:r>
              <a:rPr lang="en-US" altLang="zh-CN" dirty="0">
                <a:ea typeface="黑体" pitchFamily="2" charset="-122"/>
              </a:rPr>
              <a:t>.</a:t>
            </a:r>
          </a:p>
        </p:txBody>
      </p:sp>
      <p:graphicFrame>
        <p:nvGraphicFramePr>
          <p:cNvPr id="972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9172130"/>
              </p:ext>
            </p:extLst>
          </p:nvPr>
        </p:nvGraphicFramePr>
        <p:xfrm>
          <a:off x="2449438" y="4650284"/>
          <a:ext cx="2030413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927000" imgH="457200" progId="Equation.3">
                  <p:embed/>
                </p:oleObj>
              </mc:Choice>
              <mc:Fallback>
                <p:oleObj name="Equation" r:id="rId3" imgW="927000" imgH="457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9438" y="4650284"/>
                        <a:ext cx="2030413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9833647"/>
              </p:ext>
            </p:extLst>
          </p:nvPr>
        </p:nvGraphicFramePr>
        <p:xfrm>
          <a:off x="5164063" y="4293096"/>
          <a:ext cx="1724025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5" imgW="787320" imgH="711000" progId="Equation.3">
                  <p:embed/>
                </p:oleObj>
              </mc:Choice>
              <mc:Fallback>
                <p:oleObj name="Equation" r:id="rId5" imgW="787320" imgH="7110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4063" y="4293096"/>
                        <a:ext cx="1724025" cy="155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n-lt"/>
                <a:ea typeface="黑体" pitchFamily="2" charset="-122"/>
              </a:rPr>
              <a:t>DEFINITION 7.  </a:t>
            </a:r>
            <a:r>
              <a:rPr lang="zh-CN" altLang="en-US" sz="4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ea typeface="黑体" pitchFamily="2" charset="-122"/>
              </a:rPr>
              <a:t>对称阵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425" y="1428751"/>
            <a:ext cx="10297716" cy="1928813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dist="107763" dir="13500000" algn="ctr" rotWithShape="0">
              <a:schemeClr val="bg2"/>
            </a:outerShdw>
          </a:effectLst>
        </p:spPr>
        <p:txBody>
          <a:bodyPr/>
          <a:lstStyle/>
          <a:p>
            <a:pPr>
              <a:lnSpc>
                <a:spcPct val="130000"/>
              </a:lnSpc>
              <a:defRPr/>
            </a:pPr>
            <a:r>
              <a:rPr lang="en-US" altLang="zh-CN" dirty="0">
                <a:ea typeface="黑体" pitchFamily="2" charset="-122"/>
              </a:rPr>
              <a:t>A square matrix</a:t>
            </a:r>
            <a:r>
              <a:rPr lang="zh-CN" altLang="en-US" dirty="0">
                <a:ea typeface="黑体" pitchFamily="2" charset="-122"/>
              </a:rPr>
              <a:t>（方阵） </a:t>
            </a:r>
            <a:r>
              <a:rPr lang="en-US" altLang="zh-CN" b="1" dirty="0">
                <a:ea typeface="黑体" pitchFamily="2" charset="-122"/>
              </a:rPr>
              <a:t>A</a:t>
            </a:r>
            <a:r>
              <a:rPr lang="en-US" altLang="zh-CN" dirty="0">
                <a:ea typeface="黑体" pitchFamily="2" charset="-122"/>
              </a:rPr>
              <a:t> is called symmetric</a:t>
            </a:r>
            <a:r>
              <a:rPr lang="zh-CN" altLang="en-US" dirty="0">
                <a:ea typeface="黑体" pitchFamily="2" charset="-122"/>
              </a:rPr>
              <a:t>（对称） </a:t>
            </a:r>
            <a:r>
              <a:rPr lang="en-US" altLang="zh-CN" dirty="0">
                <a:ea typeface="黑体" pitchFamily="2" charset="-122"/>
              </a:rPr>
              <a:t>if </a:t>
            </a:r>
            <a:r>
              <a:rPr lang="en-US" altLang="zh-CN" b="1" dirty="0">
                <a:solidFill>
                  <a:srgbClr val="C00000"/>
                </a:solidFill>
                <a:ea typeface="黑体" pitchFamily="2" charset="-122"/>
              </a:rPr>
              <a:t>A</a:t>
            </a:r>
            <a:r>
              <a:rPr lang="en-US" altLang="zh-CN" dirty="0">
                <a:solidFill>
                  <a:srgbClr val="C00000"/>
                </a:solidFill>
                <a:ea typeface="黑体" pitchFamily="2" charset="-122"/>
              </a:rPr>
              <a:t> = </a:t>
            </a:r>
            <a:r>
              <a:rPr lang="en-US" altLang="zh-CN" b="1" dirty="0">
                <a:solidFill>
                  <a:srgbClr val="C00000"/>
                </a:solidFill>
                <a:ea typeface="黑体" pitchFamily="2" charset="-122"/>
              </a:rPr>
              <a:t>A</a:t>
            </a:r>
            <a:r>
              <a:rPr lang="en-US" altLang="zh-CN" i="1" baseline="30000" dirty="0">
                <a:solidFill>
                  <a:srgbClr val="C00000"/>
                </a:solidFill>
                <a:ea typeface="黑体" pitchFamily="2" charset="-122"/>
              </a:rPr>
              <a:t>t</a:t>
            </a:r>
            <a:r>
              <a:rPr lang="en-US" altLang="zh-CN" dirty="0">
                <a:ea typeface="黑体" pitchFamily="2" charset="-122"/>
              </a:rPr>
              <a:t>. Thus </a:t>
            </a:r>
            <a:r>
              <a:rPr lang="en-US" altLang="zh-CN" b="1" dirty="0">
                <a:ea typeface="黑体" pitchFamily="2" charset="-122"/>
              </a:rPr>
              <a:t>A</a:t>
            </a:r>
            <a:r>
              <a:rPr lang="en-US" altLang="zh-CN" dirty="0">
                <a:ea typeface="黑体" pitchFamily="2" charset="-122"/>
              </a:rPr>
              <a:t> = [</a:t>
            </a:r>
            <a:r>
              <a:rPr lang="en-US" altLang="zh-CN" i="1" dirty="0">
                <a:ea typeface="黑体" pitchFamily="2" charset="-122"/>
              </a:rPr>
              <a:t>a</a:t>
            </a:r>
            <a:r>
              <a:rPr lang="en-US" altLang="zh-CN" i="1" baseline="-25000" dirty="0">
                <a:ea typeface="黑体" pitchFamily="2" charset="-122"/>
              </a:rPr>
              <a:t>ij</a:t>
            </a:r>
            <a:r>
              <a:rPr lang="en-US" altLang="zh-CN" dirty="0">
                <a:ea typeface="黑体" pitchFamily="2" charset="-122"/>
              </a:rPr>
              <a:t>] is symmetric if </a:t>
            </a:r>
            <a:r>
              <a:rPr lang="en-US" altLang="zh-CN" i="1" dirty="0">
                <a:ea typeface="黑体" pitchFamily="2" charset="-122"/>
              </a:rPr>
              <a:t>a</a:t>
            </a:r>
            <a:r>
              <a:rPr lang="en-US" altLang="zh-CN" i="1" baseline="-25000" dirty="0">
                <a:ea typeface="黑体" pitchFamily="2" charset="-122"/>
              </a:rPr>
              <a:t>ij</a:t>
            </a:r>
            <a:r>
              <a:rPr lang="en-US" altLang="zh-CN" dirty="0">
                <a:ea typeface="黑体" pitchFamily="2" charset="-122"/>
              </a:rPr>
              <a:t> = </a:t>
            </a:r>
            <a:r>
              <a:rPr lang="en-US" altLang="zh-CN" i="1" dirty="0" err="1">
                <a:ea typeface="黑体" pitchFamily="2" charset="-122"/>
              </a:rPr>
              <a:t>a</a:t>
            </a:r>
            <a:r>
              <a:rPr lang="en-US" altLang="zh-CN" i="1" baseline="-25000" dirty="0" err="1">
                <a:ea typeface="黑体" pitchFamily="2" charset="-122"/>
              </a:rPr>
              <a:t>ji</a:t>
            </a:r>
            <a:r>
              <a:rPr lang="en-US" altLang="zh-CN" dirty="0">
                <a:ea typeface="黑体" pitchFamily="2" charset="-122"/>
              </a:rPr>
              <a:t> for all </a:t>
            </a:r>
            <a:r>
              <a:rPr lang="en-US" altLang="zh-CN" i="1" dirty="0" err="1">
                <a:ea typeface="黑体" pitchFamily="2" charset="-122"/>
              </a:rPr>
              <a:t>i</a:t>
            </a:r>
            <a:r>
              <a:rPr lang="en-US" altLang="zh-CN" dirty="0">
                <a:ea typeface="黑体" pitchFamily="2" charset="-122"/>
              </a:rPr>
              <a:t> and </a:t>
            </a:r>
            <a:r>
              <a:rPr lang="en-US" altLang="zh-CN" i="1" dirty="0">
                <a:ea typeface="黑体" pitchFamily="2" charset="-122"/>
              </a:rPr>
              <a:t>j</a:t>
            </a:r>
            <a:r>
              <a:rPr lang="en-US" altLang="zh-CN" dirty="0">
                <a:ea typeface="黑体" pitchFamily="2" charset="-122"/>
              </a:rPr>
              <a:t> with 1≤</a:t>
            </a:r>
            <a:r>
              <a:rPr lang="en-US" altLang="zh-CN" i="1" dirty="0">
                <a:ea typeface="黑体" pitchFamily="2" charset="-122"/>
              </a:rPr>
              <a:t>i</a:t>
            </a:r>
            <a:r>
              <a:rPr lang="en-US" altLang="zh-CN" dirty="0">
                <a:ea typeface="黑体" pitchFamily="2" charset="-122"/>
              </a:rPr>
              <a:t>≤</a:t>
            </a:r>
            <a:r>
              <a:rPr lang="en-US" altLang="zh-CN" i="1" dirty="0">
                <a:ea typeface="黑体" pitchFamily="2" charset="-122"/>
              </a:rPr>
              <a:t>n</a:t>
            </a:r>
            <a:r>
              <a:rPr lang="en-US" altLang="zh-CN" dirty="0">
                <a:ea typeface="黑体" pitchFamily="2" charset="-122"/>
              </a:rPr>
              <a:t> and 1≤</a:t>
            </a:r>
            <a:r>
              <a:rPr lang="en-US" altLang="zh-CN" i="1" dirty="0">
                <a:ea typeface="黑体" pitchFamily="2" charset="-122"/>
              </a:rPr>
              <a:t>j</a:t>
            </a:r>
            <a:r>
              <a:rPr lang="en-US" altLang="zh-CN" dirty="0">
                <a:ea typeface="黑体" pitchFamily="2" charset="-122"/>
              </a:rPr>
              <a:t>≤</a:t>
            </a:r>
            <a:r>
              <a:rPr lang="en-US" altLang="zh-CN" i="1" dirty="0">
                <a:ea typeface="黑体" pitchFamily="2" charset="-122"/>
              </a:rPr>
              <a:t>n</a:t>
            </a:r>
            <a:r>
              <a:rPr lang="en-US" altLang="zh-CN" dirty="0">
                <a:ea typeface="黑体" pitchFamily="2" charset="-122"/>
              </a:rPr>
              <a:t>.</a:t>
            </a:r>
          </a:p>
        </p:txBody>
      </p:sp>
      <p:graphicFrame>
        <p:nvGraphicFramePr>
          <p:cNvPr id="98306" name="Object 2"/>
          <p:cNvGraphicFramePr>
            <a:graphicFrameLocks noChangeAspect="1"/>
          </p:cNvGraphicFramePr>
          <p:nvPr/>
        </p:nvGraphicFramePr>
        <p:xfrm>
          <a:off x="2738439" y="3929063"/>
          <a:ext cx="2085975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3" imgW="952200" imgH="711000" progId="Equation.3">
                  <p:embed/>
                </p:oleObj>
              </mc:Choice>
              <mc:Fallback>
                <p:oleObj name="Equation" r:id="rId3" imgW="952200" imgH="711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39" y="3929063"/>
                        <a:ext cx="2085975" cy="155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DEFINITION 8</a:t>
            </a:r>
            <a:r>
              <a:rPr lang="en-US" altLang="zh-CN" sz="4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.  </a:t>
            </a:r>
            <a:r>
              <a:rPr lang="en-US" altLang="zh-CN" sz="4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ea typeface="黑体" pitchFamily="2" charset="-122"/>
              </a:rPr>
              <a:t>0-1</a:t>
            </a:r>
            <a:r>
              <a:rPr lang="zh-CN" altLang="en-US" sz="4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ea typeface="黑体" pitchFamily="2" charset="-122"/>
              </a:rPr>
              <a:t>矩阵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9301" y="1428751"/>
            <a:ext cx="10693398" cy="5000625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dist="107763" dir="13500000" algn="ctr" rotWithShape="0">
              <a:schemeClr val="bg2"/>
            </a:outerShdw>
          </a:effectLst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zh-CN" altLang="en-US" dirty="0">
                <a:ea typeface="黑体" pitchFamily="2" charset="-122"/>
              </a:rPr>
              <a:t>元素非</a:t>
            </a:r>
            <a:r>
              <a:rPr lang="en-US" altLang="zh-CN" dirty="0">
                <a:ea typeface="黑体" pitchFamily="2" charset="-122"/>
              </a:rPr>
              <a:t>0</a:t>
            </a:r>
            <a:r>
              <a:rPr lang="zh-CN" altLang="en-US" dirty="0">
                <a:ea typeface="黑体" pitchFamily="2" charset="-122"/>
              </a:rPr>
              <a:t>即</a:t>
            </a:r>
            <a:r>
              <a:rPr lang="en-US" altLang="zh-CN" dirty="0">
                <a:ea typeface="黑体" pitchFamily="2" charset="-122"/>
              </a:rPr>
              <a:t>1</a:t>
            </a:r>
            <a:r>
              <a:rPr lang="zh-CN" altLang="en-US" dirty="0">
                <a:ea typeface="黑体" pitchFamily="2" charset="-122"/>
              </a:rPr>
              <a:t>的矩阵称为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0-1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矩阵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zero-one matrices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>
                <a:ea typeface="黑体" pitchFamily="2" charset="-122"/>
              </a:rPr>
              <a:t>Let </a:t>
            </a:r>
            <a:r>
              <a:rPr lang="en-US" altLang="zh-CN" b="1" dirty="0">
                <a:solidFill>
                  <a:srgbClr val="00A2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A</a:t>
            </a:r>
            <a:r>
              <a:rPr lang="en-US" altLang="zh-CN" dirty="0">
                <a:ea typeface="黑体" pitchFamily="2" charset="-122"/>
              </a:rPr>
              <a:t>= [</a:t>
            </a:r>
            <a:r>
              <a:rPr lang="en-US" altLang="zh-CN" i="1" dirty="0">
                <a:ea typeface="黑体" pitchFamily="2" charset="-122"/>
              </a:rPr>
              <a:t>a</a:t>
            </a:r>
            <a:r>
              <a:rPr lang="en-US" altLang="zh-CN" i="1" baseline="-25000" dirty="0">
                <a:ea typeface="黑体" pitchFamily="2" charset="-122"/>
              </a:rPr>
              <a:t>ij</a:t>
            </a:r>
            <a:r>
              <a:rPr lang="en-US" altLang="zh-CN" dirty="0">
                <a:ea typeface="黑体" pitchFamily="2" charset="-122"/>
              </a:rPr>
              <a:t>] and </a:t>
            </a:r>
            <a:r>
              <a:rPr lang="en-US" altLang="zh-CN" b="1" dirty="0">
                <a:solidFill>
                  <a:srgbClr val="00A2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B</a:t>
            </a:r>
            <a:r>
              <a:rPr lang="en-US" altLang="zh-CN" dirty="0">
                <a:ea typeface="黑体" pitchFamily="2" charset="-122"/>
              </a:rPr>
              <a:t>= [</a:t>
            </a:r>
            <a:r>
              <a:rPr lang="en-US" altLang="zh-CN" i="1" dirty="0">
                <a:ea typeface="黑体" pitchFamily="2" charset="-122"/>
              </a:rPr>
              <a:t>b</a:t>
            </a:r>
            <a:r>
              <a:rPr lang="en-US" altLang="zh-CN" i="1" baseline="-25000" dirty="0">
                <a:ea typeface="黑体" pitchFamily="2" charset="-122"/>
              </a:rPr>
              <a:t>ij</a:t>
            </a:r>
            <a:r>
              <a:rPr lang="en-US" altLang="zh-CN" dirty="0">
                <a:ea typeface="黑体" pitchFamily="2" charset="-122"/>
              </a:rPr>
              <a:t>] be </a:t>
            </a:r>
            <a:r>
              <a:rPr lang="en-US" altLang="zh-CN" i="1" dirty="0">
                <a:solidFill>
                  <a:srgbClr val="00A2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m</a:t>
            </a:r>
            <a:r>
              <a:rPr lang="en-US" altLang="zh-CN" dirty="0">
                <a:solidFill>
                  <a:srgbClr val="00A2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×</a:t>
            </a:r>
            <a:r>
              <a:rPr lang="en-US" altLang="zh-CN" i="1" dirty="0">
                <a:solidFill>
                  <a:srgbClr val="00A2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n</a:t>
            </a:r>
            <a:r>
              <a:rPr lang="en-US" altLang="zh-CN" dirty="0">
                <a:solidFill>
                  <a:srgbClr val="00A2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 zero-one matrices</a:t>
            </a:r>
            <a:r>
              <a:rPr lang="zh-CN" altLang="en-US" dirty="0">
                <a:ea typeface="黑体" pitchFamily="2" charset="-122"/>
              </a:rPr>
              <a:t>（</a:t>
            </a:r>
            <a:r>
              <a:rPr lang="en-US" altLang="zh-CN" dirty="0">
                <a:ea typeface="黑体" pitchFamily="2" charset="-122"/>
              </a:rPr>
              <a:t>0-1</a:t>
            </a:r>
            <a:r>
              <a:rPr lang="zh-CN" altLang="en-US" dirty="0">
                <a:ea typeface="黑体" pitchFamily="2" charset="-122"/>
              </a:rPr>
              <a:t>矩阵）</a:t>
            </a:r>
            <a:r>
              <a:rPr lang="en-US" altLang="zh-CN" dirty="0">
                <a:ea typeface="黑体" pitchFamily="2" charset="-122"/>
              </a:rPr>
              <a:t>. 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dirty="0">
                <a:ea typeface="黑体" pitchFamily="2" charset="-122"/>
              </a:rPr>
              <a:t>Then 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the join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（并） 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of A and B </a:t>
            </a:r>
            <a:r>
              <a:rPr lang="en-US" altLang="zh-CN" dirty="0">
                <a:ea typeface="黑体" pitchFamily="2" charset="-122"/>
              </a:rPr>
              <a:t>is the zero-one matrix with (</a:t>
            </a:r>
            <a:r>
              <a:rPr lang="en-US" altLang="zh-CN" i="1" dirty="0" err="1">
                <a:ea typeface="黑体" pitchFamily="2" charset="-122"/>
              </a:rPr>
              <a:t>i</a:t>
            </a:r>
            <a:r>
              <a:rPr lang="en-US" altLang="zh-CN" dirty="0">
                <a:ea typeface="黑体" pitchFamily="2" charset="-122"/>
              </a:rPr>
              <a:t>, </a:t>
            </a:r>
            <a:r>
              <a:rPr lang="en-US" altLang="zh-CN" i="1" dirty="0">
                <a:ea typeface="黑体" pitchFamily="2" charset="-122"/>
              </a:rPr>
              <a:t>j</a:t>
            </a:r>
            <a:r>
              <a:rPr lang="en-US" altLang="zh-CN" dirty="0">
                <a:ea typeface="黑体" pitchFamily="2" charset="-122"/>
              </a:rPr>
              <a:t>)</a:t>
            </a:r>
            <a:r>
              <a:rPr lang="en-US" altLang="zh-CN" dirty="0" err="1">
                <a:ea typeface="黑体" pitchFamily="2" charset="-122"/>
              </a:rPr>
              <a:t>th</a:t>
            </a:r>
            <a:r>
              <a:rPr lang="en-US" altLang="zh-CN" dirty="0">
                <a:ea typeface="黑体" pitchFamily="2" charset="-122"/>
              </a:rPr>
              <a:t> entry </a:t>
            </a:r>
            <a:r>
              <a:rPr lang="en-US" altLang="zh-CN" i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a</a:t>
            </a:r>
            <a:r>
              <a:rPr lang="en-US" altLang="zh-CN" i="1" baseline="-25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ij</a:t>
            </a:r>
            <a:r>
              <a:rPr lang="en-US" altLang="zh-CN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∨</a:t>
            </a:r>
            <a:r>
              <a:rPr lang="en-US" altLang="zh-CN" i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b</a:t>
            </a:r>
            <a:r>
              <a:rPr lang="en-US" altLang="zh-CN" i="1" baseline="-25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ij</a:t>
            </a:r>
            <a:r>
              <a:rPr lang="en-US" altLang="zh-CN" dirty="0">
                <a:ea typeface="黑体" pitchFamily="2" charset="-122"/>
              </a:rPr>
              <a:t>. The join of A and B is denoted by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A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∨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B</a:t>
            </a:r>
            <a:r>
              <a:rPr lang="en-US" altLang="zh-CN" dirty="0">
                <a:ea typeface="黑体" pitchFamily="2" charset="-122"/>
              </a:rPr>
              <a:t>. 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The meet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（交） 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of A and B </a:t>
            </a:r>
            <a:r>
              <a:rPr lang="en-US" altLang="zh-CN" dirty="0">
                <a:ea typeface="黑体" pitchFamily="2" charset="-122"/>
              </a:rPr>
              <a:t>is the zero-one matrix with (</a:t>
            </a:r>
            <a:r>
              <a:rPr lang="en-US" altLang="zh-CN" dirty="0" err="1">
                <a:ea typeface="黑体" pitchFamily="2" charset="-122"/>
              </a:rPr>
              <a:t>i</a:t>
            </a:r>
            <a:r>
              <a:rPr lang="en-US" altLang="zh-CN" dirty="0">
                <a:ea typeface="黑体" pitchFamily="2" charset="-122"/>
              </a:rPr>
              <a:t>, j)</a:t>
            </a:r>
            <a:r>
              <a:rPr lang="en-US" altLang="zh-CN" dirty="0" err="1">
                <a:ea typeface="黑体" pitchFamily="2" charset="-122"/>
              </a:rPr>
              <a:t>th</a:t>
            </a:r>
            <a:r>
              <a:rPr lang="en-US" altLang="zh-CN" dirty="0">
                <a:ea typeface="黑体" pitchFamily="2" charset="-122"/>
              </a:rPr>
              <a:t> entry </a:t>
            </a:r>
            <a:r>
              <a:rPr lang="en-US" altLang="zh-CN" i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a</a:t>
            </a:r>
            <a:r>
              <a:rPr lang="en-US" altLang="zh-CN" i="1" baseline="-25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ij</a:t>
            </a:r>
            <a:r>
              <a:rPr lang="en-US" altLang="zh-CN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∧</a:t>
            </a:r>
            <a:r>
              <a:rPr lang="en-US" altLang="zh-CN" i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b</a:t>
            </a:r>
            <a:r>
              <a:rPr lang="en-US" altLang="zh-CN" i="1" baseline="-25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ij</a:t>
            </a:r>
            <a:r>
              <a:rPr lang="en-US" altLang="zh-CN" dirty="0">
                <a:ea typeface="黑体" pitchFamily="2" charset="-122"/>
              </a:rPr>
              <a:t>. The meet of </a:t>
            </a:r>
            <a:r>
              <a:rPr lang="en-US" altLang="zh-CN" b="1" dirty="0">
                <a:ea typeface="黑体" pitchFamily="2" charset="-122"/>
              </a:rPr>
              <a:t>A</a:t>
            </a:r>
            <a:r>
              <a:rPr lang="en-US" altLang="zh-CN" dirty="0">
                <a:ea typeface="黑体" pitchFamily="2" charset="-122"/>
              </a:rPr>
              <a:t> and </a:t>
            </a:r>
            <a:r>
              <a:rPr lang="en-US" altLang="zh-CN" b="1" dirty="0">
                <a:ea typeface="黑体" pitchFamily="2" charset="-122"/>
              </a:rPr>
              <a:t>B</a:t>
            </a:r>
            <a:r>
              <a:rPr lang="en-US" altLang="zh-CN" dirty="0">
                <a:ea typeface="黑体" pitchFamily="2" charset="-122"/>
              </a:rPr>
              <a:t> is denoted by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A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∧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B</a:t>
            </a:r>
            <a:r>
              <a:rPr lang="en-US" altLang="zh-CN" dirty="0">
                <a:ea typeface="黑体" pitchFamily="2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16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6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3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3295852"/>
              </p:ext>
            </p:extLst>
          </p:nvPr>
        </p:nvGraphicFramePr>
        <p:xfrm>
          <a:off x="1631504" y="1357314"/>
          <a:ext cx="208597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3" imgW="952200" imgH="457200" progId="Equation.3">
                  <p:embed/>
                </p:oleObj>
              </mc:Choice>
              <mc:Fallback>
                <p:oleObj name="Equation" r:id="rId3" imgW="952200" imgH="457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504" y="1357314"/>
                        <a:ext cx="2085975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12193"/>
              </p:ext>
            </p:extLst>
          </p:nvPr>
        </p:nvGraphicFramePr>
        <p:xfrm>
          <a:off x="4087367" y="1357314"/>
          <a:ext cx="200342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5" imgW="914400" imgH="457200" progId="Equation.3">
                  <p:embed/>
                </p:oleObj>
              </mc:Choice>
              <mc:Fallback>
                <p:oleObj name="Equation" r:id="rId5" imgW="91440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7367" y="1357314"/>
                        <a:ext cx="2003425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703566" y="1547814"/>
            <a:ext cx="28575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atinLnBrk="1">
              <a:defRPr/>
            </a:pPr>
            <a:r>
              <a:rPr lang="en-US" altLang="zh-CN" i="0" dirty="0">
                <a:latin typeface="+mn-lt"/>
                <a:ea typeface="楷体_GB2312" pitchFamily="49" charset="-122"/>
              </a:rPr>
              <a:t>A</a:t>
            </a:r>
            <a:r>
              <a:rPr lang="en-US" altLang="zh-CN" i="0" dirty="0">
                <a:ea typeface="楷体_GB2312" pitchFamily="49" charset="-122"/>
                <a:sym typeface="Symbol"/>
              </a:rPr>
              <a:t></a:t>
            </a:r>
            <a:r>
              <a:rPr lang="en-US" altLang="zh-CN" i="0" dirty="0">
                <a:latin typeface="+mn-lt"/>
                <a:ea typeface="楷体_GB2312" pitchFamily="49" charset="-122"/>
              </a:rPr>
              <a:t>B=?    A</a:t>
            </a:r>
            <a:r>
              <a:rPr lang="en-US" altLang="zh-CN" i="0" dirty="0">
                <a:latin typeface="+mn-lt"/>
                <a:ea typeface="楷体_GB2312" pitchFamily="49" charset="-122"/>
                <a:sym typeface="Symbol"/>
              </a:rPr>
              <a:t></a:t>
            </a:r>
            <a:r>
              <a:rPr lang="en-US" altLang="zh-CN" i="0" dirty="0">
                <a:latin typeface="+mn-lt"/>
                <a:ea typeface="楷体_GB2312" pitchFamily="49" charset="-122"/>
              </a:rPr>
              <a:t>B=?    </a:t>
            </a:r>
            <a:endParaRPr lang="zh-CN" altLang="en-US" i="0" dirty="0">
              <a:latin typeface="+mn-lt"/>
              <a:ea typeface="楷体_GB2312" pitchFamily="49" charset="-122"/>
            </a:endParaRPr>
          </a:p>
        </p:txBody>
      </p:sp>
      <p:graphicFrame>
        <p:nvGraphicFramePr>
          <p:cNvPr id="99332" name="Object 4"/>
          <p:cNvGraphicFramePr>
            <a:graphicFrameLocks noChangeAspect="1"/>
          </p:cNvGraphicFramePr>
          <p:nvPr/>
        </p:nvGraphicFramePr>
        <p:xfrm>
          <a:off x="2524125" y="3000376"/>
          <a:ext cx="2503488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7" imgW="1143000" imgH="457200" progId="Equation.3">
                  <p:embed/>
                </p:oleObj>
              </mc:Choice>
              <mc:Fallback>
                <p:oleObj name="Equation" r:id="rId7" imgW="1143000" imgH="457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25" y="3000376"/>
                        <a:ext cx="2503488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2468563" y="4500564"/>
          <a:ext cx="2614612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Equation" r:id="rId9" imgW="1193760" imgH="457200" progId="Equation.3">
                  <p:embed/>
                </p:oleObj>
              </mc:Choice>
              <mc:Fallback>
                <p:oleObj name="Equation" r:id="rId9" imgW="119376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8563" y="4500564"/>
                        <a:ext cx="2614612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DEFINITION 9.   </a:t>
            </a:r>
            <a:r>
              <a:rPr lang="zh-CN" altLang="en-US" sz="4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ea typeface="黑体" pitchFamily="2" charset="-122"/>
              </a:rPr>
              <a:t>布尔积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3432" y="1500188"/>
            <a:ext cx="10296574" cy="4545012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dist="107763" dir="135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altLang="zh-CN" dirty="0">
                <a:ea typeface="黑体" pitchFamily="2" charset="-122"/>
              </a:rPr>
              <a:t>Let</a:t>
            </a:r>
            <a:r>
              <a:rPr lang="en-US" altLang="zh-CN" b="1" dirty="0">
                <a:ea typeface="黑体" pitchFamily="2" charset="-122"/>
              </a:rPr>
              <a:t> </a:t>
            </a:r>
            <a:r>
              <a:rPr lang="en-US" altLang="zh-CN" b="1" dirty="0">
                <a:solidFill>
                  <a:srgbClr val="00A2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A</a:t>
            </a:r>
            <a:r>
              <a:rPr lang="en-US" altLang="zh-CN" b="1" dirty="0">
                <a:ea typeface="黑体" pitchFamily="2" charset="-122"/>
              </a:rPr>
              <a:t> </a:t>
            </a:r>
            <a:r>
              <a:rPr lang="en-US" altLang="zh-CN" dirty="0">
                <a:ea typeface="黑体" pitchFamily="2" charset="-122"/>
              </a:rPr>
              <a:t>= [</a:t>
            </a:r>
            <a:r>
              <a:rPr lang="en-US" altLang="zh-CN" i="1" dirty="0">
                <a:ea typeface="黑体" pitchFamily="2" charset="-122"/>
              </a:rPr>
              <a:t>a</a:t>
            </a:r>
            <a:r>
              <a:rPr lang="en-US" altLang="zh-CN" i="1" baseline="-25000" dirty="0">
                <a:ea typeface="黑体" pitchFamily="2" charset="-122"/>
              </a:rPr>
              <a:t>ij</a:t>
            </a:r>
            <a:r>
              <a:rPr lang="en-US" altLang="zh-CN" dirty="0">
                <a:ea typeface="黑体" pitchFamily="2" charset="-122"/>
              </a:rPr>
              <a:t>] be an </a:t>
            </a:r>
            <a:r>
              <a:rPr lang="en-US" altLang="zh-CN" i="1" dirty="0" err="1">
                <a:solidFill>
                  <a:srgbClr val="00A249"/>
                </a:solidFill>
                <a:ea typeface="黑体" pitchFamily="2" charset="-122"/>
              </a:rPr>
              <a:t>m</a:t>
            </a:r>
            <a:r>
              <a:rPr lang="en-US" altLang="zh-CN" dirty="0" err="1">
                <a:solidFill>
                  <a:srgbClr val="00A249"/>
                </a:solidFill>
                <a:ea typeface="黑体" pitchFamily="2" charset="-122"/>
              </a:rPr>
              <a:t>×</a:t>
            </a:r>
            <a:r>
              <a:rPr lang="en-US" altLang="zh-CN" i="1" dirty="0" err="1">
                <a:solidFill>
                  <a:srgbClr val="00A249"/>
                </a:solidFill>
                <a:ea typeface="黑体" pitchFamily="2" charset="-122"/>
              </a:rPr>
              <a:t>k</a:t>
            </a:r>
            <a:r>
              <a:rPr lang="en-US" altLang="zh-CN" dirty="0">
                <a:solidFill>
                  <a:srgbClr val="00A249"/>
                </a:solidFill>
                <a:ea typeface="黑体" pitchFamily="2" charset="-122"/>
              </a:rPr>
              <a:t> zero-one matrix </a:t>
            </a:r>
            <a:r>
              <a:rPr lang="en-US" altLang="zh-CN" dirty="0">
                <a:ea typeface="黑体" pitchFamily="2" charset="-122"/>
              </a:rPr>
              <a:t>and </a:t>
            </a:r>
            <a:r>
              <a:rPr lang="en-US" altLang="zh-CN" b="1" dirty="0">
                <a:solidFill>
                  <a:srgbClr val="00A2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B</a:t>
            </a:r>
            <a:r>
              <a:rPr lang="en-US" altLang="zh-CN" dirty="0">
                <a:ea typeface="黑体" pitchFamily="2" charset="-122"/>
              </a:rPr>
              <a:t> = [</a:t>
            </a:r>
            <a:r>
              <a:rPr lang="en-US" altLang="zh-CN" i="1" dirty="0">
                <a:ea typeface="黑体" pitchFamily="2" charset="-122"/>
              </a:rPr>
              <a:t>b</a:t>
            </a:r>
            <a:r>
              <a:rPr lang="en-US" altLang="zh-CN" i="1" baseline="-25000" dirty="0">
                <a:ea typeface="黑体" pitchFamily="2" charset="-122"/>
              </a:rPr>
              <a:t>ij</a:t>
            </a:r>
            <a:r>
              <a:rPr lang="en-US" altLang="zh-CN" dirty="0">
                <a:ea typeface="黑体" pitchFamily="2" charset="-122"/>
              </a:rPr>
              <a:t>] be a </a:t>
            </a:r>
            <a:r>
              <a:rPr lang="en-US" altLang="zh-CN" i="1" dirty="0" err="1">
                <a:solidFill>
                  <a:srgbClr val="00A249"/>
                </a:solidFill>
                <a:ea typeface="黑体" pitchFamily="2" charset="-122"/>
              </a:rPr>
              <a:t>k</a:t>
            </a:r>
            <a:r>
              <a:rPr lang="en-US" altLang="zh-CN" dirty="0" err="1">
                <a:solidFill>
                  <a:srgbClr val="00A249"/>
                </a:solidFill>
                <a:ea typeface="黑体" pitchFamily="2" charset="-122"/>
              </a:rPr>
              <a:t>×</a:t>
            </a:r>
            <a:r>
              <a:rPr lang="en-US" altLang="zh-CN" i="1" dirty="0" err="1">
                <a:solidFill>
                  <a:srgbClr val="00A249"/>
                </a:solidFill>
                <a:ea typeface="黑体" pitchFamily="2" charset="-122"/>
              </a:rPr>
              <a:t>n</a:t>
            </a:r>
            <a:r>
              <a:rPr lang="en-US" altLang="zh-CN" dirty="0">
                <a:solidFill>
                  <a:srgbClr val="00A249"/>
                </a:solidFill>
                <a:ea typeface="黑体" pitchFamily="2" charset="-122"/>
              </a:rPr>
              <a:t> zero-one matrix</a:t>
            </a:r>
            <a:r>
              <a:rPr lang="en-US" altLang="zh-CN" dirty="0">
                <a:ea typeface="黑体" pitchFamily="2" charset="-122"/>
              </a:rPr>
              <a:t>. Then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the Boolean product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（布尔积）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of </a:t>
            </a: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A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 and </a:t>
            </a: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B</a:t>
            </a:r>
            <a:r>
              <a:rPr lang="en-US" altLang="zh-CN" dirty="0">
                <a:ea typeface="黑体" pitchFamily="2" charset="-122"/>
              </a:rPr>
              <a:t>, denoted by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A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⊙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B</a:t>
            </a:r>
            <a:r>
              <a:rPr lang="en-US" altLang="zh-CN" dirty="0">
                <a:ea typeface="黑体" pitchFamily="2" charset="-122"/>
              </a:rPr>
              <a:t>, is the </a:t>
            </a:r>
            <a:r>
              <a:rPr lang="en-US" altLang="zh-CN" i="1" dirty="0">
                <a:ea typeface="黑体" pitchFamily="2" charset="-122"/>
              </a:rPr>
              <a:t>m</a:t>
            </a:r>
            <a:r>
              <a:rPr lang="en-US" altLang="zh-CN" dirty="0">
                <a:ea typeface="黑体" pitchFamily="2" charset="-122"/>
              </a:rPr>
              <a:t>×</a:t>
            </a:r>
            <a:r>
              <a:rPr lang="en-US" altLang="zh-CN" i="1" dirty="0">
                <a:ea typeface="黑体" pitchFamily="2" charset="-122"/>
              </a:rPr>
              <a:t>n</a:t>
            </a:r>
            <a:r>
              <a:rPr lang="en-US" altLang="zh-CN" dirty="0">
                <a:ea typeface="黑体" pitchFamily="2" charset="-122"/>
              </a:rPr>
              <a:t> matrix with (</a:t>
            </a:r>
            <a:r>
              <a:rPr lang="en-US" altLang="zh-CN" i="1" dirty="0" err="1">
                <a:ea typeface="黑体" pitchFamily="2" charset="-122"/>
              </a:rPr>
              <a:t>i</a:t>
            </a:r>
            <a:r>
              <a:rPr lang="en-US" altLang="zh-CN" dirty="0">
                <a:ea typeface="黑体" pitchFamily="2" charset="-122"/>
              </a:rPr>
              <a:t>, </a:t>
            </a:r>
            <a:r>
              <a:rPr lang="en-US" altLang="zh-CN" i="1" dirty="0">
                <a:ea typeface="黑体" pitchFamily="2" charset="-122"/>
              </a:rPr>
              <a:t>j</a:t>
            </a:r>
            <a:r>
              <a:rPr lang="en-US" altLang="zh-CN" dirty="0">
                <a:ea typeface="黑体" pitchFamily="2" charset="-122"/>
              </a:rPr>
              <a:t>)</a:t>
            </a:r>
            <a:r>
              <a:rPr lang="en-US" altLang="zh-CN" dirty="0" err="1">
                <a:ea typeface="黑体" pitchFamily="2" charset="-122"/>
              </a:rPr>
              <a:t>th</a:t>
            </a:r>
            <a:r>
              <a:rPr lang="en-US" altLang="zh-CN" dirty="0">
                <a:ea typeface="黑体" pitchFamily="2" charset="-122"/>
              </a:rPr>
              <a:t> entry [</a:t>
            </a:r>
            <a:r>
              <a:rPr lang="en-US" altLang="zh-CN" i="1" dirty="0" err="1">
                <a:ea typeface="黑体" pitchFamily="2" charset="-122"/>
              </a:rPr>
              <a:t>c</a:t>
            </a:r>
            <a:r>
              <a:rPr lang="en-US" altLang="zh-CN" i="1" baseline="-25000" dirty="0" err="1">
                <a:ea typeface="黑体" pitchFamily="2" charset="-122"/>
              </a:rPr>
              <a:t>ij</a:t>
            </a:r>
            <a:r>
              <a:rPr lang="en-US" altLang="zh-CN" dirty="0">
                <a:ea typeface="黑体" pitchFamily="2" charset="-122"/>
              </a:rPr>
              <a:t>] where                            </a:t>
            </a:r>
            <a:r>
              <a:rPr lang="en-US" altLang="zh-CN" i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c</a:t>
            </a:r>
            <a:r>
              <a:rPr lang="en-US" altLang="zh-CN" i="1" baseline="-25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ij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 =  (</a:t>
            </a:r>
            <a:r>
              <a:rPr lang="en-US" altLang="zh-CN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a</a:t>
            </a:r>
            <a:r>
              <a:rPr lang="en-US" altLang="zh-CN" i="1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i</a:t>
            </a:r>
            <a:r>
              <a:rPr lang="en-US" altLang="zh-CN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1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∧</a:t>
            </a:r>
            <a:r>
              <a:rPr lang="en-US" altLang="zh-CN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b</a:t>
            </a:r>
            <a:r>
              <a:rPr lang="en-US" altLang="zh-CN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1</a:t>
            </a:r>
            <a:r>
              <a:rPr lang="en-US" altLang="zh-CN" i="1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j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)∨(</a:t>
            </a:r>
            <a:r>
              <a:rPr lang="en-US" altLang="zh-CN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a</a:t>
            </a:r>
            <a:r>
              <a:rPr lang="en-US" altLang="zh-CN" i="1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i</a:t>
            </a:r>
            <a:r>
              <a:rPr lang="en-US" altLang="zh-CN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2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∧</a:t>
            </a:r>
            <a:r>
              <a:rPr lang="en-US" altLang="zh-CN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b</a:t>
            </a:r>
            <a:r>
              <a:rPr lang="en-US" altLang="zh-CN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2</a:t>
            </a:r>
            <a:r>
              <a:rPr lang="en-US" altLang="zh-CN" i="1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j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)∨…∨(</a:t>
            </a:r>
            <a:r>
              <a:rPr lang="en-US" altLang="zh-CN" i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a</a:t>
            </a:r>
            <a:r>
              <a:rPr lang="en-US" altLang="zh-CN" i="1" baseline="-25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ik</a:t>
            </a:r>
            <a:r>
              <a:rPr lang="en-US" altLang="zh-CN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∧</a:t>
            </a:r>
            <a:r>
              <a:rPr lang="en-US" altLang="zh-CN" i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b</a:t>
            </a:r>
            <a:r>
              <a:rPr lang="en-US" altLang="zh-CN" i="1" baseline="-25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kj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)</a:t>
            </a:r>
            <a:r>
              <a:rPr lang="en-US" altLang="zh-CN" dirty="0">
                <a:ea typeface="黑体" pitchFamily="2" charset="-122"/>
              </a:rPr>
              <a:t>.</a:t>
            </a:r>
          </a:p>
          <a:p>
            <a:pPr>
              <a:defRPr/>
            </a:pPr>
            <a:endParaRPr lang="en-US" altLang="zh-CN" dirty="0">
              <a:ea typeface="黑体" pitchFamily="2" charset="-122"/>
            </a:endParaRPr>
          </a:p>
          <a:p>
            <a:pPr>
              <a:defRPr/>
            </a:pPr>
            <a:r>
              <a:rPr lang="zh-CN" altLang="en-US" dirty="0">
                <a:ea typeface="黑体" pitchFamily="2" charset="-122"/>
              </a:rPr>
              <a:t>类似于两个矩阵的普通乘积运算。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3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8868350"/>
              </p:ext>
            </p:extLst>
          </p:nvPr>
        </p:nvGraphicFramePr>
        <p:xfrm>
          <a:off x="1271464" y="1285875"/>
          <a:ext cx="1557337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3" imgW="711000" imgH="711000" progId="Equation.3">
                  <p:embed/>
                </p:oleObj>
              </mc:Choice>
              <mc:Fallback>
                <p:oleObj name="Equation" r:id="rId3" imgW="711000" imgH="711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464" y="1285875"/>
                        <a:ext cx="1557337" cy="155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6882725"/>
              </p:ext>
            </p:extLst>
          </p:nvPr>
        </p:nvGraphicFramePr>
        <p:xfrm>
          <a:off x="3343151" y="1571626"/>
          <a:ext cx="200342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5" imgW="914400" imgH="457200" progId="Equation.3">
                  <p:embed/>
                </p:oleObj>
              </mc:Choice>
              <mc:Fallback>
                <p:oleObj name="Equation" r:id="rId5" imgW="914400" imgH="457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3151" y="1571626"/>
                        <a:ext cx="2003425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986339" y="1785939"/>
            <a:ext cx="2357437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atinLnBrk="1">
              <a:defRPr/>
            </a:pPr>
            <a:r>
              <a:rPr lang="en-US" altLang="zh-CN" b="1" i="0" dirty="0">
                <a:latin typeface="+mn-lt"/>
                <a:ea typeface="楷体_GB2312" pitchFamily="49" charset="-122"/>
              </a:rPr>
              <a:t>A</a:t>
            </a:r>
            <a:r>
              <a:rPr lang="zh-CN" altLang="en-US" i="0" dirty="0">
                <a:latin typeface="+mn-lt"/>
                <a:ea typeface="楷体_GB2312" pitchFamily="49" charset="-122"/>
              </a:rPr>
              <a:t>⊙</a:t>
            </a:r>
            <a:r>
              <a:rPr lang="en-US" altLang="zh-CN" b="1" i="0" dirty="0">
                <a:latin typeface="+mn-lt"/>
                <a:ea typeface="楷体_GB2312" pitchFamily="49" charset="-122"/>
              </a:rPr>
              <a:t>B=?</a:t>
            </a:r>
            <a:endParaRPr lang="zh-CN" altLang="en-US" b="1" i="0" dirty="0">
              <a:latin typeface="+mn-lt"/>
              <a:ea typeface="楷体_GB2312" pitchFamily="49" charset="-122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809751" y="3143251"/>
          <a:ext cx="8156575" cy="164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Equation" r:id="rId7" imgW="3530520" imgH="711000" progId="Equation.3">
                  <p:embed/>
                </p:oleObj>
              </mc:Choice>
              <mc:Fallback>
                <p:oleObj name="Equation" r:id="rId7" imgW="3530520" imgH="7110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1" y="3143251"/>
                        <a:ext cx="8156575" cy="1643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786064" y="4786314"/>
          <a:ext cx="1857375" cy="170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Equation" r:id="rId9" imgW="774360" imgH="711000" progId="Equation.3">
                  <p:embed/>
                </p:oleObj>
              </mc:Choice>
              <mc:Fallback>
                <p:oleObj name="Equation" r:id="rId9" imgW="774360" imgH="7110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4" y="4786314"/>
                        <a:ext cx="1857375" cy="170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9416" y="1357313"/>
            <a:ext cx="10584606" cy="4375943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dist="107763" dir="13500000" algn="ctr" rotWithShape="0">
              <a:schemeClr val="bg2"/>
            </a:outerShdw>
          </a:effectLst>
        </p:spPr>
        <p:txBody>
          <a:bodyPr/>
          <a:lstStyle/>
          <a:p>
            <a:pPr>
              <a:lnSpc>
                <a:spcPct val="130000"/>
              </a:lnSpc>
              <a:defRPr/>
            </a:pPr>
            <a:r>
              <a:rPr lang="en-US" altLang="zh-CN" dirty="0">
                <a:ea typeface="黑体" pitchFamily="2" charset="-122"/>
              </a:rPr>
              <a:t>Let </a:t>
            </a:r>
            <a:r>
              <a:rPr lang="en-US" altLang="zh-CN" b="1" dirty="0">
                <a:ea typeface="黑体" pitchFamily="2" charset="-122"/>
              </a:rPr>
              <a:t>A</a:t>
            </a:r>
            <a:r>
              <a:rPr lang="en-US" altLang="zh-CN" dirty="0">
                <a:ea typeface="黑体" pitchFamily="2" charset="-122"/>
              </a:rPr>
              <a:t> be a square zero-one matrix</a:t>
            </a:r>
            <a:r>
              <a:rPr lang="zh-CN" altLang="en-US" dirty="0">
                <a:ea typeface="黑体" pitchFamily="2" charset="-122"/>
              </a:rPr>
              <a:t>（</a:t>
            </a:r>
            <a:r>
              <a:rPr lang="en-US" altLang="zh-CN" dirty="0">
                <a:ea typeface="黑体" pitchFamily="2" charset="-122"/>
              </a:rPr>
              <a:t>0-1</a:t>
            </a:r>
            <a:r>
              <a:rPr lang="zh-CN" altLang="en-US" dirty="0">
                <a:ea typeface="黑体" pitchFamily="2" charset="-122"/>
              </a:rPr>
              <a:t>方阵） </a:t>
            </a:r>
            <a:r>
              <a:rPr lang="en-US" altLang="zh-CN" dirty="0">
                <a:ea typeface="黑体" pitchFamily="2" charset="-122"/>
              </a:rPr>
              <a:t>and let </a:t>
            </a:r>
            <a:r>
              <a:rPr lang="en-US" altLang="zh-CN" i="1" dirty="0">
                <a:ea typeface="黑体" pitchFamily="2" charset="-122"/>
              </a:rPr>
              <a:t>r</a:t>
            </a:r>
            <a:r>
              <a:rPr lang="en-US" altLang="zh-CN" dirty="0">
                <a:ea typeface="黑体" pitchFamily="2" charset="-122"/>
              </a:rPr>
              <a:t> be a positive integer</a:t>
            </a:r>
            <a:r>
              <a:rPr lang="zh-CN" altLang="en-US" dirty="0">
                <a:ea typeface="黑体" pitchFamily="2" charset="-122"/>
              </a:rPr>
              <a:t>（正整数）</a:t>
            </a:r>
            <a:r>
              <a:rPr lang="en-US" altLang="zh-CN" dirty="0">
                <a:ea typeface="黑体" pitchFamily="2" charset="-122"/>
              </a:rPr>
              <a:t>. </a:t>
            </a:r>
            <a:r>
              <a:rPr lang="en-US" altLang="zh-CN" dirty="0">
                <a:solidFill>
                  <a:srgbClr val="00A2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The </a:t>
            </a:r>
            <a:r>
              <a:rPr lang="en-US" altLang="zh-CN" i="1" dirty="0" err="1"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r</a:t>
            </a:r>
            <a:r>
              <a:rPr lang="en-US" altLang="zh-CN" dirty="0" err="1">
                <a:solidFill>
                  <a:srgbClr val="00A2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th</a:t>
            </a:r>
            <a:r>
              <a:rPr lang="en-US" altLang="zh-CN" dirty="0">
                <a:solidFill>
                  <a:srgbClr val="00A2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 Boolean power</a:t>
            </a:r>
            <a:r>
              <a:rPr lang="zh-CN" altLang="en-US" dirty="0">
                <a:solidFill>
                  <a:srgbClr val="00A2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（</a:t>
            </a:r>
            <a:r>
              <a:rPr lang="en-US" altLang="zh-CN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r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次布尔幂</a:t>
            </a:r>
            <a:r>
              <a:rPr lang="zh-CN" altLang="en-US" dirty="0">
                <a:solidFill>
                  <a:srgbClr val="00A2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） </a:t>
            </a:r>
            <a:r>
              <a:rPr lang="en-US" altLang="zh-CN" dirty="0">
                <a:solidFill>
                  <a:srgbClr val="00A2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of </a:t>
            </a:r>
            <a:r>
              <a:rPr lang="en-US" altLang="zh-CN" dirty="0"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A</a:t>
            </a:r>
            <a:r>
              <a:rPr lang="en-US" altLang="zh-CN" dirty="0">
                <a:solidFill>
                  <a:srgbClr val="00A2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 </a:t>
            </a:r>
            <a:r>
              <a:rPr lang="en-US" altLang="zh-CN" dirty="0">
                <a:ea typeface="黑体" pitchFamily="2" charset="-122"/>
              </a:rPr>
              <a:t>is 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the Boolean product of </a:t>
            </a:r>
            <a:r>
              <a:rPr lang="en-US" altLang="zh-CN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r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 </a:t>
            </a:r>
            <a:r>
              <a:rPr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A</a:t>
            </a:r>
            <a:r>
              <a:rPr lang="en-US" altLang="zh-CN" dirty="0">
                <a:ea typeface="黑体" pitchFamily="2" charset="-122"/>
              </a:rPr>
              <a:t>. The </a:t>
            </a:r>
            <a:r>
              <a:rPr lang="en-US" altLang="zh-CN" b="1" i="1" dirty="0" err="1">
                <a:ea typeface="黑体" pitchFamily="2" charset="-122"/>
              </a:rPr>
              <a:t>r</a:t>
            </a:r>
            <a:r>
              <a:rPr lang="en-US" altLang="zh-CN" dirty="0" err="1">
                <a:ea typeface="黑体" pitchFamily="2" charset="-122"/>
              </a:rPr>
              <a:t>th</a:t>
            </a:r>
            <a:r>
              <a:rPr lang="en-US" altLang="zh-CN" dirty="0">
                <a:ea typeface="黑体" pitchFamily="2" charset="-122"/>
              </a:rPr>
              <a:t> Boolean product of </a:t>
            </a:r>
            <a:r>
              <a:rPr lang="en-US" altLang="zh-CN" b="1" dirty="0">
                <a:ea typeface="黑体" pitchFamily="2" charset="-122"/>
              </a:rPr>
              <a:t>A</a:t>
            </a:r>
            <a:r>
              <a:rPr lang="en-US" altLang="zh-CN" dirty="0">
                <a:ea typeface="黑体" pitchFamily="2" charset="-122"/>
              </a:rPr>
              <a:t> is denoted by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A</a:t>
            </a:r>
            <a:r>
              <a:rPr lang="en-US" altLang="zh-CN" baseline="30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[</a:t>
            </a:r>
            <a:r>
              <a:rPr lang="en-US" altLang="zh-CN" i="1" baseline="30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r</a:t>
            </a:r>
            <a:r>
              <a:rPr lang="en-US" altLang="zh-CN" baseline="30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]</a:t>
            </a:r>
            <a:r>
              <a:rPr lang="en-US" altLang="zh-CN" dirty="0">
                <a:ea typeface="黑体" pitchFamily="2" charset="-122"/>
              </a:rPr>
              <a:t>. Hence</a:t>
            </a:r>
          </a:p>
          <a:p>
            <a:pPr algn="ctr">
              <a:lnSpc>
                <a:spcPct val="130000"/>
              </a:lnSpc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A</a:t>
            </a:r>
            <a:r>
              <a:rPr lang="en-US" altLang="zh-CN" baseline="30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[</a:t>
            </a:r>
            <a:r>
              <a:rPr lang="en-US" altLang="zh-CN" i="1" baseline="30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r</a:t>
            </a:r>
            <a:r>
              <a:rPr lang="en-US" altLang="zh-CN" baseline="30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]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 =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⊙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⊙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⊙…⊙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 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  <a:defRPr/>
            </a:pPr>
            <a:r>
              <a:rPr lang="en-US" altLang="zh-CN" dirty="0">
                <a:ea typeface="黑体" pitchFamily="2" charset="-122"/>
              </a:rPr>
              <a:t>     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  <a:defRPr/>
            </a:pPr>
            <a:r>
              <a:rPr lang="en-US" altLang="zh-CN" b="1" dirty="0">
                <a:ea typeface="黑体" pitchFamily="2" charset="-122"/>
              </a:rPr>
              <a:t>    A</a:t>
            </a:r>
            <a:r>
              <a:rPr lang="en-US" altLang="zh-CN" baseline="30000" dirty="0">
                <a:ea typeface="黑体" pitchFamily="2" charset="-122"/>
              </a:rPr>
              <a:t>[0]</a:t>
            </a:r>
            <a:r>
              <a:rPr lang="en-US" altLang="zh-CN" dirty="0">
                <a:ea typeface="黑体" pitchFamily="2" charset="-122"/>
              </a:rPr>
              <a:t> to be </a:t>
            </a:r>
            <a:r>
              <a:rPr lang="en-US" altLang="zh-CN" b="1" dirty="0">
                <a:ea typeface="黑体" pitchFamily="2" charset="-122"/>
              </a:rPr>
              <a:t>I</a:t>
            </a:r>
            <a:r>
              <a:rPr lang="en-US" altLang="zh-CN" i="1" baseline="-25000" dirty="0">
                <a:ea typeface="黑体" pitchFamily="2" charset="-122"/>
              </a:rPr>
              <a:t>n</a:t>
            </a:r>
            <a:r>
              <a:rPr lang="en-US" altLang="zh-CN" dirty="0">
                <a:ea typeface="黑体" pitchFamily="2" charset="-122"/>
              </a:rPr>
              <a:t>.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DEFINITION 10.  </a:t>
            </a:r>
          </a:p>
        </p:txBody>
      </p:sp>
      <p:sp>
        <p:nvSpPr>
          <p:cNvPr id="4" name="左大括号 3"/>
          <p:cNvSpPr/>
          <p:nvPr/>
        </p:nvSpPr>
        <p:spPr bwMode="auto">
          <a:xfrm rot="5400000" flipH="1">
            <a:off x="6417469" y="3114377"/>
            <a:ext cx="285750" cy="2643188"/>
          </a:xfrm>
          <a:prstGeom prst="leftBrace">
            <a:avLst>
              <a:gd name="adj1" fmla="val 42376"/>
              <a:gd name="adj2" fmla="val 50000"/>
            </a:avLst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latinLnBrk="1">
              <a:defRPr/>
            </a:pPr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270626" y="4475659"/>
            <a:ext cx="682625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zh-CN" dirty="0">
                <a:latin typeface="+mn-lt"/>
                <a:ea typeface="楷体_GB2312" pitchFamily="49" charset="-122"/>
              </a:rPr>
              <a:t>r</a:t>
            </a:r>
            <a:r>
              <a:rPr lang="zh-CN" altLang="en-US" i="0" dirty="0">
                <a:latin typeface="+mn-lt"/>
                <a:ea typeface="楷体_GB2312" pitchFamily="49" charset="-122"/>
              </a:rPr>
              <a:t>次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095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3432" y="1847850"/>
            <a:ext cx="6858000" cy="83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dirty="0"/>
              <a:t>练习     </a:t>
            </a:r>
            <a:r>
              <a:rPr lang="en-US" altLang="zh-CN" dirty="0"/>
              <a:t>p126   3b),  27, 29b)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4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ea typeface="黑体" pitchFamily="2" charset="-122"/>
              </a:rPr>
              <a:t>矩阵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5500" y="1428751"/>
            <a:ext cx="8072438" cy="1643063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zh-CN" altLang="en-US" dirty="0"/>
              <a:t>矩阵表示两个集合中元素之间的关系。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zh-CN" altLang="en-US" dirty="0"/>
              <a:t>矩阵是解决许多问题的数学基础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4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ea typeface="黑体" pitchFamily="2" charset="-122"/>
              </a:rPr>
              <a:t>矩阵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024189" y="1643064"/>
            <a:ext cx="5000625" cy="378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1">
              <a:lnSpc>
                <a:spcPct val="150000"/>
              </a:lnSpc>
              <a:buClr>
                <a:srgbClr val="C00000"/>
              </a:buClr>
              <a:buFont typeface="Webdings" pitchFamily="18" charset="2"/>
              <a:buChar char=""/>
              <a:defRPr/>
            </a:pPr>
            <a:r>
              <a:rPr lang="zh-CN" altLang="en-US" sz="32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 引言</a:t>
            </a:r>
          </a:p>
          <a:p>
            <a:pPr latinLnBrk="1">
              <a:lnSpc>
                <a:spcPct val="150000"/>
              </a:lnSpc>
              <a:buClr>
                <a:srgbClr val="C00000"/>
              </a:buClr>
              <a:buFont typeface="Webdings" pitchFamily="18" charset="2"/>
              <a:buChar char=""/>
              <a:defRPr/>
            </a:pPr>
            <a:r>
              <a:rPr lang="zh-CN" altLang="en-US" sz="32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 矩阵算术</a:t>
            </a:r>
          </a:p>
          <a:p>
            <a:pPr latinLnBrk="1">
              <a:lnSpc>
                <a:spcPct val="150000"/>
              </a:lnSpc>
              <a:buClr>
                <a:srgbClr val="C00000"/>
              </a:buClr>
              <a:buFont typeface="Webdings" pitchFamily="18" charset="2"/>
              <a:buChar char=""/>
              <a:defRPr/>
            </a:pPr>
            <a:r>
              <a:rPr lang="zh-CN" altLang="en-US" sz="32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 矩阵乘法算法</a:t>
            </a:r>
          </a:p>
          <a:p>
            <a:pPr latinLnBrk="1">
              <a:lnSpc>
                <a:spcPct val="150000"/>
              </a:lnSpc>
              <a:buClr>
                <a:srgbClr val="C00000"/>
              </a:buClr>
              <a:buFont typeface="Webdings" pitchFamily="18" charset="2"/>
              <a:buChar char=""/>
              <a:defRPr/>
            </a:pPr>
            <a:r>
              <a:rPr lang="zh-CN" altLang="en-US" sz="32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 矩阵转置和幂</a:t>
            </a:r>
          </a:p>
          <a:p>
            <a:pPr latinLnBrk="1">
              <a:lnSpc>
                <a:spcPct val="150000"/>
              </a:lnSpc>
              <a:buClr>
                <a:srgbClr val="C00000"/>
              </a:buClr>
              <a:buFont typeface="Webdings" pitchFamily="18" charset="2"/>
              <a:buChar char=""/>
              <a:defRPr/>
            </a:pPr>
            <a:r>
              <a:rPr lang="en-US" altLang="zh-CN" sz="32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 0-1</a:t>
            </a:r>
            <a:r>
              <a:rPr lang="zh-CN" altLang="en-US" sz="32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矩阵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DEFINITION 1.   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424" y="1428750"/>
            <a:ext cx="10440590" cy="1500188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dist="107763" dir="13500000" algn="ctr" rotWithShape="0">
              <a:schemeClr val="bg2"/>
            </a:outerShdw>
          </a:effec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C00000"/>
                </a:solidFill>
                <a:ea typeface="黑体" pitchFamily="2" charset="-122"/>
              </a:rPr>
              <a:t>矩阵</a:t>
            </a:r>
            <a:r>
              <a:rPr lang="zh-CN" altLang="en-US" dirty="0">
                <a:ea typeface="黑体" pitchFamily="2" charset="-122"/>
              </a:rPr>
              <a:t>是数的矩形数组，</a:t>
            </a:r>
            <a:r>
              <a:rPr lang="en-US" altLang="zh-CN" i="1" dirty="0">
                <a:ea typeface="黑体" pitchFamily="2" charset="-122"/>
              </a:rPr>
              <a:t>m</a:t>
            </a:r>
            <a:r>
              <a:rPr lang="zh-CN" altLang="en-US" dirty="0">
                <a:ea typeface="黑体" pitchFamily="2" charset="-122"/>
              </a:rPr>
              <a:t>行</a:t>
            </a:r>
            <a:r>
              <a:rPr lang="en-US" altLang="zh-CN" i="1" dirty="0">
                <a:ea typeface="黑体" pitchFamily="2" charset="-122"/>
              </a:rPr>
              <a:t>n</a:t>
            </a:r>
            <a:r>
              <a:rPr lang="en-US" altLang="zh-CN" dirty="0">
                <a:ea typeface="黑体" pitchFamily="2" charset="-122"/>
              </a:rPr>
              <a:t> </a:t>
            </a:r>
            <a:r>
              <a:rPr lang="zh-CN" altLang="en-US" dirty="0">
                <a:ea typeface="黑体" pitchFamily="2" charset="-122"/>
              </a:rPr>
              <a:t>列的矩阵称为 </a:t>
            </a:r>
            <a:r>
              <a:rPr lang="en-US" altLang="zh-CN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m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×</a:t>
            </a:r>
            <a:r>
              <a:rPr lang="en-US" altLang="zh-CN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n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阶矩阵</a:t>
            </a:r>
            <a:r>
              <a:rPr lang="zh-CN" altLang="en-US" dirty="0">
                <a:ea typeface="黑体" pitchFamily="2" charset="-122"/>
              </a:rPr>
              <a:t>，行数和列数相同的矩阵称为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方阵</a:t>
            </a:r>
            <a:r>
              <a:rPr lang="zh-CN" altLang="en-US" dirty="0">
                <a:ea typeface="黑体" pitchFamily="2" charset="-122"/>
              </a:rPr>
              <a:t>。</a:t>
            </a:r>
          </a:p>
        </p:txBody>
      </p:sp>
      <p:graphicFrame>
        <p:nvGraphicFramePr>
          <p:cNvPr id="4" name="Object 1"/>
          <p:cNvGraphicFramePr>
            <a:graphicFrameLocks noChangeAspect="1"/>
          </p:cNvGraphicFramePr>
          <p:nvPr/>
        </p:nvGraphicFramePr>
        <p:xfrm>
          <a:off x="3024188" y="3571876"/>
          <a:ext cx="1147762" cy="173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469800" imgH="711000" progId="Equation.3">
                  <p:embed/>
                </p:oleObj>
              </mc:Choice>
              <mc:Fallback>
                <p:oleObj name="Equation" r:id="rId3" imgW="469800" imgH="7110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4188" y="3571876"/>
                        <a:ext cx="1147762" cy="1738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000" b="1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DEFINITION 2.   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7448" y="1359371"/>
            <a:ext cx="8162478" cy="26670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zh-CN" dirty="0">
                <a:ea typeface="黑体" pitchFamily="2" charset="-122"/>
              </a:rPr>
              <a:t>Let</a:t>
            </a:r>
          </a:p>
          <a:p>
            <a:pPr>
              <a:defRPr/>
            </a:pPr>
            <a:endParaRPr lang="en-US" altLang="zh-CN" dirty="0">
              <a:solidFill>
                <a:schemeClr val="hlink"/>
              </a:solidFill>
              <a:ea typeface="黑体" pitchFamily="2" charset="-122"/>
            </a:endParaRPr>
          </a:p>
        </p:txBody>
      </p:sp>
      <p:sp>
        <p:nvSpPr>
          <p:cNvPr id="209926" name="Text Box 6"/>
          <p:cNvSpPr txBox="1">
            <a:spLocks noChangeArrowheads="1"/>
          </p:cNvSpPr>
          <p:nvPr/>
        </p:nvSpPr>
        <p:spPr bwMode="auto">
          <a:xfrm>
            <a:off x="1196479" y="5431308"/>
            <a:ext cx="8643937" cy="6619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latinLnBrk="1">
              <a:lnSpc>
                <a:spcPct val="150000"/>
              </a:lnSpc>
              <a:defRPr/>
            </a:pPr>
            <a:r>
              <a:rPr lang="en-US" altLang="zh-CN" i="0" dirty="0"/>
              <a:t>The </a:t>
            </a:r>
            <a:r>
              <a:rPr lang="en-US" altLang="zh-CN" b="1" i="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b="1" i="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altLang="zh-C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</a:t>
            </a:r>
            <a:r>
              <a:rPr lang="en-US" altLang="zh-CN" b="1" i="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US" altLang="zh-CN" i="0" dirty="0" err="1"/>
              <a:t>th</a:t>
            </a:r>
            <a:r>
              <a:rPr lang="en-US" altLang="zh-CN" i="0" dirty="0"/>
              <a:t> element or entry of </a:t>
            </a:r>
            <a:r>
              <a:rPr lang="en-US" altLang="zh-CN" b="1" i="0" dirty="0"/>
              <a:t>A</a:t>
            </a:r>
            <a:r>
              <a:rPr lang="en-US" altLang="zh-CN" i="0" dirty="0"/>
              <a:t> is the element 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ij</a:t>
            </a:r>
            <a:endParaRPr lang="en-US" altLang="zh-CN" baseline="-25000" dirty="0"/>
          </a:p>
        </p:txBody>
      </p:sp>
      <p:sp>
        <p:nvSpPr>
          <p:cNvPr id="209927" name="Text Box 7"/>
          <p:cNvSpPr txBox="1">
            <a:spLocks noChangeArrowheads="1"/>
          </p:cNvSpPr>
          <p:nvPr/>
        </p:nvSpPr>
        <p:spPr bwMode="auto">
          <a:xfrm>
            <a:off x="1339353" y="3118322"/>
            <a:ext cx="7929562" cy="659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>
              <a:lnSpc>
                <a:spcPct val="150000"/>
              </a:lnSpc>
              <a:defRPr/>
            </a:pPr>
            <a:r>
              <a:rPr lang="en-US" altLang="zh-CN" i="0" dirty="0">
                <a:ea typeface="华文细黑" pitchFamily="2" charset="-122"/>
              </a:rPr>
              <a:t>The </a:t>
            </a:r>
            <a:r>
              <a:rPr lang="en-US" altLang="zh-CN" b="1" dirty="0" err="1">
                <a:solidFill>
                  <a:srgbClr val="00A2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</a:rPr>
              <a:t>i</a:t>
            </a:r>
            <a:r>
              <a:rPr lang="en-US" altLang="zh-CN" i="0" dirty="0" err="1">
                <a:ea typeface="华文细黑" pitchFamily="2" charset="-122"/>
              </a:rPr>
              <a:t>th</a:t>
            </a:r>
            <a:r>
              <a:rPr lang="en-US" altLang="zh-CN" i="0" dirty="0">
                <a:ea typeface="华文细黑" pitchFamily="2" charset="-122"/>
              </a:rPr>
              <a:t> row of </a:t>
            </a:r>
            <a:r>
              <a:rPr lang="en-US" altLang="zh-CN" b="1" i="0" dirty="0">
                <a:ea typeface="华文细黑" pitchFamily="2" charset="-122"/>
              </a:rPr>
              <a:t>A</a:t>
            </a:r>
            <a:r>
              <a:rPr lang="en-US" altLang="zh-CN" i="0" dirty="0">
                <a:ea typeface="华文细黑" pitchFamily="2" charset="-122"/>
              </a:rPr>
              <a:t> is the 1×</a:t>
            </a:r>
            <a:r>
              <a:rPr lang="en-US" altLang="zh-CN" dirty="0">
                <a:ea typeface="华文细黑" pitchFamily="2" charset="-122"/>
              </a:rPr>
              <a:t>n</a:t>
            </a:r>
            <a:r>
              <a:rPr lang="en-US" altLang="zh-CN" i="0" dirty="0">
                <a:ea typeface="华文细黑" pitchFamily="2" charset="-122"/>
              </a:rPr>
              <a:t> matrix [</a:t>
            </a:r>
            <a:r>
              <a:rPr lang="en-US" altLang="zh-CN" dirty="0">
                <a:ea typeface="华文细黑" pitchFamily="2" charset="-122"/>
              </a:rPr>
              <a:t>a</a:t>
            </a:r>
            <a:r>
              <a:rPr lang="en-US" altLang="zh-CN" baseline="-25000" dirty="0">
                <a:ea typeface="华文细黑" pitchFamily="2" charset="-122"/>
              </a:rPr>
              <a:t>i</a:t>
            </a:r>
            <a:r>
              <a:rPr lang="en-US" altLang="zh-CN" i="0" baseline="-25000" dirty="0">
                <a:ea typeface="华文细黑" pitchFamily="2" charset="-122"/>
              </a:rPr>
              <a:t>1</a:t>
            </a:r>
            <a:r>
              <a:rPr lang="en-US" altLang="zh-CN" i="0" dirty="0">
                <a:ea typeface="华文细黑" pitchFamily="2" charset="-122"/>
              </a:rPr>
              <a:t>, </a:t>
            </a:r>
            <a:r>
              <a:rPr lang="en-US" altLang="zh-CN" dirty="0">
                <a:ea typeface="华文细黑" pitchFamily="2" charset="-122"/>
              </a:rPr>
              <a:t>a</a:t>
            </a:r>
            <a:r>
              <a:rPr lang="en-US" altLang="zh-CN" baseline="-25000" dirty="0">
                <a:ea typeface="华文细黑" pitchFamily="2" charset="-122"/>
              </a:rPr>
              <a:t>i</a:t>
            </a:r>
            <a:r>
              <a:rPr lang="en-US" altLang="zh-CN" i="0" baseline="-25000" dirty="0">
                <a:ea typeface="华文细黑" pitchFamily="2" charset="-122"/>
              </a:rPr>
              <a:t>2</a:t>
            </a:r>
            <a:r>
              <a:rPr lang="en-US" altLang="zh-CN" i="0" dirty="0">
                <a:ea typeface="华文细黑" pitchFamily="2" charset="-122"/>
              </a:rPr>
              <a:t>, …, </a:t>
            </a:r>
            <a:r>
              <a:rPr lang="en-US" altLang="zh-CN" dirty="0" err="1">
                <a:ea typeface="华文细黑" pitchFamily="2" charset="-122"/>
              </a:rPr>
              <a:t>a</a:t>
            </a:r>
            <a:r>
              <a:rPr lang="en-US" altLang="zh-CN" baseline="-25000" dirty="0" err="1">
                <a:ea typeface="华文细黑" pitchFamily="2" charset="-122"/>
              </a:rPr>
              <a:t>in</a:t>
            </a:r>
            <a:r>
              <a:rPr lang="en-US" altLang="zh-CN" i="0" dirty="0">
                <a:ea typeface="华文细黑" pitchFamily="2" charset="-122"/>
              </a:rPr>
              <a:t>].  </a:t>
            </a:r>
            <a:endParaRPr lang="en-US" altLang="zh-CN" i="0" dirty="0"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727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0749254"/>
              </p:ext>
            </p:extLst>
          </p:nvPr>
        </p:nvGraphicFramePr>
        <p:xfrm>
          <a:off x="2736727" y="1287934"/>
          <a:ext cx="3421063" cy="205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1562040" imgH="939600" progId="Equation.3">
                  <p:embed/>
                </p:oleObj>
              </mc:Choice>
              <mc:Fallback>
                <p:oleObj name="Equation" r:id="rId3" imgW="1562040" imgH="939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6727" y="1287934"/>
                        <a:ext cx="3421063" cy="2055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1579580"/>
              </p:ext>
            </p:extLst>
          </p:nvPr>
        </p:nvGraphicFramePr>
        <p:xfrm>
          <a:off x="7268665" y="3788247"/>
          <a:ext cx="750888" cy="191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368280" imgH="939600" progId="Equation.3">
                  <p:embed/>
                </p:oleObj>
              </mc:Choice>
              <mc:Fallback>
                <p:oleObj name="Equation" r:id="rId5" imgW="368280" imgH="939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8665" y="3788247"/>
                        <a:ext cx="750888" cy="1912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1340940" y="3978747"/>
            <a:ext cx="597535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>
              <a:defRPr/>
            </a:pPr>
            <a:r>
              <a:rPr lang="en-US" altLang="zh-CN" i="0" dirty="0">
                <a:solidFill>
                  <a:srgbClr val="000000"/>
                </a:solidFill>
                <a:ea typeface="华文细黑" pitchFamily="2" charset="-122"/>
              </a:rPr>
              <a:t>The </a:t>
            </a:r>
            <a:r>
              <a:rPr lang="en-US" altLang="zh-CN" b="1" dirty="0" err="1">
                <a:solidFill>
                  <a:srgbClr val="00A2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</a:rPr>
              <a:t>j</a:t>
            </a:r>
            <a:r>
              <a:rPr lang="en-US" altLang="zh-CN" i="0" dirty="0" err="1">
                <a:solidFill>
                  <a:srgbClr val="000000"/>
                </a:solidFill>
                <a:ea typeface="华文细黑" pitchFamily="2" charset="-122"/>
              </a:rPr>
              <a:t>th</a:t>
            </a:r>
            <a:r>
              <a:rPr lang="en-US" altLang="zh-CN" i="0" dirty="0">
                <a:solidFill>
                  <a:srgbClr val="000000"/>
                </a:solidFill>
                <a:ea typeface="华文细黑" pitchFamily="2" charset="-122"/>
              </a:rPr>
              <a:t> column of </a:t>
            </a:r>
            <a:r>
              <a:rPr lang="en-US" altLang="zh-CN" b="1" i="0" dirty="0">
                <a:solidFill>
                  <a:srgbClr val="000000"/>
                </a:solidFill>
                <a:ea typeface="华文细黑" pitchFamily="2" charset="-122"/>
              </a:rPr>
              <a:t>A</a:t>
            </a:r>
            <a:r>
              <a:rPr lang="en-US" altLang="zh-CN" i="0" dirty="0">
                <a:solidFill>
                  <a:srgbClr val="000000"/>
                </a:solidFill>
                <a:ea typeface="华文细黑" pitchFamily="2" charset="-122"/>
              </a:rPr>
              <a:t> is the </a:t>
            </a:r>
            <a:r>
              <a:rPr lang="en-US" altLang="zh-CN" dirty="0">
                <a:solidFill>
                  <a:srgbClr val="000000"/>
                </a:solidFill>
                <a:ea typeface="华文细黑" pitchFamily="2" charset="-122"/>
              </a:rPr>
              <a:t>n</a:t>
            </a:r>
            <a:r>
              <a:rPr lang="en-US" altLang="zh-CN" i="0" dirty="0">
                <a:solidFill>
                  <a:srgbClr val="000000"/>
                </a:solidFill>
                <a:ea typeface="华文细黑" pitchFamily="2" charset="-122"/>
              </a:rPr>
              <a:t>×1 matrix</a:t>
            </a:r>
            <a:endParaRPr lang="zh-CN" altLang="en-US" dirty="0">
              <a:ea typeface="华文细黑" pitchFamily="2" charset="-122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9235786" y="5419935"/>
            <a:ext cx="2165401" cy="659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zh-CN" altLang="en-US" i="0" dirty="0">
                <a:solidFill>
                  <a:srgbClr val="000000"/>
                </a:solidFill>
              </a:rPr>
              <a:t>记为 </a:t>
            </a:r>
            <a:r>
              <a:rPr lang="en-US" altLang="zh-CN" b="1" i="0" dirty="0">
                <a:solidFill>
                  <a:srgbClr val="000000"/>
                </a:solidFill>
              </a:rPr>
              <a:t>A </a:t>
            </a:r>
            <a:r>
              <a:rPr lang="en-US" altLang="zh-CN" i="0" dirty="0">
                <a:solidFill>
                  <a:srgbClr val="000000"/>
                </a:solidFill>
              </a:rPr>
              <a:t>= [</a:t>
            </a:r>
            <a:r>
              <a:rPr lang="en-US" altLang="zh-CN" dirty="0" err="1">
                <a:solidFill>
                  <a:srgbClr val="000000"/>
                </a:solidFill>
              </a:rPr>
              <a:t>a</a:t>
            </a:r>
            <a:r>
              <a:rPr lang="en-US" altLang="zh-CN" baseline="-25000" dirty="0" err="1">
                <a:solidFill>
                  <a:srgbClr val="000000"/>
                </a:solidFill>
              </a:rPr>
              <a:t>ij</a:t>
            </a:r>
            <a:r>
              <a:rPr lang="en-US" altLang="zh-CN" i="0" dirty="0">
                <a:solidFill>
                  <a:srgbClr val="000000"/>
                </a:solidFill>
              </a:rPr>
              <a:t>]</a:t>
            </a:r>
            <a:endParaRPr lang="en-US" altLang="zh-CN" i="0" dirty="0">
              <a:solidFill>
                <a:srgbClr val="000000"/>
              </a:solidFill>
              <a:latin typeface="Tahoma" pitchFamily="34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DEFINITION 3.  </a:t>
            </a:r>
            <a:r>
              <a:rPr lang="zh-CN" altLang="en-US" sz="4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矩阵的和运算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1464" y="1428750"/>
            <a:ext cx="9649072" cy="2216274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dist="107763" dir="13500000" algn="ctr" rotWithShape="0">
              <a:schemeClr val="bg2"/>
            </a:outerShdw>
          </a:effec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dirty="0">
                <a:ea typeface="黑体" pitchFamily="2" charset="-122"/>
              </a:rPr>
              <a:t>Let </a:t>
            </a:r>
            <a:r>
              <a:rPr lang="en-US" altLang="zh-CN" b="1" dirty="0">
                <a:ea typeface="黑体" pitchFamily="2" charset="-122"/>
              </a:rPr>
              <a:t>A</a:t>
            </a:r>
            <a:r>
              <a:rPr lang="en-US" altLang="zh-CN" dirty="0">
                <a:ea typeface="黑体" pitchFamily="2" charset="-122"/>
              </a:rPr>
              <a:t> = [</a:t>
            </a:r>
            <a:r>
              <a:rPr lang="en-US" altLang="zh-CN" i="1" dirty="0">
                <a:ea typeface="黑体" pitchFamily="2" charset="-122"/>
              </a:rPr>
              <a:t>a</a:t>
            </a:r>
            <a:r>
              <a:rPr lang="en-US" altLang="zh-CN" i="1" baseline="-25000" dirty="0">
                <a:ea typeface="黑体" pitchFamily="2" charset="-122"/>
              </a:rPr>
              <a:t>ij</a:t>
            </a:r>
            <a:r>
              <a:rPr lang="en-US" altLang="zh-CN" dirty="0">
                <a:ea typeface="黑体" pitchFamily="2" charset="-122"/>
              </a:rPr>
              <a:t>] and </a:t>
            </a:r>
            <a:r>
              <a:rPr lang="en-US" altLang="zh-CN" b="1" dirty="0">
                <a:ea typeface="黑体" pitchFamily="2" charset="-122"/>
              </a:rPr>
              <a:t>B</a:t>
            </a:r>
            <a:r>
              <a:rPr lang="en-US" altLang="zh-CN" dirty="0">
                <a:ea typeface="黑体" pitchFamily="2" charset="-122"/>
              </a:rPr>
              <a:t> = [</a:t>
            </a:r>
            <a:r>
              <a:rPr lang="en-US" altLang="zh-CN" i="1" dirty="0">
                <a:ea typeface="黑体" pitchFamily="2" charset="-122"/>
              </a:rPr>
              <a:t>b</a:t>
            </a:r>
            <a:r>
              <a:rPr lang="en-US" altLang="zh-CN" i="1" baseline="-25000" dirty="0">
                <a:ea typeface="黑体" pitchFamily="2" charset="-122"/>
              </a:rPr>
              <a:t>ij</a:t>
            </a:r>
            <a:r>
              <a:rPr lang="en-US" altLang="zh-CN" dirty="0">
                <a:ea typeface="黑体" pitchFamily="2" charset="-122"/>
              </a:rPr>
              <a:t>] be </a:t>
            </a:r>
            <a:r>
              <a:rPr lang="en-US" altLang="zh-CN" i="1" dirty="0">
                <a:ea typeface="黑体" pitchFamily="2" charset="-122"/>
              </a:rPr>
              <a:t>m</a:t>
            </a:r>
            <a:r>
              <a:rPr lang="en-US" altLang="zh-CN" dirty="0">
                <a:ea typeface="黑体" pitchFamily="2" charset="-122"/>
              </a:rPr>
              <a:t>×</a:t>
            </a:r>
            <a:r>
              <a:rPr lang="en-US" altLang="zh-CN" i="1" dirty="0">
                <a:ea typeface="黑体" pitchFamily="2" charset="-122"/>
              </a:rPr>
              <a:t>n</a:t>
            </a:r>
            <a:r>
              <a:rPr lang="en-US" altLang="zh-CN" dirty="0">
                <a:ea typeface="黑体" pitchFamily="2" charset="-122"/>
              </a:rPr>
              <a:t> matrices. The sum</a:t>
            </a:r>
            <a:r>
              <a:rPr lang="zh-CN" altLang="en-US" dirty="0">
                <a:ea typeface="黑体" pitchFamily="2" charset="-122"/>
              </a:rPr>
              <a:t>（和） </a:t>
            </a:r>
            <a:r>
              <a:rPr lang="en-US" altLang="zh-CN" dirty="0">
                <a:ea typeface="黑体" pitchFamily="2" charset="-122"/>
              </a:rPr>
              <a:t>of </a:t>
            </a:r>
            <a:r>
              <a:rPr lang="en-US" altLang="zh-CN" b="1" dirty="0">
                <a:ea typeface="黑体" pitchFamily="2" charset="-122"/>
              </a:rPr>
              <a:t>A</a:t>
            </a:r>
            <a:r>
              <a:rPr lang="en-US" altLang="zh-CN" dirty="0">
                <a:ea typeface="黑体" pitchFamily="2" charset="-122"/>
              </a:rPr>
              <a:t> and </a:t>
            </a:r>
            <a:r>
              <a:rPr lang="en-US" altLang="zh-CN" b="1" dirty="0">
                <a:ea typeface="黑体" pitchFamily="2" charset="-122"/>
              </a:rPr>
              <a:t>B</a:t>
            </a:r>
            <a:r>
              <a:rPr lang="en-US" altLang="zh-CN" dirty="0">
                <a:ea typeface="黑体" pitchFamily="2" charset="-122"/>
              </a:rPr>
              <a:t>, denoted by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A+B</a:t>
            </a:r>
            <a:r>
              <a:rPr lang="en-US" altLang="zh-CN" dirty="0">
                <a:ea typeface="黑体" pitchFamily="2" charset="-122"/>
              </a:rPr>
              <a:t>, is the </a:t>
            </a:r>
            <a:r>
              <a:rPr lang="en-US" altLang="zh-CN" i="1" dirty="0">
                <a:ea typeface="黑体" pitchFamily="2" charset="-122"/>
              </a:rPr>
              <a:t>m</a:t>
            </a:r>
            <a:r>
              <a:rPr lang="en-US" altLang="zh-CN" dirty="0">
                <a:ea typeface="黑体" pitchFamily="2" charset="-122"/>
              </a:rPr>
              <a:t>×</a:t>
            </a:r>
            <a:r>
              <a:rPr lang="en-US" altLang="zh-CN" i="1" dirty="0">
                <a:ea typeface="黑体" pitchFamily="2" charset="-122"/>
              </a:rPr>
              <a:t>n</a:t>
            </a:r>
            <a:r>
              <a:rPr lang="en-US" altLang="zh-CN" dirty="0">
                <a:ea typeface="黑体" pitchFamily="2" charset="-122"/>
              </a:rPr>
              <a:t> matrix that has </a:t>
            </a:r>
            <a:r>
              <a:rPr lang="en-US" altLang="zh-CN" i="1" dirty="0" err="1">
                <a:ea typeface="黑体" pitchFamily="2" charset="-122"/>
              </a:rPr>
              <a:t>a</a:t>
            </a:r>
            <a:r>
              <a:rPr lang="en-US" altLang="zh-CN" i="1" baseline="-25000" dirty="0" err="1">
                <a:ea typeface="黑体" pitchFamily="2" charset="-122"/>
              </a:rPr>
              <a:t>ij</a:t>
            </a:r>
            <a:r>
              <a:rPr lang="en-US" altLang="zh-CN" dirty="0">
                <a:ea typeface="黑体" pitchFamily="2" charset="-122"/>
              </a:rPr>
              <a:t> + </a:t>
            </a:r>
            <a:r>
              <a:rPr lang="en-US" altLang="zh-CN" i="1" dirty="0">
                <a:ea typeface="黑体" pitchFamily="2" charset="-122"/>
              </a:rPr>
              <a:t>b</a:t>
            </a:r>
            <a:r>
              <a:rPr lang="en-US" altLang="zh-CN" i="1" baseline="-25000" dirty="0">
                <a:ea typeface="黑体" pitchFamily="2" charset="-122"/>
              </a:rPr>
              <a:t>ij</a:t>
            </a:r>
            <a:r>
              <a:rPr lang="en-US" altLang="zh-CN" baseline="-25000" dirty="0">
                <a:ea typeface="黑体" pitchFamily="2" charset="-122"/>
              </a:rPr>
              <a:t> </a:t>
            </a:r>
            <a:r>
              <a:rPr lang="en-US" altLang="zh-CN" dirty="0">
                <a:ea typeface="黑体" pitchFamily="2" charset="-122"/>
              </a:rPr>
              <a:t>as its (</a:t>
            </a:r>
            <a:r>
              <a:rPr lang="en-US" altLang="zh-CN" i="1" dirty="0" err="1">
                <a:ea typeface="黑体" pitchFamily="2" charset="-122"/>
              </a:rPr>
              <a:t>i</a:t>
            </a:r>
            <a:r>
              <a:rPr lang="en-US" altLang="zh-CN" dirty="0">
                <a:ea typeface="黑体" pitchFamily="2" charset="-122"/>
              </a:rPr>
              <a:t>, </a:t>
            </a:r>
            <a:r>
              <a:rPr lang="en-US" altLang="zh-CN" i="1" dirty="0">
                <a:ea typeface="黑体" pitchFamily="2" charset="-122"/>
              </a:rPr>
              <a:t>j</a:t>
            </a:r>
            <a:r>
              <a:rPr lang="en-US" altLang="zh-CN" dirty="0">
                <a:ea typeface="黑体" pitchFamily="2" charset="-122"/>
              </a:rPr>
              <a:t>)</a:t>
            </a:r>
            <a:r>
              <a:rPr lang="en-US" altLang="zh-CN" dirty="0" err="1">
                <a:ea typeface="黑体" pitchFamily="2" charset="-122"/>
              </a:rPr>
              <a:t>th</a:t>
            </a:r>
            <a:r>
              <a:rPr lang="en-US" altLang="zh-CN" dirty="0">
                <a:ea typeface="黑体" pitchFamily="2" charset="-122"/>
              </a:rPr>
              <a:t> element. In other words,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A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+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B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 = [</a:t>
            </a:r>
            <a:r>
              <a:rPr lang="en-US" altLang="zh-CN" i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a</a:t>
            </a:r>
            <a:r>
              <a:rPr lang="en-US" altLang="zh-CN" i="1" baseline="-25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ij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 + </a:t>
            </a:r>
            <a:r>
              <a:rPr lang="en-US" altLang="zh-CN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b</a:t>
            </a:r>
            <a:r>
              <a:rPr lang="en-US" altLang="zh-CN" i="1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ij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]</a:t>
            </a:r>
            <a:r>
              <a:rPr lang="en-US" altLang="zh-CN" dirty="0">
                <a:ea typeface="黑体" pitchFamily="2" charset="-122"/>
              </a:rPr>
              <a:t>.</a:t>
            </a:r>
          </a:p>
        </p:txBody>
      </p:sp>
      <p:graphicFrame>
        <p:nvGraphicFramePr>
          <p:cNvPr id="4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9447457"/>
              </p:ext>
            </p:extLst>
          </p:nvPr>
        </p:nvGraphicFramePr>
        <p:xfrm>
          <a:off x="3105324" y="4221088"/>
          <a:ext cx="4181475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1892160" imgH="711000" progId="Equation.3">
                  <p:embed/>
                </p:oleObj>
              </mc:Choice>
              <mc:Fallback>
                <p:oleObj name="Equation" r:id="rId3" imgW="1892160" imgH="7110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5324" y="4221088"/>
                        <a:ext cx="4181475" cy="157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9854272"/>
              </p:ext>
            </p:extLst>
          </p:nvPr>
        </p:nvGraphicFramePr>
        <p:xfrm>
          <a:off x="7320136" y="4221088"/>
          <a:ext cx="1768475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799920" imgH="711000" progId="Equation.3">
                  <p:embed/>
                </p:oleObj>
              </mc:Choice>
              <mc:Fallback>
                <p:oleObj name="Equation" r:id="rId5" imgW="799920" imgH="711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0136" y="4221088"/>
                        <a:ext cx="1768475" cy="157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9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DEFINITION 4.  </a:t>
            </a:r>
            <a:r>
              <a:rPr lang="zh-CN" altLang="en-US" sz="4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矩阵乘积运算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425" y="1343027"/>
            <a:ext cx="10297716" cy="4246214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130000"/>
              </a:lnSpc>
              <a:defRPr/>
            </a:pPr>
            <a:r>
              <a:rPr lang="en-US" altLang="zh-CN" dirty="0">
                <a:ea typeface="黑体" pitchFamily="2" charset="-122"/>
              </a:rPr>
              <a:t>Let </a:t>
            </a:r>
            <a:r>
              <a:rPr lang="en-US" altLang="zh-CN" b="1" dirty="0">
                <a:ea typeface="黑体" pitchFamily="2" charset="-122"/>
              </a:rPr>
              <a:t>A</a:t>
            </a:r>
            <a:r>
              <a:rPr lang="en-US" altLang="zh-CN" dirty="0">
                <a:ea typeface="黑体" pitchFamily="2" charset="-122"/>
              </a:rPr>
              <a:t> be an </a:t>
            </a:r>
            <a:r>
              <a:rPr lang="en-US" altLang="zh-CN" i="1" dirty="0" err="1">
                <a:ea typeface="黑体" pitchFamily="2" charset="-122"/>
              </a:rPr>
              <a:t>m</a:t>
            </a:r>
            <a:r>
              <a:rPr lang="en-US" altLang="zh-CN" dirty="0" err="1">
                <a:ea typeface="黑体" pitchFamily="2" charset="-122"/>
              </a:rPr>
              <a:t>×</a:t>
            </a:r>
            <a:r>
              <a:rPr lang="en-US" altLang="zh-CN" i="1" dirty="0" err="1">
                <a:ea typeface="黑体" pitchFamily="2" charset="-122"/>
              </a:rPr>
              <a:t>k</a:t>
            </a:r>
            <a:r>
              <a:rPr lang="en-US" altLang="zh-CN" dirty="0">
                <a:ea typeface="黑体" pitchFamily="2" charset="-122"/>
              </a:rPr>
              <a:t> matrix and </a:t>
            </a:r>
            <a:r>
              <a:rPr lang="en-US" altLang="zh-CN" b="1" dirty="0">
                <a:ea typeface="黑体" pitchFamily="2" charset="-122"/>
              </a:rPr>
              <a:t>B</a:t>
            </a:r>
            <a:r>
              <a:rPr lang="en-US" altLang="zh-CN" dirty="0">
                <a:ea typeface="黑体" pitchFamily="2" charset="-122"/>
              </a:rPr>
              <a:t> be a </a:t>
            </a:r>
            <a:r>
              <a:rPr lang="en-US" altLang="zh-CN" i="1" dirty="0" err="1">
                <a:ea typeface="黑体" pitchFamily="2" charset="-122"/>
              </a:rPr>
              <a:t>k</a:t>
            </a:r>
            <a:r>
              <a:rPr lang="en-US" altLang="zh-CN" dirty="0" err="1">
                <a:ea typeface="黑体" pitchFamily="2" charset="-122"/>
              </a:rPr>
              <a:t>×</a:t>
            </a:r>
            <a:r>
              <a:rPr lang="en-US" altLang="zh-CN" i="1" dirty="0" err="1">
                <a:ea typeface="黑体" pitchFamily="2" charset="-122"/>
              </a:rPr>
              <a:t>n</a:t>
            </a:r>
            <a:r>
              <a:rPr lang="en-US" altLang="zh-CN" dirty="0">
                <a:ea typeface="黑体" pitchFamily="2" charset="-122"/>
              </a:rPr>
              <a:t> matrix. </a:t>
            </a:r>
            <a:r>
              <a:rPr lang="en-US" altLang="zh-CN" dirty="0">
                <a:solidFill>
                  <a:srgbClr val="00A2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The product of </a:t>
            </a:r>
            <a:r>
              <a:rPr lang="en-US" altLang="zh-CN" b="1" dirty="0">
                <a:solidFill>
                  <a:srgbClr val="00A2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A</a:t>
            </a:r>
            <a:r>
              <a:rPr lang="en-US" altLang="zh-CN" dirty="0">
                <a:solidFill>
                  <a:srgbClr val="00A2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 and </a:t>
            </a:r>
            <a:r>
              <a:rPr lang="en-US" altLang="zh-CN" b="1" dirty="0">
                <a:solidFill>
                  <a:srgbClr val="00A2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B</a:t>
            </a:r>
            <a:r>
              <a:rPr lang="en-US" altLang="zh-CN" dirty="0">
                <a:ea typeface="黑体" pitchFamily="2" charset="-122"/>
              </a:rPr>
              <a:t>, denoted by </a:t>
            </a:r>
            <a:r>
              <a:rPr lang="en-US" altLang="zh-CN" b="1" dirty="0">
                <a:solidFill>
                  <a:srgbClr val="00A2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AB</a:t>
            </a:r>
            <a:r>
              <a:rPr lang="en-US" altLang="zh-CN" dirty="0">
                <a:ea typeface="黑体" pitchFamily="2" charset="-122"/>
              </a:rPr>
              <a:t>, is the </a:t>
            </a:r>
            <a:r>
              <a:rPr lang="en-US" altLang="zh-CN" i="1" dirty="0" err="1">
                <a:ea typeface="黑体" pitchFamily="2" charset="-122"/>
              </a:rPr>
              <a:t>m</a:t>
            </a:r>
            <a:r>
              <a:rPr lang="en-US" altLang="zh-CN" dirty="0" err="1">
                <a:ea typeface="黑体" pitchFamily="2" charset="-122"/>
              </a:rPr>
              <a:t>×</a:t>
            </a:r>
            <a:r>
              <a:rPr lang="en-US" altLang="zh-CN" i="1" dirty="0" err="1">
                <a:ea typeface="黑体" pitchFamily="2" charset="-122"/>
              </a:rPr>
              <a:t>n</a:t>
            </a:r>
            <a:r>
              <a:rPr lang="en-US" altLang="zh-CN" dirty="0">
                <a:ea typeface="黑体" pitchFamily="2" charset="-122"/>
              </a:rPr>
              <a:t> matrix with (</a:t>
            </a:r>
            <a:r>
              <a:rPr lang="en-US" altLang="zh-CN" i="1" dirty="0" err="1">
                <a:ea typeface="黑体" pitchFamily="2" charset="-122"/>
              </a:rPr>
              <a:t>i</a:t>
            </a:r>
            <a:r>
              <a:rPr lang="en-US" altLang="zh-CN" dirty="0">
                <a:ea typeface="黑体" pitchFamily="2" charset="-122"/>
              </a:rPr>
              <a:t>, </a:t>
            </a:r>
            <a:r>
              <a:rPr lang="en-US" altLang="zh-CN" i="1" dirty="0">
                <a:ea typeface="黑体" pitchFamily="2" charset="-122"/>
              </a:rPr>
              <a:t>j</a:t>
            </a:r>
            <a:r>
              <a:rPr lang="en-US" altLang="zh-CN" dirty="0">
                <a:ea typeface="黑体" pitchFamily="2" charset="-122"/>
              </a:rPr>
              <a:t>)</a:t>
            </a:r>
            <a:r>
              <a:rPr lang="en-US" altLang="zh-CN" dirty="0" err="1">
                <a:ea typeface="黑体" pitchFamily="2" charset="-122"/>
              </a:rPr>
              <a:t>th</a:t>
            </a:r>
            <a:r>
              <a:rPr lang="en-US" altLang="zh-CN" dirty="0">
                <a:ea typeface="黑体" pitchFamily="2" charset="-122"/>
              </a:rPr>
              <a:t> entry equal to the sum of the products of the corresponding elements from the </a:t>
            </a:r>
            <a:r>
              <a:rPr lang="en-US" altLang="zh-CN" b="1" i="1" dirty="0" err="1">
                <a:ea typeface="黑体" pitchFamily="2" charset="-122"/>
              </a:rPr>
              <a:t>i</a:t>
            </a:r>
            <a:r>
              <a:rPr lang="en-US" altLang="zh-CN" dirty="0" err="1">
                <a:ea typeface="黑体" pitchFamily="2" charset="-122"/>
              </a:rPr>
              <a:t>th</a:t>
            </a:r>
            <a:r>
              <a:rPr lang="en-US" altLang="zh-CN" dirty="0">
                <a:ea typeface="黑体" pitchFamily="2" charset="-122"/>
              </a:rPr>
              <a:t> row of </a:t>
            </a:r>
            <a:r>
              <a:rPr lang="en-US" altLang="zh-CN" b="1" dirty="0">
                <a:ea typeface="黑体" pitchFamily="2" charset="-122"/>
              </a:rPr>
              <a:t>A</a:t>
            </a:r>
            <a:r>
              <a:rPr lang="en-US" altLang="zh-CN" dirty="0">
                <a:ea typeface="黑体" pitchFamily="2" charset="-122"/>
              </a:rPr>
              <a:t> and the </a:t>
            </a:r>
            <a:r>
              <a:rPr lang="en-US" altLang="zh-CN" b="1" i="1" dirty="0" err="1">
                <a:ea typeface="黑体" pitchFamily="2" charset="-122"/>
              </a:rPr>
              <a:t>j</a:t>
            </a:r>
            <a:r>
              <a:rPr lang="en-US" altLang="zh-CN" dirty="0" err="1">
                <a:ea typeface="黑体" pitchFamily="2" charset="-122"/>
              </a:rPr>
              <a:t>th</a:t>
            </a:r>
            <a:r>
              <a:rPr lang="en-US" altLang="zh-CN" dirty="0">
                <a:ea typeface="黑体" pitchFamily="2" charset="-122"/>
              </a:rPr>
              <a:t> column of </a:t>
            </a:r>
            <a:r>
              <a:rPr lang="en-US" altLang="zh-CN" b="1" dirty="0">
                <a:ea typeface="黑体" pitchFamily="2" charset="-122"/>
              </a:rPr>
              <a:t>B</a:t>
            </a:r>
            <a:r>
              <a:rPr lang="en-US" altLang="zh-CN" dirty="0">
                <a:ea typeface="黑体" pitchFamily="2" charset="-122"/>
              </a:rPr>
              <a:t>. In </a:t>
            </a:r>
            <a:r>
              <a:rPr lang="en-US" altLang="zh-CN" b="1" dirty="0">
                <a:ea typeface="黑体" pitchFamily="2" charset="-122"/>
              </a:rPr>
              <a:t>AB</a:t>
            </a:r>
            <a:r>
              <a:rPr lang="en-US" altLang="zh-CN" dirty="0">
                <a:ea typeface="黑体" pitchFamily="2" charset="-122"/>
              </a:rPr>
              <a:t> = [</a:t>
            </a:r>
            <a:r>
              <a:rPr lang="en-US" altLang="zh-CN" i="1" dirty="0" err="1">
                <a:ea typeface="黑体" pitchFamily="2" charset="-122"/>
              </a:rPr>
              <a:t>c</a:t>
            </a:r>
            <a:r>
              <a:rPr lang="en-US" altLang="zh-CN" i="1" baseline="-25000" dirty="0" err="1">
                <a:ea typeface="黑体" pitchFamily="2" charset="-122"/>
              </a:rPr>
              <a:t>ij</a:t>
            </a:r>
            <a:r>
              <a:rPr lang="en-US" altLang="zh-CN" dirty="0">
                <a:ea typeface="黑体" pitchFamily="2" charset="-122"/>
              </a:rPr>
              <a:t>], then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  <a:defRPr/>
            </a:pPr>
            <a:r>
              <a:rPr lang="en-US" altLang="zh-CN" dirty="0">
                <a:ea typeface="黑体" pitchFamily="2" charset="-122"/>
              </a:rPr>
              <a:t>                 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dirty="0">
                <a:ea typeface="黑体" pitchFamily="2" charset="-122"/>
              </a:rPr>
              <a:t>         </a:t>
            </a:r>
            <a:r>
              <a:rPr lang="en-US" altLang="zh-CN" sz="3200" i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c</a:t>
            </a:r>
            <a:r>
              <a:rPr lang="en-US" altLang="zh-CN" sz="3200" i="1" baseline="-25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ij</a:t>
            </a:r>
            <a:r>
              <a:rPr lang="en-US" altLang="zh-CN" sz="3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 = </a:t>
            </a:r>
            <a:r>
              <a:rPr lang="en-US" altLang="zh-CN" sz="32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a</a:t>
            </a:r>
            <a:r>
              <a:rPr lang="en-US" altLang="zh-CN" sz="3200" i="1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i</a:t>
            </a:r>
            <a:r>
              <a:rPr lang="en-US" altLang="zh-CN" sz="3200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1</a:t>
            </a:r>
            <a:r>
              <a:rPr lang="en-US" altLang="zh-CN" sz="32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b</a:t>
            </a:r>
            <a:r>
              <a:rPr lang="en-US" altLang="zh-CN" sz="3200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1</a:t>
            </a:r>
            <a:r>
              <a:rPr lang="en-US" altLang="zh-CN" sz="3200" i="1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j</a:t>
            </a:r>
            <a:r>
              <a:rPr lang="en-US" altLang="zh-CN" sz="3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 + </a:t>
            </a:r>
            <a:r>
              <a:rPr lang="en-US" altLang="zh-CN" sz="32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a</a:t>
            </a:r>
            <a:r>
              <a:rPr lang="en-US" altLang="zh-CN" sz="3200" i="1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i</a:t>
            </a:r>
            <a:r>
              <a:rPr lang="en-US" altLang="zh-CN" sz="3200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2</a:t>
            </a:r>
            <a:r>
              <a:rPr lang="en-US" altLang="zh-CN" sz="32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b</a:t>
            </a:r>
            <a:r>
              <a:rPr lang="en-US" altLang="zh-CN" sz="3200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2</a:t>
            </a:r>
            <a:r>
              <a:rPr lang="en-US" altLang="zh-CN" sz="3200" i="1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j</a:t>
            </a:r>
            <a:r>
              <a:rPr lang="en-US" altLang="zh-CN" sz="3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 + … + </a:t>
            </a:r>
            <a:r>
              <a:rPr lang="en-US" altLang="zh-CN" sz="3200" i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a</a:t>
            </a:r>
            <a:r>
              <a:rPr lang="en-US" altLang="zh-CN" sz="3200" i="1" baseline="-25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ik</a:t>
            </a:r>
            <a:r>
              <a:rPr lang="en-US" altLang="zh-CN" sz="3200" i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b</a:t>
            </a:r>
            <a:r>
              <a:rPr lang="en-US" altLang="zh-CN" sz="3200" i="1" baseline="-25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kj</a:t>
            </a:r>
            <a:r>
              <a:rPr lang="en-US" altLang="zh-CN" sz="3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=</a:t>
            </a:r>
            <a:endParaRPr lang="en-US" altLang="zh-CN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graphicFrame>
        <p:nvGraphicFramePr>
          <p:cNvPr id="737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4739587"/>
              </p:ext>
            </p:extLst>
          </p:nvPr>
        </p:nvGraphicFramePr>
        <p:xfrm>
          <a:off x="7176120" y="4034040"/>
          <a:ext cx="1357312" cy="115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507960" imgH="431640" progId="Equation.3">
                  <p:embed/>
                </p:oleObj>
              </mc:Choice>
              <mc:Fallback>
                <p:oleObj name="Equation" r:id="rId3" imgW="50796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6120" y="4034040"/>
                        <a:ext cx="1357312" cy="1154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259" name="Object 3"/>
          <p:cNvGraphicFramePr>
            <a:graphicFrameLocks noChangeAspect="1"/>
          </p:cNvGraphicFramePr>
          <p:nvPr/>
        </p:nvGraphicFramePr>
        <p:xfrm>
          <a:off x="2309813" y="1606551"/>
          <a:ext cx="2030412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927000" imgH="457200" progId="Equation.3">
                  <p:embed/>
                </p:oleObj>
              </mc:Choice>
              <mc:Fallback>
                <p:oleObj name="Equation" r:id="rId3" imgW="927000" imgH="457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813" y="1606551"/>
                        <a:ext cx="2030412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0" name="Object 4"/>
          <p:cNvGraphicFramePr>
            <a:graphicFrameLocks noChangeAspect="1"/>
          </p:cNvGraphicFramePr>
          <p:nvPr/>
        </p:nvGraphicFramePr>
        <p:xfrm>
          <a:off x="4738689" y="1357314"/>
          <a:ext cx="1527175" cy="150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5" imgW="723600" imgH="711000" progId="Equation.3">
                  <p:embed/>
                </p:oleObj>
              </mc:Choice>
              <mc:Fallback>
                <p:oleObj name="Equation" r:id="rId5" imgW="723600" imgH="7110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8689" y="1357314"/>
                        <a:ext cx="1527175" cy="1500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953251" y="1846264"/>
            <a:ext cx="1249363" cy="5222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zh-CN" b="1" i="0" dirty="0">
                <a:latin typeface="+mn-lt"/>
                <a:ea typeface="楷体_GB2312" pitchFamily="49" charset="-122"/>
              </a:rPr>
              <a:t>AB=</a:t>
            </a:r>
            <a:r>
              <a:rPr lang="zh-CN" altLang="en-US" b="1" i="0" dirty="0">
                <a:latin typeface="+mn-lt"/>
                <a:ea typeface="楷体_GB2312" pitchFamily="49" charset="-122"/>
              </a:rPr>
              <a:t>？</a:t>
            </a:r>
          </a:p>
        </p:txBody>
      </p:sp>
      <p:sp>
        <p:nvSpPr>
          <p:cNvPr id="96265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13" name="Object 7"/>
          <p:cNvGraphicFramePr>
            <a:graphicFrameLocks noChangeAspect="1"/>
          </p:cNvGraphicFramePr>
          <p:nvPr/>
        </p:nvGraphicFramePr>
        <p:xfrm>
          <a:off x="2238376" y="3571875"/>
          <a:ext cx="6310313" cy="220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7" imgW="2692080" imgH="939600" progId="Equation.3">
                  <p:embed/>
                </p:oleObj>
              </mc:Choice>
              <mc:Fallback>
                <p:oleObj name="Equation" r:id="rId7" imgW="2692080" imgH="9396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76" y="3571875"/>
                        <a:ext cx="6310313" cy="220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圆角矩形标注 6"/>
          <p:cNvSpPr/>
          <p:nvPr/>
        </p:nvSpPr>
        <p:spPr bwMode="auto">
          <a:xfrm>
            <a:off x="8810625" y="2357438"/>
            <a:ext cx="1428750" cy="571500"/>
          </a:xfrm>
          <a:prstGeom prst="wedgeRoundRectCallout">
            <a:avLst>
              <a:gd name="adj1" fmla="val -83508"/>
              <a:gd name="adj2" fmla="val -57591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 latinLnBrk="1">
              <a:defRPr/>
            </a:pPr>
            <a:r>
              <a:rPr lang="en-US" altLang="zh-CN" b="1" i="0" dirty="0"/>
              <a:t>BA?</a:t>
            </a:r>
            <a:endParaRPr lang="zh-CN" altLang="en-US" b="1" i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4254" y="142852"/>
            <a:ext cx="8042275" cy="838200"/>
          </a:xfrm>
        </p:spPr>
        <p:txBody>
          <a:bodyPr/>
          <a:lstStyle/>
          <a:p>
            <a:pPr>
              <a:defRPr/>
            </a:pPr>
            <a:r>
              <a:rPr lang="zh-CN" altLang="en-US" sz="4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矩阵乘法算法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3432" y="1143000"/>
            <a:ext cx="5000625" cy="5715000"/>
          </a:xfrm>
        </p:spPr>
        <p:txBody>
          <a:bodyPr/>
          <a:lstStyle/>
          <a:p>
            <a:pPr marL="0" indent="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b="1" dirty="0"/>
              <a:t>A</a:t>
            </a:r>
            <a:r>
              <a:rPr lang="en-US" altLang="zh-CN" dirty="0"/>
              <a:t>=[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ij</a:t>
            </a:r>
            <a:r>
              <a:rPr lang="en-US" altLang="zh-CN" dirty="0"/>
              <a:t>]</a:t>
            </a:r>
            <a:r>
              <a:rPr lang="en-US" altLang="zh-CN" i="1" baseline="-25000" dirty="0" err="1"/>
              <a:t>m</a:t>
            </a:r>
            <a:r>
              <a:rPr lang="en-US" altLang="zh-CN" baseline="-25000" dirty="0" err="1"/>
              <a:t>×</a:t>
            </a:r>
            <a:r>
              <a:rPr lang="en-US" altLang="zh-CN" i="1" baseline="-25000" dirty="0" err="1"/>
              <a:t>k</a:t>
            </a:r>
            <a:r>
              <a:rPr lang="en-US" altLang="zh-CN" dirty="0"/>
              <a:t> </a:t>
            </a:r>
            <a:r>
              <a:rPr lang="en-US" altLang="zh-CN" b="1" dirty="0"/>
              <a:t>B</a:t>
            </a:r>
            <a:r>
              <a:rPr lang="en-US" altLang="zh-CN" dirty="0"/>
              <a:t>=[</a:t>
            </a:r>
            <a:r>
              <a:rPr lang="en-US" altLang="zh-CN" i="1" dirty="0"/>
              <a:t>b</a:t>
            </a:r>
            <a:r>
              <a:rPr lang="en-US" altLang="zh-CN" i="1" baseline="-25000" dirty="0"/>
              <a:t>ij</a:t>
            </a:r>
            <a:r>
              <a:rPr lang="en-US" altLang="zh-CN" dirty="0"/>
              <a:t>]</a:t>
            </a:r>
            <a:r>
              <a:rPr lang="en-US" altLang="zh-CN" i="1" baseline="-25000" dirty="0" err="1"/>
              <a:t>k</a:t>
            </a:r>
            <a:r>
              <a:rPr lang="en-US" altLang="zh-CN" baseline="-25000" dirty="0" err="1"/>
              <a:t>×</a:t>
            </a:r>
            <a:r>
              <a:rPr lang="en-US" altLang="zh-CN" i="1" baseline="-25000" dirty="0" err="1"/>
              <a:t>n</a:t>
            </a:r>
            <a:r>
              <a:rPr lang="en-US" altLang="zh-CN" dirty="0"/>
              <a:t> </a:t>
            </a:r>
            <a:r>
              <a:rPr lang="en-US" altLang="zh-CN" b="1" dirty="0"/>
              <a:t>C</a:t>
            </a:r>
            <a:r>
              <a:rPr lang="en-US" altLang="zh-CN" dirty="0"/>
              <a:t>=[</a:t>
            </a:r>
            <a:r>
              <a:rPr lang="en-US" altLang="zh-CN" i="1" dirty="0" err="1"/>
              <a:t>c</a:t>
            </a:r>
            <a:r>
              <a:rPr lang="en-US" altLang="zh-CN" i="1" baseline="-25000" dirty="0" err="1"/>
              <a:t>ij</a:t>
            </a:r>
            <a:r>
              <a:rPr lang="en-US" altLang="zh-CN" dirty="0"/>
              <a:t>]</a:t>
            </a:r>
            <a:r>
              <a:rPr lang="en-US" altLang="zh-CN" i="1" baseline="-25000" dirty="0"/>
              <a:t>m</a:t>
            </a:r>
            <a:r>
              <a:rPr lang="en-US" altLang="zh-CN" baseline="-25000" dirty="0"/>
              <a:t>×</a:t>
            </a:r>
            <a:r>
              <a:rPr lang="en-US" altLang="zh-CN" i="1" baseline="-25000" dirty="0"/>
              <a:t>n</a:t>
            </a:r>
          </a:p>
          <a:p>
            <a:pPr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dirty="0"/>
              <a:t>Procedure matrix multiplication(A , B :</a:t>
            </a:r>
            <a:r>
              <a:rPr lang="zh-CN" altLang="en-US" dirty="0"/>
              <a:t>矩阵</a:t>
            </a:r>
            <a:r>
              <a:rPr lang="en-US" altLang="zh-CN" dirty="0"/>
              <a:t>)</a:t>
            </a:r>
          </a:p>
          <a:p>
            <a:pPr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:=1 to m</a:t>
            </a:r>
          </a:p>
          <a:p>
            <a:pPr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dirty="0"/>
              <a:t>    for j:=1 to n</a:t>
            </a:r>
          </a:p>
          <a:p>
            <a:pPr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dirty="0"/>
              <a:t>     begin</a:t>
            </a:r>
          </a:p>
          <a:p>
            <a:pPr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dirty="0"/>
              <a:t>         </a:t>
            </a:r>
            <a:r>
              <a:rPr lang="en-US" altLang="zh-CN" dirty="0" err="1"/>
              <a:t>c</a:t>
            </a:r>
            <a:r>
              <a:rPr lang="en-US" altLang="zh-CN" baseline="-25000" dirty="0" err="1"/>
              <a:t>ij</a:t>
            </a:r>
            <a:r>
              <a:rPr lang="en-US" altLang="zh-CN" dirty="0"/>
              <a:t>:=0</a:t>
            </a:r>
          </a:p>
          <a:p>
            <a:pPr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dirty="0"/>
              <a:t>         for q:=1 to k</a:t>
            </a:r>
          </a:p>
          <a:p>
            <a:pPr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dirty="0"/>
              <a:t>              </a:t>
            </a:r>
            <a:r>
              <a:rPr lang="en-US" altLang="zh-CN" dirty="0" err="1"/>
              <a:t>c</a:t>
            </a:r>
            <a:r>
              <a:rPr lang="en-US" altLang="zh-CN" baseline="-25000" dirty="0" err="1"/>
              <a:t>ij</a:t>
            </a:r>
            <a:r>
              <a:rPr lang="en-US" altLang="zh-CN" dirty="0"/>
              <a:t> := </a:t>
            </a:r>
            <a:r>
              <a:rPr lang="en-US" altLang="zh-CN" dirty="0" err="1"/>
              <a:t>c</a:t>
            </a:r>
            <a:r>
              <a:rPr lang="en-US" altLang="zh-CN" baseline="-25000" dirty="0" err="1"/>
              <a:t>ij</a:t>
            </a:r>
            <a:r>
              <a:rPr lang="en-US" altLang="zh-CN" dirty="0"/>
              <a:t> +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iq</a:t>
            </a:r>
            <a:r>
              <a:rPr lang="en-US" altLang="zh-CN" dirty="0"/>
              <a:t>*</a:t>
            </a:r>
            <a:r>
              <a:rPr lang="en-US" altLang="zh-CN" dirty="0" err="1"/>
              <a:t>b</a:t>
            </a:r>
            <a:r>
              <a:rPr lang="en-US" altLang="zh-CN" baseline="-25000" dirty="0" err="1"/>
              <a:t>qj</a:t>
            </a:r>
            <a:endParaRPr lang="en-US" altLang="zh-CN" baseline="-25000" dirty="0"/>
          </a:p>
          <a:p>
            <a:pPr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dirty="0"/>
              <a:t>     end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6578601" y="2571751"/>
            <a:ext cx="4105275" cy="42148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1">
              <a:buClr>
                <a:srgbClr val="000099"/>
              </a:buClr>
              <a:buFont typeface="Webdings" pitchFamily="18" charset="2"/>
              <a:buNone/>
              <a:defRPr/>
            </a:pPr>
            <a:r>
              <a:rPr lang="en-US" altLang="zh-CN" b="1" i="0" dirty="0" err="1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i</a:t>
            </a:r>
            <a:r>
              <a:rPr lang="en-US" altLang="zh-CN" b="1" i="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=1, </a:t>
            </a:r>
            <a:r>
              <a:rPr lang="en-US" altLang="zh-CN" b="1" i="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j=1</a:t>
            </a:r>
          </a:p>
          <a:p>
            <a:pPr latinLnBrk="1">
              <a:buClr>
                <a:srgbClr val="000099"/>
              </a:buClr>
              <a:buFont typeface="Webdings" pitchFamily="18" charset="2"/>
              <a:buNone/>
              <a:defRPr/>
            </a:pPr>
            <a:r>
              <a:rPr lang="en-US" altLang="zh-CN" b="1" i="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c</a:t>
            </a:r>
            <a:r>
              <a:rPr lang="en-US" altLang="zh-CN" sz="2000" b="1" i="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11</a:t>
            </a:r>
            <a:r>
              <a:rPr lang="en-US" altLang="zh-CN" b="1" i="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=0</a:t>
            </a:r>
          </a:p>
          <a:p>
            <a:pPr latinLnBrk="1">
              <a:buClr>
                <a:srgbClr val="000099"/>
              </a:buClr>
              <a:buFont typeface="Webdings" pitchFamily="18" charset="2"/>
              <a:buNone/>
              <a:defRPr/>
            </a:pPr>
            <a:r>
              <a:rPr lang="en-US" altLang="zh-CN" b="1" i="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c</a:t>
            </a:r>
            <a:r>
              <a:rPr lang="en-US" altLang="zh-CN" sz="2000" b="1" i="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11</a:t>
            </a:r>
            <a:r>
              <a:rPr lang="en-US" altLang="zh-CN" b="1" i="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=c</a:t>
            </a:r>
            <a:r>
              <a:rPr lang="en-US" altLang="zh-CN" sz="2000" b="1" i="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11 </a:t>
            </a:r>
            <a:r>
              <a:rPr lang="en-US" altLang="zh-CN" b="1" i="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+ a</a:t>
            </a:r>
            <a:r>
              <a:rPr lang="en-US" altLang="zh-CN" sz="2000" b="1" i="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11 </a:t>
            </a:r>
            <a:r>
              <a:rPr lang="en-US" altLang="zh-CN" b="1" i="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b</a:t>
            </a:r>
            <a:r>
              <a:rPr lang="en-US" altLang="zh-CN" sz="2000" b="1" i="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1</a:t>
            </a:r>
            <a:r>
              <a:rPr lang="en-US" altLang="zh-CN" sz="2000" b="1" i="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1</a:t>
            </a:r>
            <a:r>
              <a:rPr lang="en-US" altLang="zh-CN" b="1" i="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=0+2=2</a:t>
            </a:r>
          </a:p>
          <a:p>
            <a:pPr latinLnBrk="1">
              <a:buClr>
                <a:srgbClr val="000099"/>
              </a:buClr>
              <a:buFont typeface="Webdings" pitchFamily="18" charset="2"/>
              <a:buNone/>
              <a:defRPr/>
            </a:pPr>
            <a:r>
              <a:rPr lang="en-US" altLang="zh-CN" b="1" i="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c</a:t>
            </a:r>
            <a:r>
              <a:rPr lang="en-US" altLang="zh-CN" sz="2000" b="1" i="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11</a:t>
            </a:r>
            <a:r>
              <a:rPr lang="en-US" altLang="zh-CN" b="1" i="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=c</a:t>
            </a:r>
            <a:r>
              <a:rPr lang="en-US" altLang="zh-CN" sz="2000" b="1" i="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11 </a:t>
            </a:r>
            <a:r>
              <a:rPr lang="en-US" altLang="zh-CN" b="1" i="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+ a</a:t>
            </a:r>
            <a:r>
              <a:rPr lang="en-US" altLang="zh-CN" sz="2000" b="1" i="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12 </a:t>
            </a:r>
            <a:r>
              <a:rPr lang="en-US" altLang="zh-CN" b="1" i="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b</a:t>
            </a:r>
            <a:r>
              <a:rPr lang="en-US" altLang="zh-CN" sz="2000" b="1" i="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2</a:t>
            </a:r>
            <a:r>
              <a:rPr lang="en-US" altLang="zh-CN" sz="2000" b="1" i="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1</a:t>
            </a:r>
            <a:r>
              <a:rPr lang="en-US" altLang="zh-CN" b="1" i="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=2+1=3</a:t>
            </a:r>
          </a:p>
          <a:p>
            <a:pPr latinLnBrk="1">
              <a:buClr>
                <a:srgbClr val="000099"/>
              </a:buClr>
              <a:buFont typeface="Webdings" pitchFamily="18" charset="2"/>
              <a:buNone/>
              <a:defRPr/>
            </a:pPr>
            <a:r>
              <a:rPr lang="en-US" altLang="zh-CN" b="1" i="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c</a:t>
            </a:r>
            <a:r>
              <a:rPr lang="en-US" altLang="zh-CN" sz="2000" b="1" i="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11</a:t>
            </a:r>
            <a:r>
              <a:rPr lang="en-US" altLang="zh-CN" b="1" i="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=c</a:t>
            </a:r>
            <a:r>
              <a:rPr lang="en-US" altLang="zh-CN" sz="2000" b="1" i="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11 </a:t>
            </a:r>
            <a:r>
              <a:rPr lang="en-US" altLang="zh-CN" b="1" i="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+ a</a:t>
            </a:r>
            <a:r>
              <a:rPr lang="en-US" altLang="zh-CN" sz="2000" b="1" i="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13 </a:t>
            </a:r>
            <a:r>
              <a:rPr lang="en-US" altLang="zh-CN" b="1" i="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b</a:t>
            </a:r>
            <a:r>
              <a:rPr lang="en-US" altLang="zh-CN" sz="2000" b="1" i="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3</a:t>
            </a:r>
            <a:r>
              <a:rPr lang="en-US" altLang="zh-CN" sz="2000" b="1" i="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1</a:t>
            </a:r>
            <a:r>
              <a:rPr lang="en-US" altLang="zh-CN" b="1" i="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=3+6=9</a:t>
            </a:r>
          </a:p>
          <a:p>
            <a:pPr latinLnBrk="1">
              <a:buClr>
                <a:srgbClr val="000099"/>
              </a:buClr>
              <a:buFont typeface="Webdings" pitchFamily="18" charset="2"/>
              <a:buNone/>
              <a:defRPr/>
            </a:pPr>
            <a:r>
              <a:rPr lang="en-US" altLang="zh-CN" b="1" i="0" dirty="0" err="1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i</a:t>
            </a:r>
            <a:r>
              <a:rPr lang="en-US" altLang="zh-CN" b="1" i="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=1, </a:t>
            </a:r>
            <a:r>
              <a:rPr lang="en-US" altLang="zh-CN" b="1" i="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j=2</a:t>
            </a:r>
          </a:p>
          <a:p>
            <a:pPr latinLnBrk="1">
              <a:defRPr/>
            </a:pPr>
            <a:r>
              <a:rPr lang="en-US" altLang="zh-CN" b="1" i="0" dirty="0">
                <a:effectLst>
                  <a:outerShdw blurRad="38100" dist="38100" dir="2700000" algn="tl">
                    <a:srgbClr val="C0C0C0"/>
                  </a:outerShdw>
                </a:effectLst>
                <a:ea typeface="华文细黑" pitchFamily="2" charset="-122"/>
              </a:rPr>
              <a:t>c</a:t>
            </a:r>
            <a:r>
              <a:rPr lang="en-US" altLang="zh-CN" sz="2000" b="1" i="0" dirty="0">
                <a:effectLst>
                  <a:outerShdw blurRad="38100" dist="38100" dir="2700000" algn="tl">
                    <a:srgbClr val="C0C0C0"/>
                  </a:outerShdw>
                </a:effectLst>
                <a:ea typeface="华文细黑" pitchFamily="2" charset="-122"/>
              </a:rPr>
              <a:t>12</a:t>
            </a:r>
            <a:r>
              <a:rPr lang="en-US" altLang="zh-CN" b="1" i="0" dirty="0">
                <a:effectLst>
                  <a:outerShdw blurRad="38100" dist="38100" dir="2700000" algn="tl">
                    <a:srgbClr val="C0C0C0"/>
                  </a:outerShdw>
                </a:effectLst>
                <a:ea typeface="华文细黑" pitchFamily="2" charset="-122"/>
              </a:rPr>
              <a:t>=0</a:t>
            </a:r>
          </a:p>
          <a:p>
            <a:pPr latinLnBrk="1">
              <a:defRPr/>
            </a:pPr>
            <a:r>
              <a:rPr lang="en-US" altLang="zh-CN" b="1" i="0" dirty="0">
                <a:effectLst>
                  <a:outerShdw blurRad="38100" dist="38100" dir="2700000" algn="tl">
                    <a:srgbClr val="C0C0C0"/>
                  </a:outerShdw>
                </a:effectLst>
                <a:ea typeface="华文细黑" pitchFamily="2" charset="-122"/>
              </a:rPr>
              <a:t>c</a:t>
            </a:r>
            <a:r>
              <a:rPr lang="en-US" altLang="zh-CN" sz="2000" b="1" i="0" dirty="0">
                <a:effectLst>
                  <a:outerShdw blurRad="38100" dist="38100" dir="2700000" algn="tl">
                    <a:srgbClr val="C0C0C0"/>
                  </a:outerShdw>
                </a:effectLst>
                <a:ea typeface="华文细黑" pitchFamily="2" charset="-122"/>
              </a:rPr>
              <a:t>12</a:t>
            </a:r>
            <a:r>
              <a:rPr lang="en-US" altLang="zh-CN" b="1" i="0" dirty="0">
                <a:effectLst>
                  <a:outerShdw blurRad="38100" dist="38100" dir="2700000" algn="tl">
                    <a:srgbClr val="C0C0C0"/>
                  </a:outerShdw>
                </a:effectLst>
                <a:ea typeface="华文细黑" pitchFamily="2" charset="-122"/>
              </a:rPr>
              <a:t>=c</a:t>
            </a:r>
            <a:r>
              <a:rPr lang="en-US" altLang="zh-CN" sz="2000" b="1" i="0" dirty="0">
                <a:effectLst>
                  <a:outerShdw blurRad="38100" dist="38100" dir="2700000" algn="tl">
                    <a:srgbClr val="C0C0C0"/>
                  </a:outerShdw>
                </a:effectLst>
                <a:ea typeface="华文细黑" pitchFamily="2" charset="-122"/>
              </a:rPr>
              <a:t>12</a:t>
            </a:r>
            <a:r>
              <a:rPr lang="en-US" altLang="zh-CN" b="1" i="0" dirty="0">
                <a:effectLst>
                  <a:outerShdw blurRad="38100" dist="38100" dir="2700000" algn="tl">
                    <a:srgbClr val="C0C0C0"/>
                  </a:outerShdw>
                </a:effectLst>
                <a:ea typeface="华文细黑" pitchFamily="2" charset="-122"/>
              </a:rPr>
              <a:t> + a</a:t>
            </a:r>
            <a:r>
              <a:rPr lang="en-US" altLang="zh-CN" sz="2000" b="1" i="0" dirty="0">
                <a:effectLst>
                  <a:outerShdw blurRad="38100" dist="38100" dir="2700000" algn="tl">
                    <a:srgbClr val="C0C0C0"/>
                  </a:outerShdw>
                </a:effectLst>
                <a:ea typeface="华文细黑" pitchFamily="2" charset="-122"/>
              </a:rPr>
              <a:t>11</a:t>
            </a:r>
            <a:r>
              <a:rPr lang="en-US" altLang="zh-CN" b="1" i="0" dirty="0">
                <a:effectLst>
                  <a:outerShdw blurRad="38100" dist="38100" dir="2700000" algn="tl">
                    <a:srgbClr val="C0C0C0"/>
                  </a:outerShdw>
                </a:effectLst>
                <a:ea typeface="华文细黑" pitchFamily="2" charset="-122"/>
              </a:rPr>
              <a:t> b</a:t>
            </a:r>
            <a:r>
              <a:rPr lang="en-US" altLang="zh-CN" sz="2000" b="1" i="0" dirty="0">
                <a:effectLst>
                  <a:outerShdw blurRad="38100" dist="38100" dir="2700000" algn="tl">
                    <a:srgbClr val="C0C0C0"/>
                  </a:outerShdw>
                </a:effectLst>
                <a:ea typeface="华文细黑" pitchFamily="2" charset="-122"/>
              </a:rPr>
              <a:t>1</a:t>
            </a:r>
            <a:r>
              <a:rPr lang="en-US" altLang="zh-CN" sz="2000" b="1" i="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细黑" pitchFamily="2" charset="-122"/>
              </a:rPr>
              <a:t>2</a:t>
            </a:r>
            <a:r>
              <a:rPr lang="en-US" altLang="zh-CN" b="1" i="0" dirty="0">
                <a:effectLst>
                  <a:outerShdw blurRad="38100" dist="38100" dir="2700000" algn="tl">
                    <a:srgbClr val="C0C0C0"/>
                  </a:outerShdw>
                </a:effectLst>
                <a:ea typeface="华文细黑" pitchFamily="2" charset="-122"/>
              </a:rPr>
              <a:t>=0+1=1</a:t>
            </a:r>
          </a:p>
          <a:p>
            <a:pPr latinLnBrk="1">
              <a:defRPr/>
            </a:pPr>
            <a:r>
              <a:rPr lang="en-US" altLang="zh-CN" b="1" i="0" dirty="0">
                <a:effectLst>
                  <a:outerShdw blurRad="38100" dist="38100" dir="2700000" algn="tl">
                    <a:srgbClr val="C0C0C0"/>
                  </a:outerShdw>
                </a:effectLst>
                <a:ea typeface="华文细黑" pitchFamily="2" charset="-122"/>
              </a:rPr>
              <a:t>c</a:t>
            </a:r>
            <a:r>
              <a:rPr lang="en-US" altLang="zh-CN" sz="2000" b="1" i="0" dirty="0">
                <a:effectLst>
                  <a:outerShdw blurRad="38100" dist="38100" dir="2700000" algn="tl">
                    <a:srgbClr val="C0C0C0"/>
                  </a:outerShdw>
                </a:effectLst>
                <a:ea typeface="华文细黑" pitchFamily="2" charset="-122"/>
              </a:rPr>
              <a:t>12</a:t>
            </a:r>
            <a:r>
              <a:rPr lang="en-US" altLang="zh-CN" b="1" i="0" dirty="0">
                <a:effectLst>
                  <a:outerShdw blurRad="38100" dist="38100" dir="2700000" algn="tl">
                    <a:srgbClr val="C0C0C0"/>
                  </a:outerShdw>
                </a:effectLst>
                <a:ea typeface="华文细黑" pitchFamily="2" charset="-122"/>
              </a:rPr>
              <a:t>=c</a:t>
            </a:r>
            <a:r>
              <a:rPr lang="en-US" altLang="zh-CN" sz="2000" b="1" i="0" dirty="0">
                <a:effectLst>
                  <a:outerShdw blurRad="38100" dist="38100" dir="2700000" algn="tl">
                    <a:srgbClr val="C0C0C0"/>
                  </a:outerShdw>
                </a:effectLst>
                <a:ea typeface="华文细黑" pitchFamily="2" charset="-122"/>
              </a:rPr>
              <a:t>12</a:t>
            </a:r>
            <a:r>
              <a:rPr lang="en-US" altLang="zh-CN" b="1" i="0" dirty="0">
                <a:effectLst>
                  <a:outerShdw blurRad="38100" dist="38100" dir="2700000" algn="tl">
                    <a:srgbClr val="C0C0C0"/>
                  </a:outerShdw>
                </a:effectLst>
                <a:ea typeface="华文细黑" pitchFamily="2" charset="-122"/>
              </a:rPr>
              <a:t> + a</a:t>
            </a:r>
            <a:r>
              <a:rPr lang="en-US" altLang="zh-CN" sz="2000" b="1" i="0" dirty="0">
                <a:effectLst>
                  <a:outerShdw blurRad="38100" dist="38100" dir="2700000" algn="tl">
                    <a:srgbClr val="C0C0C0"/>
                  </a:outerShdw>
                </a:effectLst>
                <a:ea typeface="华文细黑" pitchFamily="2" charset="-122"/>
              </a:rPr>
              <a:t>12</a:t>
            </a:r>
            <a:r>
              <a:rPr lang="en-US" altLang="zh-CN" b="1" i="0" dirty="0">
                <a:effectLst>
                  <a:outerShdw blurRad="38100" dist="38100" dir="2700000" algn="tl">
                    <a:srgbClr val="C0C0C0"/>
                  </a:outerShdw>
                </a:effectLst>
                <a:ea typeface="华文细黑" pitchFamily="2" charset="-122"/>
              </a:rPr>
              <a:t> b</a:t>
            </a:r>
            <a:r>
              <a:rPr lang="en-US" altLang="zh-CN" sz="2000" b="1" i="0" dirty="0">
                <a:effectLst>
                  <a:outerShdw blurRad="38100" dist="38100" dir="2700000" algn="tl">
                    <a:srgbClr val="C0C0C0"/>
                  </a:outerShdw>
                </a:effectLst>
                <a:ea typeface="华文细黑" pitchFamily="2" charset="-122"/>
              </a:rPr>
              <a:t>2</a:t>
            </a:r>
            <a:r>
              <a:rPr lang="en-US" altLang="zh-CN" sz="2000" b="1" i="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细黑" pitchFamily="2" charset="-122"/>
              </a:rPr>
              <a:t>2</a:t>
            </a:r>
            <a:r>
              <a:rPr lang="en-US" altLang="zh-CN" b="1" i="0" dirty="0">
                <a:effectLst>
                  <a:outerShdw blurRad="38100" dist="38100" dir="2700000" algn="tl">
                    <a:srgbClr val="C0C0C0"/>
                  </a:outerShdw>
                </a:effectLst>
                <a:ea typeface="华文细黑" pitchFamily="2" charset="-122"/>
              </a:rPr>
              <a:t>=1+1=2</a:t>
            </a:r>
          </a:p>
          <a:p>
            <a:pPr latinLnBrk="1">
              <a:defRPr/>
            </a:pPr>
            <a:r>
              <a:rPr lang="en-US" altLang="zh-CN" b="1" i="0" dirty="0">
                <a:effectLst>
                  <a:outerShdw blurRad="38100" dist="38100" dir="2700000" algn="tl">
                    <a:srgbClr val="C0C0C0"/>
                  </a:outerShdw>
                </a:effectLst>
                <a:ea typeface="华文细黑" pitchFamily="2" charset="-122"/>
              </a:rPr>
              <a:t>c</a:t>
            </a:r>
            <a:r>
              <a:rPr lang="en-US" altLang="zh-CN" sz="2000" b="1" i="0" dirty="0">
                <a:effectLst>
                  <a:outerShdw blurRad="38100" dist="38100" dir="2700000" algn="tl">
                    <a:srgbClr val="C0C0C0"/>
                  </a:outerShdw>
                </a:effectLst>
                <a:ea typeface="华文细黑" pitchFamily="2" charset="-122"/>
              </a:rPr>
              <a:t>12</a:t>
            </a:r>
            <a:r>
              <a:rPr lang="en-US" altLang="zh-CN" b="1" i="0" dirty="0">
                <a:effectLst>
                  <a:outerShdw blurRad="38100" dist="38100" dir="2700000" algn="tl">
                    <a:srgbClr val="C0C0C0"/>
                  </a:outerShdw>
                </a:effectLst>
                <a:ea typeface="华文细黑" pitchFamily="2" charset="-122"/>
              </a:rPr>
              <a:t>=c</a:t>
            </a:r>
            <a:r>
              <a:rPr lang="en-US" altLang="zh-CN" sz="2000" b="1" i="0" dirty="0">
                <a:effectLst>
                  <a:outerShdw blurRad="38100" dist="38100" dir="2700000" algn="tl">
                    <a:srgbClr val="C0C0C0"/>
                  </a:outerShdw>
                </a:effectLst>
                <a:ea typeface="华文细黑" pitchFamily="2" charset="-122"/>
              </a:rPr>
              <a:t>12</a:t>
            </a:r>
            <a:r>
              <a:rPr lang="en-US" altLang="zh-CN" b="1" i="0" dirty="0">
                <a:effectLst>
                  <a:outerShdw blurRad="38100" dist="38100" dir="2700000" algn="tl">
                    <a:srgbClr val="C0C0C0"/>
                  </a:outerShdw>
                </a:effectLst>
                <a:ea typeface="华文细黑" pitchFamily="2" charset="-122"/>
              </a:rPr>
              <a:t> + a</a:t>
            </a:r>
            <a:r>
              <a:rPr lang="en-US" altLang="zh-CN" sz="2000" b="1" i="0" dirty="0">
                <a:effectLst>
                  <a:outerShdw blurRad="38100" dist="38100" dir="2700000" algn="tl">
                    <a:srgbClr val="C0C0C0"/>
                  </a:outerShdw>
                </a:effectLst>
                <a:ea typeface="华文细黑" pitchFamily="2" charset="-122"/>
              </a:rPr>
              <a:t>13</a:t>
            </a:r>
            <a:r>
              <a:rPr lang="en-US" altLang="zh-CN" b="1" i="0" dirty="0">
                <a:effectLst>
                  <a:outerShdw blurRad="38100" dist="38100" dir="2700000" algn="tl">
                    <a:srgbClr val="C0C0C0"/>
                  </a:outerShdw>
                </a:effectLst>
                <a:ea typeface="华文细黑" pitchFamily="2" charset="-122"/>
              </a:rPr>
              <a:t> b</a:t>
            </a:r>
            <a:r>
              <a:rPr lang="en-US" altLang="zh-CN" sz="2000" b="1" i="0" dirty="0">
                <a:effectLst>
                  <a:outerShdw blurRad="38100" dist="38100" dir="2700000" algn="tl">
                    <a:srgbClr val="C0C0C0"/>
                  </a:outerShdw>
                </a:effectLst>
                <a:ea typeface="华文细黑" pitchFamily="2" charset="-122"/>
              </a:rPr>
              <a:t>3</a:t>
            </a:r>
            <a:r>
              <a:rPr lang="en-US" altLang="zh-CN" sz="2000" b="1" i="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细黑" pitchFamily="2" charset="-122"/>
              </a:rPr>
              <a:t>2</a:t>
            </a:r>
            <a:r>
              <a:rPr lang="en-US" altLang="zh-CN" b="1" i="0" dirty="0">
                <a:effectLst>
                  <a:outerShdw blurRad="38100" dist="38100" dir="2700000" algn="tl">
                    <a:srgbClr val="C0C0C0"/>
                  </a:outerShdw>
                </a:effectLst>
                <a:ea typeface="华文细黑" pitchFamily="2" charset="-122"/>
              </a:rPr>
              <a:t>=2+4=6</a:t>
            </a:r>
            <a:endParaRPr lang="en-US" altLang="zh-CN" b="1" i="0" dirty="0"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6851651" y="1392239"/>
          <a:ext cx="2030413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4" imgW="927000" imgH="457200" progId="Equation.3">
                  <p:embed/>
                </p:oleObj>
              </mc:Choice>
              <mc:Fallback>
                <p:oleObj name="Equation" r:id="rId4" imgW="927000" imgH="457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1651" y="1392239"/>
                        <a:ext cx="2030413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5" name="Object 3"/>
          <p:cNvGraphicFramePr>
            <a:graphicFrameLocks noChangeAspect="1"/>
          </p:cNvGraphicFramePr>
          <p:nvPr/>
        </p:nvGraphicFramePr>
        <p:xfrm>
          <a:off x="9024939" y="1143000"/>
          <a:ext cx="1527175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6" imgW="723600" imgH="711000" progId="Equation.3">
                  <p:embed/>
                </p:oleObj>
              </mc:Choice>
              <mc:Fallback>
                <p:oleObj name="Equation" r:id="rId6" imgW="723600" imgH="7110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24939" y="1143000"/>
                        <a:ext cx="1527175" cy="1500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圆角矩形标注 6"/>
          <p:cNvSpPr/>
          <p:nvPr/>
        </p:nvSpPr>
        <p:spPr bwMode="auto">
          <a:xfrm>
            <a:off x="6198370" y="714375"/>
            <a:ext cx="2143125" cy="1214438"/>
          </a:xfrm>
          <a:prstGeom prst="wedgeRoundRectCallout">
            <a:avLst>
              <a:gd name="adj1" fmla="val -69197"/>
              <a:gd name="adj2" fmla="val 41391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latinLnBrk="1">
              <a:defRPr/>
            </a:pPr>
            <a:r>
              <a:rPr lang="zh-CN" altLang="en-US" i="0" dirty="0">
                <a:solidFill>
                  <a:schemeClr val="tx1"/>
                </a:solidFill>
              </a:rPr>
              <a:t>算法时间复杂性</a:t>
            </a:r>
            <a:r>
              <a:rPr lang="en-US" altLang="zh-CN" i="0" dirty="0">
                <a:solidFill>
                  <a:schemeClr val="tx1"/>
                </a:solidFill>
              </a:rPr>
              <a:t>O</a:t>
            </a:r>
            <a:r>
              <a:rPr lang="en-US" altLang="zh-CN" i="0" dirty="0"/>
              <a:t>(</a:t>
            </a:r>
            <a:r>
              <a:rPr lang="en-US" altLang="zh-CN" dirty="0"/>
              <a:t>n</a:t>
            </a:r>
            <a:r>
              <a:rPr lang="en-US" altLang="zh-CN" i="0" baseline="30000" dirty="0"/>
              <a:t>3</a:t>
            </a:r>
            <a:r>
              <a:rPr lang="en-US" altLang="zh-CN" i="0" dirty="0"/>
              <a:t>)</a:t>
            </a:r>
            <a:endParaRPr lang="zh-CN" altLang="en-US" i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7" grpId="0" animBg="1"/>
    </p:bldLst>
  </p:timing>
</p:sld>
</file>

<file path=ppt/theme/theme1.xml><?xml version="1.0" encoding="utf-8"?>
<a:theme xmlns:a="http://schemas.openxmlformats.org/drawingml/2006/main" name="B078">
  <a:themeElements>
    <a:clrScheme name="B078 10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3399FF"/>
      </a:accent1>
      <a:accent2>
        <a:srgbClr val="6699FF"/>
      </a:accent2>
      <a:accent3>
        <a:srgbClr val="FFFFFF"/>
      </a:accent3>
      <a:accent4>
        <a:srgbClr val="000000"/>
      </a:accent4>
      <a:accent5>
        <a:srgbClr val="ADCAFF"/>
      </a:accent5>
      <a:accent6>
        <a:srgbClr val="5C8AE7"/>
      </a:accent6>
      <a:hlink>
        <a:srgbClr val="99CCFF"/>
      </a:hlink>
      <a:folHlink>
        <a:srgbClr val="3366CC"/>
      </a:folHlink>
    </a:clrScheme>
    <a:fontScheme name="B078">
      <a:majorFont>
        <a:latin typeface="Times New Roman"/>
        <a:ea typeface="华文细黑"/>
        <a:cs typeface=""/>
      </a:majorFont>
      <a:minorFont>
        <a:latin typeface="Times New Roman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华文细黑" pitchFamily="2" charset="-122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i="0" dirty="0" smtClean="0">
            <a:latin typeface="楷体_GB2312" pitchFamily="49" charset="-122"/>
            <a:ea typeface="楷体_GB2312" pitchFamily="49" charset="-122"/>
          </a:defRPr>
        </a:defPPr>
      </a:lstStyle>
    </a:txDef>
  </a:objectDefaults>
  <a:extraClrSchemeLst>
    <a:extraClrScheme>
      <a:clrScheme name="B078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078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8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8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8 8">
        <a:dk1>
          <a:srgbClr val="000000"/>
        </a:dk1>
        <a:lt1>
          <a:srgbClr val="FFFFCC"/>
        </a:lt1>
        <a:dk2>
          <a:srgbClr val="000798"/>
        </a:dk2>
        <a:lt2>
          <a:srgbClr val="B2B2B2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8 9">
        <a:dk1>
          <a:srgbClr val="000000"/>
        </a:dk1>
        <a:lt1>
          <a:srgbClr val="FFFFCC"/>
        </a:lt1>
        <a:dk2>
          <a:srgbClr val="000798"/>
        </a:dk2>
        <a:lt2>
          <a:srgbClr val="B2B2B2"/>
        </a:lt2>
        <a:accent1>
          <a:srgbClr val="1B33E7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BADF1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8 10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66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5C8AE7"/>
        </a:accent6>
        <a:hlink>
          <a:srgbClr val="99CCFF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C:\coolpt\TempSlide\B078.POT</Template>
  <TotalTime>22264</TotalTime>
  <Words>1072</Words>
  <Application>Microsoft Office PowerPoint</Application>
  <PresentationFormat>宽屏</PresentationFormat>
  <Paragraphs>79</Paragraphs>
  <Slides>18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华文中宋</vt:lpstr>
      <vt:lpstr>Gulim</vt:lpstr>
      <vt:lpstr>Wingdings</vt:lpstr>
      <vt:lpstr>宋体</vt:lpstr>
      <vt:lpstr>Times New Roman</vt:lpstr>
      <vt:lpstr>楷体_GB2312</vt:lpstr>
      <vt:lpstr>Webdings</vt:lpstr>
      <vt:lpstr>Symbol</vt:lpstr>
      <vt:lpstr>黑体</vt:lpstr>
      <vt:lpstr>华文细黑</vt:lpstr>
      <vt:lpstr>Tahoma</vt:lpstr>
      <vt:lpstr>B078</vt:lpstr>
      <vt:lpstr>Equation</vt:lpstr>
      <vt:lpstr>Chap2 补充</vt:lpstr>
      <vt:lpstr>矩阵</vt:lpstr>
      <vt:lpstr>矩阵</vt:lpstr>
      <vt:lpstr>DEFINITION 1.   </vt:lpstr>
      <vt:lpstr>DEFINITION 2.   </vt:lpstr>
      <vt:lpstr>DEFINITION 3.  矩阵的和运算</vt:lpstr>
      <vt:lpstr>DEFINITION 4.  矩阵乘积运算</vt:lpstr>
      <vt:lpstr>PowerPoint 演示文稿</vt:lpstr>
      <vt:lpstr>矩阵乘法算法</vt:lpstr>
      <vt:lpstr>DEFINITION 5. 单位矩阵</vt:lpstr>
      <vt:lpstr>DEFINITION 6.  转置</vt:lpstr>
      <vt:lpstr>DEFINITION 7.  对称阵</vt:lpstr>
      <vt:lpstr>DEFINITION 8.  0-1矩阵</vt:lpstr>
      <vt:lpstr>PowerPoint 演示文稿</vt:lpstr>
      <vt:lpstr>DEFINITION 9.   布尔积</vt:lpstr>
      <vt:lpstr>PowerPoint 演示文稿</vt:lpstr>
      <vt:lpstr>DEFINITION 10. 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deadlocks</dc:title>
  <dc:creator>rdm</dc:creator>
  <cp:lastModifiedBy>dm Ren</cp:lastModifiedBy>
  <cp:revision>1452</cp:revision>
  <dcterms:created xsi:type="dcterms:W3CDTF">2001-07-18T23:57:34Z</dcterms:created>
  <dcterms:modified xsi:type="dcterms:W3CDTF">2022-03-12T04:19:44Z</dcterms:modified>
</cp:coreProperties>
</file>