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39"/>
  </p:notesMasterIdLst>
  <p:handoutMasterIdLst>
    <p:handoutMasterId r:id="rId40"/>
  </p:handoutMasterIdLst>
  <p:sldIdLst>
    <p:sldId id="660" r:id="rId2"/>
    <p:sldId id="641" r:id="rId3"/>
    <p:sldId id="647" r:id="rId4"/>
    <p:sldId id="642" r:id="rId5"/>
    <p:sldId id="643" r:id="rId6"/>
    <p:sldId id="644" r:id="rId7"/>
    <p:sldId id="648" r:id="rId8"/>
    <p:sldId id="645" r:id="rId9"/>
    <p:sldId id="673" r:id="rId10"/>
    <p:sldId id="675" r:id="rId11"/>
    <p:sldId id="674" r:id="rId12"/>
    <p:sldId id="646" r:id="rId13"/>
    <p:sldId id="653" r:id="rId14"/>
    <p:sldId id="676" r:id="rId15"/>
    <p:sldId id="654" r:id="rId16"/>
    <p:sldId id="655" r:id="rId17"/>
    <p:sldId id="657" r:id="rId18"/>
    <p:sldId id="684" r:id="rId19"/>
    <p:sldId id="682" r:id="rId20"/>
    <p:sldId id="656" r:id="rId21"/>
    <p:sldId id="685" r:id="rId22"/>
    <p:sldId id="658" r:id="rId23"/>
    <p:sldId id="662" r:id="rId24"/>
    <p:sldId id="663" r:id="rId25"/>
    <p:sldId id="678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80" r:id="rId35"/>
    <p:sldId id="681" r:id="rId36"/>
    <p:sldId id="679" r:id="rId37"/>
    <p:sldId id="677" r:id="rId38"/>
  </p:sldIdLst>
  <p:sldSz cx="9144000" cy="6858000" type="screen4x3"/>
  <p:notesSz cx="6858000" cy="9144000"/>
  <p:embeddedFontLst>
    <p:embeddedFont>
      <p:font typeface="仿宋_GB2312" panose="02010600030101010101" charset="-122"/>
      <p:regular r:id="rId41"/>
    </p:embeddedFont>
    <p:embeddedFont>
      <p:font typeface="楷体_GB2312" panose="02010600030101010101" charset="-122"/>
      <p:regular r:id="rId42"/>
    </p:embeddedFont>
    <p:embeddedFont>
      <p:font typeface="Arial Black" panose="020B0A04020102020204" pitchFamily="34" charset="0"/>
      <p:bold r:id="rId43"/>
    </p:embeddedFont>
    <p:embeddedFont>
      <p:font typeface="Gulim" panose="020B0600000101010101" pitchFamily="34" charset="-127"/>
      <p:regular r:id="rId44"/>
    </p:embeddedFont>
    <p:embeddedFont>
      <p:font typeface="华文中宋" panose="02010600040101010101" pitchFamily="2" charset="-122"/>
      <p:regular r:id="rId45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249"/>
    <a:srgbClr val="CC00CC"/>
    <a:srgbClr val="CCFFCC"/>
    <a:srgbClr val="D1EDFF"/>
    <a:srgbClr val="7F7F7F"/>
    <a:srgbClr val="CCECFF"/>
    <a:srgbClr val="CC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6538" autoAdjust="0"/>
  </p:normalViewPr>
  <p:slideViewPr>
    <p:cSldViewPr>
      <p:cViewPr varScale="1">
        <p:scale>
          <a:sx n="71" d="100"/>
          <a:sy n="71" d="100"/>
        </p:scale>
        <p:origin x="172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9263A3CA-2433-4824-95FB-FC7C2C6677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BBC96A1A-86A2-4D1F-8D6D-8B6E71A3C4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递归定义又称归纳定义。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递归定义能非常简单、准确表达定义的对象，因此它可被用于各种类型的定义，如函数的定义、序列的定义、集合的定义、集合上的运算的定义、图和树的定义等等。下面就依次举例来看下递归定义的使用：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172E-8EBB-4036-9800-003E9F013C1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A={3n}</a:t>
            </a:r>
          </a:p>
          <a:p>
            <a:r>
              <a:rPr lang="zh-CN" altLang="en-US">
                <a:ea typeface="宋体" charset="-122"/>
              </a:rPr>
              <a:t>设</a:t>
            </a:r>
            <a:r>
              <a:rPr lang="en-US" altLang="zh-CN">
                <a:ea typeface="宋体" charset="-122"/>
              </a:rPr>
              <a:t>P(n):3n</a:t>
            </a:r>
            <a:r>
              <a:rPr lang="zh-CN" altLang="en-US">
                <a:ea typeface="宋体" charset="-122"/>
              </a:rPr>
              <a:t>属于</a:t>
            </a:r>
            <a:r>
              <a:rPr lang="en-US" altLang="zh-CN">
                <a:ea typeface="宋体" charset="-122"/>
              </a:rPr>
              <a:t>S</a:t>
            </a:r>
            <a:r>
              <a:rPr lang="zh-CN" altLang="en-US">
                <a:ea typeface="宋体" charset="-122"/>
              </a:rPr>
              <a:t>集合。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证明</a:t>
            </a:r>
            <a:r>
              <a:rPr lang="en-US" altLang="zh-CN">
                <a:ea typeface="宋体" charset="-122"/>
              </a:rPr>
              <a:t>P(1):3*1=3</a:t>
            </a:r>
            <a:r>
              <a:rPr lang="zh-CN" altLang="en-US">
                <a:ea typeface="宋体" charset="-122"/>
              </a:rPr>
              <a:t>属于</a:t>
            </a:r>
            <a:r>
              <a:rPr lang="en-US" altLang="zh-CN">
                <a:ea typeface="宋体" charset="-122"/>
              </a:rPr>
              <a:t>S</a:t>
            </a:r>
            <a:r>
              <a:rPr lang="zh-CN" altLang="en-US">
                <a:ea typeface="宋体" charset="-122"/>
              </a:rPr>
              <a:t>集合，根据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），显然为真，假设</a:t>
            </a:r>
            <a:r>
              <a:rPr lang="en-US" altLang="zh-CN">
                <a:ea typeface="宋体" charset="-122"/>
              </a:rPr>
              <a:t>P(k)</a:t>
            </a:r>
            <a:r>
              <a:rPr lang="zh-CN" altLang="en-US">
                <a:ea typeface="宋体" charset="-122"/>
              </a:rPr>
              <a:t>为真，即</a:t>
            </a:r>
            <a:r>
              <a:rPr lang="en-US" altLang="zh-CN">
                <a:ea typeface="宋体" charset="-122"/>
              </a:rPr>
              <a:t>3k</a:t>
            </a:r>
            <a:r>
              <a:rPr lang="zh-CN" altLang="en-US">
                <a:ea typeface="宋体" charset="-122"/>
              </a:rPr>
              <a:t>属于</a:t>
            </a:r>
            <a:r>
              <a:rPr lang="en-US" altLang="zh-CN">
                <a:ea typeface="宋体" charset="-122"/>
              </a:rPr>
              <a:t>S</a:t>
            </a:r>
            <a:r>
              <a:rPr lang="zh-CN" altLang="en-US">
                <a:ea typeface="宋体" charset="-122"/>
              </a:rPr>
              <a:t>集合为真，则证明</a:t>
            </a:r>
            <a:r>
              <a:rPr lang="en-US" altLang="zh-CN">
                <a:ea typeface="宋体" charset="-122"/>
              </a:rPr>
              <a:t>P(k+1)</a:t>
            </a:r>
            <a:r>
              <a:rPr lang="zh-CN" altLang="en-US">
                <a:ea typeface="宋体" charset="-122"/>
              </a:rPr>
              <a:t>为真，即证明 </a:t>
            </a:r>
            <a:r>
              <a:rPr lang="en-US" altLang="zh-CN">
                <a:ea typeface="宋体" charset="-122"/>
              </a:rPr>
              <a:t>3k+3</a:t>
            </a:r>
            <a:r>
              <a:rPr lang="zh-CN" altLang="en-US">
                <a:ea typeface="宋体" charset="-122"/>
              </a:rPr>
              <a:t>属于</a:t>
            </a:r>
            <a:r>
              <a:rPr lang="en-US" altLang="zh-CN">
                <a:ea typeface="宋体" charset="-122"/>
              </a:rPr>
              <a:t>S</a:t>
            </a:r>
            <a:r>
              <a:rPr lang="zh-CN" altLang="en-US">
                <a:ea typeface="宋体" charset="-122"/>
              </a:rPr>
              <a:t>集合为真，根据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）</a:t>
            </a:r>
            <a:r>
              <a:rPr lang="en-US" altLang="zh-CN">
                <a:ea typeface="宋体" charset="-122"/>
              </a:rPr>
              <a:t>3k</a:t>
            </a:r>
            <a:r>
              <a:rPr lang="zh-CN" altLang="en-US">
                <a:ea typeface="宋体" charset="-122"/>
              </a:rPr>
              <a:t>属于Ｓ，３属于Ｓ，所以３</a:t>
            </a:r>
            <a:r>
              <a:rPr lang="en-US" altLang="zh-CN">
                <a:ea typeface="宋体" charset="-122"/>
              </a:rPr>
              <a:t>k+3</a:t>
            </a:r>
            <a:r>
              <a:rPr lang="zh-CN" altLang="en-US">
                <a:ea typeface="宋体" charset="-122"/>
              </a:rPr>
              <a:t>属于</a:t>
            </a:r>
            <a:r>
              <a:rPr lang="en-US" altLang="zh-CN">
                <a:ea typeface="宋体" charset="-122"/>
              </a:rPr>
              <a:t>S</a:t>
            </a:r>
            <a:r>
              <a:rPr lang="zh-CN" altLang="en-US">
                <a:ea typeface="宋体" charset="-122"/>
              </a:rPr>
              <a:t>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证明了</a:t>
            </a:r>
            <a:r>
              <a:rPr lang="zh-CN" altLang="en-US">
                <a:ea typeface="宋体" charset="-122"/>
                <a:sym typeface="Symbol" pitchFamily="18" charset="2"/>
              </a:rPr>
              <a:t></a:t>
            </a:r>
            <a:r>
              <a:rPr lang="en-US" altLang="zh-CN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</a:rPr>
              <a:t>P(n)</a:t>
            </a:r>
            <a:r>
              <a:rPr lang="zh-CN" altLang="en-US">
                <a:ea typeface="宋体" charset="-122"/>
              </a:rPr>
              <a:t>为真，即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的元素都是</a:t>
            </a:r>
            <a:r>
              <a:rPr lang="en-US" altLang="zh-CN">
                <a:ea typeface="宋体" charset="-122"/>
              </a:rPr>
              <a:t>S</a:t>
            </a:r>
            <a:r>
              <a:rPr lang="zh-CN" altLang="en-US">
                <a:ea typeface="宋体" charset="-122"/>
              </a:rPr>
              <a:t>的元素，是</a:t>
            </a:r>
            <a:r>
              <a:rPr lang="en-US" altLang="zh-CN">
                <a:ea typeface="宋体" charset="-122"/>
              </a:rPr>
              <a:t>S</a:t>
            </a:r>
            <a:r>
              <a:rPr lang="zh-CN" altLang="en-US">
                <a:ea typeface="宋体" charset="-122"/>
              </a:rPr>
              <a:t>的子集。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DA780-E32C-4F63-B204-A4018488E6B4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E522E-32DE-40FB-93D2-B685D10A4877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E522E-32DE-40FB-93D2-B685D10A4877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4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E522E-32DE-40FB-93D2-B685D10A487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5B436-EC52-4B88-9C13-B9F72E78B723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5B436-EC52-4B88-9C13-B9F72E78B723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991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基础步骤：</a:t>
            </a:r>
            <a:r>
              <a:rPr lang="zh-CN" altLang="en-US" sz="900" dirty="0">
                <a:ea typeface="楷体_GB2312" pitchFamily="49" charset="-122"/>
              </a:rPr>
              <a:t>对于 </a:t>
            </a:r>
            <a:r>
              <a:rPr lang="en-US" altLang="zh-CN" sz="900" dirty="0">
                <a:ea typeface="楷体_GB2312" pitchFamily="49" charset="-122"/>
              </a:rPr>
              <a:t>(0,0)</a:t>
            </a:r>
            <a:r>
              <a:rPr lang="zh-CN" altLang="en-US" sz="900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0,0</a:t>
            </a:r>
            <a:r>
              <a:rPr lang="zh-CN" altLang="en-US" dirty="0">
                <a:ea typeface="楷体_GB2312" pitchFamily="49" charset="-122"/>
              </a:rPr>
              <a:t>？</a:t>
            </a:r>
            <a:r>
              <a:rPr lang="en-US" altLang="zh-CN" dirty="0">
                <a:ea typeface="楷体_GB2312" pitchFamily="49" charset="-122"/>
              </a:rPr>
              <a:t>=</a:t>
            </a:r>
            <a:r>
              <a:rPr lang="zh-CN" altLang="en-US" dirty="0">
                <a:ea typeface="楷体_GB2312" pitchFamily="49" charset="-122"/>
              </a:rPr>
              <a:t>？</a:t>
            </a:r>
            <a:r>
              <a:rPr lang="en-US" altLang="zh-CN" dirty="0">
                <a:ea typeface="楷体_GB2312" pitchFamily="49" charset="-122"/>
              </a:rPr>
              <a:t>0+0(0+1)/2 =0</a:t>
            </a:r>
            <a:r>
              <a:rPr lang="zh-CN" altLang="en-US" dirty="0">
                <a:ea typeface="楷体_GB2312" pitchFamily="49" charset="-122"/>
              </a:rPr>
              <a:t>，根据已知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0,0</a:t>
            </a:r>
            <a:r>
              <a:rPr lang="en-US" altLang="zh-CN" dirty="0">
                <a:ea typeface="楷体_GB2312" pitchFamily="49" charset="-122"/>
              </a:rPr>
              <a:t>=0</a:t>
            </a:r>
            <a:r>
              <a:rPr lang="zh-CN" altLang="en-US" dirty="0">
                <a:ea typeface="楷体_GB2312" pitchFamily="49" charset="-122"/>
              </a:rPr>
              <a:t>，故该公式成立。</a:t>
            </a:r>
            <a:endParaRPr lang="en-US" altLang="zh-CN" dirty="0">
              <a:ea typeface="楷体_GB2312" pitchFamily="49" charset="-122"/>
            </a:endParaRPr>
          </a:p>
          <a:p>
            <a:pPr>
              <a:defRPr/>
            </a:pPr>
            <a:r>
              <a:rPr lang="zh-CN" altLang="en-US" dirty="0">
                <a:ea typeface="楷体_GB2312" pitchFamily="49" charset="-122"/>
              </a:rPr>
              <a:t>归纳步骤：证明</a:t>
            </a:r>
            <a:r>
              <a:rPr lang="zh-CN" altLang="en-US" sz="900" dirty="0">
                <a:ea typeface="楷体_GB2312" pitchFamily="49" charset="-122"/>
              </a:rPr>
              <a:t>对于元素</a:t>
            </a:r>
            <a:r>
              <a:rPr lang="en-US" altLang="zh-CN" sz="900" dirty="0">
                <a:ea typeface="楷体_GB2312" pitchFamily="49" charset="-122"/>
              </a:rPr>
              <a:t>(</a:t>
            </a:r>
            <a:r>
              <a:rPr lang="en-US" altLang="zh-CN" sz="900" dirty="0" err="1">
                <a:ea typeface="楷体_GB2312" pitchFamily="49" charset="-122"/>
              </a:rPr>
              <a:t>m,n</a:t>
            </a:r>
            <a:r>
              <a:rPr lang="en-US" altLang="zh-CN" sz="900" dirty="0">
                <a:ea typeface="楷体_GB2312" pitchFamily="49" charset="-122"/>
              </a:rPr>
              <a:t>)</a:t>
            </a:r>
            <a:r>
              <a:rPr lang="zh-CN" altLang="en-US" sz="900" dirty="0">
                <a:ea typeface="楷体_GB2312" pitchFamily="49" charset="-122"/>
              </a:rPr>
              <a:t>，该公式成立，需要分两种情形证明：</a:t>
            </a:r>
            <a:endParaRPr lang="en-US" altLang="zh-CN" sz="900" dirty="0"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900" dirty="0">
                <a:ea typeface="楷体_GB2312" pitchFamily="49" charset="-122"/>
              </a:rPr>
              <a:t>1</a:t>
            </a:r>
            <a:r>
              <a:rPr lang="zh-CN" altLang="en-US" sz="900" dirty="0">
                <a:ea typeface="楷体_GB2312" pitchFamily="49" charset="-122"/>
              </a:rPr>
              <a:t>）</a:t>
            </a:r>
            <a:r>
              <a:rPr lang="en-US" altLang="zh-CN" sz="900" dirty="0">
                <a:ea typeface="楷体_GB2312" pitchFamily="49" charset="-122"/>
              </a:rPr>
              <a:t>n=0</a:t>
            </a:r>
            <a:r>
              <a:rPr lang="zh-CN" altLang="en-US" sz="900" dirty="0">
                <a:ea typeface="楷体_GB2312" pitchFamily="49" charset="-122"/>
              </a:rPr>
              <a:t>且</a:t>
            </a:r>
            <a:r>
              <a:rPr lang="en-US" altLang="zh-CN" sz="900" dirty="0">
                <a:ea typeface="楷体_GB2312" pitchFamily="49" charset="-122"/>
              </a:rPr>
              <a:t>m&gt;0,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m,n</a:t>
            </a:r>
            <a:r>
              <a:rPr lang="en-US" altLang="zh-CN" dirty="0">
                <a:ea typeface="楷体_GB2312" pitchFamily="49" charset="-122"/>
              </a:rPr>
              <a:t>=a</a:t>
            </a:r>
            <a:r>
              <a:rPr lang="en-US" altLang="zh-CN" baseline="-25000" dirty="0">
                <a:ea typeface="楷体_GB2312" pitchFamily="49" charset="-122"/>
              </a:rPr>
              <a:t>m-1,n</a:t>
            </a:r>
            <a:r>
              <a:rPr lang="en-US" altLang="zh-CN" dirty="0">
                <a:ea typeface="楷体_GB2312" pitchFamily="49" charset="-122"/>
              </a:rPr>
              <a:t>+1 </a:t>
            </a:r>
            <a:r>
              <a:rPr lang="zh-CN" altLang="en-US" dirty="0">
                <a:ea typeface="楷体_GB2312" pitchFamily="49" charset="-122"/>
              </a:rPr>
              <a:t>因为</a:t>
            </a:r>
            <a:r>
              <a:rPr lang="en-US" altLang="zh-CN" dirty="0">
                <a:ea typeface="楷体_GB2312" pitchFamily="49" charset="-122"/>
              </a:rPr>
              <a:t>(m-1,n)&lt;(</a:t>
            </a:r>
            <a:r>
              <a:rPr lang="en-US" altLang="zh-CN" dirty="0" err="1">
                <a:ea typeface="楷体_GB2312" pitchFamily="49" charset="-122"/>
              </a:rPr>
              <a:t>m,n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，根据归纳步骤假设，对于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m-1,n</a:t>
            </a:r>
            <a:r>
              <a:rPr lang="zh-CN" altLang="en-US" dirty="0">
                <a:ea typeface="楷体_GB2312" pitchFamily="49" charset="-122"/>
              </a:rPr>
              <a:t>来讲，该公式成立，代入</a:t>
            </a:r>
            <a:endParaRPr lang="en-US" altLang="zh-CN" dirty="0">
              <a:ea typeface="楷体_GB2312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m,n</a:t>
            </a:r>
            <a:r>
              <a:rPr lang="en-US" altLang="zh-CN" dirty="0">
                <a:ea typeface="楷体_GB2312" pitchFamily="49" charset="-122"/>
              </a:rPr>
              <a:t>=m-1+n(n+1)/2+1=</a:t>
            </a:r>
            <a:r>
              <a:rPr lang="en-US" altLang="zh-CN" dirty="0" err="1">
                <a:ea typeface="楷体_GB2312" pitchFamily="49" charset="-122"/>
              </a:rPr>
              <a:t>m+n</a:t>
            </a:r>
            <a:r>
              <a:rPr lang="en-US" altLang="zh-CN" dirty="0">
                <a:ea typeface="楷体_GB2312" pitchFamily="49" charset="-122"/>
              </a:rPr>
              <a:t>(n+1)/2</a:t>
            </a:r>
            <a:r>
              <a:rPr lang="zh-CN" altLang="en-US" dirty="0">
                <a:ea typeface="楷体_GB2312" pitchFamily="49" charset="-122"/>
              </a:rPr>
              <a:t>，公式成立</a:t>
            </a:r>
            <a:endParaRPr lang="en-US" altLang="zh-CN" dirty="0">
              <a:ea typeface="楷体_GB2312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en-US" altLang="zh-CN" dirty="0">
                <a:ea typeface="楷体_GB2312" pitchFamily="49" charset="-122"/>
              </a:rPr>
              <a:t>n&gt;0,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m,n</a:t>
            </a:r>
            <a:r>
              <a:rPr lang="en-US" altLang="zh-CN" dirty="0">
                <a:ea typeface="楷体_GB2312" pitchFamily="49" charset="-122"/>
              </a:rPr>
              <a:t>=a</a:t>
            </a:r>
            <a:r>
              <a:rPr lang="en-US" altLang="zh-CN" baseline="-25000" dirty="0">
                <a:ea typeface="楷体_GB2312" pitchFamily="49" charset="-122"/>
              </a:rPr>
              <a:t>m,n-1</a:t>
            </a:r>
            <a:r>
              <a:rPr lang="en-US" altLang="zh-CN" dirty="0">
                <a:ea typeface="楷体_GB2312" pitchFamily="49" charset="-122"/>
              </a:rPr>
              <a:t>+n</a:t>
            </a:r>
            <a:r>
              <a:rPr lang="zh-CN" altLang="en-US" dirty="0">
                <a:ea typeface="楷体_GB2312" pitchFamily="49" charset="-122"/>
              </a:rPr>
              <a:t>，同理因为</a:t>
            </a:r>
            <a:r>
              <a:rPr lang="en-US" altLang="zh-CN" dirty="0">
                <a:ea typeface="楷体_GB2312" pitchFamily="49" charset="-122"/>
              </a:rPr>
              <a:t>(m,n-1)&lt;(</a:t>
            </a:r>
            <a:r>
              <a:rPr lang="en-US" altLang="zh-CN" dirty="0" err="1">
                <a:ea typeface="楷体_GB2312" pitchFamily="49" charset="-122"/>
              </a:rPr>
              <a:t>m,n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，根据归纳步骤假设，对于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m,n-1</a:t>
            </a:r>
            <a:r>
              <a:rPr lang="zh-CN" altLang="en-US" dirty="0">
                <a:ea typeface="楷体_GB2312" pitchFamily="49" charset="-122"/>
              </a:rPr>
              <a:t>来讲，该公式成立，代入</a:t>
            </a:r>
            <a:endParaRPr lang="en-US" altLang="zh-CN" dirty="0">
              <a:ea typeface="楷体_GB2312" pitchFamily="49" charset="-122"/>
            </a:endParaRPr>
          </a:p>
          <a:p>
            <a:pPr>
              <a:defRPr/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m,n</a:t>
            </a:r>
            <a:r>
              <a:rPr lang="en-US" altLang="zh-CN" dirty="0">
                <a:ea typeface="楷体_GB2312" pitchFamily="49" charset="-122"/>
              </a:rPr>
              <a:t>=m+(n-1)(n-1+1)/2+n = m+ n(n-1)/2+n=</a:t>
            </a:r>
            <a:r>
              <a:rPr lang="en-US" altLang="zh-CN" dirty="0" err="1">
                <a:ea typeface="楷体_GB2312" pitchFamily="49" charset="-122"/>
              </a:rPr>
              <a:t>m+n</a:t>
            </a:r>
            <a:r>
              <a:rPr lang="en-US" altLang="zh-CN" dirty="0">
                <a:ea typeface="楷体_GB2312" pitchFamily="49" charset="-122"/>
              </a:rPr>
              <a:t>(n+1)/2</a:t>
            </a:r>
            <a:r>
              <a:rPr lang="zh-CN" altLang="en-US" dirty="0">
                <a:ea typeface="楷体_GB2312" pitchFamily="49" charset="-122"/>
              </a:rPr>
              <a:t>，公式成立</a:t>
            </a:r>
            <a:endParaRPr lang="en-US" altLang="zh-CN" dirty="0">
              <a:ea typeface="楷体_GB2312" pitchFamily="49" charset="-122"/>
            </a:endParaRPr>
          </a:p>
          <a:p>
            <a:pPr>
              <a:defRPr/>
            </a:pPr>
            <a:r>
              <a:rPr lang="zh-CN" altLang="en-US" dirty="0">
                <a:ea typeface="楷体_GB2312" pitchFamily="49" charset="-122"/>
              </a:rPr>
              <a:t>这样证明了对于所有的</a:t>
            </a:r>
            <a:r>
              <a:rPr lang="en-US" altLang="zh-CN" sz="900" dirty="0">
                <a:ea typeface="楷体_GB2312" pitchFamily="49" charset="-122"/>
              </a:rPr>
              <a:t>(</a:t>
            </a:r>
            <a:r>
              <a:rPr lang="en-US" altLang="zh-CN" sz="900" dirty="0" err="1">
                <a:ea typeface="楷体_GB2312" pitchFamily="49" charset="-122"/>
              </a:rPr>
              <a:t>m,n</a:t>
            </a:r>
            <a:r>
              <a:rPr lang="en-US" altLang="zh-CN" sz="900" dirty="0">
                <a:ea typeface="楷体_GB2312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N×N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，都有该公式为真，证明完毕。</a:t>
            </a:r>
            <a:endParaRPr lang="zh-CN" altLang="en-US" dirty="0"/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20367-5C98-4635-B501-050E0DB0C4DE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如果可以用较小规模或带较小输入数的相同问题，来解决原来的问题的话，则该算法称为递归的。</a:t>
            </a:r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63A89-D910-4E98-AA2C-B6B397B34A90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029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不是直接去</a:t>
            </a:r>
            <a:r>
              <a:rPr lang="en-US" altLang="zh-CN">
                <a:ea typeface="宋体" charset="-122"/>
              </a:rPr>
              <a:t>a*a*a*…,</a:t>
            </a:r>
            <a:r>
              <a:rPr lang="zh-CN" altLang="en-US">
                <a:ea typeface="宋体" charset="-122"/>
              </a:rPr>
              <a:t>乘以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个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而是</a:t>
            </a:r>
            <a:r>
              <a:rPr lang="en-US" altLang="zh-CN">
                <a:ea typeface="宋体" charset="-122"/>
              </a:rPr>
              <a:t>a^n</a:t>
            </a:r>
            <a:r>
              <a:rPr lang="zh-CN" altLang="en-US">
                <a:ea typeface="宋体" charset="-122"/>
              </a:rPr>
              <a:t>规约到较简单的情况</a:t>
            </a:r>
            <a:r>
              <a:rPr lang="en-US" altLang="zh-CN">
                <a:ea typeface="宋体" charset="-122"/>
              </a:rPr>
              <a:t>a^n-1</a:t>
            </a:r>
            <a:r>
              <a:rPr lang="zh-CN" altLang="en-US">
                <a:ea typeface="宋体" charset="-122"/>
              </a:rPr>
              <a:t>的求解。我们知道</a:t>
            </a:r>
            <a:r>
              <a:rPr lang="en-US" altLang="zh-CN">
                <a:ea typeface="宋体" charset="-122"/>
              </a:rPr>
              <a:t>a^n =a* a^n-1</a:t>
            </a:r>
          </a:p>
          <a:p>
            <a:r>
              <a:rPr lang="zh-CN" altLang="en-US">
                <a:ea typeface="宋体" charset="-122"/>
              </a:rPr>
              <a:t>而</a:t>
            </a:r>
            <a:r>
              <a:rPr lang="en-US" altLang="zh-CN">
                <a:ea typeface="宋体" charset="-122"/>
              </a:rPr>
              <a:t>a^n-1</a:t>
            </a:r>
            <a:r>
              <a:rPr lang="zh-CN" altLang="en-US">
                <a:ea typeface="宋体" charset="-122"/>
              </a:rPr>
              <a:t>又可以规约到更简单的情况</a:t>
            </a:r>
            <a:r>
              <a:rPr lang="en-US" altLang="zh-CN">
                <a:ea typeface="宋体" charset="-122"/>
              </a:rPr>
              <a:t>a^n-2</a:t>
            </a:r>
            <a:r>
              <a:rPr lang="zh-CN" altLang="en-US">
                <a:ea typeface="宋体" charset="-122"/>
              </a:rPr>
              <a:t>的求解，即</a:t>
            </a:r>
            <a:r>
              <a:rPr lang="en-US" altLang="zh-CN">
                <a:ea typeface="宋体" charset="-122"/>
              </a:rPr>
              <a:t>a^n =a* a* a^n-2</a:t>
            </a:r>
          </a:p>
          <a:p>
            <a:r>
              <a:rPr lang="zh-CN" altLang="en-US">
                <a:ea typeface="宋体" charset="-122"/>
              </a:rPr>
              <a:t>一直规约 递归到 指数为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为止，为最简单的情况，</a:t>
            </a:r>
            <a:r>
              <a:rPr lang="en-US" altLang="zh-CN">
                <a:ea typeface="宋体" charset="-122"/>
              </a:rPr>
              <a:t>a^0=1</a:t>
            </a:r>
            <a:r>
              <a:rPr lang="zh-CN" altLang="en-US">
                <a:ea typeface="宋体" charset="-122"/>
              </a:rPr>
              <a:t>，已知，规约或递归停止，代入从而求得</a:t>
            </a:r>
            <a:r>
              <a:rPr lang="en-US" altLang="zh-CN">
                <a:ea typeface="宋体" charset="-122"/>
              </a:rPr>
              <a:t>a^n</a:t>
            </a:r>
          </a:p>
          <a:p>
            <a:r>
              <a:rPr lang="zh-CN" altLang="en-US">
                <a:ea typeface="宋体" charset="-122"/>
              </a:rPr>
              <a:t>根据这个思想写出</a:t>
            </a:r>
            <a:r>
              <a:rPr lang="en-US" altLang="zh-CN">
                <a:ea typeface="宋体" charset="-122"/>
              </a:rPr>
              <a:t>a^n</a:t>
            </a:r>
            <a:r>
              <a:rPr lang="zh-CN" altLang="en-US">
                <a:ea typeface="宋体" charset="-122"/>
              </a:rPr>
              <a:t>求解的递归算法</a:t>
            </a:r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70C43-4E0B-4692-960D-10F0FE044523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不是直接去</a:t>
            </a:r>
            <a:r>
              <a:rPr lang="en-US" altLang="zh-CN">
                <a:ea typeface="宋体" charset="-122"/>
              </a:rPr>
              <a:t>a*a*a*…,</a:t>
            </a:r>
            <a:r>
              <a:rPr lang="zh-CN" altLang="en-US">
                <a:ea typeface="宋体" charset="-122"/>
              </a:rPr>
              <a:t>乘以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个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而是</a:t>
            </a:r>
            <a:r>
              <a:rPr lang="en-US" altLang="zh-CN">
                <a:ea typeface="宋体" charset="-122"/>
              </a:rPr>
              <a:t>a^n</a:t>
            </a:r>
            <a:r>
              <a:rPr lang="zh-CN" altLang="en-US">
                <a:ea typeface="宋体" charset="-122"/>
              </a:rPr>
              <a:t>规约到较简单的情况</a:t>
            </a:r>
            <a:r>
              <a:rPr lang="en-US" altLang="zh-CN">
                <a:ea typeface="宋体" charset="-122"/>
              </a:rPr>
              <a:t>a^n-1</a:t>
            </a:r>
            <a:r>
              <a:rPr lang="zh-CN" altLang="en-US">
                <a:ea typeface="宋体" charset="-122"/>
              </a:rPr>
              <a:t>的求解。我们知道</a:t>
            </a:r>
            <a:r>
              <a:rPr lang="en-US" altLang="zh-CN">
                <a:ea typeface="宋体" charset="-122"/>
              </a:rPr>
              <a:t>a^n =a* a^n-1</a:t>
            </a:r>
          </a:p>
          <a:p>
            <a:r>
              <a:rPr lang="zh-CN" altLang="en-US">
                <a:ea typeface="宋体" charset="-122"/>
              </a:rPr>
              <a:t>而</a:t>
            </a:r>
            <a:r>
              <a:rPr lang="en-US" altLang="zh-CN">
                <a:ea typeface="宋体" charset="-122"/>
              </a:rPr>
              <a:t>a^n-1</a:t>
            </a:r>
            <a:r>
              <a:rPr lang="zh-CN" altLang="en-US">
                <a:ea typeface="宋体" charset="-122"/>
              </a:rPr>
              <a:t>又可以规约到更简单的情况</a:t>
            </a:r>
            <a:r>
              <a:rPr lang="en-US" altLang="zh-CN">
                <a:ea typeface="宋体" charset="-122"/>
              </a:rPr>
              <a:t>a^n-2</a:t>
            </a:r>
            <a:r>
              <a:rPr lang="zh-CN" altLang="en-US">
                <a:ea typeface="宋体" charset="-122"/>
              </a:rPr>
              <a:t>的求解，即</a:t>
            </a:r>
            <a:r>
              <a:rPr lang="en-US" altLang="zh-CN">
                <a:ea typeface="宋体" charset="-122"/>
              </a:rPr>
              <a:t>a^n =a* a* a^n-2</a:t>
            </a:r>
          </a:p>
          <a:p>
            <a:r>
              <a:rPr lang="zh-CN" altLang="en-US">
                <a:ea typeface="宋体" charset="-122"/>
              </a:rPr>
              <a:t>一直规约 递归到 指数为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为止，为最简单的情况，</a:t>
            </a:r>
            <a:r>
              <a:rPr lang="en-US" altLang="zh-CN">
                <a:ea typeface="宋体" charset="-122"/>
              </a:rPr>
              <a:t>a^0=1</a:t>
            </a:r>
            <a:r>
              <a:rPr lang="zh-CN" altLang="en-US">
                <a:ea typeface="宋体" charset="-122"/>
              </a:rPr>
              <a:t>，已知，规约或递归停止，代入从而求得</a:t>
            </a:r>
            <a:r>
              <a:rPr lang="en-US" altLang="zh-CN">
                <a:ea typeface="宋体" charset="-122"/>
              </a:rPr>
              <a:t>a^n</a:t>
            </a:r>
          </a:p>
          <a:p>
            <a:r>
              <a:rPr lang="zh-CN" altLang="en-US">
                <a:ea typeface="宋体" charset="-122"/>
              </a:rPr>
              <a:t>根据这个思想写出</a:t>
            </a:r>
            <a:r>
              <a:rPr lang="en-US" altLang="zh-CN">
                <a:ea typeface="宋体" charset="-122"/>
              </a:rPr>
              <a:t>a^n</a:t>
            </a:r>
            <a:r>
              <a:rPr lang="zh-CN" altLang="en-US">
                <a:ea typeface="宋体" charset="-122"/>
              </a:rPr>
              <a:t>求解的递归算法</a:t>
            </a:r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89B34-E937-4C15-A914-146F3965A18D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首先来了解递归定义函数。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如果一个函数的定义域为 </a:t>
            </a:r>
            <a:r>
              <a:rPr lang="zh-CN" altLang="en-US" b="1">
                <a:ea typeface="宋体" charset="-122"/>
              </a:rPr>
              <a:t>非负整数集</a:t>
            </a:r>
            <a:r>
              <a:rPr lang="en-US" altLang="zh-CN" b="1">
                <a:ea typeface="宋体" charset="-122"/>
              </a:rPr>
              <a:t>(0,1,2…)</a:t>
            </a:r>
            <a:r>
              <a:rPr lang="zh-CN" altLang="en-US">
                <a:ea typeface="宋体" charset="-122"/>
              </a:rPr>
              <a:t> 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则这个函数的递归定义使用两个步骤：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第一步是递归的基础步骤，规定这个函数在定义域最小值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处的值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(0)</a:t>
            </a:r>
            <a:r>
              <a:rPr lang="zh-CN" altLang="en-US">
                <a:ea typeface="宋体" charset="-122"/>
              </a:rPr>
              <a:t>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第二步是递归的递归步骤，给出从较小的整数处的值来求出当前的值的 </a:t>
            </a:r>
            <a:r>
              <a:rPr lang="zh-CN" altLang="en-US" b="1">
                <a:ea typeface="宋体" charset="-122"/>
              </a:rPr>
              <a:t>规则</a:t>
            </a:r>
            <a:r>
              <a:rPr lang="zh-CN" altLang="en-US">
                <a:ea typeface="宋体" charset="-122"/>
              </a:rPr>
              <a:t>。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33C05-1E2F-48CF-A774-FAE1D75B63FE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另外，在前面的课程中，我们已经学习了求两个数的最大公约数的算法</a:t>
            </a:r>
            <a:r>
              <a:rPr lang="en-US" altLang="zh-CN" dirty="0"/>
              <a:t>——</a:t>
            </a:r>
            <a:r>
              <a:rPr lang="zh-CN" altLang="en-US" dirty="0"/>
              <a:t>欧几里得算法（辗转相除法），实际它也可写出递归算法的形式。怎么写呢？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因为我们知道</a:t>
            </a:r>
            <a:r>
              <a:rPr lang="en-US" altLang="zh-CN" dirty="0"/>
              <a:t>…</a:t>
            </a:r>
            <a:r>
              <a:rPr lang="zh-CN" altLang="en-US" dirty="0"/>
              <a:t>定理</a:t>
            </a:r>
            <a:r>
              <a:rPr lang="en-US" altLang="zh-CN" dirty="0"/>
              <a:t>3</a:t>
            </a:r>
            <a:r>
              <a:rPr lang="zh-CN" altLang="en-US" dirty="0"/>
              <a:t>，这在前面我们已经证明过。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该等式表明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的最大公约数可以规约成求较小两个数的最大公约数的，而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 b</a:t>
            </a:r>
            <a:r>
              <a:rPr lang="zh-CN" altLang="en-US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的最大公约数又可以继续规约，继续递归求解，直至一个数为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，那么最大公约数就为另外一个数。</a:t>
            </a:r>
            <a:endParaRPr lang="en-US" altLang="zh-CN" dirty="0">
              <a:solidFill>
                <a:srgbClr val="00A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根据这一思想可以写出求解最大公约数的递归算法</a:t>
            </a:r>
            <a:endParaRPr lang="zh-CN" altLang="en-US" dirty="0"/>
          </a:p>
        </p:txBody>
      </p:sp>
      <p:sp>
        <p:nvSpPr>
          <p:cNvPr id="1443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EFA56-0047-4310-BBAF-7E80912E198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8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类似的我们再来考虑线性搜索算法，看它是否可以写出递归形式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简单解释线性搜索算法，思考怎么写出递归形式，</a:t>
            </a:r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如果</a:t>
            </a:r>
            <a:r>
              <a:rPr lang="en-US" altLang="zh-CN">
                <a:ea typeface="宋体" charset="-122"/>
              </a:rPr>
              <a:t>ai</a:t>
            </a:r>
            <a:r>
              <a:rPr lang="zh-CN" altLang="en-US">
                <a:ea typeface="宋体" charset="-122"/>
              </a:rPr>
              <a:t>≠</a:t>
            </a:r>
            <a:r>
              <a:rPr lang="en-US" altLang="zh-CN">
                <a:ea typeface="宋体" charset="-122"/>
              </a:rPr>
              <a:t>x</a:t>
            </a:r>
            <a:r>
              <a:rPr lang="zh-CN" altLang="en-US">
                <a:ea typeface="宋体" charset="-122"/>
              </a:rPr>
              <a:t>，剩下实际上相当于在</a:t>
            </a:r>
            <a:r>
              <a:rPr lang="en-US" altLang="zh-CN">
                <a:ea typeface="宋体" charset="-122"/>
              </a:rPr>
              <a:t>i+1</a:t>
            </a:r>
            <a:r>
              <a:rPr lang="zh-CN" altLang="en-US">
                <a:ea typeface="宋体" charset="-122"/>
              </a:rPr>
              <a:t>到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这些个元素中搜索，即规约到更少元素里搜索，接着如果</a:t>
            </a:r>
            <a:r>
              <a:rPr lang="en-US" altLang="zh-CN">
                <a:ea typeface="宋体" charset="-122"/>
              </a:rPr>
              <a:t>ai+1</a:t>
            </a:r>
            <a:r>
              <a:rPr lang="zh-CN" altLang="en-US">
                <a:ea typeface="宋体" charset="-122"/>
              </a:rPr>
              <a:t>≠</a:t>
            </a:r>
            <a:r>
              <a:rPr lang="en-US" altLang="zh-CN">
                <a:ea typeface="宋体" charset="-122"/>
              </a:rPr>
              <a:t>x</a:t>
            </a:r>
            <a:r>
              <a:rPr lang="zh-CN" altLang="en-US">
                <a:ea typeface="宋体" charset="-122"/>
              </a:rPr>
              <a:t>，又规约到更少元素</a:t>
            </a:r>
            <a:r>
              <a:rPr lang="en-US" altLang="zh-CN">
                <a:ea typeface="宋体" charset="-122"/>
              </a:rPr>
              <a:t>i+2~n</a:t>
            </a:r>
            <a:r>
              <a:rPr lang="zh-CN" altLang="en-US">
                <a:ea typeface="宋体" charset="-122"/>
              </a:rPr>
              <a:t>里搜索。直到某个</a:t>
            </a:r>
            <a:r>
              <a:rPr lang="en-US" altLang="zh-CN">
                <a:ea typeface="宋体" charset="-122"/>
              </a:rPr>
              <a:t>ai=x</a:t>
            </a:r>
            <a:r>
              <a:rPr lang="zh-CN" altLang="en-US">
                <a:ea typeface="宋体" charset="-122"/>
              </a:rPr>
              <a:t>或者</a:t>
            </a:r>
            <a:r>
              <a:rPr lang="en-US" altLang="zh-CN">
                <a:ea typeface="宋体" charset="-122"/>
              </a:rPr>
              <a:t>i</a:t>
            </a:r>
            <a:r>
              <a:rPr lang="zh-CN" altLang="en-US">
                <a:ea typeface="宋体" charset="-122"/>
              </a:rPr>
              <a:t>增加到了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停止规约</a:t>
            </a:r>
            <a:r>
              <a:rPr lang="en-US" altLang="zh-CN">
                <a:ea typeface="宋体" charset="-122"/>
              </a:rPr>
              <a:t>/</a:t>
            </a:r>
            <a:r>
              <a:rPr lang="zh-CN" altLang="en-US">
                <a:ea typeface="宋体" charset="-122"/>
              </a:rPr>
              <a:t>递归。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根据这一思想，可以将线性搜索算法改写成递归形式</a:t>
            </a:r>
          </a:p>
        </p:txBody>
      </p:sp>
      <p:sp>
        <p:nvSpPr>
          <p:cNvPr id="148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5A948-94C5-4D73-BEDB-615180B69A0A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73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欲在</a:t>
            </a:r>
            <a:r>
              <a:rPr lang="en-US" altLang="zh-CN">
                <a:ea typeface="宋体" charset="-122"/>
              </a:rPr>
              <a:t>ai</a:t>
            </a:r>
            <a:r>
              <a:rPr lang="zh-CN" altLang="en-US">
                <a:ea typeface="宋体" charset="-122"/>
              </a:rPr>
              <a:t>到</a:t>
            </a:r>
            <a:r>
              <a:rPr lang="en-US" altLang="zh-CN">
                <a:ea typeface="宋体" charset="-122"/>
              </a:rPr>
              <a:t>aj</a:t>
            </a:r>
            <a:r>
              <a:rPr lang="zh-CN" altLang="en-US">
                <a:ea typeface="宋体" charset="-122"/>
              </a:rPr>
              <a:t>的这些元素中搜索</a:t>
            </a:r>
            <a:r>
              <a:rPr lang="en-US" altLang="zh-CN">
                <a:ea typeface="宋体" charset="-122"/>
              </a:rPr>
              <a:t>x</a:t>
            </a:r>
          </a:p>
          <a:p>
            <a:r>
              <a:rPr lang="zh-CN" altLang="en-US">
                <a:ea typeface="宋体" charset="-122"/>
              </a:rPr>
              <a:t>如果</a:t>
            </a:r>
            <a:r>
              <a:rPr lang="en-US" altLang="zh-CN">
                <a:ea typeface="宋体" charset="-122"/>
              </a:rPr>
              <a:t>ai=x</a:t>
            </a:r>
            <a:r>
              <a:rPr lang="zh-CN" altLang="en-US">
                <a:ea typeface="宋体" charset="-122"/>
              </a:rPr>
              <a:t>，则找到，返回位置，否则如果</a:t>
            </a:r>
            <a:r>
              <a:rPr lang="en-US" altLang="zh-CN">
                <a:ea typeface="宋体" charset="-122"/>
              </a:rPr>
              <a:t>ai</a:t>
            </a:r>
            <a:r>
              <a:rPr lang="zh-CN" altLang="en-US">
                <a:ea typeface="宋体" charset="-122"/>
              </a:rPr>
              <a:t>≠</a:t>
            </a:r>
            <a:r>
              <a:rPr lang="en-US" altLang="zh-CN">
                <a:ea typeface="宋体" charset="-122"/>
              </a:rPr>
              <a:t>x</a:t>
            </a:r>
            <a:r>
              <a:rPr lang="zh-CN" altLang="en-US">
                <a:ea typeface="宋体" charset="-122"/>
              </a:rPr>
              <a:t>且</a:t>
            </a:r>
            <a:r>
              <a:rPr lang="en-US" altLang="zh-CN">
                <a:ea typeface="宋体" charset="-122"/>
              </a:rPr>
              <a:t>i=j</a:t>
            </a:r>
            <a:r>
              <a:rPr lang="zh-CN" altLang="en-US">
                <a:ea typeface="宋体" charset="-122"/>
              </a:rPr>
              <a:t>，说明查找完了，都没找到，返回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；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否则</a:t>
            </a:r>
            <a:r>
              <a:rPr lang="en-US" altLang="zh-CN">
                <a:ea typeface="宋体" charset="-122"/>
              </a:rPr>
              <a:t>ai</a:t>
            </a:r>
            <a:r>
              <a:rPr lang="zh-CN" altLang="en-US">
                <a:ea typeface="宋体" charset="-122"/>
              </a:rPr>
              <a:t>≠</a:t>
            </a:r>
            <a:r>
              <a:rPr lang="en-US" altLang="zh-CN">
                <a:ea typeface="宋体" charset="-122"/>
              </a:rPr>
              <a:t>x</a:t>
            </a:r>
            <a:r>
              <a:rPr lang="zh-CN" altLang="en-US">
                <a:ea typeface="宋体" charset="-122"/>
              </a:rPr>
              <a:t>且</a:t>
            </a:r>
            <a:r>
              <a:rPr lang="en-US" altLang="zh-CN">
                <a:ea typeface="宋体" charset="-122"/>
              </a:rPr>
              <a:t>i</a:t>
            </a:r>
            <a:r>
              <a:rPr lang="zh-CN" altLang="en-US">
                <a:ea typeface="宋体" charset="-122"/>
              </a:rPr>
              <a:t>≠</a:t>
            </a:r>
            <a:r>
              <a:rPr lang="en-US" altLang="zh-CN">
                <a:ea typeface="宋体" charset="-122"/>
              </a:rPr>
              <a:t>j</a:t>
            </a:r>
            <a:r>
              <a:rPr lang="zh-CN" altLang="en-US">
                <a:ea typeface="宋体" charset="-122"/>
              </a:rPr>
              <a:t>，则原来在</a:t>
            </a:r>
            <a:r>
              <a:rPr lang="en-US" altLang="zh-CN">
                <a:ea typeface="宋体" charset="-122"/>
              </a:rPr>
              <a:t>ai</a:t>
            </a:r>
            <a:r>
              <a:rPr lang="zh-CN" altLang="en-US">
                <a:ea typeface="宋体" charset="-122"/>
              </a:rPr>
              <a:t>到</a:t>
            </a:r>
            <a:r>
              <a:rPr lang="en-US" altLang="zh-CN">
                <a:ea typeface="宋体" charset="-122"/>
              </a:rPr>
              <a:t>aj</a:t>
            </a:r>
            <a:r>
              <a:rPr lang="zh-CN" altLang="en-US">
                <a:ea typeface="宋体" charset="-122"/>
              </a:rPr>
              <a:t>的查找就规约为在</a:t>
            </a:r>
            <a:r>
              <a:rPr lang="en-US" altLang="zh-CN">
                <a:ea typeface="宋体" charset="-122"/>
              </a:rPr>
              <a:t>ai+1</a:t>
            </a:r>
            <a:r>
              <a:rPr lang="zh-CN" altLang="en-US">
                <a:ea typeface="宋体" charset="-122"/>
              </a:rPr>
              <a:t>到</a:t>
            </a:r>
            <a:r>
              <a:rPr lang="en-US" altLang="zh-CN">
                <a:ea typeface="宋体" charset="-122"/>
              </a:rPr>
              <a:t>aj</a:t>
            </a:r>
            <a:r>
              <a:rPr lang="zh-CN" altLang="en-US">
                <a:ea typeface="宋体" charset="-122"/>
              </a:rPr>
              <a:t>的查找，即</a:t>
            </a:r>
            <a:r>
              <a:rPr lang="en-US" altLang="zh-CN">
                <a:ea typeface="宋体" charset="-122"/>
              </a:rPr>
              <a:t>search(i+1, j, x)</a:t>
            </a:r>
            <a:r>
              <a:rPr lang="zh-CN" altLang="en-US">
                <a:ea typeface="宋体" charset="-122"/>
              </a:rPr>
              <a:t>，递归调用</a:t>
            </a:r>
            <a:r>
              <a:rPr lang="en-US" altLang="zh-CN">
                <a:ea typeface="宋体" charset="-122"/>
              </a:rPr>
              <a:t>search</a:t>
            </a:r>
            <a:r>
              <a:rPr lang="zh-CN" altLang="en-US">
                <a:ea typeface="宋体" charset="-122"/>
              </a:rPr>
              <a:t>过程。</a:t>
            </a:r>
          </a:p>
        </p:txBody>
      </p:sp>
      <p:sp>
        <p:nvSpPr>
          <p:cNvPr id="1873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0D97C-276A-4FBE-ABBA-EEC1B0BFD34F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比如函数</a:t>
            </a:r>
            <a:r>
              <a:rPr lang="en-US" altLang="zh-CN" i="1">
                <a:ea typeface="宋体" charset="-122"/>
              </a:rPr>
              <a:t>f</a:t>
            </a:r>
            <a:r>
              <a:rPr lang="zh-CN" altLang="en-US">
                <a:ea typeface="宋体" charset="-122"/>
              </a:rPr>
              <a:t>是这样定义：</a:t>
            </a:r>
            <a:r>
              <a:rPr lang="en-US" altLang="zh-CN">
                <a:ea typeface="宋体" charset="-122"/>
              </a:rPr>
              <a:t>…</a:t>
            </a:r>
          </a:p>
          <a:p>
            <a:r>
              <a:rPr lang="zh-CN" altLang="en-US">
                <a:ea typeface="宋体" charset="-122"/>
              </a:rPr>
              <a:t>很显然这个定义给出了在定义域最小整数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处的值</a:t>
            </a:r>
            <a:r>
              <a:rPr lang="en-US" altLang="zh-CN">
                <a:ea typeface="宋体" charset="-122"/>
              </a:rPr>
              <a:t>/</a:t>
            </a:r>
            <a:r>
              <a:rPr lang="zh-CN" altLang="en-US">
                <a:ea typeface="宋体" charset="-122"/>
              </a:rPr>
              <a:t>像，也给出了从较小整数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的值获得当前整数</a:t>
            </a:r>
            <a:r>
              <a:rPr lang="en-US" altLang="zh-CN">
                <a:ea typeface="宋体" charset="-122"/>
              </a:rPr>
              <a:t>n+1</a:t>
            </a:r>
            <a:r>
              <a:rPr lang="zh-CN" altLang="en-US">
                <a:ea typeface="宋体" charset="-122"/>
              </a:rPr>
              <a:t>的值的规则。是一个递归定义的函数，有了用递归定义的函数，我们去计算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(1),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(2),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(3), and 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(4)</a:t>
            </a:r>
            <a:r>
              <a:rPr lang="zh-CN" altLang="en-US">
                <a:ea typeface="宋体" charset="-122"/>
              </a:rPr>
              <a:t>是不是很容易？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(1)=9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(2)=21,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(3)=45, and </a:t>
            </a:r>
            <a:r>
              <a:rPr lang="en-US" altLang="zh-CN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(4)=93</a:t>
            </a:r>
            <a:endParaRPr lang="zh-CN" altLang="en-US">
              <a:ea typeface="宋体" charset="-122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F77B1-6873-4F24-9147-7BD0F2F327A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再看一个递归定义函数的例子。大家都知道自然数阶乘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!</a:t>
            </a:r>
            <a:r>
              <a:rPr lang="zh-CN" altLang="en-US">
                <a:ea typeface="宋体" charset="-122"/>
              </a:rPr>
              <a:t>的含义，实际上自然数阶乘这个函数也是可以用递归方法定义和计算的。（而且阶乘应该是递归定义最经典的例子，无论什么书一提到递归，就会提到阶乘！）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具体就是令函数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(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) 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等于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!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，则阶乘函数就可以递归定义为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(0)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等于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0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！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=1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，而当前整数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的值即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！等于较小整数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n-1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的值（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n-1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）！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*n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的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charset="-122"/>
              </a:rPr>
              <a:t>有了递归定义的阶乘函数，再求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(4)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，就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=4*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(3)=4*3*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(2)=4*3*2*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(1)=4*3*2*1*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(0),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 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(0)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已定义，因此归约就结束了，将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(0)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代入，故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(4)=24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81CAF-A605-44DD-AF4E-29A27AD521E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solidFill>
                  <a:schemeClr val="tx2"/>
                </a:solidFill>
                <a:ea typeface="宋体" charset="-122"/>
              </a:rPr>
              <a:t>1)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在定义的基础步骤，相对于当前整数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而言，它前面的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…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，而不只是在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0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处的值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f(0)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。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>
                <a:solidFill>
                  <a:schemeClr val="tx2"/>
                </a:solidFill>
                <a:ea typeface="宋体" charset="-122"/>
              </a:rPr>
              <a:t>2)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而且在定义的递归步骤，不再是定义从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f(n)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求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f(n+1)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的规则，而是定义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…</a:t>
            </a:r>
          </a:p>
          <a:p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charset="-122"/>
              </a:rPr>
              <a:t>具体比如说斐波那契数列。数列是一种序列，根据序列的定义，序列是又是一种特殊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/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离散的函数，因此序列也是可以采用递归方法进行定义的。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charset="-122"/>
              </a:rPr>
              <a:t>那么斐波那契数列是是什么样的序列，如何递归定义的 呢？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DD59D-A44A-48CC-9690-80E2674E85E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斐波那契数是这么递归定义的：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…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charset="-122"/>
              </a:rPr>
              <a:t>即在基础给出了当前整数前的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k=2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个整数的函数值，不只是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f0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，而且递归步骤给出了从较小的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两个整数（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n-1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、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n-2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）的函数值 获取 当前整数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n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函数值的规则。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charset="-122"/>
              </a:rPr>
              <a:t>这种递归定义要复杂些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charset="-122"/>
              </a:rPr>
              <a:t>由该递归定义，我们可以知道该数列为：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0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3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5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8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13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…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888EC-1DFD-4032-A68F-19EB78015EFE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集合的递归定义和函数的递归定义类似，也包含基础步骤和递归步骤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DFCE3-CACC-4B17-8C48-7DF8E32B5ED4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比如可以递归定义这样的集合</a:t>
            </a:r>
            <a:r>
              <a:rPr lang="en-US" altLang="zh-CN">
                <a:ea typeface="宋体" charset="-122"/>
              </a:rPr>
              <a:t>S :</a:t>
            </a:r>
          </a:p>
          <a:p>
            <a:r>
              <a:rPr lang="en-US" altLang="zh-CN">
                <a:ea typeface="宋体" charset="-122"/>
              </a:rPr>
              <a:t>1)…</a:t>
            </a:r>
            <a:r>
              <a:rPr lang="zh-CN" altLang="en-US">
                <a:ea typeface="宋体" charset="-122"/>
              </a:rPr>
              <a:t>，给出一些集合的初始元素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）</a:t>
            </a:r>
            <a:r>
              <a:rPr lang="en-US" altLang="zh-CN">
                <a:ea typeface="宋体" charset="-122"/>
              </a:rPr>
              <a:t>…</a:t>
            </a:r>
            <a:r>
              <a:rPr lang="zh-CN" altLang="en-US">
                <a:ea typeface="宋体" charset="-122"/>
              </a:rPr>
              <a:t>，给出由已知元素构造新元素的方法。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那么该集合到底由哪些元素组成呢？  </a:t>
            </a:r>
            <a:r>
              <a:rPr lang="en-US" altLang="zh-CN">
                <a:ea typeface="宋体" charset="-122"/>
              </a:rPr>
              <a:t>3+3</a:t>
            </a:r>
            <a:r>
              <a:rPr lang="zh-CN" altLang="en-US">
                <a:ea typeface="宋体" charset="-122"/>
              </a:rPr>
              <a:t>、 </a:t>
            </a:r>
            <a:r>
              <a:rPr lang="en-US" altLang="zh-CN">
                <a:ea typeface="宋体" charset="-122"/>
              </a:rPr>
              <a:t>3+6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6+6…</a:t>
            </a:r>
            <a:endParaRPr lang="zh-CN" altLang="en-US">
              <a:ea typeface="宋体" charset="-122"/>
            </a:endParaRP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C1F71-C5B8-483D-9DBD-3116D9D57A66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字母表可以使</a:t>
            </a:r>
            <a:r>
              <a:rPr lang="en-US" altLang="zh-CN">
                <a:ea typeface="宋体" charset="-122"/>
              </a:rPr>
              <a:t>26</a:t>
            </a:r>
            <a:r>
              <a:rPr lang="zh-CN" altLang="en-US">
                <a:ea typeface="宋体" charset="-122"/>
              </a:rPr>
              <a:t>个英文字母、也可是</a:t>
            </a:r>
            <a:r>
              <a:rPr lang="en-US" altLang="zh-CN">
                <a:ea typeface="宋体" charset="-122"/>
              </a:rPr>
              <a:t>{0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1} ——</a:t>
            </a:r>
            <a:r>
              <a:rPr lang="zh-CN" altLang="en-US">
                <a:ea typeface="宋体" charset="-122"/>
              </a:rPr>
              <a:t>位串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递归定义  集合的元素上 的运算 和函数   比如连接运算、字符串长度函数等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abc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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efg=</a:t>
            </a:r>
            <a:r>
              <a:rPr lang="en-US" altLang="zh-CN">
                <a:ea typeface="宋体" charset="-122"/>
              </a:rPr>
              <a:t>abc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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ef g=</a:t>
            </a:r>
            <a:r>
              <a:rPr lang="en-US" altLang="zh-CN">
                <a:ea typeface="宋体" charset="-122"/>
              </a:rPr>
              <a:t>abc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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e fg=</a:t>
            </a:r>
            <a:r>
              <a:rPr lang="en-US" altLang="zh-CN">
                <a:ea typeface="宋体" charset="-122"/>
              </a:rPr>
              <a:t>abc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 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efg=abcefg</a:t>
            </a:r>
            <a:endParaRPr lang="zh-CN" altLang="en-US">
              <a:ea typeface="宋体" charset="-122"/>
            </a:endParaRP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82AB3-D8FF-4194-931C-083DB1B0F5BD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260013D-EF24-4E5D-89F5-00E32B294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40B4D-8524-4062-A54B-75DADFC198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228600"/>
            <a:ext cx="2009775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8801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C5BF5-334E-439B-A5F3-024F0C3B8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1975" y="228600"/>
            <a:ext cx="8042275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9E35B-0F52-461E-BAD4-700F4B9FB9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1" y="152400"/>
            <a:ext cx="7792915" cy="541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14401"/>
            <a:ext cx="4063512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9989" y="914401"/>
            <a:ext cx="4064977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6F03E-8FEC-4E30-A7CE-8D9086F46B58}" type="datetime8">
              <a:rPr lang="en-US"/>
              <a:pPr>
                <a:defRPr/>
              </a:pPr>
              <a:t>3/24/2021 8:01 AM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1D350-34E0-42EF-9921-E9D688F0A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1" y="152400"/>
            <a:ext cx="7792915" cy="541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14401"/>
            <a:ext cx="8269166" cy="52181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C112E-D39A-40A4-B358-7C82E4EEFAD1}" type="datetime8">
              <a:rPr lang="en-US"/>
              <a:pPr>
                <a:defRPr/>
              </a:pPr>
              <a:t>3/24/2021 8:01 AM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422FF-EE1A-4378-A88F-2B04812DC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FFD51-B451-4001-B184-FC8B4BBB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7073-8E5C-421C-A573-2F8D90EA36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9433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295400"/>
            <a:ext cx="39449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78DEC-3752-4959-8DCC-7973D0366F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4EA1C-C703-4257-97EB-702A1271D5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E3AF2-4F1D-4A23-9882-2FB0960050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8C06-B670-4271-B7DD-50AC21E6FC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5840-104D-4C0C-9922-DF4CF052B1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5B34A-E145-437F-A14C-171FD92ECB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8042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80406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BF379831-3D5C-4EED-B5AC-6DE736D6E0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8" descr="swpu"/>
          <p:cNvPicPr>
            <a:picLocks noChangeAspect="1" noChangeArrowheads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2388" y="6350000"/>
            <a:ext cx="27416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6" r:id="rId2"/>
    <p:sldLayoutId id="2147483895" r:id="rId3"/>
    <p:sldLayoutId id="2147483894" r:id="rId4"/>
    <p:sldLayoutId id="2147483893" r:id="rId5"/>
    <p:sldLayoutId id="2147483892" r:id="rId6"/>
    <p:sldLayoutId id="2147483891" r:id="rId7"/>
    <p:sldLayoutId id="2147483890" r:id="rId8"/>
    <p:sldLayoutId id="2147483889" r:id="rId9"/>
    <p:sldLayoutId id="2147483888" r:id="rId10"/>
    <p:sldLayoutId id="2147483887" r:id="rId11"/>
    <p:sldLayoutId id="2147483886" r:id="rId12"/>
    <p:sldLayoutId id="2147483898" r:id="rId13"/>
    <p:sldLayoutId id="214748389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7225" y="1362075"/>
            <a:ext cx="7772400" cy="1066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Chapter 2  </a:t>
            </a: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补充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596" y="2857496"/>
            <a:ext cx="8501122" cy="200026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Induction(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归纳</a:t>
            </a: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 and Recursion(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递归</a:t>
            </a: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</a:t>
            </a:r>
            <a:endParaRPr lang="zh-CN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040688" cy="22050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>
                <a:ea typeface="楷体_GB2312" pitchFamily="49" charset="-122"/>
              </a:rPr>
              <a:t>给出序列</a:t>
            </a:r>
            <a:r>
              <a:rPr lang="en-US" altLang="zh-CN" dirty="0">
                <a:ea typeface="楷体_GB2312" pitchFamily="49" charset="-122"/>
              </a:rPr>
              <a:t>{</a:t>
            </a: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en-US" altLang="zh-CN" i="1" baseline="-25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}</a:t>
            </a:r>
            <a:r>
              <a:rPr lang="zh-CN" altLang="en-US" dirty="0">
                <a:ea typeface="楷体_GB2312" pitchFamily="49" charset="-122"/>
              </a:rPr>
              <a:t>的递归定义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i="1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=1,2,3,…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en-US" altLang="zh-CN" i="1" baseline="-25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=4</a:t>
            </a:r>
            <a:r>
              <a:rPr lang="en-US" altLang="zh-CN" i="1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+1  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endParaRPr lang="en-US" altLang="zh-CN" dirty="0"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endParaRPr lang="en-US" altLang="zh-CN" dirty="0">
              <a:ea typeface="楷体_GB2312" pitchFamily="49" charset="-12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en-US" altLang="zh-CN" i="1" baseline="-25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=10</a:t>
            </a:r>
            <a:r>
              <a:rPr lang="en-US" altLang="zh-CN" i="1" baseline="30000" dirty="0">
                <a:ea typeface="楷体_GB2312" pitchFamily="49" charset="-122"/>
              </a:rPr>
              <a:t>n</a:t>
            </a:r>
            <a:endParaRPr lang="zh-CN" altLang="en-US" i="1" baseline="30000" dirty="0">
              <a:ea typeface="楷体_GB2312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938" y="2565400"/>
            <a:ext cx="309562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a</a:t>
            </a:r>
            <a:r>
              <a:rPr lang="en-US" altLang="zh-CN" i="0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1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=5</a:t>
            </a:r>
          </a:p>
          <a:p>
            <a:pPr latinLnBrk="1"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=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en-US" altLang="zh-CN" i="0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-1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+4</a:t>
            </a:r>
            <a:endParaRPr lang="zh-CN" altLang="en-US" i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938" y="4652963"/>
            <a:ext cx="30956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i="0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=10</a:t>
            </a:r>
          </a:p>
          <a:p>
            <a:pPr latinLnBrk="1"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=10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i="0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-1</a:t>
            </a:r>
            <a:endParaRPr lang="zh-CN" altLang="en-US" i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040688" cy="4724400"/>
          </a:xfrm>
        </p:spPr>
        <p:txBody>
          <a:bodyPr/>
          <a:lstStyle/>
          <a:p>
            <a:r>
              <a:rPr lang="zh-CN" altLang="en-US">
                <a:ea typeface="楷体_GB2312" pitchFamily="49" charset="-122"/>
              </a:rPr>
              <a:t>证明</a:t>
            </a:r>
            <a:r>
              <a:rPr lang="en-US" altLang="zh-CN">
                <a:ea typeface="楷体_GB2312" pitchFamily="49" charset="-122"/>
              </a:rPr>
              <a:t>Fibonacci</a:t>
            </a:r>
            <a:r>
              <a:rPr lang="zh-CN" altLang="en-US">
                <a:ea typeface="楷体_GB2312" pitchFamily="49" charset="-122"/>
              </a:rPr>
              <a:t>数列满足以下性质</a:t>
            </a:r>
          </a:p>
        </p:txBody>
      </p:sp>
      <p:pic>
        <p:nvPicPr>
          <p:cNvPr id="348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916113"/>
            <a:ext cx="6176962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728663" y="2422525"/>
            <a:ext cx="7443787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latinLnBrk="1">
              <a:lnSpc>
                <a:spcPct val="14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归纳基础：</a:t>
            </a:r>
            <a:r>
              <a:rPr lang="en-US" altLang="zh-CN" dirty="0">
                <a:latin typeface="+mn-lt"/>
                <a:ea typeface="楷体_GB2312" pitchFamily="49" charset="-122"/>
              </a:rPr>
              <a:t>n</a:t>
            </a:r>
            <a:r>
              <a:rPr lang="en-US" altLang="zh-CN" i="0" dirty="0">
                <a:latin typeface="+mn-lt"/>
                <a:ea typeface="楷体_GB2312" pitchFamily="49" charset="-122"/>
              </a:rPr>
              <a:t>=0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时，</a:t>
            </a:r>
            <a:r>
              <a:rPr lang="en-US" altLang="zh-CN" dirty="0">
                <a:latin typeface="+mn-lt"/>
                <a:ea typeface="楷体_GB2312" pitchFamily="49" charset="-122"/>
              </a:rPr>
              <a:t>f</a:t>
            </a:r>
            <a:r>
              <a:rPr lang="en-US" altLang="zh-CN" i="0" baseline="-25000" dirty="0">
                <a:latin typeface="+mn-lt"/>
                <a:ea typeface="楷体_GB2312" pitchFamily="49" charset="-122"/>
              </a:rPr>
              <a:t>0</a:t>
            </a:r>
            <a:r>
              <a:rPr lang="en-US" altLang="zh-CN" i="0" dirty="0">
                <a:latin typeface="+mn-lt"/>
                <a:ea typeface="楷体_GB2312" pitchFamily="49" charset="-122"/>
              </a:rPr>
              <a:t>=0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</a:t>
            </a:r>
            <a:r>
              <a:rPr lang="en-US" altLang="zh-CN" dirty="0">
                <a:latin typeface="+mn-lt"/>
                <a:ea typeface="楷体_GB2312" pitchFamily="49" charset="-122"/>
              </a:rPr>
              <a:t>f</a:t>
            </a:r>
            <a:r>
              <a:rPr lang="en-US" altLang="zh-CN" i="0" baseline="-25000" dirty="0">
                <a:latin typeface="+mn-lt"/>
                <a:ea typeface="楷体_GB2312" pitchFamily="49" charset="-122"/>
              </a:rPr>
              <a:t>1</a:t>
            </a:r>
            <a:r>
              <a:rPr lang="en-US" altLang="zh-CN" i="0" dirty="0">
                <a:latin typeface="+mn-lt"/>
                <a:ea typeface="楷体_GB2312" pitchFamily="49" charset="-122"/>
              </a:rPr>
              <a:t>-1=1-1=0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，成立</a:t>
            </a:r>
          </a:p>
          <a:p>
            <a:pPr marL="342900" indent="-342900" latinLnBrk="1">
              <a:lnSpc>
                <a:spcPct val="14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归纳假设：</a:t>
            </a:r>
            <a:r>
              <a:rPr lang="en-US" altLang="zh-CN" dirty="0">
                <a:latin typeface="+mn-lt"/>
                <a:ea typeface="楷体_GB2312" pitchFamily="49" charset="-122"/>
              </a:rPr>
              <a:t>n</a:t>
            </a:r>
            <a:r>
              <a:rPr lang="en-US" altLang="zh-CN" i="0" dirty="0">
                <a:latin typeface="+mn-lt"/>
                <a:ea typeface="楷体_GB2312" pitchFamily="49" charset="-122"/>
              </a:rPr>
              <a:t>=</a:t>
            </a:r>
            <a:r>
              <a:rPr lang="en-US" altLang="zh-CN" dirty="0">
                <a:latin typeface="+mn-lt"/>
                <a:ea typeface="楷体_GB2312" pitchFamily="49" charset="-122"/>
              </a:rPr>
              <a:t>k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时，</a:t>
            </a:r>
          </a:p>
          <a:p>
            <a:pPr marL="342900" indent="-342900" latinLnBrk="1">
              <a:lnSpc>
                <a:spcPct val="14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归纳步骤：</a:t>
            </a:r>
            <a:r>
              <a:rPr lang="en-US" altLang="zh-CN" dirty="0">
                <a:latin typeface="+mn-lt"/>
                <a:ea typeface="楷体_GB2312" pitchFamily="49" charset="-122"/>
              </a:rPr>
              <a:t>n</a:t>
            </a:r>
            <a:r>
              <a:rPr lang="en-US" altLang="zh-CN" i="0" dirty="0">
                <a:latin typeface="+mn-lt"/>
                <a:ea typeface="楷体_GB2312" pitchFamily="49" charset="-122"/>
              </a:rPr>
              <a:t>=</a:t>
            </a:r>
            <a:r>
              <a:rPr lang="en-US" altLang="zh-CN" dirty="0">
                <a:latin typeface="+mn-lt"/>
                <a:ea typeface="楷体_GB2312" pitchFamily="49" charset="-122"/>
              </a:rPr>
              <a:t>k</a:t>
            </a:r>
            <a:r>
              <a:rPr lang="en-US" altLang="zh-CN" i="0" dirty="0">
                <a:latin typeface="+mn-lt"/>
                <a:ea typeface="楷体_GB2312" pitchFamily="49" charset="-122"/>
              </a:rPr>
              <a:t>+1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时，是否成立？</a:t>
            </a:r>
          </a:p>
        </p:txBody>
      </p:sp>
      <p:pic>
        <p:nvPicPr>
          <p:cNvPr id="38708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3171825"/>
            <a:ext cx="5148263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8708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4333875"/>
            <a:ext cx="5006975" cy="39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8708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4797425"/>
            <a:ext cx="5324475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1428750"/>
            <a:ext cx="8143875" cy="35131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递归定义的集合：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3200" dirty="0"/>
              <a:t>1</a:t>
            </a:r>
            <a:r>
              <a:rPr lang="zh-CN" altLang="en-US" sz="3200" dirty="0"/>
              <a:t>）基础步骤：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规定集合的一些初始元素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3200" dirty="0"/>
              <a:t>2</a:t>
            </a:r>
            <a:r>
              <a:rPr lang="zh-CN" altLang="en-US" sz="3200" dirty="0"/>
              <a:t>）递归步骤：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给出 用来从 已知属于集合的元素 来构造 集合的新元素 的 规则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539750" y="5229225"/>
            <a:ext cx="42481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latinLnBrk="1">
              <a:lnSpc>
                <a:spcPct val="130000"/>
              </a:lnSpc>
            </a:pPr>
            <a:r>
              <a:rPr lang="zh-CN" altLang="en-US" i="0">
                <a:sym typeface="Symbol" pitchFamily="18" charset="2"/>
              </a:rPr>
              <a:t>排斥规则：默认成立</a:t>
            </a:r>
            <a:endParaRPr lang="zh-CN" altLang="en-US" i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1428750"/>
            <a:ext cx="8143875" cy="4724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递归定义的集合</a:t>
            </a:r>
            <a:r>
              <a:rPr lang="en-US" altLang="zh-CN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</a:rPr>
              <a:t>1</a:t>
            </a:r>
            <a:r>
              <a:rPr lang="zh-CN" altLang="en-US" sz="3200" dirty="0">
                <a:solidFill>
                  <a:schemeClr val="tx2"/>
                </a:solidFill>
              </a:rPr>
              <a:t>）</a:t>
            </a:r>
            <a:r>
              <a:rPr lang="en-US" altLang="zh-CN" sz="3200" dirty="0">
                <a:solidFill>
                  <a:schemeClr val="tx2"/>
                </a:solidFill>
              </a:rPr>
              <a:t>3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S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zh-CN" altLang="en-US" sz="3200" dirty="0">
                <a:solidFill>
                  <a:schemeClr val="tx2"/>
                </a:solidFill>
                <a:sym typeface="Symbol" pitchFamily="18" charset="2"/>
              </a:rPr>
              <a:t>）</a:t>
            </a:r>
            <a:r>
              <a:rPr lang="en-US" altLang="zh-CN" sz="3200" i="1" dirty="0" err="1">
                <a:solidFill>
                  <a:schemeClr val="tx2"/>
                </a:solidFill>
                <a:sym typeface="Symbol" pitchFamily="18" charset="2"/>
              </a:rPr>
              <a:t>x</a:t>
            </a:r>
            <a:r>
              <a:rPr lang="en-US" altLang="zh-CN" sz="3200" dirty="0" err="1">
                <a:solidFill>
                  <a:schemeClr val="tx2"/>
                </a:solidFill>
                <a:sym typeface="Symbol" pitchFamily="18" charset="2"/>
              </a:rPr>
              <a:t>S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dirty="0"/>
              <a:t>∧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sz="3200" i="1" dirty="0" err="1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altLang="zh-CN" sz="3200" dirty="0" err="1">
                <a:solidFill>
                  <a:schemeClr val="tx2"/>
                </a:solidFill>
                <a:sym typeface="Symbol" pitchFamily="18" charset="2"/>
              </a:rPr>
              <a:t>S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 → 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sz="3200" i="1" dirty="0" err="1">
                <a:solidFill>
                  <a:schemeClr val="tx2"/>
                </a:solidFill>
                <a:sym typeface="Symbol" pitchFamily="18" charset="2"/>
              </a:rPr>
              <a:t>x</a:t>
            </a:r>
            <a:r>
              <a:rPr lang="en-US" altLang="zh-CN" sz="3200" dirty="0" err="1">
                <a:solidFill>
                  <a:schemeClr val="tx2"/>
                </a:solidFill>
                <a:sym typeface="Symbol" pitchFamily="18" charset="2"/>
              </a:rPr>
              <a:t>+</a:t>
            </a:r>
            <a:r>
              <a:rPr lang="en-US" altLang="zh-CN" sz="3200" i="1" dirty="0" err="1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 S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320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</a:t>
            </a:r>
            <a:r>
              <a:rPr lang="zh-CN" altLang="en-US" sz="320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是能够被</a:t>
            </a:r>
            <a:r>
              <a:rPr lang="en-US" altLang="zh-CN" sz="320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3 </a:t>
            </a:r>
            <a:r>
              <a:rPr lang="zh-CN" altLang="en-US" sz="320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整除的正整数集合。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41450"/>
            <a:ext cx="8040688" cy="4724400"/>
          </a:xfrm>
        </p:spPr>
        <p:txBody>
          <a:bodyPr/>
          <a:lstStyle/>
          <a:p>
            <a:r>
              <a:rPr lang="zh-CN" altLang="en-US">
                <a:ea typeface="楷体_GB2312" pitchFamily="49" charset="-122"/>
              </a:rPr>
              <a:t>给出集合</a:t>
            </a:r>
            <a:r>
              <a:rPr lang="en-US" altLang="zh-CN">
                <a:ea typeface="楷体_GB2312" pitchFamily="49" charset="-122"/>
              </a:rPr>
              <a:t>S={4,7,10,13,16,19,…}</a:t>
            </a:r>
            <a:r>
              <a:rPr lang="zh-CN" altLang="en-US">
                <a:ea typeface="楷体_GB2312" pitchFamily="49" charset="-122"/>
              </a:rPr>
              <a:t>的递归定义</a:t>
            </a:r>
          </a:p>
          <a:p>
            <a:pPr lvl="1"/>
            <a:r>
              <a:rPr lang="zh-CN" altLang="en-US">
                <a:ea typeface="楷体_GB2312" pitchFamily="49" charset="-122"/>
              </a:rPr>
              <a:t>递归基础</a:t>
            </a:r>
          </a:p>
          <a:p>
            <a:pPr lvl="1"/>
            <a:r>
              <a:rPr lang="zh-CN" altLang="en-US">
                <a:ea typeface="楷体_GB2312" pitchFamily="49" charset="-122"/>
              </a:rPr>
              <a:t>递归步骤</a:t>
            </a:r>
          </a:p>
        </p:txBody>
      </p:sp>
      <p:pic>
        <p:nvPicPr>
          <p:cNvPr id="3881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84388"/>
            <a:ext cx="800100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8810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2749550"/>
            <a:ext cx="2724150" cy="31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8143875" cy="50720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字母表∑上的字符串的集合∑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*</a:t>
            </a:r>
            <a:endParaRPr lang="zh-CN" altLang="en-US" b="1" dirty="0">
              <a:solidFill>
                <a:srgbClr val="00A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基础步骤：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</a:rPr>
              <a:t>λ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∑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</a:rPr>
              <a:t> λ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为空串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  <a:endParaRPr lang="en-US" altLang="zh-CN" dirty="0">
              <a:solidFill>
                <a:schemeClr val="tx2"/>
              </a:solidFill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递归步骤：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∑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</a:rPr>
              <a:t>∧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∑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→ </a:t>
            </a:r>
            <a:r>
              <a:rPr lang="en-US" altLang="zh-CN" i="1" dirty="0" err="1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wx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∑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字符串集合∑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上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两个字符串连接运算 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"/>
              </a:rPr>
              <a:t>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 </a:t>
            </a:r>
            <a:endParaRPr lang="en-US" altLang="zh-CN" b="1" dirty="0">
              <a:solidFill>
                <a:srgbClr val="00A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基础步骤：若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∑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，则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  <a:sym typeface="Wingdings"/>
              </a:rPr>
              <a:t>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</a:rPr>
              <a:t>λ =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endParaRPr lang="en-US" altLang="zh-CN" dirty="0">
              <a:solidFill>
                <a:schemeClr val="tx2"/>
              </a:solidFill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递归步骤：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若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∑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zh-CN" dirty="0">
                <a:ea typeface="楷体_GB2312" pitchFamily="49" charset="-122"/>
              </a:rPr>
              <a:t>∧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∑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zh-CN" dirty="0">
                <a:ea typeface="楷体_GB2312" pitchFamily="49" charset="-122"/>
              </a:rPr>
              <a:t>∧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∑  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→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                          w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  <a:sym typeface="Wingdings"/>
              </a:rPr>
              <a:t>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)=(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  <a:sym typeface="Wingdings"/>
              </a:rPr>
              <a:t>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baseline="-25000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i="1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x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字符串集合∑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上的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字符串长度函数</a:t>
            </a:r>
            <a:endParaRPr lang="en-US" altLang="zh-CN" b="1" dirty="0">
              <a:solidFill>
                <a:srgbClr val="00A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复合命题公式</a:t>
            </a:r>
            <a:endParaRPr lang="en-US" altLang="zh-CN" b="1" dirty="0">
              <a:solidFill>
                <a:srgbClr val="00A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根树、二叉树</a:t>
            </a:r>
            <a:endParaRPr lang="en-US" altLang="zh-CN" b="1" dirty="0">
              <a:solidFill>
                <a:srgbClr val="00A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递归定义举例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结构归纳法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441450"/>
            <a:ext cx="8582025" cy="472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证明递归定义的集合的性质成立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可以直接使用数学归纳法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例：证明集合</a:t>
            </a:r>
            <a:r>
              <a:rPr lang="en-US" altLang="zh-CN" dirty="0">
                <a:ea typeface="楷体_GB2312" pitchFamily="49" charset="-122"/>
              </a:rPr>
              <a:t>S</a:t>
            </a:r>
            <a:r>
              <a:rPr lang="zh-CN" altLang="en-US" dirty="0">
                <a:ea typeface="楷体_GB2312" pitchFamily="49" charset="-122"/>
              </a:rPr>
              <a:t>是所有为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的倍数的正整数的集合。</a:t>
            </a:r>
            <a:endParaRPr lang="en-US" altLang="zh-CN" dirty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		1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S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		2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）</a:t>
            </a:r>
            <a:r>
              <a:rPr lang="en-US" altLang="zh-CN" i="1" dirty="0" err="1">
                <a:solidFill>
                  <a:schemeClr val="tx2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2"/>
                </a:solidFill>
                <a:sym typeface="Symbol" pitchFamily="18" charset="2"/>
              </a:rPr>
              <a:t>S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dirty="0"/>
              <a:t>∧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altLang="zh-CN" dirty="0" err="1">
                <a:solidFill>
                  <a:schemeClr val="tx2"/>
                </a:solidFill>
                <a:sym typeface="Symbol" pitchFamily="18" charset="2"/>
              </a:rPr>
              <a:t>S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 →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chemeClr val="tx2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2"/>
                </a:solidFill>
                <a:sym typeface="Symbol" pitchFamily="18" charset="2"/>
              </a:rPr>
              <a:t>+</a:t>
            </a:r>
            <a:r>
              <a:rPr lang="en-US" altLang="zh-CN" i="1" dirty="0" err="1">
                <a:solidFill>
                  <a:schemeClr val="tx2"/>
                </a:solidFill>
                <a:sym typeface="Symbol" pitchFamily="18" charset="2"/>
              </a:rPr>
              <a:t>y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S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解：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为被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整除的所有正整数的集合，只需证</a:t>
            </a:r>
            <a:r>
              <a:rPr lang="en-US" altLang="zh-CN" dirty="0">
                <a:ea typeface="楷体_GB2312" pitchFamily="49" charset="-122"/>
              </a:rPr>
              <a:t>A=S</a:t>
            </a:r>
            <a:r>
              <a:rPr lang="zh-CN" altLang="en-US" dirty="0">
                <a:ea typeface="楷体_GB2312" pitchFamily="49" charset="-122"/>
              </a:rPr>
              <a:t>；在证明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zh-CN" altLang="en-US" dirty="0">
                <a:ea typeface="楷体_GB2312" pitchFamily="49" charset="-122"/>
              </a:rPr>
              <a:t>是</a:t>
            </a:r>
            <a:r>
              <a:rPr lang="en-US" altLang="zh-CN" dirty="0">
                <a:ea typeface="楷体_GB2312" pitchFamily="49" charset="-122"/>
              </a:rPr>
              <a:t>S</a:t>
            </a:r>
            <a:r>
              <a:rPr lang="zh-CN" altLang="en-US" dirty="0">
                <a:ea typeface="楷体_GB2312" pitchFamily="49" charset="-122"/>
              </a:rPr>
              <a:t>的子集时，可采用数学归纳法。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结构归纳法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441450"/>
            <a:ext cx="8040687" cy="472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证明递归定义的集合的性质成立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可以直接使用数学归纳法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可采用  更方便的  </a:t>
            </a:r>
            <a:r>
              <a:rPr lang="zh-CN" altLang="en-US" b="1" dirty="0">
                <a:solidFill>
                  <a:srgbClr val="C00000"/>
                </a:solidFill>
              </a:rPr>
              <a:t>结构归纳法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基础步骤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：证明对于递归定义的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基础步骤所规定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的属于该集合的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所有元素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来说，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性质成立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lvl="2"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递归步骤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：证明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如果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对于定义的递归步骤中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用来构造新元素的每个元素来说性质为真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则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对于这些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新的元素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来说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性质成立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61BB1C-A645-4E36-ACEC-26681BF9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517232"/>
            <a:ext cx="3712789" cy="8808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例题：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441450"/>
            <a:ext cx="8040687" cy="241617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是如下递归定义的整数有序对的集合：</a:t>
            </a:r>
            <a:endParaRPr lang="en-US" altLang="zh-CN" sz="2400" dirty="0"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ea typeface="楷体_GB2312" pitchFamily="49" charset="-122"/>
              </a:rPr>
              <a:t>基础步骤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(0,0)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</a:p>
          <a:p>
            <a:pPr marL="1800225" indent="-1800225">
              <a:buNone/>
              <a:defRPr/>
            </a:pP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递归步骤：如果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</a:t>
            </a:r>
            <a:r>
              <a:rPr lang="en-US" altLang="zh-CN" sz="2400" dirty="0" err="1">
                <a:ea typeface="楷体_GB2312" pitchFamily="49" charset="-122"/>
                <a:sym typeface="Wingdings" pitchFamily="2" charset="2"/>
              </a:rPr>
              <a:t>a,b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，则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(a+2,b+3)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且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(a+3,  b+2)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</a:p>
          <a:p>
            <a:pPr marL="1800225" indent="-1800225">
              <a:buNone/>
              <a:defRPr/>
            </a:pP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a)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列出递归定义的前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3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次应用所产生的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的元素；</a:t>
            </a:r>
            <a:endParaRPr lang="en-US" altLang="zh-CN" sz="2400" dirty="0">
              <a:ea typeface="楷体_GB2312" pitchFamily="49" charset="-122"/>
              <a:sym typeface="Wingdings" pitchFamily="2" charset="2"/>
            </a:endParaRPr>
          </a:p>
          <a:p>
            <a:pPr marL="1800225" indent="-1800225">
              <a:buNone/>
              <a:defRPr/>
            </a:pP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b)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用结构归纳法证明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</a:t>
            </a:r>
            <a:r>
              <a:rPr lang="en-US" altLang="zh-CN" sz="2400" dirty="0" err="1">
                <a:ea typeface="楷体_GB2312" pitchFamily="49" charset="-122"/>
                <a:sym typeface="Wingdings" pitchFamily="2" charset="2"/>
              </a:rPr>
              <a:t>a,b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时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5|(</a:t>
            </a:r>
            <a:r>
              <a:rPr lang="en-US" altLang="zh-CN" sz="2400" dirty="0" err="1">
                <a:ea typeface="楷体_GB2312" pitchFamily="49" charset="-122"/>
                <a:sym typeface="Wingdings" pitchFamily="2" charset="2"/>
              </a:rPr>
              <a:t>a+b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).</a:t>
            </a:r>
            <a:endParaRPr lang="zh-CN" altLang="en-US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7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例题：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441450"/>
            <a:ext cx="8040687" cy="241617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是如下递归定义的整数有序对的集合：</a:t>
            </a:r>
            <a:endParaRPr lang="en-US" altLang="zh-CN" sz="2400" dirty="0"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ea typeface="楷体_GB2312" pitchFamily="49" charset="-122"/>
              </a:rPr>
              <a:t>基础步骤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(0,0)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</a:p>
          <a:p>
            <a:pPr marL="1800225" indent="-1800225">
              <a:buNone/>
              <a:defRPr/>
            </a:pP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递归步骤：如果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</a:t>
            </a:r>
            <a:r>
              <a:rPr lang="en-US" altLang="zh-CN" sz="2400" dirty="0" err="1">
                <a:ea typeface="楷体_GB2312" pitchFamily="49" charset="-122"/>
                <a:sym typeface="Wingdings" pitchFamily="2" charset="2"/>
              </a:rPr>
              <a:t>a,b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，则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(a+2,b+3)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且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(a+3,  b+2)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</a:p>
          <a:p>
            <a:pPr marL="1800225" indent="-1800225">
              <a:buNone/>
              <a:defRPr/>
            </a:pP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a)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列出递归定义的前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3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次应用所产生的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的元素；</a:t>
            </a:r>
            <a:endParaRPr lang="en-US" altLang="zh-CN" sz="2400" dirty="0">
              <a:ea typeface="楷体_GB2312" pitchFamily="49" charset="-122"/>
              <a:sym typeface="Wingdings" pitchFamily="2" charset="2"/>
            </a:endParaRPr>
          </a:p>
          <a:p>
            <a:pPr marL="1800225" indent="-1800225">
              <a:buNone/>
              <a:defRPr/>
            </a:pP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b)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用结构归纳法证明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(</a:t>
            </a:r>
            <a:r>
              <a:rPr lang="en-US" altLang="zh-CN" sz="2400" dirty="0" err="1">
                <a:ea typeface="楷体_GB2312" pitchFamily="49" charset="-122"/>
                <a:sym typeface="Wingdings" pitchFamily="2" charset="2"/>
              </a:rPr>
              <a:t>a,b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 ∈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时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5|(</a:t>
            </a:r>
            <a:r>
              <a:rPr lang="en-US" altLang="zh-CN" sz="2400" dirty="0" err="1">
                <a:ea typeface="楷体_GB2312" pitchFamily="49" charset="-122"/>
                <a:sym typeface="Wingdings" pitchFamily="2" charset="2"/>
              </a:rPr>
              <a:t>a+b</a:t>
            </a:r>
            <a:r>
              <a:rPr lang="en-US" altLang="zh-CN" sz="2400" dirty="0">
                <a:ea typeface="楷体_GB2312" pitchFamily="49" charset="-122"/>
                <a:sym typeface="Wingdings" pitchFamily="2" charset="2"/>
              </a:rPr>
              <a:t>).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4572008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基础步骤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：证明对于递归定义的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基础步骤所规定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的属于该集合的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所有元素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来说，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性质成立</a:t>
            </a:r>
            <a:endParaRPr lang="en-US" altLang="zh-CN" sz="2400" b="1" i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4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递归步骤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：证明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如果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对于定义的递归步骤中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用来构造新元素的每个元素来说性质为真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则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对于这些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新的元素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来说</a:t>
            </a:r>
            <a:r>
              <a:rPr lang="zh-CN" altLang="en-US" sz="2400" b="1" i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性质成立</a:t>
            </a:r>
            <a:r>
              <a:rPr lang="zh-CN" altLang="en-US" sz="2400" b="1" i="0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7158" y="4500570"/>
            <a:ext cx="8286808" cy="207170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3702" y="4071942"/>
            <a:ext cx="198002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C00000"/>
                </a:solidFill>
              </a:rPr>
              <a:t>结构归纳法</a:t>
            </a:r>
            <a:endParaRPr lang="zh-CN" altLang="en-US" i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42875"/>
            <a:ext cx="8042275" cy="838200"/>
          </a:xfrm>
        </p:spPr>
        <p:txBody>
          <a:bodyPr/>
          <a:lstStyle/>
          <a:p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一、递归定义与结构归纳法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500063" y="1357313"/>
            <a:ext cx="8286750" cy="167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indent="187325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/>
              <a:t>      有时难以用明确的方式来定义一个对象，但用这个对象本身来定义它自己，也许比较容易。</a:t>
            </a:r>
          </a:p>
          <a:p>
            <a:pPr indent="187325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i="0" dirty="0">
              <a:sym typeface="Symbol" pitchFamily="18" charset="2"/>
            </a:endParaRPr>
          </a:p>
        </p:txBody>
      </p:sp>
      <p:pic>
        <p:nvPicPr>
          <p:cNvPr id="19459" name="图片 6" descr="normal.jpg"/>
          <p:cNvPicPr>
            <a:picLocks noChangeAspect="1"/>
          </p:cNvPicPr>
          <p:nvPr/>
        </p:nvPicPr>
        <p:blipFill>
          <a:blip r:embed="rId2"/>
          <a:srcRect b="20773"/>
          <a:stretch>
            <a:fillRect/>
          </a:stretch>
        </p:blipFill>
        <p:spPr bwMode="auto">
          <a:xfrm>
            <a:off x="1357313" y="2928938"/>
            <a:ext cx="66008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图片 7" descr="normal.jpg"/>
          <p:cNvPicPr>
            <a:picLocks noChangeAspect="1"/>
          </p:cNvPicPr>
          <p:nvPr/>
        </p:nvPicPr>
        <p:blipFill>
          <a:blip r:embed="rId2"/>
          <a:srcRect b="20773"/>
          <a:stretch>
            <a:fillRect/>
          </a:stretch>
        </p:blipFill>
        <p:spPr bwMode="auto">
          <a:xfrm>
            <a:off x="2286000" y="3357563"/>
            <a:ext cx="4714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8" descr="normal.jpg"/>
          <p:cNvPicPr>
            <a:picLocks noChangeAspect="1"/>
          </p:cNvPicPr>
          <p:nvPr/>
        </p:nvPicPr>
        <p:blipFill>
          <a:blip r:embed="rId2"/>
          <a:srcRect b="20773"/>
          <a:stretch>
            <a:fillRect/>
          </a:stretch>
        </p:blipFill>
        <p:spPr bwMode="auto">
          <a:xfrm>
            <a:off x="3000375" y="3643313"/>
            <a:ext cx="330041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9" descr="normal.jpg"/>
          <p:cNvPicPr>
            <a:picLocks noChangeAspect="1"/>
          </p:cNvPicPr>
          <p:nvPr/>
        </p:nvPicPr>
        <p:blipFill>
          <a:blip r:embed="rId2"/>
          <a:srcRect b="20773"/>
          <a:stretch>
            <a:fillRect/>
          </a:stretch>
        </p:blipFill>
        <p:spPr bwMode="auto">
          <a:xfrm>
            <a:off x="3516313" y="3857625"/>
            <a:ext cx="2357437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广义归纳法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1295400"/>
            <a:ext cx="8296275" cy="5086350"/>
          </a:xfrm>
        </p:spPr>
        <p:txBody>
          <a:bodyPr/>
          <a:lstStyle/>
          <a:p>
            <a:pPr marL="441325" indent="-441325">
              <a:lnSpc>
                <a:spcPct val="130000"/>
              </a:lnSpc>
              <a:defRPr/>
            </a:pPr>
            <a:r>
              <a:rPr lang="zh-CN" altLang="en-US" dirty="0"/>
              <a:t>可以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扩展数学归纳法  </a:t>
            </a:r>
            <a:r>
              <a:rPr lang="zh-CN" altLang="en-US" dirty="0"/>
              <a:t>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证明</a:t>
            </a:r>
            <a:r>
              <a:rPr lang="zh-CN" altLang="en-US" dirty="0"/>
              <a:t>关于  </a:t>
            </a:r>
            <a:r>
              <a:rPr lang="zh-CN" altLang="en-US" u="sng" dirty="0"/>
              <a:t>除非负整数集合之外的</a:t>
            </a:r>
            <a:r>
              <a:rPr lang="zh-CN" altLang="en-US" dirty="0"/>
              <a:t>    其他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具有良序性的集合   的性质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广义归纳法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56DD86-6124-4908-9C7C-BDE2DABD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25586"/>
            <a:ext cx="8204505" cy="2551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广义归纳法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1295400"/>
            <a:ext cx="8296275" cy="5086350"/>
          </a:xfrm>
        </p:spPr>
        <p:txBody>
          <a:bodyPr/>
          <a:lstStyle/>
          <a:p>
            <a:pPr marL="441325" indent="-441325">
              <a:lnSpc>
                <a:spcPct val="130000"/>
              </a:lnSpc>
              <a:defRPr/>
            </a:pPr>
            <a:r>
              <a:rPr lang="zh-CN" altLang="en-US" dirty="0"/>
              <a:t>可以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扩展数学归纳法  </a:t>
            </a:r>
            <a:r>
              <a:rPr lang="zh-CN" altLang="en-US" dirty="0"/>
              <a:t>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证明</a:t>
            </a:r>
            <a:r>
              <a:rPr lang="zh-CN" altLang="en-US" dirty="0"/>
              <a:t>关于  </a:t>
            </a:r>
            <a:r>
              <a:rPr lang="zh-CN" altLang="en-US" u="sng" dirty="0"/>
              <a:t>除非负整数集合之外的</a:t>
            </a:r>
            <a:r>
              <a:rPr lang="zh-CN" altLang="en-US" dirty="0"/>
              <a:t>    其他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具有良序性的集合   的性质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广义归纳法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1325" indent="-441325">
              <a:lnSpc>
                <a:spcPct val="13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 集合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N×N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（非负整数的有序对集合）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5488" lvl="1" indent="-325438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规定如果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或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且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y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y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，则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y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y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字典序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725488" lvl="1" indent="-325438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该集合的每个子集都有最小元，即满足良序性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725488" lvl="1" indent="-325438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可以使用扩展的数学归纳法证明该集合子集上性质</a:t>
            </a:r>
          </a:p>
        </p:txBody>
      </p:sp>
    </p:spTree>
    <p:extLst>
      <p:ext uri="{BB962C8B-B14F-4D97-AF65-F5344CB8AC3E}">
        <p14:creationId xmlns:p14="http://schemas.microsoft.com/office/powerpoint/2010/main" val="34037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227647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对于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N×N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，递归定义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，令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0,0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，并且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证明对于所有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N×N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+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+1)/2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857375" y="1817688"/>
          <a:ext cx="47228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8920" imgH="507960" progId="Equation.3">
                  <p:embed/>
                </p:oleObj>
              </mc:Choice>
              <mc:Fallback>
                <p:oleObj name="Equation" r:id="rId3" imgW="21589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817688"/>
                        <a:ext cx="4722813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88" y="3571875"/>
            <a:ext cx="8358187" cy="298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spcBef>
                <a:spcPts val="1200"/>
              </a:spcBef>
              <a:defRPr/>
            </a:pPr>
            <a:r>
              <a:rPr lang="zh-CN" altLang="en-US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</a:rPr>
              <a:t>解：</a:t>
            </a:r>
            <a:r>
              <a:rPr lang="zh-CN" altLang="en-US" i="0" dirty="0">
                <a:latin typeface="+mn-lt"/>
                <a:ea typeface="楷体_GB2312" pitchFamily="49" charset="-122"/>
              </a:rPr>
              <a:t>集合是满足良序性的非整数集合，可采用广义的数学归纳法证明该公式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m,n</a:t>
            </a:r>
            <a:r>
              <a:rPr lang="en-US" altLang="zh-CN" i="0" dirty="0">
                <a:ea typeface="楷体_GB2312" pitchFamily="49" charset="-122"/>
              </a:rPr>
              <a:t>=</a:t>
            </a:r>
            <a:r>
              <a:rPr lang="en-US" altLang="zh-CN" dirty="0" err="1">
                <a:ea typeface="楷体_GB2312" pitchFamily="49" charset="-122"/>
              </a:rPr>
              <a:t>m</a:t>
            </a:r>
            <a:r>
              <a:rPr lang="en-US" altLang="zh-CN" i="0" dirty="0" err="1">
                <a:ea typeface="楷体_GB2312" pitchFamily="49" charset="-122"/>
              </a:rPr>
              <a:t>+</a:t>
            </a:r>
            <a:r>
              <a:rPr lang="en-US" altLang="zh-CN" dirty="0" err="1">
                <a:ea typeface="楷体_GB2312" pitchFamily="49" charset="-122"/>
              </a:rPr>
              <a:t>n</a:t>
            </a:r>
            <a:r>
              <a:rPr lang="en-US" altLang="zh-CN" i="0" dirty="0">
                <a:ea typeface="楷体_GB2312" pitchFamily="49" charset="-122"/>
              </a:rPr>
              <a:t>(</a:t>
            </a:r>
            <a:r>
              <a:rPr lang="en-US" altLang="zh-CN" dirty="0">
                <a:ea typeface="楷体_GB2312" pitchFamily="49" charset="-122"/>
              </a:rPr>
              <a:t>n</a:t>
            </a:r>
            <a:r>
              <a:rPr lang="en-US" altLang="zh-CN" i="0" dirty="0">
                <a:ea typeface="楷体_GB2312" pitchFamily="49" charset="-122"/>
              </a:rPr>
              <a:t>+1)/2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成立。</a:t>
            </a:r>
            <a:endParaRPr lang="en-US" altLang="zh-CN" i="0" dirty="0">
              <a:latin typeface="+mn-lt"/>
              <a:ea typeface="楷体_GB2312" pitchFamily="49" charset="-122"/>
            </a:endParaRPr>
          </a:p>
          <a:p>
            <a:pPr latinLnBrk="1">
              <a:spcBef>
                <a:spcPts val="1200"/>
              </a:spcBef>
              <a:defRPr/>
            </a:pPr>
            <a:r>
              <a:rPr lang="zh-CN" altLang="en-US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</a:rPr>
              <a:t>基础步骤证明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：对于该集合的最小元</a:t>
            </a:r>
            <a:r>
              <a:rPr lang="en-US" altLang="zh-CN" i="0" dirty="0">
                <a:latin typeface="+mn-lt"/>
                <a:ea typeface="楷体_GB2312" pitchFamily="49" charset="-122"/>
              </a:rPr>
              <a:t>(0,0)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来说，公式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m,n</a:t>
            </a:r>
            <a:r>
              <a:rPr lang="en-US" altLang="zh-CN" i="0" dirty="0">
                <a:ea typeface="楷体_GB2312" pitchFamily="49" charset="-122"/>
              </a:rPr>
              <a:t>=</a:t>
            </a:r>
            <a:r>
              <a:rPr lang="en-US" altLang="zh-CN" dirty="0" err="1">
                <a:ea typeface="楷体_GB2312" pitchFamily="49" charset="-122"/>
              </a:rPr>
              <a:t>m</a:t>
            </a:r>
            <a:r>
              <a:rPr lang="en-US" altLang="zh-CN" i="0" dirty="0" err="1">
                <a:ea typeface="楷体_GB2312" pitchFamily="49" charset="-122"/>
              </a:rPr>
              <a:t>+</a:t>
            </a:r>
            <a:r>
              <a:rPr lang="en-US" altLang="zh-CN" dirty="0" err="1">
                <a:ea typeface="楷体_GB2312" pitchFamily="49" charset="-122"/>
              </a:rPr>
              <a:t>n</a:t>
            </a:r>
            <a:r>
              <a:rPr lang="en-US" altLang="zh-CN" i="0" dirty="0">
                <a:ea typeface="楷体_GB2312" pitchFamily="49" charset="-122"/>
              </a:rPr>
              <a:t>(</a:t>
            </a:r>
            <a:r>
              <a:rPr lang="en-US" altLang="zh-CN" dirty="0">
                <a:ea typeface="楷体_GB2312" pitchFamily="49" charset="-122"/>
              </a:rPr>
              <a:t>n</a:t>
            </a:r>
            <a:r>
              <a:rPr lang="en-US" altLang="zh-CN" i="0" dirty="0">
                <a:ea typeface="楷体_GB2312" pitchFamily="49" charset="-122"/>
              </a:rPr>
              <a:t>+1)/2</a:t>
            </a:r>
            <a:r>
              <a:rPr lang="zh-CN" altLang="en-US" i="0" dirty="0">
                <a:ea typeface="楷体_GB2312" pitchFamily="49" charset="-122"/>
              </a:rPr>
              <a:t>成立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。</a:t>
            </a:r>
            <a:endParaRPr lang="en-US" altLang="zh-CN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  <a:p>
            <a:pPr latinLnBrk="1">
              <a:spcBef>
                <a:spcPts val="1200"/>
              </a:spcBef>
              <a:defRPr/>
            </a:pPr>
            <a:r>
              <a:rPr lang="zh-CN" altLang="en-US" i="0" dirty="0">
                <a:solidFill>
                  <a:schemeClr val="accent5">
                    <a:lumMod val="50000"/>
                  </a:schemeClr>
                </a:solidFill>
                <a:latin typeface="+mn-lt"/>
                <a:ea typeface="楷体_GB2312" pitchFamily="49" charset="-122"/>
              </a:rPr>
              <a:t>归纳步骤证明：</a:t>
            </a:r>
            <a:r>
              <a:rPr lang="zh-CN" altLang="en-US" i="0" dirty="0">
                <a:latin typeface="+mn-lt"/>
                <a:ea typeface="楷体_GB2312" pitchFamily="49" charset="-122"/>
              </a:rPr>
              <a:t>如对于该集合小于</a:t>
            </a:r>
            <a:r>
              <a:rPr lang="en-US" altLang="zh-CN" i="0" dirty="0">
                <a:latin typeface="+mn-lt"/>
                <a:ea typeface="楷体_GB2312" pitchFamily="49" charset="-122"/>
              </a:rPr>
              <a:t>(</a:t>
            </a:r>
            <a:r>
              <a:rPr lang="en-US" altLang="zh-CN" dirty="0" err="1">
                <a:latin typeface="+mn-lt"/>
                <a:ea typeface="楷体_GB2312" pitchFamily="49" charset="-122"/>
              </a:rPr>
              <a:t>m</a:t>
            </a:r>
            <a:r>
              <a:rPr lang="en-US" altLang="zh-CN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dirty="0" err="1">
                <a:latin typeface="+mn-lt"/>
                <a:ea typeface="楷体_GB2312" pitchFamily="49" charset="-122"/>
              </a:rPr>
              <a:t>n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的元素来说，该公式都成立， 则对于元素</a:t>
            </a:r>
            <a:r>
              <a:rPr lang="en-US" altLang="zh-CN" i="0" dirty="0">
                <a:latin typeface="+mn-lt"/>
                <a:ea typeface="楷体_GB2312" pitchFamily="49" charset="-122"/>
              </a:rPr>
              <a:t>(</a:t>
            </a:r>
            <a:r>
              <a:rPr lang="en-US" altLang="zh-CN" dirty="0" err="1">
                <a:latin typeface="+mn-lt"/>
                <a:ea typeface="楷体_GB2312" pitchFamily="49" charset="-122"/>
              </a:rPr>
              <a:t>m</a:t>
            </a:r>
            <a:r>
              <a:rPr lang="en-US" altLang="zh-CN" i="0" dirty="0" err="1">
                <a:latin typeface="+mn-lt"/>
                <a:ea typeface="楷体_GB2312" pitchFamily="49" charset="-122"/>
              </a:rPr>
              <a:t>,</a:t>
            </a:r>
            <a:r>
              <a:rPr lang="en-US" altLang="zh-CN" dirty="0" err="1">
                <a:latin typeface="+mn-lt"/>
                <a:ea typeface="楷体_GB2312" pitchFamily="49" charset="-122"/>
              </a:rPr>
              <a:t>n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，该公式也成立。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042275" cy="838200"/>
          </a:xfrm>
        </p:spPr>
        <p:txBody>
          <a:bodyPr/>
          <a:lstStyle/>
          <a:p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二、递归算法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1500" y="1412875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atinLnBrk="1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3200" b="1" i="0" dirty="0">
                <a:ea typeface="华文细黑" pitchFamily="2" charset="-122"/>
              </a:rPr>
              <a:t>定义 </a:t>
            </a:r>
            <a:r>
              <a:rPr lang="en-US" altLang="zh-CN" sz="3200" b="1" i="0" dirty="0">
                <a:ea typeface="华文细黑" pitchFamily="2" charset="-122"/>
              </a:rPr>
              <a:t>1</a:t>
            </a:r>
            <a:r>
              <a:rPr lang="zh-CN" altLang="en-US" sz="3200" b="1" i="0" dirty="0">
                <a:ea typeface="华文细黑" pitchFamily="2" charset="-122"/>
              </a:rPr>
              <a:t>： </a:t>
            </a:r>
          </a:p>
          <a:p>
            <a:pPr indent="187325" latinLnBrk="1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3200" b="1" i="0" dirty="0">
                <a:ea typeface="华文细黑" pitchFamily="2" charset="-122"/>
              </a:rPr>
              <a:t>  如果一个算法通过把问题归约到带更小的输入的相同问题的实例，来解决原来的问题，则这个算法称为递归的。</a:t>
            </a:r>
          </a:p>
          <a:p>
            <a:pPr indent="187325" latinLnBrk="1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3200" b="1" i="0" dirty="0"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38125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28750"/>
            <a:ext cx="8643937" cy="12858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a recursive algorithm for computing 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where </a:t>
            </a:r>
            <a:r>
              <a:rPr lang="en-US" altLang="zh-CN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nonzero real number and </a:t>
            </a:r>
            <a:r>
              <a:rPr lang="en-US" altLang="zh-CN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nonnegative integer.</a:t>
            </a:r>
          </a:p>
        </p:txBody>
      </p:sp>
      <p:graphicFrame>
        <p:nvGraphicFramePr>
          <p:cNvPr id="311312" name="Group 16"/>
          <p:cNvGraphicFramePr>
            <a:graphicFrameLocks noGrp="1"/>
          </p:cNvGraphicFramePr>
          <p:nvPr/>
        </p:nvGraphicFramePr>
        <p:xfrm>
          <a:off x="642938" y="2571750"/>
          <a:ext cx="7806831" cy="3313113"/>
        </p:xfrm>
        <a:graphic>
          <a:graphicData uri="http://schemas.openxmlformats.org/drawingml/2006/table">
            <a:tbl>
              <a:tblPr/>
              <a:tblGrid>
                <a:gridCol w="780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Procedure 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power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(a: nonzero real number, n: nonnegative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n=0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then 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power(</a:t>
                      </a:r>
                      <a:r>
                        <a:rPr kumimoji="1" lang="en-US" altLang="zh-CN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a,n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):=1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else 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power(</a:t>
                      </a:r>
                      <a:r>
                        <a:rPr kumimoji="1" lang="en-US" altLang="zh-CN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a,n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):=a*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power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(a,n-1)    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38125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28750"/>
            <a:ext cx="8643937" cy="12858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a recursive algorithm for computing 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where </a:t>
            </a:r>
            <a:r>
              <a:rPr lang="en-US" altLang="zh-CN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nonzero real number and </a:t>
            </a:r>
            <a:r>
              <a:rPr lang="en-US" altLang="zh-CN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nonnegative integer.</a:t>
            </a:r>
          </a:p>
        </p:txBody>
      </p:sp>
      <p:graphicFrame>
        <p:nvGraphicFramePr>
          <p:cNvPr id="5" name="Group 34"/>
          <p:cNvGraphicFramePr>
            <a:graphicFrameLocks noGrp="1"/>
          </p:cNvGraphicFramePr>
          <p:nvPr/>
        </p:nvGraphicFramePr>
        <p:xfrm>
          <a:off x="755650" y="2781300"/>
          <a:ext cx="5545138" cy="3470910"/>
        </p:xfrm>
        <a:graphic>
          <a:graphicData uri="http://schemas.openxmlformats.org/drawingml/2006/table">
            <a:tbl>
              <a:tblPr/>
              <a:tblGrid>
                <a:gridCol w="554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2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float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power( float a,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n)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if ( n==0)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return 1;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else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return a*power ( a, n-1);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86750" cy="43465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是整数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且满足   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a=b*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altLang="zh-C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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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|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b|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gcd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i="1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altLang="zh-CN" i="1" dirty="0" err="1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) =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gcd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i="1" dirty="0" err="1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altLang="zh-CN" i="1" dirty="0" err="1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dirty="0"/>
              <a:t>即</a:t>
            </a:r>
            <a:r>
              <a:rPr lang="zh-CN" altLang="en-US" dirty="0">
                <a:solidFill>
                  <a:srgbClr val="00A249"/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gcd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b="1" i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gcd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(1)</a:t>
            </a:r>
            <a:r>
              <a:rPr lang="zh-CN" altLang="en-US" dirty="0"/>
              <a:t>欧几里德算法（也称辗转相除法）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(2)</a:t>
            </a:r>
            <a:r>
              <a:rPr lang="zh-CN" altLang="en-US" sz="3200" dirty="0"/>
              <a:t>递归算法</a:t>
            </a:r>
            <a:endParaRPr lang="zh-CN" altLang="en-US" dirty="0"/>
          </a:p>
          <a:p>
            <a:pPr>
              <a:buFont typeface="Wingdings" pitchFamily="2" charset="2"/>
              <a:buNone/>
              <a:defRPr/>
            </a:pPr>
            <a:endParaRPr lang="zh-CN" altLang="en-US" dirty="0"/>
          </a:p>
          <a:p>
            <a:pPr>
              <a:buFont typeface="Wingdings" pitchFamily="2" charset="2"/>
              <a:buNone/>
              <a:defRPr/>
            </a:pPr>
            <a:endParaRPr lang="en-US" altLang="zh-CN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00063" y="214313"/>
            <a:ext cx="779303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latinLnBrk="1">
              <a:defRPr/>
            </a:pPr>
            <a:r>
              <a:rPr lang="en-US" altLang="zh-CN" sz="38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  <a:r>
              <a:rPr lang="en-US" altLang="zh-CN" sz="2000" b="1" i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华文细黑" pitchFamily="2" charset="-122"/>
              </a:rPr>
              <a:t> </a:t>
            </a:r>
            <a:r>
              <a:rPr lang="en-US" altLang="zh-CN" sz="38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143000"/>
            <a:ext cx="7275512" cy="785813"/>
          </a:xfrm>
        </p:spPr>
        <p:txBody>
          <a:bodyPr/>
          <a:lstStyle/>
          <a:p>
            <a:r>
              <a:rPr lang="zh-CN" altLang="en-US"/>
              <a:t>欧几里德算法（也称辗转相除法）</a:t>
            </a:r>
          </a:p>
        </p:txBody>
      </p:sp>
      <p:graphicFrame>
        <p:nvGraphicFramePr>
          <p:cNvPr id="314382" name="Group 14"/>
          <p:cNvGraphicFramePr>
            <a:graphicFrameLocks noGrp="1"/>
          </p:cNvGraphicFramePr>
          <p:nvPr>
            <p:ph sz="half" idx="2"/>
          </p:nvPr>
        </p:nvGraphicFramePr>
        <p:xfrm>
          <a:off x="714375" y="1760538"/>
          <a:ext cx="8074298" cy="4668838"/>
        </p:xfrm>
        <a:graphic>
          <a:graphicData uri="http://schemas.openxmlformats.org/drawingml/2006/table">
            <a:tbl>
              <a:tblPr/>
              <a:tblGrid>
                <a:gridCol w="8074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Procedure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gcd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(a, b: nonnegative integers with a&gt;b)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x:=a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y:=b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While y&lt;&gt;0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r:=x mod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x:=y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y:=r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0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541338"/>
          </a:xfrm>
        </p:spPr>
        <p:txBody>
          <a:bodyPr/>
          <a:lstStyle/>
          <a:p>
            <a:endParaRPr lang="zh-CN" altLang="zh-CN"/>
          </a:p>
        </p:txBody>
      </p:sp>
      <p:graphicFrame>
        <p:nvGraphicFramePr>
          <p:cNvPr id="316420" name="Group 4"/>
          <p:cNvGraphicFramePr>
            <a:graphicFrameLocks noGrp="1"/>
          </p:cNvGraphicFramePr>
          <p:nvPr>
            <p:ph idx="1"/>
          </p:nvPr>
        </p:nvGraphicFramePr>
        <p:xfrm>
          <a:off x="428625" y="1285875"/>
          <a:ext cx="8269166" cy="5146675"/>
        </p:xfrm>
        <a:graphic>
          <a:graphicData uri="http://schemas.openxmlformats.org/drawingml/2006/table">
            <a:tbl>
              <a:tblPr/>
              <a:tblGrid>
                <a:gridCol w="826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gcd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a,b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的递归算法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Procedure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gcd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(a, b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 nonnegative integers with a&gt;b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b=0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then </a:t>
                      </a:r>
                      <a:r>
                        <a:rPr kumimoji="1" lang="en-US" altLang="zh-CN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gcd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(a , b):=a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else </a:t>
                      </a:r>
                      <a:r>
                        <a:rPr kumimoji="1" lang="en-US" altLang="zh-CN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gcd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(a , b):=</a:t>
                      </a:r>
                      <a:r>
                        <a:rPr kumimoji="1" lang="en-US" altLang="zh-CN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gcd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(b , a mod b)</a:t>
                      </a:r>
                      <a:r>
                        <a:rPr kumimoji="1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A24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7793037" cy="541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</a:t>
            </a:r>
          </a:p>
        </p:txBody>
      </p:sp>
      <p:graphicFrame>
        <p:nvGraphicFramePr>
          <p:cNvPr id="320523" name="Group 11"/>
          <p:cNvGraphicFramePr>
            <a:graphicFrameLocks noGrp="1"/>
          </p:cNvGraphicFramePr>
          <p:nvPr>
            <p:ph idx="1"/>
          </p:nvPr>
        </p:nvGraphicFramePr>
        <p:xfrm>
          <a:off x="500063" y="1357313"/>
          <a:ext cx="8358246" cy="521497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5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在不同元素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,…,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的表中为元素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定位，或判定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不在该表中。</a:t>
                      </a:r>
                      <a:endParaRPr kumimoji="1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线性搜索算法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procedure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linear_search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: integer, 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,…,a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 distinct integers)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while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&lt;=n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and x&lt;&gt;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 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i+1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if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&lt;=n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then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location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:=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else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location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:=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location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is the subscript of term that equals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or is 0 if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isn’t found}</a:t>
                      </a:r>
                    </a:p>
                  </a:txBody>
                  <a:tcPr marL="84406" marR="8440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42875"/>
            <a:ext cx="8042275" cy="838200"/>
          </a:xfrm>
        </p:spPr>
        <p:txBody>
          <a:bodyPr/>
          <a:lstStyle/>
          <a:p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一、递归定义与结构归纳法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3429000"/>
            <a:ext cx="8429625" cy="150018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定义</a:t>
            </a:r>
            <a:r>
              <a:rPr lang="en-US" altLang="zh-CN" dirty="0"/>
              <a:t>1   </a:t>
            </a:r>
            <a:r>
              <a:rPr lang="zh-CN" altLang="en-US" dirty="0"/>
              <a:t>如果一个对象部分地由自己所组成，或者用它自己定义，则称为是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递归定义</a:t>
            </a:r>
            <a:r>
              <a:rPr lang="zh-CN" altLang="en-US" dirty="0"/>
              <a:t>的（</a:t>
            </a:r>
            <a:r>
              <a:rPr lang="en-US" altLang="zh-CN" dirty="0"/>
              <a:t>Recursion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>
              <a:sym typeface="Symbol" pitchFamily="18" charset="2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500063" y="1357313"/>
            <a:ext cx="8286750" cy="167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indent="187325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i="0" dirty="0"/>
              <a:t>      有时难以用明确的方式来定义一个对象，但用这个对象本身来定义它自己，也许比较容易。</a:t>
            </a:r>
          </a:p>
          <a:p>
            <a:pPr indent="187325" latinLnBrk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i="0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8" name="Group 4"/>
          <p:cNvGraphicFramePr>
            <a:graphicFrameLocks noGrp="1"/>
          </p:cNvGraphicFramePr>
          <p:nvPr/>
        </p:nvGraphicFramePr>
        <p:xfrm>
          <a:off x="450850" y="1412875"/>
          <a:ext cx="8534400" cy="411480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递归线性搜索算法：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Procedure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search(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j, 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            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location:=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else if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= j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location:=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search(i+1, j, x)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37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896938" y="2460625"/>
          <a:ext cx="9350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480" imgH="228600" progId="Equation.3">
                  <p:embed/>
                </p:oleObj>
              </mc:Choice>
              <mc:Fallback>
                <p:oleObj name="Equation" r:id="rId3" imgW="393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460625"/>
                        <a:ext cx="9350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15913"/>
            <a:ext cx="7793038" cy="541337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  :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二分搜索算法</a:t>
            </a:r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>
            <p:ph idx="1"/>
          </p:nvPr>
        </p:nvGraphicFramePr>
        <p:xfrm>
          <a:off x="428625" y="1357313"/>
          <a:ext cx="8501122" cy="5228654"/>
        </p:xfrm>
        <a:graphic>
          <a:graphicData uri="http://schemas.openxmlformats.org/drawingml/2006/table">
            <a:tbl>
              <a:tblPr/>
              <a:tblGrid>
                <a:gridCol w="850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4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procedure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binary_search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: integer, 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,…,a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 increasing integers)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1  {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is left endpoint of search interval}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{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is right endpoint of search interval}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while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&lt;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j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m:=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((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i+j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if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&gt;a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then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else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j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if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= 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then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location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else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location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:= 0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338" y="188913"/>
            <a:ext cx="7772400" cy="609600"/>
          </a:xfrm>
        </p:spPr>
        <p:txBody>
          <a:bodyPr/>
          <a:lstStyle/>
          <a:p>
            <a:endParaRPr lang="zh-CN" altLang="zh-CN">
              <a:solidFill>
                <a:schemeClr val="folHlink"/>
              </a:solidFill>
            </a:endParaRPr>
          </a:p>
        </p:txBody>
      </p:sp>
      <p:graphicFrame>
        <p:nvGraphicFramePr>
          <p:cNvPr id="321550" name="Group 14"/>
          <p:cNvGraphicFramePr>
            <a:graphicFrameLocks noGrp="1"/>
          </p:cNvGraphicFramePr>
          <p:nvPr/>
        </p:nvGraphicFramePr>
        <p:xfrm>
          <a:off x="384175" y="1377950"/>
          <a:ext cx="8534400" cy="519430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递归二分搜索算法：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Procedure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binary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_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search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(x,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m=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((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i+j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if   x= a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then  location:= 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else if (</a:t>
                      </a: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&lt;a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&amp;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&lt;m) 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binary_search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(x,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m-1)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else if (</a:t>
                      </a: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&gt;a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&amp; j&gt;m) then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binary_search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(x, m+1, 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else location:= 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1925"/>
            <a:ext cx="9072563" cy="8382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  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n! 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的递归算法和迭代算法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5" y="3214688"/>
            <a:ext cx="5072063" cy="3000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递归算法：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Procedure factorial(n:</a:t>
            </a:r>
            <a:r>
              <a:rPr lang="zh-CN" altLang="en-US" dirty="0"/>
              <a:t>正整数</a:t>
            </a:r>
            <a:r>
              <a:rPr lang="en-US" altLang="zh-CN" dirty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if n=1 then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 factorial(n):=1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else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 factorial(n):=n*factorial(n-1)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end if</a:t>
            </a:r>
          </a:p>
        </p:txBody>
      </p:sp>
      <p:sp>
        <p:nvSpPr>
          <p:cNvPr id="190467" name="Rectangle 4"/>
          <p:cNvSpPr>
            <a:spLocks noChangeArrowheads="1"/>
          </p:cNvSpPr>
          <p:nvPr/>
        </p:nvSpPr>
        <p:spPr bwMode="auto">
          <a:xfrm>
            <a:off x="214313" y="1285875"/>
            <a:ext cx="4929187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87325" latinLnBrk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i="0">
                <a:solidFill>
                  <a:schemeClr val="folHlink"/>
                </a:solidFill>
              </a:rPr>
              <a:t>迭代算法：</a:t>
            </a:r>
          </a:p>
          <a:p>
            <a:pPr indent="187325" latinLnBrk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i="0"/>
              <a:t>Procedure factorial(n:</a:t>
            </a:r>
            <a:r>
              <a:rPr lang="zh-CN" altLang="en-US" i="0"/>
              <a:t>正整数</a:t>
            </a:r>
            <a:r>
              <a:rPr lang="en-US" altLang="zh-CN" i="0"/>
              <a:t>)</a:t>
            </a:r>
          </a:p>
          <a:p>
            <a:pPr indent="187325" latinLnBrk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i="0"/>
              <a:t>x:=1</a:t>
            </a:r>
          </a:p>
          <a:p>
            <a:pPr indent="187325" latinLnBrk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i="0"/>
              <a:t>for i=1 to n </a:t>
            </a:r>
          </a:p>
          <a:p>
            <a:pPr indent="187325" latinLnBrk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i="0"/>
              <a:t>     x:=i*x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1925"/>
            <a:ext cx="9072563" cy="8382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数列的递归算法和迭代算法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025" y="1989138"/>
            <a:ext cx="2160588" cy="522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latinLnBrk="1">
              <a:defRPr/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迭代算法</a:t>
            </a: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12875"/>
            <a:ext cx="6351588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1925"/>
            <a:ext cx="9072563" cy="8382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数列的递归算法和迭代算法</a:t>
            </a:r>
          </a:p>
        </p:txBody>
      </p:sp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781300"/>
            <a:ext cx="74088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04025" y="1989138"/>
            <a:ext cx="2160588" cy="522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latinLnBrk="1">
              <a:defRPr/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递归算法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1925"/>
            <a:ext cx="9072563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递归算法和迭代算法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484313"/>
            <a:ext cx="8040688" cy="453548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迭代通常比递归更有效</a:t>
            </a:r>
            <a:r>
              <a:rPr lang="en-US" altLang="zh-CN" dirty="0"/>
              <a:t>(</a:t>
            </a:r>
            <a:r>
              <a:rPr lang="en-US" altLang="zh-CN" dirty="0" err="1"/>
              <a:t>Fibonacii</a:t>
            </a:r>
            <a:r>
              <a:rPr lang="zh-CN" altLang="en-US" dirty="0"/>
              <a:t>数列</a:t>
            </a:r>
            <a:r>
              <a:rPr lang="en-US" altLang="zh-CN" dirty="0"/>
              <a:t>)</a:t>
            </a:r>
          </a:p>
          <a:p>
            <a:pPr lvl="1">
              <a:defRPr/>
            </a:pPr>
            <a:r>
              <a:rPr lang="zh-CN" altLang="en-US" dirty="0"/>
              <a:t>递归算法</a:t>
            </a:r>
          </a:p>
          <a:p>
            <a:pPr lvl="2">
              <a:defRPr/>
            </a:pPr>
            <a:r>
              <a:rPr lang="zh-CN" altLang="en-US" dirty="0"/>
              <a:t>需要计算的</a:t>
            </a:r>
            <a:r>
              <a:rPr lang="en-US" altLang="zh-CN" dirty="0" err="1"/>
              <a:t>Fibonacii</a:t>
            </a:r>
            <a:r>
              <a:rPr lang="zh-CN" altLang="en-US" dirty="0"/>
              <a:t>数的个数从上到下翻倍</a:t>
            </a:r>
          </a:p>
          <a:p>
            <a:pPr lvl="2">
              <a:defRPr/>
            </a:pPr>
            <a:r>
              <a:rPr lang="zh-CN" altLang="en-US" dirty="0"/>
              <a:t>若干</a:t>
            </a:r>
            <a:r>
              <a:rPr lang="en-US" altLang="zh-CN" dirty="0" err="1"/>
              <a:t>Fibonacii</a:t>
            </a:r>
            <a:r>
              <a:rPr lang="zh-CN" altLang="en-US" dirty="0"/>
              <a:t>数在求解过程中需要重复计算</a:t>
            </a:r>
          </a:p>
          <a:p>
            <a:pPr lvl="1">
              <a:defRPr/>
            </a:pPr>
            <a:r>
              <a:rPr lang="zh-CN" altLang="en-US" dirty="0"/>
              <a:t>迭代算法</a:t>
            </a:r>
          </a:p>
          <a:p>
            <a:pPr lvl="2">
              <a:defRPr/>
            </a:pPr>
            <a:r>
              <a:rPr lang="zh-CN" altLang="en-US" dirty="0"/>
              <a:t>每个</a:t>
            </a:r>
            <a:r>
              <a:rPr lang="en-US" altLang="zh-CN" dirty="0" err="1"/>
              <a:t>Fibonacii</a:t>
            </a:r>
            <a:r>
              <a:rPr lang="zh-CN" altLang="en-US" dirty="0"/>
              <a:t>数只计算一次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folHlink"/>
                </a:solidFill>
              </a:rPr>
              <a:t>总 结</a:t>
            </a:r>
            <a:endParaRPr lang="en-US" altLang="zh-CN" b="1" dirty="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folHlink"/>
              </a:solidFill>
            </a:endParaRPr>
          </a:p>
          <a:p>
            <a:pPr indent="460375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、序列与求和</a:t>
            </a:r>
            <a:endParaRPr lang="en-US" altLang="zh-CN" dirty="0">
              <a:ea typeface="楷体_GB2312" pitchFamily="49" charset="-122"/>
            </a:endParaRPr>
          </a:p>
          <a:p>
            <a:pPr indent="460375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、数学归纳法</a:t>
            </a:r>
            <a:r>
              <a:rPr lang="en-US" altLang="zh-CN" dirty="0">
                <a:ea typeface="楷体_GB2312" pitchFamily="49" charset="-122"/>
              </a:rPr>
              <a:t>*</a:t>
            </a:r>
          </a:p>
          <a:p>
            <a:pPr indent="460375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、递归定义</a:t>
            </a:r>
            <a:r>
              <a:rPr lang="en-US" altLang="zh-CN" dirty="0">
                <a:ea typeface="楷体_GB2312" pitchFamily="49" charset="-122"/>
              </a:rPr>
              <a:t>*</a:t>
            </a:r>
          </a:p>
          <a:p>
            <a:pPr indent="460375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、结构归纳法、广义归纳法</a:t>
            </a:r>
            <a:endParaRPr lang="en-US" altLang="zh-CN" dirty="0">
              <a:ea typeface="楷体_GB2312" pitchFamily="49" charset="-122"/>
            </a:endParaRPr>
          </a:p>
          <a:p>
            <a:pPr indent="460375">
              <a:buFont typeface="Wingdings" pitchFamily="2" charset="2"/>
              <a:buNone/>
              <a:defRPr/>
            </a:pPr>
            <a:r>
              <a:rPr lang="en-US" altLang="zh-CN" dirty="0">
                <a:ea typeface="楷体_GB2312" pitchFamily="49" charset="-122"/>
              </a:rPr>
              <a:t>5</a:t>
            </a:r>
            <a:r>
              <a:rPr lang="zh-CN" altLang="en-US" dirty="0">
                <a:ea typeface="楷体_GB2312" pitchFamily="49" charset="-122"/>
              </a:rPr>
              <a:t>、递归算法</a:t>
            </a:r>
            <a:endParaRPr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544638"/>
            <a:ext cx="8001000" cy="30988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递归定义的函数</a:t>
            </a:r>
            <a:r>
              <a:rPr lang="en-US" altLang="zh-CN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i="1" dirty="0"/>
              <a:t>	  f </a:t>
            </a:r>
            <a:r>
              <a:rPr lang="zh-CN" altLang="en-US" dirty="0"/>
              <a:t>的定义域：非负整数集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		1</a:t>
            </a:r>
            <a:r>
              <a:rPr lang="zh-CN" altLang="en-US" dirty="0"/>
              <a:t>）基础步骤： </a:t>
            </a:r>
            <a:r>
              <a:rPr lang="en-US" altLang="zh-CN" i="1" dirty="0"/>
              <a:t>f</a:t>
            </a:r>
            <a:r>
              <a:rPr lang="en-US" altLang="zh-CN" dirty="0"/>
              <a:t>(0)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   		2</a:t>
            </a:r>
            <a:r>
              <a:rPr lang="zh-CN" altLang="en-US" dirty="0"/>
              <a:t>）递归步骤：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g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(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),  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&lt;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 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zh-CN" altLang="en-US" i="1" dirty="0">
                <a:sym typeface="Symbol" pitchFamily="18" charset="2"/>
              </a:rPr>
              <a:t>≥</a:t>
            </a:r>
            <a:r>
              <a:rPr lang="en-US" altLang="zh-CN" dirty="0">
                <a:sym typeface="Symbol" pitchFamily="18" charset="2"/>
              </a:rPr>
              <a:t>0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38" y="1571625"/>
            <a:ext cx="8001000" cy="3352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假定非负整数集合上的 </a:t>
            </a:r>
            <a:r>
              <a:rPr lang="en-US" altLang="zh-CN" i="1" dirty="0"/>
              <a:t>f </a:t>
            </a:r>
            <a:r>
              <a:rPr lang="zh-CN" altLang="en-US" dirty="0"/>
              <a:t>定义为：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i="1" dirty="0"/>
              <a:t>  f</a:t>
            </a:r>
            <a:r>
              <a:rPr lang="en-US" altLang="zh-CN" dirty="0"/>
              <a:t>(0)=3,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i="1" dirty="0"/>
              <a:t>  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+1)=2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)+3.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求</a:t>
            </a:r>
            <a:r>
              <a:rPr lang="en-US" altLang="zh-CN" i="1" dirty="0"/>
              <a:t>f</a:t>
            </a:r>
            <a:r>
              <a:rPr lang="en-US" altLang="zh-CN" dirty="0"/>
              <a:t>(1),</a:t>
            </a:r>
            <a:r>
              <a:rPr lang="en-US" altLang="zh-CN" i="1" dirty="0"/>
              <a:t>f</a:t>
            </a:r>
            <a:r>
              <a:rPr lang="en-US" altLang="zh-CN" dirty="0"/>
              <a:t>(2),</a:t>
            </a:r>
            <a:r>
              <a:rPr lang="en-US" altLang="zh-CN" i="1" dirty="0"/>
              <a:t>f</a:t>
            </a:r>
            <a:r>
              <a:rPr lang="en-US" altLang="zh-CN" dirty="0"/>
              <a:t>(3), and </a:t>
            </a:r>
            <a:r>
              <a:rPr lang="en-US" altLang="zh-CN" i="1" dirty="0"/>
              <a:t>f</a:t>
            </a:r>
            <a:r>
              <a:rPr lang="en-US" altLang="zh-CN" dirty="0"/>
              <a:t>(4).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0225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sp>
        <p:nvSpPr>
          <p:cNvPr id="24579" name="左大括号 3"/>
          <p:cNvSpPr>
            <a:spLocks/>
          </p:cNvSpPr>
          <p:nvPr/>
        </p:nvSpPr>
        <p:spPr bwMode="auto">
          <a:xfrm>
            <a:off x="684213" y="2565400"/>
            <a:ext cx="71437" cy="1008063"/>
          </a:xfrm>
          <a:prstGeom prst="leftBrace">
            <a:avLst>
              <a:gd name="adj1" fmla="val 8505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1357313"/>
            <a:ext cx="7929563" cy="27860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自然数阶乘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!   </a:t>
            </a:r>
            <a:r>
              <a:rPr lang="zh-CN" altLang="en-US" dirty="0">
                <a:solidFill>
                  <a:schemeClr val="tx2"/>
                </a:solidFill>
              </a:rPr>
              <a:t>可采用递归方法表示和计算。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令阶乘</a:t>
            </a:r>
            <a:r>
              <a:rPr lang="en-US" altLang="zh-CN" i="1" dirty="0">
                <a:solidFill>
                  <a:schemeClr val="tx2"/>
                </a:solidFill>
              </a:rPr>
              <a:t>f</a:t>
            </a:r>
            <a:r>
              <a:rPr lang="en-US" altLang="zh-CN" dirty="0">
                <a:solidFill>
                  <a:schemeClr val="tx2"/>
                </a:solidFill>
              </a:rPr>
              <a:t> (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) = 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!</a:t>
            </a:r>
            <a:r>
              <a:rPr lang="zh-CN" altLang="en-US" dirty="0">
                <a:solidFill>
                  <a:schemeClr val="tx2"/>
                </a:solidFill>
              </a:rPr>
              <a:t>，则</a:t>
            </a:r>
            <a:r>
              <a:rPr lang="en-US" altLang="zh-CN" i="1" dirty="0">
                <a:solidFill>
                  <a:schemeClr val="tx2"/>
                </a:solidFill>
              </a:rPr>
              <a:t>f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可以表示为：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i="1" dirty="0">
                <a:solidFill>
                  <a:schemeClr val="tx2"/>
                </a:solidFill>
              </a:rPr>
              <a:t>f </a:t>
            </a:r>
            <a:r>
              <a:rPr lang="en-US" altLang="zh-CN" dirty="0">
                <a:solidFill>
                  <a:schemeClr val="tx2"/>
                </a:solidFill>
              </a:rPr>
              <a:t>(0) = 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i="1" dirty="0">
                <a:solidFill>
                  <a:schemeClr val="tx2"/>
                </a:solidFill>
              </a:rPr>
              <a:t>f</a:t>
            </a:r>
            <a:r>
              <a:rPr lang="en-US" altLang="zh-CN" dirty="0">
                <a:solidFill>
                  <a:schemeClr val="tx2"/>
                </a:solidFill>
              </a:rPr>
              <a:t> (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) = </a:t>
            </a:r>
            <a:r>
              <a:rPr lang="en-US" altLang="zh-CN" i="1" dirty="0" err="1">
                <a:solidFill>
                  <a:schemeClr val="tx2"/>
                </a:solidFill>
              </a:rPr>
              <a:t>n</a:t>
            </a:r>
            <a:r>
              <a:rPr lang="en-US" altLang="zh-CN" dirty="0" err="1">
                <a:solidFill>
                  <a:schemeClr val="tx2"/>
                </a:solidFill>
              </a:rPr>
              <a:t>·</a:t>
            </a:r>
            <a:r>
              <a:rPr lang="en-US" altLang="zh-CN" i="1" dirty="0" err="1">
                <a:solidFill>
                  <a:schemeClr val="tx2"/>
                </a:solidFill>
              </a:rPr>
              <a:t>f</a:t>
            </a:r>
            <a:r>
              <a:rPr lang="en-US" altLang="zh-CN" dirty="0">
                <a:solidFill>
                  <a:schemeClr val="tx2"/>
                </a:solidFill>
              </a:rPr>
              <a:t> (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–1)	  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&gt;0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2938" y="4214813"/>
            <a:ext cx="771525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i="0">
                <a:solidFill>
                  <a:schemeClr val="tx2"/>
                </a:solidFill>
              </a:rPr>
              <a:t>求</a:t>
            </a: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en-US" altLang="zh-CN" i="0">
                <a:solidFill>
                  <a:schemeClr val="tx2"/>
                </a:solidFill>
              </a:rPr>
              <a:t>(4)</a:t>
            </a:r>
            <a:r>
              <a:rPr lang="zh-CN" altLang="en-US" i="0">
                <a:solidFill>
                  <a:schemeClr val="tx2"/>
                </a:solidFill>
              </a:rPr>
              <a:t>。</a:t>
            </a:r>
            <a:endParaRPr lang="en-US" altLang="zh-CN" i="0">
              <a:solidFill>
                <a:schemeClr val="tx2"/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en-US" altLang="zh-CN" i="0">
                <a:solidFill>
                  <a:schemeClr val="tx2"/>
                </a:solidFill>
              </a:rPr>
              <a:t>(4) = 4*</a:t>
            </a: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en-US" altLang="zh-CN" i="0">
                <a:solidFill>
                  <a:schemeClr val="tx2"/>
                </a:solidFill>
              </a:rPr>
              <a:t>(3) = 4*3*</a:t>
            </a: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en-US" altLang="zh-CN" i="0">
                <a:solidFill>
                  <a:schemeClr val="tx2"/>
                </a:solidFill>
              </a:rPr>
              <a:t>(2) = 4*3*2*</a:t>
            </a: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en-US" altLang="zh-CN" i="0">
                <a:solidFill>
                  <a:schemeClr val="tx2"/>
                </a:solidFill>
              </a:rPr>
              <a:t>(1) =4*3*2*1*</a:t>
            </a:r>
            <a:r>
              <a:rPr lang="en-US" altLang="zh-CN">
                <a:solidFill>
                  <a:schemeClr val="tx2"/>
                </a:solidFill>
              </a:rPr>
              <a:t>f</a:t>
            </a:r>
            <a:r>
              <a:rPr lang="en-US" altLang="zh-CN" i="0">
                <a:solidFill>
                  <a:schemeClr val="tx2"/>
                </a:solidFill>
              </a:rPr>
              <a:t>(0)</a:t>
            </a:r>
          </a:p>
          <a:p>
            <a:pPr latinLnBrk="1">
              <a:lnSpc>
                <a:spcPct val="150000"/>
              </a:lnSpc>
            </a:pPr>
            <a:r>
              <a:rPr lang="en-US" altLang="zh-CN" i="0">
                <a:solidFill>
                  <a:schemeClr val="tx2"/>
                </a:solidFill>
              </a:rPr>
              <a:t>       =4*3*2*1*1=24</a:t>
            </a:r>
            <a:endParaRPr lang="zh-CN" altLang="en-US" i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86750" cy="3429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在某些函数的递归定义中：</a:t>
            </a:r>
            <a:endParaRPr lang="en-US" altLang="zh-CN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2"/>
                </a:solidFill>
              </a:rPr>
              <a:t>基础步骤：规定了在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个非负整数处的值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tx2"/>
                </a:solidFill>
              </a:rPr>
              <a:t>递归步骤：给了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zh-CN" altLang="en-US" dirty="0">
                <a:solidFill>
                  <a:schemeClr val="tx2"/>
                </a:solidFill>
              </a:rPr>
              <a:t>   一个较大的整数之前的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部分或全部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个整数处的函数值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来确定  </a:t>
            </a:r>
            <a:r>
              <a:rPr lang="zh-CN" altLang="en-US" dirty="0">
                <a:solidFill>
                  <a:schemeClr val="tx2"/>
                </a:solidFill>
              </a:rPr>
              <a:t>在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该整数处的函数值  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规则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429625" cy="40719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菲波那契数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/Fibonacci  (0 1 1 2 3 5 8 13 21 34 55 89… 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2"/>
                </a:solidFill>
              </a:rPr>
              <a:t>= </a:t>
            </a:r>
            <a:r>
              <a:rPr lang="en-US" altLang="zh-CN" u="sng" dirty="0">
                <a:solidFill>
                  <a:schemeClr val="tx2"/>
                </a:solidFill>
              </a:rPr>
              <a:t>F(0) </a:t>
            </a:r>
            <a:r>
              <a:rPr lang="en-US" altLang="zh-CN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u="sng" dirty="0">
                <a:solidFill>
                  <a:schemeClr val="tx2"/>
                </a:solidFill>
              </a:rPr>
              <a:t>F(1) </a:t>
            </a:r>
            <a:r>
              <a:rPr lang="en-US" altLang="zh-CN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i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=</a:t>
            </a:r>
            <a:r>
              <a:rPr lang="en-US" altLang="zh-CN" u="sng" dirty="0">
                <a:solidFill>
                  <a:schemeClr val="tx2"/>
                </a:solidFill>
              </a:rPr>
              <a:t>F(</a:t>
            </a:r>
            <a:r>
              <a:rPr lang="en-US" altLang="zh-CN" i="1" u="sng" dirty="0">
                <a:solidFill>
                  <a:schemeClr val="tx2"/>
                </a:solidFill>
              </a:rPr>
              <a:t>n</a:t>
            </a:r>
            <a:r>
              <a:rPr lang="en-US" altLang="zh-CN" u="sng" dirty="0">
                <a:solidFill>
                  <a:schemeClr val="tx2"/>
                </a:solidFill>
              </a:rPr>
              <a:t>) = F (</a:t>
            </a:r>
            <a:r>
              <a:rPr lang="en-US" altLang="zh-CN" i="1" u="sng" dirty="0">
                <a:solidFill>
                  <a:schemeClr val="tx2"/>
                </a:solidFill>
              </a:rPr>
              <a:t>n</a:t>
            </a:r>
            <a:r>
              <a:rPr lang="en-US" altLang="zh-CN" u="sng" dirty="0">
                <a:solidFill>
                  <a:schemeClr val="tx2"/>
                </a:solidFill>
              </a:rPr>
              <a:t>–1) + F (</a:t>
            </a:r>
            <a:r>
              <a:rPr lang="en-US" altLang="zh-CN" i="1" u="sng" dirty="0">
                <a:solidFill>
                  <a:schemeClr val="tx2"/>
                </a:solidFill>
              </a:rPr>
              <a:t>n</a:t>
            </a:r>
            <a:r>
              <a:rPr lang="en-US" altLang="zh-CN" u="sng" dirty="0">
                <a:solidFill>
                  <a:schemeClr val="tx2"/>
                </a:solidFill>
              </a:rPr>
              <a:t>–2)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i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i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dirty="0">
                <a:solidFill>
                  <a:schemeClr val="tx2"/>
                </a:solidFill>
              </a:rPr>
              <a:t>&gt;1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由上述公式，得：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 f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2"/>
                </a:solidFill>
              </a:rPr>
              <a:t>=1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</a:rPr>
              <a:t>=2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zh-CN" dirty="0">
                <a:solidFill>
                  <a:schemeClr val="tx2"/>
                </a:solidFill>
              </a:rPr>
              <a:t>=3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zh-CN" dirty="0">
                <a:solidFill>
                  <a:schemeClr val="tx2"/>
                </a:solidFill>
              </a:rPr>
              <a:t>=5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zh-CN" baseline="-250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altLang="zh-CN" dirty="0">
                <a:solidFill>
                  <a:schemeClr val="tx2"/>
                </a:solidFill>
              </a:rPr>
              <a:t>=8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……</a:t>
            </a:r>
            <a:endParaRPr lang="zh-CN" altLang="en-US" dirty="0">
              <a:solidFill>
                <a:schemeClr val="hlink"/>
              </a:solidFill>
              <a:ea typeface="黑体" pitchFamily="49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42875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557338"/>
            <a:ext cx="8040688" cy="4462462"/>
          </a:xfrm>
        </p:spPr>
        <p:txBody>
          <a:bodyPr/>
          <a:lstStyle/>
          <a:p>
            <a:r>
              <a:rPr lang="zh-CN" altLang="en-US">
                <a:ea typeface="楷体_GB2312" pitchFamily="49" charset="-122"/>
              </a:rPr>
              <a:t>根据如下函数定义，计算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ea typeface="楷体_GB2312" pitchFamily="49" charset="-122"/>
              </a:rPr>
              <a:t>(2)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25" y="2636838"/>
            <a:ext cx="5394325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86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0425" y="3678238"/>
            <a:ext cx="4772025" cy="47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-180975" y="3573463"/>
            <a:ext cx="3457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143000" lvl="2" indent="-228600" latinLnBrk="1">
              <a:lnSpc>
                <a:spcPct val="140000"/>
              </a:lnSpc>
              <a:defRPr/>
            </a:pPr>
            <a:r>
              <a:rPr lang="zh-CN" altLang="en-US" sz="2400" b="1" i="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　不是递归函数！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4" grpId="0"/>
    </p:bldLst>
  </p:timing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24051</TotalTime>
  <Words>3965</Words>
  <Application>Microsoft Office PowerPoint</Application>
  <PresentationFormat>全屏显示(4:3)</PresentationFormat>
  <Paragraphs>317</Paragraphs>
  <Slides>37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Wingdings</vt:lpstr>
      <vt:lpstr>Gulim</vt:lpstr>
      <vt:lpstr>仿宋_GB2312</vt:lpstr>
      <vt:lpstr>Arial Black</vt:lpstr>
      <vt:lpstr>Arial</vt:lpstr>
      <vt:lpstr>楷体_GB2312</vt:lpstr>
      <vt:lpstr>华文中宋</vt:lpstr>
      <vt:lpstr>Times New Roman</vt:lpstr>
      <vt:lpstr>B078</vt:lpstr>
      <vt:lpstr>Equation</vt:lpstr>
      <vt:lpstr>Chapter 2  补充</vt:lpstr>
      <vt:lpstr>一、递归定义与结构归纳法</vt:lpstr>
      <vt:lpstr>一、递归定义与结构归纳法</vt:lpstr>
      <vt:lpstr>PowerPoint 演示文稿</vt:lpstr>
      <vt:lpstr>Example 1</vt:lpstr>
      <vt:lpstr>Example 2</vt:lpstr>
      <vt:lpstr>Notice</vt:lpstr>
      <vt:lpstr>Example 3</vt:lpstr>
      <vt:lpstr>练习</vt:lpstr>
      <vt:lpstr>练习</vt:lpstr>
      <vt:lpstr>练习</vt:lpstr>
      <vt:lpstr>PowerPoint 演示文稿</vt:lpstr>
      <vt:lpstr>Example 4</vt:lpstr>
      <vt:lpstr>练习</vt:lpstr>
      <vt:lpstr>递归定义举例</vt:lpstr>
      <vt:lpstr>结构归纳法</vt:lpstr>
      <vt:lpstr>结构归纳法</vt:lpstr>
      <vt:lpstr>例题：</vt:lpstr>
      <vt:lpstr>例题：</vt:lpstr>
      <vt:lpstr>广义归纳法</vt:lpstr>
      <vt:lpstr>广义归纳法</vt:lpstr>
      <vt:lpstr>Example 5 </vt:lpstr>
      <vt:lpstr>二、递归算法</vt:lpstr>
      <vt:lpstr>Example 1</vt:lpstr>
      <vt:lpstr>Example 1</vt:lpstr>
      <vt:lpstr>PowerPoint 演示文稿</vt:lpstr>
      <vt:lpstr>PowerPoint 演示文稿</vt:lpstr>
      <vt:lpstr>PowerPoint 演示文稿</vt:lpstr>
      <vt:lpstr>Example 3</vt:lpstr>
      <vt:lpstr>PowerPoint 演示文稿</vt:lpstr>
      <vt:lpstr>Example 4  :二分搜索算法</vt:lpstr>
      <vt:lpstr>PowerPoint 演示文稿</vt:lpstr>
      <vt:lpstr>Example 5  计算 n! 的递归算法和迭代算法</vt:lpstr>
      <vt:lpstr>Fibonacci数列的递归算法和迭代算法</vt:lpstr>
      <vt:lpstr>Fibonacci数列的递归算法和迭代算法</vt:lpstr>
      <vt:lpstr>递归算法和迭代算法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Ren dm</cp:lastModifiedBy>
  <cp:revision>1534</cp:revision>
  <dcterms:created xsi:type="dcterms:W3CDTF">2001-07-18T23:57:34Z</dcterms:created>
  <dcterms:modified xsi:type="dcterms:W3CDTF">2021-03-24T00:32:27Z</dcterms:modified>
</cp:coreProperties>
</file>