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82" r:id="rId1"/>
  </p:sldMasterIdLst>
  <p:notesMasterIdLst>
    <p:notesMasterId r:id="rId45"/>
  </p:notesMasterIdLst>
  <p:handoutMasterIdLst>
    <p:handoutMasterId r:id="rId46"/>
  </p:handoutMasterIdLst>
  <p:sldIdLst>
    <p:sldId id="579" r:id="rId2"/>
    <p:sldId id="576" r:id="rId3"/>
    <p:sldId id="577" r:id="rId4"/>
    <p:sldId id="515" r:id="rId5"/>
    <p:sldId id="571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5" r:id="rId15"/>
    <p:sldId id="526" r:id="rId16"/>
    <p:sldId id="527" r:id="rId17"/>
    <p:sldId id="528" r:id="rId18"/>
    <p:sldId id="529" r:id="rId19"/>
    <p:sldId id="575" r:id="rId20"/>
    <p:sldId id="594" r:id="rId21"/>
    <p:sldId id="595" r:id="rId22"/>
    <p:sldId id="581" r:id="rId23"/>
    <p:sldId id="582" r:id="rId24"/>
    <p:sldId id="583" r:id="rId25"/>
    <p:sldId id="584" r:id="rId26"/>
    <p:sldId id="585" r:id="rId27"/>
    <p:sldId id="586" r:id="rId28"/>
    <p:sldId id="587" r:id="rId29"/>
    <p:sldId id="580" r:id="rId30"/>
    <p:sldId id="531" r:id="rId31"/>
    <p:sldId id="532" r:id="rId32"/>
    <p:sldId id="534" r:id="rId33"/>
    <p:sldId id="535" r:id="rId34"/>
    <p:sldId id="536" r:id="rId35"/>
    <p:sldId id="572" r:id="rId36"/>
    <p:sldId id="541" r:id="rId37"/>
    <p:sldId id="573" r:id="rId38"/>
    <p:sldId id="574" r:id="rId39"/>
    <p:sldId id="589" r:id="rId40"/>
    <p:sldId id="592" r:id="rId41"/>
    <p:sldId id="593" r:id="rId42"/>
    <p:sldId id="544" r:id="rId43"/>
    <p:sldId id="545" r:id="rId44"/>
  </p:sldIdLst>
  <p:sldSz cx="12192000" cy="6858000"/>
  <p:notesSz cx="6858000" cy="9144000"/>
  <p:embeddedFontLst>
    <p:embeddedFont>
      <p:font typeface="楷体_GB2312" panose="02010600030101010101" charset="-122"/>
      <p:regular r:id="rId47"/>
    </p:embeddedFont>
    <p:embeddedFont>
      <p:font typeface="Arial Black" panose="020B0A04020102020204" pitchFamily="34" charset="0"/>
      <p:bold r:id="rId48"/>
    </p:embeddedFont>
    <p:embeddedFont>
      <p:font typeface="Gulim" panose="020B0600000101010101" pitchFamily="34" charset="-127"/>
      <p:regular r:id="rId49"/>
    </p:embeddedFont>
    <p:embeddedFont>
      <p:font typeface="Microsoft Sans Serif" panose="020B0604020202020204" pitchFamily="34" charset="0"/>
      <p:regular r:id="rId50"/>
    </p:embeddedFont>
    <p:embeddedFont>
      <p:font typeface="Webdings" panose="05030102010509060703" pitchFamily="18" charset="2"/>
      <p:regular r:id="rId51"/>
    </p:embeddedFont>
    <p:embeddedFont>
      <p:font typeface="仿宋" panose="02010609060101010101" pitchFamily="49" charset="-122"/>
      <p:regular r:id="rId52"/>
    </p:embeddedFont>
    <p:embeddedFont>
      <p:font typeface="仿宋_GB2312" panose="02010609030101010101" pitchFamily="49" charset="-122"/>
      <p:regular r:id="rId53"/>
    </p:embeddedFont>
    <p:embeddedFont>
      <p:font typeface="黑体" panose="02010609060101010101" pitchFamily="49" charset="-122"/>
      <p:regular r:id="rId54"/>
    </p:embeddedFont>
    <p:embeddedFont>
      <p:font typeface="华文细黑" panose="02010600040101010101" pitchFamily="2" charset="-122"/>
      <p:regular r:id="rId55"/>
    </p:embeddedFont>
    <p:embeddedFont>
      <p:font typeface="华文中宋" panose="02010600040101010101" pitchFamily="2" charset="-122"/>
      <p:regular r:id="rId56"/>
    </p:embeddedFont>
    <p:embeddedFont>
      <p:font typeface="楷体" panose="02010609060101010101" pitchFamily="49" charset="-122"/>
      <p:regular r:id="rId57"/>
    </p:embeddedFont>
    <p:embeddedFont>
      <p:font typeface="隶书" panose="02010509060101010101" pitchFamily="49" charset="-122"/>
      <p:regular r:id="rId58"/>
    </p:embeddedFont>
    <p:embeddedFont>
      <p:font typeface="微软雅黑" panose="020B0503020204020204" pitchFamily="34" charset="-122"/>
      <p:regular r:id="rId59"/>
      <p:bold r:id="rId60"/>
    </p:embeddedFont>
  </p:embeddedFont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5pPr>
    <a:lvl6pPr marL="22860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6pPr>
    <a:lvl7pPr marL="27432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7pPr>
    <a:lvl8pPr marL="32004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8pPr>
    <a:lvl9pPr marL="36576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D1EDFF"/>
    <a:srgbClr val="7F7F7F"/>
    <a:srgbClr val="CCECFF"/>
    <a:srgbClr val="CCFFFF"/>
    <a:srgbClr val="FFFF00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88764" autoAdjust="0"/>
  </p:normalViewPr>
  <p:slideViewPr>
    <p:cSldViewPr>
      <p:cViewPr varScale="1">
        <p:scale>
          <a:sx n="73" d="100"/>
          <a:sy n="73" d="100"/>
        </p:scale>
        <p:origin x="979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89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59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13" Type="http://schemas.openxmlformats.org/officeDocument/2006/relationships/slide" Target="slides/slide21.xml"/><Relationship Id="rId3" Type="http://schemas.openxmlformats.org/officeDocument/2006/relationships/slide" Target="slides/slide9.xml"/><Relationship Id="rId7" Type="http://schemas.openxmlformats.org/officeDocument/2006/relationships/slide" Target="slides/slide15.xml"/><Relationship Id="rId12" Type="http://schemas.openxmlformats.org/officeDocument/2006/relationships/slide" Target="slides/slide20.xml"/><Relationship Id="rId2" Type="http://schemas.openxmlformats.org/officeDocument/2006/relationships/slide" Target="slides/slide7.xml"/><Relationship Id="rId1" Type="http://schemas.openxmlformats.org/officeDocument/2006/relationships/slide" Target="slides/slide6.xml"/><Relationship Id="rId6" Type="http://schemas.openxmlformats.org/officeDocument/2006/relationships/slide" Target="slides/slide14.xml"/><Relationship Id="rId11" Type="http://schemas.openxmlformats.org/officeDocument/2006/relationships/slide" Target="slides/slide19.xml"/><Relationship Id="rId5" Type="http://schemas.openxmlformats.org/officeDocument/2006/relationships/slide" Target="slides/slide13.xml"/><Relationship Id="rId10" Type="http://schemas.openxmlformats.org/officeDocument/2006/relationships/slide" Target="slides/slide18.xml"/><Relationship Id="rId4" Type="http://schemas.openxmlformats.org/officeDocument/2006/relationships/slide" Target="slides/slide12.xml"/><Relationship Id="rId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fld id="{94736BC8-970C-418A-BAF8-DFA052DBE4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85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0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fld id="{37A6F7AD-E0E7-4894-98B5-EA0C27D44B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954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lvl="1"/>
            <a:r>
              <a:rPr kumimoji="0" lang="zh-CN" altLang="en-US">
                <a:ea typeface="宋体" charset="-122"/>
              </a:rPr>
              <a:t>确定性：对任意元素、集合，一定能够确定</a:t>
            </a:r>
            <a:r>
              <a:rPr kumimoji="0" lang="zh-CN" altLang="en-US" b="1">
                <a:solidFill>
                  <a:srgbClr val="A50021"/>
                </a:solidFill>
                <a:ea typeface="宋体" charset="-122"/>
              </a:rPr>
              <a:t>该元素与该集合之间的成员关系</a:t>
            </a:r>
            <a:endParaRPr lang="zh-CN" altLang="en-US">
              <a:ea typeface="宋体" charset="-122"/>
              <a:sym typeface="Symbol" pitchFamily="18" charset="2"/>
            </a:endParaRP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242267-ABB3-49F0-BBF4-827A1E174980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845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两个集合的笛卡尔积的基数是多少？</a:t>
            </a:r>
            <a:endParaRPr lang="en-US" altLang="zh-CN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32994A-4775-4FBC-90D9-DC13AAB67DE2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5519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定理：有限集笛卡尔积的基数</a:t>
            </a:r>
            <a:r>
              <a:rPr lang="en-US" altLang="zh-CN">
                <a:ea typeface="宋体" charset="-122"/>
              </a:rPr>
              <a:t>|A</a:t>
            </a:r>
            <a:r>
              <a:rPr lang="en-US" altLang="zh-CN" baseline="-25000">
                <a:ea typeface="宋体" charset="-122"/>
              </a:rPr>
              <a:t>1</a:t>
            </a:r>
            <a:r>
              <a:rPr lang="en-US" altLang="zh-CN">
                <a:ea typeface="宋体" charset="-122"/>
                <a:sym typeface="Symbol" pitchFamily="18" charset="2"/>
              </a:rPr>
              <a:t></a:t>
            </a:r>
            <a:r>
              <a:rPr lang="en-US" altLang="zh-CN">
                <a:ea typeface="宋体" charset="-122"/>
              </a:rPr>
              <a:t>A</a:t>
            </a:r>
            <a:r>
              <a:rPr lang="en-US" altLang="zh-CN" baseline="-25000">
                <a:ea typeface="宋体" charset="-122"/>
              </a:rPr>
              <a:t>2</a:t>
            </a:r>
            <a:r>
              <a:rPr lang="en-US" altLang="zh-CN">
                <a:ea typeface="宋体" charset="-122"/>
                <a:sym typeface="Symbol" pitchFamily="18" charset="2"/>
              </a:rPr>
              <a:t></a:t>
            </a:r>
            <a:r>
              <a:rPr lang="en-US" altLang="zh-CN">
                <a:latin typeface="宋体" charset="-122"/>
                <a:ea typeface="宋体" charset="-122"/>
              </a:rPr>
              <a:t>…</a:t>
            </a:r>
            <a:r>
              <a:rPr lang="en-US" altLang="zh-CN">
                <a:ea typeface="宋体" charset="-122"/>
                <a:sym typeface="Symbol" pitchFamily="18" charset="2"/>
              </a:rPr>
              <a:t></a:t>
            </a:r>
            <a:r>
              <a:rPr lang="en-US" altLang="zh-CN">
                <a:ea typeface="宋体" charset="-122"/>
              </a:rPr>
              <a:t>A</a:t>
            </a:r>
            <a:r>
              <a:rPr lang="en-US" altLang="zh-CN" baseline="-25000">
                <a:ea typeface="宋体" charset="-122"/>
              </a:rPr>
              <a:t>n</a:t>
            </a:r>
            <a:r>
              <a:rPr lang="en-US" altLang="zh-CN">
                <a:ea typeface="宋体" charset="-122"/>
              </a:rPr>
              <a:t>| = |A</a:t>
            </a:r>
            <a:r>
              <a:rPr lang="en-US" altLang="zh-CN" baseline="-25000">
                <a:ea typeface="宋体" charset="-122"/>
              </a:rPr>
              <a:t>1</a:t>
            </a:r>
            <a:r>
              <a:rPr lang="en-US" altLang="zh-CN">
                <a:ea typeface="宋体" charset="-122"/>
                <a:sym typeface="Symbol" pitchFamily="18" charset="2"/>
              </a:rPr>
              <a:t>||</a:t>
            </a:r>
            <a:r>
              <a:rPr lang="en-US" altLang="zh-CN">
                <a:ea typeface="宋体" charset="-122"/>
              </a:rPr>
              <a:t>A</a:t>
            </a:r>
            <a:r>
              <a:rPr lang="en-US" altLang="zh-CN" baseline="-25000">
                <a:ea typeface="宋体" charset="-122"/>
              </a:rPr>
              <a:t>2</a:t>
            </a:r>
            <a:r>
              <a:rPr lang="en-US" altLang="zh-CN">
                <a:ea typeface="宋体" charset="-122"/>
                <a:sym typeface="Symbol" pitchFamily="18" charset="2"/>
              </a:rPr>
              <a:t>| </a:t>
            </a:r>
            <a:r>
              <a:rPr lang="en-US" altLang="zh-CN">
                <a:latin typeface="宋体" charset="-122"/>
                <a:ea typeface="宋体" charset="-122"/>
              </a:rPr>
              <a:t>…</a:t>
            </a:r>
            <a:r>
              <a:rPr lang="en-US" altLang="zh-CN">
                <a:ea typeface="宋体" charset="-122"/>
              </a:rPr>
              <a:t> </a:t>
            </a:r>
            <a:r>
              <a:rPr lang="en-US" altLang="zh-CN">
                <a:ea typeface="宋体" charset="-122"/>
                <a:sym typeface="Symbol" pitchFamily="18" charset="2"/>
              </a:rPr>
              <a:t>|</a:t>
            </a:r>
            <a:r>
              <a:rPr lang="en-US" altLang="zh-CN">
                <a:ea typeface="宋体" charset="-122"/>
              </a:rPr>
              <a:t>A</a:t>
            </a:r>
            <a:r>
              <a:rPr lang="en-US" altLang="zh-CN" baseline="-25000">
                <a:ea typeface="宋体" charset="-122"/>
              </a:rPr>
              <a:t>n</a:t>
            </a:r>
            <a:r>
              <a:rPr lang="en-US" altLang="zh-CN">
                <a:ea typeface="宋体" charset="-122"/>
              </a:rPr>
              <a:t>|</a:t>
            </a: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54C5D4-09F2-4578-B2BB-EF97317D4248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5594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915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A50C62-E32F-4D75-A219-1BB6F5F34BE9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865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20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1CFB26-B768-43DF-BC3F-5C05FA1C5639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258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20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1CFB26-B768-43DF-BC3F-5C05FA1C5639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449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2F8F37-C5F1-48FB-A7F9-795AFC1C3BED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315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B99527-BF30-4DC9-8905-4137C434F8CD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951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BCF18-69A4-4912-9954-2F81FC7718A8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9002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CC930-0D2A-4B40-B3F2-A63CFDEDF151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603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F8221-C7A0-4B5C-A237-6689ABE46376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9797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集合的表示方法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N </a:t>
            </a:r>
            <a:r>
              <a:rPr lang="zh-CN" altLang="en-US">
                <a:ea typeface="宋体" charset="-122"/>
              </a:rPr>
              <a:t>包括</a:t>
            </a:r>
            <a:r>
              <a:rPr lang="en-US" altLang="zh-CN">
                <a:ea typeface="宋体" charset="-122"/>
              </a:rPr>
              <a:t>0</a:t>
            </a:r>
            <a:endParaRPr lang="zh-CN" altLang="en-US">
              <a:ea typeface="宋体" charset="-122"/>
            </a:endParaRP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AB0C2F-8329-459A-AE5D-BD98FF337975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80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589AA3-4133-4CDC-8646-5970B173B846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16286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5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>
                <a:ea typeface="宋体" charset="-122"/>
              </a:rPr>
              <a:t>=</a:t>
            </a:r>
            <a:r>
              <a:rPr lang="zh-CN" altLang="en-US" dirty="0">
                <a:ea typeface="宋体" charset="-122"/>
              </a:rPr>
              <a:t>∅ 或</a:t>
            </a:r>
            <a:r>
              <a:rPr lang="en-US" altLang="zh-CN" dirty="0">
                <a:ea typeface="宋体" charset="-122"/>
              </a:rPr>
              <a:t>=A </a:t>
            </a:r>
            <a:r>
              <a:rPr lang="zh-CN" altLang="en-US" dirty="0">
                <a:ea typeface="宋体" charset="-122"/>
              </a:rPr>
              <a:t>， </a:t>
            </a:r>
            <a:r>
              <a:rPr lang="en-US" altLang="zh-CN" dirty="0">
                <a:ea typeface="宋体" charset="-122"/>
              </a:rPr>
              <a:t>B=</a:t>
            </a:r>
            <a:r>
              <a:rPr lang="zh-CN" altLang="en-US" dirty="0">
                <a:ea typeface="宋体" charset="-122"/>
              </a:rPr>
              <a:t>？</a:t>
            </a:r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A129DD-70BF-4DCD-A3BA-8958C2952A38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056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charset="-122"/>
              </a:rPr>
              <a:t>A</a:t>
            </a:r>
            <a:r>
              <a:rPr lang="en-US" altLang="zh-CN">
                <a:ea typeface="黑体" pitchFamily="2" charset="-122"/>
              </a:rPr>
              <a:t>∩B</a:t>
            </a:r>
            <a:r>
              <a:rPr lang="zh-CN" altLang="en-US">
                <a:ea typeface="黑体" pitchFamily="2" charset="-122"/>
              </a:rPr>
              <a:t>的位串是 </a:t>
            </a:r>
            <a:r>
              <a:rPr lang="en-US" altLang="zh-CN">
                <a:ea typeface="宋体" charset="-122"/>
              </a:rPr>
              <a:t>10 1010 1010 ∧ 11 0101 0101=00 0000 0000</a:t>
            </a:r>
            <a:endParaRPr lang="en-US" altLang="zh-CN">
              <a:ea typeface="黑体" pitchFamily="2" charset="-122"/>
            </a:endParaRPr>
          </a:p>
          <a:p>
            <a:r>
              <a:rPr lang="en-US" altLang="zh-CN">
                <a:ea typeface="宋体" charset="-122"/>
              </a:rPr>
              <a:t>A</a:t>
            </a:r>
            <a:r>
              <a:rPr lang="en-US" altLang="zh-CN">
                <a:ea typeface="黑体" pitchFamily="2" charset="-122"/>
              </a:rPr>
              <a:t>∪B</a:t>
            </a:r>
            <a:r>
              <a:rPr lang="zh-CN" altLang="en-US">
                <a:ea typeface="黑体" pitchFamily="2" charset="-122"/>
              </a:rPr>
              <a:t>的位串是 </a:t>
            </a:r>
            <a:r>
              <a:rPr lang="en-US" altLang="zh-CN">
                <a:ea typeface="宋体" charset="-122"/>
              </a:rPr>
              <a:t>10 1010 1010 ∨ 11 0101 0101=11 1111 1111</a:t>
            </a:r>
            <a:endParaRPr lang="en-US" altLang="zh-CN">
              <a:ea typeface="黑体" pitchFamily="2" charset="-122"/>
            </a:endParaRPr>
          </a:p>
          <a:p>
            <a:r>
              <a:rPr lang="en-US" altLang="zh-CN">
                <a:ea typeface="黑体" pitchFamily="2" charset="-122"/>
              </a:rPr>
              <a:t>A ∪C</a:t>
            </a:r>
            <a:r>
              <a:rPr lang="zh-CN" altLang="en-US">
                <a:ea typeface="黑体" pitchFamily="2" charset="-122"/>
              </a:rPr>
              <a:t>的位串是 </a:t>
            </a:r>
            <a:r>
              <a:rPr lang="en-US" altLang="zh-CN">
                <a:ea typeface="宋体" charset="-122"/>
              </a:rPr>
              <a:t>10 1010 1010 ∨ 11 1110 0000=11 1110 1010</a:t>
            </a:r>
          </a:p>
        </p:txBody>
      </p:sp>
      <p:sp>
        <p:nvSpPr>
          <p:cNvPr id="8806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1EAAAF-BB66-42BB-82D0-1F020A524C72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90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412350-7E62-4EC0-B872-7B969F98224C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086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根据定义，</a:t>
            </a:r>
            <a:endParaRPr lang="en-US" altLang="zh-CN">
              <a:ea typeface="宋体" charset="-122"/>
            </a:endParaRPr>
          </a:p>
          <a:p>
            <a:r>
              <a:rPr kumimoji="0" lang="zh-CN" altLang="en-US">
                <a:ea typeface="黑体" pitchFamily="2" charset="-122"/>
              </a:rPr>
              <a:t>集合</a:t>
            </a:r>
            <a:r>
              <a:rPr kumimoji="0" lang="en-US" altLang="zh-CN">
                <a:ea typeface="黑体" pitchFamily="2" charset="-122"/>
              </a:rPr>
              <a:t>{</a:t>
            </a:r>
            <a:r>
              <a:rPr lang="en-US" altLang="zh-CN">
                <a:ea typeface="黑体" pitchFamily="2" charset="-122"/>
              </a:rPr>
              <a:t>1, 3, 3, 3, 5, 5, 5, 5} </a:t>
            </a:r>
            <a:r>
              <a:rPr lang="zh-CN" altLang="en-US">
                <a:ea typeface="黑体" pitchFamily="2" charset="-122"/>
              </a:rPr>
              <a:t>就是集合</a:t>
            </a:r>
            <a:r>
              <a:rPr lang="en-US" altLang="zh-CN">
                <a:ea typeface="黑体" pitchFamily="2" charset="-122"/>
              </a:rPr>
              <a:t>{1, 3, 5} </a:t>
            </a:r>
            <a:endParaRPr lang="zh-CN" altLang="en-US">
              <a:ea typeface="宋体" charset="-122"/>
            </a:endParaRP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ACF5E9-593A-4C50-8DEB-CCE122694726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354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通过定义与举例</a:t>
            </a:r>
            <a:endParaRPr lang="en-US" altLang="zh-CN">
              <a:ea typeface="宋体" charset="-122"/>
            </a:endParaRPr>
          </a:p>
          <a:p>
            <a:r>
              <a:rPr lang="zh-CN" altLang="en-US">
                <a:ea typeface="宋体" charset="-122"/>
              </a:rPr>
              <a:t>相同的算一个</a:t>
            </a: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9AD122-32A4-4CEB-BD55-95891BB67722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656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>
              <a:ea typeface="宋体" charset="-122"/>
            </a:endParaRPr>
          </a:p>
          <a:p>
            <a:r>
              <a:rPr lang="zh-CN" altLang="en-US">
                <a:ea typeface="宋体" charset="-122"/>
              </a:rPr>
              <a:t>假设存在空集</a:t>
            </a:r>
            <a:r>
              <a:rPr lang="zh-CN" altLang="en-US">
                <a:ea typeface="宋体" charset="-122"/>
                <a:sym typeface="Symbol" pitchFamily="18" charset="2"/>
              </a:rPr>
              <a:t></a:t>
            </a:r>
            <a:r>
              <a:rPr lang="en-US" altLang="zh-CN" baseline="-25000">
                <a:ea typeface="宋体" charset="-122"/>
              </a:rPr>
              <a:t>1</a:t>
            </a:r>
            <a:r>
              <a:rPr lang="zh-CN" altLang="en-US">
                <a:ea typeface="宋体" charset="-122"/>
              </a:rPr>
              <a:t>和</a:t>
            </a:r>
            <a:r>
              <a:rPr lang="zh-CN" altLang="en-US">
                <a:ea typeface="宋体" charset="-122"/>
                <a:sym typeface="Symbol" pitchFamily="18" charset="2"/>
              </a:rPr>
              <a:t></a:t>
            </a:r>
            <a:r>
              <a:rPr lang="en-US" altLang="zh-CN" baseline="-25000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，由上述定理有</a:t>
            </a:r>
            <a:r>
              <a:rPr lang="zh-CN" altLang="en-US">
                <a:ea typeface="宋体" charset="-122"/>
                <a:sym typeface="Symbol" pitchFamily="18" charset="2"/>
              </a:rPr>
              <a:t></a:t>
            </a:r>
            <a:r>
              <a:rPr lang="en-US" altLang="zh-CN" baseline="-25000">
                <a:ea typeface="宋体" charset="-122"/>
              </a:rPr>
              <a:t>1</a:t>
            </a:r>
            <a:r>
              <a:rPr lang="en-US" altLang="zh-CN">
                <a:ea typeface="宋体" charset="-122"/>
                <a:sym typeface="Symbol" pitchFamily="18" charset="2"/>
              </a:rPr>
              <a:t></a:t>
            </a:r>
            <a:r>
              <a:rPr lang="en-US" altLang="zh-CN" baseline="-25000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，</a:t>
            </a:r>
            <a:r>
              <a:rPr lang="zh-CN" altLang="en-US">
                <a:ea typeface="宋体" charset="-122"/>
                <a:sym typeface="Symbol" pitchFamily="18" charset="2"/>
              </a:rPr>
              <a:t></a:t>
            </a:r>
            <a:r>
              <a:rPr lang="en-US" altLang="zh-CN" baseline="-25000">
                <a:ea typeface="宋体" charset="-122"/>
              </a:rPr>
              <a:t>2</a:t>
            </a:r>
            <a:r>
              <a:rPr lang="en-US" altLang="zh-CN">
                <a:ea typeface="宋体" charset="-122"/>
                <a:sym typeface="Symbol" pitchFamily="18" charset="2"/>
              </a:rPr>
              <a:t></a:t>
            </a:r>
            <a:r>
              <a:rPr lang="en-US" altLang="zh-CN" baseline="-25000">
                <a:ea typeface="宋体" charset="-122"/>
              </a:rPr>
              <a:t>1</a:t>
            </a:r>
            <a:r>
              <a:rPr lang="zh-CN" altLang="en-US" baseline="-25000">
                <a:ea typeface="宋体" charset="-122"/>
              </a:rPr>
              <a:t>，</a:t>
            </a:r>
            <a:r>
              <a:rPr lang="zh-CN" altLang="en-US">
                <a:ea typeface="宋体" charset="-122"/>
              </a:rPr>
              <a:t>根据集合相等的定义，有</a:t>
            </a:r>
            <a:r>
              <a:rPr lang="zh-CN" altLang="en-US">
                <a:ea typeface="宋体" charset="-122"/>
                <a:sym typeface="Symbol" pitchFamily="18" charset="2"/>
              </a:rPr>
              <a:t></a:t>
            </a:r>
            <a:r>
              <a:rPr lang="en-US" altLang="zh-CN" baseline="-25000">
                <a:ea typeface="宋体" charset="-122"/>
              </a:rPr>
              <a:t>1</a:t>
            </a:r>
            <a:r>
              <a:rPr lang="zh-CN" altLang="en-US">
                <a:ea typeface="宋体" charset="-122"/>
              </a:rPr>
              <a:t>＝</a:t>
            </a:r>
            <a:r>
              <a:rPr lang="zh-CN" altLang="en-US">
                <a:ea typeface="宋体" charset="-122"/>
                <a:sym typeface="Symbol" pitchFamily="18" charset="2"/>
              </a:rPr>
              <a:t></a:t>
            </a:r>
            <a:r>
              <a:rPr lang="en-US" altLang="zh-CN" baseline="-25000">
                <a:ea typeface="宋体" charset="-122"/>
              </a:rPr>
              <a:t>2</a:t>
            </a:r>
            <a:endParaRPr lang="en-US" altLang="zh-CN">
              <a:ea typeface="宋体" charset="-122"/>
            </a:endParaRPr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89D53B-149F-4077-BDA1-18D0BEBE96B5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993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集合广泛应用于计数问题，该问题需要讨论集合的大小，所以这里定义了集合的基数的概念</a:t>
            </a: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248FD5-AEC2-4BEA-9D61-6957FA7AA304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3835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在许多计数问题中，需要检查集合中的哪些元素满足某些性质，即要研究一个集合的元素的所有组合的可能，这时需要定义一个集合的幂集合的概念。</a:t>
            </a:r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878B92-CAA6-44E2-98F9-96B0D3A2C8C4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32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调换顺序是同一个有序</a:t>
            </a:r>
            <a:r>
              <a:rPr lang="en-US" altLang="zh-CN">
                <a:ea typeface="宋体" charset="-122"/>
              </a:rPr>
              <a:t>n</a:t>
            </a:r>
            <a:r>
              <a:rPr lang="zh-CN" altLang="en-US">
                <a:ea typeface="宋体" charset="-122"/>
              </a:rPr>
              <a:t>元组？</a:t>
            </a:r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DC4236-22B6-419B-9E7E-6443FFE8A6BC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48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서식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12204700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14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1752600"/>
            <a:ext cx="12192000" cy="990600"/>
          </a:xfrm>
        </p:spPr>
        <p:txBody>
          <a:bodyPr/>
          <a:lstStyle>
            <a:lvl1pPr algn="ctr">
              <a:defRPr sz="5000">
                <a:solidFill>
                  <a:srgbClr val="00009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2819400"/>
            <a:ext cx="121920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300">
                <a:solidFill>
                  <a:srgbClr val="99CC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0BE42E7-78D5-42B4-AA80-D97AF04FB7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B425B-5F2B-4456-A457-AA13438B9E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92634" y="228600"/>
            <a:ext cx="26797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9300" y="228600"/>
            <a:ext cx="7840133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FF45A-2605-48E6-96F2-7DE4E63C0B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49301" y="228600"/>
            <a:ext cx="10723033" cy="579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F8048-50F1-4BA6-B709-6C871FE0CC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EF3F9-92EA-4EB8-9A9B-867BEF294B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B0CAF-CEFE-4DF4-A08B-6289759CA9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9300" y="1295400"/>
            <a:ext cx="52578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0300" y="1295400"/>
            <a:ext cx="5259917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B81BF-C2B8-47AE-961F-23A7A1E330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CBE73-1E6E-46D3-A369-43890D6692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650BE-7956-40B5-B6E7-68D30568D9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8206F-2E17-40AB-9252-7ED81B03C9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CF85B-CEB0-476F-B678-261713398F7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9E730-E953-4ED8-B97D-1BC26A3466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서식1-1"/>
          <p:cNvPicPr>
            <a:picLocks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" y="1"/>
            <a:ext cx="12204700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9301" y="228600"/>
            <a:ext cx="1072303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zh-CN"/>
              <a:t> 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9300" y="1295400"/>
            <a:ext cx="1072091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zh-CN"/>
              <a:t> </a:t>
            </a:r>
            <a:endParaRPr lang="en-US" altLang="ko-KR"/>
          </a:p>
          <a:p>
            <a:pPr lvl="1"/>
            <a:r>
              <a:rPr lang="ko-KR" altLang="zh-CN"/>
              <a:t> </a:t>
            </a:r>
            <a:endParaRPr lang="en-US" altLang="ko-KR"/>
          </a:p>
          <a:p>
            <a:pPr lvl="2"/>
            <a:r>
              <a:rPr lang="ko-KR" altLang="zh-CN"/>
              <a:t> </a:t>
            </a:r>
            <a:endParaRPr lang="en-US" altLang="ko-KR"/>
          </a:p>
          <a:p>
            <a:pPr lvl="3"/>
            <a:r>
              <a:rPr lang="ko-KR" altLang="zh-CN"/>
              <a:t> </a:t>
            </a:r>
            <a:endParaRPr lang="en-US" altLang="ko-KR"/>
          </a:p>
          <a:p>
            <a:pPr lvl="4"/>
            <a:r>
              <a:rPr lang="ko-KR" altLang="zh-CN"/>
              <a:t> </a:t>
            </a:r>
            <a:endParaRPr lang="en-US" altLang="ko-KR"/>
          </a:p>
        </p:txBody>
      </p:sp>
      <p:sp>
        <p:nvSpPr>
          <p:cNvPr id="2304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400" i="0">
                <a:latin typeface="华文中宋" pitchFamily="2" charset="-122"/>
                <a:ea typeface="华文中宋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1">
              <a:defRPr sz="1400" i="0">
                <a:ea typeface="华文中宋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400" i="0">
                <a:ea typeface="华文中宋" pitchFamily="2" charset="-122"/>
              </a:defRPr>
            </a:lvl1pPr>
          </a:lstStyle>
          <a:p>
            <a:pPr>
              <a:defRPr/>
            </a:pPr>
            <a:fld id="{801A92D4-D932-46B5-96D2-19D28F5E12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2" name="Picture 8" descr="swpu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36517" y="6350000"/>
            <a:ext cx="365548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4" r:id="rId2"/>
    <p:sldLayoutId id="2147483893" r:id="rId3"/>
    <p:sldLayoutId id="2147483892" r:id="rId4"/>
    <p:sldLayoutId id="2147483891" r:id="rId5"/>
    <p:sldLayoutId id="2147483890" r:id="rId6"/>
    <p:sldLayoutId id="2147483889" r:id="rId7"/>
    <p:sldLayoutId id="2147483888" r:id="rId8"/>
    <p:sldLayoutId id="2147483887" r:id="rId9"/>
    <p:sldLayoutId id="2147483886" r:id="rId10"/>
    <p:sldLayoutId id="2147483885" r:id="rId11"/>
    <p:sldLayoutId id="21474838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v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Times New Roman" pitchFamily="18" charset="0"/>
        <a:buChar char="–"/>
        <a:defRPr kumimoji="1" sz="2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"/>
        <a:defRPr kumimoji="1" sz="2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172200"/>
            <a:ext cx="1905000" cy="457200"/>
          </a:xfrm>
          <a:noFill/>
        </p:spPr>
        <p:txBody>
          <a:bodyPr/>
          <a:lstStyle/>
          <a:p>
            <a:fld id="{39B026A2-7238-4659-89FE-B357815C2422}" type="slidenum">
              <a:rPr lang="en-US" altLang="zh-CN" smtClean="0">
                <a:solidFill>
                  <a:schemeClr val="tx1"/>
                </a:solidFill>
                <a:ea typeface="华文中宋" charset="-122"/>
              </a:rPr>
              <a:pPr/>
              <a:t>1</a:t>
            </a:fld>
            <a:endParaRPr lang="en-US" altLang="zh-CN">
              <a:solidFill>
                <a:schemeClr val="tx1"/>
              </a:solidFill>
              <a:ea typeface="华文中宋" charset="-122"/>
            </a:endParaRPr>
          </a:p>
        </p:txBody>
      </p:sp>
      <p:sp>
        <p:nvSpPr>
          <p:cNvPr id="6246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3552" y="1916832"/>
            <a:ext cx="8032976" cy="1431032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sz="54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ea typeface="隶书"/>
              </a:rPr>
              <a:t>第</a:t>
            </a:r>
            <a:r>
              <a:rPr lang="en-US" altLang="zh-CN" sz="54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ea typeface="隶书"/>
              </a:rPr>
              <a:t>2</a:t>
            </a:r>
            <a:r>
              <a:rPr lang="zh-CN" altLang="en-US" sz="54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ea typeface="隶书"/>
              </a:rPr>
              <a:t>章  基本结构：</a:t>
            </a:r>
            <a:br>
              <a:rPr lang="en-US" altLang="zh-CN" sz="54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ea typeface="隶书"/>
              </a:rPr>
            </a:br>
            <a:r>
              <a:rPr lang="zh-CN" altLang="en-US" sz="54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ea typeface="隶书"/>
              </a:rPr>
              <a:t>集合、函数、序列与求和</a:t>
            </a:r>
          </a:p>
        </p:txBody>
      </p:sp>
      <p:sp>
        <p:nvSpPr>
          <p:cNvPr id="62464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221163"/>
            <a:ext cx="9144000" cy="6096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charset="-122"/>
              </a:rPr>
              <a:t>2.1  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charset="-122"/>
              </a:rPr>
              <a:t>集合  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charset="-122"/>
              </a:rPr>
              <a:t>Set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1464" y="1628801"/>
            <a:ext cx="9937104" cy="4176464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2400"/>
              </a:spcBef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定理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：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A = B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当且仅当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A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  <a:sym typeface="Symbol" pitchFamily="18" charset="2"/>
              </a:rPr>
              <a:t> B  B  A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定理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：对任意的集合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A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， 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A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  <a:sym typeface="Symbol" pitchFamily="18" charset="2"/>
              </a:rPr>
              <a:t>  A</a:t>
            </a:r>
          </a:p>
          <a:p>
            <a:pPr marL="1260475" indent="-1260475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  <a:sym typeface="Symbol" pitchFamily="18" charset="2"/>
              </a:rPr>
              <a:t>定理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  <a:sym typeface="Symbol" pitchFamily="18" charset="2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  <a:sym typeface="Symbol" pitchFamily="18" charset="2"/>
              </a:rPr>
              <a:t>：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对任意的集合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A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C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，如果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A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  <a:sym typeface="Symbol" pitchFamily="18" charset="2"/>
              </a:rPr>
              <a:t>B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  <a:sym typeface="Symbol" pitchFamily="18" charset="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B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  <a:sym typeface="Symbol" pitchFamily="18" charset="2"/>
              </a:rPr>
              <a:t>C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  <a:sym typeface="Symbol" pitchFamily="18" charset="2"/>
              </a:rPr>
              <a:t>，则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A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  <a:sym typeface="Symbol" pitchFamily="18" charset="2"/>
              </a:rPr>
              <a:t>  C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定理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：对任意的集合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A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，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  <a:sym typeface="Symbol" pitchFamily="18" charset="2"/>
              </a:rPr>
              <a:t> 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  <a:sym typeface="Symbol" pitchFamily="18" charset="2"/>
              </a:rPr>
              <a:t>A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定理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5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：空集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  <a:sym typeface="Symbol" pitchFamily="18" charset="2"/>
              </a:rPr>
              <a:t>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是唯一的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188640"/>
            <a:ext cx="10723033" cy="838200"/>
          </a:xfrm>
        </p:spPr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DEFINITION 4.</a:t>
            </a: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ea typeface="黑体" pitchFamily="49" charset="-122"/>
              </a:rPr>
              <a:t>全集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536" y="1628800"/>
            <a:ext cx="8105775" cy="1643063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endParaRPr lang="en-US" altLang="zh-CN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  考虑的所有对象的集合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U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称为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全集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。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U =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{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x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| 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x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  <a:sym typeface="Symbol" pitchFamily="18" charset="2"/>
              </a:rPr>
              <a:t> P(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  <a:sym typeface="Symbol" pitchFamily="18" charset="2"/>
              </a:rPr>
              <a:t>)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icrosoft Sans Serif" pitchFamily="34" charset="0"/>
                <a:sym typeface="Symbol"/>
              </a:rPr>
              <a:t>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icrosoft Sans Serif" pitchFamily="34" charset="0"/>
                <a:sym typeface="Symbol" pitchFamily="18" charset="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  <a:sym typeface="Symbol"/>
              </a:rPr>
              <a:t>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  <a:sym typeface="Symbol" pitchFamily="18" charset="2"/>
              </a:rPr>
              <a:t>( 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x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  <a:sym typeface="Symbol" pitchFamily="18" charset="2"/>
              </a:rPr>
              <a:t> P(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  <a:sym typeface="Symbol" pitchFamily="18" charset="2"/>
              </a:rPr>
              <a:t>) )}</a:t>
            </a:r>
          </a:p>
          <a:p>
            <a:pPr>
              <a:buFont typeface="Wingdings" pitchFamily="2" charset="2"/>
              <a:buNone/>
              <a:defRPr/>
            </a:pP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80976"/>
            <a:ext cx="10723033" cy="838200"/>
          </a:xfrm>
        </p:spPr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DEFINITION 5.  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4523" y="1556792"/>
            <a:ext cx="10002953" cy="1405707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 marL="441325" indent="-441325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dirty="0">
                <a:ea typeface="黑体" pitchFamily="49" charset="-122"/>
              </a:rPr>
              <a:t>令</a:t>
            </a:r>
            <a:r>
              <a:rPr lang="en-US" altLang="zh-CN" b="1" dirty="0">
                <a:ea typeface="黑体" pitchFamily="49" charset="-122"/>
              </a:rPr>
              <a:t>S</a:t>
            </a:r>
            <a:r>
              <a:rPr lang="zh-CN" altLang="en-US" dirty="0">
                <a:ea typeface="黑体" pitchFamily="49" charset="-122"/>
              </a:rPr>
              <a:t>是集合，若</a:t>
            </a:r>
            <a:r>
              <a:rPr lang="en-US" altLang="zh-CN" b="1" dirty="0">
                <a:ea typeface="黑体" pitchFamily="49" charset="-122"/>
              </a:rPr>
              <a:t>S</a:t>
            </a:r>
            <a:r>
              <a:rPr lang="zh-CN" altLang="en-US" dirty="0">
                <a:ea typeface="黑体" pitchFamily="49" charset="-122"/>
              </a:rPr>
              <a:t>中恰有</a:t>
            </a:r>
            <a:r>
              <a:rPr lang="en-US" altLang="zh-CN" i="1" dirty="0">
                <a:ea typeface="黑体" pitchFamily="49" charset="-122"/>
              </a:rPr>
              <a:t>n</a:t>
            </a:r>
            <a:r>
              <a:rPr lang="zh-CN" altLang="en-US" dirty="0">
                <a:ea typeface="黑体" pitchFamily="49" charset="-122"/>
              </a:rPr>
              <a:t>个不同的元素，</a:t>
            </a:r>
            <a:r>
              <a:rPr lang="en-US" altLang="zh-CN" i="1" dirty="0">
                <a:ea typeface="黑体" pitchFamily="49" charset="-122"/>
              </a:rPr>
              <a:t>n</a:t>
            </a:r>
            <a:r>
              <a:rPr lang="zh-CN" altLang="en-US" dirty="0">
                <a:ea typeface="黑体" pitchFamily="49" charset="-122"/>
              </a:rPr>
              <a:t>是非负整数，则是有限集合，而</a:t>
            </a:r>
            <a:r>
              <a:rPr lang="en-US" altLang="zh-CN" i="1" dirty="0">
                <a:ea typeface="黑体" pitchFamily="49" charset="-122"/>
              </a:rPr>
              <a:t>n</a:t>
            </a:r>
            <a:r>
              <a:rPr lang="zh-CN" altLang="en-US" dirty="0">
                <a:ea typeface="黑体" pitchFamily="49" charset="-122"/>
              </a:rPr>
              <a:t>是</a:t>
            </a:r>
            <a:r>
              <a:rPr lang="en-US" altLang="zh-CN" b="1" dirty="0">
                <a:solidFill>
                  <a:srgbClr val="C00000"/>
                </a:solidFill>
                <a:ea typeface="黑体" pitchFamily="49" charset="-122"/>
              </a:rPr>
              <a:t>S</a:t>
            </a:r>
            <a:r>
              <a:rPr lang="zh-CN" altLang="en-US" dirty="0">
                <a:solidFill>
                  <a:srgbClr val="C00000"/>
                </a:solidFill>
                <a:ea typeface="黑体" pitchFamily="49" charset="-122"/>
              </a:rPr>
              <a:t>的基数</a:t>
            </a:r>
            <a:r>
              <a:rPr lang="zh-CN" altLang="en-US" dirty="0">
                <a:ea typeface="黑体" pitchFamily="49" charset="-122"/>
              </a:rPr>
              <a:t>（基、势），用符号 </a:t>
            </a:r>
            <a:r>
              <a:rPr lang="en-US" altLang="zh-CN" dirty="0">
                <a:solidFill>
                  <a:srgbClr val="C00000"/>
                </a:solidFill>
                <a:ea typeface="黑体" pitchFamily="49" charset="-122"/>
              </a:rPr>
              <a:t>|</a:t>
            </a:r>
            <a:r>
              <a:rPr lang="en-US" altLang="zh-CN" b="1" dirty="0">
                <a:solidFill>
                  <a:srgbClr val="C00000"/>
                </a:solidFill>
                <a:ea typeface="黑体" pitchFamily="49" charset="-122"/>
              </a:rPr>
              <a:t>S</a:t>
            </a:r>
            <a:r>
              <a:rPr lang="en-US" altLang="zh-CN" dirty="0">
                <a:solidFill>
                  <a:srgbClr val="C00000"/>
                </a:solidFill>
                <a:ea typeface="黑体" pitchFamily="49" charset="-122"/>
              </a:rPr>
              <a:t>|</a:t>
            </a:r>
            <a:r>
              <a:rPr lang="zh-CN" altLang="en-US" dirty="0">
                <a:ea typeface="黑体" pitchFamily="49" charset="-122"/>
              </a:rPr>
              <a:t>表示</a:t>
            </a:r>
            <a:r>
              <a:rPr lang="en-US" altLang="zh-CN" dirty="0">
                <a:ea typeface="黑体" pitchFamily="49" charset="-122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31504" y="3645024"/>
            <a:ext cx="7929563" cy="1951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atinLnBrk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i="0" dirty="0">
                <a:latin typeface="+mn-lt"/>
                <a:ea typeface="楷体_GB2312" pitchFamily="49" charset="-122"/>
              </a:rPr>
              <a:t>例</a:t>
            </a:r>
            <a:r>
              <a:rPr lang="en-US" altLang="zh-CN" i="0" dirty="0">
                <a:latin typeface="+mn-lt"/>
                <a:ea typeface="楷体_GB2312" pitchFamily="49" charset="-122"/>
              </a:rPr>
              <a:t>:</a:t>
            </a:r>
            <a:r>
              <a:rPr lang="zh-CN" altLang="en-US" i="0" dirty="0">
                <a:latin typeface="+mn-lt"/>
                <a:ea typeface="楷体_GB2312" pitchFamily="49" charset="-122"/>
              </a:rPr>
              <a:t>小于</a:t>
            </a:r>
            <a:r>
              <a:rPr lang="en-US" altLang="zh-CN" i="0" dirty="0">
                <a:latin typeface="+mn-lt"/>
                <a:ea typeface="楷体_GB2312" pitchFamily="49" charset="-122"/>
              </a:rPr>
              <a:t>10</a:t>
            </a:r>
            <a:r>
              <a:rPr lang="zh-CN" altLang="en-US" i="0" dirty="0">
                <a:latin typeface="+mn-lt"/>
                <a:ea typeface="楷体_GB2312" pitchFamily="49" charset="-122"/>
              </a:rPr>
              <a:t>的正奇数集合</a:t>
            </a:r>
            <a:r>
              <a:rPr lang="en-US" altLang="zh-CN" i="0" dirty="0">
                <a:latin typeface="+mn-lt"/>
                <a:ea typeface="楷体_GB2312" pitchFamily="49" charset="-122"/>
              </a:rPr>
              <a:t>O </a:t>
            </a:r>
            <a:r>
              <a:rPr lang="zh-CN" altLang="en-US" i="0" dirty="0">
                <a:latin typeface="+mn-lt"/>
                <a:ea typeface="楷体_GB2312" pitchFamily="49" charset="-122"/>
              </a:rPr>
              <a:t>，</a:t>
            </a:r>
            <a:r>
              <a:rPr lang="zh-CN" altLang="en-US" i="0" dirty="0">
                <a:ea typeface="楷体_GB2312" pitchFamily="49" charset="-122"/>
              </a:rPr>
              <a:t>则 </a:t>
            </a:r>
            <a:r>
              <a:rPr lang="en-US" altLang="zh-CN" i="0" dirty="0">
                <a:ea typeface="楷体_GB2312" pitchFamily="49" charset="-122"/>
              </a:rPr>
              <a:t>|O|=5</a:t>
            </a:r>
            <a:endParaRPr lang="en-US" altLang="zh-CN" i="0" dirty="0">
              <a:latin typeface="+mn-lt"/>
              <a:ea typeface="楷体_GB2312" pitchFamily="49" charset="-122"/>
            </a:endParaRPr>
          </a:p>
          <a:p>
            <a:pPr latinLnBrk="1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i="0" dirty="0">
                <a:latin typeface="+mn-lt"/>
                <a:ea typeface="楷体_GB2312" pitchFamily="49" charset="-122"/>
              </a:rPr>
              <a:t>      S=“</a:t>
            </a:r>
            <a:r>
              <a:rPr lang="zh-CN" altLang="en-US" i="0" dirty="0">
                <a:latin typeface="+mn-lt"/>
                <a:ea typeface="楷体_GB2312" pitchFamily="49" charset="-122"/>
              </a:rPr>
              <a:t>英文字母的集合”，则 </a:t>
            </a:r>
            <a:r>
              <a:rPr lang="en-US" altLang="zh-CN" i="0" dirty="0">
                <a:latin typeface="+mn-lt"/>
                <a:ea typeface="楷体_GB2312" pitchFamily="49" charset="-122"/>
              </a:rPr>
              <a:t>|S|=26</a:t>
            </a:r>
          </a:p>
          <a:p>
            <a:pPr latinLnBrk="1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i="0" dirty="0">
                <a:latin typeface="+mn-lt"/>
                <a:ea typeface="楷体_GB2312" pitchFamily="49" charset="-122"/>
              </a:rPr>
              <a:t>      S=“</a:t>
            </a:r>
            <a:r>
              <a:rPr lang="zh-CN" altLang="en-US" i="0" dirty="0">
                <a:latin typeface="+mn-lt"/>
                <a:ea typeface="楷体_GB2312" pitchFamily="49" charset="-122"/>
              </a:rPr>
              <a:t>整数集合”，</a:t>
            </a:r>
            <a:r>
              <a:rPr lang="en-US" altLang="zh-CN" i="0" dirty="0">
                <a:latin typeface="+mn-lt"/>
                <a:ea typeface="楷体_GB2312" pitchFamily="49" charset="-122"/>
              </a:rPr>
              <a:t>S</a:t>
            </a:r>
            <a:r>
              <a:rPr lang="zh-CN" altLang="en-US" i="0" dirty="0">
                <a:latin typeface="+mn-lt"/>
                <a:ea typeface="楷体_GB2312" pitchFamily="49" charset="-122"/>
              </a:rPr>
              <a:t>为无限集合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188640"/>
            <a:ext cx="10723033" cy="838200"/>
          </a:xfrm>
        </p:spPr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DEFINITION 6.  </a:t>
            </a: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幂集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9445" y="1484784"/>
            <a:ext cx="9973109" cy="150018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 marL="441325" indent="-441325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dirty="0">
                <a:ea typeface="黑体" pitchFamily="49" charset="-122"/>
              </a:rPr>
              <a:t>给定集合 </a:t>
            </a:r>
            <a:r>
              <a:rPr lang="en-US" altLang="zh-CN" b="1" dirty="0">
                <a:ea typeface="黑体" pitchFamily="49" charset="-122"/>
              </a:rPr>
              <a:t>S</a:t>
            </a:r>
            <a:r>
              <a:rPr lang="zh-CN" altLang="en-US" dirty="0">
                <a:ea typeface="黑体" pitchFamily="49" charset="-122"/>
              </a:rPr>
              <a:t>，</a:t>
            </a:r>
            <a:r>
              <a:rPr lang="en-US" altLang="zh-CN" b="1" dirty="0">
                <a:ea typeface="黑体" pitchFamily="49" charset="-122"/>
              </a:rPr>
              <a:t>S</a:t>
            </a:r>
            <a:r>
              <a:rPr lang="zh-CN" altLang="en-US" dirty="0">
                <a:ea typeface="黑体" pitchFamily="49" charset="-122"/>
              </a:rPr>
              <a:t>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幂集合</a:t>
            </a:r>
            <a:r>
              <a:rPr lang="zh-CN" altLang="en-US" dirty="0">
                <a:ea typeface="黑体" pitchFamily="49" charset="-122"/>
              </a:rPr>
              <a:t>是集合</a:t>
            </a:r>
            <a:r>
              <a:rPr lang="en-US" altLang="zh-CN" b="1" dirty="0">
                <a:ea typeface="黑体" pitchFamily="49" charset="-122"/>
              </a:rPr>
              <a:t>S</a:t>
            </a:r>
            <a:r>
              <a:rPr lang="zh-CN" altLang="en-US" dirty="0">
                <a:ea typeface="黑体" pitchFamily="49" charset="-122"/>
              </a:rPr>
              <a:t>的所有子集为元素的集合，用 </a:t>
            </a:r>
            <a:r>
              <a:rPr lang="en-US" altLang="zh-CN" dirty="0">
                <a:solidFill>
                  <a:srgbClr val="C00000"/>
                </a:solidFill>
                <a:ea typeface="黑体" pitchFamily="49" charset="-122"/>
              </a:rPr>
              <a:t>P(</a:t>
            </a:r>
            <a:r>
              <a:rPr lang="en-US" altLang="zh-CN" b="1" dirty="0">
                <a:solidFill>
                  <a:srgbClr val="C00000"/>
                </a:solidFill>
                <a:ea typeface="黑体" pitchFamily="49" charset="-122"/>
              </a:rPr>
              <a:t>S</a:t>
            </a:r>
            <a:r>
              <a:rPr lang="en-US" altLang="zh-CN" dirty="0">
                <a:solidFill>
                  <a:srgbClr val="C00000"/>
                </a:solidFill>
                <a:ea typeface="黑体" pitchFamily="49" charset="-122"/>
              </a:rPr>
              <a:t>)</a:t>
            </a:r>
            <a:r>
              <a:rPr lang="zh-CN" altLang="en-US" dirty="0">
                <a:ea typeface="黑体" pitchFamily="49" charset="-122"/>
              </a:rPr>
              <a:t>表示。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D92BCD1D-9116-4ED6-A226-C1CD96A37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9418" y="3140968"/>
            <a:ext cx="8108950" cy="3395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17675" indent="-1717675" latinLnBrk="1">
              <a:lnSpc>
                <a:spcPct val="13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i="0" dirty="0">
                <a:latin typeface="+mn-lt"/>
                <a:ea typeface="楷体_GB2312" pitchFamily="49" charset="-122"/>
              </a:rPr>
              <a:t>P({0, 1, 2}) </a:t>
            </a:r>
          </a:p>
          <a:p>
            <a:pPr marL="1717675" indent="-1717675" latinLnBrk="1">
              <a:lnSpc>
                <a:spcPct val="13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i="0" dirty="0">
                <a:latin typeface="+mn-lt"/>
                <a:ea typeface="楷体_GB2312" pitchFamily="49" charset="-122"/>
              </a:rPr>
              <a:t>= {</a:t>
            </a:r>
            <a:r>
              <a:rPr lang="en-US" altLang="zh-CN" i="0" dirty="0">
                <a:latin typeface="+mn-lt"/>
                <a:ea typeface="楷体_GB2312" pitchFamily="49" charset="-122"/>
                <a:sym typeface="Symbol" pitchFamily="18" charset="2"/>
              </a:rPr>
              <a:t></a:t>
            </a:r>
            <a:r>
              <a:rPr lang="en-US" altLang="zh-CN" i="0" dirty="0">
                <a:latin typeface="+mn-lt"/>
                <a:ea typeface="楷体_GB2312" pitchFamily="49" charset="-122"/>
              </a:rPr>
              <a:t> , {0}, {1}, {2}, {0, 1},  {0, 2}, {1, 2}, {0, 1, 2}}.</a:t>
            </a:r>
          </a:p>
          <a:p>
            <a:pPr marL="1717675" indent="-1717675" latinLnBrk="1">
              <a:lnSpc>
                <a:spcPct val="13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i="0" dirty="0">
                <a:latin typeface="+mn-lt"/>
                <a:ea typeface="楷体_GB2312" pitchFamily="49" charset="-122"/>
              </a:rPr>
              <a:t>P(</a:t>
            </a:r>
            <a:r>
              <a:rPr lang="en-US" altLang="zh-CN" i="0" dirty="0">
                <a:latin typeface="+mn-lt"/>
                <a:ea typeface="楷体_GB2312" pitchFamily="49" charset="-122"/>
                <a:sym typeface="Symbol" pitchFamily="18" charset="2"/>
              </a:rPr>
              <a:t></a:t>
            </a:r>
            <a:r>
              <a:rPr lang="en-US" altLang="zh-CN" i="0" dirty="0">
                <a:latin typeface="+mn-lt"/>
                <a:ea typeface="楷体_GB2312" pitchFamily="49" charset="-122"/>
              </a:rPr>
              <a:t>) </a:t>
            </a:r>
          </a:p>
          <a:p>
            <a:pPr marL="1717675" indent="-1717675" latinLnBrk="1">
              <a:lnSpc>
                <a:spcPct val="13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i="0" dirty="0">
                <a:latin typeface="+mn-lt"/>
                <a:ea typeface="楷体_GB2312" pitchFamily="49" charset="-122"/>
              </a:rPr>
              <a:t>={</a:t>
            </a:r>
            <a:r>
              <a:rPr lang="en-US" altLang="zh-CN" i="0" dirty="0">
                <a:latin typeface="+mn-lt"/>
                <a:ea typeface="楷体_GB2312" pitchFamily="49" charset="-122"/>
                <a:sym typeface="Symbol" pitchFamily="18" charset="2"/>
              </a:rPr>
              <a:t></a:t>
            </a:r>
            <a:r>
              <a:rPr lang="en-US" altLang="zh-CN" i="0" dirty="0">
                <a:latin typeface="+mn-lt"/>
                <a:ea typeface="楷体_GB2312" pitchFamily="49" charset="-122"/>
              </a:rPr>
              <a:t>}</a:t>
            </a:r>
          </a:p>
          <a:p>
            <a:pPr marL="1717675" indent="-1717675" latinLnBrk="1">
              <a:lnSpc>
                <a:spcPct val="13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i="0" dirty="0">
                <a:latin typeface="+mn-lt"/>
                <a:ea typeface="楷体_GB2312" pitchFamily="49" charset="-122"/>
              </a:rPr>
              <a:t>P({</a:t>
            </a:r>
            <a:r>
              <a:rPr lang="en-US" altLang="zh-CN" i="0" dirty="0">
                <a:latin typeface="+mn-lt"/>
                <a:ea typeface="楷体_GB2312" pitchFamily="49" charset="-122"/>
                <a:sym typeface="Symbol" pitchFamily="18" charset="2"/>
              </a:rPr>
              <a:t></a:t>
            </a:r>
            <a:r>
              <a:rPr lang="en-US" altLang="zh-CN" i="0" dirty="0">
                <a:latin typeface="+mn-lt"/>
                <a:ea typeface="楷体_GB2312" pitchFamily="49" charset="-122"/>
              </a:rPr>
              <a:t>})</a:t>
            </a:r>
          </a:p>
          <a:p>
            <a:pPr marL="1717675" indent="-1717675" latinLnBrk="1">
              <a:lnSpc>
                <a:spcPct val="13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i="0" dirty="0">
                <a:latin typeface="+mn-lt"/>
                <a:ea typeface="楷体_GB2312" pitchFamily="49" charset="-122"/>
              </a:rPr>
              <a:t>={</a:t>
            </a:r>
            <a:r>
              <a:rPr lang="en-US" altLang="zh-CN" i="0" dirty="0">
                <a:latin typeface="+mn-lt"/>
                <a:ea typeface="楷体_GB2312" pitchFamily="49" charset="-122"/>
                <a:sym typeface="Symbol" pitchFamily="18" charset="2"/>
              </a:rPr>
              <a:t>,{}</a:t>
            </a:r>
            <a:r>
              <a:rPr lang="en-US" altLang="zh-CN" i="0" dirty="0">
                <a:latin typeface="+mn-lt"/>
                <a:ea typeface="楷体_GB2312" pitchFamily="49" charset="-122"/>
              </a:rPr>
              <a:t>}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F346DE6-81CC-42AD-ACFF-B458582BA13A}"/>
              </a:ext>
            </a:extLst>
          </p:cNvPr>
          <p:cNvSpPr txBox="1"/>
          <p:nvPr/>
        </p:nvSpPr>
        <p:spPr>
          <a:xfrm>
            <a:off x="7455246" y="4570186"/>
            <a:ext cx="4143375" cy="1817687"/>
          </a:xfrm>
          <a:prstGeom prst="wedgeRoundRectCallout">
            <a:avLst>
              <a:gd name="adj1" fmla="val -65732"/>
              <a:gd name="adj2" fmla="val -4761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atinLnBrk="1">
              <a:lnSpc>
                <a:spcPct val="120000"/>
              </a:lnSpc>
              <a:defRPr/>
            </a:pPr>
            <a:r>
              <a:rPr lang="zh-CN" alt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可以证明：如果一个集合有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n</a:t>
            </a:r>
            <a:r>
              <a:rPr lang="zh-CN" alt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个元素，则它的幂集合有</a:t>
            </a:r>
            <a:r>
              <a:rPr lang="en-US" altLang="zh-CN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2</a:t>
            </a:r>
            <a:r>
              <a:rPr lang="en-US" altLang="zh-CN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n</a:t>
            </a:r>
            <a:r>
              <a:rPr lang="zh-CN" alt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个元素。</a:t>
            </a:r>
          </a:p>
        </p:txBody>
      </p:sp>
      <p:graphicFrame>
        <p:nvGraphicFramePr>
          <p:cNvPr id="6" name="Object 1">
            <a:extLst>
              <a:ext uri="{FF2B5EF4-FFF2-40B4-BE49-F238E27FC236}">
                <a16:creationId xmlns:a16="http://schemas.microsoft.com/office/drawing/2014/main" id="{A87599A4-7E57-4855-98C0-7809513E12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284877"/>
              </p:ext>
            </p:extLst>
          </p:nvPr>
        </p:nvGraphicFramePr>
        <p:xfrm>
          <a:off x="9411961" y="3573016"/>
          <a:ext cx="19653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公式" r:id="rId4" imgW="698400" imgH="279360" progId="Equation.3">
                  <p:embed/>
                </p:oleObj>
              </mc:Choice>
              <mc:Fallback>
                <p:oleObj name="公式" r:id="rId4" imgW="698400" imgH="279360" progId="Equation.3">
                  <p:embed/>
                  <p:pic>
                    <p:nvPicPr>
                      <p:cNvPr id="3788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1961" y="3573016"/>
                        <a:ext cx="1965325" cy="7858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7368" y="188640"/>
            <a:ext cx="10723033" cy="838200"/>
          </a:xfrm>
        </p:spPr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DEFINITION 7.  </a:t>
            </a: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有序</a:t>
            </a: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</a:t>
            </a: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元组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472" y="1570123"/>
            <a:ext cx="9577064" cy="1643063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论域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U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中选取的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n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个元素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a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, 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a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, …,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 a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n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，按照一定顺序排列，称为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有序</a:t>
            </a:r>
            <a:r>
              <a:rPr lang="en-US" altLang="zh-CN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n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元组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，记为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(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a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,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a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,…,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 a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)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endParaRPr lang="en-US" altLang="zh-CN" dirty="0"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7528" y="3644815"/>
            <a:ext cx="8143875" cy="13031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i="0" dirty="0">
                <a:latin typeface="+mn-lt"/>
                <a:ea typeface="楷体_GB2312" pitchFamily="49" charset="-122"/>
              </a:rPr>
              <a:t> </a:t>
            </a:r>
            <a:r>
              <a:rPr lang="zh-CN" altLang="en-US" i="0" dirty="0">
                <a:latin typeface="+mn-lt"/>
                <a:ea typeface="楷体_GB2312" pitchFamily="49" charset="-122"/>
              </a:rPr>
              <a:t>两个有序</a:t>
            </a:r>
            <a:r>
              <a:rPr lang="en-US" altLang="zh-CN" dirty="0">
                <a:latin typeface="+mn-lt"/>
                <a:ea typeface="楷体_GB2312" pitchFamily="49" charset="-122"/>
              </a:rPr>
              <a:t>n</a:t>
            </a:r>
            <a:r>
              <a:rPr lang="zh-CN" altLang="en-US" i="0" dirty="0">
                <a:latin typeface="+mn-lt"/>
                <a:ea typeface="楷体_GB2312" pitchFamily="49" charset="-122"/>
              </a:rPr>
              <a:t>元组相等的判断</a:t>
            </a:r>
            <a:endParaRPr lang="en-US" altLang="zh-CN" i="0" dirty="0">
              <a:latin typeface="+mn-lt"/>
              <a:ea typeface="楷体_GB2312" pitchFamily="49" charset="-122"/>
            </a:endParaRPr>
          </a:p>
          <a:p>
            <a:pPr latinLnBrk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i="0" dirty="0">
                <a:latin typeface="+mn-lt"/>
                <a:ea typeface="楷体_GB2312" pitchFamily="49" charset="-122"/>
              </a:rPr>
              <a:t>  </a:t>
            </a:r>
            <a:r>
              <a:rPr lang="en-US" altLang="zh-CN" dirty="0">
                <a:latin typeface="+mn-lt"/>
                <a:ea typeface="楷体_GB2312" pitchFamily="49" charset="-122"/>
              </a:rPr>
              <a:t>n</a:t>
            </a:r>
            <a:r>
              <a:rPr lang="en-US" altLang="zh-CN" i="0" dirty="0">
                <a:latin typeface="+mn-lt"/>
                <a:ea typeface="楷体_GB2312" pitchFamily="49" charset="-122"/>
              </a:rPr>
              <a:t>=2</a:t>
            </a:r>
            <a:r>
              <a:rPr lang="zh-CN" altLang="en-US" i="0" dirty="0">
                <a:latin typeface="+mn-lt"/>
                <a:ea typeface="楷体_GB2312" pitchFamily="49" charset="-122"/>
              </a:rPr>
              <a:t>时，有序二元组，又称为</a:t>
            </a:r>
            <a:r>
              <a:rPr lang="zh-CN" altLang="en-US" i="0" dirty="0">
                <a:solidFill>
                  <a:srgbClr val="C00000"/>
                </a:solidFill>
                <a:latin typeface="+mn-lt"/>
                <a:ea typeface="楷体_GB2312" pitchFamily="49" charset="-122"/>
              </a:rPr>
              <a:t>有序对</a:t>
            </a:r>
            <a:r>
              <a:rPr lang="zh-CN" altLang="en-US" i="0" dirty="0">
                <a:latin typeface="+mn-lt"/>
                <a:ea typeface="楷体_GB2312" pitchFamily="49" charset="-122"/>
              </a:rPr>
              <a:t>、</a:t>
            </a:r>
            <a:r>
              <a:rPr lang="zh-CN" altLang="en-US" i="0" dirty="0">
                <a:solidFill>
                  <a:srgbClr val="C00000"/>
                </a:solidFill>
                <a:latin typeface="+mn-lt"/>
                <a:ea typeface="楷体_GB2312" pitchFamily="49" charset="-122"/>
              </a:rPr>
              <a:t>有序偶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7368" y="188640"/>
            <a:ext cx="11593288" cy="838200"/>
          </a:xfrm>
        </p:spPr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DEFINITION 8. </a:t>
            </a: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集合的笛卡尔积</a:t>
            </a: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ea typeface="黑体" pitchFamily="49" charset="-122"/>
              </a:rPr>
              <a:t>Cartesian product</a:t>
            </a: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447800"/>
            <a:ext cx="10729192" cy="2845296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  <a:buNone/>
              <a:defRPr/>
            </a:pPr>
            <a:endParaRPr lang="en-US" altLang="zh-CN" sz="2000" dirty="0">
              <a:ea typeface="黑体" pitchFamily="49" charset="-122"/>
            </a:endParaRPr>
          </a:p>
          <a:p>
            <a:pPr marL="441325" indent="-346075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dirty="0">
                <a:ea typeface="黑体" pitchFamily="49" charset="-122"/>
              </a:rPr>
              <a:t>令</a:t>
            </a:r>
            <a:r>
              <a:rPr lang="zh-CN" altLang="en-US" b="1" dirty="0">
                <a:ea typeface="黑体" pitchFamily="49" charset="-122"/>
              </a:rPr>
              <a:t> </a:t>
            </a:r>
            <a:r>
              <a:rPr lang="en-US" altLang="zh-CN" b="1" dirty="0">
                <a:ea typeface="黑体" pitchFamily="49" charset="-122"/>
              </a:rPr>
              <a:t>A </a:t>
            </a:r>
            <a:r>
              <a:rPr lang="zh-CN" altLang="en-US" dirty="0">
                <a:ea typeface="黑体" pitchFamily="49" charset="-122"/>
              </a:rPr>
              <a:t>和 </a:t>
            </a:r>
            <a:r>
              <a:rPr lang="en-US" altLang="zh-CN" b="1" dirty="0">
                <a:ea typeface="黑体" pitchFamily="49" charset="-122"/>
              </a:rPr>
              <a:t>B</a:t>
            </a:r>
            <a:r>
              <a:rPr lang="en-US" altLang="zh-CN" dirty="0">
                <a:ea typeface="黑体" pitchFamily="49" charset="-122"/>
              </a:rPr>
              <a:t> </a:t>
            </a:r>
            <a:r>
              <a:rPr lang="zh-CN" altLang="en-US" dirty="0">
                <a:ea typeface="黑体" pitchFamily="49" charset="-122"/>
              </a:rPr>
              <a:t>是两个集合。 </a:t>
            </a:r>
            <a:r>
              <a:rPr lang="en-US" altLang="zh-CN" b="1" dirty="0">
                <a:ea typeface="黑体" pitchFamily="49" charset="-122"/>
              </a:rPr>
              <a:t>A</a:t>
            </a:r>
            <a:r>
              <a:rPr lang="zh-CN" altLang="en-US" dirty="0">
                <a:ea typeface="黑体" pitchFamily="49" charset="-122"/>
              </a:rPr>
              <a:t>与 </a:t>
            </a:r>
            <a:r>
              <a:rPr lang="en-US" altLang="zh-CN" b="1" dirty="0">
                <a:ea typeface="黑体" pitchFamily="49" charset="-122"/>
              </a:rPr>
              <a:t>B</a:t>
            </a:r>
            <a:r>
              <a:rPr lang="zh-CN" altLang="en-US" dirty="0">
                <a:ea typeface="黑体" pitchFamily="49" charset="-122"/>
              </a:rPr>
              <a:t>的</a:t>
            </a:r>
            <a:r>
              <a:rPr lang="zh-CN" altLang="en-US" dirty="0">
                <a:solidFill>
                  <a:srgbClr val="C00000"/>
                </a:solidFill>
                <a:ea typeface="黑体" pitchFamily="49" charset="-122"/>
              </a:rPr>
              <a:t>笛卡尔积</a:t>
            </a:r>
            <a:r>
              <a:rPr lang="zh-CN" altLang="en-US" dirty="0">
                <a:ea typeface="黑体" pitchFamily="49" charset="-122"/>
              </a:rPr>
              <a:t>用  </a:t>
            </a:r>
            <a:r>
              <a:rPr lang="en-US" altLang="zh-CN" dirty="0">
                <a:solidFill>
                  <a:srgbClr val="C00000"/>
                </a:solidFill>
                <a:ea typeface="黑体" pitchFamily="49" charset="-122"/>
              </a:rPr>
              <a:t>A×B</a:t>
            </a:r>
            <a:r>
              <a:rPr lang="zh-CN" altLang="en-US" dirty="0">
                <a:ea typeface="黑体" pitchFamily="49" charset="-122"/>
              </a:rPr>
              <a:t>表示，是所有有序对</a:t>
            </a:r>
            <a:r>
              <a:rPr lang="en-US" altLang="zh-CN" dirty="0">
                <a:ea typeface="黑体" pitchFamily="49" charset="-122"/>
              </a:rPr>
              <a:t>(</a:t>
            </a:r>
            <a:r>
              <a:rPr lang="en-US" altLang="zh-CN" i="1" dirty="0">
                <a:ea typeface="黑体" pitchFamily="49" charset="-122"/>
              </a:rPr>
              <a:t>x</a:t>
            </a:r>
            <a:r>
              <a:rPr lang="en-US" altLang="zh-CN" dirty="0">
                <a:ea typeface="黑体" pitchFamily="49" charset="-122"/>
              </a:rPr>
              <a:t>, </a:t>
            </a:r>
            <a:r>
              <a:rPr lang="en-US" altLang="zh-CN" i="1" dirty="0">
                <a:ea typeface="黑体" pitchFamily="49" charset="-122"/>
              </a:rPr>
              <a:t>y</a:t>
            </a:r>
            <a:r>
              <a:rPr lang="en-US" altLang="zh-CN" dirty="0">
                <a:ea typeface="黑体" pitchFamily="49" charset="-122"/>
              </a:rPr>
              <a:t>)</a:t>
            </a:r>
            <a:r>
              <a:rPr lang="zh-CN" altLang="en-US" dirty="0">
                <a:ea typeface="黑体" pitchFamily="49" charset="-122"/>
              </a:rPr>
              <a:t>的集合，其中</a:t>
            </a:r>
            <a:r>
              <a:rPr lang="en-US" altLang="zh-CN" i="1" dirty="0" err="1">
                <a:ea typeface="黑体" pitchFamily="49" charset="-122"/>
              </a:rPr>
              <a:t>x</a:t>
            </a:r>
            <a:r>
              <a:rPr lang="en-US" altLang="zh-CN" dirty="0" err="1">
                <a:ea typeface="黑体" pitchFamily="49" charset="-122"/>
              </a:rPr>
              <a:t>∈A</a:t>
            </a:r>
            <a:r>
              <a:rPr lang="en-US" altLang="zh-CN" dirty="0">
                <a:ea typeface="黑体" pitchFamily="49" charset="-122"/>
              </a:rPr>
              <a:t> </a:t>
            </a:r>
            <a:r>
              <a:rPr lang="zh-CN" altLang="en-US" dirty="0">
                <a:ea typeface="黑体" pitchFamily="49" charset="-122"/>
              </a:rPr>
              <a:t>并且 </a:t>
            </a:r>
            <a:r>
              <a:rPr lang="en-US" altLang="zh-CN" i="1" dirty="0" err="1">
                <a:ea typeface="黑体" pitchFamily="49" charset="-122"/>
              </a:rPr>
              <a:t>y</a:t>
            </a:r>
            <a:r>
              <a:rPr lang="en-US" altLang="zh-CN" dirty="0" err="1">
                <a:ea typeface="黑体" pitchFamily="49" charset="-122"/>
              </a:rPr>
              <a:t>∈B</a:t>
            </a:r>
            <a:r>
              <a:rPr lang="zh-CN" altLang="en-US" dirty="0">
                <a:ea typeface="黑体" pitchFamily="49" charset="-122"/>
              </a:rPr>
              <a:t>。 </a:t>
            </a:r>
          </a:p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altLang="zh-CN" dirty="0">
                <a:ea typeface="黑体" pitchFamily="49" charset="-122"/>
              </a:rPr>
              <a:t>A × B = { (</a:t>
            </a:r>
            <a:r>
              <a:rPr lang="en-US" altLang="zh-CN" i="1" dirty="0">
                <a:ea typeface="黑体" pitchFamily="49" charset="-122"/>
              </a:rPr>
              <a:t>x</a:t>
            </a:r>
            <a:r>
              <a:rPr lang="en-US" altLang="zh-CN" dirty="0">
                <a:ea typeface="黑体" pitchFamily="49" charset="-122"/>
              </a:rPr>
              <a:t>, </a:t>
            </a:r>
            <a:r>
              <a:rPr lang="en-US" altLang="zh-CN" i="1" dirty="0">
                <a:ea typeface="黑体" pitchFamily="49" charset="-122"/>
              </a:rPr>
              <a:t>y</a:t>
            </a:r>
            <a:r>
              <a:rPr lang="en-US" altLang="zh-CN" dirty="0">
                <a:ea typeface="黑体" pitchFamily="49" charset="-122"/>
              </a:rPr>
              <a:t>)∣</a:t>
            </a:r>
            <a:r>
              <a:rPr lang="en-US" altLang="zh-CN" i="1" dirty="0" err="1">
                <a:ea typeface="黑体" pitchFamily="49" charset="-122"/>
              </a:rPr>
              <a:t>x</a:t>
            </a:r>
            <a:r>
              <a:rPr lang="en-US" altLang="zh-CN" dirty="0" err="1">
                <a:ea typeface="黑体" pitchFamily="49" charset="-122"/>
              </a:rPr>
              <a:t>∈A</a:t>
            </a:r>
            <a:r>
              <a:rPr lang="en-US" altLang="zh-CN" dirty="0">
                <a:ea typeface="黑体" pitchFamily="49" charset="-122"/>
              </a:rPr>
              <a:t> ∧ </a:t>
            </a:r>
            <a:r>
              <a:rPr lang="en-US" altLang="zh-CN" i="1" dirty="0" err="1">
                <a:ea typeface="黑体" pitchFamily="49" charset="-122"/>
              </a:rPr>
              <a:t>y</a:t>
            </a:r>
            <a:r>
              <a:rPr lang="en-US" altLang="zh-CN" dirty="0" err="1">
                <a:ea typeface="黑体" pitchFamily="49" charset="-122"/>
              </a:rPr>
              <a:t>∈B</a:t>
            </a:r>
            <a:r>
              <a:rPr lang="en-US" altLang="zh-CN" dirty="0">
                <a:ea typeface="黑体" pitchFamily="49" charset="-122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EXAMPLE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249239" y="1269655"/>
            <a:ext cx="6469062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lnSpc>
                <a:spcPct val="130000"/>
              </a:lnSpc>
              <a:defRPr/>
            </a:pPr>
            <a:r>
              <a:rPr lang="en-US" altLang="zh-CN" i="0" kern="0" dirty="0">
                <a:latin typeface="+mn-lt"/>
                <a:ea typeface="黑体" pitchFamily="2" charset="-122"/>
              </a:rPr>
              <a:t> </a:t>
            </a:r>
            <a:r>
              <a:rPr lang="en-US" altLang="zh-CN" b="1" i="0" kern="0" dirty="0">
                <a:latin typeface="+mn-lt"/>
                <a:ea typeface="黑体" pitchFamily="2" charset="-122"/>
              </a:rPr>
              <a:t>A</a:t>
            </a:r>
            <a:r>
              <a:rPr lang="en-US" altLang="zh-CN" i="0" kern="0" dirty="0">
                <a:latin typeface="+mn-lt"/>
                <a:ea typeface="黑体" pitchFamily="2" charset="-122"/>
              </a:rPr>
              <a:t> = {1, 2} </a:t>
            </a:r>
          </a:p>
          <a:p>
            <a:pPr marL="342900" indent="-342900" eaLnBrk="0" hangingPunct="0">
              <a:lnSpc>
                <a:spcPct val="130000"/>
              </a:lnSpc>
              <a:defRPr/>
            </a:pPr>
            <a:r>
              <a:rPr lang="en-US" altLang="zh-CN" b="1" i="0" kern="0" dirty="0">
                <a:latin typeface="+mn-lt"/>
                <a:ea typeface="黑体" pitchFamily="2" charset="-122"/>
              </a:rPr>
              <a:t> B </a:t>
            </a:r>
            <a:r>
              <a:rPr lang="en-US" altLang="zh-CN" i="0" kern="0" dirty="0">
                <a:latin typeface="+mn-lt"/>
                <a:ea typeface="黑体" pitchFamily="2" charset="-122"/>
              </a:rPr>
              <a:t>= {a, b, c}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271464" y="2488856"/>
            <a:ext cx="7715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436688" indent="-1436688" latinLnBrk="1"/>
            <a:r>
              <a:rPr lang="en-US" altLang="zh-CN" b="1" i="0" dirty="0">
                <a:ea typeface="黑体" pitchFamily="2" charset="-122"/>
              </a:rPr>
              <a:t> A × B = {(1, a), (1, b), (1, c),  (2, a), (2, b), (2, c)}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3784" y="5351701"/>
            <a:ext cx="10008368" cy="1152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30000"/>
              </a:lnSpc>
              <a:defRPr/>
            </a:pP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如果集合</a:t>
            </a:r>
            <a:r>
              <a:rPr lang="en-US" altLang="zh-CN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A</a:t>
            </a: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代表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SWPU</a:t>
            </a: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的所有学生，</a:t>
            </a:r>
            <a:r>
              <a:rPr lang="en-US" altLang="zh-CN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B</a:t>
            </a: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代表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SWPU</a:t>
            </a: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所开设的所有课程，则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A×B</a:t>
            </a: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代表什么含义？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9122" y="3737786"/>
            <a:ext cx="3522702" cy="1191532"/>
          </a:xfrm>
          <a:prstGeom prst="wedgeRoundRectCallout">
            <a:avLst>
              <a:gd name="adj1" fmla="val -10789"/>
              <a:gd name="adj2" fmla="val -6898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>
              <a:lnSpc>
                <a:spcPct val="120000"/>
              </a:lnSpc>
              <a:defRPr/>
            </a:pPr>
            <a:r>
              <a:rPr lang="zh-CN" alt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两个集合的笛卡尔积的基数是？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271464" y="3031781"/>
            <a:ext cx="7715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436688" indent="-1436688" latinLnBrk="1"/>
            <a:r>
              <a:rPr lang="en-US" altLang="zh-CN" b="1" i="0" dirty="0">
                <a:ea typeface="黑体" pitchFamily="2" charset="-122"/>
              </a:rPr>
              <a:t> B × A = {(a,1), (a, 2), (b, 1),  (b, 2), (c, 1), (c, 2)}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70937" y="1743996"/>
            <a:ext cx="2714625" cy="619460"/>
          </a:xfrm>
          <a:prstGeom prst="wedgeRoundRectCallout">
            <a:avLst>
              <a:gd name="adj1" fmla="val -55809"/>
              <a:gd name="adj2" fmla="val 9293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atinLnBrk="1">
              <a:lnSpc>
                <a:spcPct val="120000"/>
              </a:lnSpc>
              <a:defRPr/>
            </a:pPr>
            <a:r>
              <a:rPr lang="en-US" altLang="zh-CN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A×B  </a:t>
            </a:r>
            <a:r>
              <a:rPr lang="zh-CN" alt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≠  </a:t>
            </a:r>
            <a:r>
              <a:rPr lang="en-US" altLang="zh-CN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B×A</a:t>
            </a:r>
            <a:endParaRPr lang="zh-CN" altLang="en-US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15880" y="4016853"/>
            <a:ext cx="2786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zh-CN" b="1" i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|A×B| =</a:t>
            </a:r>
            <a:r>
              <a:rPr lang="en-US" altLang="zh-CN" i="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|</a:t>
            </a:r>
            <a:r>
              <a:rPr lang="en-US" altLang="zh-CN" b="1" i="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A</a:t>
            </a:r>
            <a:r>
              <a:rPr lang="en-US" altLang="zh-CN" i="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|*|</a:t>
            </a:r>
            <a:r>
              <a:rPr lang="en-US" altLang="zh-CN" b="1" i="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B</a:t>
            </a:r>
            <a:r>
              <a:rPr lang="en-US" altLang="zh-CN" i="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|</a:t>
            </a:r>
            <a:endParaRPr lang="zh-CN" altLang="en-US" i="0" dirty="0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2113F3-4F8C-433A-B6F3-EAC210AD78F0}"/>
              </a:ext>
            </a:extLst>
          </p:cNvPr>
          <p:cNvSpPr txBox="1"/>
          <p:nvPr/>
        </p:nvSpPr>
        <p:spPr>
          <a:xfrm>
            <a:off x="9336360" y="2733679"/>
            <a:ext cx="2232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B=A?   B=</a:t>
            </a:r>
            <a:r>
              <a:rPr lang="zh-CN" altLang="en-US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  <a:sym typeface="Symbol" pitchFamily="18" charset="2"/>
              </a:rPr>
              <a:t></a:t>
            </a:r>
            <a:r>
              <a:rPr lang="en-US" altLang="zh-CN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  <a:sym typeface="Symbol" pitchFamily="18" charset="2"/>
              </a:rPr>
              <a:t>?</a:t>
            </a:r>
            <a:endParaRPr lang="zh-CN" altLang="en-US" b="1" i="0" dirty="0">
              <a:solidFill>
                <a:srgbClr val="FF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  <p:bldP spid="13" grpId="0"/>
      <p:bldP spid="14" grpId="0" animBg="1"/>
      <p:bldP spid="15" grpId="0" build="p" autoUpdateAnimBg="0"/>
      <p:bldP spid="16" grpId="0" animBg="1"/>
      <p:bldP spid="17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88640"/>
            <a:ext cx="10723033" cy="838200"/>
          </a:xfrm>
        </p:spPr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DEFINITION 9.</a:t>
            </a: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笛卡尔积推广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472" y="1781175"/>
            <a:ext cx="9505056" cy="2799953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endParaRPr lang="en-US" altLang="zh-CN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The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Cartesian product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of the sets A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,A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, … ,A</a:t>
            </a:r>
            <a:r>
              <a:rPr lang="en-US" altLang="zh-CN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, denoted by A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×A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×…×A</a:t>
            </a:r>
            <a:r>
              <a:rPr lang="en-US" altLang="zh-CN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, is the set of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ordered n-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tuples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 (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a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, 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a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, …, 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a</a:t>
            </a:r>
            <a:r>
              <a:rPr lang="en-US" altLang="zh-CN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), where 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a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i</a:t>
            </a:r>
            <a:r>
              <a:rPr lang="en-US" altLang="zh-CN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belongs to A</a:t>
            </a:r>
            <a:r>
              <a:rPr lang="en-US" altLang="zh-CN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 for 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=1, 2, …., 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.  In other words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A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×A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×…×A</a:t>
            </a:r>
            <a:r>
              <a:rPr lang="en-US" altLang="zh-CN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={(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a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, 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a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, …, 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a</a:t>
            </a:r>
            <a:r>
              <a:rPr lang="en-US" altLang="zh-CN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)|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a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i</a:t>
            </a:r>
            <a:r>
              <a:rPr lang="en-US" altLang="zh-CN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∈ A</a:t>
            </a:r>
            <a:r>
              <a:rPr lang="en-US" altLang="zh-CN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 , 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=1, 2, …,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EXAMPLE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472" y="1357298"/>
            <a:ext cx="8072465" cy="121444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ea typeface="黑体" pitchFamily="2" charset="-122"/>
              </a:rPr>
              <a:t> What is the Cartesian product </a:t>
            </a:r>
            <a:r>
              <a:rPr lang="en-US" altLang="zh-CN" b="1" dirty="0">
                <a:ea typeface="黑体" pitchFamily="2" charset="-122"/>
              </a:rPr>
              <a:t>A</a:t>
            </a:r>
            <a:r>
              <a:rPr lang="en-US" altLang="zh-CN" dirty="0">
                <a:ea typeface="黑体" pitchFamily="2" charset="-122"/>
              </a:rPr>
              <a:t>×</a:t>
            </a:r>
            <a:r>
              <a:rPr lang="en-US" altLang="zh-CN" b="1" dirty="0">
                <a:ea typeface="黑体" pitchFamily="2" charset="-122"/>
              </a:rPr>
              <a:t>B</a:t>
            </a:r>
            <a:r>
              <a:rPr lang="en-US" altLang="zh-CN" dirty="0">
                <a:ea typeface="黑体" pitchFamily="2" charset="-122"/>
              </a:rPr>
              <a:t>×</a:t>
            </a:r>
            <a:r>
              <a:rPr lang="en-US" altLang="zh-CN" b="1" dirty="0">
                <a:ea typeface="黑体" pitchFamily="2" charset="-122"/>
              </a:rPr>
              <a:t>C</a:t>
            </a:r>
            <a:r>
              <a:rPr lang="en-US" altLang="zh-CN" dirty="0">
                <a:ea typeface="黑体" pitchFamily="2" charset="-122"/>
              </a:rPr>
              <a:t>, where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黑体" pitchFamily="2" charset="-122"/>
              </a:rPr>
              <a:t> </a:t>
            </a:r>
            <a:r>
              <a:rPr lang="en-US" altLang="zh-CN" b="1" dirty="0">
                <a:ea typeface="黑体" pitchFamily="2" charset="-122"/>
              </a:rPr>
              <a:t>A</a:t>
            </a:r>
            <a:r>
              <a:rPr lang="en-US" altLang="zh-CN" dirty="0">
                <a:ea typeface="黑体" pitchFamily="2" charset="-122"/>
              </a:rPr>
              <a:t> = {0, 1},  </a:t>
            </a:r>
            <a:r>
              <a:rPr lang="en-US" altLang="zh-CN" b="1" dirty="0">
                <a:ea typeface="黑体" pitchFamily="2" charset="-122"/>
              </a:rPr>
              <a:t>B</a:t>
            </a:r>
            <a:r>
              <a:rPr lang="en-US" altLang="zh-CN" dirty="0">
                <a:ea typeface="黑体" pitchFamily="2" charset="-122"/>
              </a:rPr>
              <a:t> = {1, 2}, and   </a:t>
            </a:r>
            <a:r>
              <a:rPr lang="en-US" altLang="zh-CN" b="1" dirty="0">
                <a:ea typeface="黑体" pitchFamily="2" charset="-122"/>
              </a:rPr>
              <a:t>C</a:t>
            </a:r>
            <a:r>
              <a:rPr lang="en-US" altLang="zh-CN" dirty="0">
                <a:ea typeface="黑体" pitchFamily="2" charset="-122"/>
              </a:rPr>
              <a:t> = {0, 1, 2}?</a:t>
            </a: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1477304" y="2405863"/>
            <a:ext cx="9515239" cy="1393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530350" indent="-1530350" latinLnBrk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i="0" dirty="0">
                <a:ea typeface="黑体" pitchFamily="2" charset="-122"/>
              </a:rPr>
              <a:t>A×B×C = {(0,1,0), (0,1,1),(0,1,2), (0,2,0),(0,2,1), (0,2,2), </a:t>
            </a:r>
          </a:p>
          <a:p>
            <a:pPr marL="1530350" indent="-1530350" latinLnBrk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i="0" dirty="0">
                <a:ea typeface="黑体" pitchFamily="2" charset="-122"/>
              </a:rPr>
              <a:t>                      (1,1,0),(1,1,1), (1,1,2), (1,2,0), (1,2,1),(1,2,2)}.</a:t>
            </a:r>
            <a:endParaRPr lang="en-US" altLang="zh-CN" i="0" dirty="0"/>
          </a:p>
        </p:txBody>
      </p:sp>
      <p:sp>
        <p:nvSpPr>
          <p:cNvPr id="5" name="TextBox 4"/>
          <p:cNvSpPr txBox="1"/>
          <p:nvPr/>
        </p:nvSpPr>
        <p:spPr>
          <a:xfrm>
            <a:off x="1517657" y="4080788"/>
            <a:ext cx="244792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atinLnBrk="1">
              <a:defRPr/>
            </a:pPr>
            <a:r>
              <a:rPr lang="en-US" altLang="zh-CN" b="1" i="0" dirty="0">
                <a:solidFill>
                  <a:schemeClr val="accent5">
                    <a:lumMod val="50000"/>
                  </a:schemeClr>
                </a:solidFill>
                <a:ea typeface="黑体" pitchFamily="49" charset="-122"/>
              </a:rPr>
              <a:t>|A×B×C| </a:t>
            </a:r>
            <a:r>
              <a:rPr lang="en-US" altLang="zh-CN" i="0" dirty="0">
                <a:solidFill>
                  <a:schemeClr val="accent5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=?</a:t>
            </a:r>
            <a:endParaRPr lang="zh-CN" altLang="en-US" i="0" dirty="0">
              <a:solidFill>
                <a:schemeClr val="accent5">
                  <a:lumMod val="5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7019" y="4083963"/>
            <a:ext cx="244792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atinLnBrk="1">
              <a:defRPr/>
            </a:pPr>
            <a:r>
              <a:rPr lang="en-US" altLang="zh-CN" b="1" i="0" dirty="0">
                <a:solidFill>
                  <a:schemeClr val="accent5">
                    <a:lumMod val="50000"/>
                  </a:schemeClr>
                </a:solidFill>
                <a:ea typeface="黑体" pitchFamily="49" charset="-122"/>
              </a:rPr>
              <a:t>|A|</a:t>
            </a:r>
            <a:r>
              <a:rPr lang="en-US" altLang="zh-CN" b="1" i="0" dirty="0">
                <a:solidFill>
                  <a:schemeClr val="accent5">
                    <a:lumMod val="50000"/>
                  </a:schemeClr>
                </a:solidFill>
                <a:ea typeface="华文细黑" pitchFamily="2" charset="-122"/>
                <a:sym typeface="Symbol" pitchFamily="18" charset="2"/>
              </a:rPr>
              <a:t>  </a:t>
            </a:r>
            <a:r>
              <a:rPr lang="en-US" altLang="zh-CN" b="1" i="0" dirty="0">
                <a:solidFill>
                  <a:schemeClr val="accent5">
                    <a:lumMod val="50000"/>
                  </a:schemeClr>
                </a:solidFill>
                <a:ea typeface="黑体" pitchFamily="49" charset="-122"/>
              </a:rPr>
              <a:t>|B|</a:t>
            </a:r>
            <a:r>
              <a:rPr lang="en-US" altLang="zh-CN" b="1" i="0" dirty="0">
                <a:solidFill>
                  <a:schemeClr val="accent5">
                    <a:lumMod val="50000"/>
                  </a:schemeClr>
                </a:solidFill>
                <a:ea typeface="华文细黑" pitchFamily="2" charset="-122"/>
                <a:sym typeface="Symbol" pitchFamily="18" charset="2"/>
              </a:rPr>
              <a:t>  </a:t>
            </a:r>
            <a:r>
              <a:rPr lang="en-US" altLang="zh-CN" b="1" i="0" dirty="0">
                <a:solidFill>
                  <a:schemeClr val="accent5">
                    <a:lumMod val="50000"/>
                  </a:schemeClr>
                </a:solidFill>
                <a:ea typeface="黑体" pitchFamily="49" charset="-122"/>
              </a:rPr>
              <a:t>|C|</a:t>
            </a:r>
            <a:endParaRPr lang="zh-CN" altLang="en-US" i="0" dirty="0">
              <a:solidFill>
                <a:schemeClr val="accent5">
                  <a:lumMod val="5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17657" y="4821934"/>
            <a:ext cx="5327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en-US" altLang="zh-CN" b="1" i="0" dirty="0">
                <a:solidFill>
                  <a:srgbClr val="C00000"/>
                </a:solidFill>
              </a:rPr>
              <a:t>|A</a:t>
            </a:r>
            <a:r>
              <a:rPr lang="en-US" altLang="zh-CN" b="1" i="0" baseline="-25000" dirty="0">
                <a:solidFill>
                  <a:srgbClr val="C00000"/>
                </a:solidFill>
              </a:rPr>
              <a:t>1</a:t>
            </a:r>
            <a:r>
              <a:rPr lang="en-US" altLang="zh-CN" b="1" i="0" dirty="0">
                <a:solidFill>
                  <a:srgbClr val="C00000"/>
                </a:solidFill>
                <a:sym typeface="Symbol" pitchFamily="18" charset="2"/>
              </a:rPr>
              <a:t></a:t>
            </a:r>
            <a:r>
              <a:rPr lang="en-US" altLang="zh-CN" b="1" i="0" dirty="0">
                <a:solidFill>
                  <a:srgbClr val="C00000"/>
                </a:solidFill>
              </a:rPr>
              <a:t>A</a:t>
            </a:r>
            <a:r>
              <a:rPr lang="en-US" altLang="zh-CN" b="1" i="0" baseline="-25000" dirty="0">
                <a:solidFill>
                  <a:srgbClr val="C00000"/>
                </a:solidFill>
              </a:rPr>
              <a:t>2</a:t>
            </a:r>
            <a:r>
              <a:rPr lang="en-US" altLang="zh-CN" b="1" i="0" dirty="0">
                <a:solidFill>
                  <a:srgbClr val="C00000"/>
                </a:solidFill>
                <a:sym typeface="Symbol" pitchFamily="18" charset="2"/>
              </a:rPr>
              <a:t></a:t>
            </a:r>
            <a:r>
              <a:rPr lang="en-US" altLang="zh-CN" b="1" i="0" dirty="0">
                <a:solidFill>
                  <a:srgbClr val="C00000"/>
                </a:solidFill>
                <a:latin typeface="宋体" charset="-122"/>
              </a:rPr>
              <a:t>…</a:t>
            </a:r>
            <a:r>
              <a:rPr lang="en-US" altLang="zh-CN" b="1" i="0" dirty="0">
                <a:solidFill>
                  <a:srgbClr val="C00000"/>
                </a:solidFill>
                <a:sym typeface="Symbol" pitchFamily="18" charset="2"/>
              </a:rPr>
              <a:t></a:t>
            </a:r>
            <a:r>
              <a:rPr lang="en-US" altLang="zh-CN" b="1" i="0" dirty="0">
                <a:solidFill>
                  <a:srgbClr val="C00000"/>
                </a:solidFill>
              </a:rPr>
              <a:t>A</a:t>
            </a:r>
            <a:r>
              <a:rPr lang="en-US" altLang="zh-CN" b="1" i="0" baseline="-25000" dirty="0">
                <a:solidFill>
                  <a:srgbClr val="C00000"/>
                </a:solidFill>
              </a:rPr>
              <a:t>n</a:t>
            </a:r>
            <a:r>
              <a:rPr lang="en-US" altLang="zh-CN" b="1" i="0" dirty="0">
                <a:solidFill>
                  <a:srgbClr val="C00000"/>
                </a:solidFill>
              </a:rPr>
              <a:t>| = |A</a:t>
            </a:r>
            <a:r>
              <a:rPr lang="en-US" altLang="zh-CN" b="1" i="0" baseline="-25000" dirty="0">
                <a:solidFill>
                  <a:srgbClr val="C00000"/>
                </a:solidFill>
              </a:rPr>
              <a:t>1</a:t>
            </a:r>
            <a:r>
              <a:rPr lang="en-US" altLang="zh-CN" b="1" i="0" dirty="0">
                <a:solidFill>
                  <a:srgbClr val="C00000"/>
                </a:solidFill>
                <a:sym typeface="Symbol" pitchFamily="18" charset="2"/>
              </a:rPr>
              <a:t>||</a:t>
            </a:r>
            <a:r>
              <a:rPr lang="en-US" altLang="zh-CN" b="1" i="0" dirty="0">
                <a:solidFill>
                  <a:srgbClr val="C00000"/>
                </a:solidFill>
              </a:rPr>
              <a:t>A</a:t>
            </a:r>
            <a:r>
              <a:rPr lang="en-US" altLang="zh-CN" b="1" i="0" baseline="-25000" dirty="0">
                <a:solidFill>
                  <a:srgbClr val="C00000"/>
                </a:solidFill>
              </a:rPr>
              <a:t>2</a:t>
            </a:r>
            <a:r>
              <a:rPr lang="en-US" altLang="zh-CN" b="1" i="0" dirty="0">
                <a:solidFill>
                  <a:srgbClr val="C00000"/>
                </a:solidFill>
                <a:sym typeface="Symbol" pitchFamily="18" charset="2"/>
              </a:rPr>
              <a:t>| </a:t>
            </a:r>
            <a:r>
              <a:rPr lang="en-US" altLang="zh-CN" b="1" i="0" dirty="0">
                <a:solidFill>
                  <a:srgbClr val="C00000"/>
                </a:solidFill>
                <a:latin typeface="宋体" charset="-122"/>
              </a:rPr>
              <a:t>…</a:t>
            </a:r>
            <a:r>
              <a:rPr lang="en-US" altLang="zh-CN" b="1" i="0" dirty="0">
                <a:solidFill>
                  <a:srgbClr val="C00000"/>
                </a:solidFill>
              </a:rPr>
              <a:t> </a:t>
            </a:r>
            <a:r>
              <a:rPr lang="en-US" altLang="zh-CN" b="1" i="0" dirty="0">
                <a:solidFill>
                  <a:srgbClr val="C00000"/>
                </a:solidFill>
                <a:sym typeface="Symbol" pitchFamily="18" charset="2"/>
              </a:rPr>
              <a:t>|</a:t>
            </a:r>
            <a:r>
              <a:rPr lang="en-US" altLang="zh-CN" b="1" i="0" dirty="0">
                <a:solidFill>
                  <a:srgbClr val="C00000"/>
                </a:solidFill>
              </a:rPr>
              <a:t>A</a:t>
            </a:r>
            <a:r>
              <a:rPr lang="en-US" altLang="zh-CN" b="1" i="0" baseline="-25000" dirty="0">
                <a:solidFill>
                  <a:srgbClr val="C00000"/>
                </a:solidFill>
              </a:rPr>
              <a:t>n</a:t>
            </a:r>
            <a:r>
              <a:rPr lang="en-US" altLang="zh-CN" b="1" i="0" dirty="0">
                <a:solidFill>
                  <a:srgbClr val="C00000"/>
                </a:solidFill>
              </a:rPr>
              <a:t>|</a:t>
            </a:r>
            <a:endParaRPr lang="zh-CN" altLang="en-US" b="1" i="0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635121" y="4479924"/>
            <a:ext cx="2357422" cy="1191532"/>
            <a:chOff x="6357950" y="4572008"/>
            <a:chExt cx="2357422" cy="1191532"/>
          </a:xfrm>
        </p:grpSpPr>
        <p:sp>
          <p:nvSpPr>
            <p:cNvPr id="9" name="TextBox 8"/>
            <p:cNvSpPr txBox="1"/>
            <p:nvPr/>
          </p:nvSpPr>
          <p:spPr>
            <a:xfrm flipH="1">
              <a:off x="6357950" y="4572008"/>
              <a:ext cx="2357422" cy="1191532"/>
            </a:xfrm>
            <a:prstGeom prst="wedgeRoundRectCallout">
              <a:avLst>
                <a:gd name="adj1" fmla="val 49874"/>
                <a:gd name="adj2" fmla="val -72696"/>
                <a:gd name="adj3" fmla="val 1666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atinLnBrk="1">
                <a:lnSpc>
                  <a:spcPct val="120000"/>
                </a:lnSpc>
                <a:defRPr/>
              </a:pPr>
              <a:r>
                <a:rPr lang="en-US" altLang="zh-CN" b="1" i="0" dirty="0">
                  <a:solidFill>
                    <a:schemeClr val="accent5">
                      <a:lumMod val="50000"/>
                    </a:schemeClr>
                  </a:solidFill>
                  <a:ea typeface="黑体" pitchFamily="49" charset="-122"/>
                </a:rPr>
                <a:t>A×B×C = </a:t>
              </a:r>
            </a:p>
            <a:p>
              <a:pPr latinLnBrk="1">
                <a:lnSpc>
                  <a:spcPct val="120000"/>
                </a:lnSpc>
                <a:defRPr/>
              </a:pPr>
              <a:r>
                <a:rPr lang="en-US" altLang="zh-CN" b="1" i="0" dirty="0">
                  <a:solidFill>
                    <a:schemeClr val="accent5">
                      <a:lumMod val="50000"/>
                    </a:schemeClr>
                  </a:solidFill>
                  <a:ea typeface="黑体" pitchFamily="49" charset="-122"/>
                </a:rPr>
                <a:t>(A×B)×C</a:t>
              </a:r>
              <a:endParaRPr lang="zh-CN" alt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001024" y="4620292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i="0" dirty="0">
                  <a:solidFill>
                    <a:srgbClr val="FF0000"/>
                  </a:solidFill>
                </a:rPr>
                <a:t>？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70699" y="5692102"/>
            <a:ext cx="778668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atinLnBrk="1">
              <a:defRPr/>
            </a:pP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例：三维空间坐标， 即是</a:t>
            </a:r>
            <a:r>
              <a:rPr lang="en-US" altLang="zh-CN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R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×</a:t>
            </a:r>
            <a:r>
              <a:rPr lang="en-US" altLang="zh-CN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R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×</a:t>
            </a:r>
            <a:r>
              <a:rPr lang="en-US" altLang="zh-CN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R</a:t>
            </a:r>
            <a:r>
              <a:rPr lang="zh-CN" alt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（</a:t>
            </a:r>
            <a:r>
              <a:rPr lang="en-US" altLang="zh-CN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R</a:t>
            </a:r>
            <a:r>
              <a:rPr lang="en-US" altLang="zh-CN" b="1" i="0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3</a:t>
            </a:r>
            <a:r>
              <a:rPr lang="zh-CN" alt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）</a:t>
            </a:r>
            <a:endParaRPr lang="en-US" altLang="zh-CN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2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2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2" grpId="0" uiExpand="1" build="p" autoUpdateAnimBg="0"/>
      <p:bldP spid="5" grpId="0"/>
      <p:bldP spid="6" grpId="0"/>
      <p:bldP spid="7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EXAMPLE</a:t>
            </a:r>
          </a:p>
        </p:txBody>
      </p:sp>
      <p:sp>
        <p:nvSpPr>
          <p:cNvPr id="48130" name="内容占位符 6"/>
          <p:cNvSpPr>
            <a:spLocks noGrp="1"/>
          </p:cNvSpPr>
          <p:nvPr>
            <p:ph idx="1"/>
          </p:nvPr>
        </p:nvSpPr>
        <p:spPr>
          <a:xfrm>
            <a:off x="839416" y="1628800"/>
            <a:ext cx="10873208" cy="4519612"/>
          </a:xfrm>
        </p:spPr>
        <p:txBody>
          <a:bodyPr/>
          <a:lstStyle/>
          <a:p>
            <a:r>
              <a:rPr lang="zh-CN" altLang="en-US" b="1" dirty="0">
                <a:ea typeface="楷体_GB2312" pitchFamily="49" charset="-122"/>
              </a:rPr>
              <a:t>查询赵云选修的所有课程的成绩，</a:t>
            </a:r>
            <a:r>
              <a:rPr lang="en-US" altLang="zh-CN" b="1" dirty="0">
                <a:ea typeface="楷体_GB2312" pitchFamily="49" charset="-122"/>
              </a:rPr>
              <a:t>S</a:t>
            </a:r>
            <a:r>
              <a:rPr lang="zh-CN" altLang="en-US" b="1" dirty="0">
                <a:ea typeface="楷体_GB2312" pitchFamily="49" charset="-122"/>
              </a:rPr>
              <a:t>为学生表，</a:t>
            </a:r>
            <a:r>
              <a:rPr lang="en-US" altLang="zh-CN" b="1" dirty="0">
                <a:ea typeface="楷体_GB2312" pitchFamily="49" charset="-122"/>
              </a:rPr>
              <a:t>SC</a:t>
            </a:r>
            <a:r>
              <a:rPr lang="zh-CN" altLang="en-US" b="1" dirty="0">
                <a:ea typeface="楷体_GB2312" pitchFamily="49" charset="-122"/>
              </a:rPr>
              <a:t>为选修表</a:t>
            </a:r>
            <a:br>
              <a:rPr lang="en-US" altLang="zh-CN" b="1" dirty="0">
                <a:latin typeface="Arial Black" pitchFamily="34" charset="0"/>
                <a:ea typeface="仿宋" charset="-122"/>
              </a:rPr>
            </a:br>
            <a:endParaRPr lang="en-US" altLang="zh-CN" b="1" dirty="0">
              <a:latin typeface="Arial Black" pitchFamily="34" charset="0"/>
              <a:ea typeface="仿宋" charset="-122"/>
            </a:endParaRPr>
          </a:p>
          <a:p>
            <a:pPr>
              <a:buFont typeface="Wingdings" pitchFamily="2" charset="2"/>
              <a:buNone/>
            </a:pPr>
            <a:endParaRPr lang="zh-CN" altLang="en-US" b="1" dirty="0">
              <a:ea typeface="仿宋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ea typeface="仿宋" charset="-122"/>
              </a:rPr>
              <a:t> </a:t>
            </a:r>
            <a:r>
              <a:rPr lang="zh-CN" altLang="en-US" b="1" dirty="0">
                <a:solidFill>
                  <a:srgbClr val="990000"/>
                </a:solidFill>
                <a:ea typeface="仿宋" charset="-122"/>
              </a:rPr>
              <a:t>∏</a:t>
            </a:r>
            <a:r>
              <a:rPr lang="en-US" altLang="zh-CN" b="1" dirty="0">
                <a:ea typeface="仿宋" charset="-122"/>
              </a:rPr>
              <a:t>Score</a:t>
            </a:r>
            <a:r>
              <a:rPr lang="zh-CN" altLang="en-US" b="1" dirty="0">
                <a:ea typeface="仿宋" charset="-122"/>
              </a:rPr>
              <a:t>（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ea typeface="仿宋" charset="-122"/>
              </a:rPr>
              <a:t> </a:t>
            </a:r>
            <a:r>
              <a:rPr lang="en-US" altLang="zh-CN" b="1" dirty="0" err="1">
                <a:solidFill>
                  <a:srgbClr val="990000"/>
                </a:solidFill>
                <a:ea typeface="仿宋" charset="-122"/>
              </a:rPr>
              <a:t>σ</a:t>
            </a:r>
            <a:r>
              <a:rPr lang="en-US" altLang="zh-CN" b="1" dirty="0" err="1">
                <a:ea typeface="仿宋" charset="-122"/>
              </a:rPr>
              <a:t>S.Sno</a:t>
            </a:r>
            <a:r>
              <a:rPr lang="en-US" altLang="zh-CN" b="1" dirty="0">
                <a:ea typeface="仿宋" charset="-122"/>
              </a:rPr>
              <a:t>=</a:t>
            </a:r>
            <a:r>
              <a:rPr lang="en-US" altLang="zh-CN" b="1" dirty="0" err="1">
                <a:ea typeface="仿宋" charset="-122"/>
              </a:rPr>
              <a:t>SC.Sno</a:t>
            </a:r>
            <a:r>
              <a:rPr lang="en-US" altLang="zh-CN" b="1" dirty="0">
                <a:ea typeface="仿宋" charset="-122"/>
              </a:rPr>
              <a:t> AND </a:t>
            </a:r>
            <a:r>
              <a:rPr lang="en-US" altLang="zh-CN" b="1" dirty="0" err="1">
                <a:ea typeface="仿宋" charset="-122"/>
              </a:rPr>
              <a:t>S.Sname</a:t>
            </a:r>
            <a:r>
              <a:rPr lang="en-US" altLang="zh-CN" b="1" dirty="0">
                <a:ea typeface="仿宋" charset="-122"/>
              </a:rPr>
              <a:t>=‘</a:t>
            </a:r>
            <a:r>
              <a:rPr lang="zh-CN" altLang="en-US" b="1" dirty="0">
                <a:ea typeface="仿宋" charset="-122"/>
              </a:rPr>
              <a:t>赵云</a:t>
            </a:r>
            <a:r>
              <a:rPr lang="en-US" altLang="zh-CN" b="1" dirty="0">
                <a:ea typeface="仿宋" charset="-122"/>
              </a:rPr>
              <a:t>’</a:t>
            </a:r>
            <a:endParaRPr lang="zh-CN" altLang="en-US" b="1" dirty="0">
              <a:ea typeface="仿宋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ea typeface="仿宋" charset="-122"/>
              </a:rPr>
              <a:t>   （</a:t>
            </a:r>
            <a:r>
              <a:rPr lang="en-US" altLang="zh-CN" b="1" dirty="0">
                <a:solidFill>
                  <a:srgbClr val="006600"/>
                </a:solidFill>
                <a:ea typeface="仿宋" charset="-122"/>
              </a:rPr>
              <a:t>S × SC</a:t>
            </a:r>
            <a:r>
              <a:rPr lang="zh-CN" altLang="en-US" b="1" dirty="0">
                <a:ea typeface="仿宋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ea typeface="仿宋" charset="-122"/>
              </a:rPr>
              <a:t>                ）</a:t>
            </a:r>
          </a:p>
          <a:p>
            <a:pPr>
              <a:buFont typeface="Wingdings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ChangeArrowheads="1"/>
          </p:cNvSpPr>
          <p:nvPr/>
        </p:nvSpPr>
        <p:spPr bwMode="auto">
          <a:xfrm>
            <a:off x="1487488" y="1412776"/>
            <a:ext cx="8208963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20000"/>
              </a:lnSpc>
            </a:pPr>
            <a:r>
              <a:rPr lang="en-US" altLang="zh-CN" b="1" i="0">
                <a:ea typeface="黑体" pitchFamily="2" charset="-122"/>
              </a:rPr>
              <a:t>1 </a:t>
            </a:r>
            <a:r>
              <a:rPr lang="zh-CN" altLang="en-US" b="1" i="0">
                <a:ea typeface="黑体" pitchFamily="2" charset="-122"/>
              </a:rPr>
              <a:t>集合的概念</a:t>
            </a:r>
          </a:p>
          <a:p>
            <a:pPr latinLnBrk="1">
              <a:lnSpc>
                <a:spcPct val="120000"/>
              </a:lnSpc>
            </a:pPr>
            <a:r>
              <a:rPr lang="zh-CN" altLang="en-US" sz="2400" b="1" i="0">
                <a:solidFill>
                  <a:srgbClr val="000099"/>
                </a:solidFill>
                <a:latin typeface="仿宋" charset="-122"/>
                <a:ea typeface="仿宋" charset="-122"/>
              </a:rPr>
              <a:t>    集合、确定性、互异性、无序性、元素与集合的关系</a:t>
            </a:r>
          </a:p>
          <a:p>
            <a:pPr latinLnBrk="1">
              <a:lnSpc>
                <a:spcPct val="120000"/>
              </a:lnSpc>
            </a:pPr>
            <a:r>
              <a:rPr lang="en-US" altLang="zh-CN" b="1" i="0">
                <a:ea typeface="黑体" pitchFamily="2" charset="-122"/>
              </a:rPr>
              <a:t>2 </a:t>
            </a:r>
            <a:r>
              <a:rPr lang="zh-CN" altLang="en-US" b="1" i="0">
                <a:ea typeface="黑体" pitchFamily="2" charset="-122"/>
              </a:rPr>
              <a:t>集合的表示方法</a:t>
            </a:r>
          </a:p>
          <a:p>
            <a:pPr latinLnBrk="1">
              <a:lnSpc>
                <a:spcPct val="120000"/>
              </a:lnSpc>
            </a:pPr>
            <a:r>
              <a:rPr lang="zh-CN" altLang="en-US" sz="2400" b="1" i="0">
                <a:solidFill>
                  <a:srgbClr val="000099"/>
                </a:solidFill>
                <a:latin typeface="仿宋" charset="-122"/>
                <a:ea typeface="仿宋" charset="-122"/>
              </a:rPr>
              <a:t>    列举法、描述法、图示法、常用数集及记法</a:t>
            </a:r>
          </a:p>
          <a:p>
            <a:pPr latinLnBrk="1">
              <a:lnSpc>
                <a:spcPct val="120000"/>
              </a:lnSpc>
            </a:pPr>
            <a:r>
              <a:rPr lang="en-US" altLang="zh-CN" b="1" i="0">
                <a:ea typeface="黑体" pitchFamily="2" charset="-122"/>
              </a:rPr>
              <a:t>3 </a:t>
            </a:r>
            <a:r>
              <a:rPr lang="zh-CN" altLang="en-US" b="1" i="0">
                <a:ea typeface="黑体" pitchFamily="2" charset="-122"/>
              </a:rPr>
              <a:t>集合的分类</a:t>
            </a:r>
          </a:p>
          <a:p>
            <a:pPr latinLnBrk="1">
              <a:lnSpc>
                <a:spcPct val="120000"/>
              </a:lnSpc>
            </a:pPr>
            <a:r>
              <a:rPr lang="zh-CN" altLang="en-US" sz="2400" b="1" i="0">
                <a:solidFill>
                  <a:srgbClr val="000099"/>
                </a:solidFill>
                <a:latin typeface="仿宋" charset="-122"/>
                <a:ea typeface="仿宋" charset="-122"/>
              </a:rPr>
              <a:t>    有限集、无限集、空集</a:t>
            </a:r>
          </a:p>
          <a:p>
            <a:pPr latinLnBrk="1">
              <a:lnSpc>
                <a:spcPct val="120000"/>
              </a:lnSpc>
            </a:pPr>
            <a:r>
              <a:rPr lang="en-US" altLang="zh-CN" b="1" i="0">
                <a:ea typeface="黑体" pitchFamily="2" charset="-122"/>
              </a:rPr>
              <a:t>4 </a:t>
            </a:r>
            <a:r>
              <a:rPr lang="zh-CN" altLang="en-US" b="1" i="0">
                <a:ea typeface="黑体" pitchFamily="2" charset="-122"/>
              </a:rPr>
              <a:t>集合之间的关系</a:t>
            </a:r>
          </a:p>
          <a:p>
            <a:pPr latinLnBrk="1">
              <a:lnSpc>
                <a:spcPct val="120000"/>
              </a:lnSpc>
            </a:pPr>
            <a:r>
              <a:rPr lang="zh-CN" altLang="en-US" sz="2400" b="1" i="0">
                <a:solidFill>
                  <a:srgbClr val="000099"/>
                </a:solidFill>
                <a:ea typeface="仿宋" charset="-122"/>
              </a:rPr>
              <a:t>        全集、子集、补集、简单性质</a:t>
            </a:r>
          </a:p>
          <a:p>
            <a:pPr latinLnBrk="1">
              <a:lnSpc>
                <a:spcPct val="120000"/>
              </a:lnSpc>
            </a:pPr>
            <a:r>
              <a:rPr lang="en-US" altLang="zh-CN" b="1" i="0">
                <a:ea typeface="黑体" pitchFamily="2" charset="-122"/>
              </a:rPr>
              <a:t>5 </a:t>
            </a:r>
            <a:r>
              <a:rPr lang="zh-CN" altLang="en-US" b="1" i="0">
                <a:ea typeface="黑体" pitchFamily="2" charset="-122"/>
              </a:rPr>
              <a:t>集合的运算与运算律</a:t>
            </a:r>
          </a:p>
          <a:p>
            <a:pPr latinLnBrk="1">
              <a:lnSpc>
                <a:spcPct val="120000"/>
              </a:lnSpc>
            </a:pPr>
            <a:r>
              <a:rPr lang="zh-CN" altLang="en-US" sz="2400" b="1" i="0">
                <a:solidFill>
                  <a:srgbClr val="000099"/>
                </a:solidFill>
                <a:latin typeface="仿宋" charset="-122"/>
                <a:ea typeface="仿宋" charset="-122"/>
              </a:rPr>
              <a:t>    并集、交集、集合元素的个数、集合的运算律</a:t>
            </a:r>
          </a:p>
        </p:txBody>
      </p:sp>
      <p:sp>
        <p:nvSpPr>
          <p:cNvPr id="540675" name="Rectangle 3"/>
          <p:cNvSpPr>
            <a:spLocks noChangeArrowheads="1"/>
          </p:cNvSpPr>
          <p:nvPr/>
        </p:nvSpPr>
        <p:spPr bwMode="auto">
          <a:xfrm>
            <a:off x="551384" y="177005"/>
            <a:ext cx="74882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已具备知识点：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92764"/>
            <a:ext cx="10723033" cy="838200"/>
          </a:xfrm>
        </p:spPr>
        <p:txBody>
          <a:bodyPr/>
          <a:lstStyle/>
          <a:p>
            <a:pPr>
              <a:defRPr/>
            </a:pP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使用带量词的集合符号</a:t>
            </a:r>
            <a:endParaRPr lang="en-US" altLang="zh-CN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55440" y="1484784"/>
            <a:ext cx="9865096" cy="466248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可以在谓词公式的量词里显式说明个体的论</a:t>
            </a:r>
            <a:r>
              <a:rPr lang="zh-CN" altLang="en-US" dirty="0"/>
              <a:t>域</a:t>
            </a:r>
            <a:endParaRPr lang="en-US" altLang="zh-CN" dirty="0"/>
          </a:p>
          <a:p>
            <a:pPr>
              <a:buFont typeface="Wingdings" pitchFamily="2" charset="2"/>
              <a:buNone/>
              <a:defRPr/>
            </a:pPr>
            <a:endParaRPr lang="en-US" altLang="zh-CN" dirty="0"/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如：</a:t>
            </a:r>
            <a:r>
              <a:rPr lang="zh-CN" altLang="zh-C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</a:t>
            </a:r>
            <a:r>
              <a:rPr lang="en-US" altLang="zh-CN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</a:t>
            </a:r>
            <a:r>
              <a:rPr lang="en-US" altLang="zh-CN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P</a:t>
            </a:r>
            <a:r>
              <a:rPr lang="en-US" altLang="zh-C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(</a:t>
            </a:r>
            <a:r>
              <a:rPr lang="en-US" altLang="zh-CN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</a:t>
            </a:r>
            <a:r>
              <a:rPr lang="en-US" altLang="zh-C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)</a:t>
            </a:r>
            <a:r>
              <a:rPr lang="zh-CN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，论域是</a:t>
            </a:r>
            <a:r>
              <a:rPr lang="en-US" altLang="zh-C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S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可以表示成   </a:t>
            </a:r>
            <a:r>
              <a:rPr lang="zh-CN" altLang="zh-C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</a:t>
            </a:r>
            <a:r>
              <a:rPr lang="en-US" altLang="zh-CN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</a:t>
            </a:r>
            <a:r>
              <a:rPr lang="zh-CN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</a:t>
            </a:r>
            <a:r>
              <a:rPr lang="en-US" altLang="zh-C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S P(</a:t>
            </a:r>
            <a:r>
              <a:rPr lang="en-US" altLang="zh-CN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</a:t>
            </a:r>
            <a:r>
              <a:rPr lang="en-US" altLang="zh-C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)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           </a:t>
            </a:r>
            <a:r>
              <a:rPr lang="en-US" altLang="zh-C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</a:t>
            </a:r>
            <a:r>
              <a:rPr lang="en-US" altLang="zh-CN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</a:t>
            </a:r>
            <a:r>
              <a:rPr lang="en-US" altLang="zh-CN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P</a:t>
            </a:r>
            <a:r>
              <a:rPr lang="en-US" altLang="zh-C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(</a:t>
            </a:r>
            <a:r>
              <a:rPr lang="en-US" altLang="zh-CN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</a:t>
            </a:r>
            <a:r>
              <a:rPr lang="en-US" altLang="zh-C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)</a:t>
            </a:r>
            <a:r>
              <a:rPr lang="zh-CN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，论域是</a:t>
            </a:r>
            <a:r>
              <a:rPr lang="en-US" altLang="zh-C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S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可以表示成   </a:t>
            </a:r>
            <a:r>
              <a:rPr lang="en-US" altLang="zh-C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</a:t>
            </a:r>
            <a:r>
              <a:rPr lang="en-US" altLang="zh-CN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</a:t>
            </a:r>
            <a:r>
              <a:rPr lang="zh-CN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</a:t>
            </a:r>
            <a:r>
              <a:rPr lang="en-US" altLang="zh-C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S P(</a:t>
            </a:r>
            <a:r>
              <a:rPr lang="en-US" altLang="zh-CN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</a:t>
            </a:r>
            <a:r>
              <a:rPr lang="en-US" altLang="zh-C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sym typeface="Symbol"/>
            </a:endParaRPr>
          </a:p>
          <a:p>
            <a:pPr lvl="2">
              <a:buClr>
                <a:srgbClr val="990000"/>
              </a:buClr>
              <a:buFont typeface="Times New Roman" pitchFamily="18" charset="0"/>
              <a:buNone/>
              <a:defRPr/>
            </a:pPr>
            <a:r>
              <a:rPr lang="en-US" altLang="zh-CN" sz="2800" dirty="0"/>
              <a:t>∀</a:t>
            </a:r>
            <a:r>
              <a:rPr lang="en-US" altLang="zh-CN" sz="2800" i="1" dirty="0"/>
              <a:t>x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itchFamily="18" charset="2"/>
              </a:rPr>
              <a:t></a:t>
            </a:r>
            <a:r>
              <a:rPr lang="en-US" altLang="zh-CN" sz="2800" b="1" dirty="0">
                <a:sym typeface="Symbol" pitchFamily="18" charset="2"/>
              </a:rPr>
              <a:t>R</a:t>
            </a:r>
            <a:r>
              <a:rPr lang="en-US" altLang="zh-CN" sz="2800" dirty="0">
                <a:sym typeface="Symbol" pitchFamily="18" charset="2"/>
              </a:rPr>
              <a:t> (</a:t>
            </a:r>
            <a:r>
              <a:rPr lang="en-US" altLang="zh-CN" sz="2800" i="1" dirty="0">
                <a:sym typeface="Symbol" pitchFamily="18" charset="2"/>
              </a:rPr>
              <a:t>x</a:t>
            </a:r>
            <a:r>
              <a:rPr lang="en-US" altLang="zh-CN" sz="2800" dirty="0"/>
              <a:t>²</a:t>
            </a:r>
            <a:r>
              <a:rPr lang="en-US" altLang="zh-CN" sz="2800" dirty="0">
                <a:sym typeface="Symbol" pitchFamily="18" charset="2"/>
              </a:rPr>
              <a:t>0) </a:t>
            </a:r>
            <a:endParaRPr lang="en-US" altLang="zh-CN" sz="2800" dirty="0"/>
          </a:p>
          <a:p>
            <a:pPr lvl="2">
              <a:buClr>
                <a:srgbClr val="990000"/>
              </a:buClr>
              <a:buFont typeface="Times New Roman" pitchFamily="18" charset="0"/>
              <a:buNone/>
              <a:defRPr/>
            </a:pPr>
            <a:r>
              <a:rPr lang="en-US" altLang="zh-CN" sz="2800" dirty="0"/>
              <a:t>∃</a:t>
            </a:r>
            <a:r>
              <a:rPr lang="en-US" altLang="zh-CN" sz="2800" i="1" dirty="0"/>
              <a:t>x </a:t>
            </a:r>
            <a:r>
              <a:rPr lang="en-US" altLang="zh-CN" sz="2800" dirty="0">
                <a:sym typeface="Symbol" pitchFamily="18" charset="2"/>
              </a:rPr>
              <a:t></a:t>
            </a:r>
            <a:r>
              <a:rPr lang="en-US" altLang="zh-CN" sz="2800" b="1" dirty="0">
                <a:sym typeface="Symbol" pitchFamily="18" charset="2"/>
              </a:rPr>
              <a:t>Z</a:t>
            </a:r>
            <a:r>
              <a:rPr lang="en-US" altLang="zh-CN" sz="2800" dirty="0">
                <a:sym typeface="Symbol" pitchFamily="18" charset="2"/>
              </a:rPr>
              <a:t> (</a:t>
            </a:r>
            <a:r>
              <a:rPr lang="en-US" altLang="zh-CN" sz="2800" i="1" dirty="0">
                <a:sym typeface="Symbol" pitchFamily="18" charset="2"/>
              </a:rPr>
              <a:t>x</a:t>
            </a:r>
            <a:r>
              <a:rPr lang="en-US" altLang="zh-CN" sz="2800" dirty="0"/>
              <a:t>²=1</a:t>
            </a:r>
            <a:r>
              <a:rPr lang="en-US" altLang="zh-CN" sz="2800" dirty="0">
                <a:sym typeface="Symbol" pitchFamily="18" charset="2"/>
              </a:rPr>
              <a:t>)</a:t>
            </a:r>
            <a:endParaRPr lang="en-US" altLang="zh-CN" sz="2800" dirty="0"/>
          </a:p>
          <a:p>
            <a:pPr>
              <a:buFont typeface="Wingdings" pitchFamily="2" charset="2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188640"/>
            <a:ext cx="10723033" cy="838200"/>
          </a:xfrm>
        </p:spPr>
        <p:txBody>
          <a:bodyPr/>
          <a:lstStyle/>
          <a:p>
            <a:pPr>
              <a:defRPr/>
            </a:pP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量词的真值集合</a:t>
            </a:r>
            <a:endParaRPr lang="en-US" altLang="zh-CN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11424" y="1357314"/>
            <a:ext cx="10290985" cy="107155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dirty="0"/>
              <a:t>给定谓词</a:t>
            </a:r>
            <a:r>
              <a:rPr lang="en-US" altLang="zh-CN" dirty="0"/>
              <a:t>P(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和论域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C00000"/>
                </a:solidFill>
              </a:rPr>
              <a:t>P</a:t>
            </a:r>
            <a:r>
              <a:rPr lang="zh-CN" altLang="en-US" dirty="0">
                <a:solidFill>
                  <a:srgbClr val="C00000"/>
                </a:solidFill>
              </a:rPr>
              <a:t>的真值集合</a:t>
            </a:r>
            <a:r>
              <a:rPr lang="zh-CN" altLang="en-US" dirty="0"/>
              <a:t>是</a:t>
            </a:r>
            <a:r>
              <a:rPr lang="en-US" altLang="zh-CN" dirty="0"/>
              <a:t>D</a:t>
            </a:r>
            <a:r>
              <a:rPr lang="zh-CN" altLang="en-US" dirty="0"/>
              <a:t>中使</a:t>
            </a:r>
            <a:r>
              <a:rPr lang="en-US" altLang="zh-CN" dirty="0"/>
              <a:t>P(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为真的元素</a:t>
            </a:r>
            <a:r>
              <a:rPr lang="en-US" altLang="zh-CN" i="1" dirty="0"/>
              <a:t>x</a:t>
            </a:r>
            <a:r>
              <a:rPr lang="zh-CN" altLang="en-US" dirty="0"/>
              <a:t>的集合，记为</a:t>
            </a:r>
            <a:r>
              <a:rPr lang="en-US" altLang="zh-CN" dirty="0"/>
              <a:t>{</a:t>
            </a:r>
            <a:r>
              <a:rPr lang="en-US" altLang="zh-CN" i="1" dirty="0"/>
              <a:t>x</a:t>
            </a:r>
            <a:r>
              <a:rPr lang="zh-CN" altLang="en-US" dirty="0"/>
              <a:t>∈</a:t>
            </a:r>
            <a:r>
              <a:rPr lang="en-US" altLang="zh-CN" dirty="0"/>
              <a:t>D| P(</a:t>
            </a:r>
            <a:r>
              <a:rPr lang="en-US" altLang="zh-CN" i="1" dirty="0"/>
              <a:t>x</a:t>
            </a:r>
            <a:r>
              <a:rPr lang="en-US" altLang="zh-CN" dirty="0"/>
              <a:t>)}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  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4" name="内容占位符 6"/>
          <p:cNvSpPr txBox="1">
            <a:spLocks/>
          </p:cNvSpPr>
          <p:nvPr/>
        </p:nvSpPr>
        <p:spPr bwMode="auto">
          <a:xfrm>
            <a:off x="1415480" y="3284984"/>
            <a:ext cx="698477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zh-CN" i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  <a:sym typeface="Symbol"/>
              </a:rPr>
              <a:t>   </a:t>
            </a:r>
            <a:r>
              <a:rPr lang="zh-CN" altLang="en-US" i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  <a:sym typeface="Symbol"/>
              </a:rPr>
              <a:t>如：</a:t>
            </a:r>
            <a:r>
              <a:rPr lang="en-US" altLang="zh-CN" i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  <a:sym typeface="Symbol"/>
              </a:rPr>
              <a:t>P(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  <a:sym typeface="Symbol"/>
              </a:rPr>
              <a:t>x</a:t>
            </a:r>
            <a:r>
              <a:rPr lang="en-US" altLang="zh-CN" i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  <a:sym typeface="Symbol"/>
              </a:rPr>
              <a:t>)</a:t>
            </a:r>
            <a:r>
              <a:rPr lang="zh-CN" altLang="en-US" i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  <a:sym typeface="Symbol"/>
              </a:rPr>
              <a:t>：</a:t>
            </a:r>
            <a:r>
              <a:rPr lang="en-US" altLang="zh-CN" i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  <a:sym typeface="Symbol"/>
              </a:rPr>
              <a:t>|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  <a:sym typeface="Symbol"/>
              </a:rPr>
              <a:t>x</a:t>
            </a:r>
            <a:r>
              <a:rPr lang="en-US" altLang="zh-CN" i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  <a:sym typeface="Symbol"/>
              </a:rPr>
              <a:t>|=1</a:t>
            </a:r>
            <a:r>
              <a:rPr lang="zh-CN" altLang="en-US" i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  <a:sym typeface="Symbol"/>
              </a:rPr>
              <a:t>，论域为整数集合</a:t>
            </a:r>
            <a:endParaRPr lang="en-US" altLang="zh-CN" i="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_GB2312" pitchFamily="49" charset="-122"/>
              <a:sym typeface="Symbol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i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  <a:sym typeface="Symbol"/>
              </a:rPr>
              <a:t>           则</a:t>
            </a:r>
            <a:r>
              <a:rPr lang="en-US" altLang="zh-CN" i="0" kern="0" dirty="0">
                <a:latin typeface="+mn-lt"/>
                <a:ea typeface="楷体_GB2312" pitchFamily="49" charset="-122"/>
                <a:sym typeface="Symbol"/>
              </a:rPr>
              <a:t>P</a:t>
            </a:r>
            <a:r>
              <a:rPr lang="zh-CN" altLang="en-US" i="0" kern="0" dirty="0">
                <a:latin typeface="+mn-lt"/>
                <a:ea typeface="楷体_GB2312" pitchFamily="49" charset="-122"/>
                <a:sym typeface="Symbol"/>
              </a:rPr>
              <a:t>的真值集合</a:t>
            </a:r>
            <a:r>
              <a:rPr lang="en-US" altLang="zh-CN" i="0" kern="0" dirty="0">
                <a:latin typeface="+mn-lt"/>
                <a:ea typeface="楷体_GB2312" pitchFamily="49" charset="-122"/>
                <a:sym typeface="Symbol"/>
              </a:rPr>
              <a:t>{-1,1}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zh-CN" i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		P(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</a:t>
            </a:r>
            <a:r>
              <a:rPr lang="en-US" altLang="zh-CN" i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)</a:t>
            </a:r>
            <a:r>
              <a:rPr lang="zh-CN" altLang="en-US" i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：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</a:t>
            </a:r>
            <a:r>
              <a:rPr lang="en-US" altLang="zh-CN" i="0" kern="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2</a:t>
            </a:r>
            <a:r>
              <a:rPr lang="en-US" altLang="zh-CN" i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=2</a:t>
            </a:r>
            <a:r>
              <a:rPr lang="zh-CN" altLang="en-US" i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，论域为整数集合</a:t>
            </a:r>
            <a:endParaRPr lang="en-US" altLang="zh-CN" i="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sym typeface="Symbol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i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           则</a:t>
            </a:r>
            <a:r>
              <a:rPr lang="en-US" altLang="zh-CN" i="0" kern="0" dirty="0">
                <a:ea typeface="楷体_GB2312" pitchFamily="49" charset="-122"/>
                <a:sym typeface="Symbol"/>
              </a:rPr>
              <a:t>P</a:t>
            </a:r>
            <a:r>
              <a:rPr lang="zh-CN" altLang="en-US" i="0" kern="0" dirty="0">
                <a:ea typeface="楷体_GB2312" pitchFamily="49" charset="-122"/>
                <a:sym typeface="Symbol"/>
              </a:rPr>
              <a:t>的真值集合是</a:t>
            </a:r>
            <a:r>
              <a:rPr lang="zh-CN" altLang="en-US" i="0" kern="0" dirty="0">
                <a:latin typeface="+mn-lt"/>
                <a:ea typeface="楷体_GB2312" pitchFamily="49" charset="-122"/>
                <a:sym typeface="Symbol"/>
              </a:rPr>
              <a:t>∅</a:t>
            </a:r>
            <a:endParaRPr lang="en-US" altLang="zh-CN" i="0" kern="0" dirty="0">
              <a:latin typeface="+mn-lt"/>
              <a:ea typeface="楷体_GB2312" pitchFamily="49" charset="-122"/>
              <a:sym typeface="Symbol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altLang="zh-CN" i="0" kern="0" dirty="0">
              <a:latin typeface="+mn-lt"/>
              <a:ea typeface="楷体_GB2312" pitchFamily="49" charset="-122"/>
              <a:sym typeface="Symbol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zh-CN" i="0" kern="0" dirty="0">
                <a:latin typeface="+mn-lt"/>
                <a:ea typeface="楷体_GB2312" pitchFamily="49" charset="-122"/>
                <a:sym typeface="Symbol"/>
              </a:rPr>
              <a:t>   </a:t>
            </a:r>
            <a:endParaRPr lang="zh-CN" altLang="en-US" i="0" kern="0" dirty="0">
              <a:latin typeface="+mn-lt"/>
              <a:ea typeface="楷体_GB2312" pitchFamily="49" charset="-122"/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4"/>
          <p:cNvSpPr>
            <a:spLocks noGrp="1" noChangeArrowheads="1"/>
          </p:cNvSpPr>
          <p:nvPr>
            <p:ph type="title"/>
          </p:nvPr>
        </p:nvSpPr>
        <p:spPr>
          <a:xfrm>
            <a:off x="629551" y="192764"/>
            <a:ext cx="10723033" cy="838200"/>
          </a:xfrm>
        </p:spPr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522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71464" y="1441450"/>
            <a:ext cx="8040688" cy="4724400"/>
          </a:xfrm>
        </p:spPr>
        <p:txBody>
          <a:bodyPr/>
          <a:lstStyle/>
          <a:p>
            <a:pPr marL="393700" indent="-393700"/>
            <a:r>
              <a:rPr lang="zh-CN" altLang="en-US" dirty="0">
                <a:ea typeface="楷体_GB2312" pitchFamily="49" charset="-122"/>
              </a:rPr>
              <a:t>以下描述的集合是什么？</a:t>
            </a:r>
            <a:r>
              <a:rPr lang="en-US" altLang="zh-CN" dirty="0">
                <a:ea typeface="楷体_GB2312" pitchFamily="49" charset="-122"/>
              </a:rPr>
              <a:t>(U</a:t>
            </a:r>
            <a:r>
              <a:rPr lang="zh-CN" altLang="en-US" dirty="0">
                <a:ea typeface="楷体_GB2312" pitchFamily="49" charset="-122"/>
              </a:rPr>
              <a:t>表示论域</a:t>
            </a:r>
            <a:r>
              <a:rPr lang="en-US" altLang="zh-CN" dirty="0"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20000"/>
              </a:lnSpc>
              <a:buFontTx/>
              <a:buAutoNum type="circleNumDbPlain"/>
            </a:pPr>
            <a:r>
              <a:rPr lang="en-US" altLang="zh-CN" sz="2600" dirty="0"/>
              <a:t>U = </a:t>
            </a:r>
            <a:r>
              <a:rPr lang="en-US" altLang="zh-CN" sz="2600" b="1" dirty="0"/>
              <a:t>N</a:t>
            </a:r>
            <a:r>
              <a:rPr lang="en-US" altLang="zh-CN" sz="2600" dirty="0"/>
              <a:t>.  { </a:t>
            </a:r>
            <a:r>
              <a:rPr lang="en-US" altLang="zh-CN" sz="2600" i="1" dirty="0"/>
              <a:t>x</a:t>
            </a:r>
            <a:r>
              <a:rPr lang="en-US" altLang="zh-CN" sz="2600" dirty="0"/>
              <a:t> | </a:t>
            </a:r>
            <a:r>
              <a:rPr lang="en-US" altLang="zh-CN" sz="2600" dirty="0">
                <a:sym typeface="Symbol" pitchFamily="18" charset="2"/>
              </a:rPr>
              <a:t></a:t>
            </a:r>
            <a:r>
              <a:rPr lang="en-US" altLang="zh-CN" sz="2600" i="1" dirty="0">
                <a:sym typeface="Symbol" pitchFamily="18" charset="2"/>
              </a:rPr>
              <a:t>y</a:t>
            </a:r>
            <a:r>
              <a:rPr lang="en-US" altLang="zh-CN" sz="2600" dirty="0">
                <a:sym typeface="Symbol" pitchFamily="18" charset="2"/>
              </a:rPr>
              <a:t> (</a:t>
            </a:r>
            <a:r>
              <a:rPr lang="en-US" altLang="zh-CN" sz="2600" i="1" dirty="0">
                <a:sym typeface="Symbol" pitchFamily="18" charset="2"/>
              </a:rPr>
              <a:t>y </a:t>
            </a:r>
            <a:r>
              <a:rPr lang="en-US" altLang="zh-CN" sz="2600" dirty="0">
                <a:sym typeface="Symbol" pitchFamily="18" charset="2"/>
              </a:rPr>
              <a:t>  </a:t>
            </a:r>
            <a:r>
              <a:rPr lang="en-US" altLang="zh-CN" sz="2600" i="1" dirty="0">
                <a:sym typeface="Symbol" pitchFamily="18" charset="2"/>
              </a:rPr>
              <a:t>x</a:t>
            </a:r>
            <a:r>
              <a:rPr lang="en-US" altLang="zh-CN" sz="2600" dirty="0">
                <a:sym typeface="Symbol" pitchFamily="18" charset="2"/>
              </a:rPr>
              <a:t> ) } = ?</a:t>
            </a:r>
          </a:p>
          <a:p>
            <a:pPr marL="914400" lvl="1" indent="-457200">
              <a:lnSpc>
                <a:spcPct val="120000"/>
              </a:lnSpc>
              <a:buFontTx/>
              <a:buAutoNum type="circleNumDbPlain"/>
            </a:pPr>
            <a:r>
              <a:rPr lang="en-US" altLang="zh-CN" sz="2600" dirty="0"/>
              <a:t>U = </a:t>
            </a:r>
            <a:r>
              <a:rPr lang="en-US" altLang="zh-CN" sz="2600" b="1" dirty="0"/>
              <a:t>Z</a:t>
            </a:r>
            <a:r>
              <a:rPr lang="en-US" altLang="zh-CN" sz="2600" dirty="0"/>
              <a:t>.  { </a:t>
            </a:r>
            <a:r>
              <a:rPr lang="en-US" altLang="zh-CN" sz="2600" i="1" dirty="0"/>
              <a:t>x</a:t>
            </a:r>
            <a:r>
              <a:rPr lang="en-US" altLang="zh-CN" sz="2600" dirty="0"/>
              <a:t> | </a:t>
            </a:r>
            <a:r>
              <a:rPr lang="en-US" altLang="zh-CN" sz="2600" dirty="0">
                <a:sym typeface="Symbol" pitchFamily="18" charset="2"/>
              </a:rPr>
              <a:t></a:t>
            </a:r>
            <a:r>
              <a:rPr lang="en-US" altLang="zh-CN" sz="2600" i="1" dirty="0">
                <a:sym typeface="Symbol" pitchFamily="18" charset="2"/>
              </a:rPr>
              <a:t>y</a:t>
            </a:r>
            <a:r>
              <a:rPr lang="en-US" altLang="zh-CN" sz="2600" dirty="0">
                <a:sym typeface="Symbol" pitchFamily="18" charset="2"/>
              </a:rPr>
              <a:t> (</a:t>
            </a:r>
            <a:r>
              <a:rPr lang="en-US" altLang="zh-CN" sz="2600" i="1" dirty="0">
                <a:sym typeface="Symbol" pitchFamily="18" charset="2"/>
              </a:rPr>
              <a:t>y</a:t>
            </a:r>
            <a:r>
              <a:rPr lang="en-US" altLang="zh-CN" sz="2600" dirty="0">
                <a:sym typeface="Symbol" pitchFamily="18" charset="2"/>
              </a:rPr>
              <a:t>   </a:t>
            </a:r>
            <a:r>
              <a:rPr lang="en-US" altLang="zh-CN" sz="2600" i="1" dirty="0">
                <a:sym typeface="Symbol" pitchFamily="18" charset="2"/>
              </a:rPr>
              <a:t>x</a:t>
            </a:r>
            <a:r>
              <a:rPr lang="en-US" altLang="zh-CN" sz="2600" dirty="0">
                <a:sym typeface="Symbol" pitchFamily="18" charset="2"/>
              </a:rPr>
              <a:t> ) } = ?</a:t>
            </a:r>
          </a:p>
          <a:p>
            <a:pPr marL="914400" lvl="1" indent="-457200">
              <a:lnSpc>
                <a:spcPct val="120000"/>
              </a:lnSpc>
              <a:buFontTx/>
              <a:buAutoNum type="circleNumDbPlain"/>
            </a:pPr>
            <a:r>
              <a:rPr lang="en-US" altLang="zh-CN" sz="2600" dirty="0"/>
              <a:t>U = </a:t>
            </a:r>
            <a:r>
              <a:rPr lang="en-US" altLang="zh-CN" sz="2600" b="1" dirty="0"/>
              <a:t>Z</a:t>
            </a:r>
            <a:r>
              <a:rPr lang="en-US" altLang="zh-CN" sz="2600" dirty="0"/>
              <a:t>.  { </a:t>
            </a:r>
            <a:r>
              <a:rPr lang="en-US" altLang="zh-CN" sz="2600" i="1" dirty="0"/>
              <a:t>x</a:t>
            </a:r>
            <a:r>
              <a:rPr lang="en-US" altLang="zh-CN" sz="2600" dirty="0"/>
              <a:t> |</a:t>
            </a:r>
            <a:r>
              <a:rPr lang="en-US" altLang="zh-CN" sz="2600" dirty="0">
                <a:sym typeface="Symbol" pitchFamily="18" charset="2"/>
              </a:rPr>
              <a:t> </a:t>
            </a:r>
            <a:r>
              <a:rPr lang="en-US" altLang="zh-CN" sz="2600" i="1" dirty="0">
                <a:sym typeface="Symbol" pitchFamily="18" charset="2"/>
              </a:rPr>
              <a:t>y</a:t>
            </a:r>
            <a:r>
              <a:rPr lang="en-US" altLang="zh-CN" sz="2600" dirty="0">
                <a:sym typeface="Symbol" pitchFamily="18" charset="2"/>
              </a:rPr>
              <a:t>  (</a:t>
            </a:r>
            <a:r>
              <a:rPr lang="en-US" altLang="zh-CN" sz="2600" i="1" dirty="0">
                <a:sym typeface="Symbol" pitchFamily="18" charset="2"/>
              </a:rPr>
              <a:t>y</a:t>
            </a:r>
            <a:r>
              <a:rPr lang="en-US" altLang="zh-CN" sz="2600" dirty="0">
                <a:sym typeface="Symbol" pitchFamily="18" charset="2"/>
              </a:rPr>
              <a:t>  </a:t>
            </a:r>
            <a:r>
              <a:rPr lang="en-US" altLang="zh-CN" sz="2600" b="1" dirty="0">
                <a:sym typeface="Symbol" pitchFamily="18" charset="2"/>
              </a:rPr>
              <a:t>R</a:t>
            </a:r>
            <a:r>
              <a:rPr lang="en-US" altLang="zh-CN" sz="2600" dirty="0">
                <a:sym typeface="Symbol" pitchFamily="18" charset="2"/>
              </a:rPr>
              <a:t>    </a:t>
            </a:r>
            <a:r>
              <a:rPr lang="en-US" altLang="zh-CN" sz="2600" i="1" dirty="0">
                <a:sym typeface="Symbol" pitchFamily="18" charset="2"/>
              </a:rPr>
              <a:t>y</a:t>
            </a:r>
            <a:r>
              <a:rPr lang="en-US" altLang="zh-CN" sz="2600" baseline="30000" dirty="0"/>
              <a:t>2</a:t>
            </a:r>
            <a:r>
              <a:rPr lang="en-US" altLang="zh-CN" sz="2600" dirty="0">
                <a:sym typeface="Symbol" pitchFamily="18" charset="2"/>
              </a:rPr>
              <a:t> = </a:t>
            </a:r>
            <a:r>
              <a:rPr lang="en-US" altLang="zh-CN" sz="2600" i="1" dirty="0">
                <a:sym typeface="Symbol" pitchFamily="18" charset="2"/>
              </a:rPr>
              <a:t>x</a:t>
            </a:r>
            <a:r>
              <a:rPr lang="en-US" altLang="zh-CN" sz="2600" dirty="0">
                <a:sym typeface="Symbol" pitchFamily="18" charset="2"/>
              </a:rPr>
              <a:t> )} = ?</a:t>
            </a:r>
          </a:p>
          <a:p>
            <a:pPr marL="914400" lvl="1" indent="-457200">
              <a:lnSpc>
                <a:spcPct val="120000"/>
              </a:lnSpc>
              <a:buFontTx/>
              <a:buAutoNum type="circleNumDbPlain"/>
            </a:pPr>
            <a:r>
              <a:rPr lang="en-US" altLang="zh-CN" sz="2600" dirty="0"/>
              <a:t>U = </a:t>
            </a:r>
            <a:r>
              <a:rPr lang="en-US" altLang="zh-CN" sz="2600" b="1" dirty="0"/>
              <a:t>Z</a:t>
            </a:r>
            <a:r>
              <a:rPr lang="en-US" altLang="zh-CN" sz="2600" dirty="0"/>
              <a:t>.  { </a:t>
            </a:r>
            <a:r>
              <a:rPr lang="en-US" altLang="zh-CN" sz="2600" i="1" dirty="0"/>
              <a:t>x</a:t>
            </a:r>
            <a:r>
              <a:rPr lang="en-US" altLang="zh-CN" sz="2600" dirty="0"/>
              <a:t> |</a:t>
            </a:r>
            <a:r>
              <a:rPr lang="en-US" altLang="zh-CN" sz="2600" dirty="0">
                <a:sym typeface="Symbol" pitchFamily="18" charset="2"/>
              </a:rPr>
              <a:t> </a:t>
            </a:r>
            <a:r>
              <a:rPr lang="en-US" altLang="zh-CN" sz="2600" i="1" dirty="0">
                <a:sym typeface="Symbol" pitchFamily="18" charset="2"/>
              </a:rPr>
              <a:t>y</a:t>
            </a:r>
            <a:r>
              <a:rPr lang="en-US" altLang="zh-CN" sz="2600" dirty="0">
                <a:sym typeface="Symbol" pitchFamily="18" charset="2"/>
              </a:rPr>
              <a:t>  (</a:t>
            </a:r>
            <a:r>
              <a:rPr lang="en-US" altLang="zh-CN" sz="2600" i="1" dirty="0">
                <a:sym typeface="Symbol" pitchFamily="18" charset="2"/>
              </a:rPr>
              <a:t>y</a:t>
            </a:r>
            <a:r>
              <a:rPr lang="en-US" altLang="zh-CN" sz="2600" dirty="0">
                <a:sym typeface="Symbol" pitchFamily="18" charset="2"/>
              </a:rPr>
              <a:t>  </a:t>
            </a:r>
            <a:r>
              <a:rPr lang="en-US" altLang="zh-CN" sz="2600" b="1" dirty="0">
                <a:sym typeface="Symbol" pitchFamily="18" charset="2"/>
              </a:rPr>
              <a:t>R </a:t>
            </a:r>
            <a:r>
              <a:rPr lang="en-US" altLang="zh-CN" sz="2600" dirty="0">
                <a:sym typeface="Symbol" pitchFamily="18" charset="2"/>
              </a:rPr>
              <a:t>   </a:t>
            </a:r>
            <a:r>
              <a:rPr lang="en-US" altLang="zh-CN" sz="2600" i="1" dirty="0">
                <a:sym typeface="Symbol" pitchFamily="18" charset="2"/>
              </a:rPr>
              <a:t>y</a:t>
            </a:r>
            <a:r>
              <a:rPr lang="en-US" altLang="zh-CN" sz="2600" baseline="30000" dirty="0"/>
              <a:t>3</a:t>
            </a:r>
            <a:r>
              <a:rPr lang="en-US" altLang="zh-CN" sz="2600" dirty="0">
                <a:sym typeface="Symbol" pitchFamily="18" charset="2"/>
              </a:rPr>
              <a:t> = </a:t>
            </a:r>
            <a:r>
              <a:rPr lang="en-US" altLang="zh-CN" sz="2600" i="1" dirty="0">
                <a:sym typeface="Symbol" pitchFamily="18" charset="2"/>
              </a:rPr>
              <a:t>x</a:t>
            </a:r>
            <a:r>
              <a:rPr lang="en-US" altLang="zh-CN" sz="2600" dirty="0">
                <a:sym typeface="Symbol" pitchFamily="18" charset="2"/>
              </a:rPr>
              <a:t> )} = ?</a:t>
            </a:r>
          </a:p>
          <a:p>
            <a:pPr marL="914400" lvl="1" indent="-457200">
              <a:lnSpc>
                <a:spcPct val="120000"/>
              </a:lnSpc>
              <a:buFontTx/>
              <a:buAutoNum type="circleNumDbPlain"/>
            </a:pPr>
            <a:r>
              <a:rPr lang="en-US" altLang="zh-CN" sz="2600" dirty="0">
                <a:sym typeface="Symbol" pitchFamily="18" charset="2"/>
              </a:rPr>
              <a:t>U = </a:t>
            </a:r>
            <a:r>
              <a:rPr lang="en-US" altLang="zh-CN" sz="2600" b="1" dirty="0">
                <a:sym typeface="Symbol" pitchFamily="18" charset="2"/>
              </a:rPr>
              <a:t>R</a:t>
            </a:r>
            <a:r>
              <a:rPr lang="en-US" altLang="zh-CN" sz="2600" dirty="0">
                <a:sym typeface="Symbol" pitchFamily="18" charset="2"/>
              </a:rPr>
              <a:t>.  </a:t>
            </a:r>
            <a:r>
              <a:rPr lang="en-US" altLang="zh-CN" sz="2600" dirty="0"/>
              <a:t>{ |</a:t>
            </a:r>
            <a:r>
              <a:rPr lang="en-US" altLang="zh-CN" sz="2600" i="1" dirty="0"/>
              <a:t>x</a:t>
            </a:r>
            <a:r>
              <a:rPr lang="en-US" altLang="zh-CN" sz="2600" dirty="0"/>
              <a:t>|  |  </a:t>
            </a:r>
            <a:r>
              <a:rPr lang="en-US" altLang="zh-CN" sz="2600" i="1" dirty="0">
                <a:sym typeface="Symbol" pitchFamily="18" charset="2"/>
              </a:rPr>
              <a:t>x</a:t>
            </a:r>
            <a:r>
              <a:rPr lang="en-US" altLang="zh-CN" sz="2600" dirty="0">
                <a:sym typeface="Symbol" pitchFamily="18" charset="2"/>
              </a:rPr>
              <a:t>  </a:t>
            </a:r>
            <a:r>
              <a:rPr lang="en-US" altLang="zh-CN" sz="2600" b="1" dirty="0">
                <a:sym typeface="Symbol" pitchFamily="18" charset="2"/>
              </a:rPr>
              <a:t>Z</a:t>
            </a:r>
            <a:r>
              <a:rPr lang="en-US" altLang="zh-CN" sz="2600" dirty="0">
                <a:sym typeface="Symbol" pitchFamily="18" charset="2"/>
              </a:rPr>
              <a:t> } = ?</a:t>
            </a:r>
          </a:p>
          <a:p>
            <a:pPr marL="914400" lvl="1" indent="-457200">
              <a:lnSpc>
                <a:spcPct val="120000"/>
              </a:lnSpc>
              <a:buFontTx/>
              <a:buAutoNum type="circleNumDbPlain"/>
            </a:pPr>
            <a:r>
              <a:rPr lang="en-US" altLang="zh-CN" sz="2600" dirty="0">
                <a:sym typeface="Symbol" pitchFamily="18" charset="2"/>
              </a:rPr>
              <a:t>U = </a:t>
            </a:r>
            <a:r>
              <a:rPr lang="en-US" altLang="zh-CN" sz="2600" b="1" dirty="0">
                <a:sym typeface="Symbol" pitchFamily="18" charset="2"/>
              </a:rPr>
              <a:t>R</a:t>
            </a:r>
            <a:r>
              <a:rPr lang="en-US" altLang="zh-CN" sz="2600" dirty="0">
                <a:sym typeface="Symbol" pitchFamily="18" charset="2"/>
              </a:rPr>
              <a:t>.  </a:t>
            </a:r>
            <a:r>
              <a:rPr lang="en-US" altLang="zh-CN" sz="2600" dirty="0"/>
              <a:t>{ |</a:t>
            </a:r>
            <a:r>
              <a:rPr lang="en-US" altLang="zh-CN" sz="2600" i="1" dirty="0"/>
              <a:t>x</a:t>
            </a:r>
            <a:r>
              <a:rPr lang="en-US" altLang="zh-CN" sz="2600" dirty="0"/>
              <a:t>| </a:t>
            </a:r>
            <a:r>
              <a:rPr lang="en-US" altLang="zh-CN" sz="2600" dirty="0">
                <a:sym typeface="Symbol" pitchFamily="18" charset="2"/>
              </a:rPr>
              <a:t>} = ?</a:t>
            </a:r>
            <a:endParaRPr lang="en-US" altLang="zh-CN" sz="2600" dirty="0"/>
          </a:p>
        </p:txBody>
      </p:sp>
      <p:sp>
        <p:nvSpPr>
          <p:cNvPr id="553990" name="Rectangle 6"/>
          <p:cNvSpPr>
            <a:spLocks noChangeArrowheads="1"/>
          </p:cNvSpPr>
          <p:nvPr/>
        </p:nvSpPr>
        <p:spPr bwMode="auto">
          <a:xfrm>
            <a:off x="8724900" y="1916114"/>
            <a:ext cx="19431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33400" indent="-533400" latinLnBrk="1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80000"/>
              <a:defRPr/>
            </a:pPr>
            <a:r>
              <a:rPr lang="en-US" altLang="zh-CN" sz="2600" b="1" i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sym typeface="Symbol" pitchFamily="18" charset="2"/>
              </a:rPr>
              <a:t>{ 0 }</a:t>
            </a:r>
          </a:p>
          <a:p>
            <a:pPr marL="533400" indent="-533400" latinLnBrk="1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80000"/>
              <a:defRPr/>
            </a:pPr>
            <a:r>
              <a:rPr lang="en-US" altLang="zh-CN" sz="2600" b="1" i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sym typeface="Symbol" pitchFamily="18" charset="2"/>
              </a:rPr>
              <a:t></a:t>
            </a:r>
          </a:p>
          <a:p>
            <a:pPr marL="533400" indent="-533400" latinLnBrk="1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80000"/>
              <a:defRPr/>
            </a:pPr>
            <a:r>
              <a:rPr lang="en-US" altLang="zh-CN" sz="2600" b="1" i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N</a:t>
            </a:r>
          </a:p>
          <a:p>
            <a:pPr marL="533400" indent="-533400" latinLnBrk="1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80000"/>
              <a:defRPr/>
            </a:pPr>
            <a:r>
              <a:rPr lang="en-US" altLang="zh-CN" sz="2600" b="1" i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Z</a:t>
            </a:r>
          </a:p>
          <a:p>
            <a:pPr marL="533400" indent="-533400" latinLnBrk="1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80000"/>
              <a:defRPr/>
            </a:pPr>
            <a:r>
              <a:rPr lang="en-US" altLang="zh-CN" sz="2600" b="1" i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N</a:t>
            </a:r>
          </a:p>
          <a:p>
            <a:pPr marL="533400" indent="-533400" latinLnBrk="1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80000"/>
              <a:defRPr/>
            </a:pPr>
            <a:r>
              <a:rPr lang="zh-CN" altLang="en-US" sz="2600" b="1" i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非负实数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4"/>
          <p:cNvSpPr>
            <a:spLocks noGrp="1" noChangeArrowheads="1"/>
          </p:cNvSpPr>
          <p:nvPr>
            <p:ph type="title"/>
          </p:nvPr>
        </p:nvSpPr>
        <p:spPr>
          <a:xfrm>
            <a:off x="551384" y="188640"/>
            <a:ext cx="10723033" cy="838200"/>
          </a:xfrm>
        </p:spPr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532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59496" y="1628800"/>
            <a:ext cx="8040687" cy="4724400"/>
          </a:xfrm>
        </p:spPr>
        <p:txBody>
          <a:bodyPr/>
          <a:lstStyle/>
          <a:p>
            <a:pPr marL="393700" indent="-393700"/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下面说法正确的是？</a:t>
            </a:r>
          </a:p>
          <a:p>
            <a:pPr marL="990600" lvl="1" indent="-533400">
              <a:buFontTx/>
              <a:buAutoNum type="circleNumDbPlain"/>
            </a:pPr>
            <a:r>
              <a:rPr lang="en-US" altLang="zh-CN">
                <a:sym typeface="Symbol" pitchFamily="18" charset="2"/>
              </a:rPr>
              <a:t>3  R</a:t>
            </a:r>
          </a:p>
          <a:p>
            <a:pPr marL="990600" lvl="1" indent="-533400">
              <a:buFontTx/>
              <a:buAutoNum type="circleNumDbPlain"/>
            </a:pPr>
            <a:r>
              <a:rPr lang="en-US" altLang="zh-CN">
                <a:sym typeface="Symbol" pitchFamily="18" charset="2"/>
              </a:rPr>
              <a:t>-3 N</a:t>
            </a:r>
          </a:p>
          <a:p>
            <a:pPr marL="990600" lvl="1" indent="-533400">
              <a:buFontTx/>
              <a:buAutoNum type="circleNumDbPlain"/>
            </a:pPr>
            <a:r>
              <a:rPr lang="en-US" altLang="zh-CN">
                <a:sym typeface="Symbol" pitchFamily="18" charset="2"/>
              </a:rPr>
              <a:t>-3 R</a:t>
            </a:r>
          </a:p>
          <a:p>
            <a:pPr marL="990600" lvl="1" indent="-533400">
              <a:buFontTx/>
              <a:buAutoNum type="circleNumDbPlain"/>
            </a:pPr>
            <a:r>
              <a:rPr lang="en-US" altLang="zh-CN">
                <a:sym typeface="Symbol" pitchFamily="18" charset="2"/>
              </a:rPr>
              <a:t>0  Z</a:t>
            </a:r>
            <a:r>
              <a:rPr lang="en-US" altLang="zh-CN" baseline="30000">
                <a:sym typeface="Symbol" pitchFamily="18" charset="2"/>
              </a:rPr>
              <a:t>+</a:t>
            </a:r>
          </a:p>
          <a:p>
            <a:pPr marL="990600" lvl="1" indent="-533400">
              <a:buFontTx/>
              <a:buAutoNum type="circleNumDbPlain"/>
            </a:pPr>
            <a:r>
              <a:rPr lang="en-US" altLang="zh-CN">
                <a:sym typeface="Symbol" pitchFamily="18" charset="2"/>
              </a:rPr>
              <a:t></a:t>
            </a:r>
            <a:r>
              <a:rPr lang="en-US" altLang="zh-CN" sz="2600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sz="2600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R</a:t>
            </a:r>
            <a:r>
              <a:rPr lang="en-US" altLang="zh-CN" sz="2600" i="1">
                <a:sym typeface="Symbol" pitchFamily="18" charset="2"/>
              </a:rPr>
              <a:t>x</a:t>
            </a:r>
            <a:r>
              <a:rPr lang="en-US" altLang="zh-CN" baseline="30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=-5)</a:t>
            </a:r>
          </a:p>
        </p:txBody>
      </p:sp>
      <p:sp>
        <p:nvSpPr>
          <p:cNvPr id="484359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959601" y="2781300"/>
            <a:ext cx="24495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latinLnBrk="1">
              <a:buSzPct val="80000"/>
              <a:defRPr/>
            </a:pPr>
            <a:r>
              <a:rPr lang="zh-CN" altLang="en-US" b="1" i="0" dirty="0">
                <a:solidFill>
                  <a:schemeClr val="accent5">
                    <a:lumMod val="50000"/>
                  </a:schemeClr>
                </a:solidFill>
                <a:latin typeface="+mn-lt"/>
                <a:ea typeface="楷体_GB2312" pitchFamily="49" charset="-122"/>
                <a:sym typeface="Symbol" pitchFamily="18" charset="2"/>
              </a:rPr>
              <a:t>解：①③④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1148" y="177754"/>
            <a:ext cx="10723033" cy="838200"/>
          </a:xfrm>
        </p:spPr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2320" y="1484313"/>
            <a:ext cx="8040687" cy="4724400"/>
          </a:xfrm>
        </p:spPr>
        <p:txBody>
          <a:bodyPr/>
          <a:lstStyle/>
          <a:p>
            <a:pPr marL="457200" indent="-457200"/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与、类似的算术运算符是？</a:t>
            </a:r>
          </a:p>
          <a:p>
            <a:pPr marL="457200" indent="-457200"/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下面说法正确的是？</a:t>
            </a:r>
          </a:p>
          <a:p>
            <a:pPr marL="990600" lvl="1" indent="-533400">
              <a:buFontTx/>
              <a:buAutoNum type="circleNumDbPlain"/>
            </a:pPr>
            <a:r>
              <a:rPr lang="pt-BR" altLang="zh-CN" dirty="0">
                <a:sym typeface="Symbol" pitchFamily="18" charset="2"/>
              </a:rPr>
              <a:t>N  R</a:t>
            </a:r>
          </a:p>
          <a:p>
            <a:pPr marL="990600" lvl="1" indent="-533400">
              <a:buFontTx/>
              <a:buAutoNum type="circleNumDbPlain"/>
            </a:pPr>
            <a:r>
              <a:rPr lang="pt-BR" altLang="zh-CN" dirty="0">
                <a:sym typeface="Symbol" pitchFamily="18" charset="2"/>
              </a:rPr>
              <a:t>Z  N </a:t>
            </a:r>
          </a:p>
          <a:p>
            <a:pPr marL="990600" lvl="1" indent="-533400">
              <a:buFontTx/>
              <a:buAutoNum type="circleNumDbPlain"/>
            </a:pPr>
            <a:r>
              <a:rPr lang="pt-BR" altLang="zh-CN" dirty="0">
                <a:sym typeface="Symbol" pitchFamily="18" charset="2"/>
              </a:rPr>
              <a:t>-3  R</a:t>
            </a:r>
          </a:p>
          <a:p>
            <a:pPr marL="990600" lvl="1" indent="-533400">
              <a:buFontTx/>
              <a:buAutoNum type="circleNumDbPlain"/>
            </a:pPr>
            <a:r>
              <a:rPr lang="pt-BR" altLang="zh-CN" dirty="0">
                <a:sym typeface="Symbol" pitchFamily="18" charset="2"/>
              </a:rPr>
              <a:t>{1,2}  Z</a:t>
            </a:r>
            <a:r>
              <a:rPr lang="pt-BR" altLang="zh-CN" baseline="30000" dirty="0">
                <a:sym typeface="Symbol" pitchFamily="18" charset="2"/>
              </a:rPr>
              <a:t>+</a:t>
            </a:r>
          </a:p>
        </p:txBody>
      </p:sp>
      <p:sp>
        <p:nvSpPr>
          <p:cNvPr id="48845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256589" y="3357563"/>
            <a:ext cx="18002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latinLnBrk="1">
              <a:buSzPct val="80000"/>
              <a:defRPr/>
            </a:pPr>
            <a:r>
              <a:rPr lang="zh-CN" altLang="en-US" b="1" i="0" dirty="0">
                <a:solidFill>
                  <a:schemeClr val="accent5">
                    <a:lumMod val="50000"/>
                  </a:schemeClr>
                </a:solidFill>
                <a:latin typeface="+mn-lt"/>
                <a:ea typeface="楷体_GB2312" pitchFamily="49" charset="-122"/>
                <a:sym typeface="Symbol" pitchFamily="18" charset="2"/>
              </a:rPr>
              <a:t>解：①④</a:t>
            </a:r>
          </a:p>
        </p:txBody>
      </p:sp>
      <p:sp>
        <p:nvSpPr>
          <p:cNvPr id="488453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183564" y="1484313"/>
            <a:ext cx="20542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latinLnBrk="1">
              <a:buSzPct val="80000"/>
              <a:defRPr/>
            </a:pPr>
            <a:r>
              <a:rPr lang="zh-CN" altLang="en-US" b="1" i="0" dirty="0">
                <a:solidFill>
                  <a:schemeClr val="accent5">
                    <a:lumMod val="50000"/>
                  </a:schemeClr>
                </a:solidFill>
                <a:latin typeface="+mn-lt"/>
                <a:ea typeface="楷体_GB2312" pitchFamily="49" charset="-122"/>
                <a:sym typeface="Symbol" pitchFamily="18" charset="2"/>
              </a:rPr>
              <a:t>解：＜、≤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2" grpId="0"/>
      <p:bldP spid="48845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341438"/>
            <a:ext cx="8040688" cy="4724400"/>
          </a:xfrm>
        </p:spPr>
        <p:txBody>
          <a:bodyPr/>
          <a:lstStyle/>
          <a:p>
            <a:pPr marL="457200" indent="-457200"/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下面说法正确的是？</a:t>
            </a:r>
          </a:p>
          <a:p>
            <a:pPr marL="990600" lvl="1" indent="-533400">
              <a:buFontTx/>
              <a:buAutoNum type="circleNumDbPlain"/>
            </a:pPr>
            <a:r>
              <a:rPr lang="pt-BR" altLang="zh-CN">
                <a:sym typeface="Symbol" pitchFamily="18" charset="2"/>
              </a:rPr>
              <a:t>{</a:t>
            </a:r>
            <a:r>
              <a:rPr lang="pt-BR" altLang="zh-CN" sz="2600" i="1">
                <a:sym typeface="Symbol" pitchFamily="18" charset="2"/>
              </a:rPr>
              <a:t>x</a:t>
            </a:r>
            <a:r>
              <a:rPr lang="pt-BR" altLang="zh-CN">
                <a:sym typeface="Symbol" pitchFamily="18" charset="2"/>
              </a:rPr>
              <a:t>}  {</a:t>
            </a:r>
            <a:r>
              <a:rPr lang="pt-BR" altLang="zh-CN" sz="2600" i="1">
                <a:sym typeface="Symbol" pitchFamily="18" charset="2"/>
              </a:rPr>
              <a:t>x</a:t>
            </a:r>
            <a:r>
              <a:rPr lang="pt-BR" altLang="zh-CN">
                <a:sym typeface="Symbol" pitchFamily="18" charset="2"/>
              </a:rPr>
              <a:t>}</a:t>
            </a:r>
          </a:p>
          <a:p>
            <a:pPr marL="990600" lvl="1" indent="-533400">
              <a:buFontTx/>
              <a:buAutoNum type="circleNumDbPlain"/>
            </a:pPr>
            <a:r>
              <a:rPr lang="en-US" altLang="zh-CN">
                <a:sym typeface="Symbol" pitchFamily="18" charset="2"/>
              </a:rPr>
              <a:t>{</a:t>
            </a:r>
            <a:r>
              <a:rPr lang="en-US" altLang="zh-CN" sz="2600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}  {</a:t>
            </a:r>
            <a:r>
              <a:rPr lang="en-US" altLang="zh-CN" sz="2600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,{</a:t>
            </a:r>
            <a:r>
              <a:rPr lang="en-US" altLang="zh-CN" sz="2600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}}</a:t>
            </a:r>
          </a:p>
          <a:p>
            <a:pPr marL="990600" lvl="1" indent="-533400">
              <a:buFontTx/>
              <a:buAutoNum type="circleNumDbPlain"/>
            </a:pPr>
            <a:r>
              <a:rPr lang="en-US" altLang="zh-CN">
                <a:sym typeface="Symbol" pitchFamily="18" charset="2"/>
              </a:rPr>
              <a:t>{</a:t>
            </a:r>
            <a:r>
              <a:rPr lang="en-US" altLang="zh-CN" sz="2600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}  {</a:t>
            </a:r>
            <a:r>
              <a:rPr lang="en-US" altLang="zh-CN" sz="2600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,{</a:t>
            </a:r>
            <a:r>
              <a:rPr lang="en-US" altLang="zh-CN" sz="2600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}}</a:t>
            </a:r>
          </a:p>
          <a:p>
            <a:pPr marL="990600" lvl="1" indent="-533400">
              <a:buFontTx/>
              <a:buAutoNum type="circleNumDbPlain"/>
            </a:pPr>
            <a:r>
              <a:rPr lang="en-US" altLang="zh-CN">
                <a:sym typeface="Symbol" pitchFamily="18" charset="2"/>
              </a:rPr>
              <a:t>{</a:t>
            </a:r>
            <a:r>
              <a:rPr lang="en-US" altLang="zh-CN" sz="2600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}  {</a:t>
            </a:r>
            <a:r>
              <a:rPr lang="en-US" altLang="zh-CN" sz="2600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}</a:t>
            </a:r>
          </a:p>
        </p:txBody>
      </p:sp>
      <p:sp>
        <p:nvSpPr>
          <p:cNvPr id="49459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032626" y="2276475"/>
            <a:ext cx="24495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latinLnBrk="1">
              <a:buSzPct val="80000"/>
              <a:defRPr/>
            </a:pPr>
            <a:r>
              <a:rPr lang="zh-CN" altLang="en-US" b="1" i="0" dirty="0">
                <a:solidFill>
                  <a:schemeClr val="accent5">
                    <a:lumMod val="50000"/>
                  </a:schemeClr>
                </a:solidFill>
                <a:latin typeface="+mn-lt"/>
                <a:ea typeface="楷体_GB2312" pitchFamily="49" charset="-122"/>
                <a:sym typeface="Symbol" pitchFamily="18" charset="2"/>
              </a:rPr>
              <a:t>解：①②③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C72A06-3FCF-46AD-8597-00C54C2797A0}" type="slidenum">
              <a:rPr lang="en-US" altLang="zh-CN" smtClean="0">
                <a:ea typeface="华文中宋" charset="-122"/>
              </a:rPr>
              <a:pPr/>
              <a:t>26</a:t>
            </a:fld>
            <a:endParaRPr lang="en-US" altLang="zh-CN">
              <a:ea typeface="华文中宋" charset="-122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93700" indent="-393700">
              <a:lnSpc>
                <a:spcPct val="120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下面说法正确的是？</a:t>
            </a:r>
          </a:p>
          <a:p>
            <a:pPr marL="990600" lvl="1" indent="-533400">
              <a:lnSpc>
                <a:spcPct val="120000"/>
              </a:lnSpc>
              <a:buFontTx/>
              <a:buAutoNum type="circleNumDbPlain"/>
            </a:pPr>
            <a:r>
              <a:rPr lang="pt-BR" altLang="zh-CN" sz="2400" dirty="0">
                <a:sym typeface="Symbol" pitchFamily="18" charset="2"/>
              </a:rPr>
              <a:t>  </a:t>
            </a:r>
          </a:p>
          <a:p>
            <a:pPr marL="990600" lvl="1" indent="-533400">
              <a:lnSpc>
                <a:spcPct val="120000"/>
              </a:lnSpc>
              <a:buFontTx/>
              <a:buAutoNum type="circleNumDbPlain"/>
            </a:pPr>
            <a:r>
              <a:rPr lang="pt-BR" altLang="zh-CN" sz="2400" dirty="0">
                <a:sym typeface="Symbol" pitchFamily="18" charset="2"/>
              </a:rPr>
              <a:t>  </a:t>
            </a:r>
          </a:p>
          <a:p>
            <a:pPr marL="990600" lvl="1" indent="-533400">
              <a:lnSpc>
                <a:spcPct val="120000"/>
              </a:lnSpc>
              <a:buFontTx/>
              <a:buAutoNum type="circleNumDbPlain"/>
            </a:pPr>
            <a:r>
              <a:rPr lang="pt-BR" altLang="zh-CN" sz="2400" dirty="0">
                <a:sym typeface="Symbol" pitchFamily="18" charset="2"/>
              </a:rPr>
              <a:t> = {}</a:t>
            </a:r>
          </a:p>
          <a:p>
            <a:pPr marL="990600" lvl="1" indent="-533400">
              <a:lnSpc>
                <a:spcPct val="120000"/>
              </a:lnSpc>
              <a:buFontTx/>
              <a:buAutoNum type="circleNumDbPlain"/>
            </a:pPr>
            <a:r>
              <a:rPr lang="en-US" altLang="zh-CN" sz="2400" dirty="0">
                <a:sym typeface="Symbol" pitchFamily="18" charset="2"/>
              </a:rPr>
              <a:t>  {1,2,3}</a:t>
            </a:r>
          </a:p>
          <a:p>
            <a:pPr marL="990600" lvl="1" indent="-533400">
              <a:lnSpc>
                <a:spcPct val="120000"/>
              </a:lnSpc>
              <a:buFontTx/>
              <a:buAutoNum type="circleNumDbPlain"/>
            </a:pPr>
            <a:r>
              <a:rPr lang="en-US" altLang="zh-CN" sz="2400" dirty="0">
                <a:sym typeface="Symbol" pitchFamily="18" charset="2"/>
              </a:rPr>
              <a:t>  {1,2,3}</a:t>
            </a:r>
          </a:p>
          <a:p>
            <a:pPr marL="990600" lvl="1" indent="-533400">
              <a:lnSpc>
                <a:spcPct val="120000"/>
              </a:lnSpc>
              <a:buFontTx/>
              <a:buAutoNum type="circleNumDbPlain"/>
            </a:pPr>
            <a:r>
              <a:rPr lang="en-US" altLang="zh-CN" sz="2400" dirty="0">
                <a:sym typeface="Symbol" pitchFamily="18" charset="2"/>
              </a:rPr>
              <a:t>  {,1,2,3}</a:t>
            </a:r>
          </a:p>
          <a:p>
            <a:pPr marL="990600" lvl="1" indent="-533400">
              <a:lnSpc>
                <a:spcPct val="120000"/>
              </a:lnSpc>
              <a:buFontTx/>
              <a:buAutoNum type="circleNumDbPlain"/>
            </a:pPr>
            <a:r>
              <a:rPr lang="en-US" altLang="zh-CN" sz="2400" dirty="0">
                <a:sym typeface="Symbol" pitchFamily="18" charset="2"/>
              </a:rPr>
              <a:t>  {,1,2,3}</a:t>
            </a:r>
          </a:p>
        </p:txBody>
      </p:sp>
      <p:sp>
        <p:nvSpPr>
          <p:cNvPr id="49254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032626" y="2565400"/>
            <a:ext cx="24495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latinLnBrk="1">
              <a:buSzPct val="80000"/>
              <a:defRPr/>
            </a:pPr>
            <a:r>
              <a:rPr lang="zh-CN" altLang="en-US" b="1" i="0" dirty="0">
                <a:solidFill>
                  <a:schemeClr val="accent5">
                    <a:lumMod val="50000"/>
                  </a:schemeClr>
                </a:solidFill>
                <a:latin typeface="+mn-lt"/>
                <a:ea typeface="楷体_GB2312" pitchFamily="49" charset="-122"/>
                <a:sym typeface="Symbol" pitchFamily="18" charset="2"/>
              </a:rPr>
              <a:t>解：①④⑥⑦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8DFE8D-1CB4-4E1D-ADC6-7D02D3D6E31C}" type="slidenum">
              <a:rPr lang="en-US" altLang="zh-CN" smtClean="0">
                <a:ea typeface="华文中宋" charset="-122"/>
              </a:rPr>
              <a:pPr/>
              <a:t>27</a:t>
            </a:fld>
            <a:endParaRPr lang="en-US" altLang="zh-CN">
              <a:ea typeface="华文中宋" charset="-122"/>
            </a:endParaRPr>
          </a:p>
        </p:txBody>
      </p:sp>
      <p:sp>
        <p:nvSpPr>
          <p:cNvPr id="614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847850" y="1341438"/>
            <a:ext cx="8040688" cy="4724400"/>
          </a:xfrm>
        </p:spPr>
        <p:txBody>
          <a:bodyPr/>
          <a:lstStyle/>
          <a:p>
            <a:pPr marL="609600" indent="-609600"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计算以下集合的基数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(cardinality)</a:t>
            </a:r>
          </a:p>
          <a:p>
            <a:pPr marL="990600" lvl="1" indent="-533400">
              <a:lnSpc>
                <a:spcPct val="120000"/>
              </a:lnSpc>
              <a:buFontTx/>
              <a:buAutoNum type="circleNumDbPlain"/>
            </a:pPr>
            <a:r>
              <a:rPr lang="en-US" altLang="zh-CN" sz="2400" dirty="0">
                <a:sym typeface="Symbol" pitchFamily="18" charset="2"/>
              </a:rPr>
              <a:t>|{1, -13, 4, -13, 1}|</a:t>
            </a:r>
          </a:p>
          <a:p>
            <a:pPr marL="990600" lvl="1" indent="-533400">
              <a:lnSpc>
                <a:spcPct val="120000"/>
              </a:lnSpc>
              <a:buFontTx/>
              <a:buAutoNum type="circleNumDbPlain"/>
            </a:pPr>
            <a:r>
              <a:rPr lang="en-US" altLang="zh-CN" sz="2400" dirty="0">
                <a:sym typeface="Symbol" pitchFamily="18" charset="2"/>
              </a:rPr>
              <a:t>|{3, {1,2,3,4}, }|</a:t>
            </a:r>
          </a:p>
          <a:p>
            <a:pPr marL="990600" lvl="1" indent="-533400">
              <a:lnSpc>
                <a:spcPct val="120000"/>
              </a:lnSpc>
              <a:buFontTx/>
              <a:buAutoNum type="circleNumDbPlain"/>
            </a:pPr>
            <a:r>
              <a:rPr lang="en-US" altLang="zh-CN" sz="2400" dirty="0">
                <a:sym typeface="Symbol" pitchFamily="18" charset="2"/>
              </a:rPr>
              <a:t>|{ }|</a:t>
            </a:r>
          </a:p>
          <a:p>
            <a:pPr marL="990600" lvl="1" indent="-533400">
              <a:lnSpc>
                <a:spcPct val="120000"/>
              </a:lnSpc>
              <a:buFontTx/>
              <a:buAutoNum type="circleNumDbPlain"/>
            </a:pPr>
            <a:r>
              <a:rPr lang="en-US" altLang="zh-CN" sz="2400" dirty="0">
                <a:sym typeface="Symbol" pitchFamily="18" charset="2"/>
              </a:rPr>
              <a:t>|{ { }, {{ }}, {{{ }}} }|</a:t>
            </a:r>
          </a:p>
          <a:p>
            <a:pPr marL="990600" lvl="1" indent="-533400">
              <a:lnSpc>
                <a:spcPct val="120000"/>
              </a:lnSpc>
              <a:buFontTx/>
              <a:buAutoNum type="circleNumDbPlain"/>
            </a:pPr>
            <a:r>
              <a:rPr lang="en-US" altLang="zh-CN" sz="2400" dirty="0">
                <a:sym typeface="Symbol" pitchFamily="18" charset="2"/>
              </a:rPr>
              <a:t>|{ , {}, {,{}}|</a:t>
            </a:r>
          </a:p>
          <a:p>
            <a:pPr marL="990600" lvl="1" indent="-533400">
              <a:lnSpc>
                <a:spcPct val="120000"/>
              </a:lnSpc>
              <a:buFontTx/>
              <a:buAutoNum type="circleNumDbPlain"/>
            </a:pPr>
            <a:r>
              <a:rPr lang="en-US" altLang="zh-CN" sz="2400" dirty="0">
                <a:sym typeface="Symbol" pitchFamily="18" charset="2"/>
              </a:rPr>
              <a:t>|{0,1,2,3,</a:t>
            </a:r>
            <a:r>
              <a:rPr lang="en-US" altLang="zh-CN" sz="2400" dirty="0">
                <a:latin typeface="宋体" charset="-122"/>
                <a:sym typeface="Symbol" pitchFamily="18" charset="2"/>
              </a:rPr>
              <a:t>…</a:t>
            </a:r>
            <a:r>
              <a:rPr lang="en-US" altLang="zh-CN" sz="2400" dirty="0">
                <a:sym typeface="Symbol" pitchFamily="18" charset="2"/>
              </a:rPr>
              <a:t>}|</a:t>
            </a:r>
          </a:p>
          <a:p>
            <a:pPr marL="990600" lvl="1" indent="-533400">
              <a:lnSpc>
                <a:spcPct val="120000"/>
              </a:lnSpc>
              <a:buFontTx/>
              <a:buAutoNum type="circleNumDbPlain"/>
            </a:pPr>
            <a:r>
              <a:rPr lang="en-US" altLang="zh-CN" sz="2400" dirty="0">
                <a:sym typeface="Symbol" pitchFamily="18" charset="2"/>
              </a:rPr>
              <a:t>|P({</a:t>
            </a:r>
            <a:r>
              <a:rPr lang="en-US" altLang="zh-CN" sz="2400" i="1" dirty="0" err="1">
                <a:sym typeface="Symbol" pitchFamily="18" charset="2"/>
              </a:rPr>
              <a:t>a</a:t>
            </a:r>
            <a:r>
              <a:rPr lang="en-US" altLang="zh-CN" sz="2400" dirty="0" err="1">
                <a:sym typeface="Symbol" pitchFamily="18" charset="2"/>
              </a:rPr>
              <a:t>,</a:t>
            </a:r>
            <a:r>
              <a:rPr lang="en-US" altLang="zh-CN" sz="2400" i="1" dirty="0" err="1">
                <a:sym typeface="Symbol" pitchFamily="18" charset="2"/>
              </a:rPr>
              <a:t>b</a:t>
            </a:r>
            <a:r>
              <a:rPr lang="en-US" altLang="zh-CN" sz="2400" dirty="0">
                <a:sym typeface="Symbol" pitchFamily="18" charset="2"/>
              </a:rPr>
              <a:t>})|</a:t>
            </a:r>
          </a:p>
          <a:p>
            <a:pPr marL="990600" lvl="1" indent="-533400">
              <a:lnSpc>
                <a:spcPct val="120000"/>
              </a:lnSpc>
              <a:buFontTx/>
              <a:buAutoNum type="circleNumDbPlain"/>
            </a:pPr>
            <a:r>
              <a:rPr lang="en-US" altLang="zh-CN" sz="2400" dirty="0">
                <a:sym typeface="Symbol" pitchFamily="18" charset="2"/>
              </a:rPr>
              <a:t>|P()|</a:t>
            </a:r>
          </a:p>
          <a:p>
            <a:pPr marL="990600" lvl="1" indent="-533400">
              <a:lnSpc>
                <a:spcPct val="120000"/>
              </a:lnSpc>
              <a:buFontTx/>
              <a:buAutoNum type="circleNumDbPlain"/>
            </a:pPr>
            <a:r>
              <a:rPr lang="en-US" altLang="zh-CN" sz="2400" dirty="0">
                <a:sym typeface="Symbol" pitchFamily="18" charset="2"/>
              </a:rPr>
              <a:t>|P({,{}})|</a:t>
            </a:r>
          </a:p>
        </p:txBody>
      </p:sp>
      <p:sp>
        <p:nvSpPr>
          <p:cNvPr id="49050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86576" y="2493963"/>
            <a:ext cx="24495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latinLnBrk="1">
              <a:buSzPct val="80000"/>
            </a:pPr>
            <a:r>
              <a:rPr lang="en-US" altLang="zh-CN" sz="2000" b="1" i="0">
                <a:solidFill>
                  <a:srgbClr val="A50021"/>
                </a:solidFill>
                <a:ea typeface="宋体" charset="-122"/>
                <a:sym typeface="Symbol" pitchFamily="18" charset="2"/>
              </a:rPr>
              <a:t>②=3</a:t>
            </a:r>
          </a:p>
        </p:txBody>
      </p:sp>
      <p:sp>
        <p:nvSpPr>
          <p:cNvPr id="490501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86576" y="1916113"/>
            <a:ext cx="244951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latinLnBrk="1">
              <a:buSzPct val="80000"/>
            </a:pPr>
            <a:r>
              <a:rPr lang="en-US" altLang="zh-CN" sz="2000" b="1" i="0">
                <a:solidFill>
                  <a:srgbClr val="A50021"/>
                </a:solidFill>
                <a:ea typeface="宋体" charset="-122"/>
                <a:sym typeface="Symbol" pitchFamily="18" charset="2"/>
              </a:rPr>
              <a:t>①=3</a:t>
            </a:r>
          </a:p>
        </p:txBody>
      </p:sp>
      <p:sp>
        <p:nvSpPr>
          <p:cNvPr id="490504" name="Rectangle 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88163" y="3500438"/>
            <a:ext cx="24495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latinLnBrk="1">
              <a:buSzPct val="80000"/>
            </a:pPr>
            <a:r>
              <a:rPr lang="en-US" altLang="zh-CN" sz="2000" b="1" i="0">
                <a:solidFill>
                  <a:srgbClr val="A50021"/>
                </a:solidFill>
                <a:ea typeface="宋体" charset="-122"/>
                <a:sym typeface="Symbol" pitchFamily="18" charset="2"/>
              </a:rPr>
              <a:t>④=3</a:t>
            </a:r>
          </a:p>
        </p:txBody>
      </p:sp>
      <p:sp>
        <p:nvSpPr>
          <p:cNvPr id="490505" name="Rectangle 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86576" y="2997200"/>
            <a:ext cx="24495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latinLnBrk="1">
              <a:buSzPct val="80000"/>
            </a:pPr>
            <a:r>
              <a:rPr lang="en-US" altLang="zh-CN" sz="2000" b="1" i="0">
                <a:solidFill>
                  <a:srgbClr val="A50021"/>
                </a:solidFill>
                <a:ea typeface="宋体" charset="-122"/>
                <a:sym typeface="Symbol" pitchFamily="18" charset="2"/>
              </a:rPr>
              <a:t>③=||=0</a:t>
            </a:r>
          </a:p>
        </p:txBody>
      </p:sp>
      <p:sp>
        <p:nvSpPr>
          <p:cNvPr id="490506" name="Rectangle 10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86576" y="4510088"/>
            <a:ext cx="24495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latinLnBrk="1">
              <a:buSzPct val="80000"/>
            </a:pPr>
            <a:r>
              <a:rPr lang="en-US" altLang="zh-CN" sz="2000" b="1" i="0">
                <a:solidFill>
                  <a:srgbClr val="A50021"/>
                </a:solidFill>
                <a:ea typeface="宋体" charset="-122"/>
                <a:sym typeface="Symbol" pitchFamily="18" charset="2"/>
              </a:rPr>
              <a:t>⑥=</a:t>
            </a:r>
            <a:r>
              <a:rPr lang="zh-CN" altLang="en-US" sz="2000" b="1" i="0">
                <a:solidFill>
                  <a:srgbClr val="A50021"/>
                </a:solidFill>
                <a:ea typeface="宋体" charset="-122"/>
                <a:sym typeface="Symbol" pitchFamily="18" charset="2"/>
              </a:rPr>
              <a:t>无限</a:t>
            </a:r>
          </a:p>
        </p:txBody>
      </p:sp>
      <p:sp>
        <p:nvSpPr>
          <p:cNvPr id="490507" name="Rectangle 11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86576" y="4005263"/>
            <a:ext cx="24495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latinLnBrk="1">
              <a:buSzPct val="80000"/>
            </a:pPr>
            <a:r>
              <a:rPr lang="en-US" altLang="zh-CN" sz="2000" b="1" i="0">
                <a:solidFill>
                  <a:srgbClr val="A50021"/>
                </a:solidFill>
                <a:ea typeface="宋体" charset="-122"/>
                <a:sym typeface="Symbol" pitchFamily="18" charset="2"/>
              </a:rPr>
              <a:t>⑤=3</a:t>
            </a:r>
          </a:p>
        </p:txBody>
      </p:sp>
      <p:sp>
        <p:nvSpPr>
          <p:cNvPr id="490508" name="Rectangle 1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86576" y="5029200"/>
            <a:ext cx="24495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latinLnBrk="1">
              <a:buSzPct val="80000"/>
            </a:pPr>
            <a:r>
              <a:rPr lang="en-US" altLang="zh-CN" sz="2000" b="1" i="0">
                <a:solidFill>
                  <a:srgbClr val="A50021"/>
                </a:solidFill>
                <a:ea typeface="宋体" charset="-122"/>
                <a:sym typeface="Symbol" pitchFamily="18" charset="2"/>
              </a:rPr>
              <a:t>⑦=4</a:t>
            </a:r>
          </a:p>
        </p:txBody>
      </p:sp>
      <p:sp>
        <p:nvSpPr>
          <p:cNvPr id="490509" name="Rectangle 1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86576" y="6021388"/>
            <a:ext cx="24495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latinLnBrk="1">
              <a:buSzPct val="80000"/>
            </a:pPr>
            <a:r>
              <a:rPr lang="en-US" altLang="zh-CN" sz="2000" b="1" i="0">
                <a:solidFill>
                  <a:srgbClr val="A50021"/>
                </a:solidFill>
                <a:ea typeface="宋体" charset="-122"/>
                <a:sym typeface="Symbol" pitchFamily="18" charset="2"/>
              </a:rPr>
              <a:t>⑨=4</a:t>
            </a:r>
          </a:p>
        </p:txBody>
      </p:sp>
      <p:sp>
        <p:nvSpPr>
          <p:cNvPr id="490510" name="Rectangle 1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86576" y="5518150"/>
            <a:ext cx="24495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latinLnBrk="1">
              <a:buSzPct val="80000"/>
            </a:pPr>
            <a:r>
              <a:rPr lang="en-US" altLang="zh-CN" sz="2000" b="1" i="0">
                <a:solidFill>
                  <a:srgbClr val="A50021"/>
                </a:solidFill>
                <a:ea typeface="宋体" charset="-122"/>
                <a:sym typeface="Symbol" pitchFamily="18" charset="2"/>
              </a:rPr>
              <a:t>⑧=1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0" grpId="0"/>
      <p:bldP spid="490501" grpId="0"/>
      <p:bldP spid="490504" grpId="0"/>
      <p:bldP spid="490505" grpId="0"/>
      <p:bldP spid="490506" grpId="0"/>
      <p:bldP spid="490507" grpId="0"/>
      <p:bldP spid="490508" grpId="0"/>
      <p:bldP spid="490509" grpId="0"/>
      <p:bldP spid="4905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1FD61B-C9A0-4092-8C48-E5822A44252D}" type="slidenum">
              <a:rPr lang="en-US" altLang="zh-CN" smtClean="0">
                <a:ea typeface="华文中宋" charset="-122"/>
              </a:rPr>
              <a:pPr/>
              <a:t>28</a:t>
            </a:fld>
            <a:endParaRPr lang="en-US" altLang="zh-CN">
              <a:ea typeface="华文中宋" charset="-122"/>
            </a:endParaRPr>
          </a:p>
        </p:txBody>
      </p:sp>
      <p:sp>
        <p:nvSpPr>
          <p:cNvPr id="63490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63491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1775520" y="1493838"/>
            <a:ext cx="8040687" cy="4724400"/>
          </a:xfrm>
        </p:spPr>
        <p:txBody>
          <a:bodyPr/>
          <a:lstStyle/>
          <a:p>
            <a:pPr marL="520700" indent="-520700"/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计算笛卡尔积</a:t>
            </a:r>
          </a:p>
          <a:p>
            <a:pPr marL="847725" lvl="1" indent="-390525"/>
            <a:r>
              <a:rPr lang="en-US" altLang="zh-CN" dirty="0">
                <a:sym typeface="Symbol" pitchFamily="18" charset="2"/>
              </a:rPr>
              <a:t>A={</a:t>
            </a:r>
            <a:r>
              <a:rPr lang="en-US" altLang="zh-CN" sz="2600" i="1" dirty="0">
                <a:sym typeface="Symbol" pitchFamily="18" charset="2"/>
              </a:rPr>
              <a:t>a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en-US" altLang="zh-CN" sz="2600" i="1" dirty="0">
                <a:sym typeface="Symbol" pitchFamily="18" charset="2"/>
              </a:rPr>
              <a:t>b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en-US" altLang="zh-CN" sz="2600" i="1" dirty="0">
                <a:sym typeface="Symbol" pitchFamily="18" charset="2"/>
              </a:rPr>
              <a:t>c</a:t>
            </a:r>
            <a:r>
              <a:rPr lang="en-US" altLang="zh-CN" dirty="0">
                <a:sym typeface="Symbol" pitchFamily="18" charset="2"/>
              </a:rPr>
              <a:t>}   B={</a:t>
            </a:r>
            <a:r>
              <a:rPr lang="en-US" altLang="zh-CN" sz="2600" i="1" dirty="0">
                <a:sym typeface="Symbol" pitchFamily="18" charset="2"/>
              </a:rPr>
              <a:t>x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en-US" altLang="zh-CN" sz="2600" i="1" dirty="0">
                <a:sym typeface="Symbol" pitchFamily="18" charset="2"/>
              </a:rPr>
              <a:t>y</a:t>
            </a:r>
            <a:r>
              <a:rPr lang="en-US" altLang="zh-CN" dirty="0">
                <a:sym typeface="Symbol" pitchFamily="18" charset="2"/>
              </a:rPr>
              <a:t>}   C={0,1}</a:t>
            </a:r>
          </a:p>
          <a:p>
            <a:pPr marL="1260475" lvl="2" indent="-519113">
              <a:buFontTx/>
              <a:buAutoNum type="circleNumDbPlain"/>
            </a:pPr>
            <a:r>
              <a:rPr lang="en-US" altLang="zh-CN" dirty="0"/>
              <a:t>A×B×C</a:t>
            </a:r>
          </a:p>
          <a:p>
            <a:pPr marL="1260475" lvl="2" indent="-519113">
              <a:buFontTx/>
              <a:buAutoNum type="circleNumDbPlain"/>
            </a:pPr>
            <a:r>
              <a:rPr lang="en-US" altLang="zh-CN" dirty="0"/>
              <a:t>C×B×A</a:t>
            </a:r>
          </a:p>
          <a:p>
            <a:pPr marL="1260475" lvl="2" indent="-519113">
              <a:buFontTx/>
              <a:buAutoNum type="circleNumDbPlain"/>
            </a:pPr>
            <a:r>
              <a:rPr lang="en-US" altLang="zh-CN" dirty="0"/>
              <a:t>C×A×B</a:t>
            </a:r>
          </a:p>
          <a:p>
            <a:pPr marL="1260475" lvl="2" indent="-519113">
              <a:buFontTx/>
              <a:buAutoNum type="circleNumDbPlain"/>
            </a:pPr>
            <a:r>
              <a:rPr lang="en-US" altLang="zh-CN" dirty="0"/>
              <a:t>B×B×B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172200"/>
            <a:ext cx="1905000" cy="457200"/>
          </a:xfrm>
          <a:noFill/>
        </p:spPr>
        <p:txBody>
          <a:bodyPr/>
          <a:lstStyle/>
          <a:p>
            <a:fld id="{D3B18150-7A03-4B8D-AD82-CC00C7A0E564}" type="slidenum">
              <a:rPr lang="en-US" altLang="zh-CN" smtClean="0">
                <a:solidFill>
                  <a:schemeClr val="tx1"/>
                </a:solidFill>
                <a:ea typeface="华文中宋" charset="-122"/>
              </a:rPr>
              <a:pPr/>
              <a:t>29</a:t>
            </a:fld>
            <a:endParaRPr lang="en-US" altLang="zh-CN">
              <a:solidFill>
                <a:schemeClr val="tx1"/>
              </a:solidFill>
              <a:ea typeface="华文中宋" charset="-122"/>
            </a:endParaRPr>
          </a:p>
        </p:txBody>
      </p:sp>
      <p:sp>
        <p:nvSpPr>
          <p:cNvPr id="6246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3552" y="1916832"/>
            <a:ext cx="7918450" cy="1431032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sz="54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ea typeface="隶书"/>
              </a:rPr>
              <a:t>第</a:t>
            </a:r>
            <a:r>
              <a:rPr lang="en-US" altLang="zh-CN" sz="54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ea typeface="隶书"/>
              </a:rPr>
              <a:t>2</a:t>
            </a:r>
            <a:r>
              <a:rPr lang="zh-CN" altLang="en-US" sz="54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ea typeface="隶书"/>
              </a:rPr>
              <a:t>章  基本结构：</a:t>
            </a:r>
            <a:br>
              <a:rPr lang="en-US" altLang="zh-CN" sz="54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ea typeface="隶书"/>
              </a:rPr>
            </a:br>
            <a:r>
              <a:rPr lang="zh-CN" altLang="en-US" sz="54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ea typeface="隶书"/>
              </a:rPr>
              <a:t>集合、函数、序列与求和</a:t>
            </a:r>
          </a:p>
        </p:txBody>
      </p:sp>
      <p:sp>
        <p:nvSpPr>
          <p:cNvPr id="62464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221163"/>
            <a:ext cx="9144000" cy="6096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charset="-122"/>
              </a:rPr>
              <a:t>2.2  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charset="-122"/>
              </a:rPr>
              <a:t>集合的运算</a:t>
            </a:r>
            <a:endParaRPr lang="en-US" altLang="zh-CN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charset="-122"/>
              </a:rPr>
              <a:t>Set  Operation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ChangeArrowheads="1"/>
          </p:cNvSpPr>
          <p:nvPr/>
        </p:nvSpPr>
        <p:spPr bwMode="auto">
          <a:xfrm>
            <a:off x="1559496" y="1844824"/>
            <a:ext cx="7561263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268288" latinLnBrk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b="1" i="0" dirty="0">
                <a:solidFill>
                  <a:srgbClr val="C00000"/>
                </a:solidFill>
                <a:latin typeface="+mn-lt"/>
                <a:ea typeface="+mn-ea"/>
              </a:rPr>
              <a:t>幂集合</a:t>
            </a:r>
          </a:p>
          <a:p>
            <a:pPr marL="268288" indent="-268288" latinLnBrk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b="1" i="0" dirty="0">
                <a:solidFill>
                  <a:srgbClr val="C00000"/>
                </a:solidFill>
                <a:latin typeface="+mn-lt"/>
                <a:ea typeface="+mn-ea"/>
              </a:rPr>
              <a:t>笛卡儿积</a:t>
            </a:r>
          </a:p>
          <a:p>
            <a:pPr marL="268288" indent="-268288" latinLnBrk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b="1" i="0" dirty="0">
                <a:latin typeface="+mn-lt"/>
                <a:ea typeface="+mn-ea"/>
              </a:rPr>
              <a:t>使用带量词的集合符号</a:t>
            </a:r>
          </a:p>
          <a:p>
            <a:pPr marL="268288" indent="-268288" latinLnBrk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b="1" i="0" dirty="0">
                <a:latin typeface="+mn-lt"/>
                <a:ea typeface="+mn-ea"/>
              </a:rPr>
              <a:t>扩展的并集与交集</a:t>
            </a:r>
          </a:p>
          <a:p>
            <a:pPr marL="268288" indent="-268288" latinLnBrk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b="1" i="0" dirty="0">
                <a:solidFill>
                  <a:srgbClr val="C00000"/>
                </a:solidFill>
                <a:latin typeface="+mn-lt"/>
                <a:ea typeface="+mn-ea"/>
              </a:rPr>
              <a:t>计算机表示集合的方式</a:t>
            </a:r>
          </a:p>
        </p:txBody>
      </p:sp>
      <p:sp>
        <p:nvSpPr>
          <p:cNvPr id="634883" name="Rectangle 3"/>
          <p:cNvSpPr>
            <a:spLocks noChangeArrowheads="1"/>
          </p:cNvSpPr>
          <p:nvPr/>
        </p:nvSpPr>
        <p:spPr bwMode="auto">
          <a:xfrm>
            <a:off x="551384" y="248443"/>
            <a:ext cx="74882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defRPr/>
            </a:pP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Content</a:t>
            </a: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</a:p>
        </p:txBody>
      </p:sp>
      <p:pic>
        <p:nvPicPr>
          <p:cNvPr id="19459" name="Picture 4" descr="j00788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44272" y="4005064"/>
            <a:ext cx="295116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DEFINITION 1. </a:t>
            </a: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ea typeface="黑体" pitchFamily="49" charset="-122"/>
              </a:rPr>
              <a:t>集合的并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448" y="1628800"/>
            <a:ext cx="10200870" cy="2664296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zh-CN" dirty="0">
                <a:ea typeface="黑体" pitchFamily="49" charset="-122"/>
              </a:rPr>
              <a:t>Let A and B be sets. The </a:t>
            </a:r>
            <a:r>
              <a:rPr lang="en-US" altLang="zh-CN" dirty="0">
                <a:solidFill>
                  <a:srgbClr val="C00000"/>
                </a:solidFill>
                <a:ea typeface="黑体" pitchFamily="49" charset="-122"/>
              </a:rPr>
              <a:t>union</a:t>
            </a:r>
            <a:r>
              <a:rPr lang="zh-CN" altLang="en-US" dirty="0">
                <a:solidFill>
                  <a:srgbClr val="C00000"/>
                </a:solidFill>
                <a:ea typeface="黑体" pitchFamily="49" charset="-122"/>
              </a:rPr>
              <a:t>（并）</a:t>
            </a:r>
            <a:r>
              <a:rPr lang="zh-CN" altLang="en-US" dirty="0">
                <a:ea typeface="黑体" pitchFamily="49" charset="-122"/>
              </a:rPr>
              <a:t> </a:t>
            </a:r>
            <a:r>
              <a:rPr lang="en-US" altLang="zh-CN" dirty="0">
                <a:ea typeface="黑体" pitchFamily="49" charset="-122"/>
              </a:rPr>
              <a:t>of the sets A and B, denoted by </a:t>
            </a:r>
            <a:r>
              <a:rPr lang="en-US" altLang="zh-CN" dirty="0">
                <a:solidFill>
                  <a:srgbClr val="C00000"/>
                </a:solidFill>
                <a:ea typeface="黑体" pitchFamily="49" charset="-122"/>
              </a:rPr>
              <a:t>A∪B</a:t>
            </a:r>
            <a:r>
              <a:rPr lang="en-US" altLang="zh-CN" dirty="0">
                <a:ea typeface="黑体" pitchFamily="49" charset="-122"/>
              </a:rPr>
              <a:t>, is the set that contains those elements that are either in A or in B, or in both.</a:t>
            </a:r>
          </a:p>
          <a:p>
            <a:pPr algn="ctr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dirty="0">
                <a:ea typeface="黑体" pitchFamily="49" charset="-122"/>
              </a:rPr>
              <a:t>A∪B={ </a:t>
            </a:r>
            <a:r>
              <a:rPr lang="en-US" altLang="zh-CN" i="1" dirty="0">
                <a:ea typeface="黑体" pitchFamily="49" charset="-122"/>
              </a:rPr>
              <a:t>x</a:t>
            </a:r>
            <a:r>
              <a:rPr lang="en-US" altLang="zh-CN" dirty="0">
                <a:ea typeface="黑体" pitchFamily="49" charset="-122"/>
              </a:rPr>
              <a:t> | </a:t>
            </a:r>
            <a:r>
              <a:rPr lang="en-US" altLang="zh-CN" i="1" dirty="0">
                <a:ea typeface="黑体" pitchFamily="49" charset="-122"/>
              </a:rPr>
              <a:t>x</a:t>
            </a:r>
            <a:r>
              <a:rPr lang="en-US" altLang="zh-CN" dirty="0">
                <a:ea typeface="黑体" pitchFamily="49" charset="-122"/>
              </a:rPr>
              <a:t> ∈A </a:t>
            </a:r>
            <a:r>
              <a:rPr lang="en-US" altLang="zh-CN" dirty="0"/>
              <a:t>∨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en-US" altLang="zh-CN" dirty="0">
                <a:ea typeface="黑体" pitchFamily="49" charset="-122"/>
              </a:rPr>
              <a:t>∈ B}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DEFINITION 2. </a:t>
            </a: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ea typeface="黑体" pitchFamily="49" charset="-122"/>
              </a:rPr>
              <a:t>集合的交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5440" y="1428750"/>
            <a:ext cx="10009112" cy="2144266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zh-CN" dirty="0">
                <a:ea typeface="黑体" pitchFamily="49" charset="-122"/>
              </a:rPr>
              <a:t>Let A and B be sets. The </a:t>
            </a:r>
            <a:r>
              <a:rPr lang="en-US" altLang="zh-CN" dirty="0">
                <a:solidFill>
                  <a:srgbClr val="C00000"/>
                </a:solidFill>
                <a:ea typeface="黑体" pitchFamily="49" charset="-122"/>
              </a:rPr>
              <a:t>intersection</a:t>
            </a:r>
            <a:r>
              <a:rPr lang="en-US" altLang="zh-CN" dirty="0">
                <a:ea typeface="黑体" pitchFamily="49" charset="-122"/>
              </a:rPr>
              <a:t> of the sets A and B, denoted by </a:t>
            </a:r>
            <a:r>
              <a:rPr lang="en-US" altLang="zh-CN" dirty="0">
                <a:solidFill>
                  <a:srgbClr val="C00000"/>
                </a:solidFill>
                <a:ea typeface="黑体" pitchFamily="49" charset="-122"/>
              </a:rPr>
              <a:t>A∩B</a:t>
            </a:r>
            <a:r>
              <a:rPr lang="en-US" altLang="zh-CN" dirty="0">
                <a:ea typeface="黑体" pitchFamily="49" charset="-122"/>
              </a:rPr>
              <a:t>, is the set containing those elements in both A and B.</a:t>
            </a:r>
          </a:p>
          <a:p>
            <a:pPr algn="ctr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dirty="0">
                <a:ea typeface="黑体" pitchFamily="49" charset="-122"/>
              </a:rPr>
              <a:t>A∩B ={ </a:t>
            </a:r>
            <a:r>
              <a:rPr lang="en-US" altLang="zh-CN" i="1" dirty="0">
                <a:ea typeface="黑体" pitchFamily="49" charset="-122"/>
              </a:rPr>
              <a:t>x</a:t>
            </a:r>
            <a:r>
              <a:rPr lang="en-US" altLang="zh-CN" dirty="0">
                <a:ea typeface="黑体" pitchFamily="49" charset="-122"/>
              </a:rPr>
              <a:t> | </a:t>
            </a:r>
            <a:r>
              <a:rPr lang="en-US" altLang="zh-CN" i="1" dirty="0">
                <a:ea typeface="黑体" pitchFamily="49" charset="-122"/>
              </a:rPr>
              <a:t>x</a:t>
            </a:r>
            <a:r>
              <a:rPr lang="en-US" altLang="zh-CN" dirty="0">
                <a:ea typeface="黑体" pitchFamily="49" charset="-122"/>
              </a:rPr>
              <a:t> ∈A </a:t>
            </a:r>
            <a:r>
              <a:rPr lang="en-US" altLang="zh-CN" dirty="0"/>
              <a:t>∧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en-US" altLang="zh-CN" dirty="0">
                <a:ea typeface="黑体" pitchFamily="49" charset="-122"/>
              </a:rPr>
              <a:t>∈ B}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31F3A0-CAF6-4217-97FB-ECB38383C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791" y="4077072"/>
            <a:ext cx="7672387" cy="644525"/>
          </a:xfrm>
          <a:prstGeom prst="rect">
            <a:avLst/>
          </a:prstGeom>
          <a:ln w="25400" cap="flat" cmpd="sng" algn="ctr">
            <a:solidFill>
              <a:schemeClr val="accent3"/>
            </a:solidFill>
            <a:prstDash val="solid"/>
            <a:miter lim="800000"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kumimoji="1"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"/>
              <a:defRPr kumimoji="1"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zh-CN" altLang="en-US" i="0" kern="0" dirty="0">
                <a:ea typeface="黑体" pitchFamily="49" charset="-122"/>
              </a:rPr>
              <a:t>若</a:t>
            </a:r>
            <a:r>
              <a:rPr lang="en-US" altLang="zh-CN" i="0" kern="0" dirty="0">
                <a:ea typeface="黑体" pitchFamily="49" charset="-122"/>
              </a:rPr>
              <a:t>A∩B = </a:t>
            </a:r>
            <a:r>
              <a:rPr lang="en-US" altLang="zh-CN" i="0" kern="0" dirty="0">
                <a:cs typeface="Times New Roman" pitchFamily="18" charset="0"/>
              </a:rPr>
              <a:t>Ø </a:t>
            </a:r>
            <a:r>
              <a:rPr lang="zh-CN" altLang="en-US" i="0" kern="0" dirty="0">
                <a:cs typeface="Times New Roman" pitchFamily="18" charset="0"/>
              </a:rPr>
              <a:t>，则称</a:t>
            </a:r>
            <a:r>
              <a:rPr lang="en-US" altLang="zh-CN" i="0" kern="0" dirty="0">
                <a:cs typeface="Times New Roman" pitchFamily="18" charset="0"/>
              </a:rPr>
              <a:t>A</a:t>
            </a:r>
            <a:r>
              <a:rPr lang="zh-CN" altLang="en-US" i="0" kern="0" dirty="0"/>
              <a:t>与</a:t>
            </a:r>
            <a:r>
              <a:rPr lang="en-US" altLang="zh-CN" i="0" kern="0" dirty="0"/>
              <a:t>B</a:t>
            </a:r>
            <a:r>
              <a:rPr lang="zh-CN" altLang="en-US" i="0" kern="0" dirty="0"/>
              <a:t>不相交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9F62AF7-8D02-47CC-8B79-3FDDCE76B489}"/>
              </a:ext>
            </a:extLst>
          </p:cNvPr>
          <p:cNvSpPr txBox="1"/>
          <p:nvPr/>
        </p:nvSpPr>
        <p:spPr>
          <a:xfrm>
            <a:off x="1069030" y="4952206"/>
            <a:ext cx="3929062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atinLnBrk="1">
              <a:defRPr/>
            </a:pPr>
            <a:r>
              <a:rPr lang="en-US" altLang="zh-CN" i="0" dirty="0">
                <a:latin typeface="+mn-lt"/>
                <a:ea typeface="楷体_GB2312" pitchFamily="49" charset="-122"/>
              </a:rPr>
              <a:t>|A</a:t>
            </a:r>
            <a:r>
              <a:rPr lang="en-US" altLang="zh-CN" i="0" dirty="0">
                <a:latin typeface="+mn-lt"/>
                <a:ea typeface="黑体" pitchFamily="49" charset="-122"/>
              </a:rPr>
              <a:t>∪</a:t>
            </a:r>
            <a:r>
              <a:rPr lang="en-US" altLang="zh-CN" i="0" dirty="0">
                <a:latin typeface="+mn-lt"/>
                <a:ea typeface="楷体_GB2312" pitchFamily="49" charset="-122"/>
              </a:rPr>
              <a:t>B|= </a:t>
            </a:r>
            <a:r>
              <a:rPr lang="zh-CN" altLang="en-US" i="0" dirty="0">
                <a:latin typeface="+mn-lt"/>
                <a:ea typeface="楷体_GB2312" pitchFamily="49" charset="-122"/>
              </a:rPr>
              <a:t>？</a:t>
            </a:r>
            <a:endParaRPr lang="en-US" altLang="zh-CN" i="0" dirty="0">
              <a:latin typeface="+mn-lt"/>
              <a:ea typeface="楷体_GB2312" pitchFamily="49" charset="-122"/>
            </a:endParaRPr>
          </a:p>
          <a:p>
            <a:pPr latinLnBrk="1">
              <a:defRPr/>
            </a:pPr>
            <a:r>
              <a:rPr lang="en-US" altLang="zh-CN" i="0" dirty="0">
                <a:latin typeface="+mn-lt"/>
                <a:ea typeface="楷体_GB2312" pitchFamily="49" charset="-122"/>
              </a:rPr>
              <a:t>              |A|+ |B|-</a:t>
            </a:r>
            <a:r>
              <a:rPr lang="en-US" altLang="zh-CN" dirty="0">
                <a:latin typeface="+mn-lt"/>
                <a:ea typeface="黑体" pitchFamily="49" charset="-122"/>
              </a:rPr>
              <a:t> </a:t>
            </a:r>
            <a:r>
              <a:rPr lang="en-US" altLang="zh-CN" i="0" dirty="0">
                <a:latin typeface="+mn-lt"/>
                <a:ea typeface="楷体_GB2312" pitchFamily="49" charset="-122"/>
              </a:rPr>
              <a:t>|</a:t>
            </a:r>
            <a:r>
              <a:rPr lang="en-US" altLang="zh-CN" i="0" dirty="0">
                <a:latin typeface="+mn-lt"/>
                <a:ea typeface="黑体" pitchFamily="49" charset="-122"/>
              </a:rPr>
              <a:t>A</a:t>
            </a:r>
            <a:r>
              <a:rPr lang="en-US" altLang="zh-CN" dirty="0">
                <a:latin typeface="+mn-lt"/>
                <a:ea typeface="黑体" pitchFamily="49" charset="-122"/>
              </a:rPr>
              <a:t>∩</a:t>
            </a:r>
            <a:r>
              <a:rPr lang="en-US" altLang="zh-CN" i="0" dirty="0">
                <a:latin typeface="+mn-lt"/>
                <a:ea typeface="黑体" pitchFamily="49" charset="-122"/>
              </a:rPr>
              <a:t>B</a:t>
            </a:r>
            <a:r>
              <a:rPr lang="en-US" altLang="zh-CN" i="0" dirty="0">
                <a:latin typeface="+mn-lt"/>
                <a:ea typeface="楷体_GB2312" pitchFamily="49" charset="-122"/>
              </a:rPr>
              <a:t>|</a:t>
            </a:r>
            <a:endParaRPr lang="zh-CN" altLang="en-US" i="0" dirty="0">
              <a:latin typeface="+mn-lt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DEFINITION 3. </a:t>
            </a: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ea typeface="黑体" pitchFamily="49" charset="-122"/>
              </a:rPr>
              <a:t>差集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5520" y="1556792"/>
            <a:ext cx="7942263" cy="1281311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altLang="zh-CN" dirty="0">
              <a:ea typeface="黑体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dirty="0">
                <a:ea typeface="黑体" pitchFamily="49" charset="-122"/>
              </a:rPr>
              <a:t>  A</a:t>
            </a:r>
            <a:r>
              <a:rPr lang="zh-CN" altLang="en-US" dirty="0">
                <a:ea typeface="黑体" pitchFamily="49" charset="-122"/>
              </a:rPr>
              <a:t>和</a:t>
            </a:r>
            <a:r>
              <a:rPr lang="en-US" altLang="zh-CN" dirty="0">
                <a:ea typeface="黑体" pitchFamily="49" charset="-122"/>
              </a:rPr>
              <a:t>B</a:t>
            </a:r>
            <a:r>
              <a:rPr lang="zh-CN" altLang="en-US" dirty="0">
                <a:ea typeface="黑体" pitchFamily="49" charset="-122"/>
              </a:rPr>
              <a:t>的</a:t>
            </a:r>
            <a:r>
              <a:rPr lang="zh-CN" altLang="en-US" dirty="0">
                <a:solidFill>
                  <a:srgbClr val="C00000"/>
                </a:solidFill>
                <a:ea typeface="黑体" pitchFamily="49" charset="-122"/>
              </a:rPr>
              <a:t>差集 </a:t>
            </a:r>
            <a:r>
              <a:rPr lang="en-US" altLang="zh-CN" dirty="0">
                <a:solidFill>
                  <a:srgbClr val="C00000"/>
                </a:solidFill>
                <a:ea typeface="黑体" pitchFamily="49" charset="-122"/>
              </a:rPr>
              <a:t>A-B  </a:t>
            </a:r>
            <a:r>
              <a:rPr lang="en-US" altLang="zh-CN" dirty="0">
                <a:ea typeface="黑体" pitchFamily="49" charset="-122"/>
              </a:rPr>
              <a:t>= { </a:t>
            </a:r>
            <a:r>
              <a:rPr lang="en-US" altLang="zh-CN" i="1" dirty="0">
                <a:ea typeface="黑体" pitchFamily="49" charset="-122"/>
              </a:rPr>
              <a:t>x</a:t>
            </a:r>
            <a:r>
              <a:rPr lang="en-US" altLang="zh-CN" dirty="0">
                <a:ea typeface="黑体" pitchFamily="49" charset="-122"/>
              </a:rPr>
              <a:t> | </a:t>
            </a:r>
            <a:r>
              <a:rPr lang="en-US" altLang="zh-CN" i="1" dirty="0" err="1">
                <a:ea typeface="黑体" pitchFamily="49" charset="-122"/>
              </a:rPr>
              <a:t>x</a:t>
            </a:r>
            <a:r>
              <a:rPr lang="en-US" altLang="zh-CN" dirty="0" err="1">
                <a:ea typeface="黑体" pitchFamily="49" charset="-122"/>
              </a:rPr>
              <a:t>∈A</a:t>
            </a:r>
            <a:r>
              <a:rPr lang="en-US" altLang="zh-CN" dirty="0">
                <a:ea typeface="黑体" pitchFamily="49" charset="-122"/>
              </a:rPr>
              <a:t> </a:t>
            </a:r>
            <a:r>
              <a:rPr lang="en-US" altLang="zh-CN" dirty="0"/>
              <a:t>∧</a:t>
            </a:r>
            <a:r>
              <a:rPr lang="en-US" altLang="zh-CN" dirty="0">
                <a:cs typeface="Times New Roman" pitchFamily="18" charset="0"/>
              </a:rPr>
              <a:t>¬</a:t>
            </a:r>
            <a:r>
              <a:rPr lang="en-US" altLang="zh-CN" dirty="0"/>
              <a:t> (</a:t>
            </a:r>
            <a:r>
              <a:rPr lang="en-US" altLang="zh-CN" i="1" dirty="0"/>
              <a:t>x</a:t>
            </a:r>
            <a:r>
              <a:rPr lang="en-US" altLang="zh-CN" dirty="0">
                <a:ea typeface="黑体" pitchFamily="49" charset="-122"/>
              </a:rPr>
              <a:t>∈ B)}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DEFINITION 4. </a:t>
            </a: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补集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1" y="1500188"/>
            <a:ext cx="7942263" cy="1640780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endParaRPr lang="en-US" altLang="zh-CN" sz="800" dirty="0">
              <a:ea typeface="黑体" pitchFamily="49" charset="-122"/>
            </a:endParaRPr>
          </a:p>
          <a:p>
            <a:pPr>
              <a:defRPr/>
            </a:pPr>
            <a:r>
              <a:rPr lang="zh-CN" altLang="en-US" dirty="0">
                <a:ea typeface="黑体" pitchFamily="49" charset="-122"/>
              </a:rPr>
              <a:t>设 </a:t>
            </a:r>
            <a:r>
              <a:rPr lang="en-US" altLang="zh-CN" dirty="0">
                <a:ea typeface="黑体" pitchFamily="49" charset="-122"/>
              </a:rPr>
              <a:t>U </a:t>
            </a:r>
            <a:r>
              <a:rPr lang="zh-CN" altLang="en-US" dirty="0">
                <a:ea typeface="黑体" pitchFamily="49" charset="-122"/>
              </a:rPr>
              <a:t>为全集， 则 </a:t>
            </a:r>
            <a:r>
              <a:rPr lang="en-US" altLang="zh-CN" dirty="0">
                <a:ea typeface="黑体" pitchFamily="49" charset="-122"/>
              </a:rPr>
              <a:t>U-A </a:t>
            </a:r>
            <a:r>
              <a:rPr lang="zh-CN" altLang="en-US" dirty="0">
                <a:ea typeface="黑体" pitchFamily="49" charset="-122"/>
              </a:rPr>
              <a:t>称为 </a:t>
            </a:r>
            <a:r>
              <a:rPr lang="en-US" altLang="zh-CN" dirty="0">
                <a:ea typeface="黑体" pitchFamily="49" charset="-122"/>
              </a:rPr>
              <a:t>A </a:t>
            </a:r>
            <a:r>
              <a:rPr lang="zh-CN" altLang="en-US" dirty="0">
                <a:ea typeface="黑体" pitchFamily="49" charset="-122"/>
              </a:rPr>
              <a:t>的补集，记为     </a:t>
            </a:r>
            <a:r>
              <a:rPr lang="en-US" altLang="zh-CN" dirty="0">
                <a:ea typeface="黑体" pitchFamily="49" charset="-122"/>
              </a:rPr>
              <a:t>.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n-US" altLang="zh-CN" dirty="0">
                <a:ea typeface="黑体" pitchFamily="49" charset="-122"/>
              </a:rPr>
              <a:t>={</a:t>
            </a:r>
            <a:r>
              <a:rPr lang="en-US" altLang="zh-CN" i="1" dirty="0">
                <a:ea typeface="黑体" pitchFamily="49" charset="-122"/>
              </a:rPr>
              <a:t>x</a:t>
            </a:r>
            <a:r>
              <a:rPr lang="en-US" altLang="zh-CN" dirty="0">
                <a:ea typeface="黑体" pitchFamily="49" charset="-122"/>
              </a:rPr>
              <a:t> | </a:t>
            </a:r>
            <a:r>
              <a:rPr lang="en-US" altLang="zh-CN" dirty="0">
                <a:cs typeface="Times New Roman" pitchFamily="18" charset="0"/>
              </a:rPr>
              <a:t>¬</a:t>
            </a:r>
            <a:r>
              <a:rPr lang="en-US" altLang="zh-CN" dirty="0">
                <a:ea typeface="黑体" pitchFamily="49" charset="-122"/>
              </a:rPr>
              <a:t> (</a:t>
            </a:r>
            <a:r>
              <a:rPr lang="en-US" altLang="zh-CN" i="1" dirty="0">
                <a:ea typeface="黑体" pitchFamily="49" charset="-122"/>
              </a:rPr>
              <a:t>x</a:t>
            </a:r>
            <a:r>
              <a:rPr lang="en-US" altLang="zh-CN" dirty="0">
                <a:ea typeface="黑体" pitchFamily="49" charset="-122"/>
              </a:rPr>
              <a:t> </a:t>
            </a:r>
            <a:r>
              <a:rPr lang="en-US" altLang="zh-CN" dirty="0">
                <a:sym typeface="Symbol" pitchFamily="18" charset="2"/>
              </a:rPr>
              <a:t> A)</a:t>
            </a:r>
            <a:r>
              <a:rPr lang="en-US" altLang="zh-CN" dirty="0">
                <a:ea typeface="黑体" pitchFamily="49" charset="-122"/>
              </a:rPr>
              <a:t>}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9310689" y="1728788"/>
          <a:ext cx="40163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164880" imgH="203040" progId="Equation.3">
                  <p:embed/>
                </p:oleObj>
              </mc:Choice>
              <mc:Fallback>
                <p:oleObj name="Equation" r:id="rId3" imgW="1648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0689" y="1728788"/>
                        <a:ext cx="401637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424033"/>
              </p:ext>
            </p:extLst>
          </p:nvPr>
        </p:nvGraphicFramePr>
        <p:xfrm>
          <a:off x="4511824" y="2276872"/>
          <a:ext cx="4016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5" imgW="164880" imgH="203040" progId="Equation.3">
                  <p:embed/>
                </p:oleObj>
              </mc:Choice>
              <mc:Fallback>
                <p:oleObj name="Equation" r:id="rId5" imgW="1648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824" y="2276872"/>
                        <a:ext cx="401638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52626" y="1428751"/>
            <a:ext cx="3643313" cy="5492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Venn diagram  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文氏图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73731" name="Picture 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9939" y="2265364"/>
            <a:ext cx="1925637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2" name="Picture 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3864" y="2265363"/>
            <a:ext cx="183673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3" name="Picture 3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97764" y="2265363"/>
            <a:ext cx="1855787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4" name="Picture 3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09938" y="4354513"/>
            <a:ext cx="19431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5" name="Picture 3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03863" y="4281489"/>
            <a:ext cx="1890712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  <a:endParaRPr lang="zh-CN" altLang="zh-CN"/>
          </a:p>
        </p:txBody>
      </p:sp>
      <p:sp>
        <p:nvSpPr>
          <p:cNvPr id="74754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集合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分别代表本班考试离散结构不及格的学生的集合和考试</a:t>
            </a:r>
            <a:r>
              <a:rPr lang="en-US" altLang="zh-CN" dirty="0"/>
              <a:t>C</a:t>
            </a:r>
            <a:r>
              <a:rPr lang="zh-CN" altLang="en-US" dirty="0"/>
              <a:t>语言不及格的学生的集合。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分别考虑</a:t>
            </a:r>
            <a:r>
              <a:rPr lang="en-US" altLang="zh-CN" dirty="0"/>
              <a:t>A</a:t>
            </a:r>
            <a:r>
              <a:rPr lang="zh-CN" altLang="en-US" dirty="0"/>
              <a:t>∪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∩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A-B</a:t>
            </a:r>
            <a:r>
              <a:rPr lang="zh-CN" altLang="en-US" dirty="0"/>
              <a:t>、</a:t>
            </a:r>
            <a:r>
              <a:rPr lang="en-US" altLang="zh-CN" dirty="0"/>
              <a:t>B-A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 A</a:t>
            </a:r>
            <a:r>
              <a:rPr lang="zh-CN" altLang="en-US" dirty="0"/>
              <a:t>∪</a:t>
            </a:r>
            <a:r>
              <a:rPr lang="en-US" altLang="zh-CN" dirty="0"/>
              <a:t>B </a:t>
            </a:r>
            <a:r>
              <a:rPr lang="zh-CN" altLang="en-US" dirty="0"/>
              <a:t>的含义。</a:t>
            </a:r>
          </a:p>
        </p:txBody>
      </p:sp>
      <p:cxnSp>
        <p:nvCxnSpPr>
          <p:cNvPr id="74755" name="直接连接符 10"/>
          <p:cNvCxnSpPr>
            <a:cxnSpLocks noChangeShapeType="1"/>
          </p:cNvCxnSpPr>
          <p:nvPr/>
        </p:nvCxnSpPr>
        <p:spPr bwMode="auto">
          <a:xfrm>
            <a:off x="6877578" y="2613101"/>
            <a:ext cx="214313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756" name="直接连接符 11"/>
          <p:cNvCxnSpPr>
            <a:cxnSpLocks noChangeShapeType="1"/>
          </p:cNvCxnSpPr>
          <p:nvPr/>
        </p:nvCxnSpPr>
        <p:spPr bwMode="auto">
          <a:xfrm>
            <a:off x="7464152" y="2613101"/>
            <a:ext cx="214312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直接连接符 11">
            <a:extLst>
              <a:ext uri="{FF2B5EF4-FFF2-40B4-BE49-F238E27FC236}">
                <a16:creationId xmlns:a16="http://schemas.microsoft.com/office/drawing/2014/main" id="{2ECB816B-8F84-4456-8DAB-2354870D53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84232" y="2613101"/>
            <a:ext cx="7920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  <a:r>
              <a:rPr lang="zh-CN" altLang="en-US"/>
              <a:t>（扩展的并集与交集）</a:t>
            </a:r>
            <a:endParaRPr lang="en-US" altLang="zh-CN"/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384427"/>
            <a:ext cx="9361040" cy="1500187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ea typeface="黑体" pitchFamily="2" charset="-122"/>
              </a:rPr>
              <a:t>Let A = {0, 2, 4, 6, 8}, B = {0, 1, 2, 3, 4}, and C = {0, 3, 6, 9}. What are A∪B∪C and A∩B∩C ?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3667125" y="2786063"/>
            <a:ext cx="4395788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i="0" dirty="0">
                <a:ea typeface="黑体" pitchFamily="2" charset="-122"/>
              </a:rPr>
              <a:t>A∪B∪C={0, 1,2,3,4,6,8,9}.</a:t>
            </a:r>
          </a:p>
          <a:p>
            <a:pPr latinLnBrk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i="0" dirty="0">
                <a:ea typeface="黑体" pitchFamily="2" charset="-122"/>
              </a:rPr>
              <a:t> A∩B∩C= {0}.</a:t>
            </a:r>
            <a:endParaRPr lang="en-US" altLang="zh-CN" i="0" dirty="0"/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764738"/>
              </p:ext>
            </p:extLst>
          </p:nvPr>
        </p:nvGraphicFramePr>
        <p:xfrm>
          <a:off x="1343472" y="4149080"/>
          <a:ext cx="36099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1523880" imgH="431640" progId="Equation.3">
                  <p:embed/>
                </p:oleObj>
              </mc:Choice>
              <mc:Fallback>
                <p:oleObj name="Equation" r:id="rId3" imgW="1523880" imgH="4316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4149080"/>
                        <a:ext cx="3609975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698009"/>
              </p:ext>
            </p:extLst>
          </p:nvPr>
        </p:nvGraphicFramePr>
        <p:xfrm>
          <a:off x="1343472" y="5126980"/>
          <a:ext cx="36099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5" imgW="1523880" imgH="431640" progId="Equation.3">
                  <p:embed/>
                </p:oleObj>
              </mc:Choice>
              <mc:Fallback>
                <p:oleObj name="Equation" r:id="rId5" imgW="15238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5126980"/>
                        <a:ext cx="3609975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ChangeArrowheads="1"/>
          </p:cNvSpPr>
          <p:nvPr/>
        </p:nvSpPr>
        <p:spPr bwMode="auto">
          <a:xfrm>
            <a:off x="839415" y="1340768"/>
            <a:ext cx="10723033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20000"/>
              </a:lnSpc>
              <a:buClr>
                <a:srgbClr val="006600"/>
              </a:buClr>
              <a:buFont typeface="Webdings" pitchFamily="18" charset="2"/>
              <a:buChar char="P"/>
            </a:pPr>
            <a:r>
              <a:rPr lang="zh-CN" altLang="en-US" b="1" i="0" dirty="0">
                <a:solidFill>
                  <a:srgbClr val="000099"/>
                </a:solidFill>
                <a:latin typeface="Arial Black" pitchFamily="34" charset="0"/>
                <a:ea typeface="黑体" pitchFamily="2" charset="-122"/>
              </a:rPr>
              <a:t>集合元素的存储</a:t>
            </a:r>
            <a:r>
              <a:rPr lang="zh-CN" altLang="en-US" b="1" i="0" dirty="0">
                <a:latin typeface="Arial Black" pitchFamily="34" charset="0"/>
              </a:rPr>
              <a:t> </a:t>
            </a:r>
          </a:p>
          <a:p>
            <a:pPr latinLnBrk="1">
              <a:lnSpc>
                <a:spcPct val="120000"/>
              </a:lnSpc>
              <a:buClr>
                <a:srgbClr val="990000"/>
              </a:buClr>
              <a:buFont typeface="Webdings" pitchFamily="18" charset="2"/>
              <a:buChar char="²"/>
            </a:pPr>
            <a:r>
              <a:rPr lang="zh-CN" altLang="en-US" sz="2600" b="1" i="0" dirty="0">
                <a:latin typeface="宋体" panose="02010600030101010101" pitchFamily="2" charset="-122"/>
                <a:ea typeface="宋体" panose="02010600030101010101" pitchFamily="2" charset="-122"/>
              </a:rPr>
              <a:t>无序存储：集合并、交、差等运算会浪费时间</a:t>
            </a:r>
            <a:endParaRPr lang="zh-CN" altLang="en-US" sz="2600" b="1" i="0" dirty="0">
              <a:latin typeface="宋体" panose="02010600030101010101" pitchFamily="2" charset="-122"/>
              <a:ea typeface="宋体" panose="02010600030101010101" pitchFamily="2" charset="-122"/>
              <a:sym typeface="Symbol" pitchFamily="18" charset="2"/>
            </a:endParaRPr>
          </a:p>
        </p:txBody>
      </p:sp>
      <p:sp>
        <p:nvSpPr>
          <p:cNvPr id="642051" name="Rectangle 3"/>
          <p:cNvSpPr>
            <a:spLocks noChangeArrowheads="1"/>
          </p:cNvSpPr>
          <p:nvPr/>
        </p:nvSpPr>
        <p:spPr bwMode="auto">
          <a:xfrm>
            <a:off x="839415" y="2566319"/>
            <a:ext cx="10723033" cy="3815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20000"/>
              </a:lnSpc>
              <a:buClr>
                <a:srgbClr val="006600"/>
              </a:buClr>
              <a:buFont typeface="Webdings" pitchFamily="18" charset="2"/>
              <a:buChar char="P"/>
              <a:defRPr/>
            </a:pPr>
            <a:r>
              <a:rPr lang="zh-CN" altLang="en-US" b="1" i="0" dirty="0">
                <a:solidFill>
                  <a:srgbClr val="000099"/>
                </a:solidFill>
                <a:latin typeface="+mn-lt"/>
                <a:ea typeface="黑体" pitchFamily="2" charset="-122"/>
              </a:rPr>
              <a:t> 解决方案之一</a:t>
            </a:r>
            <a:r>
              <a:rPr lang="zh-CN" altLang="en-US" b="1" i="0" dirty="0">
                <a:latin typeface="+mn-lt"/>
                <a:ea typeface="华文细黑" pitchFamily="2" charset="-122"/>
              </a:rPr>
              <a:t> </a:t>
            </a:r>
          </a:p>
          <a:p>
            <a:pPr marL="452438" indent="-452438" latinLnBrk="1">
              <a:lnSpc>
                <a:spcPct val="120000"/>
              </a:lnSpc>
              <a:buClr>
                <a:srgbClr val="990000"/>
              </a:buClr>
              <a:buFont typeface="Webdings" pitchFamily="18" charset="2"/>
              <a:buChar char="²"/>
              <a:defRPr/>
            </a:pPr>
            <a:r>
              <a:rPr lang="zh-CN" altLang="en-US" sz="2600" b="1" i="0" dirty="0">
                <a:latin typeface="+mn-lt"/>
                <a:ea typeface="宋体" panose="02010600030101010101" pitchFamily="2" charset="-122"/>
              </a:rPr>
              <a:t>假定全集</a:t>
            </a:r>
            <a:r>
              <a:rPr lang="en-US" altLang="zh-CN" sz="2600" b="1" i="0" dirty="0">
                <a:latin typeface="+mn-lt"/>
                <a:ea typeface="宋体" panose="02010600030101010101" pitchFamily="2" charset="-122"/>
              </a:rPr>
              <a:t>U</a:t>
            </a:r>
            <a:r>
              <a:rPr lang="zh-CN" altLang="en-US" sz="2600" b="1" i="0" dirty="0">
                <a:latin typeface="+mn-lt"/>
                <a:ea typeface="宋体" panose="02010600030101010101" pitchFamily="2" charset="-122"/>
              </a:rPr>
              <a:t>是有限的，先为</a:t>
            </a:r>
            <a:r>
              <a:rPr lang="en-US" altLang="zh-CN" sz="2600" b="1" i="0" dirty="0">
                <a:latin typeface="+mn-lt"/>
                <a:ea typeface="宋体" panose="02010600030101010101" pitchFamily="2" charset="-122"/>
              </a:rPr>
              <a:t>U</a:t>
            </a:r>
            <a:r>
              <a:rPr lang="zh-CN" altLang="en-US" sz="2600" b="1" i="0" dirty="0">
                <a:latin typeface="+mn-lt"/>
                <a:ea typeface="宋体" panose="02010600030101010101" pitchFamily="2" charset="-122"/>
              </a:rPr>
              <a:t>任意规定一个顺序，如</a:t>
            </a:r>
            <a:r>
              <a:rPr lang="en-US" altLang="zh-CN" sz="2600" b="1" i="0" dirty="0">
                <a:latin typeface="+mn-lt"/>
                <a:ea typeface="宋体" panose="02010600030101010101" pitchFamily="2" charset="-122"/>
              </a:rPr>
              <a:t>a</a:t>
            </a:r>
            <a:r>
              <a:rPr lang="en-US" altLang="zh-CN" sz="2600" b="1" i="0" baseline="-25000" dirty="0">
                <a:latin typeface="+mn-lt"/>
                <a:ea typeface="宋体" panose="02010600030101010101" pitchFamily="2" charset="-122"/>
              </a:rPr>
              <a:t>1</a:t>
            </a:r>
            <a:r>
              <a:rPr lang="en-US" altLang="zh-CN" sz="2600" b="1" i="0" dirty="0">
                <a:latin typeface="+mn-lt"/>
                <a:ea typeface="宋体" panose="02010600030101010101" pitchFamily="2" charset="-122"/>
              </a:rPr>
              <a:t>,a</a:t>
            </a:r>
            <a:r>
              <a:rPr lang="en-US" altLang="zh-CN" sz="2600" b="1" i="0" baseline="-25000" dirty="0">
                <a:latin typeface="+mn-lt"/>
                <a:ea typeface="宋体" panose="02010600030101010101" pitchFamily="2" charset="-122"/>
              </a:rPr>
              <a:t>2</a:t>
            </a:r>
            <a:r>
              <a:rPr lang="en-US" altLang="zh-CN" sz="2600" b="1" i="0" dirty="0">
                <a:latin typeface="+mn-lt"/>
                <a:ea typeface="宋体" panose="02010600030101010101" pitchFamily="2" charset="-122"/>
              </a:rPr>
              <a:t>,…,a</a:t>
            </a:r>
            <a:r>
              <a:rPr lang="en-US" altLang="zh-CN" sz="2600" b="1" i="0" baseline="-25000" dirty="0">
                <a:latin typeface="+mn-lt"/>
                <a:ea typeface="宋体" panose="02010600030101010101" pitchFamily="2" charset="-122"/>
              </a:rPr>
              <a:t>n</a:t>
            </a:r>
            <a:r>
              <a:rPr lang="zh-CN" altLang="en-US" sz="2600" b="1" i="0" dirty="0">
                <a:latin typeface="+mn-lt"/>
                <a:ea typeface="宋体" panose="02010600030101010101" pitchFamily="2" charset="-122"/>
              </a:rPr>
              <a:t>，于是可以用长度为</a:t>
            </a:r>
            <a:r>
              <a:rPr lang="en-US" altLang="zh-CN" sz="2600" b="1" i="0" dirty="0">
                <a:latin typeface="+mn-lt"/>
                <a:ea typeface="宋体" panose="02010600030101010101" pitchFamily="2" charset="-122"/>
              </a:rPr>
              <a:t>n</a:t>
            </a:r>
            <a:r>
              <a:rPr lang="zh-CN" altLang="en-US" sz="2600" b="1" i="0" dirty="0">
                <a:latin typeface="+mn-lt"/>
                <a:ea typeface="宋体" panose="02010600030101010101" pitchFamily="2" charset="-122"/>
              </a:rPr>
              <a:t>的位串表示</a:t>
            </a:r>
            <a:r>
              <a:rPr lang="en-US" altLang="zh-CN" sz="2600" b="1" i="0" dirty="0">
                <a:latin typeface="+mn-lt"/>
                <a:ea typeface="宋体" panose="02010600030101010101" pitchFamily="2" charset="-122"/>
              </a:rPr>
              <a:t>U</a:t>
            </a:r>
            <a:r>
              <a:rPr lang="zh-CN" altLang="en-US" sz="2600" b="1" i="0" dirty="0">
                <a:latin typeface="+mn-lt"/>
                <a:ea typeface="宋体" panose="02010600030101010101" pitchFamily="2" charset="-122"/>
              </a:rPr>
              <a:t>的子集</a:t>
            </a:r>
            <a:r>
              <a:rPr lang="en-US" altLang="zh-CN" sz="2600" b="1" i="0" dirty="0">
                <a:latin typeface="+mn-lt"/>
                <a:ea typeface="宋体" panose="02010600030101010101" pitchFamily="2" charset="-122"/>
              </a:rPr>
              <a:t>A</a:t>
            </a:r>
            <a:r>
              <a:rPr lang="zh-CN" altLang="en-US" sz="2600" b="1" i="0" dirty="0">
                <a:latin typeface="+mn-lt"/>
                <a:ea typeface="宋体" panose="02010600030101010101" pitchFamily="2" charset="-122"/>
              </a:rPr>
              <a:t>：如</a:t>
            </a:r>
            <a:r>
              <a:rPr lang="en-US" altLang="zh-CN" sz="2600" b="1" i="0" dirty="0" err="1">
                <a:latin typeface="+mn-lt"/>
                <a:ea typeface="宋体" panose="02010600030101010101" pitchFamily="2" charset="-122"/>
              </a:rPr>
              <a:t>a</a:t>
            </a:r>
            <a:r>
              <a:rPr lang="en-US" altLang="zh-CN" sz="2600" b="1" i="0" baseline="-25000" dirty="0" err="1">
                <a:latin typeface="+mn-lt"/>
                <a:ea typeface="宋体" panose="02010600030101010101" pitchFamily="2" charset="-122"/>
              </a:rPr>
              <a:t>i</a:t>
            </a:r>
            <a:r>
              <a:rPr lang="zh-CN" altLang="en-US" sz="2600" b="1" i="0" dirty="0">
                <a:latin typeface="+mn-lt"/>
                <a:ea typeface="宋体" panose="02010600030101010101" pitchFamily="2" charset="-122"/>
              </a:rPr>
              <a:t>属于</a:t>
            </a:r>
            <a:r>
              <a:rPr lang="en-US" altLang="zh-CN" sz="2600" b="1" i="0" dirty="0">
                <a:latin typeface="+mn-lt"/>
                <a:ea typeface="宋体" panose="02010600030101010101" pitchFamily="2" charset="-122"/>
              </a:rPr>
              <a:t>A</a:t>
            </a:r>
            <a:r>
              <a:rPr lang="zh-CN" altLang="en-US" sz="2600" b="1" i="0" dirty="0">
                <a:latin typeface="+mn-lt"/>
                <a:ea typeface="宋体" panose="02010600030101010101" pitchFamily="2" charset="-122"/>
              </a:rPr>
              <a:t>，则位串中第</a:t>
            </a:r>
            <a:r>
              <a:rPr lang="en-US" altLang="zh-CN" sz="2600" b="1" i="0" dirty="0" err="1">
                <a:latin typeface="+mn-lt"/>
                <a:ea typeface="宋体" panose="02010600030101010101" pitchFamily="2" charset="-122"/>
              </a:rPr>
              <a:t>i</a:t>
            </a:r>
            <a:r>
              <a:rPr lang="zh-CN" altLang="en-US" sz="2600" b="1" i="0" dirty="0">
                <a:latin typeface="+mn-lt"/>
                <a:ea typeface="宋体" panose="02010600030101010101" pitchFamily="2" charset="-122"/>
              </a:rPr>
              <a:t>位是</a:t>
            </a:r>
            <a:r>
              <a:rPr lang="en-US" altLang="zh-CN" sz="2600" b="1" i="0" dirty="0">
                <a:latin typeface="+mn-lt"/>
                <a:ea typeface="宋体" panose="02010600030101010101" pitchFamily="2" charset="-122"/>
              </a:rPr>
              <a:t>1</a:t>
            </a:r>
            <a:r>
              <a:rPr lang="zh-CN" altLang="en-US" sz="2600" b="1" i="0" dirty="0">
                <a:latin typeface="+mn-lt"/>
                <a:ea typeface="宋体" panose="02010600030101010101" pitchFamily="2" charset="-122"/>
              </a:rPr>
              <a:t>，否则是</a:t>
            </a:r>
            <a:r>
              <a:rPr lang="en-US" altLang="zh-CN" sz="2600" b="1" i="0" dirty="0">
                <a:latin typeface="+mn-lt"/>
                <a:ea typeface="宋体" panose="02010600030101010101" pitchFamily="2" charset="-122"/>
              </a:rPr>
              <a:t>0</a:t>
            </a:r>
            <a:r>
              <a:rPr lang="zh-CN" altLang="en-US" sz="2600" b="1" i="0" dirty="0">
                <a:latin typeface="+mn-lt"/>
                <a:ea typeface="宋体" panose="02010600030101010101" pitchFamily="2" charset="-122"/>
              </a:rPr>
              <a:t>。</a:t>
            </a:r>
          </a:p>
          <a:p>
            <a:pPr marL="452438" indent="-452438" latinLnBrk="1">
              <a:lnSpc>
                <a:spcPct val="120000"/>
              </a:lnSpc>
              <a:buClr>
                <a:srgbClr val="990000"/>
              </a:buClr>
              <a:buFont typeface="Webdings" pitchFamily="18" charset="2"/>
              <a:buChar char="²"/>
              <a:defRPr/>
            </a:pPr>
            <a:r>
              <a:rPr lang="zh-CN" altLang="en-US" sz="2600" b="1" i="0" dirty="0">
                <a:latin typeface="+mn-lt"/>
                <a:ea typeface="宋体" panose="02010600030101010101" pitchFamily="2" charset="-122"/>
              </a:rPr>
              <a:t>令</a:t>
            </a:r>
            <a:r>
              <a:rPr lang="en-US" altLang="zh-CN" sz="2600" b="1" i="0" dirty="0">
                <a:latin typeface="+mn-lt"/>
                <a:ea typeface="宋体" panose="02010600030101010101" pitchFamily="2" charset="-122"/>
              </a:rPr>
              <a:t>U={1,2,3,4,5,6,7,8,9,10}</a:t>
            </a:r>
            <a:r>
              <a:rPr lang="zh-CN" altLang="en-US" sz="2600" b="1" i="0" dirty="0">
                <a:latin typeface="+mn-lt"/>
                <a:ea typeface="宋体" panose="02010600030101010101" pitchFamily="2" charset="-122"/>
              </a:rPr>
              <a:t>，且</a:t>
            </a:r>
            <a:r>
              <a:rPr lang="en-US" altLang="zh-CN" sz="2600" b="1" i="0" dirty="0">
                <a:latin typeface="+mn-lt"/>
                <a:ea typeface="宋体" panose="02010600030101010101" pitchFamily="2" charset="-122"/>
              </a:rPr>
              <a:t>U</a:t>
            </a:r>
            <a:r>
              <a:rPr lang="zh-CN" altLang="en-US" sz="2600" b="1" i="0" dirty="0">
                <a:latin typeface="+mn-lt"/>
                <a:ea typeface="宋体" panose="02010600030101010101" pitchFamily="2" charset="-122"/>
              </a:rPr>
              <a:t>的元素由小到大排序，即</a:t>
            </a:r>
            <a:r>
              <a:rPr lang="en-US" altLang="zh-CN" sz="2600" b="1" i="0" dirty="0" err="1">
                <a:latin typeface="+mn-lt"/>
                <a:ea typeface="宋体" panose="02010600030101010101" pitchFamily="2" charset="-122"/>
              </a:rPr>
              <a:t>a</a:t>
            </a:r>
            <a:r>
              <a:rPr lang="en-US" altLang="zh-CN" sz="2600" b="1" i="0" baseline="-25000" dirty="0" err="1"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sz="2600" b="1" i="0" dirty="0">
                <a:latin typeface="+mn-lt"/>
                <a:ea typeface="宋体" panose="02010600030101010101" pitchFamily="2" charset="-122"/>
              </a:rPr>
              <a:t>=</a:t>
            </a:r>
            <a:r>
              <a:rPr lang="en-US" altLang="zh-CN" sz="2600" b="1" i="0" dirty="0" err="1">
                <a:latin typeface="+mn-lt"/>
                <a:ea typeface="宋体" panose="02010600030101010101" pitchFamily="2" charset="-122"/>
              </a:rPr>
              <a:t>i</a:t>
            </a:r>
            <a:r>
              <a:rPr lang="zh-CN" altLang="en-US" sz="2600" b="1" i="0" dirty="0">
                <a:latin typeface="+mn-lt"/>
                <a:ea typeface="宋体" panose="02010600030101010101" pitchFamily="2" charset="-122"/>
              </a:rPr>
              <a:t>。表示</a:t>
            </a:r>
            <a:r>
              <a:rPr lang="en-US" altLang="zh-CN" sz="2600" b="1" i="0" dirty="0">
                <a:latin typeface="+mn-lt"/>
                <a:ea typeface="宋体" panose="02010600030101010101" pitchFamily="2" charset="-122"/>
              </a:rPr>
              <a:t>U</a:t>
            </a:r>
            <a:r>
              <a:rPr lang="zh-CN" altLang="en-US" sz="2600" b="1" i="0" dirty="0">
                <a:latin typeface="+mn-lt"/>
                <a:ea typeface="宋体" panose="02010600030101010101" pitchFamily="2" charset="-122"/>
              </a:rPr>
              <a:t>中所有奇数的子集、所有偶数的子集和不超过</a:t>
            </a:r>
            <a:r>
              <a:rPr lang="en-US" altLang="zh-CN" sz="2600" b="1" i="0" dirty="0">
                <a:latin typeface="+mn-lt"/>
                <a:ea typeface="宋体" panose="02010600030101010101" pitchFamily="2" charset="-122"/>
              </a:rPr>
              <a:t>5</a:t>
            </a:r>
            <a:r>
              <a:rPr lang="zh-CN" altLang="en-US" sz="2600" b="1" i="0" dirty="0">
                <a:latin typeface="+mn-lt"/>
                <a:ea typeface="宋体" panose="02010600030101010101" pitchFamily="2" charset="-122"/>
              </a:rPr>
              <a:t>的整数的子集的位串是什么？</a:t>
            </a:r>
            <a:endParaRPr lang="zh-CN" altLang="en-US" sz="2600" b="1" i="0" dirty="0">
              <a:solidFill>
                <a:srgbClr val="990000"/>
              </a:solidFill>
              <a:latin typeface="+mn-lt"/>
              <a:ea typeface="宋体" panose="02010600030101010101" pitchFamily="2" charset="-122"/>
              <a:sym typeface="Symbol" pitchFamily="18" charset="2"/>
            </a:endParaRPr>
          </a:p>
        </p:txBody>
      </p:sp>
      <p:sp>
        <p:nvSpPr>
          <p:cNvPr id="86019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计算机中表示集合的方法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0" grpId="0" uiExpand="1" build="p" autoUpdateAnimBg="0"/>
      <p:bldP spid="642051" grpId="0" uiExpand="1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1028701" y="3499027"/>
            <a:ext cx="8853487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buClr>
                <a:srgbClr val="006600"/>
              </a:buClr>
              <a:buFont typeface="Webdings" pitchFamily="18" charset="2"/>
              <a:buChar char="P"/>
            </a:pPr>
            <a:r>
              <a:rPr lang="zh-CN" altLang="en-US" b="1" i="0" dirty="0">
                <a:solidFill>
                  <a:srgbClr val="000099"/>
                </a:solidFill>
                <a:latin typeface="Arial Black" pitchFamily="34" charset="0"/>
                <a:ea typeface="黑体" pitchFamily="2" charset="-122"/>
              </a:rPr>
              <a:t> 用位串表示集合的好处</a:t>
            </a:r>
            <a:r>
              <a:rPr lang="zh-CN" altLang="en-US" b="1" i="0" dirty="0">
                <a:latin typeface="Arial Black" pitchFamily="34" charset="0"/>
              </a:rPr>
              <a:t> </a:t>
            </a:r>
          </a:p>
          <a:p>
            <a:pPr latinLnBrk="1">
              <a:buClr>
                <a:srgbClr val="990000"/>
              </a:buClr>
              <a:buFont typeface="Webdings" pitchFamily="18" charset="2"/>
              <a:buChar char="²"/>
            </a:pPr>
            <a:r>
              <a:rPr lang="zh-CN" altLang="en-US" sz="2700" b="1" i="0" dirty="0">
                <a:latin typeface="仿宋" charset="-122"/>
                <a:ea typeface="仿宋" charset="-122"/>
              </a:rPr>
              <a:t>便于计算集合的补集、并集、交集和差集</a:t>
            </a:r>
          </a:p>
          <a:p>
            <a:pPr latinLnBrk="1">
              <a:buClr>
                <a:srgbClr val="990000"/>
              </a:buClr>
              <a:buFont typeface="Webdings" pitchFamily="18" charset="2"/>
              <a:buChar char="²"/>
            </a:pPr>
            <a:r>
              <a:rPr lang="zh-CN" altLang="en-US" sz="2700" b="1" i="0" dirty="0">
                <a:latin typeface="仿宋" charset="-122"/>
                <a:ea typeface="仿宋" charset="-122"/>
              </a:rPr>
              <a:t>求补集，把</a:t>
            </a:r>
            <a:r>
              <a:rPr lang="en-US" altLang="zh-CN" sz="2700" b="1" i="0" dirty="0">
                <a:latin typeface="仿宋" charset="-122"/>
                <a:ea typeface="仿宋" charset="-122"/>
              </a:rPr>
              <a:t>1</a:t>
            </a:r>
            <a:r>
              <a:rPr lang="zh-CN" altLang="en-US" sz="2700" b="1" i="0" dirty="0">
                <a:latin typeface="仿宋" charset="-122"/>
                <a:ea typeface="仿宋" charset="-122"/>
              </a:rPr>
              <a:t>换为</a:t>
            </a:r>
            <a:r>
              <a:rPr lang="en-US" altLang="zh-CN" sz="2700" b="1" i="0" dirty="0">
                <a:latin typeface="仿宋" charset="-122"/>
                <a:ea typeface="仿宋" charset="-122"/>
              </a:rPr>
              <a:t>0</a:t>
            </a:r>
            <a:r>
              <a:rPr lang="zh-CN" altLang="en-US" sz="2700" b="1" i="0" dirty="0">
                <a:latin typeface="仿宋" charset="-122"/>
                <a:ea typeface="仿宋" charset="-122"/>
              </a:rPr>
              <a:t>，</a:t>
            </a:r>
            <a:r>
              <a:rPr lang="en-US" altLang="zh-CN" sz="2700" b="1" i="0" dirty="0">
                <a:latin typeface="仿宋" charset="-122"/>
                <a:ea typeface="仿宋" charset="-122"/>
              </a:rPr>
              <a:t>0</a:t>
            </a:r>
            <a:r>
              <a:rPr lang="zh-CN" altLang="en-US" sz="2700" b="1" i="0" dirty="0">
                <a:latin typeface="仿宋" charset="-122"/>
                <a:ea typeface="仿宋" charset="-122"/>
              </a:rPr>
              <a:t>换为</a:t>
            </a:r>
            <a:r>
              <a:rPr lang="en-US" altLang="zh-CN" sz="2700" b="1" i="0" dirty="0">
                <a:latin typeface="仿宋" charset="-122"/>
                <a:ea typeface="仿宋" charset="-122"/>
              </a:rPr>
              <a:t>1</a:t>
            </a:r>
            <a:r>
              <a:rPr lang="zh-CN" altLang="en-US" sz="2700" b="1" i="0" dirty="0">
                <a:latin typeface="仿宋" charset="-122"/>
                <a:ea typeface="仿宋" charset="-122"/>
              </a:rPr>
              <a:t>即可，相当于每位求非运算</a:t>
            </a:r>
          </a:p>
          <a:p>
            <a:pPr latinLnBrk="1">
              <a:buClr>
                <a:srgbClr val="990000"/>
              </a:buClr>
              <a:buFont typeface="Webdings" pitchFamily="18" charset="2"/>
              <a:buChar char="²"/>
            </a:pPr>
            <a:r>
              <a:rPr lang="zh-CN" altLang="en-US" sz="3200" b="1" i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求并集，用什么运算？</a:t>
            </a:r>
          </a:p>
          <a:p>
            <a:pPr latinLnBrk="1">
              <a:buClr>
                <a:srgbClr val="990000"/>
              </a:buClr>
              <a:buFont typeface="Webdings" pitchFamily="18" charset="2"/>
              <a:buChar char="²"/>
            </a:pPr>
            <a:r>
              <a:rPr lang="zh-CN" altLang="en-US" sz="3200" b="1" i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求交集，用什么运算？</a:t>
            </a:r>
          </a:p>
          <a:p>
            <a:pPr latinLnBrk="1">
              <a:buClr>
                <a:srgbClr val="990000"/>
              </a:buClr>
              <a:buFont typeface="Webdings" pitchFamily="18" charset="2"/>
              <a:buChar char="²"/>
            </a:pPr>
            <a:r>
              <a:rPr lang="zh-CN" altLang="en-US" sz="3200" b="1" i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求差集，用什么运算？</a:t>
            </a:r>
          </a:p>
        </p:txBody>
      </p:sp>
      <p:graphicFrame>
        <p:nvGraphicFramePr>
          <p:cNvPr id="644250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270651"/>
              </p:ext>
            </p:extLst>
          </p:nvPr>
        </p:nvGraphicFramePr>
        <p:xfrm>
          <a:off x="2098675" y="1345161"/>
          <a:ext cx="7994650" cy="1946276"/>
        </p:xfrm>
        <a:graphic>
          <a:graphicData uri="http://schemas.openxmlformats.org/drawingml/2006/table">
            <a:tbl>
              <a:tblPr/>
              <a:tblGrid>
                <a:gridCol w="338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子集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位串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1   3   5   7   9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2   4   6   8   10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1   2   3   4   5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标题 4"/>
          <p:cNvSpPr txBox="1">
            <a:spLocks/>
          </p:cNvSpPr>
          <p:nvPr/>
        </p:nvSpPr>
        <p:spPr>
          <a:xfrm>
            <a:off x="479376" y="305751"/>
            <a:ext cx="8042275" cy="8382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3800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计算机中表示集合的方法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uiExpand="1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/>
              <a:t>举例</a:t>
            </a:r>
          </a:p>
        </p:txBody>
      </p:sp>
      <p:sp>
        <p:nvSpPr>
          <p:cNvPr id="89090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085975" y="1484314"/>
            <a:ext cx="8040688" cy="4535487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ea typeface="楷体_GB2312" pitchFamily="49" charset="-122"/>
              </a:rPr>
              <a:t>Ex.</a:t>
            </a:r>
            <a:r>
              <a:rPr lang="zh-CN" altLang="en-US" dirty="0">
                <a:ea typeface="楷体_GB2312" pitchFamily="49" charset="-122"/>
              </a:rPr>
              <a:t>全集</a:t>
            </a:r>
            <a:r>
              <a:rPr lang="en-US" altLang="zh-CN" dirty="0">
                <a:ea typeface="楷体_GB2312" pitchFamily="49" charset="-122"/>
              </a:rPr>
              <a:t>S = { a, b, c, d }</a:t>
            </a:r>
            <a:r>
              <a:rPr lang="zh-CN" altLang="en-US" dirty="0">
                <a:ea typeface="楷体_GB2312" pitchFamily="49" charset="-122"/>
              </a:rPr>
              <a:t>，</a:t>
            </a:r>
            <a:r>
              <a:rPr lang="en-US" altLang="zh-CN" dirty="0">
                <a:ea typeface="楷体_GB2312" pitchFamily="49" charset="-122"/>
              </a:rPr>
              <a:t>{b}</a:t>
            </a:r>
            <a:r>
              <a:rPr lang="zh-CN" altLang="en-US" dirty="0">
                <a:ea typeface="楷体_GB2312" pitchFamily="49" charset="-122"/>
              </a:rPr>
              <a:t>与</a:t>
            </a:r>
            <a:r>
              <a:rPr lang="en-US" altLang="zh-CN" dirty="0">
                <a:ea typeface="楷体_GB2312" pitchFamily="49" charset="-122"/>
              </a:rPr>
              <a:t>{a, b, d} </a:t>
            </a:r>
            <a:r>
              <a:rPr lang="zh-CN" altLang="en-US" dirty="0">
                <a:ea typeface="楷体_GB2312" pitchFamily="49" charset="-122"/>
              </a:rPr>
              <a:t>的并集。</a:t>
            </a:r>
            <a:endParaRPr lang="en-US" altLang="zh-CN" dirty="0">
              <a:ea typeface="楷体_GB2312" pitchFamily="49" charset="-122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008439" y="2492376"/>
            <a:ext cx="4319587" cy="1871663"/>
            <a:chOff x="1510" y="2251"/>
            <a:chExt cx="2005" cy="1179"/>
          </a:xfrm>
        </p:grpSpPr>
        <p:sp>
          <p:nvSpPr>
            <p:cNvPr id="89092" name="Rectangle 21"/>
            <p:cNvSpPr>
              <a:spLocks noChangeArrowheads="1"/>
            </p:cNvSpPr>
            <p:nvPr/>
          </p:nvSpPr>
          <p:spPr bwMode="auto">
            <a:xfrm>
              <a:off x="1610" y="2251"/>
              <a:ext cx="1905" cy="1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marL="609600" indent="-609600" latinLnBrk="1">
                <a:buSzPct val="80000"/>
              </a:pPr>
              <a:r>
                <a:rPr lang="en-US" altLang="zh-CN" b="1" i="0" dirty="0">
                  <a:solidFill>
                    <a:srgbClr val="A50021"/>
                  </a:solidFill>
                </a:rPr>
                <a:t>      0100</a:t>
              </a:r>
            </a:p>
            <a:p>
              <a:pPr marL="609600" indent="-609600" latinLnBrk="1">
                <a:buSzPct val="80000"/>
              </a:pPr>
              <a:r>
                <a:rPr lang="en-US" altLang="zh-CN" b="1" i="0" dirty="0">
                  <a:solidFill>
                    <a:srgbClr val="A50021"/>
                  </a:solidFill>
                  <a:ea typeface="华文中宋" charset="-122"/>
                  <a:cs typeface="Times New Roman" pitchFamily="18" charset="0"/>
                  <a:sym typeface="Symbol" pitchFamily="18" charset="2"/>
                </a:rPr>
                <a:t>or)</a:t>
              </a:r>
              <a:r>
                <a:rPr lang="en-US" altLang="zh-CN" b="1" i="0" dirty="0">
                  <a:solidFill>
                    <a:srgbClr val="A50021"/>
                  </a:solidFill>
                  <a:sym typeface="Symbol" pitchFamily="18" charset="2"/>
                </a:rPr>
                <a:t> </a:t>
              </a:r>
              <a:r>
                <a:rPr lang="en-US" altLang="zh-CN" b="1" i="0" dirty="0">
                  <a:solidFill>
                    <a:srgbClr val="A50021"/>
                  </a:solidFill>
                </a:rPr>
                <a:t>1101</a:t>
              </a:r>
            </a:p>
            <a:p>
              <a:pPr marL="609600" indent="-609600" latinLnBrk="1">
                <a:buSzPct val="80000"/>
              </a:pPr>
              <a:r>
                <a:rPr lang="en-US" altLang="zh-CN" b="1" i="0" dirty="0">
                  <a:solidFill>
                    <a:srgbClr val="A50021"/>
                  </a:solidFill>
                </a:rPr>
                <a:t>      1101      = {a, b, d}</a:t>
              </a:r>
            </a:p>
          </p:txBody>
        </p:sp>
        <p:sp>
          <p:nvSpPr>
            <p:cNvPr id="89093" name="Line 22"/>
            <p:cNvSpPr>
              <a:spLocks noChangeShapeType="1"/>
            </p:cNvSpPr>
            <p:nvPr/>
          </p:nvSpPr>
          <p:spPr bwMode="auto">
            <a:xfrm>
              <a:off x="1510" y="2841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2" y="116632"/>
            <a:ext cx="10723033" cy="838200"/>
          </a:xfrm>
        </p:spPr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DEFINITION 1.  </a:t>
            </a: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集合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7" y="1485903"/>
            <a:ext cx="10723033" cy="1655065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集合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是一组对象汇集成的一个整体，其中每一个对象都称为该集合的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元素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，或成员，不包含任何元素的集合称为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空集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，用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ø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表示。</a:t>
            </a:r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055440" y="3429000"/>
            <a:ext cx="10873208" cy="30003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latinLnBrk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Char char="•"/>
              <a:defRPr/>
            </a:pPr>
            <a:r>
              <a:rPr kumimoji="0"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kumimoji="0"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集合的元素与集合的关系，用∈符号表示，</a:t>
            </a:r>
            <a:r>
              <a:rPr kumimoji="0"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</a:t>
            </a:r>
            <a:endParaRPr kumimoji="0" lang="en-US" altLang="zh-CN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 latinLnBrk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Char char="•"/>
              <a:defRPr/>
            </a:pPr>
            <a:r>
              <a:rPr kumimoji="0"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kumimoji="0"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集合的符号常用大写表示，常用数集符号</a:t>
            </a:r>
            <a:r>
              <a:rPr kumimoji="0" lang="en-US" altLang="zh-CN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N</a:t>
            </a:r>
            <a:r>
              <a:rPr kumimoji="0"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,</a:t>
            </a:r>
            <a:r>
              <a:rPr kumimoji="0" lang="en-US" altLang="zh-CN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Z</a:t>
            </a:r>
            <a:r>
              <a:rPr kumimoji="0"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,</a:t>
            </a:r>
            <a:r>
              <a:rPr kumimoji="0" lang="en-US" altLang="zh-CN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Z</a:t>
            </a:r>
            <a:r>
              <a:rPr kumimoji="0" lang="en-US" altLang="zh-CN" i="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+</a:t>
            </a:r>
            <a:r>
              <a:rPr kumimoji="0"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,</a:t>
            </a:r>
            <a:r>
              <a:rPr kumimoji="0" lang="en-US" altLang="zh-CN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Q,R</a:t>
            </a:r>
            <a:endParaRPr kumimoji="0" lang="zh-CN" altLang="en-US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 marL="173038" indent="-173038" latinLnBrk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Char char="•"/>
              <a:defRPr/>
            </a:pPr>
            <a:r>
              <a:rPr kumimoji="0"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集合的表示方法：可能情况下，列出所有元素 </a:t>
            </a:r>
            <a:r>
              <a:rPr kumimoji="0"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{}</a:t>
            </a:r>
            <a:r>
              <a:rPr kumimoji="0"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；谓词公式形式</a:t>
            </a:r>
          </a:p>
          <a:p>
            <a:pPr indent="374650" latinLnBrk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/>
              <a:t>举例</a:t>
            </a:r>
          </a:p>
        </p:txBody>
      </p:sp>
      <p:sp>
        <p:nvSpPr>
          <p:cNvPr id="90114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085975" y="1484314"/>
            <a:ext cx="8040688" cy="4535487"/>
          </a:xfrm>
        </p:spPr>
        <p:txBody>
          <a:bodyPr/>
          <a:lstStyle/>
          <a:p>
            <a:pPr marL="0" lvl="1" indent="0">
              <a:lnSpc>
                <a:spcPct val="120000"/>
              </a:lnSpc>
              <a:buNone/>
            </a:pPr>
            <a:r>
              <a:rPr lang="en-US" altLang="zh-CN" dirty="0">
                <a:ea typeface="楷体_GB2312" pitchFamily="49" charset="-122"/>
              </a:rPr>
              <a:t>Ex.</a:t>
            </a:r>
            <a:r>
              <a:rPr lang="zh-CN" altLang="en-US" dirty="0">
                <a:ea typeface="楷体_GB2312" pitchFamily="49" charset="-122"/>
              </a:rPr>
              <a:t>全集</a:t>
            </a:r>
            <a:r>
              <a:rPr lang="en-US" altLang="zh-CN" dirty="0">
                <a:ea typeface="楷体_GB2312" pitchFamily="49" charset="-122"/>
              </a:rPr>
              <a:t>S = { a, b, c, d }</a:t>
            </a:r>
            <a:r>
              <a:rPr lang="zh-CN" altLang="en-US" dirty="0">
                <a:ea typeface="楷体_GB2312" pitchFamily="49" charset="-122"/>
              </a:rPr>
              <a:t>，</a:t>
            </a:r>
            <a:r>
              <a:rPr lang="en-US" altLang="zh-CN" dirty="0">
                <a:ea typeface="楷体_GB2312" pitchFamily="49" charset="-122"/>
              </a:rPr>
              <a:t> {b}</a:t>
            </a:r>
            <a:r>
              <a:rPr lang="zh-CN" altLang="en-US" dirty="0">
                <a:ea typeface="楷体_GB2312" pitchFamily="49" charset="-122"/>
              </a:rPr>
              <a:t>与</a:t>
            </a:r>
            <a:r>
              <a:rPr lang="en-US" altLang="zh-CN" dirty="0">
                <a:ea typeface="楷体_GB2312" pitchFamily="49" charset="-122"/>
              </a:rPr>
              <a:t>{a, b, d} </a:t>
            </a:r>
            <a:r>
              <a:rPr lang="zh-CN" altLang="en-US" dirty="0">
                <a:ea typeface="楷体_GB2312" pitchFamily="49" charset="-122"/>
              </a:rPr>
              <a:t>的交集</a:t>
            </a:r>
            <a:endParaRPr lang="en-US" altLang="zh-CN" dirty="0">
              <a:ea typeface="楷体_GB2312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ea typeface="楷体_GB2312" pitchFamily="49" charset="-122"/>
            </a:endParaRPr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4079875" y="2420938"/>
            <a:ext cx="3455988" cy="1871662"/>
            <a:chOff x="1610" y="2251"/>
            <a:chExt cx="1905" cy="1179"/>
          </a:xfrm>
        </p:grpSpPr>
        <p:sp>
          <p:nvSpPr>
            <p:cNvPr id="90117" name="Rectangle 14"/>
            <p:cNvSpPr>
              <a:spLocks noChangeArrowheads="1"/>
            </p:cNvSpPr>
            <p:nvPr/>
          </p:nvSpPr>
          <p:spPr bwMode="auto">
            <a:xfrm>
              <a:off x="1610" y="2251"/>
              <a:ext cx="1905" cy="1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marL="609600" indent="-609600" latinLnBrk="1">
                <a:buSzPct val="80000"/>
              </a:pPr>
              <a:r>
                <a:rPr lang="en-US" altLang="zh-CN" b="1" i="0" dirty="0">
                  <a:solidFill>
                    <a:srgbClr val="A50021"/>
                  </a:solidFill>
                </a:rPr>
                <a:t>         0100</a:t>
              </a:r>
            </a:p>
            <a:p>
              <a:pPr marL="609600" indent="-609600" latinLnBrk="1">
                <a:buSzPct val="80000"/>
              </a:pPr>
              <a:r>
                <a:rPr lang="en-US" altLang="zh-CN" b="1" i="0" dirty="0">
                  <a:solidFill>
                    <a:srgbClr val="A50021"/>
                  </a:solidFill>
                </a:rPr>
                <a:t>and)</a:t>
              </a:r>
              <a:r>
                <a:rPr lang="en-US" altLang="zh-CN" b="1" i="0" dirty="0">
                  <a:solidFill>
                    <a:srgbClr val="A50021"/>
                  </a:solidFill>
                  <a:sym typeface="Symbol" pitchFamily="18" charset="2"/>
                </a:rPr>
                <a:t> </a:t>
              </a:r>
              <a:r>
                <a:rPr lang="en-US" altLang="zh-CN" b="1" i="0" dirty="0">
                  <a:solidFill>
                    <a:srgbClr val="A50021"/>
                  </a:solidFill>
                </a:rPr>
                <a:t>1101</a:t>
              </a:r>
            </a:p>
            <a:p>
              <a:pPr marL="609600" indent="-609600" latinLnBrk="1">
                <a:buSzPct val="80000"/>
              </a:pPr>
              <a:r>
                <a:rPr lang="en-US" altLang="zh-CN" b="1" i="0" dirty="0">
                  <a:solidFill>
                    <a:srgbClr val="A50021"/>
                  </a:solidFill>
                </a:rPr>
                <a:t>         0100      = {b}</a:t>
              </a:r>
            </a:p>
          </p:txBody>
        </p:sp>
        <p:sp>
          <p:nvSpPr>
            <p:cNvPr id="90118" name="Line 15"/>
            <p:cNvSpPr>
              <a:spLocks noChangeShapeType="1"/>
            </p:cNvSpPr>
            <p:nvPr/>
          </p:nvSpPr>
          <p:spPr bwMode="auto">
            <a:xfrm>
              <a:off x="1650" y="2841"/>
              <a:ext cx="8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19289" y="4273551"/>
            <a:ext cx="38893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latinLnBrk="1">
              <a:defRPr/>
            </a:pPr>
            <a:r>
              <a:rPr lang="en-US" altLang="zh-CN" i="0" dirty="0">
                <a:latin typeface="+mn-lt"/>
                <a:ea typeface="楷体_GB2312" pitchFamily="49" charset="-122"/>
              </a:rPr>
              <a:t> {b}</a:t>
            </a:r>
            <a:r>
              <a:rPr lang="zh-CN" altLang="en-US" i="0" dirty="0">
                <a:latin typeface="+mn-lt"/>
                <a:ea typeface="楷体_GB2312" pitchFamily="49" charset="-122"/>
              </a:rPr>
              <a:t>与</a:t>
            </a:r>
            <a:r>
              <a:rPr lang="en-US" altLang="zh-CN" i="0" dirty="0">
                <a:latin typeface="+mn-lt"/>
                <a:ea typeface="楷体_GB2312" pitchFamily="49" charset="-122"/>
              </a:rPr>
              <a:t>{a, b, d} </a:t>
            </a:r>
            <a:r>
              <a:rPr lang="zh-CN" altLang="en-US" i="0" dirty="0">
                <a:latin typeface="+mn-lt"/>
                <a:ea typeface="楷体_GB2312" pitchFamily="49" charset="-122"/>
              </a:rPr>
              <a:t>的差集？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/>
              <a:t>举例</a:t>
            </a:r>
          </a:p>
        </p:txBody>
      </p:sp>
      <p:sp>
        <p:nvSpPr>
          <p:cNvPr id="91138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085975" y="1484314"/>
            <a:ext cx="8040688" cy="4535487"/>
          </a:xfrm>
        </p:spPr>
        <p:txBody>
          <a:bodyPr/>
          <a:lstStyle/>
          <a:p>
            <a:pPr marL="0" lvl="1" indent="0">
              <a:lnSpc>
                <a:spcPct val="120000"/>
              </a:lnSpc>
              <a:buNone/>
            </a:pPr>
            <a:r>
              <a:rPr lang="en-US" altLang="zh-CN">
                <a:ea typeface="楷体_GB2312" pitchFamily="49" charset="-122"/>
              </a:rPr>
              <a:t>Ex.</a:t>
            </a:r>
            <a:r>
              <a:rPr lang="zh-CN" altLang="en-US">
                <a:ea typeface="楷体_GB2312" pitchFamily="49" charset="-122"/>
              </a:rPr>
              <a:t>全集</a:t>
            </a:r>
            <a:r>
              <a:rPr lang="en-US" altLang="zh-CN">
                <a:ea typeface="楷体_GB2312" pitchFamily="49" charset="-122"/>
              </a:rPr>
              <a:t>S = { a, b, c, d }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 {b}</a:t>
            </a:r>
            <a:r>
              <a:rPr lang="zh-CN" altLang="en-US">
                <a:ea typeface="楷体_GB2312" pitchFamily="49" charset="-122"/>
              </a:rPr>
              <a:t>与</a:t>
            </a:r>
            <a:r>
              <a:rPr lang="en-US" altLang="zh-CN">
                <a:ea typeface="楷体_GB2312" pitchFamily="49" charset="-122"/>
              </a:rPr>
              <a:t>{a, b, d} </a:t>
            </a:r>
            <a:r>
              <a:rPr lang="zh-CN" altLang="en-US">
                <a:ea typeface="楷体_GB2312" pitchFamily="49" charset="-122"/>
              </a:rPr>
              <a:t>的交集</a:t>
            </a:r>
            <a:endParaRPr lang="en-US" altLang="zh-CN">
              <a:ea typeface="楷体_GB2312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>
              <a:ea typeface="楷体_GB2312" pitchFamily="49" charset="-122"/>
            </a:endParaRPr>
          </a:p>
        </p:txBody>
      </p:sp>
      <p:grpSp>
        <p:nvGrpSpPr>
          <p:cNvPr id="91139" name="Group 13"/>
          <p:cNvGrpSpPr>
            <a:grpSpLocks/>
          </p:cNvGrpSpPr>
          <p:nvPr/>
        </p:nvGrpSpPr>
        <p:grpSpPr bwMode="auto">
          <a:xfrm>
            <a:off x="4079875" y="2420938"/>
            <a:ext cx="3455988" cy="1871662"/>
            <a:chOff x="1610" y="2251"/>
            <a:chExt cx="1905" cy="1179"/>
          </a:xfrm>
        </p:grpSpPr>
        <p:sp>
          <p:nvSpPr>
            <p:cNvPr id="91144" name="Rectangle 14"/>
            <p:cNvSpPr>
              <a:spLocks noChangeArrowheads="1"/>
            </p:cNvSpPr>
            <p:nvPr/>
          </p:nvSpPr>
          <p:spPr bwMode="auto">
            <a:xfrm>
              <a:off x="1610" y="2251"/>
              <a:ext cx="1905" cy="1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marL="609600" indent="-609600" latinLnBrk="1">
                <a:buSzPct val="80000"/>
              </a:pPr>
              <a:r>
                <a:rPr lang="en-US" altLang="zh-CN" b="1" i="0">
                  <a:solidFill>
                    <a:srgbClr val="A50021"/>
                  </a:solidFill>
                </a:rPr>
                <a:t>         0100</a:t>
              </a:r>
            </a:p>
            <a:p>
              <a:pPr marL="609600" indent="-609600" latinLnBrk="1">
                <a:buSzPct val="80000"/>
              </a:pPr>
              <a:r>
                <a:rPr lang="en-US" altLang="zh-CN" b="1" i="0">
                  <a:solidFill>
                    <a:srgbClr val="A50021"/>
                  </a:solidFill>
                </a:rPr>
                <a:t>and)</a:t>
              </a:r>
              <a:r>
                <a:rPr lang="en-US" altLang="zh-CN" b="1" i="0">
                  <a:solidFill>
                    <a:srgbClr val="A50021"/>
                  </a:solidFill>
                  <a:sym typeface="Symbol" pitchFamily="18" charset="2"/>
                </a:rPr>
                <a:t> </a:t>
              </a:r>
              <a:r>
                <a:rPr lang="en-US" altLang="zh-CN" b="1" i="0">
                  <a:solidFill>
                    <a:srgbClr val="A50021"/>
                  </a:solidFill>
                </a:rPr>
                <a:t>1101</a:t>
              </a:r>
            </a:p>
            <a:p>
              <a:pPr marL="609600" indent="-609600" latinLnBrk="1">
                <a:buSzPct val="80000"/>
              </a:pPr>
              <a:r>
                <a:rPr lang="en-US" altLang="zh-CN" b="1" i="0">
                  <a:solidFill>
                    <a:srgbClr val="A50021"/>
                  </a:solidFill>
                </a:rPr>
                <a:t>         0100      = {b}</a:t>
              </a:r>
            </a:p>
          </p:txBody>
        </p:sp>
        <p:sp>
          <p:nvSpPr>
            <p:cNvPr id="91145" name="Line 15"/>
            <p:cNvSpPr>
              <a:spLocks noChangeShapeType="1"/>
            </p:cNvSpPr>
            <p:nvPr/>
          </p:nvSpPr>
          <p:spPr bwMode="auto">
            <a:xfrm>
              <a:off x="1650" y="2841"/>
              <a:ext cx="8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19289" y="4076701"/>
            <a:ext cx="468153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latinLnBrk="1">
              <a:defRPr/>
            </a:pPr>
            <a:r>
              <a:rPr lang="en-US" altLang="zh-CN" i="0" dirty="0">
                <a:latin typeface="+mn-lt"/>
                <a:ea typeface="楷体_GB2312" pitchFamily="49" charset="-122"/>
              </a:rPr>
              <a:t> {a, b, d} </a:t>
            </a:r>
            <a:r>
              <a:rPr lang="zh-CN" altLang="en-US" i="0" dirty="0">
                <a:latin typeface="+mn-lt"/>
                <a:ea typeface="楷体_GB2312" pitchFamily="49" charset="-122"/>
              </a:rPr>
              <a:t>与</a:t>
            </a:r>
            <a:r>
              <a:rPr lang="en-US" altLang="zh-CN" i="0" dirty="0">
                <a:latin typeface="+mn-lt"/>
                <a:ea typeface="楷体_GB2312" pitchFamily="49" charset="-122"/>
              </a:rPr>
              <a:t>{b}</a:t>
            </a:r>
            <a:r>
              <a:rPr lang="zh-CN" altLang="en-US" i="0" dirty="0">
                <a:latin typeface="+mn-lt"/>
                <a:ea typeface="楷体_GB2312" pitchFamily="49" charset="-122"/>
              </a:rPr>
              <a:t>的对称差集？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4113213" y="4797426"/>
            <a:ext cx="3422650" cy="1871663"/>
            <a:chOff x="1588" y="2251"/>
            <a:chExt cx="1927" cy="1179"/>
          </a:xfrm>
        </p:grpSpPr>
        <p:sp>
          <p:nvSpPr>
            <p:cNvPr id="91142" name="Rectangle 5"/>
            <p:cNvSpPr>
              <a:spLocks noChangeArrowheads="1"/>
            </p:cNvSpPr>
            <p:nvPr/>
          </p:nvSpPr>
          <p:spPr bwMode="auto">
            <a:xfrm>
              <a:off x="1610" y="2251"/>
              <a:ext cx="1905" cy="1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marL="609600" indent="-609600" latinLnBrk="1">
                <a:buSzPct val="80000"/>
              </a:pPr>
              <a:r>
                <a:rPr lang="en-US" altLang="zh-CN" b="1" i="0">
                  <a:solidFill>
                    <a:srgbClr val="A50021"/>
                  </a:solidFill>
                </a:rPr>
                <a:t>        0100</a:t>
              </a:r>
            </a:p>
            <a:p>
              <a:pPr marL="609600" indent="-609600" latinLnBrk="1">
                <a:buSzPct val="80000"/>
              </a:pPr>
              <a:r>
                <a:rPr lang="en-US" altLang="zh-CN" b="1" i="0">
                  <a:solidFill>
                    <a:srgbClr val="A50021"/>
                  </a:solidFill>
                  <a:ea typeface="华文中宋" charset="-122"/>
                  <a:cs typeface="Times New Roman" pitchFamily="18" charset="0"/>
                  <a:sym typeface="Symbol" pitchFamily="18" charset="2"/>
                </a:rPr>
                <a:t>xor)</a:t>
              </a:r>
              <a:r>
                <a:rPr lang="en-US" altLang="zh-CN" b="1" i="0">
                  <a:solidFill>
                    <a:srgbClr val="A50021"/>
                  </a:solidFill>
                  <a:sym typeface="Symbol" pitchFamily="18" charset="2"/>
                </a:rPr>
                <a:t> </a:t>
              </a:r>
              <a:r>
                <a:rPr lang="en-US" altLang="zh-CN" b="1" i="0">
                  <a:solidFill>
                    <a:srgbClr val="A50021"/>
                  </a:solidFill>
                </a:rPr>
                <a:t>1101</a:t>
              </a:r>
            </a:p>
            <a:p>
              <a:pPr marL="609600" indent="-609600" latinLnBrk="1">
                <a:buSzPct val="80000"/>
              </a:pPr>
              <a:r>
                <a:rPr lang="en-US" altLang="zh-CN" b="1" i="0">
                  <a:solidFill>
                    <a:srgbClr val="A50021"/>
                  </a:solidFill>
                </a:rPr>
                <a:t>        1001  </a:t>
              </a:r>
              <a:r>
                <a:rPr lang="zh-CN" altLang="en-US" b="1" i="0">
                  <a:solidFill>
                    <a:srgbClr val="A50021"/>
                  </a:solidFill>
                </a:rPr>
                <a:t>   </a:t>
              </a:r>
              <a:r>
                <a:rPr lang="en-US" altLang="zh-CN" b="1" i="0">
                  <a:solidFill>
                    <a:srgbClr val="A50021"/>
                  </a:solidFill>
                </a:rPr>
                <a:t>= {a, d}</a:t>
              </a:r>
            </a:p>
          </p:txBody>
        </p:sp>
        <p:sp>
          <p:nvSpPr>
            <p:cNvPr id="91143" name="Line 6"/>
            <p:cNvSpPr>
              <a:spLocks noChangeShapeType="1"/>
            </p:cNvSpPr>
            <p:nvPr/>
          </p:nvSpPr>
          <p:spPr bwMode="auto">
            <a:xfrm>
              <a:off x="1588" y="2831"/>
              <a:ext cx="9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625" y="1590675"/>
            <a:ext cx="8186738" cy="8382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CN" altLang="en-US" sz="3200">
                <a:ea typeface="黑体" pitchFamily="2" charset="-122"/>
              </a:rPr>
              <a:t>小          结</a:t>
            </a:r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3024189" y="2643188"/>
            <a:ext cx="4727575" cy="2772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i="0" dirty="0">
                <a:latin typeface="+mn-lt"/>
                <a:ea typeface="仿宋_GB2312" pitchFamily="49" charset="-122"/>
              </a:rPr>
              <a:t>1</a:t>
            </a:r>
            <a:r>
              <a:rPr lang="zh-CN" altLang="en-US" b="1" i="0" dirty="0">
                <a:latin typeface="+mn-lt"/>
                <a:ea typeface="仿宋_GB2312" pitchFamily="49" charset="-122"/>
              </a:rPr>
              <a:t>、一些特殊集合</a:t>
            </a:r>
          </a:p>
          <a:p>
            <a:pPr latinLnBrk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i="0" dirty="0">
                <a:latin typeface="+mn-lt"/>
                <a:ea typeface="仿宋_GB2312" pitchFamily="49" charset="-122"/>
              </a:rPr>
              <a:t>2</a:t>
            </a:r>
            <a:r>
              <a:rPr lang="zh-CN" altLang="en-US" b="1" i="0" dirty="0">
                <a:latin typeface="+mn-lt"/>
                <a:ea typeface="仿宋_GB2312" pitchFamily="49" charset="-122"/>
              </a:rPr>
              <a:t>、集合的运算</a:t>
            </a:r>
          </a:p>
          <a:p>
            <a:pPr latinLnBrk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i="0" dirty="0">
                <a:latin typeface="+mn-lt"/>
                <a:ea typeface="仿宋_GB2312" pitchFamily="49" charset="-122"/>
              </a:rPr>
              <a:t>3</a:t>
            </a:r>
            <a:r>
              <a:rPr lang="zh-CN" altLang="en-US" b="1" i="0" dirty="0">
                <a:latin typeface="+mn-lt"/>
                <a:ea typeface="仿宋_GB2312" pitchFamily="49" charset="-122"/>
              </a:rPr>
              <a:t>、集合的计算机表示方法</a:t>
            </a:r>
          </a:p>
          <a:p>
            <a:pPr latinLnBrk="1">
              <a:lnSpc>
                <a:spcPct val="150000"/>
              </a:lnSpc>
              <a:defRPr/>
            </a:pPr>
            <a:endParaRPr lang="en-US" altLang="zh-CN" b="1" i="0" dirty="0">
              <a:latin typeface="+mn-lt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1ED5E76-A000-4B6F-B1F1-C22E7930931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1940613" y="1368033"/>
            <a:ext cx="6840760" cy="117787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1A61F3C-F621-4D03-8CE5-55F3A58C0B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contrast="20000"/>
          </a:blip>
          <a:srcRect/>
          <a:stretch/>
        </p:blipFill>
        <p:spPr>
          <a:xfrm>
            <a:off x="1919536" y="2545223"/>
            <a:ext cx="2455334" cy="3332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DC5D5C-09E5-49BC-8B9F-8456E4DF15D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1992194" y="2850905"/>
            <a:ext cx="1334683" cy="3676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12CB20-E6BF-4C9E-9B1C-C08085DEF91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contrast="20000"/>
          </a:blip>
          <a:stretch>
            <a:fillRect/>
          </a:stretch>
        </p:blipFill>
        <p:spPr>
          <a:xfrm>
            <a:off x="1993419" y="3262388"/>
            <a:ext cx="2738508" cy="333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051447-2C74-490F-87F9-54F81E4421F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contrast="20000"/>
          </a:blip>
          <a:stretch>
            <a:fillRect/>
          </a:stretch>
        </p:blipFill>
        <p:spPr>
          <a:xfrm>
            <a:off x="2037455" y="3664505"/>
            <a:ext cx="1280297" cy="2831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E61A412-B1D4-477C-A5CD-131F42E5F75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contrast="20000"/>
          </a:blip>
          <a:stretch>
            <a:fillRect/>
          </a:stretch>
        </p:blipFill>
        <p:spPr>
          <a:xfrm>
            <a:off x="2037456" y="4104481"/>
            <a:ext cx="3609719" cy="2862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435E174-CE2C-484A-8669-DB5CE179BC5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contrast="20000"/>
          </a:blip>
          <a:stretch>
            <a:fillRect/>
          </a:stretch>
        </p:blipFill>
        <p:spPr>
          <a:xfrm>
            <a:off x="2038767" y="4437112"/>
            <a:ext cx="4137424" cy="6723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88A5C22-2619-47B8-A276-955677762E84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contrast="20000"/>
          </a:blip>
          <a:stretch>
            <a:fillRect/>
          </a:stretch>
        </p:blipFill>
        <p:spPr>
          <a:xfrm>
            <a:off x="2012621" y="5286668"/>
            <a:ext cx="8604448" cy="109466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B2FB635-E0EF-46A6-9605-1AE093F44181}"/>
              </a:ext>
            </a:extLst>
          </p:cNvPr>
          <p:cNvSpPr txBox="1"/>
          <p:nvPr/>
        </p:nvSpPr>
        <p:spPr>
          <a:xfrm>
            <a:off x="1631504" y="1239144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A1176A-73FD-4661-87CA-FD6BE64F8599}"/>
              </a:ext>
            </a:extLst>
          </p:cNvPr>
          <p:cNvSpPr txBox="1"/>
          <p:nvPr/>
        </p:nvSpPr>
        <p:spPr>
          <a:xfrm>
            <a:off x="1631504" y="2463280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276B39-92D1-4EF4-86AE-E3AA21EA78FC}"/>
              </a:ext>
            </a:extLst>
          </p:cNvPr>
          <p:cNvSpPr txBox="1"/>
          <p:nvPr/>
        </p:nvSpPr>
        <p:spPr>
          <a:xfrm>
            <a:off x="1631504" y="3183360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AB4404B-CE53-499D-BF8E-9BB9401B3AF0}"/>
              </a:ext>
            </a:extLst>
          </p:cNvPr>
          <p:cNvSpPr txBox="1"/>
          <p:nvPr/>
        </p:nvSpPr>
        <p:spPr>
          <a:xfrm>
            <a:off x="1631504" y="4005065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8B60D4F-4AE3-4BAC-943C-6EEA31FBB91F}"/>
              </a:ext>
            </a:extLst>
          </p:cNvPr>
          <p:cNvSpPr txBox="1"/>
          <p:nvPr/>
        </p:nvSpPr>
        <p:spPr>
          <a:xfrm>
            <a:off x="1631504" y="4373940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EFD9D8-BC44-4F1A-820A-3F1757F89EC0}"/>
              </a:ext>
            </a:extLst>
          </p:cNvPr>
          <p:cNvSpPr txBox="1"/>
          <p:nvPr/>
        </p:nvSpPr>
        <p:spPr>
          <a:xfrm>
            <a:off x="1631504" y="5182806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CB925D-5103-4A19-AF28-952B43A31094}"/>
              </a:ext>
            </a:extLst>
          </p:cNvPr>
          <p:cNvSpPr txBox="1"/>
          <p:nvPr/>
        </p:nvSpPr>
        <p:spPr>
          <a:xfrm>
            <a:off x="5519936" y="4011835"/>
            <a:ext cx="1168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（选做）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127448" y="1612231"/>
            <a:ext cx="10009112" cy="419303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latinLnBrk="1">
              <a:spcBef>
                <a:spcPts val="24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i="0" dirty="0">
                <a:solidFill>
                  <a:schemeClr val="accent2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例：</a:t>
            </a:r>
            <a:r>
              <a:rPr kumimoji="0" lang="zh-CN" altLang="en-US" b="1" i="0" dirty="0">
                <a:solidFill>
                  <a:schemeClr val="accent2">
                    <a:lumMod val="50000"/>
                  </a:schemeClr>
                </a:solidFill>
                <a:ea typeface="楷体_GB2312" pitchFamily="49" charset="-122"/>
              </a:rPr>
              <a:t>小于</a:t>
            </a:r>
            <a:r>
              <a:rPr kumimoji="0" lang="en-US" altLang="zh-CN" b="1" i="0" dirty="0">
                <a:solidFill>
                  <a:schemeClr val="accent2">
                    <a:lumMod val="50000"/>
                  </a:schemeClr>
                </a:solidFill>
                <a:ea typeface="楷体_GB2312" pitchFamily="49" charset="-122"/>
              </a:rPr>
              <a:t>100</a:t>
            </a:r>
            <a:r>
              <a:rPr kumimoji="0" lang="zh-CN" altLang="en-US" b="1" i="0" dirty="0">
                <a:solidFill>
                  <a:schemeClr val="accent2">
                    <a:lumMod val="50000"/>
                  </a:schemeClr>
                </a:solidFill>
                <a:ea typeface="楷体_GB2312" pitchFamily="49" charset="-122"/>
              </a:rPr>
              <a:t>的正整数集合</a:t>
            </a:r>
            <a:r>
              <a:rPr kumimoji="0" lang="en-US" altLang="zh-CN" b="1" i="0" dirty="0">
                <a:solidFill>
                  <a:schemeClr val="accent2">
                    <a:lumMod val="50000"/>
                  </a:schemeClr>
                </a:solidFill>
                <a:ea typeface="楷体_GB2312" pitchFamily="49" charset="-122"/>
              </a:rPr>
              <a:t>{1,2,3,4,…,99}</a:t>
            </a:r>
          </a:p>
          <a:p>
            <a:pPr indent="374650" latinLnBrk="1">
              <a:spcBef>
                <a:spcPts val="2400"/>
              </a:spcBef>
              <a:buClr>
                <a:schemeClr val="folHlink"/>
              </a:buClr>
              <a:buSzPct val="60000"/>
              <a:defRPr/>
            </a:pPr>
            <a:r>
              <a:rPr kumimoji="0" lang="en-US" altLang="zh-CN" b="1" i="0" dirty="0">
                <a:solidFill>
                  <a:schemeClr val="hlink"/>
                </a:solidFill>
                <a:ea typeface="楷体_GB2312" pitchFamily="49" charset="-122"/>
              </a:rPr>
              <a:t>     </a:t>
            </a:r>
            <a:r>
              <a:rPr kumimoji="0" lang="zh-CN" altLang="en-US" b="1" i="0" dirty="0">
                <a:solidFill>
                  <a:schemeClr val="accent2">
                    <a:lumMod val="50000"/>
                  </a:schemeClr>
                </a:solidFill>
                <a:ea typeface="楷体_GB2312" pitchFamily="49" charset="-122"/>
              </a:rPr>
              <a:t>或</a:t>
            </a:r>
            <a:r>
              <a:rPr kumimoji="0" lang="zh-CN" altLang="en-US" b="1" i="0" dirty="0">
                <a:solidFill>
                  <a:schemeClr val="hlink"/>
                </a:solidFill>
                <a:ea typeface="楷体_GB2312" pitchFamily="49" charset="-122"/>
              </a:rPr>
              <a:t> </a:t>
            </a:r>
            <a:r>
              <a:rPr kumimoji="0" lang="en-US" altLang="zh-CN" b="1" i="0" dirty="0">
                <a:ea typeface="楷体_GB2312" pitchFamily="49" charset="-122"/>
              </a:rPr>
              <a:t>{</a:t>
            </a:r>
            <a:r>
              <a:rPr kumimoji="0" lang="en-US" altLang="zh-CN" b="1" dirty="0">
                <a:ea typeface="楷体_GB2312" pitchFamily="49" charset="-122"/>
              </a:rPr>
              <a:t>x</a:t>
            </a:r>
            <a:r>
              <a:rPr kumimoji="0" lang="en-US" altLang="zh-CN" b="1" i="0" dirty="0">
                <a:ea typeface="楷体_GB2312" pitchFamily="49" charset="-122"/>
              </a:rPr>
              <a:t>| </a:t>
            </a:r>
            <a:r>
              <a:rPr kumimoji="0" lang="en-US" altLang="zh-CN" b="1" dirty="0" err="1">
                <a:ea typeface="楷体_GB2312" pitchFamily="49" charset="-122"/>
              </a:rPr>
              <a:t>x</a:t>
            </a:r>
            <a:r>
              <a:rPr lang="en-US" altLang="zh-CN" b="1" i="0" dirty="0" err="1"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Z</a:t>
            </a:r>
            <a:r>
              <a:rPr lang="en-US" altLang="zh-CN" b="1" i="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+</a:t>
            </a:r>
            <a:r>
              <a:rPr lang="en-US" altLang="zh-CN" b="1" i="0" dirty="0"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b="1" i="0" dirty="0">
                <a:ea typeface="楷体_GB2312" pitchFamily="49" charset="-122"/>
              </a:rPr>
              <a:t>∧ </a:t>
            </a:r>
            <a:r>
              <a:rPr lang="en-US" altLang="zh-CN" b="1" dirty="0">
                <a:ea typeface="楷体_GB2312" pitchFamily="49" charset="-122"/>
              </a:rPr>
              <a:t>x</a:t>
            </a:r>
            <a:r>
              <a:rPr lang="en-US" altLang="zh-CN" b="1" i="0" dirty="0">
                <a:ea typeface="楷体_GB2312" pitchFamily="49" charset="-122"/>
              </a:rPr>
              <a:t>&lt;100</a:t>
            </a:r>
            <a:r>
              <a:rPr kumimoji="0" lang="en-US" altLang="zh-CN" b="1" i="0" dirty="0">
                <a:ea typeface="楷体_GB2312" pitchFamily="49" charset="-122"/>
              </a:rPr>
              <a:t>} , </a:t>
            </a:r>
            <a:r>
              <a:rPr lang="en-US" altLang="zh-CN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Z</a:t>
            </a:r>
            <a:r>
              <a:rPr lang="en-US" altLang="zh-CN" b="1" i="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+</a:t>
            </a:r>
            <a:r>
              <a:rPr kumimoji="0" lang="zh-CN" altLang="en-US" b="1" i="0" dirty="0">
                <a:ea typeface="楷体_GB2312" pitchFamily="49" charset="-122"/>
              </a:rPr>
              <a:t>为正整数集合</a:t>
            </a:r>
          </a:p>
          <a:p>
            <a:pPr latinLnBrk="1">
              <a:spcBef>
                <a:spcPts val="2400"/>
              </a:spcBef>
              <a:buClr>
                <a:schemeClr val="folHlink"/>
              </a:buClr>
              <a:buSzPct val="60000"/>
              <a:defRPr/>
            </a:pPr>
            <a:r>
              <a:rPr kumimoji="0" lang="zh-CN" altLang="en-US" b="1" i="0" dirty="0">
                <a:solidFill>
                  <a:schemeClr val="accent2">
                    <a:lumMod val="50000"/>
                  </a:schemeClr>
                </a:solidFill>
                <a:ea typeface="楷体_GB2312" pitchFamily="49" charset="-122"/>
              </a:rPr>
              <a:t>        小于</a:t>
            </a:r>
            <a:r>
              <a:rPr kumimoji="0" lang="en-US" altLang="zh-CN" b="1" i="0" dirty="0">
                <a:solidFill>
                  <a:schemeClr val="accent2">
                    <a:lumMod val="50000"/>
                  </a:schemeClr>
                </a:solidFill>
                <a:ea typeface="楷体_GB2312" pitchFamily="49" charset="-122"/>
              </a:rPr>
              <a:t>10</a:t>
            </a:r>
            <a:r>
              <a:rPr kumimoji="0" lang="zh-CN" altLang="en-US" b="1" i="0" dirty="0">
                <a:solidFill>
                  <a:schemeClr val="accent2">
                    <a:lumMod val="50000"/>
                  </a:schemeClr>
                </a:solidFill>
                <a:ea typeface="楷体_GB2312" pitchFamily="49" charset="-122"/>
              </a:rPr>
              <a:t>的正奇数集合</a:t>
            </a:r>
            <a:r>
              <a:rPr kumimoji="0" lang="en-US" altLang="zh-CN" b="1" i="0" dirty="0">
                <a:solidFill>
                  <a:schemeClr val="accent2">
                    <a:lumMod val="50000"/>
                  </a:schemeClr>
                </a:solidFill>
                <a:ea typeface="楷体_GB2312" pitchFamily="49" charset="-122"/>
              </a:rPr>
              <a:t>O</a:t>
            </a:r>
            <a:r>
              <a:rPr kumimoji="0" lang="zh-CN" altLang="en-US" b="1" i="0" dirty="0">
                <a:solidFill>
                  <a:schemeClr val="accent2">
                    <a:lumMod val="50000"/>
                  </a:schemeClr>
                </a:solidFill>
                <a:ea typeface="楷体_GB2312" pitchFamily="49" charset="-122"/>
              </a:rPr>
              <a:t>可表示为</a:t>
            </a:r>
            <a:r>
              <a:rPr kumimoji="0" lang="en-US" altLang="zh-CN" b="1" i="0" dirty="0">
                <a:solidFill>
                  <a:schemeClr val="accent2">
                    <a:lumMod val="50000"/>
                  </a:schemeClr>
                </a:solidFill>
                <a:ea typeface="楷体_GB2312" pitchFamily="49" charset="-122"/>
              </a:rPr>
              <a:t>O={1,3,5,7,9}</a:t>
            </a:r>
          </a:p>
          <a:p>
            <a:pPr indent="374650" latinLnBrk="1">
              <a:spcBef>
                <a:spcPts val="2400"/>
              </a:spcBef>
              <a:buClr>
                <a:schemeClr val="folHlink"/>
              </a:buClr>
              <a:buSzPct val="60000"/>
              <a:defRPr/>
            </a:pPr>
            <a:r>
              <a:rPr kumimoji="0" lang="en-US" altLang="zh-CN" b="1" i="0" dirty="0">
                <a:solidFill>
                  <a:schemeClr val="hlink"/>
                </a:solidFill>
                <a:ea typeface="楷体_GB2312" pitchFamily="49" charset="-122"/>
              </a:rPr>
              <a:t>     </a:t>
            </a:r>
            <a:r>
              <a:rPr kumimoji="0" lang="zh-CN" altLang="en-US" b="1" i="0" dirty="0">
                <a:solidFill>
                  <a:schemeClr val="accent2">
                    <a:lumMod val="50000"/>
                  </a:schemeClr>
                </a:solidFill>
                <a:ea typeface="楷体_GB2312" pitchFamily="49" charset="-122"/>
              </a:rPr>
              <a:t>或</a:t>
            </a:r>
            <a:r>
              <a:rPr kumimoji="0" lang="zh-CN" altLang="en-US" b="1" i="0" dirty="0">
                <a:solidFill>
                  <a:schemeClr val="hlink"/>
                </a:solidFill>
                <a:ea typeface="楷体_GB2312" pitchFamily="49" charset="-122"/>
              </a:rPr>
              <a:t> </a:t>
            </a:r>
            <a:r>
              <a:rPr kumimoji="0" lang="en-US" altLang="zh-CN" b="1" i="0" dirty="0">
                <a:ea typeface="楷体_GB2312" pitchFamily="49" charset="-122"/>
              </a:rPr>
              <a:t>{</a:t>
            </a:r>
            <a:r>
              <a:rPr kumimoji="0" lang="en-US" altLang="zh-CN" b="1" dirty="0">
                <a:ea typeface="楷体_GB2312" pitchFamily="49" charset="-122"/>
              </a:rPr>
              <a:t>x</a:t>
            </a:r>
            <a:r>
              <a:rPr kumimoji="0" lang="en-US" altLang="zh-CN" b="1" i="0" dirty="0">
                <a:ea typeface="楷体_GB2312" pitchFamily="49" charset="-122"/>
              </a:rPr>
              <a:t>| </a:t>
            </a:r>
            <a:r>
              <a:rPr kumimoji="0" lang="en-US" altLang="zh-CN" b="1" dirty="0" err="1">
                <a:ea typeface="楷体_GB2312" pitchFamily="49" charset="-122"/>
              </a:rPr>
              <a:t>x</a:t>
            </a:r>
            <a:r>
              <a:rPr lang="en-US" altLang="zh-CN" b="1" i="0" dirty="0" err="1"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b="1" i="0" dirty="0"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b="1" i="0" dirty="0">
                <a:ea typeface="楷体_GB2312" pitchFamily="49" charset="-122"/>
              </a:rPr>
              <a:t>∧ </a:t>
            </a:r>
            <a:r>
              <a:rPr lang="en-US" altLang="zh-CN" b="1" dirty="0"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b="1" i="0" dirty="0">
                <a:ea typeface="楷体_GB2312" pitchFamily="49" charset="-122"/>
                <a:sym typeface="Symbol" pitchFamily="18" charset="2"/>
              </a:rPr>
              <a:t>&lt;10</a:t>
            </a:r>
            <a:r>
              <a:rPr lang="en-US" altLang="zh-CN" b="1" i="0" dirty="0">
                <a:ea typeface="楷体_GB2312" pitchFamily="49" charset="-122"/>
              </a:rPr>
              <a:t>∧</a:t>
            </a:r>
            <a:r>
              <a:rPr lang="en-US" altLang="zh-CN" b="1" i="0" dirty="0"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b="1" dirty="0">
                <a:ea typeface="楷体_GB2312" pitchFamily="49" charset="-122"/>
                <a:sym typeface="Symbol" pitchFamily="18" charset="2"/>
              </a:rPr>
              <a:t>y</a:t>
            </a:r>
            <a:r>
              <a:rPr lang="en-US" altLang="zh-CN" b="1" i="0" dirty="0">
                <a:ea typeface="楷体_GB2312" pitchFamily="49" charset="-122"/>
                <a:sym typeface="Symbol" pitchFamily="18" charset="2"/>
              </a:rPr>
              <a:t>(</a:t>
            </a:r>
            <a:r>
              <a:rPr kumimoji="0" lang="en-US" altLang="zh-CN" b="1" dirty="0" err="1">
                <a:ea typeface="楷体_GB2312" pitchFamily="49" charset="-122"/>
              </a:rPr>
              <a:t>y</a:t>
            </a:r>
            <a:r>
              <a:rPr lang="en-US" altLang="zh-CN" b="1" i="0" dirty="0" err="1"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b="1" i="0" dirty="0"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b="1" i="0" dirty="0">
                <a:ea typeface="楷体_GB2312" pitchFamily="49" charset="-122"/>
              </a:rPr>
              <a:t>∧ </a:t>
            </a:r>
            <a:r>
              <a:rPr lang="en-US" altLang="zh-CN" b="1" dirty="0">
                <a:ea typeface="楷体_GB2312" pitchFamily="49" charset="-122"/>
              </a:rPr>
              <a:t>x</a:t>
            </a:r>
            <a:r>
              <a:rPr lang="en-US" altLang="zh-CN" b="1" i="0" dirty="0">
                <a:ea typeface="楷体_GB2312" pitchFamily="49" charset="-122"/>
              </a:rPr>
              <a:t>=2</a:t>
            </a:r>
            <a:r>
              <a:rPr lang="en-US" altLang="zh-CN" b="1" dirty="0">
                <a:ea typeface="楷体_GB2312" pitchFamily="49" charset="-122"/>
              </a:rPr>
              <a:t>y</a:t>
            </a:r>
            <a:r>
              <a:rPr lang="en-US" altLang="zh-CN" b="1" i="0" dirty="0">
                <a:ea typeface="楷体_GB2312" pitchFamily="49" charset="-122"/>
              </a:rPr>
              <a:t>+1)</a:t>
            </a:r>
            <a:r>
              <a:rPr kumimoji="0" lang="en-US" altLang="zh-CN" b="1" i="0" dirty="0">
                <a:ea typeface="楷体_GB2312" pitchFamily="49" charset="-122"/>
              </a:rPr>
              <a:t>} </a:t>
            </a:r>
          </a:p>
          <a:p>
            <a:pPr indent="374650" latinLnBrk="1">
              <a:spcBef>
                <a:spcPts val="2400"/>
              </a:spcBef>
              <a:buClr>
                <a:schemeClr val="folHlink"/>
              </a:buClr>
              <a:buSzPct val="60000"/>
              <a:defRPr/>
            </a:pPr>
            <a:endParaRPr lang="zh-CN" altLang="en-US" sz="1200" b="1" i="0" dirty="0">
              <a:solidFill>
                <a:schemeClr val="accent2">
                  <a:lumMod val="50000"/>
                </a:schemeClr>
              </a:solidFill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  <a:p>
            <a:pPr indent="374650" latinLnBrk="1">
              <a:spcBef>
                <a:spcPts val="24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i="0" dirty="0">
                <a:solidFill>
                  <a:schemeClr val="accent2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空集</a:t>
            </a:r>
            <a:r>
              <a:rPr lang="en-US" altLang="zh-CN" b="1" i="0" dirty="0">
                <a:solidFill>
                  <a:schemeClr val="accent2">
                    <a:lumMod val="50000"/>
                  </a:schemeClr>
                </a:solidFill>
                <a:ea typeface="楷体_GB2312" pitchFamily="49" charset="-122"/>
              </a:rPr>
              <a:t>Ø={}  </a:t>
            </a:r>
            <a:r>
              <a:rPr lang="zh-CN" altLang="en-US" b="1" i="0" dirty="0">
                <a:solidFill>
                  <a:schemeClr val="accent2">
                    <a:lumMod val="50000"/>
                  </a:schemeClr>
                </a:solidFill>
                <a:ea typeface="楷体_GB2312" pitchFamily="49" charset="-122"/>
              </a:rPr>
              <a:t>或表示为： </a:t>
            </a:r>
            <a:r>
              <a:rPr lang="en-US" altLang="zh-CN" b="1" i="0" dirty="0">
                <a:solidFill>
                  <a:schemeClr val="accent2">
                    <a:lumMod val="50000"/>
                  </a:schemeClr>
                </a:solidFill>
                <a:ea typeface="楷体_GB2312" pitchFamily="49" charset="-122"/>
              </a:rPr>
              <a:t>Ø={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ea typeface="楷体_GB2312" pitchFamily="49" charset="-122"/>
              </a:rPr>
              <a:t>x</a:t>
            </a:r>
            <a:r>
              <a:rPr lang="en-US" altLang="zh-CN" b="1" i="0" dirty="0">
                <a:solidFill>
                  <a:schemeClr val="accent2">
                    <a:lumMod val="50000"/>
                  </a:schemeClr>
                </a:solidFill>
                <a:ea typeface="楷体_GB2312" pitchFamily="49" charset="-122"/>
              </a:rPr>
              <a:t> | 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ea typeface="楷体_GB2312" pitchFamily="49" charset="-122"/>
              </a:rPr>
              <a:t>x</a:t>
            </a:r>
            <a:r>
              <a:rPr lang="en-US" altLang="zh-CN" b="1" i="0" dirty="0" err="1">
                <a:solidFill>
                  <a:schemeClr val="accent2">
                    <a:lumMod val="50000"/>
                  </a:schemeClr>
                </a:solidFill>
                <a:ea typeface="楷体_GB2312" pitchFamily="49" charset="-122"/>
                <a:sym typeface="Symbol" pitchFamily="18" charset="2"/>
              </a:rPr>
              <a:t>P</a:t>
            </a:r>
            <a:r>
              <a:rPr lang="en-US" altLang="zh-CN" b="1" i="0" dirty="0">
                <a:solidFill>
                  <a:schemeClr val="accent2">
                    <a:lumMod val="50000"/>
                  </a:schemeClr>
                </a:solidFill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b="1" i="0" dirty="0">
                <a:solidFill>
                  <a:schemeClr val="accent2">
                    <a:lumMod val="50000"/>
                  </a:schemeClr>
                </a:solidFill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b="1" i="0" dirty="0">
                <a:solidFill>
                  <a:schemeClr val="accent2">
                    <a:lumMod val="50000"/>
                  </a:schemeClr>
                </a:solidFill>
                <a:ea typeface="楷体_GB2312" pitchFamily="49" charset="-122"/>
              </a:rPr>
              <a:t>∧</a:t>
            </a:r>
            <a:r>
              <a:rPr lang="en-US" altLang="zh-CN" b="1" i="0" dirty="0">
                <a:solidFill>
                  <a:schemeClr val="accent2">
                    <a:lumMod val="50000"/>
                  </a:schemeClr>
                </a:solidFill>
                <a:ea typeface="楷体_GB2312" pitchFamily="49" charset="-122"/>
                <a:sym typeface="Symbol"/>
              </a:rPr>
              <a:t></a:t>
            </a:r>
            <a:r>
              <a:rPr lang="en-US" altLang="zh-CN" b="1" i="0" dirty="0">
                <a:solidFill>
                  <a:schemeClr val="accent2">
                    <a:lumMod val="50000"/>
                  </a:schemeClr>
                </a:solidFill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ea typeface="楷体_GB2312" pitchFamily="49" charset="-122"/>
                <a:sym typeface="Symbol" pitchFamily="18" charset="2"/>
              </a:rPr>
              <a:t>x </a:t>
            </a:r>
            <a:r>
              <a:rPr lang="en-US" altLang="zh-CN" b="1" i="0" dirty="0">
                <a:solidFill>
                  <a:schemeClr val="accent2">
                    <a:lumMod val="50000"/>
                  </a:schemeClr>
                </a:solidFill>
                <a:ea typeface="楷体_GB2312" pitchFamily="49" charset="-122"/>
                <a:sym typeface="Symbol" pitchFamily="18" charset="2"/>
              </a:rPr>
              <a:t>P(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b="1" i="0" dirty="0">
                <a:solidFill>
                  <a:schemeClr val="accent2">
                    <a:lumMod val="50000"/>
                  </a:schemeClr>
                </a:solidFill>
                <a:ea typeface="楷体_GB2312" pitchFamily="49" charset="-122"/>
                <a:sym typeface="Symbol" pitchFamily="18" charset="2"/>
              </a:rPr>
              <a:t>) )}</a:t>
            </a:r>
            <a:endParaRPr lang="en-US" altLang="zh-CN" b="1" i="0" dirty="0">
              <a:solidFill>
                <a:schemeClr val="accent2">
                  <a:lumMod val="50000"/>
                </a:schemeClr>
              </a:solidFill>
              <a:ea typeface="楷体_GB2312" pitchFamily="49" charset="-122"/>
            </a:endParaRPr>
          </a:p>
        </p:txBody>
      </p:sp>
      <p:sp>
        <p:nvSpPr>
          <p:cNvPr id="2253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DEFINITION 2.   </a:t>
            </a: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集合相等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1464" y="1556792"/>
            <a:ext cx="9721080" cy="1624013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Two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sets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 are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equal</a:t>
            </a: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if and only if they have the same elements. Presented as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A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=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B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, otherwise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A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sym typeface="Symbol" pitchFamily="18" charset="2"/>
              </a:rPr>
              <a:t>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sym typeface="Symbol" pitchFamily="18" charset="2"/>
              </a:rPr>
              <a:t>B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3608388" y="3857626"/>
            <a:ext cx="50593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>
              <a:defRPr/>
            </a:pPr>
            <a:r>
              <a:rPr lang="en-US" altLang="zh-CN" b="1" i="0" dirty="0">
                <a:ea typeface="华文细黑" pitchFamily="2" charset="-122"/>
              </a:rPr>
              <a:t>A = B   </a:t>
            </a:r>
            <a:r>
              <a:rPr lang="en-US" altLang="zh-CN" b="1" i="0" dirty="0">
                <a:ea typeface="华文细黑" pitchFamily="2" charset="-122"/>
                <a:sym typeface="Symbol" pitchFamily="18" charset="2"/>
              </a:rPr>
              <a:t>   </a:t>
            </a:r>
            <a:r>
              <a:rPr lang="en-US" altLang="zh-CN" b="1" dirty="0">
                <a:ea typeface="华文细黑" pitchFamily="2" charset="-122"/>
                <a:sym typeface="Symbol" pitchFamily="18" charset="2"/>
              </a:rPr>
              <a:t>x</a:t>
            </a:r>
            <a:r>
              <a:rPr lang="en-US" altLang="zh-CN" b="1" i="0" dirty="0">
                <a:ea typeface="华文细黑" pitchFamily="2" charset="-122"/>
                <a:sym typeface="Symbol" pitchFamily="18" charset="2"/>
              </a:rPr>
              <a:t>( </a:t>
            </a:r>
            <a:r>
              <a:rPr lang="en-US" altLang="zh-CN" b="1" dirty="0" err="1">
                <a:ea typeface="华文细黑" pitchFamily="2" charset="-122"/>
                <a:sym typeface="Symbol" pitchFamily="18" charset="2"/>
              </a:rPr>
              <a:t>x</a:t>
            </a:r>
            <a:r>
              <a:rPr lang="en-US" altLang="zh-CN" b="1" i="0" dirty="0" err="1">
                <a:ea typeface="华文细黑" pitchFamily="2" charset="-122"/>
                <a:sym typeface="Symbol" pitchFamily="18" charset="2"/>
              </a:rPr>
              <a:t>A</a:t>
            </a:r>
            <a:r>
              <a:rPr lang="en-US" altLang="zh-CN" b="1" i="0" dirty="0">
                <a:ea typeface="华文细黑" pitchFamily="2" charset="-122"/>
                <a:sym typeface="Symbol" pitchFamily="18" charset="2"/>
              </a:rPr>
              <a:t>  </a:t>
            </a:r>
            <a:r>
              <a:rPr lang="en-US" altLang="zh-CN" b="1" i="0" dirty="0">
                <a:solidFill>
                  <a:schemeClr val="accent2">
                    <a:lumMod val="50000"/>
                  </a:schemeClr>
                </a:solidFill>
                <a:ea typeface="华文细黑" pitchFamily="2" charset="-122"/>
                <a:sym typeface="Symbol" pitchFamily="18" charset="2"/>
              </a:rPr>
              <a:t></a:t>
            </a:r>
            <a:r>
              <a:rPr lang="en-US" altLang="zh-CN" b="1" i="0" dirty="0">
                <a:ea typeface="华文细黑" pitchFamily="2" charset="-122"/>
                <a:sym typeface="Symbol" pitchFamily="18" charset="2"/>
              </a:rPr>
              <a:t>  </a:t>
            </a:r>
            <a:r>
              <a:rPr lang="en-US" altLang="zh-CN" b="1" dirty="0" err="1">
                <a:ea typeface="华文细黑" pitchFamily="2" charset="-122"/>
                <a:sym typeface="Symbol" pitchFamily="18" charset="2"/>
              </a:rPr>
              <a:t>x</a:t>
            </a:r>
            <a:r>
              <a:rPr lang="en-US" altLang="zh-CN" b="1" i="0" dirty="0" err="1">
                <a:ea typeface="华文细黑" pitchFamily="2" charset="-122"/>
                <a:sym typeface="Symbol" pitchFamily="18" charset="2"/>
              </a:rPr>
              <a:t>B</a:t>
            </a:r>
            <a:r>
              <a:rPr lang="en-US" altLang="zh-CN" b="1" i="0" dirty="0">
                <a:ea typeface="华文细黑" pitchFamily="2" charset="-122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EXAMPLE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0089" y="1428750"/>
            <a:ext cx="8269287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黑体" pitchFamily="2" charset="-122"/>
              </a:rPr>
              <a:t>集合 </a:t>
            </a:r>
            <a:r>
              <a:rPr lang="en-US" altLang="zh-CN" dirty="0">
                <a:ea typeface="黑体" pitchFamily="2" charset="-122"/>
              </a:rPr>
              <a:t>{1, 3, 5} </a:t>
            </a:r>
            <a:r>
              <a:rPr lang="zh-CN" altLang="en-US" dirty="0">
                <a:ea typeface="黑体" pitchFamily="2" charset="-122"/>
              </a:rPr>
              <a:t>和 </a:t>
            </a:r>
            <a:r>
              <a:rPr lang="en-US" altLang="zh-CN" dirty="0">
                <a:ea typeface="黑体" pitchFamily="2" charset="-122"/>
              </a:rPr>
              <a:t>{3, 5, 1} </a:t>
            </a:r>
            <a:r>
              <a:rPr lang="zh-CN" altLang="en-US" dirty="0">
                <a:ea typeface="黑体" pitchFamily="2" charset="-122"/>
              </a:rPr>
              <a:t>相等</a:t>
            </a:r>
          </a:p>
          <a:p>
            <a:pPr>
              <a:lnSpc>
                <a:spcPct val="150000"/>
              </a:lnSpc>
            </a:pPr>
            <a:r>
              <a:rPr kumimoji="0" lang="zh-CN" altLang="en-US" dirty="0">
                <a:ea typeface="黑体" pitchFamily="2" charset="-122"/>
              </a:rPr>
              <a:t>集合</a:t>
            </a:r>
            <a:r>
              <a:rPr kumimoji="0" lang="en-US" altLang="zh-CN" dirty="0">
                <a:ea typeface="黑体" pitchFamily="2" charset="-122"/>
              </a:rPr>
              <a:t>{</a:t>
            </a:r>
            <a:r>
              <a:rPr lang="en-US" altLang="zh-CN" dirty="0">
                <a:ea typeface="黑体" pitchFamily="2" charset="-122"/>
              </a:rPr>
              <a:t>1, 3, 3, 3, 5, 5, 5, 5} </a:t>
            </a:r>
            <a:r>
              <a:rPr lang="zh-CN" altLang="en-US" dirty="0">
                <a:ea typeface="黑体" pitchFamily="2" charset="-122"/>
              </a:rPr>
              <a:t>和 </a:t>
            </a:r>
            <a:r>
              <a:rPr lang="en-US" altLang="zh-CN" dirty="0">
                <a:ea typeface="黑体" pitchFamily="2" charset="-122"/>
              </a:rPr>
              <a:t>{1, 3, 5} </a:t>
            </a:r>
            <a:r>
              <a:rPr lang="zh-CN" altLang="en-US" dirty="0">
                <a:ea typeface="黑体" pitchFamily="2" charset="-122"/>
              </a:rPr>
              <a:t>相等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19536" y="1594644"/>
            <a:ext cx="8269288" cy="413861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、集合中的元素互异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、集合中的元素无次序和大小之分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、集合中的元素不一定同类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、集合中的元素也可以是集合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title"/>
          </p:nvPr>
        </p:nvSpPr>
        <p:spPr>
          <a:xfrm>
            <a:off x="623392" y="188640"/>
            <a:ext cx="10723033" cy="838200"/>
          </a:xfrm>
        </p:spPr>
        <p:txBody>
          <a:bodyPr/>
          <a:lstStyle/>
          <a:p>
            <a:pPr>
              <a:defRPr/>
            </a:pP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集合的几个重要特性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2702" y="188640"/>
            <a:ext cx="10723033" cy="838200"/>
          </a:xfrm>
        </p:spPr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DEFINITION 3. </a:t>
            </a: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子集  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6812" y="1556792"/>
            <a:ext cx="10329787" cy="3171825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集合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是集合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B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子集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  当且仅当 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的每个元素也是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B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的元素，用符号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A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sym typeface="Symbol" pitchFamily="18" charset="2"/>
              </a:rPr>
              <a:t>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B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表示。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     A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sym typeface="Symbol" pitchFamily="18" charset="2"/>
              </a:rPr>
              <a:t>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B  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   </a:t>
            </a:r>
            <a:r>
              <a:rPr lang="en-US" altLang="zh-CN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x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( </a:t>
            </a:r>
            <a:r>
              <a:rPr lang="en-US" altLang="zh-CN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x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 A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x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 B)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若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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，且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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x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(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x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 B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∧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¬ 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A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，则称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是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B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真子集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，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用符号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A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sym typeface="Symbol"/>
              </a:rPr>
              <a:t>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B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表示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。</a:t>
            </a:r>
          </a:p>
          <a:p>
            <a:pPr>
              <a:lnSpc>
                <a:spcPct val="130000"/>
              </a:lnSpc>
              <a:defRPr/>
            </a:pPr>
            <a:endParaRPr lang="en-US" altLang="zh-CN" dirty="0">
              <a:solidFill>
                <a:schemeClr val="hlink"/>
              </a:solidFill>
              <a:ea typeface="黑体" pitchFamily="49" charset="-122"/>
            </a:endParaRP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2174875" y="5059363"/>
            <a:ext cx="72786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>
              <a:defRPr/>
            </a:pPr>
            <a:r>
              <a:rPr lang="en-US" altLang="zh-CN" sz="3200" i="0" dirty="0">
                <a:latin typeface="+mn-lt"/>
                <a:ea typeface="仿宋_GB2312" pitchFamily="49" charset="-122"/>
              </a:rPr>
              <a:t>A</a:t>
            </a:r>
            <a:r>
              <a:rPr lang="zh-CN" altLang="en-US" sz="3200" i="0" dirty="0">
                <a:latin typeface="+mn-lt"/>
                <a:ea typeface="仿宋_GB2312" pitchFamily="49" charset="-122"/>
              </a:rPr>
              <a:t>是</a:t>
            </a:r>
            <a:r>
              <a:rPr lang="en-US" altLang="zh-CN" sz="3200" i="0" dirty="0">
                <a:latin typeface="+mn-lt"/>
                <a:ea typeface="仿宋_GB2312" pitchFamily="49" charset="-122"/>
              </a:rPr>
              <a:t>B</a:t>
            </a:r>
            <a:r>
              <a:rPr lang="zh-CN" altLang="en-US" sz="3200" i="0" dirty="0">
                <a:latin typeface="+mn-lt"/>
                <a:ea typeface="仿宋_GB2312" pitchFamily="49" charset="-122"/>
              </a:rPr>
              <a:t>的子集、</a:t>
            </a:r>
            <a:r>
              <a:rPr lang="en-US" altLang="zh-CN" sz="3200" i="0" dirty="0">
                <a:latin typeface="+mn-lt"/>
                <a:ea typeface="仿宋_GB2312" pitchFamily="49" charset="-122"/>
              </a:rPr>
              <a:t>B</a:t>
            </a:r>
            <a:r>
              <a:rPr lang="zh-CN" altLang="en-US" sz="3200" i="0" dirty="0">
                <a:latin typeface="+mn-lt"/>
                <a:ea typeface="仿宋_GB2312" pitchFamily="49" charset="-122"/>
              </a:rPr>
              <a:t>包含</a:t>
            </a:r>
            <a:r>
              <a:rPr lang="en-US" altLang="zh-CN" sz="3200" i="0" dirty="0">
                <a:latin typeface="+mn-lt"/>
                <a:ea typeface="仿宋_GB2312" pitchFamily="49" charset="-122"/>
              </a:rPr>
              <a:t>A</a:t>
            </a:r>
            <a:r>
              <a:rPr lang="zh-CN" altLang="en-US" sz="3200" i="0" dirty="0">
                <a:latin typeface="+mn-lt"/>
                <a:ea typeface="仿宋_GB2312" pitchFamily="49" charset="-122"/>
              </a:rPr>
              <a:t>、</a:t>
            </a:r>
            <a:r>
              <a:rPr lang="en-US" altLang="zh-CN" sz="3200" i="0" dirty="0">
                <a:latin typeface="+mn-lt"/>
                <a:ea typeface="仿宋_GB2312" pitchFamily="49" charset="-122"/>
              </a:rPr>
              <a:t>A</a:t>
            </a:r>
            <a:r>
              <a:rPr lang="zh-CN" altLang="en-US" sz="3200" i="0" dirty="0">
                <a:latin typeface="+mn-lt"/>
                <a:ea typeface="仿宋_GB2312" pitchFamily="49" charset="-122"/>
              </a:rPr>
              <a:t>包含于</a:t>
            </a:r>
            <a:r>
              <a:rPr lang="en-US" altLang="zh-CN" sz="3200" i="0" dirty="0">
                <a:latin typeface="+mn-lt"/>
                <a:ea typeface="仿宋_GB2312" pitchFamily="49" charset="-12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078">
  <a:themeElements>
    <a:clrScheme name="B078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6699FF"/>
      </a:accent2>
      <a:accent3>
        <a:srgbClr val="FFFFFF"/>
      </a:accent3>
      <a:accent4>
        <a:srgbClr val="000000"/>
      </a:accent4>
      <a:accent5>
        <a:srgbClr val="ADCAFF"/>
      </a:accent5>
      <a:accent6>
        <a:srgbClr val="5C8AE7"/>
      </a:accent6>
      <a:hlink>
        <a:srgbClr val="99CCFF"/>
      </a:hlink>
      <a:folHlink>
        <a:srgbClr val="3366CC"/>
      </a:folHlink>
    </a:clrScheme>
    <a:fontScheme name="B078">
      <a:majorFont>
        <a:latin typeface="Times New Roman"/>
        <a:ea typeface="华文细黑"/>
        <a:cs typeface=""/>
      </a:majorFont>
      <a:minorFont>
        <a:latin typeface="Times New Roman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细黑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i="0" dirty="0" smtClean="0">
            <a:latin typeface="楷体_GB2312" pitchFamily="49" charset="-122"/>
            <a:ea typeface="楷体_GB2312" pitchFamily="49" charset="-122"/>
          </a:defRPr>
        </a:defPPr>
      </a:lstStyle>
    </a:txDef>
  </a:objectDefaults>
  <a:extraClrSchemeLst>
    <a:extraClrScheme>
      <a:clrScheme name="B078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8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8">
        <a:dk1>
          <a:srgbClr val="000000"/>
        </a:dk1>
        <a:lt1>
          <a:srgbClr val="FFFFCC"/>
        </a:lt1>
        <a:dk2>
          <a:srgbClr val="000798"/>
        </a:dk2>
        <a:lt2>
          <a:srgbClr val="B2B2B2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9">
        <a:dk1>
          <a:srgbClr val="000000"/>
        </a:dk1>
        <a:lt1>
          <a:srgbClr val="FFFFCC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BADF1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C:\coolpt\TempSlide\B078.POT</Template>
  <TotalTime>23297</TotalTime>
  <Words>3089</Words>
  <Application>Microsoft Office PowerPoint</Application>
  <PresentationFormat>宽屏</PresentationFormat>
  <Paragraphs>355</Paragraphs>
  <Slides>43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64" baseType="lpstr">
      <vt:lpstr>仿宋</vt:lpstr>
      <vt:lpstr>隶书</vt:lpstr>
      <vt:lpstr>楷体_GB2312</vt:lpstr>
      <vt:lpstr>Times New Roman</vt:lpstr>
      <vt:lpstr>Arial Black</vt:lpstr>
      <vt:lpstr>仿宋_GB2312</vt:lpstr>
      <vt:lpstr>Gulim</vt:lpstr>
      <vt:lpstr>Arial</vt:lpstr>
      <vt:lpstr>宋体</vt:lpstr>
      <vt:lpstr>华文中宋</vt:lpstr>
      <vt:lpstr>微软雅黑</vt:lpstr>
      <vt:lpstr>Wingdings</vt:lpstr>
      <vt:lpstr>华文细黑</vt:lpstr>
      <vt:lpstr>黑体</vt:lpstr>
      <vt:lpstr>Microsoft Sans Serif</vt:lpstr>
      <vt:lpstr>Webdings</vt:lpstr>
      <vt:lpstr>Symbol</vt:lpstr>
      <vt:lpstr>楷体</vt:lpstr>
      <vt:lpstr>B078</vt:lpstr>
      <vt:lpstr>公式</vt:lpstr>
      <vt:lpstr>Equation</vt:lpstr>
      <vt:lpstr>第2章  基本结构： 集合、函数、序列与求和</vt:lpstr>
      <vt:lpstr>PowerPoint 演示文稿</vt:lpstr>
      <vt:lpstr>PowerPoint 演示文稿</vt:lpstr>
      <vt:lpstr>DEFINITION 1.  集合</vt:lpstr>
      <vt:lpstr>PowerPoint 演示文稿</vt:lpstr>
      <vt:lpstr>DEFINITION 2.   集合相等</vt:lpstr>
      <vt:lpstr>EXAMPLE</vt:lpstr>
      <vt:lpstr>集合的几个重要特性</vt:lpstr>
      <vt:lpstr>DEFINITION 3. 子集  </vt:lpstr>
      <vt:lpstr>PowerPoint 演示文稿</vt:lpstr>
      <vt:lpstr>DEFINITION 4.全集</vt:lpstr>
      <vt:lpstr>DEFINITION 5.  </vt:lpstr>
      <vt:lpstr>DEFINITION 6.  幂集</vt:lpstr>
      <vt:lpstr>DEFINITION 7.  有序N元组</vt:lpstr>
      <vt:lpstr>DEFINITION 8. 集合的笛卡尔积Cartesian product </vt:lpstr>
      <vt:lpstr>EXAMPLE</vt:lpstr>
      <vt:lpstr>DEFINITION 9.笛卡尔积推广</vt:lpstr>
      <vt:lpstr>EXAMPLE</vt:lpstr>
      <vt:lpstr>EXAMPLE</vt:lpstr>
      <vt:lpstr>使用带量词的集合符号</vt:lpstr>
      <vt:lpstr>量词的真值集合</vt:lpstr>
      <vt:lpstr>练习</vt:lpstr>
      <vt:lpstr>练习</vt:lpstr>
      <vt:lpstr>练习</vt:lpstr>
      <vt:lpstr>练习</vt:lpstr>
      <vt:lpstr>练习</vt:lpstr>
      <vt:lpstr>练习</vt:lpstr>
      <vt:lpstr>练习</vt:lpstr>
      <vt:lpstr>第2章  基本结构： 集合、函数、序列与求和</vt:lpstr>
      <vt:lpstr>DEFINITION 1. 集合的并</vt:lpstr>
      <vt:lpstr>DEFINITION 2. 集合的交</vt:lpstr>
      <vt:lpstr>DEFINITION 3. 差集</vt:lpstr>
      <vt:lpstr>DEFINITION 4. 补集</vt:lpstr>
      <vt:lpstr>PowerPoint 演示文稿</vt:lpstr>
      <vt:lpstr>EXAMPLE</vt:lpstr>
      <vt:lpstr>EXAMPLE（扩展的并集与交集）</vt:lpstr>
      <vt:lpstr>计算机中表示集合的方法</vt:lpstr>
      <vt:lpstr>PowerPoint 演示文稿</vt:lpstr>
      <vt:lpstr>举例</vt:lpstr>
      <vt:lpstr>举例</vt:lpstr>
      <vt:lpstr>举例</vt:lpstr>
      <vt:lpstr>PowerPoint 演示文稿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deadlocks</dc:title>
  <dc:creator>rdm</dc:creator>
  <cp:lastModifiedBy>dm Ren</cp:lastModifiedBy>
  <cp:revision>1508</cp:revision>
  <dcterms:created xsi:type="dcterms:W3CDTF">2001-07-18T23:57:34Z</dcterms:created>
  <dcterms:modified xsi:type="dcterms:W3CDTF">2022-03-15T09:28:34Z</dcterms:modified>
</cp:coreProperties>
</file>