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fntdata" ContentType="application/x-fontdata"/>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82" r:id="rId1"/>
  </p:sldMasterIdLst>
  <p:notesMasterIdLst>
    <p:notesMasterId r:id="rId47"/>
  </p:notesMasterIdLst>
  <p:handoutMasterIdLst>
    <p:handoutMasterId r:id="rId48"/>
  </p:handoutMasterIdLst>
  <p:sldIdLst>
    <p:sldId id="579" r:id="rId2"/>
    <p:sldId id="571" r:id="rId3"/>
    <p:sldId id="572" r:id="rId4"/>
    <p:sldId id="574" r:id="rId5"/>
    <p:sldId id="547" r:id="rId6"/>
    <p:sldId id="548" r:id="rId7"/>
    <p:sldId id="573" r:id="rId8"/>
    <p:sldId id="575" r:id="rId9"/>
    <p:sldId id="549" r:id="rId10"/>
    <p:sldId id="550" r:id="rId11"/>
    <p:sldId id="551" r:id="rId12"/>
    <p:sldId id="552" r:id="rId13"/>
    <p:sldId id="553" r:id="rId14"/>
    <p:sldId id="554" r:id="rId15"/>
    <p:sldId id="555" r:id="rId16"/>
    <p:sldId id="556" r:id="rId17"/>
    <p:sldId id="580" r:id="rId18"/>
    <p:sldId id="557" r:id="rId19"/>
    <p:sldId id="584" r:id="rId20"/>
    <p:sldId id="577" r:id="rId21"/>
    <p:sldId id="558" r:id="rId22"/>
    <p:sldId id="559" r:id="rId23"/>
    <p:sldId id="599" r:id="rId24"/>
    <p:sldId id="585" r:id="rId25"/>
    <p:sldId id="561" r:id="rId26"/>
    <p:sldId id="602" r:id="rId27"/>
    <p:sldId id="600" r:id="rId28"/>
    <p:sldId id="582" r:id="rId29"/>
    <p:sldId id="583" r:id="rId30"/>
    <p:sldId id="586" r:id="rId31"/>
    <p:sldId id="601" r:id="rId32"/>
    <p:sldId id="587" r:id="rId33"/>
    <p:sldId id="588" r:id="rId34"/>
    <p:sldId id="589" r:id="rId35"/>
    <p:sldId id="598" r:id="rId36"/>
    <p:sldId id="590" r:id="rId37"/>
    <p:sldId id="591" r:id="rId38"/>
    <p:sldId id="592" r:id="rId39"/>
    <p:sldId id="593" r:id="rId40"/>
    <p:sldId id="594" r:id="rId41"/>
    <p:sldId id="595" r:id="rId42"/>
    <p:sldId id="596" r:id="rId43"/>
    <p:sldId id="597" r:id="rId44"/>
    <p:sldId id="562" r:id="rId45"/>
    <p:sldId id="563" r:id="rId46"/>
  </p:sldIdLst>
  <p:sldSz cx="12192000" cy="6858000"/>
  <p:notesSz cx="6858000" cy="9144000"/>
  <p:embeddedFontLst>
    <p:embeddedFont>
      <p:font typeface="楷体_GB2312" panose="02010600030101010101" charset="-122"/>
      <p:regular r:id="rId49"/>
    </p:embeddedFont>
    <p:embeddedFont>
      <p:font typeface="Arial Black" panose="020B0A04020102020204" pitchFamily="34" charset="0"/>
      <p:bold r:id="rId50"/>
    </p:embeddedFont>
    <p:embeddedFont>
      <p:font typeface="Gulim" panose="020B0600000101010101" pitchFamily="34" charset="-127"/>
      <p:regular r:id="rId51"/>
    </p:embeddedFont>
    <p:embeddedFont>
      <p:font typeface="Webdings" panose="05030102010509060703" pitchFamily="18" charset="2"/>
      <p:regular r:id="rId52"/>
    </p:embeddedFont>
    <p:embeddedFont>
      <p:font typeface="仿宋" panose="02010609060101010101" pitchFamily="49" charset="-122"/>
      <p:regular r:id="rId53"/>
    </p:embeddedFont>
    <p:embeddedFont>
      <p:font typeface="仿宋_GB2312" panose="02010609030101010101" pitchFamily="49" charset="-122"/>
      <p:regular r:id="rId54"/>
    </p:embeddedFont>
    <p:embeddedFont>
      <p:font typeface="黑体" panose="02010609060101010101" pitchFamily="49" charset="-122"/>
      <p:regular r:id="rId55"/>
    </p:embeddedFont>
    <p:embeddedFont>
      <p:font typeface="华文细黑" panose="02010600040101010101" pitchFamily="2" charset="-122"/>
      <p:regular r:id="rId56"/>
    </p:embeddedFont>
    <p:embeddedFont>
      <p:font typeface="华文中宋" panose="02010600040101010101" pitchFamily="2" charset="-122"/>
      <p:regular r:id="rId57"/>
    </p:embeddedFont>
    <p:embeddedFont>
      <p:font typeface="隶书" panose="02010509060101010101" pitchFamily="49" charset="-122"/>
      <p:regular r:id="rId58"/>
    </p:embeddedFont>
    <p:embeddedFont>
      <p:font typeface="微软雅黑" panose="020B0503020204020204" pitchFamily="34" charset="-122"/>
      <p:regular r:id="rId59"/>
      <p:bold r:id="rId60"/>
    </p:embeddedFont>
  </p:embeddedFontLst>
  <p:defaultTextStyle>
    <a:defPPr>
      <a:defRPr lang="ko-KR"/>
    </a:defPPr>
    <a:lvl1pPr algn="l" rtl="0" fontAlgn="base">
      <a:spcBef>
        <a:spcPct val="0"/>
      </a:spcBef>
      <a:spcAft>
        <a:spcPct val="0"/>
      </a:spcAft>
      <a:defRPr kumimoji="1" sz="2800" i="1" kern="1200">
        <a:solidFill>
          <a:schemeClr val="tx1"/>
        </a:solidFill>
        <a:latin typeface="Times New Roman" pitchFamily="18" charset="0"/>
        <a:ea typeface="华文细黑" charset="-122"/>
        <a:cs typeface="+mn-cs"/>
      </a:defRPr>
    </a:lvl1pPr>
    <a:lvl2pPr marL="457200" algn="l" rtl="0" fontAlgn="base">
      <a:spcBef>
        <a:spcPct val="0"/>
      </a:spcBef>
      <a:spcAft>
        <a:spcPct val="0"/>
      </a:spcAft>
      <a:defRPr kumimoji="1" sz="2800" i="1" kern="1200">
        <a:solidFill>
          <a:schemeClr val="tx1"/>
        </a:solidFill>
        <a:latin typeface="Times New Roman" pitchFamily="18" charset="0"/>
        <a:ea typeface="华文细黑" charset="-122"/>
        <a:cs typeface="+mn-cs"/>
      </a:defRPr>
    </a:lvl2pPr>
    <a:lvl3pPr marL="914400" algn="l" rtl="0" fontAlgn="base">
      <a:spcBef>
        <a:spcPct val="0"/>
      </a:spcBef>
      <a:spcAft>
        <a:spcPct val="0"/>
      </a:spcAft>
      <a:defRPr kumimoji="1" sz="2800" i="1" kern="1200">
        <a:solidFill>
          <a:schemeClr val="tx1"/>
        </a:solidFill>
        <a:latin typeface="Times New Roman" pitchFamily="18" charset="0"/>
        <a:ea typeface="华文细黑" charset="-122"/>
        <a:cs typeface="+mn-cs"/>
      </a:defRPr>
    </a:lvl3pPr>
    <a:lvl4pPr marL="1371600" algn="l" rtl="0" fontAlgn="base">
      <a:spcBef>
        <a:spcPct val="0"/>
      </a:spcBef>
      <a:spcAft>
        <a:spcPct val="0"/>
      </a:spcAft>
      <a:defRPr kumimoji="1" sz="2800" i="1" kern="1200">
        <a:solidFill>
          <a:schemeClr val="tx1"/>
        </a:solidFill>
        <a:latin typeface="Times New Roman" pitchFamily="18" charset="0"/>
        <a:ea typeface="华文细黑" charset="-122"/>
        <a:cs typeface="+mn-cs"/>
      </a:defRPr>
    </a:lvl4pPr>
    <a:lvl5pPr marL="1828800" algn="l" rtl="0" fontAlgn="base">
      <a:spcBef>
        <a:spcPct val="0"/>
      </a:spcBef>
      <a:spcAft>
        <a:spcPct val="0"/>
      </a:spcAft>
      <a:defRPr kumimoji="1" sz="2800" i="1" kern="1200">
        <a:solidFill>
          <a:schemeClr val="tx1"/>
        </a:solidFill>
        <a:latin typeface="Times New Roman" pitchFamily="18" charset="0"/>
        <a:ea typeface="华文细黑" charset="-122"/>
        <a:cs typeface="+mn-cs"/>
      </a:defRPr>
    </a:lvl5pPr>
    <a:lvl6pPr marL="2286000" algn="l" defTabSz="914400" rtl="0" eaLnBrk="1" latinLnBrk="0" hangingPunct="1">
      <a:defRPr kumimoji="1" sz="2800" i="1" kern="1200">
        <a:solidFill>
          <a:schemeClr val="tx1"/>
        </a:solidFill>
        <a:latin typeface="Times New Roman" pitchFamily="18" charset="0"/>
        <a:ea typeface="华文细黑" charset="-122"/>
        <a:cs typeface="+mn-cs"/>
      </a:defRPr>
    </a:lvl6pPr>
    <a:lvl7pPr marL="2743200" algn="l" defTabSz="914400" rtl="0" eaLnBrk="1" latinLnBrk="0" hangingPunct="1">
      <a:defRPr kumimoji="1" sz="2800" i="1" kern="1200">
        <a:solidFill>
          <a:schemeClr val="tx1"/>
        </a:solidFill>
        <a:latin typeface="Times New Roman" pitchFamily="18" charset="0"/>
        <a:ea typeface="华文细黑" charset="-122"/>
        <a:cs typeface="+mn-cs"/>
      </a:defRPr>
    </a:lvl7pPr>
    <a:lvl8pPr marL="3200400" algn="l" defTabSz="914400" rtl="0" eaLnBrk="1" latinLnBrk="0" hangingPunct="1">
      <a:defRPr kumimoji="1" sz="2800" i="1" kern="1200">
        <a:solidFill>
          <a:schemeClr val="tx1"/>
        </a:solidFill>
        <a:latin typeface="Times New Roman" pitchFamily="18" charset="0"/>
        <a:ea typeface="华文细黑" charset="-122"/>
        <a:cs typeface="+mn-cs"/>
      </a:defRPr>
    </a:lvl8pPr>
    <a:lvl9pPr marL="3657600" algn="l" defTabSz="914400" rtl="0" eaLnBrk="1" latinLnBrk="0" hangingPunct="1">
      <a:defRPr kumimoji="1" sz="2800" i="1" kern="1200">
        <a:solidFill>
          <a:schemeClr val="tx1"/>
        </a:solidFill>
        <a:latin typeface="Times New Roman" pitchFamily="18" charset="0"/>
        <a:ea typeface="华文细黑"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D1EDFF"/>
    <a:srgbClr val="7F7F7F"/>
    <a:srgbClr val="CCECFF"/>
    <a:srgbClr val="CCFFFF"/>
    <a:srgbClr val="FFFF00"/>
    <a:srgbClr val="F8F8F8"/>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764" autoAdjust="0"/>
  </p:normalViewPr>
  <p:slideViewPr>
    <p:cSldViewPr>
      <p:cViewPr varScale="1">
        <p:scale>
          <a:sx n="73" d="100"/>
          <a:sy n="73" d="100"/>
        </p:scale>
        <p:origin x="998" y="67"/>
      </p:cViewPr>
      <p:guideLst>
        <p:guide orient="horz" pos="2160"/>
        <p:guide pos="384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66" d="100"/>
        <a:sy n="66" d="100"/>
      </p:scale>
      <p:origin x="0" y="0"/>
    </p:cViewPr>
  </p:sorterViewPr>
  <p:notesViewPr>
    <p:cSldViewPr>
      <p:cViewPr varScale="1">
        <p:scale>
          <a:sx n="51" d="100"/>
          <a:sy n="51" d="100"/>
        </p:scale>
        <p:origin x="-189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56" Type="http://schemas.openxmlformats.org/officeDocument/2006/relationships/font" Target="fonts/font8.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latinLnBrk="1">
              <a:defRPr sz="1000" i="0">
                <a:ea typeface="宋体" pitchFamily="2" charset="-122"/>
              </a:defRPr>
            </a:lvl1pPr>
          </a:lstStyle>
          <a:p>
            <a:pPr>
              <a:defRPr/>
            </a:pPr>
            <a:endParaRPr lang="zh-CN" altLang="en-US"/>
          </a:p>
        </p:txBody>
      </p:sp>
      <p:sp>
        <p:nvSpPr>
          <p:cNvPr id="24781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1">
              <a:defRPr sz="1000" i="0">
                <a:ea typeface="宋体" pitchFamily="2" charset="-122"/>
              </a:defRPr>
            </a:lvl1pPr>
          </a:lstStyle>
          <a:p>
            <a:pPr>
              <a:defRPr/>
            </a:pPr>
            <a:endParaRPr lang="en-US" altLang="zh-CN"/>
          </a:p>
        </p:txBody>
      </p:sp>
      <p:sp>
        <p:nvSpPr>
          <p:cNvPr id="24781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latinLnBrk="1">
              <a:defRPr sz="1000" i="0">
                <a:ea typeface="宋体" pitchFamily="2" charset="-122"/>
              </a:defRPr>
            </a:lvl1pPr>
          </a:lstStyle>
          <a:p>
            <a:pPr>
              <a:defRPr/>
            </a:pPr>
            <a:endParaRPr lang="en-US" altLang="zh-CN"/>
          </a:p>
        </p:txBody>
      </p:sp>
      <p:sp>
        <p:nvSpPr>
          <p:cNvPr id="24781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latinLnBrk="1">
              <a:defRPr sz="1000" i="0">
                <a:ea typeface="宋体" pitchFamily="2" charset="-122"/>
              </a:defRPr>
            </a:lvl1pPr>
          </a:lstStyle>
          <a:p>
            <a:pPr>
              <a:defRPr/>
            </a:pPr>
            <a:fld id="{94736BC8-970C-418A-BAF8-DFA052DBE49C}" type="slidenum">
              <a:rPr lang="zh-CN" altLang="en-US"/>
              <a:pPr>
                <a:defRPr/>
              </a:pPr>
              <a:t>‹#›</a:t>
            </a:fld>
            <a:endParaRPr lang="en-US" altLang="zh-CN"/>
          </a:p>
        </p:txBody>
      </p:sp>
    </p:spTree>
    <p:extLst>
      <p:ext uri="{BB962C8B-B14F-4D97-AF65-F5344CB8AC3E}">
        <p14:creationId xmlns:p14="http://schemas.microsoft.com/office/powerpoint/2010/main" val="287085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0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latinLnBrk="1">
              <a:defRPr sz="1200" i="0">
                <a:latin typeface="Gulim" pitchFamily="34" charset="-127"/>
                <a:ea typeface="Gulim" pitchFamily="34" charset="-127"/>
              </a:defRPr>
            </a:lvl1pPr>
          </a:lstStyle>
          <a:p>
            <a:pPr>
              <a:defRPr/>
            </a:pPr>
            <a:endParaRPr lang="zh-CN" altLang="en-US"/>
          </a:p>
        </p:txBody>
      </p:sp>
      <p:sp>
        <p:nvSpPr>
          <p:cNvPr id="2508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1">
              <a:defRPr sz="1200" i="0">
                <a:latin typeface="Gulim" pitchFamily="34" charset="-127"/>
                <a:ea typeface="Gulim" pitchFamily="34" charset="-127"/>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2508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508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latinLnBrk="1">
              <a:defRPr sz="1200" i="0">
                <a:latin typeface="Gulim" pitchFamily="34" charset="-127"/>
                <a:ea typeface="Gulim" pitchFamily="34" charset="-127"/>
              </a:defRPr>
            </a:lvl1pPr>
          </a:lstStyle>
          <a:p>
            <a:pPr>
              <a:defRPr/>
            </a:pPr>
            <a:endParaRPr lang="en-US" altLang="zh-CN"/>
          </a:p>
        </p:txBody>
      </p:sp>
      <p:sp>
        <p:nvSpPr>
          <p:cNvPr id="2508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latinLnBrk="1">
              <a:defRPr sz="1200" i="0">
                <a:latin typeface="Gulim" pitchFamily="34" charset="-127"/>
                <a:ea typeface="Gulim" pitchFamily="34" charset="-127"/>
              </a:defRPr>
            </a:lvl1pPr>
          </a:lstStyle>
          <a:p>
            <a:pPr>
              <a:defRPr/>
            </a:pPr>
            <a:fld id="{37A6F7AD-E0E7-4894-98B5-EA0C27D44B5E}" type="slidenum">
              <a:rPr lang="zh-CN" altLang="en-US"/>
              <a:pPr>
                <a:defRPr/>
              </a:pPr>
              <a:t>‹#›</a:t>
            </a:fld>
            <a:endParaRPr lang="en-US" altLang="zh-CN"/>
          </a:p>
        </p:txBody>
      </p:sp>
    </p:spTree>
    <p:extLst>
      <p:ext uri="{BB962C8B-B14F-4D97-AF65-F5344CB8AC3E}">
        <p14:creationId xmlns:p14="http://schemas.microsoft.com/office/powerpoint/2010/main" val="29395418"/>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400" kern="1200">
        <a:solidFill>
          <a:schemeClr val="tx1"/>
        </a:solidFill>
        <a:latin typeface="Times New Roman" pitchFamily="18" charset="0"/>
        <a:ea typeface="宋体" pitchFamily="2" charset="-122"/>
        <a:cs typeface="+mn-cs"/>
      </a:defRPr>
    </a:lvl1pPr>
    <a:lvl2pPr marL="457200" algn="l" rtl="0" eaLnBrk="0" fontAlgn="base" latinLnBrk="1" hangingPunct="0">
      <a:spcBef>
        <a:spcPct val="30000"/>
      </a:spcBef>
      <a:spcAft>
        <a:spcPct val="0"/>
      </a:spcAft>
      <a:defRPr kumimoji="1" sz="1400" kern="1200">
        <a:solidFill>
          <a:schemeClr val="tx1"/>
        </a:solidFill>
        <a:latin typeface="Times New Roman" pitchFamily="18" charset="0"/>
        <a:ea typeface="宋体" pitchFamily="2" charset="-122"/>
        <a:cs typeface="+mn-cs"/>
      </a:defRPr>
    </a:lvl2pPr>
    <a:lvl3pPr marL="914400" algn="l" rtl="0" eaLnBrk="0" fontAlgn="base" latinLnBrk="1" hangingPunct="0">
      <a:spcBef>
        <a:spcPct val="30000"/>
      </a:spcBef>
      <a:spcAft>
        <a:spcPct val="0"/>
      </a:spcAft>
      <a:defRPr kumimoji="1" sz="1400" kern="1200">
        <a:solidFill>
          <a:schemeClr val="tx1"/>
        </a:solidFill>
        <a:latin typeface="Times New Roman" pitchFamily="18" charset="0"/>
        <a:ea typeface="宋体" pitchFamily="2" charset="-122"/>
        <a:cs typeface="+mn-cs"/>
      </a:defRPr>
    </a:lvl3pPr>
    <a:lvl4pPr marL="1371600" algn="l" rtl="0" eaLnBrk="0" fontAlgn="base" latinLnBrk="1" hangingPunct="0">
      <a:spcBef>
        <a:spcPct val="30000"/>
      </a:spcBef>
      <a:spcAft>
        <a:spcPct val="0"/>
      </a:spcAft>
      <a:defRPr kumimoji="1" sz="1400" kern="1200">
        <a:solidFill>
          <a:schemeClr val="tx1"/>
        </a:solidFill>
        <a:latin typeface="Times New Roman" pitchFamily="18" charset="0"/>
        <a:ea typeface="宋体" pitchFamily="2" charset="-122"/>
        <a:cs typeface="+mn-cs"/>
      </a:defRPr>
    </a:lvl4pPr>
    <a:lvl5pPr marL="1828800" algn="l" rtl="0" eaLnBrk="0" fontAlgn="base" latinLnBrk="1" hangingPunct="0">
      <a:spcBef>
        <a:spcPct val="30000"/>
      </a:spcBef>
      <a:spcAft>
        <a:spcPct val="0"/>
      </a:spcAft>
      <a:defRPr kumimoji="1" sz="14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p:cNvSpPr>
          <p:nvPr>
            <p:ph type="sldImg"/>
          </p:nvPr>
        </p:nvSpPr>
        <p:spPr>
          <a:xfrm>
            <a:off x="381000" y="685800"/>
            <a:ext cx="6096000" cy="3429000"/>
          </a:xfrm>
        </p:spPr>
      </p:sp>
      <p:sp>
        <p:nvSpPr>
          <p:cNvPr id="22530" name="备注占位符 2"/>
          <p:cNvSpPr>
            <a:spLocks noGrp="1"/>
          </p:cNvSpPr>
          <p:nvPr>
            <p:ph type="body" idx="1"/>
          </p:nvPr>
        </p:nvSpPr>
        <p:spPr>
          <a:noFill/>
        </p:spPr>
        <p:txBody>
          <a:bodyPr/>
          <a:lstStyle/>
          <a:p>
            <a:r>
              <a:rPr lang="zh-CN" altLang="en-US" dirty="0">
                <a:ea typeface="宋体" panose="02010600030101010101" pitchFamily="2" charset="-122"/>
              </a:rPr>
              <a:t>指派</a:t>
            </a:r>
            <a:endParaRPr lang="en-US" altLang="zh-CN" dirty="0">
              <a:ea typeface="宋体" panose="02010600030101010101" pitchFamily="2" charset="-122"/>
            </a:endParaRPr>
          </a:p>
          <a:p>
            <a:pPr>
              <a:lnSpc>
                <a:spcPct val="130000"/>
              </a:lnSpc>
            </a:pPr>
            <a:r>
              <a:rPr lang="zh-CN" altLang="en-US" dirty="0">
                <a:ea typeface="宋体" panose="02010600030101010101" pitchFamily="2" charset="-122"/>
              </a:rPr>
              <a:t>函数的特点</a:t>
            </a:r>
          </a:p>
          <a:p>
            <a:pPr lvl="1">
              <a:lnSpc>
                <a:spcPct val="130000"/>
              </a:lnSpc>
            </a:pPr>
            <a:r>
              <a:rPr lang="zh-CN" altLang="en-US" dirty="0">
                <a:solidFill>
                  <a:schemeClr val="hlink"/>
                </a:solidFill>
                <a:ea typeface="宋体" panose="02010600030101010101" pitchFamily="2" charset="-122"/>
              </a:rPr>
              <a:t>有且只有一条弧从 </a:t>
            </a:r>
            <a:r>
              <a:rPr lang="en-US" altLang="zh-CN" dirty="0">
                <a:solidFill>
                  <a:schemeClr val="hlink"/>
                </a:solidFill>
                <a:ea typeface="宋体" panose="02010600030101010101" pitchFamily="2" charset="-122"/>
              </a:rPr>
              <a:t>A </a:t>
            </a:r>
            <a:r>
              <a:rPr lang="zh-CN" altLang="en-US" dirty="0">
                <a:solidFill>
                  <a:schemeClr val="hlink"/>
                </a:solidFill>
                <a:ea typeface="宋体" panose="02010600030101010101" pitchFamily="2" charset="-122"/>
              </a:rPr>
              <a:t>中每个元素发出</a:t>
            </a:r>
          </a:p>
          <a:p>
            <a:pPr lvl="2">
              <a:lnSpc>
                <a:spcPct val="130000"/>
              </a:lnSpc>
            </a:pPr>
            <a:r>
              <a:rPr lang="en-US" altLang="zh-CN" dirty="0">
                <a:ea typeface="宋体" panose="02010600030101010101" pitchFamily="2" charset="-122"/>
              </a:rPr>
              <a:t>A</a:t>
            </a:r>
            <a:r>
              <a:rPr lang="zh-CN" altLang="en-US" dirty="0">
                <a:ea typeface="宋体" panose="02010600030101010101" pitchFamily="2" charset="-122"/>
              </a:rPr>
              <a:t>中所有元素</a:t>
            </a:r>
            <a:r>
              <a:rPr lang="en-US" altLang="zh-CN" dirty="0">
                <a:ea typeface="宋体" panose="02010600030101010101" pitchFamily="2" charset="-122"/>
              </a:rPr>
              <a:t>a</a:t>
            </a:r>
            <a:r>
              <a:rPr lang="zh-CN" altLang="en-US" dirty="0">
                <a:ea typeface="宋体" panose="02010600030101010101" pitchFamily="2" charset="-122"/>
              </a:rPr>
              <a:t>，</a:t>
            </a:r>
            <a:r>
              <a:rPr lang="zh-CN" altLang="en-US" dirty="0">
                <a:solidFill>
                  <a:schemeClr val="accent1"/>
                </a:solidFill>
                <a:ea typeface="宋体" panose="02010600030101010101" pitchFamily="2" charset="-122"/>
              </a:rPr>
              <a:t>必对应</a:t>
            </a:r>
            <a:r>
              <a:rPr lang="zh-CN" altLang="en-US" dirty="0">
                <a:ea typeface="宋体" panose="02010600030101010101" pitchFamily="2" charset="-122"/>
              </a:rPr>
              <a:t> </a:t>
            </a:r>
            <a:r>
              <a:rPr lang="en-US" altLang="zh-CN" dirty="0">
                <a:ea typeface="宋体" panose="02010600030101010101" pitchFamily="2" charset="-122"/>
              </a:rPr>
              <a:t>B </a:t>
            </a:r>
            <a:r>
              <a:rPr lang="zh-CN" altLang="en-US" dirty="0">
                <a:ea typeface="宋体" panose="02010600030101010101" pitchFamily="2" charset="-122"/>
              </a:rPr>
              <a:t>中一个元素 </a:t>
            </a:r>
            <a:r>
              <a:rPr lang="en-US" altLang="zh-CN" dirty="0">
                <a:ea typeface="宋体" panose="02010600030101010101" pitchFamily="2" charset="-122"/>
              </a:rPr>
              <a:t>b</a:t>
            </a:r>
          </a:p>
          <a:p>
            <a:pPr lvl="2">
              <a:lnSpc>
                <a:spcPct val="130000"/>
              </a:lnSpc>
            </a:pPr>
            <a:r>
              <a:rPr lang="en-US" altLang="zh-CN" dirty="0">
                <a:ea typeface="宋体" panose="02010600030101010101" pitchFamily="2" charset="-122"/>
              </a:rPr>
              <a:t>A</a:t>
            </a:r>
            <a:r>
              <a:rPr lang="zh-CN" altLang="en-US" dirty="0">
                <a:ea typeface="宋体" panose="02010600030101010101" pitchFamily="2" charset="-122"/>
              </a:rPr>
              <a:t>中每个元素</a:t>
            </a:r>
            <a:r>
              <a:rPr lang="en-US" altLang="zh-CN" dirty="0">
                <a:ea typeface="宋体" panose="02010600030101010101" pitchFamily="2" charset="-122"/>
              </a:rPr>
              <a:t>a</a:t>
            </a:r>
            <a:r>
              <a:rPr lang="zh-CN" altLang="en-US" dirty="0">
                <a:ea typeface="宋体" panose="02010600030101010101" pitchFamily="2" charset="-122"/>
              </a:rPr>
              <a:t>，在关系</a:t>
            </a:r>
            <a:r>
              <a:rPr lang="en-US" altLang="zh-CN" dirty="0">
                <a:ea typeface="宋体" panose="02010600030101010101" pitchFamily="2" charset="-122"/>
              </a:rPr>
              <a:t>f</a:t>
            </a:r>
            <a:r>
              <a:rPr lang="zh-CN" altLang="en-US" dirty="0">
                <a:ea typeface="宋体" panose="02010600030101010101" pitchFamily="2" charset="-122"/>
              </a:rPr>
              <a:t>中</a:t>
            </a:r>
            <a:r>
              <a:rPr lang="zh-CN" altLang="en-US" dirty="0">
                <a:solidFill>
                  <a:schemeClr val="accent1"/>
                </a:solidFill>
                <a:ea typeface="宋体" panose="02010600030101010101" pitchFamily="2" charset="-122"/>
              </a:rPr>
              <a:t>只出现一次</a:t>
            </a:r>
          </a:p>
          <a:p>
            <a:pPr lvl="1">
              <a:lnSpc>
                <a:spcPct val="130000"/>
              </a:lnSpc>
            </a:pPr>
            <a:r>
              <a:rPr lang="zh-CN" altLang="en-US" dirty="0">
                <a:ea typeface="宋体" panose="02010600030101010101" pitchFamily="2" charset="-122"/>
              </a:rPr>
              <a:t>反之未必</a:t>
            </a:r>
          </a:p>
          <a:p>
            <a:pPr lvl="2">
              <a:lnSpc>
                <a:spcPct val="130000"/>
              </a:lnSpc>
            </a:pPr>
            <a:r>
              <a:rPr lang="en-US" altLang="zh-CN" dirty="0">
                <a:ea typeface="宋体" panose="02010600030101010101" pitchFamily="2" charset="-122"/>
              </a:rPr>
              <a:t>B</a:t>
            </a:r>
            <a:r>
              <a:rPr lang="zh-CN" altLang="en-US" dirty="0">
                <a:ea typeface="宋体" panose="02010600030101010101" pitchFamily="2" charset="-122"/>
              </a:rPr>
              <a:t>中元素可以没有</a:t>
            </a:r>
            <a:r>
              <a:rPr lang="en-US" altLang="zh-CN" dirty="0">
                <a:ea typeface="宋体" panose="02010600030101010101" pitchFamily="2" charset="-122"/>
              </a:rPr>
              <a:t>A</a:t>
            </a:r>
            <a:r>
              <a:rPr lang="zh-CN" altLang="en-US" dirty="0">
                <a:ea typeface="宋体" panose="02010600030101010101" pitchFamily="2" charset="-122"/>
              </a:rPr>
              <a:t>中元素对应</a:t>
            </a:r>
          </a:p>
          <a:p>
            <a:pPr lvl="2">
              <a:lnSpc>
                <a:spcPct val="130000"/>
              </a:lnSpc>
            </a:pPr>
            <a:r>
              <a:rPr lang="zh-CN" altLang="en-US" dirty="0">
                <a:ea typeface="宋体" panose="02010600030101010101" pitchFamily="2" charset="-122"/>
              </a:rPr>
              <a:t>允许</a:t>
            </a:r>
            <a:r>
              <a:rPr lang="en-US" altLang="zh-CN" dirty="0">
                <a:ea typeface="宋体" panose="02010600030101010101" pitchFamily="2" charset="-122"/>
              </a:rPr>
              <a:t>A</a:t>
            </a:r>
            <a:r>
              <a:rPr lang="zh-CN" altLang="en-US" dirty="0">
                <a:ea typeface="宋体" panose="02010600030101010101" pitchFamily="2" charset="-122"/>
              </a:rPr>
              <a:t>中多个元素与</a:t>
            </a:r>
            <a:r>
              <a:rPr lang="en-US" altLang="zh-CN" dirty="0">
                <a:ea typeface="宋体" panose="02010600030101010101" pitchFamily="2" charset="-122"/>
              </a:rPr>
              <a:t>B</a:t>
            </a:r>
            <a:r>
              <a:rPr lang="zh-CN" altLang="en-US" dirty="0">
                <a:ea typeface="宋体" panose="02010600030101010101" pitchFamily="2" charset="-122"/>
              </a:rPr>
              <a:t>中一个元素对应</a:t>
            </a:r>
          </a:p>
        </p:txBody>
      </p:sp>
      <p:sp>
        <p:nvSpPr>
          <p:cNvPr id="22531" name="灯片编号占位符 3"/>
          <p:cNvSpPr>
            <a:spLocks noGrp="1"/>
          </p:cNvSpPr>
          <p:nvPr>
            <p:ph type="sldNum" sz="quarter" idx="5"/>
          </p:nvPr>
        </p:nvSpPr>
        <p:spPr>
          <a:noFill/>
        </p:spPr>
        <p:txBody>
          <a:bodyPr/>
          <a:lstStyle/>
          <a:p>
            <a:fld id="{077218F8-4756-4699-8A82-BCC125537360}" type="slidenum">
              <a:rPr lang="zh-CN" altLang="en-US" smtClean="0"/>
              <a:t>5</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7A6F7AD-E0E7-4894-98B5-EA0C27D44B5E}" type="slidenum">
              <a:rPr lang="zh-CN" altLang="en-US" smtClean="0"/>
              <a:pPr>
                <a:defRPr/>
              </a:pPr>
              <a:t>7</a:t>
            </a:fld>
            <a:endParaRPr lang="en-US" altLang="zh-CN"/>
          </a:p>
        </p:txBody>
      </p:sp>
    </p:spTree>
    <p:extLst>
      <p:ext uri="{BB962C8B-B14F-4D97-AF65-F5344CB8AC3E}">
        <p14:creationId xmlns:p14="http://schemas.microsoft.com/office/powerpoint/2010/main" val="3391126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p:cNvSpPr>
          <p:nvPr>
            <p:ph type="sldImg"/>
          </p:nvPr>
        </p:nvSpPr>
        <p:spPr>
          <a:xfrm>
            <a:off x="381000" y="685800"/>
            <a:ext cx="6096000" cy="3429000"/>
          </a:xfrm>
        </p:spPr>
      </p:sp>
      <p:sp>
        <p:nvSpPr>
          <p:cNvPr id="31746" name="备注占位符 2"/>
          <p:cNvSpPr>
            <a:spLocks noGrp="1"/>
          </p:cNvSpPr>
          <p:nvPr>
            <p:ph type="body" idx="1"/>
          </p:nvPr>
        </p:nvSpPr>
        <p:spPr>
          <a:noFill/>
        </p:spPr>
        <p:txBody>
          <a:bodyPr/>
          <a:lstStyle/>
          <a:p>
            <a:r>
              <a:rPr lang="zh-CN" altLang="en-US">
                <a:ea typeface="宋体" panose="02010600030101010101" pitchFamily="2" charset="-122"/>
              </a:rPr>
              <a:t>严格递增或严格递减的函数必定是一对一函数！</a:t>
            </a:r>
          </a:p>
        </p:txBody>
      </p:sp>
      <p:sp>
        <p:nvSpPr>
          <p:cNvPr id="31747" name="灯片编号占位符 3"/>
          <p:cNvSpPr>
            <a:spLocks noGrp="1"/>
          </p:cNvSpPr>
          <p:nvPr>
            <p:ph type="sldNum" sz="quarter" idx="5"/>
          </p:nvPr>
        </p:nvSpPr>
        <p:spPr>
          <a:noFill/>
        </p:spPr>
        <p:txBody>
          <a:bodyPr/>
          <a:lstStyle/>
          <a:p>
            <a:fld id="{02566D88-2CEF-4DA4-9672-AB5B1D25636A}" type="slidenum">
              <a:rPr lang="zh-CN" altLang="en-US" smtClean="0"/>
              <a:t>13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a:xfrm>
            <a:off x="381000" y="685800"/>
            <a:ext cx="6096000" cy="3429000"/>
          </a:xfrm>
        </p:spPr>
      </p:sp>
      <p:sp>
        <p:nvSpPr>
          <p:cNvPr id="33794" name="备注占位符 2"/>
          <p:cNvSpPr>
            <a:spLocks noGrp="1"/>
          </p:cNvSpPr>
          <p:nvPr>
            <p:ph type="body" idx="1"/>
          </p:nvPr>
        </p:nvSpPr>
        <p:spPr>
          <a:noFill/>
        </p:spPr>
        <p:txBody>
          <a:bodyPr/>
          <a:lstStyle/>
          <a:p>
            <a:r>
              <a:rPr lang="zh-CN" altLang="en-US">
                <a:ea typeface="宋体" panose="02010600030101010101" pitchFamily="2" charset="-122"/>
              </a:rPr>
              <a:t>值域 等于 伴域</a:t>
            </a:r>
          </a:p>
        </p:txBody>
      </p:sp>
      <p:sp>
        <p:nvSpPr>
          <p:cNvPr id="33795" name="灯片编号占位符 3"/>
          <p:cNvSpPr>
            <a:spLocks noGrp="1"/>
          </p:cNvSpPr>
          <p:nvPr>
            <p:ph type="sldNum" sz="quarter" idx="5"/>
          </p:nvPr>
        </p:nvSpPr>
        <p:spPr>
          <a:noFill/>
        </p:spPr>
        <p:txBody>
          <a:bodyPr/>
          <a:lstStyle/>
          <a:p>
            <a:fld id="{B148DCF2-CB32-43BE-B5E5-53874F2A1DB0}" type="slidenum">
              <a:rPr lang="zh-CN" altLang="en-US" smtClean="0"/>
              <a:t>14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p:cNvSpPr>
          <p:nvPr>
            <p:ph type="sldImg"/>
          </p:nvPr>
        </p:nvSpPr>
        <p:spPr>
          <a:xfrm>
            <a:off x="381000" y="685800"/>
            <a:ext cx="6096000" cy="3429000"/>
          </a:xfrm>
        </p:spPr>
      </p:sp>
      <p:sp>
        <p:nvSpPr>
          <p:cNvPr id="37890" name="备注占位符 2"/>
          <p:cNvSpPr>
            <a:spLocks noGrp="1"/>
          </p:cNvSpPr>
          <p:nvPr>
            <p:ph type="body" idx="1"/>
          </p:nvPr>
        </p:nvSpPr>
        <p:spPr>
          <a:noFill/>
        </p:spPr>
        <p:txBody>
          <a:bodyPr/>
          <a:lstStyle/>
          <a:p>
            <a:r>
              <a:rPr lang="zh-CN" altLang="en-US">
                <a:ea typeface="宋体" panose="02010600030101010101" pitchFamily="2" charset="-122"/>
              </a:rPr>
              <a:t>是函数？单射？满射？双射？</a:t>
            </a:r>
            <a:endParaRPr lang="en-US" altLang="zh-CN">
              <a:ea typeface="宋体" panose="02010600030101010101" pitchFamily="2" charset="-122"/>
            </a:endParaRPr>
          </a:p>
          <a:p>
            <a:r>
              <a:rPr lang="zh-CN" altLang="en-US">
                <a:ea typeface="宋体" panose="02010600030101010101" pitchFamily="2" charset="-122"/>
              </a:rPr>
              <a:t>一对一？映上？一一对应？</a:t>
            </a:r>
          </a:p>
        </p:txBody>
      </p:sp>
      <p:sp>
        <p:nvSpPr>
          <p:cNvPr id="37891" name="灯片编号占位符 3"/>
          <p:cNvSpPr>
            <a:spLocks noGrp="1"/>
          </p:cNvSpPr>
          <p:nvPr>
            <p:ph type="sldNum" sz="quarter" idx="5"/>
          </p:nvPr>
        </p:nvSpPr>
        <p:spPr>
          <a:noFill/>
        </p:spPr>
        <p:txBody>
          <a:bodyPr/>
          <a:lstStyle/>
          <a:p>
            <a:fld id="{C79821A6-A340-4CC8-A304-EC6B977C46D9}" type="slidenum">
              <a:rPr lang="zh-CN" altLang="en-US" smtClean="0"/>
              <a:t>17</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p:cNvSpPr>
          <p:nvPr>
            <p:ph type="sldImg"/>
          </p:nvPr>
        </p:nvSpPr>
        <p:spPr>
          <a:xfrm>
            <a:off x="381000" y="685800"/>
            <a:ext cx="6096000" cy="3429000"/>
          </a:xfrm>
        </p:spPr>
      </p:sp>
      <p:sp>
        <p:nvSpPr>
          <p:cNvPr id="44034" name="备注占位符 2"/>
          <p:cNvSpPr>
            <a:spLocks noGrp="1"/>
          </p:cNvSpPr>
          <p:nvPr>
            <p:ph type="body" idx="1"/>
          </p:nvPr>
        </p:nvSpPr>
        <p:spPr>
          <a:noFill/>
        </p:spPr>
        <p:txBody>
          <a:bodyPr/>
          <a:lstStyle/>
          <a:p>
            <a:r>
              <a:rPr lang="en-US" altLang="zh-CN" dirty="0">
                <a:ea typeface="宋体" panose="02010600030101010101" pitchFamily="2" charset="-122"/>
              </a:rPr>
              <a:t>g</a:t>
            </a:r>
            <a:r>
              <a:rPr lang="zh-CN" altLang="en-US" dirty="0">
                <a:ea typeface="宋体" panose="02010600030101010101" pitchFamily="2" charset="-122"/>
              </a:rPr>
              <a:t>：</a:t>
            </a:r>
            <a:r>
              <a:rPr lang="en-US" altLang="zh-CN" dirty="0">
                <a:ea typeface="宋体" panose="02010600030101010101" pitchFamily="2" charset="-122"/>
              </a:rPr>
              <a:t>{</a:t>
            </a:r>
            <a:r>
              <a:rPr lang="en-US" altLang="zh-CN" dirty="0" err="1">
                <a:ea typeface="宋体" panose="02010600030101010101" pitchFamily="2" charset="-122"/>
              </a:rPr>
              <a:t>a,b,c</a:t>
            </a:r>
            <a:r>
              <a:rPr lang="en-US" altLang="zh-CN" dirty="0">
                <a:ea typeface="宋体" panose="02010600030101010101" pitchFamily="2" charset="-122"/>
              </a:rPr>
              <a:t>}</a:t>
            </a:r>
            <a:r>
              <a:rPr lang="zh-CN" altLang="en-US" dirty="0">
                <a:ea typeface="宋体" panose="02010600030101010101" pitchFamily="2" charset="-122"/>
              </a:rPr>
              <a:t>→</a:t>
            </a:r>
            <a:r>
              <a:rPr lang="en-US" altLang="zh-CN" dirty="0">
                <a:ea typeface="宋体" panose="02010600030101010101" pitchFamily="2" charset="-122"/>
              </a:rPr>
              <a:t>{</a:t>
            </a:r>
            <a:r>
              <a:rPr lang="en-US" altLang="zh-CN" dirty="0" err="1">
                <a:ea typeface="宋体" panose="02010600030101010101" pitchFamily="2" charset="-122"/>
              </a:rPr>
              <a:t>a,b,c</a:t>
            </a:r>
            <a:r>
              <a:rPr lang="en-US" altLang="zh-CN" dirty="0">
                <a:ea typeface="宋体" panose="02010600030101010101" pitchFamily="2" charset="-122"/>
              </a:rPr>
              <a:t>}  g(a)=b, g(b)=c, g(c)=a</a:t>
            </a:r>
          </a:p>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zh-CN" dirty="0">
                <a:ea typeface="宋体" panose="02010600030101010101" pitchFamily="2" charset="-122"/>
              </a:rPr>
              <a:t>f</a:t>
            </a:r>
            <a:r>
              <a:rPr lang="zh-CN" altLang="en-US" dirty="0">
                <a:ea typeface="宋体" panose="02010600030101010101" pitchFamily="2" charset="-122"/>
              </a:rPr>
              <a:t>：</a:t>
            </a:r>
            <a:r>
              <a:rPr lang="en-US" altLang="zh-CN" dirty="0">
                <a:ea typeface="宋体" panose="02010600030101010101" pitchFamily="2" charset="-122"/>
              </a:rPr>
              <a:t>{</a:t>
            </a:r>
            <a:r>
              <a:rPr lang="en-US" altLang="zh-CN" dirty="0" err="1">
                <a:ea typeface="宋体" panose="02010600030101010101" pitchFamily="2" charset="-122"/>
              </a:rPr>
              <a:t>a,b,c</a:t>
            </a:r>
            <a:r>
              <a:rPr lang="en-US" altLang="zh-CN" dirty="0">
                <a:ea typeface="宋体" panose="02010600030101010101" pitchFamily="2" charset="-122"/>
              </a:rPr>
              <a:t>}</a:t>
            </a:r>
            <a:r>
              <a:rPr lang="zh-CN" altLang="en-US" dirty="0">
                <a:ea typeface="宋体" panose="02010600030101010101" pitchFamily="2" charset="-122"/>
              </a:rPr>
              <a:t>→</a:t>
            </a:r>
            <a:r>
              <a:rPr lang="en-US" altLang="zh-CN" dirty="0">
                <a:ea typeface="宋体" panose="02010600030101010101" pitchFamily="2" charset="-122"/>
              </a:rPr>
              <a:t>{1,2,3}  f(a)=3, f(b)=2, f(c)=1</a:t>
            </a:r>
            <a:endParaRPr lang="zh-CN" altLang="en-US" dirty="0">
              <a:ea typeface="宋体" panose="02010600030101010101" pitchFamily="2" charset="-122"/>
            </a:endParaRPr>
          </a:p>
          <a:p>
            <a:r>
              <a:rPr lang="en-US" altLang="zh-CN" b="1" i="0" dirty="0">
                <a:ea typeface="黑体" panose="02010609060101010101" pitchFamily="2" charset="-122"/>
              </a:rPr>
              <a:t>(</a:t>
            </a:r>
            <a:r>
              <a:rPr lang="en-US" altLang="zh-CN" dirty="0">
                <a:solidFill>
                  <a:srgbClr val="C00000"/>
                </a:solidFill>
                <a:effectLst>
                  <a:outerShdw blurRad="38100" dist="38100" dir="2700000" algn="tl">
                    <a:srgbClr val="000000">
                      <a:alpha val="43137"/>
                    </a:srgbClr>
                  </a:outerShdw>
                </a:effectLst>
                <a:ea typeface="黑体" panose="02010609060101010101" pitchFamily="2" charset="-122"/>
              </a:rPr>
              <a:t>f </a:t>
            </a:r>
            <a:r>
              <a:rPr lang="en-US" altLang="zh-CN" sz="1800" baseline="-25000" dirty="0">
                <a:solidFill>
                  <a:srgbClr val="C00000"/>
                </a:solidFill>
                <a:effectLst>
                  <a:outerShdw blurRad="38100" dist="38100" dir="2700000" algn="tl">
                    <a:srgbClr val="000000">
                      <a:alpha val="43137"/>
                    </a:srgbClr>
                  </a:outerShdw>
                </a:effectLst>
                <a:ea typeface="华文细黑" panose="02010600040101010101" charset="-122"/>
              </a:rPr>
              <a:t>º</a:t>
            </a:r>
            <a:r>
              <a:rPr lang="en-US" altLang="zh-CN" baseline="-25000" dirty="0">
                <a:solidFill>
                  <a:srgbClr val="C00000"/>
                </a:solidFill>
                <a:effectLst>
                  <a:outerShdw blurRad="38100" dist="38100" dir="2700000" algn="tl">
                    <a:srgbClr val="000000">
                      <a:alpha val="43137"/>
                    </a:srgbClr>
                  </a:outerShdw>
                </a:effectLst>
                <a:ea typeface="华文细黑" panose="02010600040101010101" charset="-122"/>
              </a:rPr>
              <a:t> </a:t>
            </a:r>
            <a:r>
              <a:rPr lang="en-US" altLang="zh-CN" dirty="0">
                <a:solidFill>
                  <a:srgbClr val="C00000"/>
                </a:solidFill>
                <a:effectLst>
                  <a:outerShdw blurRad="38100" dist="38100" dir="2700000" algn="tl">
                    <a:srgbClr val="000000">
                      <a:alpha val="43137"/>
                    </a:srgbClr>
                  </a:outerShdw>
                </a:effectLst>
                <a:ea typeface="黑体" panose="02010609060101010101" pitchFamily="2" charset="-122"/>
              </a:rPr>
              <a:t>g</a:t>
            </a:r>
            <a:r>
              <a:rPr lang="en-US" altLang="zh-CN" b="1" i="0" dirty="0">
                <a:ea typeface="黑体" panose="02010609060101010101" pitchFamily="2" charset="-122"/>
              </a:rPr>
              <a:t>)(</a:t>
            </a:r>
            <a:r>
              <a:rPr lang="en-US" altLang="zh-CN" b="1" dirty="0">
                <a:ea typeface="黑体" panose="02010609060101010101" pitchFamily="2" charset="-122"/>
              </a:rPr>
              <a:t>a</a:t>
            </a:r>
            <a:r>
              <a:rPr lang="en-US" altLang="zh-CN" b="1" i="0" dirty="0">
                <a:ea typeface="黑体" panose="02010609060101010101" pitchFamily="2" charset="-122"/>
              </a:rPr>
              <a:t>) =2</a:t>
            </a:r>
          </a:p>
          <a:p>
            <a:r>
              <a:rPr lang="en-US" altLang="zh-CN" b="1" i="0" dirty="0">
                <a:ea typeface="黑体" panose="02010609060101010101" pitchFamily="2" charset="-122"/>
              </a:rPr>
              <a:t>(</a:t>
            </a:r>
            <a:r>
              <a:rPr lang="en-US" altLang="zh-CN" dirty="0">
                <a:solidFill>
                  <a:srgbClr val="C00000"/>
                </a:solidFill>
                <a:effectLst>
                  <a:outerShdw blurRad="38100" dist="38100" dir="2700000" algn="tl">
                    <a:srgbClr val="000000">
                      <a:alpha val="43137"/>
                    </a:srgbClr>
                  </a:outerShdw>
                </a:effectLst>
                <a:ea typeface="黑体" panose="02010609060101010101" pitchFamily="2" charset="-122"/>
              </a:rPr>
              <a:t>f </a:t>
            </a:r>
            <a:r>
              <a:rPr lang="en-US" altLang="zh-CN" sz="1800" baseline="-25000" dirty="0">
                <a:solidFill>
                  <a:srgbClr val="C00000"/>
                </a:solidFill>
                <a:effectLst>
                  <a:outerShdw blurRad="38100" dist="38100" dir="2700000" algn="tl">
                    <a:srgbClr val="000000">
                      <a:alpha val="43137"/>
                    </a:srgbClr>
                  </a:outerShdw>
                </a:effectLst>
                <a:ea typeface="华文细黑" panose="02010600040101010101" charset="-122"/>
              </a:rPr>
              <a:t>º</a:t>
            </a:r>
            <a:r>
              <a:rPr lang="en-US" altLang="zh-CN" baseline="-25000" dirty="0">
                <a:solidFill>
                  <a:srgbClr val="C00000"/>
                </a:solidFill>
                <a:effectLst>
                  <a:outerShdw blurRad="38100" dist="38100" dir="2700000" algn="tl">
                    <a:srgbClr val="000000">
                      <a:alpha val="43137"/>
                    </a:srgbClr>
                  </a:outerShdw>
                </a:effectLst>
                <a:ea typeface="华文细黑" panose="02010600040101010101" charset="-122"/>
              </a:rPr>
              <a:t> </a:t>
            </a:r>
            <a:r>
              <a:rPr lang="en-US" altLang="zh-CN" dirty="0">
                <a:solidFill>
                  <a:srgbClr val="C00000"/>
                </a:solidFill>
                <a:effectLst>
                  <a:outerShdw blurRad="38100" dist="38100" dir="2700000" algn="tl">
                    <a:srgbClr val="000000">
                      <a:alpha val="43137"/>
                    </a:srgbClr>
                  </a:outerShdw>
                </a:effectLst>
                <a:ea typeface="黑体" panose="02010609060101010101" pitchFamily="2" charset="-122"/>
              </a:rPr>
              <a:t>g</a:t>
            </a:r>
            <a:r>
              <a:rPr lang="en-US" altLang="zh-CN" b="1" i="0" dirty="0">
                <a:ea typeface="黑体" panose="02010609060101010101" pitchFamily="2" charset="-122"/>
              </a:rPr>
              <a:t>)(</a:t>
            </a:r>
            <a:r>
              <a:rPr lang="en-US" altLang="zh-CN" b="1" dirty="0">
                <a:ea typeface="黑体" panose="02010609060101010101" pitchFamily="2" charset="-122"/>
              </a:rPr>
              <a:t>b</a:t>
            </a:r>
            <a:r>
              <a:rPr lang="en-US" altLang="zh-CN" b="1" i="0" dirty="0">
                <a:ea typeface="黑体" panose="02010609060101010101" pitchFamily="2" charset="-122"/>
              </a:rPr>
              <a:t>)=1</a:t>
            </a:r>
          </a:p>
          <a:p>
            <a:r>
              <a:rPr lang="en-US" altLang="zh-CN" b="1" i="0" dirty="0">
                <a:ea typeface="黑体" panose="02010609060101010101" pitchFamily="2" charset="-122"/>
              </a:rPr>
              <a:t>(</a:t>
            </a:r>
            <a:r>
              <a:rPr lang="en-US" altLang="zh-CN" dirty="0">
                <a:solidFill>
                  <a:srgbClr val="C00000"/>
                </a:solidFill>
                <a:effectLst>
                  <a:outerShdw blurRad="38100" dist="38100" dir="2700000" algn="tl">
                    <a:srgbClr val="000000">
                      <a:alpha val="43137"/>
                    </a:srgbClr>
                  </a:outerShdw>
                </a:effectLst>
                <a:ea typeface="黑体" panose="02010609060101010101" pitchFamily="2" charset="-122"/>
              </a:rPr>
              <a:t>f </a:t>
            </a:r>
            <a:r>
              <a:rPr lang="en-US" altLang="zh-CN" sz="1800" baseline="-25000" dirty="0">
                <a:solidFill>
                  <a:srgbClr val="C00000"/>
                </a:solidFill>
                <a:effectLst>
                  <a:outerShdw blurRad="38100" dist="38100" dir="2700000" algn="tl">
                    <a:srgbClr val="000000">
                      <a:alpha val="43137"/>
                    </a:srgbClr>
                  </a:outerShdw>
                </a:effectLst>
                <a:ea typeface="华文细黑" panose="02010600040101010101" charset="-122"/>
              </a:rPr>
              <a:t>º</a:t>
            </a:r>
            <a:r>
              <a:rPr lang="en-US" altLang="zh-CN" baseline="-25000" dirty="0">
                <a:solidFill>
                  <a:srgbClr val="C00000"/>
                </a:solidFill>
                <a:effectLst>
                  <a:outerShdw blurRad="38100" dist="38100" dir="2700000" algn="tl">
                    <a:srgbClr val="000000">
                      <a:alpha val="43137"/>
                    </a:srgbClr>
                  </a:outerShdw>
                </a:effectLst>
                <a:ea typeface="华文细黑" panose="02010600040101010101" charset="-122"/>
              </a:rPr>
              <a:t> </a:t>
            </a:r>
            <a:r>
              <a:rPr lang="en-US" altLang="zh-CN" dirty="0">
                <a:solidFill>
                  <a:srgbClr val="C00000"/>
                </a:solidFill>
                <a:effectLst>
                  <a:outerShdw blurRad="38100" dist="38100" dir="2700000" algn="tl">
                    <a:srgbClr val="000000">
                      <a:alpha val="43137"/>
                    </a:srgbClr>
                  </a:outerShdw>
                </a:effectLst>
                <a:ea typeface="黑体" panose="02010609060101010101" pitchFamily="2" charset="-122"/>
              </a:rPr>
              <a:t>g</a:t>
            </a:r>
            <a:r>
              <a:rPr lang="en-US" altLang="zh-CN" b="1" i="0" dirty="0">
                <a:ea typeface="黑体" panose="02010609060101010101" pitchFamily="2" charset="-122"/>
              </a:rPr>
              <a:t>)(</a:t>
            </a:r>
            <a:r>
              <a:rPr lang="en-US" altLang="zh-CN" b="1" dirty="0">
                <a:ea typeface="黑体" panose="02010609060101010101" pitchFamily="2" charset="-122"/>
              </a:rPr>
              <a:t>c</a:t>
            </a:r>
            <a:r>
              <a:rPr lang="en-US" altLang="zh-CN" b="1" i="0" dirty="0">
                <a:ea typeface="黑体" panose="02010609060101010101" pitchFamily="2" charset="-122"/>
              </a:rPr>
              <a:t>) =3 </a:t>
            </a:r>
            <a:endParaRPr lang="zh-CN" altLang="en-US" dirty="0">
              <a:ea typeface="宋体" panose="02010600030101010101" pitchFamily="2" charset="-122"/>
            </a:endParaRPr>
          </a:p>
          <a:p>
            <a:endParaRPr lang="zh-CN" altLang="en-US" dirty="0">
              <a:ea typeface="宋体" panose="02010600030101010101" pitchFamily="2" charset="-122"/>
            </a:endParaRPr>
          </a:p>
        </p:txBody>
      </p:sp>
      <p:sp>
        <p:nvSpPr>
          <p:cNvPr id="44035" name="灯片编号占位符 3"/>
          <p:cNvSpPr>
            <a:spLocks noGrp="1"/>
          </p:cNvSpPr>
          <p:nvPr>
            <p:ph type="sldNum" sz="quarter" idx="5"/>
          </p:nvPr>
        </p:nvSpPr>
        <p:spPr>
          <a:noFill/>
        </p:spPr>
        <p:txBody>
          <a:bodyPr/>
          <a:lstStyle/>
          <a:p>
            <a:fld id="{3AB2D002-D4DC-4ABA-970B-61EC4F2CF911}" type="slidenum">
              <a:rPr lang="zh-CN" altLang="en-US" smtClean="0"/>
              <a:t>22</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p:cNvSpPr>
          <p:nvPr>
            <p:ph type="sldImg"/>
          </p:nvPr>
        </p:nvSpPr>
        <p:spPr>
          <a:xfrm>
            <a:off x="381000" y="685800"/>
            <a:ext cx="6096000" cy="3429000"/>
          </a:xfrm>
        </p:spPr>
      </p:sp>
      <p:sp>
        <p:nvSpPr>
          <p:cNvPr id="44034" name="备注占位符 2"/>
          <p:cNvSpPr>
            <a:spLocks noGrp="1"/>
          </p:cNvSpPr>
          <p:nvPr>
            <p:ph type="body" idx="1"/>
          </p:nvPr>
        </p:nvSpPr>
        <p:spPr>
          <a:noFill/>
        </p:spPr>
        <p:txBody>
          <a:bodyPr/>
          <a:lstStyle/>
          <a:p>
            <a:endParaRPr lang="zh-CN" altLang="en-US" dirty="0">
              <a:ea typeface="宋体" panose="02010600030101010101" pitchFamily="2" charset="-122"/>
            </a:endParaRPr>
          </a:p>
        </p:txBody>
      </p:sp>
      <p:sp>
        <p:nvSpPr>
          <p:cNvPr id="44035" name="灯片编号占位符 3"/>
          <p:cNvSpPr>
            <a:spLocks noGrp="1"/>
          </p:cNvSpPr>
          <p:nvPr>
            <p:ph type="sldNum" sz="quarter" idx="5"/>
          </p:nvPr>
        </p:nvSpPr>
        <p:spPr>
          <a:noFill/>
        </p:spPr>
        <p:txBody>
          <a:bodyPr/>
          <a:lstStyle/>
          <a:p>
            <a:fld id="{3AB2D002-D4DC-4ABA-970B-61EC4F2CF911}" type="slidenum">
              <a:rPr lang="zh-CN" altLang="en-US" smtClean="0"/>
              <a:t>23</a:t>
            </a:fld>
            <a:endParaRPr lang="en-US" altLang="zh-CN"/>
          </a:p>
        </p:txBody>
      </p:sp>
    </p:spTree>
    <p:extLst>
      <p:ext uri="{BB962C8B-B14F-4D97-AF65-F5344CB8AC3E}">
        <p14:creationId xmlns:p14="http://schemas.microsoft.com/office/powerpoint/2010/main" val="2621387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C097734-C2B5-44B9-A26A-9A76666B12D9}" type="slidenum">
              <a:rPr lang="zh-CN" altLang="en-US" smtClean="0"/>
              <a:t>24</a:t>
            </a:fld>
            <a:endParaRPr lang="en-US" altLang="zh-CN"/>
          </a:p>
        </p:txBody>
      </p:sp>
    </p:spTree>
    <p:extLst>
      <p:ext uri="{BB962C8B-B14F-4D97-AF65-F5344CB8AC3E}">
        <p14:creationId xmlns:p14="http://schemas.microsoft.com/office/powerpoint/2010/main" val="303295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幻灯片图像占位符 1"/>
          <p:cNvSpPr>
            <a:spLocks noGrp="1" noRot="1" noChangeAspect="1"/>
          </p:cNvSpPr>
          <p:nvPr>
            <p:ph type="sldImg"/>
          </p:nvPr>
        </p:nvSpPr>
        <p:spPr>
          <a:xfrm>
            <a:off x="381000" y="685800"/>
            <a:ext cx="6096000" cy="3429000"/>
          </a:xfrm>
        </p:spPr>
      </p:sp>
      <p:sp>
        <p:nvSpPr>
          <p:cNvPr id="71682" name="备注占位符 2"/>
          <p:cNvSpPr>
            <a:spLocks noGrp="1"/>
          </p:cNvSpPr>
          <p:nvPr>
            <p:ph type="body" idx="1"/>
          </p:nvPr>
        </p:nvSpPr>
        <p:spPr>
          <a:noFill/>
        </p:spPr>
        <p:txBody>
          <a:bodyPr/>
          <a:lstStyle/>
          <a:p>
            <a:r>
              <a:rPr lang="en-US" altLang="zh-CN">
                <a:ea typeface="宋体" panose="02010600030101010101" pitchFamily="2" charset="-122"/>
              </a:rPr>
              <a:t>f(0)=0!=1</a:t>
            </a:r>
            <a:endParaRPr lang="zh-CN" altLang="en-US">
              <a:ea typeface="宋体" panose="02010600030101010101" pitchFamily="2" charset="-122"/>
            </a:endParaRPr>
          </a:p>
        </p:txBody>
      </p:sp>
      <p:sp>
        <p:nvSpPr>
          <p:cNvPr id="71683" name="灯片编号占位符 3"/>
          <p:cNvSpPr>
            <a:spLocks noGrp="1"/>
          </p:cNvSpPr>
          <p:nvPr>
            <p:ph type="sldNum" sz="quarter" idx="5"/>
          </p:nvPr>
        </p:nvSpPr>
        <p:spPr>
          <a:noFill/>
        </p:spPr>
        <p:txBody>
          <a:bodyPr/>
          <a:lstStyle/>
          <a:p>
            <a:fld id="{5CFCAC04-8A4E-4E95-B578-CAFDFE06797A}" type="slidenum">
              <a:rPr lang="zh-CN" altLang="en-US" smtClean="0"/>
              <a:t>31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서식1"/>
          <p:cNvPicPr>
            <a:picLocks noChangeArrowheads="1"/>
          </p:cNvPicPr>
          <p:nvPr/>
        </p:nvPicPr>
        <p:blipFill>
          <a:blip r:embed="rId2"/>
          <a:srcRect/>
          <a:stretch>
            <a:fillRect/>
          </a:stretch>
        </p:blipFill>
        <p:spPr bwMode="auto">
          <a:xfrm>
            <a:off x="1" y="1"/>
            <a:ext cx="12204700" cy="6873875"/>
          </a:xfrm>
          <a:prstGeom prst="rect">
            <a:avLst/>
          </a:prstGeom>
          <a:noFill/>
          <a:ln w="9525">
            <a:noFill/>
            <a:miter lim="800000"/>
            <a:headEnd/>
            <a:tailEnd/>
          </a:ln>
        </p:spPr>
      </p:pic>
      <p:sp>
        <p:nvSpPr>
          <p:cNvPr id="231427" name="Rectangle 3"/>
          <p:cNvSpPr>
            <a:spLocks noGrp="1" noChangeArrowheads="1"/>
          </p:cNvSpPr>
          <p:nvPr>
            <p:ph type="ctrTitle"/>
          </p:nvPr>
        </p:nvSpPr>
        <p:spPr>
          <a:xfrm>
            <a:off x="0" y="1752600"/>
            <a:ext cx="12192000" cy="990600"/>
          </a:xfrm>
        </p:spPr>
        <p:txBody>
          <a:bodyPr/>
          <a:lstStyle>
            <a:lvl1pPr algn="ctr">
              <a:defRPr sz="5000">
                <a:solidFill>
                  <a:srgbClr val="000099"/>
                </a:solidFill>
              </a:defRPr>
            </a:lvl1pPr>
          </a:lstStyle>
          <a:p>
            <a:endParaRPr lang="zh-CN" altLang="en-US"/>
          </a:p>
        </p:txBody>
      </p:sp>
      <p:sp>
        <p:nvSpPr>
          <p:cNvPr id="231428" name="Rectangle 4"/>
          <p:cNvSpPr>
            <a:spLocks noGrp="1" noChangeArrowheads="1"/>
          </p:cNvSpPr>
          <p:nvPr>
            <p:ph type="subTitle" idx="1"/>
          </p:nvPr>
        </p:nvSpPr>
        <p:spPr>
          <a:xfrm>
            <a:off x="0" y="2819400"/>
            <a:ext cx="12192000" cy="609600"/>
          </a:xfrm>
        </p:spPr>
        <p:txBody>
          <a:bodyPr/>
          <a:lstStyle>
            <a:lvl1pPr marL="0" indent="0" algn="ctr">
              <a:buFont typeface="Wingdings" pitchFamily="2" charset="2"/>
              <a:buNone/>
              <a:defRPr sz="3300">
                <a:solidFill>
                  <a:srgbClr val="99CCFF"/>
                </a:solidFill>
              </a:defRPr>
            </a:lvl1pPr>
          </a:lstStyle>
          <a:p>
            <a:endParaRPr lang="zh-CN" altLang="en-US"/>
          </a:p>
        </p:txBody>
      </p:sp>
      <p:sp>
        <p:nvSpPr>
          <p:cNvPr id="5" name="Rectangle 5"/>
          <p:cNvSpPr>
            <a:spLocks noGrp="1" noChangeArrowheads="1"/>
          </p:cNvSpPr>
          <p:nvPr>
            <p:ph type="dt" sz="half" idx="10"/>
          </p:nvPr>
        </p:nvSpPr>
        <p:spPr/>
        <p:txBody>
          <a:bodyPr/>
          <a:lstStyle>
            <a:lvl1pPr>
              <a:defRPr>
                <a:solidFill>
                  <a:schemeClr val="bg1"/>
                </a:solidFill>
                <a:latin typeface="+mn-lt"/>
              </a:defRPr>
            </a:lvl1pPr>
          </a:lstStyle>
          <a:p>
            <a:pPr>
              <a:defRPr/>
            </a:pPr>
            <a:endParaRPr lang="en-US" altLang="ko-KR"/>
          </a:p>
        </p:txBody>
      </p:sp>
      <p:sp>
        <p:nvSpPr>
          <p:cNvPr id="6" name="Rectangle 6"/>
          <p:cNvSpPr>
            <a:spLocks noGrp="1" noChangeArrowheads="1"/>
          </p:cNvSpPr>
          <p:nvPr>
            <p:ph type="ftr" sz="quarter" idx="11"/>
          </p:nvPr>
        </p:nvSpPr>
        <p:spPr/>
        <p:txBody>
          <a:bodyPr/>
          <a:lstStyle>
            <a:lvl1pPr>
              <a:defRPr>
                <a:solidFill>
                  <a:schemeClr val="bg1"/>
                </a:solidFill>
              </a:defRPr>
            </a:lvl1pPr>
          </a:lstStyle>
          <a:p>
            <a:pPr>
              <a:defRPr/>
            </a:pPr>
            <a:endParaRPr lang="en-US" altLang="ko-KR"/>
          </a:p>
        </p:txBody>
      </p:sp>
      <p:sp>
        <p:nvSpPr>
          <p:cNvPr id="7" name="Rectangle 7"/>
          <p:cNvSpPr>
            <a:spLocks noGrp="1" noChangeArrowheads="1"/>
          </p:cNvSpPr>
          <p:nvPr>
            <p:ph type="sldNum" sz="quarter" idx="12"/>
          </p:nvPr>
        </p:nvSpPr>
        <p:spPr/>
        <p:txBody>
          <a:bodyPr/>
          <a:lstStyle>
            <a:lvl1pPr>
              <a:defRPr>
                <a:solidFill>
                  <a:schemeClr val="bg1"/>
                </a:solidFill>
              </a:defRPr>
            </a:lvl1pPr>
          </a:lstStyle>
          <a:p>
            <a:pPr>
              <a:defRPr/>
            </a:pPr>
            <a:fld id="{00BE42E7-78D5-42B4-AA80-D97AF04FB7B8}" type="slidenum">
              <a:rPr lang="en-US" altLang="ko-KR"/>
              <a:pPr>
                <a:defRPr/>
              </a:pPr>
              <a:t>‹#›</a:t>
            </a:fld>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7"/>
          <p:cNvSpPr>
            <a:spLocks noGrp="1" noChangeArrowheads="1"/>
          </p:cNvSpPr>
          <p:nvPr>
            <p:ph type="sldNum" sz="quarter" idx="12"/>
          </p:nvPr>
        </p:nvSpPr>
        <p:spPr>
          <a:ln/>
        </p:spPr>
        <p:txBody>
          <a:bodyPr/>
          <a:lstStyle>
            <a:lvl1pPr>
              <a:defRPr/>
            </a:lvl1pPr>
          </a:lstStyle>
          <a:p>
            <a:pPr>
              <a:defRPr/>
            </a:pPr>
            <a:fld id="{31FB425B-5F2B-4456-A457-AA13438B9EC9}" type="slidenum">
              <a:rPr lang="en-US" altLang="ko-KR"/>
              <a:pPr>
                <a:defRPr/>
              </a:pPr>
              <a:t>‹#›</a:t>
            </a:fld>
            <a:endParaRPr lang="en-US" alt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92634" y="228600"/>
            <a:ext cx="267970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49300" y="228600"/>
            <a:ext cx="7840133"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7"/>
          <p:cNvSpPr>
            <a:spLocks noGrp="1" noChangeArrowheads="1"/>
          </p:cNvSpPr>
          <p:nvPr>
            <p:ph type="sldNum" sz="quarter" idx="12"/>
          </p:nvPr>
        </p:nvSpPr>
        <p:spPr>
          <a:ln/>
        </p:spPr>
        <p:txBody>
          <a:bodyPr/>
          <a:lstStyle>
            <a:lvl1pPr>
              <a:defRPr/>
            </a:lvl1pPr>
          </a:lstStyle>
          <a:p>
            <a:pPr>
              <a:defRPr/>
            </a:pPr>
            <a:fld id="{4A5FF45A-2605-48E6-96F2-7DE4E63C0B25}" type="slidenum">
              <a:rPr lang="en-US" altLang="ko-KR"/>
              <a:pPr>
                <a:defRPr/>
              </a:pPr>
              <a:t>‹#›</a:t>
            </a:fld>
            <a:endParaRPr lang="en-US" altLang="ko-K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749301" y="228600"/>
            <a:ext cx="10723033" cy="579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7"/>
          <p:cNvSpPr>
            <a:spLocks noGrp="1" noChangeArrowheads="1"/>
          </p:cNvSpPr>
          <p:nvPr>
            <p:ph type="sldNum" sz="quarter" idx="12"/>
          </p:nvPr>
        </p:nvSpPr>
        <p:spPr>
          <a:ln/>
        </p:spPr>
        <p:txBody>
          <a:bodyPr/>
          <a:lstStyle>
            <a:lvl1pPr>
              <a:defRPr/>
            </a:lvl1pPr>
          </a:lstStyle>
          <a:p>
            <a:pPr>
              <a:defRPr/>
            </a:pPr>
            <a:fld id="{BC4F8048-50F1-4BA6-B709-6C871FE0CC48}" type="slidenum">
              <a:rPr lang="en-US" altLang="ko-KR"/>
              <a:pPr>
                <a:defRPr/>
              </a:pPr>
              <a:t>‹#›</a:t>
            </a:fld>
            <a:endParaRPr lang="en-US" altLang="ko-K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320805" y="152400"/>
            <a:ext cx="10390553" cy="541338"/>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914405"/>
            <a:ext cx="5418016" cy="52181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519989" y="914406"/>
            <a:ext cx="5419969" cy="25320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519989" y="3598863"/>
            <a:ext cx="5419969" cy="25336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1219200" y="6324600"/>
            <a:ext cx="2540000" cy="457200"/>
          </a:xfrm>
        </p:spPr>
        <p:txBody>
          <a:bodyPr/>
          <a:lstStyle>
            <a:lvl1pPr>
              <a:defRPr/>
            </a:lvl1pPr>
          </a:lstStyle>
          <a:p>
            <a:pPr>
              <a:defRPr/>
            </a:pPr>
            <a:fld id="{DD033AFD-609D-4254-94FB-E36E6773475D}" type="datetime8">
              <a:rPr lang="en-US"/>
              <a:t>3/16/2022 9:22 AM</a:t>
            </a:fld>
            <a:endParaRPr lang="en-US" altLang="zh-CN"/>
          </a:p>
        </p:txBody>
      </p:sp>
      <p:sp>
        <p:nvSpPr>
          <p:cNvPr id="7" name="页脚占位符 6"/>
          <p:cNvSpPr>
            <a:spLocks noGrp="1"/>
          </p:cNvSpPr>
          <p:nvPr>
            <p:ph type="ftr" sz="quarter" idx="11"/>
          </p:nvPr>
        </p:nvSpPr>
        <p:spPr>
          <a:xfrm>
            <a:off x="4470400" y="6324600"/>
            <a:ext cx="3860800" cy="457200"/>
          </a:xfrm>
        </p:spPr>
        <p:txBody>
          <a:bodyPr/>
          <a:lstStyle>
            <a:lvl1pPr>
              <a:defRPr/>
            </a:lvl1pPr>
          </a:lstStyle>
          <a:p>
            <a:pPr>
              <a:defRPr/>
            </a:pPr>
            <a:endParaRPr lang="en-US" altLang="zh-CN"/>
          </a:p>
        </p:txBody>
      </p:sp>
      <p:sp>
        <p:nvSpPr>
          <p:cNvPr id="8" name="灯片编号占位符 7"/>
          <p:cNvSpPr>
            <a:spLocks noGrp="1"/>
          </p:cNvSpPr>
          <p:nvPr>
            <p:ph type="sldNum" sz="quarter" idx="12"/>
          </p:nvPr>
        </p:nvSpPr>
        <p:spPr>
          <a:xfrm>
            <a:off x="9042400" y="6324600"/>
            <a:ext cx="2540000" cy="457200"/>
          </a:xfrm>
        </p:spPr>
        <p:txBody>
          <a:bodyPr/>
          <a:lstStyle>
            <a:lvl1pPr>
              <a:defRPr/>
            </a:lvl1pPr>
          </a:lstStyle>
          <a:p>
            <a:pPr>
              <a:defRPr/>
            </a:pPr>
            <a:fld id="{89FE1A15-C87C-4A4B-AE03-F61082C9463C}" type="slidenum">
              <a:rPr lang="en-US" altLang="zh-CN"/>
              <a:t>‹#›</a:t>
            </a:fld>
            <a:endParaRPr lang="en-US" altLang="zh-CN"/>
          </a:p>
        </p:txBody>
      </p:sp>
    </p:spTree>
    <p:extLst>
      <p:ext uri="{BB962C8B-B14F-4D97-AF65-F5344CB8AC3E}">
        <p14:creationId xmlns:p14="http://schemas.microsoft.com/office/powerpoint/2010/main" val="754934123"/>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7"/>
          <p:cNvSpPr>
            <a:spLocks noGrp="1" noChangeArrowheads="1"/>
          </p:cNvSpPr>
          <p:nvPr>
            <p:ph type="sldNum" sz="quarter" idx="12"/>
          </p:nvPr>
        </p:nvSpPr>
        <p:spPr>
          <a:ln/>
        </p:spPr>
        <p:txBody>
          <a:bodyPr/>
          <a:lstStyle>
            <a:lvl1pPr>
              <a:defRPr/>
            </a:lvl1pPr>
          </a:lstStyle>
          <a:p>
            <a:pPr>
              <a:defRPr/>
            </a:pPr>
            <a:fld id="{2D9EF3F9-92EA-4EB8-9A9B-867BEF294B16}" type="slidenum">
              <a:rPr lang="en-US" altLang="ko-KR"/>
              <a:pPr>
                <a:defRPr/>
              </a:pPr>
              <a:t>‹#›</a:t>
            </a:fld>
            <a:endParaRPr lang="en-US" altLang="ko-K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7"/>
          <p:cNvSpPr>
            <a:spLocks noGrp="1" noChangeArrowheads="1"/>
          </p:cNvSpPr>
          <p:nvPr>
            <p:ph type="sldNum" sz="quarter" idx="12"/>
          </p:nvPr>
        </p:nvSpPr>
        <p:spPr>
          <a:ln/>
        </p:spPr>
        <p:txBody>
          <a:bodyPr/>
          <a:lstStyle>
            <a:lvl1pPr>
              <a:defRPr/>
            </a:lvl1pPr>
          </a:lstStyle>
          <a:p>
            <a:pPr>
              <a:defRPr/>
            </a:pPr>
            <a:fld id="{0EDB0CAF-CEFE-4DF4-A08B-6289759CA989}" type="slidenum">
              <a:rPr lang="en-US" altLang="ko-KR"/>
              <a:pPr>
                <a:defRPr/>
              </a:pPr>
              <a:t>‹#›</a:t>
            </a:fld>
            <a:endParaRPr lang="en-US" altLang="ko-K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49300" y="1295400"/>
            <a:ext cx="52578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0300" y="1295400"/>
            <a:ext cx="5259917"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7"/>
          <p:cNvSpPr>
            <a:spLocks noGrp="1" noChangeArrowheads="1"/>
          </p:cNvSpPr>
          <p:nvPr>
            <p:ph type="sldNum" sz="quarter" idx="12"/>
          </p:nvPr>
        </p:nvSpPr>
        <p:spPr>
          <a:ln/>
        </p:spPr>
        <p:txBody>
          <a:bodyPr/>
          <a:lstStyle>
            <a:lvl1pPr>
              <a:defRPr/>
            </a:lvl1pPr>
          </a:lstStyle>
          <a:p>
            <a:pPr>
              <a:defRPr/>
            </a:pPr>
            <a:fld id="{7A3B81BF-C2B8-47AE-961F-23A7A1E33016}" type="slidenum">
              <a:rPr lang="en-US" altLang="ko-KR"/>
              <a:pPr>
                <a:defRPr/>
              </a:pPr>
              <a:t>‹#›</a:t>
            </a:fld>
            <a:endParaRPr lang="en-US" altLang="ko-K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9" name="Rectangle 7"/>
          <p:cNvSpPr>
            <a:spLocks noGrp="1" noChangeArrowheads="1"/>
          </p:cNvSpPr>
          <p:nvPr>
            <p:ph type="sldNum" sz="quarter" idx="12"/>
          </p:nvPr>
        </p:nvSpPr>
        <p:spPr>
          <a:ln/>
        </p:spPr>
        <p:txBody>
          <a:bodyPr/>
          <a:lstStyle>
            <a:lvl1pPr>
              <a:defRPr/>
            </a:lvl1pPr>
          </a:lstStyle>
          <a:p>
            <a:pPr>
              <a:defRPr/>
            </a:pPr>
            <a:fld id="{2DCCBE73-1E6E-46D3-A369-43890D6692B7}" type="slidenum">
              <a:rPr lang="en-US" altLang="ko-KR"/>
              <a:pPr>
                <a:defRPr/>
              </a:pPr>
              <a:t>‹#›</a:t>
            </a:fld>
            <a:endParaRPr lang="en-US" altLang="ko-K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7"/>
          <p:cNvSpPr>
            <a:spLocks noGrp="1" noChangeArrowheads="1"/>
          </p:cNvSpPr>
          <p:nvPr>
            <p:ph type="sldNum" sz="quarter" idx="12"/>
          </p:nvPr>
        </p:nvSpPr>
        <p:spPr>
          <a:ln/>
        </p:spPr>
        <p:txBody>
          <a:bodyPr/>
          <a:lstStyle>
            <a:lvl1pPr>
              <a:defRPr/>
            </a:lvl1pPr>
          </a:lstStyle>
          <a:p>
            <a:pPr>
              <a:defRPr/>
            </a:pPr>
            <a:fld id="{88C650BE-7956-40B5-B6E7-68D30568D9C0}" type="slidenum">
              <a:rPr lang="en-US" altLang="ko-KR"/>
              <a:pPr>
                <a:defRPr/>
              </a:pPr>
              <a:t>‹#›</a:t>
            </a:fld>
            <a:endParaRPr lang="en-US" altLang="ko-K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4" name="Rectangle 7"/>
          <p:cNvSpPr>
            <a:spLocks noGrp="1" noChangeArrowheads="1"/>
          </p:cNvSpPr>
          <p:nvPr>
            <p:ph type="sldNum" sz="quarter" idx="12"/>
          </p:nvPr>
        </p:nvSpPr>
        <p:spPr>
          <a:ln/>
        </p:spPr>
        <p:txBody>
          <a:bodyPr/>
          <a:lstStyle>
            <a:lvl1pPr>
              <a:defRPr/>
            </a:lvl1pPr>
          </a:lstStyle>
          <a:p>
            <a:pPr>
              <a:defRPr/>
            </a:pPr>
            <a:fld id="{8D38206F-2E17-40AB-9252-7ED81B03C9DB}" type="slidenum">
              <a:rPr lang="en-US" altLang="ko-KR"/>
              <a:pPr>
                <a:defRPr/>
              </a:pPr>
              <a:t>‹#›</a:t>
            </a:fld>
            <a:endParaRPr lang="en-US" altLang="ko-K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7"/>
          <p:cNvSpPr>
            <a:spLocks noGrp="1" noChangeArrowheads="1"/>
          </p:cNvSpPr>
          <p:nvPr>
            <p:ph type="sldNum" sz="quarter" idx="12"/>
          </p:nvPr>
        </p:nvSpPr>
        <p:spPr>
          <a:ln/>
        </p:spPr>
        <p:txBody>
          <a:bodyPr/>
          <a:lstStyle>
            <a:lvl1pPr>
              <a:defRPr/>
            </a:lvl1pPr>
          </a:lstStyle>
          <a:p>
            <a:pPr>
              <a:defRPr/>
            </a:pPr>
            <a:fld id="{A50CF85B-CEB0-476F-B678-261713398F7D}" type="slidenum">
              <a:rPr lang="en-US" altLang="ko-KR"/>
              <a:pPr>
                <a:defRPr/>
              </a:pPr>
              <a:t>‹#›</a:t>
            </a:fld>
            <a:endParaRPr lang="en-US" altLang="ko-K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7"/>
          <p:cNvSpPr>
            <a:spLocks noGrp="1" noChangeArrowheads="1"/>
          </p:cNvSpPr>
          <p:nvPr>
            <p:ph type="sldNum" sz="quarter" idx="12"/>
          </p:nvPr>
        </p:nvSpPr>
        <p:spPr>
          <a:ln/>
        </p:spPr>
        <p:txBody>
          <a:bodyPr/>
          <a:lstStyle>
            <a:lvl1pPr>
              <a:defRPr/>
            </a:lvl1pPr>
          </a:lstStyle>
          <a:p>
            <a:pPr>
              <a:defRPr/>
            </a:pPr>
            <a:fld id="{D2A9E730-E953-4ED8-B97D-1BC26A34663D}" type="slidenum">
              <a:rPr lang="en-US" altLang="ko-KR"/>
              <a:pPr>
                <a:defRPr/>
              </a:pPr>
              <a:t>‹#›</a:t>
            </a:fld>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서식1-1"/>
          <p:cNvPicPr>
            <a:picLocks noChangeArrowheads="1"/>
          </p:cNvPicPr>
          <p:nvPr/>
        </p:nvPicPr>
        <p:blipFill>
          <a:blip r:embed="rId15"/>
          <a:srcRect/>
          <a:stretch>
            <a:fillRect/>
          </a:stretch>
        </p:blipFill>
        <p:spPr bwMode="auto">
          <a:xfrm>
            <a:off x="1" y="1"/>
            <a:ext cx="12204700" cy="6873875"/>
          </a:xfrm>
          <a:prstGeom prst="rect">
            <a:avLst/>
          </a:prstGeom>
          <a:noFill/>
          <a:ln w="9525">
            <a:noFill/>
            <a:miter lim="800000"/>
            <a:headEnd/>
            <a:tailEnd/>
          </a:ln>
        </p:spPr>
      </p:pic>
      <p:sp>
        <p:nvSpPr>
          <p:cNvPr id="1027" name="Rectangle 3"/>
          <p:cNvSpPr>
            <a:spLocks noGrp="1" noChangeArrowheads="1"/>
          </p:cNvSpPr>
          <p:nvPr>
            <p:ph type="title"/>
          </p:nvPr>
        </p:nvSpPr>
        <p:spPr bwMode="auto">
          <a:xfrm>
            <a:off x="749301" y="228600"/>
            <a:ext cx="10723033"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zh-CN"/>
              <a:t> </a:t>
            </a:r>
            <a:endParaRPr lang="en-US" altLang="ko-KR"/>
          </a:p>
        </p:txBody>
      </p:sp>
      <p:sp>
        <p:nvSpPr>
          <p:cNvPr id="1028" name="Rectangle 4"/>
          <p:cNvSpPr>
            <a:spLocks noGrp="1" noChangeArrowheads="1"/>
          </p:cNvSpPr>
          <p:nvPr>
            <p:ph type="body" idx="1"/>
          </p:nvPr>
        </p:nvSpPr>
        <p:spPr bwMode="auto">
          <a:xfrm>
            <a:off x="749300" y="1295400"/>
            <a:ext cx="10720917"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zh-CN"/>
              <a:t> </a:t>
            </a:r>
            <a:endParaRPr lang="en-US" altLang="ko-KR"/>
          </a:p>
          <a:p>
            <a:pPr lvl="1"/>
            <a:r>
              <a:rPr lang="ko-KR" altLang="zh-CN"/>
              <a:t> </a:t>
            </a:r>
            <a:endParaRPr lang="en-US" altLang="ko-KR"/>
          </a:p>
          <a:p>
            <a:pPr lvl="2"/>
            <a:r>
              <a:rPr lang="ko-KR" altLang="zh-CN"/>
              <a:t> </a:t>
            </a:r>
            <a:endParaRPr lang="en-US" altLang="ko-KR"/>
          </a:p>
          <a:p>
            <a:pPr lvl="3"/>
            <a:r>
              <a:rPr lang="ko-KR" altLang="zh-CN"/>
              <a:t> </a:t>
            </a:r>
            <a:endParaRPr lang="en-US" altLang="ko-KR"/>
          </a:p>
          <a:p>
            <a:pPr lvl="4"/>
            <a:r>
              <a:rPr lang="ko-KR" altLang="zh-CN"/>
              <a:t> </a:t>
            </a:r>
            <a:endParaRPr lang="en-US" altLang="ko-KR"/>
          </a:p>
        </p:txBody>
      </p:sp>
      <p:sp>
        <p:nvSpPr>
          <p:cNvPr id="230405" name="Rectangle 5"/>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latinLnBrk="1">
              <a:defRPr sz="1400" i="0">
                <a:latin typeface="华文中宋" pitchFamily="2" charset="-122"/>
                <a:ea typeface="华文中宋" pitchFamily="2" charset="-122"/>
              </a:defRPr>
            </a:lvl1pPr>
          </a:lstStyle>
          <a:p>
            <a:pPr>
              <a:defRPr/>
            </a:pPr>
            <a:endParaRPr lang="en-US" altLang="ko-KR"/>
          </a:p>
        </p:txBody>
      </p:sp>
      <p:sp>
        <p:nvSpPr>
          <p:cNvPr id="230406" name="Rectangle 6"/>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latinLnBrk="1">
              <a:defRPr sz="1400" i="0">
                <a:ea typeface="华文中宋" pitchFamily="2" charset="-122"/>
              </a:defRPr>
            </a:lvl1pPr>
          </a:lstStyle>
          <a:p>
            <a:pPr>
              <a:defRPr/>
            </a:pPr>
            <a:endParaRPr lang="en-US" altLang="ko-KR"/>
          </a:p>
        </p:txBody>
      </p:sp>
      <p:sp>
        <p:nvSpPr>
          <p:cNvPr id="230407" name="Rectangle 7"/>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1">
              <a:defRPr sz="1400" i="0">
                <a:ea typeface="华文中宋" pitchFamily="2" charset="-122"/>
              </a:defRPr>
            </a:lvl1pPr>
          </a:lstStyle>
          <a:p>
            <a:pPr>
              <a:defRPr/>
            </a:pPr>
            <a:fld id="{801A92D4-D932-46B5-96D2-19D28F5E1290}" type="slidenum">
              <a:rPr lang="en-US" altLang="ko-KR"/>
              <a:pPr>
                <a:defRPr/>
              </a:pPr>
              <a:t>‹#›</a:t>
            </a:fld>
            <a:endParaRPr lang="en-US" altLang="ko-KR"/>
          </a:p>
        </p:txBody>
      </p:sp>
      <p:pic>
        <p:nvPicPr>
          <p:cNvPr id="1032" name="Picture 8" descr="swpu"/>
          <p:cNvPicPr>
            <a:picLocks noChangeAspect="1" noChangeArrowheads="1"/>
          </p:cNvPicPr>
          <p:nvPr userDrawn="1"/>
        </p:nvPicPr>
        <p:blipFill>
          <a:blip r:embed="rId16">
            <a:clrChange>
              <a:clrFrom>
                <a:srgbClr val="FFFFFF"/>
              </a:clrFrom>
              <a:clrTo>
                <a:srgbClr val="FFFFFF">
                  <a:alpha val="0"/>
                </a:srgbClr>
              </a:clrTo>
            </a:clrChange>
          </a:blip>
          <a:srcRect/>
          <a:stretch>
            <a:fillRect/>
          </a:stretch>
        </p:blipFill>
        <p:spPr bwMode="auto">
          <a:xfrm>
            <a:off x="8536517" y="6350000"/>
            <a:ext cx="3655483" cy="5222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95" r:id="rId1"/>
    <p:sldLayoutId id="2147483894" r:id="rId2"/>
    <p:sldLayoutId id="2147483893" r:id="rId3"/>
    <p:sldLayoutId id="2147483892" r:id="rId4"/>
    <p:sldLayoutId id="2147483891" r:id="rId5"/>
    <p:sldLayoutId id="2147483890" r:id="rId6"/>
    <p:sldLayoutId id="2147483889" r:id="rId7"/>
    <p:sldLayoutId id="2147483888" r:id="rId8"/>
    <p:sldLayoutId id="2147483887" r:id="rId9"/>
    <p:sldLayoutId id="2147483886" r:id="rId10"/>
    <p:sldLayoutId id="2147483885" r:id="rId11"/>
    <p:sldLayoutId id="2147483884" r:id="rId12"/>
    <p:sldLayoutId id="2147483896" r:id="rId13"/>
  </p:sldLayoutIdLst>
  <p:txStyles>
    <p:titleStyle>
      <a:lvl1pPr algn="l" rtl="0" eaLnBrk="0" fontAlgn="base" hangingPunct="0">
        <a:spcBef>
          <a:spcPct val="0"/>
        </a:spcBef>
        <a:spcAft>
          <a:spcPct val="0"/>
        </a:spcAft>
        <a:defRPr kumimoji="1" sz="3800">
          <a:solidFill>
            <a:schemeClr val="bg1"/>
          </a:solidFill>
          <a:latin typeface="+mj-lt"/>
          <a:ea typeface="+mj-ea"/>
          <a:cs typeface="+mj-cs"/>
        </a:defRPr>
      </a:lvl1pPr>
      <a:lvl2pPr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2pPr>
      <a:lvl3pPr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3pPr>
      <a:lvl4pPr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4pPr>
      <a:lvl5pPr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5pPr>
      <a:lvl6pPr marL="457200"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6pPr>
      <a:lvl7pPr marL="914400"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7pPr>
      <a:lvl8pPr marL="1371600"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8pPr>
      <a:lvl9pPr marL="1828800"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9pPr>
    </p:titleStyle>
    <p:bodyStyle>
      <a:lvl1pPr marL="342900" indent="-342900" algn="l" rtl="0" eaLnBrk="0" fontAlgn="base" hangingPunct="0">
        <a:lnSpc>
          <a:spcPct val="110000"/>
        </a:lnSpc>
        <a:spcBef>
          <a:spcPct val="20000"/>
        </a:spcBef>
        <a:spcAft>
          <a:spcPct val="0"/>
        </a:spcAft>
        <a:buFont typeface="Wingdings" pitchFamily="2" charset="2"/>
        <a:buChar char="v"/>
        <a:defRPr kumimoji="1" sz="2800">
          <a:solidFill>
            <a:schemeClr val="tx1"/>
          </a:solidFill>
          <a:latin typeface="+mn-lt"/>
          <a:ea typeface="+mn-ea"/>
          <a:cs typeface="+mn-cs"/>
        </a:defRPr>
      </a:lvl1pPr>
      <a:lvl2pPr marL="742950" indent="-285750" algn="l" rtl="0" eaLnBrk="0" fontAlgn="base" hangingPunct="0">
        <a:lnSpc>
          <a:spcPct val="110000"/>
        </a:lnSpc>
        <a:spcBef>
          <a:spcPct val="20000"/>
        </a:spcBef>
        <a:spcAft>
          <a:spcPct val="0"/>
        </a:spcAft>
        <a:buChar char="•"/>
        <a:defRPr kumimoji="1" sz="2800">
          <a:solidFill>
            <a:schemeClr val="tx1"/>
          </a:solidFill>
          <a:latin typeface="+mn-lt"/>
          <a:ea typeface="+mn-ea"/>
        </a:defRPr>
      </a:lvl2pPr>
      <a:lvl3pPr marL="1143000" indent="-228600" algn="l" rtl="0" eaLnBrk="0" fontAlgn="base" hangingPunct="0">
        <a:lnSpc>
          <a:spcPct val="110000"/>
        </a:lnSpc>
        <a:spcBef>
          <a:spcPct val="20000"/>
        </a:spcBef>
        <a:spcAft>
          <a:spcPct val="0"/>
        </a:spcAft>
        <a:buFont typeface="Times New Roman" pitchFamily="18" charset="0"/>
        <a:buChar char="–"/>
        <a:defRPr kumimoji="1" sz="2600">
          <a:solidFill>
            <a:schemeClr val="tx1"/>
          </a:solidFill>
          <a:latin typeface="+mn-lt"/>
          <a:ea typeface="+mn-ea"/>
        </a:defRPr>
      </a:lvl3pPr>
      <a:lvl4pPr marL="1600200" indent="-228600" algn="l" rtl="0" eaLnBrk="0" fontAlgn="base" hangingPunct="0">
        <a:lnSpc>
          <a:spcPct val="110000"/>
        </a:lnSpc>
        <a:spcBef>
          <a:spcPct val="20000"/>
        </a:spcBef>
        <a:spcAft>
          <a:spcPct val="0"/>
        </a:spcAft>
        <a:buFont typeface="Wingdings" pitchFamily="2" charset="2"/>
        <a:buChar char=""/>
        <a:defRPr kumimoji="1" sz="2600">
          <a:solidFill>
            <a:schemeClr val="tx1"/>
          </a:solidFill>
          <a:latin typeface="+mn-lt"/>
          <a:ea typeface="+mn-ea"/>
        </a:defRPr>
      </a:lvl4pPr>
      <a:lvl5pPr marL="20574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5pPr>
      <a:lvl6pPr marL="25146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6pPr>
      <a:lvl7pPr marL="29718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7pPr>
      <a:lvl8pPr marL="34290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8pPr>
      <a:lvl9pPr marL="38862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6.bin"/><Relationship Id="rId18" Type="http://schemas.openxmlformats.org/officeDocument/2006/relationships/image" Target="../media/image17.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4.wmf"/><Relationship Id="rId17" Type="http://schemas.openxmlformats.org/officeDocument/2006/relationships/oleObject" Target="../embeddings/oleObject8.bin"/><Relationship Id="rId2" Type="http://schemas.openxmlformats.org/officeDocument/2006/relationships/slideLayout" Target="../slideLayouts/slideLayout13.xml"/><Relationship Id="rId16" Type="http://schemas.openxmlformats.org/officeDocument/2006/relationships/image" Target="../media/image16.wmf"/><Relationship Id="rId1" Type="http://schemas.openxmlformats.org/officeDocument/2006/relationships/vmlDrawing" Target="../drawings/vmlDrawing1.vml"/><Relationship Id="rId6" Type="http://schemas.openxmlformats.org/officeDocument/2006/relationships/image" Target="../media/image11.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4.bin"/><Relationship Id="rId14" Type="http://schemas.openxmlformats.org/officeDocument/2006/relationships/image" Target="../media/image15.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8.png"/><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2.bin"/><Relationship Id="rId4" Type="http://schemas.openxmlformats.org/officeDocument/2006/relationships/image" Target="../media/image10.wmf"/></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0.w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2.wmf"/><Relationship Id="rId5" Type="http://schemas.openxmlformats.org/officeDocument/2006/relationships/oleObject" Target="../embeddings/oleObject11.bin"/><Relationship Id="rId4" Type="http://schemas.openxmlformats.org/officeDocument/2006/relationships/image" Target="../media/image21.wmf"/></Relationships>
</file>

<file path=ppt/slides/_rels/slide3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4.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4.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5.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5.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5.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5.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7.wmf"/><Relationship Id="rId5" Type="http://schemas.openxmlformats.org/officeDocument/2006/relationships/oleObject" Target="../embeddings/oleObject20.bin"/><Relationship Id="rId4" Type="http://schemas.openxmlformats.org/officeDocument/2006/relationships/image" Target="../media/image26.wmf"/></Relationships>
</file>

<file path=ppt/slides/_rels/slide44.xml.rels><?xml version="1.0" encoding="UTF-8" standalone="yes"?>
<Relationships xmlns="http://schemas.openxmlformats.org/package/2006/relationships"><Relationship Id="rId3" Type="http://schemas.openxmlformats.org/officeDocument/2006/relationships/image" Target="../media/image29.emf"/><Relationship Id="rId7" Type="http://schemas.openxmlformats.org/officeDocument/2006/relationships/image" Target="../media/image33.emf"/><Relationship Id="rId2" Type="http://schemas.openxmlformats.org/officeDocument/2006/relationships/image" Target="../media/image28.emf"/><Relationship Id="rId1" Type="http://schemas.openxmlformats.org/officeDocument/2006/relationships/slideLayout" Target="../slideLayouts/slideLayout2.xml"/><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30.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4" name="Rectangle 4"/>
          <p:cNvSpPr>
            <a:spLocks noGrp="1" noChangeArrowheads="1"/>
          </p:cNvSpPr>
          <p:nvPr>
            <p:ph type="ctrTitle"/>
          </p:nvPr>
        </p:nvSpPr>
        <p:spPr>
          <a:xfrm>
            <a:off x="2063552" y="1916832"/>
            <a:ext cx="8032976" cy="1431032"/>
          </a:xfrm>
        </p:spPr>
        <p:txBody>
          <a:bodyPr/>
          <a:lstStyle/>
          <a:p>
            <a:pPr>
              <a:lnSpc>
                <a:spcPct val="120000"/>
              </a:lnSpc>
              <a:defRPr/>
            </a:pPr>
            <a:r>
              <a:rPr lang="zh-CN" altLang="en-US" sz="5400" b="1" kern="10" dirty="0">
                <a:ln w="19050">
                  <a:solidFill>
                    <a:schemeClr val="bg1"/>
                  </a:solidFill>
                  <a:round/>
                  <a:headEnd/>
                  <a:tailEnd/>
                </a:ln>
                <a:gradFill rotWithShape="1">
                  <a:gsLst>
                    <a:gs pos="0">
                      <a:schemeClr val="hlink"/>
                    </a:gs>
                    <a:gs pos="100000">
                      <a:schemeClr val="tx1"/>
                    </a:gs>
                  </a:gsLst>
                  <a:path path="rect">
                    <a:fillToRect l="50000" t="50000" r="50000" b="50000"/>
                  </a:path>
                </a:gradFill>
                <a:effectLst>
                  <a:outerShdw dist="63500" dir="2212194" algn="ctr" rotWithShape="0">
                    <a:srgbClr val="868686">
                      <a:alpha val="50000"/>
                    </a:srgbClr>
                  </a:outerShdw>
                </a:effectLst>
                <a:ea typeface="隶书"/>
              </a:rPr>
              <a:t>第</a:t>
            </a:r>
            <a:r>
              <a:rPr lang="en-US" altLang="zh-CN" sz="5400" b="1" kern="10" dirty="0">
                <a:ln w="19050">
                  <a:solidFill>
                    <a:schemeClr val="bg1"/>
                  </a:solidFill>
                  <a:round/>
                  <a:headEnd/>
                  <a:tailEnd/>
                </a:ln>
                <a:gradFill rotWithShape="1">
                  <a:gsLst>
                    <a:gs pos="0">
                      <a:schemeClr val="hlink"/>
                    </a:gs>
                    <a:gs pos="100000">
                      <a:schemeClr val="tx1"/>
                    </a:gs>
                  </a:gsLst>
                  <a:path path="rect">
                    <a:fillToRect l="50000" t="50000" r="50000" b="50000"/>
                  </a:path>
                </a:gradFill>
                <a:effectLst>
                  <a:outerShdw dist="63500" dir="2212194" algn="ctr" rotWithShape="0">
                    <a:srgbClr val="868686">
                      <a:alpha val="50000"/>
                    </a:srgbClr>
                  </a:outerShdw>
                </a:effectLst>
                <a:ea typeface="隶书"/>
              </a:rPr>
              <a:t>2</a:t>
            </a:r>
            <a:r>
              <a:rPr lang="zh-CN" altLang="en-US" sz="5400" b="1" kern="10" dirty="0">
                <a:ln w="19050">
                  <a:solidFill>
                    <a:schemeClr val="bg1"/>
                  </a:solidFill>
                  <a:round/>
                  <a:headEnd/>
                  <a:tailEnd/>
                </a:ln>
                <a:gradFill rotWithShape="1">
                  <a:gsLst>
                    <a:gs pos="0">
                      <a:schemeClr val="hlink"/>
                    </a:gs>
                    <a:gs pos="100000">
                      <a:schemeClr val="tx1"/>
                    </a:gs>
                  </a:gsLst>
                  <a:path path="rect">
                    <a:fillToRect l="50000" t="50000" r="50000" b="50000"/>
                  </a:path>
                </a:gradFill>
                <a:effectLst>
                  <a:outerShdw dist="63500" dir="2212194" algn="ctr" rotWithShape="0">
                    <a:srgbClr val="868686">
                      <a:alpha val="50000"/>
                    </a:srgbClr>
                  </a:outerShdw>
                </a:effectLst>
                <a:ea typeface="隶书"/>
              </a:rPr>
              <a:t>章  基本结构：</a:t>
            </a:r>
            <a:br>
              <a:rPr lang="en-US" altLang="zh-CN" sz="5400" b="1" kern="10" dirty="0">
                <a:ln w="19050">
                  <a:solidFill>
                    <a:schemeClr val="bg1"/>
                  </a:solidFill>
                  <a:round/>
                  <a:headEnd/>
                  <a:tailEnd/>
                </a:ln>
                <a:gradFill rotWithShape="1">
                  <a:gsLst>
                    <a:gs pos="0">
                      <a:schemeClr val="hlink"/>
                    </a:gs>
                    <a:gs pos="100000">
                      <a:schemeClr val="tx1"/>
                    </a:gs>
                  </a:gsLst>
                  <a:path path="rect">
                    <a:fillToRect l="50000" t="50000" r="50000" b="50000"/>
                  </a:path>
                </a:gradFill>
                <a:effectLst>
                  <a:outerShdw dist="63500" dir="2212194" algn="ctr" rotWithShape="0">
                    <a:srgbClr val="868686">
                      <a:alpha val="50000"/>
                    </a:srgbClr>
                  </a:outerShdw>
                </a:effectLst>
                <a:ea typeface="隶书"/>
              </a:rPr>
            </a:br>
            <a:r>
              <a:rPr lang="zh-CN" altLang="en-US" sz="5400" b="1" kern="10" dirty="0">
                <a:ln w="19050">
                  <a:solidFill>
                    <a:schemeClr val="bg1"/>
                  </a:solidFill>
                  <a:round/>
                  <a:headEnd/>
                  <a:tailEnd/>
                </a:ln>
                <a:gradFill rotWithShape="1">
                  <a:gsLst>
                    <a:gs pos="0">
                      <a:schemeClr val="hlink"/>
                    </a:gs>
                    <a:gs pos="100000">
                      <a:schemeClr val="tx1"/>
                    </a:gs>
                  </a:gsLst>
                  <a:path path="rect">
                    <a:fillToRect l="50000" t="50000" r="50000" b="50000"/>
                  </a:path>
                </a:gradFill>
                <a:effectLst>
                  <a:outerShdw dist="63500" dir="2212194" algn="ctr" rotWithShape="0">
                    <a:srgbClr val="868686">
                      <a:alpha val="50000"/>
                    </a:srgbClr>
                  </a:outerShdw>
                </a:effectLst>
                <a:ea typeface="隶书"/>
              </a:rPr>
              <a:t>集合、函数、序列与求和</a:t>
            </a:r>
          </a:p>
        </p:txBody>
      </p:sp>
      <p:sp>
        <p:nvSpPr>
          <p:cNvPr id="624645" name="Rectangle 5"/>
          <p:cNvSpPr>
            <a:spLocks noGrp="1" noChangeArrowheads="1"/>
          </p:cNvSpPr>
          <p:nvPr>
            <p:ph type="subTitle" idx="1"/>
          </p:nvPr>
        </p:nvSpPr>
        <p:spPr>
          <a:xfrm>
            <a:off x="1524000" y="4221163"/>
            <a:ext cx="9144000" cy="609600"/>
          </a:xfrm>
        </p:spPr>
        <p:txBody>
          <a:bodyPr/>
          <a:lstStyle/>
          <a:p>
            <a:r>
              <a:rPr lang="en-US" altLang="zh-CN" dirty="0">
                <a:solidFill>
                  <a:schemeClr val="bg1"/>
                </a:solidFill>
                <a:effectLst>
                  <a:outerShdw blurRad="38100" dist="38100" dir="2700000" algn="tl">
                    <a:srgbClr val="C0C0C0"/>
                  </a:outerShdw>
                </a:effectLst>
                <a:latin typeface="华文细黑" charset="-122"/>
              </a:rPr>
              <a:t>2.3  </a:t>
            </a:r>
            <a:r>
              <a:rPr lang="zh-CN" altLang="en-US" dirty="0">
                <a:solidFill>
                  <a:schemeClr val="bg1"/>
                </a:solidFill>
                <a:effectLst>
                  <a:outerShdw blurRad="38100" dist="38100" dir="2700000" algn="tl">
                    <a:srgbClr val="C0C0C0"/>
                  </a:outerShdw>
                </a:effectLst>
                <a:latin typeface="华文细黑" charset="-122"/>
              </a:rPr>
              <a:t>函数  </a:t>
            </a:r>
            <a:r>
              <a:rPr lang="en-US" altLang="zh-CN" sz="2400" dirty="0">
                <a:solidFill>
                  <a:schemeClr val="bg1"/>
                </a:solidFill>
                <a:effectLst>
                  <a:outerShdw blurRad="38100" dist="38100" dir="2700000" algn="tl">
                    <a:srgbClr val="C0C0C0"/>
                  </a:outerShdw>
                </a:effectLst>
                <a:latin typeface="华文细黑" charset="-122"/>
              </a:rPr>
              <a:t>Function</a:t>
            </a:r>
            <a:endParaRPr lang="zh-CN" altLang="en-US" sz="2400" dirty="0">
              <a:solidFill>
                <a:schemeClr val="bg1"/>
              </a:solidFill>
              <a:effectLst>
                <a:outerShdw blurRad="38100" dist="38100" dir="2700000" algn="tl">
                  <a:srgbClr val="C0C0C0"/>
                </a:outerShdw>
              </a:effectLst>
              <a:latin typeface="华文细黑"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pPr>
              <a:defRPr/>
            </a:pPr>
            <a:r>
              <a:rPr lang="en-US" altLang="zh-CN"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DEFINITION 4.  </a:t>
            </a:r>
          </a:p>
        </p:txBody>
      </p:sp>
      <p:sp>
        <p:nvSpPr>
          <p:cNvPr id="260099" name="Rectangle 3"/>
          <p:cNvSpPr>
            <a:spLocks noGrp="1" noChangeArrowheads="1"/>
          </p:cNvSpPr>
          <p:nvPr>
            <p:ph idx="1"/>
          </p:nvPr>
        </p:nvSpPr>
        <p:spPr>
          <a:xfrm>
            <a:off x="1055441" y="1428756"/>
            <a:ext cx="10098592" cy="2555880"/>
          </a:xfrm>
          <a:solidFill>
            <a:schemeClr val="bg1"/>
          </a:solidFill>
          <a:ln>
            <a:solidFill>
              <a:schemeClr val="tx1"/>
            </a:solidFill>
          </a:ln>
          <a:effectLst>
            <a:outerShdw dist="107763" dir="13500000" algn="ctr" rotWithShape="0">
              <a:schemeClr val="bg2"/>
            </a:outerShdw>
          </a:effectLst>
        </p:spPr>
        <p:txBody>
          <a:bodyPr/>
          <a:lstStyle/>
          <a:p>
            <a:pPr marL="173355" indent="0">
              <a:lnSpc>
                <a:spcPct val="120000"/>
              </a:lnSpc>
              <a:spcBef>
                <a:spcPts val="0"/>
              </a:spcBef>
              <a:buNone/>
              <a:defRPr/>
            </a:pPr>
            <a:endParaRPr lang="en-US" altLang="zh-CN" sz="1000" dirty="0">
              <a:ea typeface="黑体" panose="02010609060101010101" pitchFamily="2" charset="-122"/>
            </a:endParaRPr>
          </a:p>
          <a:p>
            <a:pPr marL="173355" indent="0">
              <a:lnSpc>
                <a:spcPct val="120000"/>
              </a:lnSpc>
              <a:spcBef>
                <a:spcPts val="0"/>
              </a:spcBef>
              <a:buNone/>
              <a:defRPr/>
            </a:pPr>
            <a:r>
              <a:rPr lang="en-US" altLang="zh-CN" dirty="0">
                <a:ea typeface="黑体" panose="02010609060101010101" pitchFamily="2" charset="-122"/>
              </a:rPr>
              <a:t>Let  </a:t>
            </a:r>
            <a:r>
              <a:rPr lang="en-US" altLang="zh-CN" i="1" dirty="0">
                <a:ea typeface="黑体" panose="02010609060101010101" pitchFamily="2" charset="-122"/>
              </a:rPr>
              <a:t>f</a:t>
            </a:r>
            <a:r>
              <a:rPr lang="en-US" altLang="zh-CN" dirty="0">
                <a:ea typeface="黑体" panose="02010609060101010101" pitchFamily="2" charset="-122"/>
              </a:rPr>
              <a:t>  be a function from the set </a:t>
            </a:r>
            <a:r>
              <a:rPr lang="en-US" altLang="zh-CN" b="1" dirty="0">
                <a:ea typeface="黑体" panose="02010609060101010101" pitchFamily="2" charset="-122"/>
              </a:rPr>
              <a:t>A</a:t>
            </a:r>
            <a:r>
              <a:rPr lang="en-US" altLang="zh-CN" dirty="0">
                <a:ea typeface="黑体" panose="02010609060101010101" pitchFamily="2" charset="-122"/>
              </a:rPr>
              <a:t> to the set </a:t>
            </a:r>
            <a:r>
              <a:rPr lang="en-US" altLang="zh-CN" b="1" dirty="0">
                <a:ea typeface="黑体" panose="02010609060101010101" pitchFamily="2" charset="-122"/>
              </a:rPr>
              <a:t>B</a:t>
            </a:r>
            <a:r>
              <a:rPr lang="en-US" altLang="zh-CN" dirty="0">
                <a:ea typeface="黑体" panose="02010609060101010101" pitchFamily="2" charset="-122"/>
              </a:rPr>
              <a:t> and let </a:t>
            </a:r>
            <a:r>
              <a:rPr lang="en-US" altLang="zh-CN" b="1" dirty="0">
                <a:ea typeface="黑体" panose="02010609060101010101" pitchFamily="2" charset="-122"/>
              </a:rPr>
              <a:t>S</a:t>
            </a:r>
            <a:r>
              <a:rPr lang="en-US" altLang="zh-CN" dirty="0">
                <a:ea typeface="黑体" panose="02010609060101010101" pitchFamily="2" charset="-122"/>
              </a:rPr>
              <a:t> be a </a:t>
            </a:r>
            <a:r>
              <a:rPr lang="en-US" altLang="zh-CN" dirty="0">
                <a:solidFill>
                  <a:schemeClr val="accent2">
                    <a:lumMod val="50000"/>
                  </a:schemeClr>
                </a:solidFill>
                <a:effectLst>
                  <a:outerShdw blurRad="38100" dist="38100" dir="2700000" algn="tl">
                    <a:srgbClr val="000000">
                      <a:alpha val="43137"/>
                    </a:srgbClr>
                  </a:outerShdw>
                </a:effectLst>
                <a:ea typeface="黑体" panose="02010609060101010101" pitchFamily="2" charset="-122"/>
              </a:rPr>
              <a:t>subset</a:t>
            </a:r>
            <a:r>
              <a:rPr lang="en-US" altLang="zh-CN" dirty="0">
                <a:ea typeface="黑体" panose="02010609060101010101" pitchFamily="2" charset="-122"/>
              </a:rPr>
              <a:t> of </a:t>
            </a:r>
            <a:r>
              <a:rPr lang="en-US" altLang="zh-CN" b="1" dirty="0">
                <a:ea typeface="黑体" panose="02010609060101010101" pitchFamily="2" charset="-122"/>
              </a:rPr>
              <a:t>A</a:t>
            </a:r>
            <a:r>
              <a:rPr lang="en-US" altLang="zh-CN" dirty="0">
                <a:ea typeface="黑体" panose="02010609060101010101" pitchFamily="2" charset="-122"/>
              </a:rPr>
              <a:t>. </a:t>
            </a:r>
            <a:r>
              <a:rPr lang="en-US" altLang="zh-CN" dirty="0">
                <a:solidFill>
                  <a:srgbClr val="C00000"/>
                </a:solidFill>
                <a:ea typeface="黑体" panose="02010609060101010101" pitchFamily="2" charset="-122"/>
              </a:rPr>
              <a:t>The image of </a:t>
            </a:r>
            <a:r>
              <a:rPr lang="en-US" altLang="zh-CN" b="1" dirty="0">
                <a:solidFill>
                  <a:srgbClr val="C00000"/>
                </a:solidFill>
                <a:ea typeface="黑体" panose="02010609060101010101" pitchFamily="2" charset="-122"/>
              </a:rPr>
              <a:t>S</a:t>
            </a:r>
            <a:r>
              <a:rPr lang="en-US" altLang="zh-CN" dirty="0">
                <a:solidFill>
                  <a:srgbClr val="C00000"/>
                </a:solidFill>
                <a:ea typeface="黑体" panose="02010609060101010101" pitchFamily="2" charset="-122"/>
              </a:rPr>
              <a:t> </a:t>
            </a:r>
            <a:r>
              <a:rPr lang="en-US" altLang="zh-CN" dirty="0">
                <a:ea typeface="黑体" panose="02010609060101010101" pitchFamily="2" charset="-122"/>
              </a:rPr>
              <a:t>is the subset of </a:t>
            </a:r>
            <a:r>
              <a:rPr lang="en-US" altLang="zh-CN" b="1" dirty="0">
                <a:ea typeface="黑体" panose="02010609060101010101" pitchFamily="2" charset="-122"/>
              </a:rPr>
              <a:t>B</a:t>
            </a:r>
            <a:r>
              <a:rPr lang="en-US" altLang="zh-CN" dirty="0">
                <a:ea typeface="黑体" panose="02010609060101010101" pitchFamily="2" charset="-122"/>
              </a:rPr>
              <a:t> that consists of the images of the elements of </a:t>
            </a:r>
            <a:r>
              <a:rPr lang="en-US" altLang="zh-CN" b="1" dirty="0">
                <a:ea typeface="黑体" panose="02010609060101010101" pitchFamily="2" charset="-122"/>
              </a:rPr>
              <a:t>S</a:t>
            </a:r>
            <a:r>
              <a:rPr lang="en-US" altLang="zh-CN" dirty="0">
                <a:ea typeface="黑体" panose="02010609060101010101" pitchFamily="2" charset="-122"/>
              </a:rPr>
              <a:t>. We denote the image of S by </a:t>
            </a:r>
            <a:r>
              <a:rPr lang="en-US" altLang="zh-CN" i="1" dirty="0">
                <a:solidFill>
                  <a:srgbClr val="C00000"/>
                </a:solidFill>
                <a:ea typeface="黑体" panose="02010609060101010101" pitchFamily="2" charset="-122"/>
              </a:rPr>
              <a:t>f</a:t>
            </a:r>
            <a:r>
              <a:rPr lang="en-US" altLang="zh-CN" dirty="0">
                <a:solidFill>
                  <a:srgbClr val="C00000"/>
                </a:solidFill>
                <a:ea typeface="黑体" panose="02010609060101010101" pitchFamily="2" charset="-122"/>
              </a:rPr>
              <a:t> (</a:t>
            </a:r>
            <a:r>
              <a:rPr lang="en-US" altLang="zh-CN" b="1" dirty="0">
                <a:solidFill>
                  <a:srgbClr val="C00000"/>
                </a:solidFill>
                <a:ea typeface="黑体" panose="02010609060101010101" pitchFamily="2" charset="-122"/>
              </a:rPr>
              <a:t>S</a:t>
            </a:r>
            <a:r>
              <a:rPr lang="en-US" altLang="zh-CN" dirty="0">
                <a:solidFill>
                  <a:srgbClr val="C00000"/>
                </a:solidFill>
                <a:ea typeface="黑体" panose="02010609060101010101" pitchFamily="2" charset="-122"/>
              </a:rPr>
              <a:t>)</a:t>
            </a:r>
            <a:r>
              <a:rPr lang="en-US" altLang="zh-CN" dirty="0">
                <a:ea typeface="黑体" panose="02010609060101010101" pitchFamily="2" charset="-122"/>
              </a:rPr>
              <a:t>, so that</a:t>
            </a:r>
          </a:p>
          <a:p>
            <a:pPr algn="ctr">
              <a:lnSpc>
                <a:spcPct val="120000"/>
              </a:lnSpc>
              <a:spcBef>
                <a:spcPts val="0"/>
              </a:spcBef>
              <a:buNone/>
              <a:defRPr/>
            </a:pPr>
            <a:r>
              <a:rPr lang="en-US" altLang="zh-CN" dirty="0">
                <a:ea typeface="黑体" panose="02010609060101010101" pitchFamily="2" charset="-122"/>
              </a:rPr>
              <a:t>  </a:t>
            </a:r>
            <a:r>
              <a:rPr lang="en-US" altLang="zh-CN" i="1" dirty="0">
                <a:ea typeface="黑体" panose="02010609060101010101" pitchFamily="2" charset="-122"/>
              </a:rPr>
              <a:t> f </a:t>
            </a:r>
            <a:r>
              <a:rPr lang="en-US" altLang="zh-CN" dirty="0">
                <a:ea typeface="黑体" panose="02010609060101010101" pitchFamily="2" charset="-122"/>
              </a:rPr>
              <a:t>(S) = { </a:t>
            </a:r>
            <a:r>
              <a:rPr lang="en-US" altLang="zh-CN" i="1" dirty="0">
                <a:ea typeface="黑体" panose="02010609060101010101" pitchFamily="2" charset="-122"/>
              </a:rPr>
              <a:t>f </a:t>
            </a:r>
            <a:r>
              <a:rPr lang="en-US" altLang="zh-CN" dirty="0">
                <a:ea typeface="黑体" panose="02010609060101010101" pitchFamily="2" charset="-122"/>
              </a:rPr>
              <a:t>(s)∣</a:t>
            </a:r>
            <a:r>
              <a:rPr lang="en-US" altLang="zh-CN" dirty="0" err="1">
                <a:ea typeface="黑体" panose="02010609060101010101" pitchFamily="2" charset="-122"/>
              </a:rPr>
              <a:t>s∈S</a:t>
            </a:r>
            <a:r>
              <a:rPr lang="en-US" altLang="zh-CN" dirty="0">
                <a:ea typeface="黑体" panose="02010609060101010101" pitchFamily="2" charset="-122"/>
              </a:rPr>
              <a:t>}.</a:t>
            </a:r>
          </a:p>
        </p:txBody>
      </p:sp>
      <p:sp>
        <p:nvSpPr>
          <p:cNvPr id="260100" name="Text Box 4"/>
          <p:cNvSpPr txBox="1">
            <a:spLocks noChangeArrowheads="1"/>
          </p:cNvSpPr>
          <p:nvPr/>
        </p:nvSpPr>
        <p:spPr bwMode="auto">
          <a:xfrm>
            <a:off x="5881691" y="285728"/>
            <a:ext cx="3289683" cy="677108"/>
          </a:xfrm>
          <a:prstGeom prst="rect">
            <a:avLst/>
          </a:prstGeom>
          <a:noFill/>
          <a:ln w="9525">
            <a:noFill/>
            <a:miter lim="800000"/>
          </a:ln>
          <a:effectLst/>
        </p:spPr>
        <p:txBody>
          <a:bodyPr wrap="none">
            <a:spAutoFit/>
          </a:bodyPr>
          <a:lstStyle/>
          <a:p>
            <a:pPr latinLnBrk="1">
              <a:defRPr/>
            </a:pPr>
            <a:r>
              <a:rPr lang="en-US" altLang="zh-CN" sz="3800" b="1" i="0"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mj-lt"/>
                <a:ea typeface="+mj-ea"/>
                <a:cs typeface="+mj-cs"/>
              </a:rPr>
              <a:t>A</a:t>
            </a:r>
            <a:r>
              <a:rPr lang="zh-CN" altLang="en-US" sz="3800" b="1" i="0"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mj-lt"/>
                <a:ea typeface="+mj-ea"/>
                <a:cs typeface="+mj-cs"/>
              </a:rPr>
              <a:t>的子集</a:t>
            </a:r>
            <a:r>
              <a:rPr lang="en-US" altLang="zh-CN" sz="3800" b="1" i="0"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mj-lt"/>
                <a:ea typeface="+mj-ea"/>
                <a:cs typeface="+mj-cs"/>
              </a:rPr>
              <a:t>S</a:t>
            </a:r>
            <a:r>
              <a:rPr lang="zh-CN" altLang="en-US" sz="3800" b="1" i="0"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mj-lt"/>
                <a:ea typeface="+mj-ea"/>
                <a:cs typeface="+mj-cs"/>
              </a:rPr>
              <a:t>的像</a:t>
            </a:r>
          </a:p>
        </p:txBody>
      </p:sp>
      <p:sp>
        <p:nvSpPr>
          <p:cNvPr id="5" name="TextBox 4"/>
          <p:cNvSpPr txBox="1"/>
          <p:nvPr/>
        </p:nvSpPr>
        <p:spPr>
          <a:xfrm>
            <a:off x="1127448" y="4276719"/>
            <a:ext cx="10225136" cy="1152525"/>
          </a:xfrm>
          <a:prstGeom prst="rect">
            <a:avLst/>
          </a:prstGeom>
          <a:noFill/>
        </p:spPr>
        <p:txBody>
          <a:bodyPr wrap="square">
            <a:spAutoFit/>
          </a:bodyPr>
          <a:lstStyle/>
          <a:p>
            <a:pPr latinLnBrk="1">
              <a:lnSpc>
                <a:spcPct val="130000"/>
              </a:lnSpc>
              <a:defRPr/>
            </a:pPr>
            <a:r>
              <a:rPr lang="zh-CN" altLang="en-US" i="0" dirty="0">
                <a:effectLst>
                  <a:outerShdw blurRad="38100" dist="38100" dir="2700000" algn="tl">
                    <a:srgbClr val="000000">
                      <a:alpha val="43137"/>
                    </a:srgbClr>
                  </a:outerShdw>
                </a:effectLst>
                <a:latin typeface="+mn-lt"/>
                <a:ea typeface="楷体_GB2312" panose="02010609030101010101" pitchFamily="49" charset="-122"/>
              </a:rPr>
              <a:t>令</a:t>
            </a:r>
            <a:r>
              <a:rPr lang="en-US" altLang="zh-CN" i="0" dirty="0">
                <a:effectLst>
                  <a:outerShdw blurRad="38100" dist="38100" dir="2700000" algn="tl">
                    <a:srgbClr val="000000">
                      <a:alpha val="43137"/>
                    </a:srgbClr>
                  </a:outerShdw>
                </a:effectLst>
                <a:latin typeface="+mn-lt"/>
                <a:ea typeface="楷体_GB2312" panose="02010609030101010101" pitchFamily="49" charset="-122"/>
              </a:rPr>
              <a:t>A={</a:t>
            </a:r>
            <a:r>
              <a:rPr lang="en-US" altLang="zh-CN" dirty="0" err="1">
                <a:effectLst>
                  <a:outerShdw blurRad="38100" dist="38100" dir="2700000" algn="tl">
                    <a:srgbClr val="000000">
                      <a:alpha val="43137"/>
                    </a:srgbClr>
                  </a:outerShdw>
                </a:effectLst>
                <a:latin typeface="+mn-lt"/>
                <a:ea typeface="楷体_GB2312" panose="02010609030101010101" pitchFamily="49" charset="-122"/>
              </a:rPr>
              <a:t>a,b,c,d,e</a:t>
            </a:r>
            <a:r>
              <a:rPr lang="en-US" altLang="zh-CN" i="0" dirty="0">
                <a:effectLst>
                  <a:outerShdw blurRad="38100" dist="38100" dir="2700000" algn="tl">
                    <a:srgbClr val="000000">
                      <a:alpha val="43137"/>
                    </a:srgbClr>
                  </a:outerShdw>
                </a:effectLst>
                <a:latin typeface="+mn-lt"/>
                <a:ea typeface="楷体_GB2312" panose="02010609030101010101" pitchFamily="49" charset="-122"/>
              </a:rPr>
              <a:t>},B={1,2,3,4},</a:t>
            </a:r>
            <a:r>
              <a:rPr lang="zh-CN" altLang="en-US" i="0" dirty="0">
                <a:effectLst>
                  <a:outerShdw blurRad="38100" dist="38100" dir="2700000" algn="tl">
                    <a:srgbClr val="000000">
                      <a:alpha val="43137"/>
                    </a:srgbClr>
                  </a:outerShdw>
                </a:effectLst>
                <a:latin typeface="+mn-lt"/>
                <a:ea typeface="楷体_GB2312" panose="02010609030101010101" pitchFamily="49" charset="-122"/>
              </a:rPr>
              <a:t>且</a:t>
            </a:r>
            <a:r>
              <a:rPr lang="en-US" altLang="zh-CN" dirty="0">
                <a:effectLst>
                  <a:outerShdw blurRad="38100" dist="38100" dir="2700000" algn="tl">
                    <a:srgbClr val="000000">
                      <a:alpha val="43137"/>
                    </a:srgbClr>
                  </a:outerShdw>
                </a:effectLst>
                <a:latin typeface="+mn-lt"/>
                <a:ea typeface="楷体_GB2312" panose="02010609030101010101" pitchFamily="49" charset="-122"/>
              </a:rPr>
              <a:t>f</a:t>
            </a:r>
            <a:r>
              <a:rPr lang="en-US" altLang="zh-CN" i="0" dirty="0">
                <a:effectLst>
                  <a:outerShdw blurRad="38100" dist="38100" dir="2700000" algn="tl">
                    <a:srgbClr val="000000">
                      <a:alpha val="43137"/>
                    </a:srgbClr>
                  </a:outerShdw>
                </a:effectLst>
                <a:latin typeface="+mn-lt"/>
                <a:ea typeface="楷体_GB2312" panose="02010609030101010101" pitchFamily="49" charset="-122"/>
              </a:rPr>
              <a:t>(</a:t>
            </a:r>
            <a:r>
              <a:rPr lang="en-US" altLang="zh-CN" dirty="0">
                <a:effectLst>
                  <a:outerShdw blurRad="38100" dist="38100" dir="2700000" algn="tl">
                    <a:srgbClr val="000000">
                      <a:alpha val="43137"/>
                    </a:srgbClr>
                  </a:outerShdw>
                </a:effectLst>
                <a:latin typeface="+mn-lt"/>
                <a:ea typeface="楷体_GB2312" panose="02010609030101010101" pitchFamily="49" charset="-122"/>
              </a:rPr>
              <a:t>a</a:t>
            </a:r>
            <a:r>
              <a:rPr lang="en-US" altLang="zh-CN" i="0" dirty="0">
                <a:effectLst>
                  <a:outerShdw blurRad="38100" dist="38100" dir="2700000" algn="tl">
                    <a:srgbClr val="000000">
                      <a:alpha val="43137"/>
                    </a:srgbClr>
                  </a:outerShdw>
                </a:effectLst>
                <a:latin typeface="+mn-lt"/>
                <a:ea typeface="楷体_GB2312" panose="02010609030101010101" pitchFamily="49" charset="-122"/>
              </a:rPr>
              <a:t>)=2,</a:t>
            </a:r>
            <a:r>
              <a:rPr lang="en-US" altLang="zh-CN" dirty="0">
                <a:effectLst>
                  <a:outerShdw blurRad="38100" dist="38100" dir="2700000" algn="tl">
                    <a:srgbClr val="000000">
                      <a:alpha val="43137"/>
                    </a:srgbClr>
                  </a:outerShdw>
                </a:effectLst>
                <a:ea typeface="楷体_GB2312" panose="02010609030101010101" pitchFamily="49" charset="-122"/>
              </a:rPr>
              <a:t> f</a:t>
            </a:r>
            <a:r>
              <a:rPr lang="en-US" altLang="zh-CN" i="0" dirty="0">
                <a:effectLst>
                  <a:outerShdw blurRad="38100" dist="38100" dir="2700000" algn="tl">
                    <a:srgbClr val="000000">
                      <a:alpha val="43137"/>
                    </a:srgbClr>
                  </a:outerShdw>
                </a:effectLst>
                <a:ea typeface="楷体_GB2312" panose="02010609030101010101" pitchFamily="49" charset="-122"/>
              </a:rPr>
              <a:t>(</a:t>
            </a:r>
            <a:r>
              <a:rPr lang="en-US" altLang="zh-CN" dirty="0">
                <a:effectLst>
                  <a:outerShdw blurRad="38100" dist="38100" dir="2700000" algn="tl">
                    <a:srgbClr val="000000">
                      <a:alpha val="43137"/>
                    </a:srgbClr>
                  </a:outerShdw>
                </a:effectLst>
                <a:ea typeface="楷体_GB2312" panose="02010609030101010101" pitchFamily="49" charset="-122"/>
              </a:rPr>
              <a:t>b</a:t>
            </a:r>
            <a:r>
              <a:rPr lang="en-US" altLang="zh-CN" i="0" dirty="0">
                <a:effectLst>
                  <a:outerShdw blurRad="38100" dist="38100" dir="2700000" algn="tl">
                    <a:srgbClr val="000000">
                      <a:alpha val="43137"/>
                    </a:srgbClr>
                  </a:outerShdw>
                </a:effectLst>
                <a:ea typeface="楷体_GB2312" panose="02010609030101010101" pitchFamily="49" charset="-122"/>
              </a:rPr>
              <a:t>)=1,</a:t>
            </a:r>
            <a:r>
              <a:rPr lang="en-US" altLang="zh-CN" dirty="0">
                <a:effectLst>
                  <a:outerShdw blurRad="38100" dist="38100" dir="2700000" algn="tl">
                    <a:srgbClr val="000000">
                      <a:alpha val="43137"/>
                    </a:srgbClr>
                  </a:outerShdw>
                </a:effectLst>
                <a:ea typeface="楷体_GB2312" panose="02010609030101010101" pitchFamily="49" charset="-122"/>
              </a:rPr>
              <a:t> f</a:t>
            </a:r>
            <a:r>
              <a:rPr lang="en-US" altLang="zh-CN" i="0" dirty="0">
                <a:effectLst>
                  <a:outerShdw blurRad="38100" dist="38100" dir="2700000" algn="tl">
                    <a:srgbClr val="000000">
                      <a:alpha val="43137"/>
                    </a:srgbClr>
                  </a:outerShdw>
                </a:effectLst>
                <a:ea typeface="楷体_GB2312" panose="02010609030101010101" pitchFamily="49" charset="-122"/>
              </a:rPr>
              <a:t>(</a:t>
            </a:r>
            <a:r>
              <a:rPr lang="en-US" altLang="zh-CN" dirty="0">
                <a:effectLst>
                  <a:outerShdw blurRad="38100" dist="38100" dir="2700000" algn="tl">
                    <a:srgbClr val="000000">
                      <a:alpha val="43137"/>
                    </a:srgbClr>
                  </a:outerShdw>
                </a:effectLst>
                <a:ea typeface="楷体_GB2312" panose="02010609030101010101" pitchFamily="49" charset="-122"/>
              </a:rPr>
              <a:t>c</a:t>
            </a:r>
            <a:r>
              <a:rPr lang="en-US" altLang="zh-CN" i="0" dirty="0">
                <a:effectLst>
                  <a:outerShdw blurRad="38100" dist="38100" dir="2700000" algn="tl">
                    <a:srgbClr val="000000">
                      <a:alpha val="43137"/>
                    </a:srgbClr>
                  </a:outerShdw>
                </a:effectLst>
                <a:ea typeface="楷体_GB2312" panose="02010609030101010101" pitchFamily="49" charset="-122"/>
              </a:rPr>
              <a:t>)=4,</a:t>
            </a:r>
            <a:r>
              <a:rPr lang="en-US" altLang="zh-CN" dirty="0">
                <a:effectLst>
                  <a:outerShdw blurRad="38100" dist="38100" dir="2700000" algn="tl">
                    <a:srgbClr val="000000">
                      <a:alpha val="43137"/>
                    </a:srgbClr>
                  </a:outerShdw>
                </a:effectLst>
                <a:ea typeface="楷体_GB2312" panose="02010609030101010101" pitchFamily="49" charset="-122"/>
              </a:rPr>
              <a:t> f</a:t>
            </a:r>
            <a:r>
              <a:rPr lang="en-US" altLang="zh-CN" i="0" dirty="0">
                <a:effectLst>
                  <a:outerShdw blurRad="38100" dist="38100" dir="2700000" algn="tl">
                    <a:srgbClr val="000000">
                      <a:alpha val="43137"/>
                    </a:srgbClr>
                  </a:outerShdw>
                </a:effectLst>
                <a:ea typeface="楷体_GB2312" panose="02010609030101010101" pitchFamily="49" charset="-122"/>
              </a:rPr>
              <a:t>(</a:t>
            </a:r>
            <a:r>
              <a:rPr lang="en-US" altLang="zh-CN" dirty="0">
                <a:effectLst>
                  <a:outerShdw blurRad="38100" dist="38100" dir="2700000" algn="tl">
                    <a:srgbClr val="000000">
                      <a:alpha val="43137"/>
                    </a:srgbClr>
                  </a:outerShdw>
                </a:effectLst>
                <a:ea typeface="楷体_GB2312" panose="02010609030101010101" pitchFamily="49" charset="-122"/>
              </a:rPr>
              <a:t>d</a:t>
            </a:r>
            <a:r>
              <a:rPr lang="en-US" altLang="zh-CN" i="0" dirty="0">
                <a:effectLst>
                  <a:outerShdw blurRad="38100" dist="38100" dir="2700000" algn="tl">
                    <a:srgbClr val="000000">
                      <a:alpha val="43137"/>
                    </a:srgbClr>
                  </a:outerShdw>
                </a:effectLst>
                <a:ea typeface="楷体_GB2312" panose="02010609030101010101" pitchFamily="49" charset="-122"/>
              </a:rPr>
              <a:t>)=1,</a:t>
            </a:r>
            <a:r>
              <a:rPr lang="en-US" altLang="zh-CN" dirty="0">
                <a:effectLst>
                  <a:outerShdw blurRad="38100" dist="38100" dir="2700000" algn="tl">
                    <a:srgbClr val="000000">
                      <a:alpha val="43137"/>
                    </a:srgbClr>
                  </a:outerShdw>
                </a:effectLst>
                <a:ea typeface="楷体_GB2312" panose="02010609030101010101" pitchFamily="49" charset="-122"/>
              </a:rPr>
              <a:t> f</a:t>
            </a:r>
            <a:r>
              <a:rPr lang="en-US" altLang="zh-CN" i="0" dirty="0">
                <a:effectLst>
                  <a:outerShdw blurRad="38100" dist="38100" dir="2700000" algn="tl">
                    <a:srgbClr val="000000">
                      <a:alpha val="43137"/>
                    </a:srgbClr>
                  </a:outerShdw>
                </a:effectLst>
                <a:ea typeface="楷体_GB2312" panose="02010609030101010101" pitchFamily="49" charset="-122"/>
              </a:rPr>
              <a:t>(</a:t>
            </a:r>
            <a:r>
              <a:rPr lang="en-US" altLang="zh-CN" dirty="0">
                <a:effectLst>
                  <a:outerShdw blurRad="38100" dist="38100" dir="2700000" algn="tl">
                    <a:srgbClr val="000000">
                      <a:alpha val="43137"/>
                    </a:srgbClr>
                  </a:outerShdw>
                </a:effectLst>
                <a:ea typeface="楷体_GB2312" panose="02010609030101010101" pitchFamily="49" charset="-122"/>
              </a:rPr>
              <a:t>e</a:t>
            </a:r>
            <a:r>
              <a:rPr lang="en-US" altLang="zh-CN" i="0" dirty="0">
                <a:effectLst>
                  <a:outerShdw blurRad="38100" dist="38100" dir="2700000" algn="tl">
                    <a:srgbClr val="000000">
                      <a:alpha val="43137"/>
                    </a:srgbClr>
                  </a:outerShdw>
                </a:effectLst>
                <a:ea typeface="楷体_GB2312" panose="02010609030101010101" pitchFamily="49" charset="-122"/>
              </a:rPr>
              <a:t>)=1,</a:t>
            </a:r>
            <a:r>
              <a:rPr lang="zh-CN" altLang="en-US" i="0" dirty="0">
                <a:effectLst>
                  <a:outerShdw blurRad="38100" dist="38100" dir="2700000" algn="tl">
                    <a:srgbClr val="000000">
                      <a:alpha val="43137"/>
                    </a:srgbClr>
                  </a:outerShdw>
                </a:effectLst>
                <a:ea typeface="楷体_GB2312" panose="02010609030101010101" pitchFamily="49" charset="-122"/>
              </a:rPr>
              <a:t>则子集</a:t>
            </a:r>
            <a:r>
              <a:rPr lang="en-US" altLang="zh-CN" i="0" dirty="0">
                <a:effectLst>
                  <a:outerShdw blurRad="38100" dist="38100" dir="2700000" algn="tl">
                    <a:srgbClr val="000000">
                      <a:alpha val="43137"/>
                    </a:srgbClr>
                  </a:outerShdw>
                </a:effectLst>
                <a:ea typeface="楷体_GB2312" panose="02010609030101010101" pitchFamily="49" charset="-122"/>
              </a:rPr>
              <a:t>S={</a:t>
            </a:r>
            <a:r>
              <a:rPr lang="en-US" altLang="zh-CN" dirty="0" err="1">
                <a:effectLst>
                  <a:outerShdw blurRad="38100" dist="38100" dir="2700000" algn="tl">
                    <a:srgbClr val="000000">
                      <a:alpha val="43137"/>
                    </a:srgbClr>
                  </a:outerShdw>
                </a:effectLst>
                <a:ea typeface="楷体_GB2312" panose="02010609030101010101" pitchFamily="49" charset="-122"/>
              </a:rPr>
              <a:t>b,c,d</a:t>
            </a:r>
            <a:r>
              <a:rPr lang="en-US" altLang="zh-CN" i="0" dirty="0">
                <a:effectLst>
                  <a:outerShdw blurRad="38100" dist="38100" dir="2700000" algn="tl">
                    <a:srgbClr val="000000">
                      <a:alpha val="43137"/>
                    </a:srgbClr>
                  </a:outerShdw>
                </a:effectLst>
                <a:ea typeface="楷体_GB2312" panose="02010609030101010101" pitchFamily="49" charset="-122"/>
              </a:rPr>
              <a:t>}</a:t>
            </a:r>
            <a:r>
              <a:rPr lang="zh-CN" altLang="en-US" i="0" dirty="0">
                <a:effectLst>
                  <a:outerShdw blurRad="38100" dist="38100" dir="2700000" algn="tl">
                    <a:srgbClr val="000000">
                      <a:alpha val="43137"/>
                    </a:srgbClr>
                  </a:outerShdw>
                </a:effectLst>
                <a:ea typeface="楷体_GB2312" panose="02010609030101010101" pitchFamily="49" charset="-122"/>
              </a:rPr>
              <a:t>的像 </a:t>
            </a:r>
            <a:r>
              <a:rPr lang="en-US" altLang="zh-CN" dirty="0">
                <a:effectLst>
                  <a:outerShdw blurRad="38100" dist="38100" dir="2700000" algn="tl">
                    <a:srgbClr val="000000">
                      <a:alpha val="43137"/>
                    </a:srgbClr>
                  </a:outerShdw>
                </a:effectLst>
                <a:ea typeface="楷体_GB2312" panose="02010609030101010101" pitchFamily="49" charset="-122"/>
              </a:rPr>
              <a:t>f</a:t>
            </a:r>
            <a:r>
              <a:rPr lang="en-US" altLang="zh-CN" i="0" dirty="0">
                <a:effectLst>
                  <a:outerShdw blurRad="38100" dist="38100" dir="2700000" algn="tl">
                    <a:srgbClr val="000000">
                      <a:alpha val="43137"/>
                    </a:srgbClr>
                  </a:outerShdw>
                </a:effectLst>
                <a:ea typeface="楷体_GB2312" panose="02010609030101010101" pitchFamily="49" charset="-122"/>
              </a:rPr>
              <a:t>(S)=?</a:t>
            </a:r>
            <a:endParaRPr lang="zh-CN" altLang="en-US" i="0" dirty="0">
              <a:effectLst>
                <a:outerShdw blurRad="38100" dist="38100" dir="2700000" algn="tl">
                  <a:srgbClr val="000000">
                    <a:alpha val="43137"/>
                  </a:srgbClr>
                </a:outerShdw>
              </a:effectLst>
              <a:latin typeface="+mn-lt"/>
              <a:ea typeface="楷体_GB2312" panose="02010609030101010101" pitchFamily="49" charset="-122"/>
            </a:endParaRPr>
          </a:p>
        </p:txBody>
      </p:sp>
      <p:sp>
        <p:nvSpPr>
          <p:cNvPr id="6" name="TextBox 5"/>
          <p:cNvSpPr txBox="1"/>
          <p:nvPr/>
        </p:nvSpPr>
        <p:spPr>
          <a:xfrm>
            <a:off x="8472264" y="5138637"/>
            <a:ext cx="1928813" cy="596900"/>
          </a:xfrm>
          <a:prstGeom prst="rect">
            <a:avLst/>
          </a:prstGeom>
          <a:noFill/>
        </p:spPr>
        <p:txBody>
          <a:bodyPr>
            <a:spAutoFit/>
          </a:bodyPr>
          <a:lstStyle/>
          <a:p>
            <a:pPr latinLnBrk="1">
              <a:lnSpc>
                <a:spcPct val="130000"/>
              </a:lnSpc>
              <a:defRPr/>
            </a:pPr>
            <a:r>
              <a:rPr lang="en-US" altLang="zh-CN" dirty="0">
                <a:solidFill>
                  <a:srgbClr val="C00000"/>
                </a:solidFill>
                <a:effectLst>
                  <a:outerShdw blurRad="38100" dist="38100" dir="2700000" algn="tl">
                    <a:srgbClr val="000000">
                      <a:alpha val="43137"/>
                    </a:srgbClr>
                  </a:outerShdw>
                </a:effectLst>
                <a:ea typeface="楷体_GB2312" panose="02010609030101010101" pitchFamily="49" charset="-122"/>
              </a:rPr>
              <a:t>f</a:t>
            </a:r>
            <a:r>
              <a:rPr lang="en-US" altLang="zh-CN" i="0" dirty="0">
                <a:solidFill>
                  <a:srgbClr val="C00000"/>
                </a:solidFill>
                <a:effectLst>
                  <a:outerShdw blurRad="38100" dist="38100" dir="2700000" algn="tl">
                    <a:srgbClr val="000000">
                      <a:alpha val="43137"/>
                    </a:srgbClr>
                  </a:outerShdw>
                </a:effectLst>
                <a:ea typeface="楷体_GB2312" panose="02010609030101010101" pitchFamily="49" charset="-122"/>
              </a:rPr>
              <a:t>(S)=</a:t>
            </a:r>
            <a:r>
              <a:rPr lang="en-US" altLang="zh-CN" i="0" dirty="0">
                <a:solidFill>
                  <a:srgbClr val="C00000"/>
                </a:solidFill>
                <a:effectLst>
                  <a:outerShdw blurRad="38100" dist="38100" dir="2700000" algn="tl">
                    <a:srgbClr val="000000">
                      <a:alpha val="43137"/>
                    </a:srgbClr>
                  </a:outerShdw>
                </a:effectLst>
                <a:latin typeface="+mn-lt"/>
                <a:ea typeface="楷体_GB2312" panose="02010609030101010101" pitchFamily="49" charset="-122"/>
              </a:rPr>
              <a:t>{1,4}</a:t>
            </a:r>
            <a:endParaRPr lang="zh-CN" altLang="en-US" i="0" dirty="0">
              <a:solidFill>
                <a:srgbClr val="C00000"/>
              </a:solidFill>
              <a:effectLst>
                <a:outerShdw blurRad="38100" dist="38100" dir="2700000" algn="tl">
                  <a:srgbClr val="000000">
                    <a:alpha val="43137"/>
                  </a:srgbClr>
                </a:outerShdw>
              </a:effectLst>
              <a:latin typeface="+mn-lt"/>
              <a:ea typeface="楷体_GB2312" panose="0201060903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pPr>
              <a:defRPr/>
            </a:pPr>
            <a:r>
              <a:rPr lang="en-US" altLang="zh-CN"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DEFINITION 5.  </a:t>
            </a:r>
            <a:r>
              <a:rPr lang="zh-CN" altLang="en-US"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一对一函数</a:t>
            </a:r>
          </a:p>
        </p:txBody>
      </p:sp>
      <p:sp>
        <p:nvSpPr>
          <p:cNvPr id="261123" name="Rectangle 3"/>
          <p:cNvSpPr>
            <a:spLocks noGrp="1" noChangeArrowheads="1"/>
          </p:cNvSpPr>
          <p:nvPr>
            <p:ph idx="1"/>
          </p:nvPr>
        </p:nvSpPr>
        <p:spPr>
          <a:xfrm>
            <a:off x="749302" y="1428750"/>
            <a:ext cx="10693408" cy="2136782"/>
          </a:xfrm>
          <a:solidFill>
            <a:schemeClr val="bg1"/>
          </a:solidFill>
          <a:ln>
            <a:solidFill>
              <a:schemeClr val="tx1"/>
            </a:solidFill>
          </a:ln>
          <a:effectLst>
            <a:outerShdw dist="107763" dir="13500000" algn="ctr" rotWithShape="0">
              <a:schemeClr val="bg2"/>
            </a:outerShdw>
          </a:effectLst>
        </p:spPr>
        <p:txBody>
          <a:bodyPr/>
          <a:lstStyle/>
          <a:p>
            <a:pPr>
              <a:lnSpc>
                <a:spcPct val="150000"/>
              </a:lnSpc>
              <a:spcBef>
                <a:spcPts val="0"/>
              </a:spcBef>
              <a:defRPr/>
            </a:pPr>
            <a:r>
              <a:rPr lang="zh-CN" altLang="en-US" dirty="0">
                <a:ea typeface="黑体" panose="02010609060101010101" pitchFamily="2" charset="-122"/>
              </a:rPr>
              <a:t>函数 </a:t>
            </a:r>
            <a:r>
              <a:rPr lang="en-US" altLang="zh-CN" i="1" dirty="0">
                <a:ea typeface="黑体" panose="02010609060101010101" pitchFamily="2" charset="-122"/>
              </a:rPr>
              <a:t>f </a:t>
            </a:r>
            <a:r>
              <a:rPr lang="zh-CN" altLang="en-US" dirty="0">
                <a:ea typeface="黑体" panose="02010609060101010101" pitchFamily="2" charset="-122"/>
              </a:rPr>
              <a:t>称为</a:t>
            </a:r>
            <a:r>
              <a:rPr lang="zh-CN" altLang="en-US" dirty="0">
                <a:solidFill>
                  <a:srgbClr val="C00000"/>
                </a:solidFill>
                <a:ea typeface="黑体" panose="02010609060101010101" pitchFamily="2" charset="-122"/>
              </a:rPr>
              <a:t>一对一的</a:t>
            </a:r>
            <a:r>
              <a:rPr lang="zh-CN" altLang="en-US" dirty="0">
                <a:ea typeface="黑体" panose="02010609060101010101" pitchFamily="2" charset="-122"/>
              </a:rPr>
              <a:t>或</a:t>
            </a:r>
            <a:r>
              <a:rPr lang="zh-CN" altLang="en-US" dirty="0">
                <a:solidFill>
                  <a:srgbClr val="C00000"/>
                </a:solidFill>
                <a:ea typeface="黑体" panose="02010609060101010101" pitchFamily="2" charset="-122"/>
              </a:rPr>
              <a:t>单射的</a:t>
            </a:r>
            <a:r>
              <a:rPr lang="en-US" altLang="zh-CN" dirty="0">
                <a:ea typeface="黑体" panose="02010609060101010101" pitchFamily="2" charset="-122"/>
              </a:rPr>
              <a:t>(one-to-one, or injective)</a:t>
            </a:r>
            <a:r>
              <a:rPr lang="zh-CN" altLang="en-US" dirty="0">
                <a:ea typeface="黑体" panose="02010609060101010101" pitchFamily="2" charset="-122"/>
              </a:rPr>
              <a:t>，</a:t>
            </a:r>
            <a:r>
              <a:rPr lang="zh-CN" altLang="en-US" dirty="0">
                <a:solidFill>
                  <a:srgbClr val="C00000"/>
                </a:solidFill>
                <a:ea typeface="黑体" panose="02010609060101010101" pitchFamily="2" charset="-122"/>
              </a:rPr>
              <a:t>当且仅当</a:t>
            </a:r>
            <a:r>
              <a:rPr lang="zh-CN" altLang="en-US" dirty="0">
                <a:ea typeface="黑体" panose="02010609060101010101" pitchFamily="2" charset="-122"/>
              </a:rPr>
              <a:t>对于</a:t>
            </a:r>
            <a:r>
              <a:rPr lang="en-US" altLang="zh-CN" i="1" dirty="0">
                <a:ea typeface="黑体" panose="02010609060101010101" pitchFamily="2" charset="-122"/>
              </a:rPr>
              <a:t>f </a:t>
            </a:r>
            <a:r>
              <a:rPr lang="zh-CN" altLang="en-US" dirty="0">
                <a:ea typeface="黑体" panose="02010609060101010101" pitchFamily="2" charset="-122"/>
              </a:rPr>
              <a:t>的定义域中的</a:t>
            </a:r>
            <a:r>
              <a:rPr lang="zh-CN" altLang="en-US" dirty="0">
                <a:solidFill>
                  <a:srgbClr val="C00000"/>
                </a:solidFill>
                <a:ea typeface="黑体" panose="02010609060101010101" pitchFamily="2" charset="-122"/>
              </a:rPr>
              <a:t>所有</a:t>
            </a:r>
            <a:r>
              <a:rPr lang="en-US" altLang="zh-CN" i="1" dirty="0">
                <a:solidFill>
                  <a:srgbClr val="C00000"/>
                </a:solidFill>
                <a:ea typeface="黑体" panose="02010609060101010101" pitchFamily="2" charset="-122"/>
              </a:rPr>
              <a:t>x</a:t>
            </a:r>
            <a:r>
              <a:rPr lang="zh-CN" altLang="en-US" dirty="0">
                <a:solidFill>
                  <a:srgbClr val="C00000"/>
                </a:solidFill>
                <a:ea typeface="黑体" panose="02010609060101010101" pitchFamily="2" charset="-122"/>
              </a:rPr>
              <a:t>和</a:t>
            </a:r>
            <a:r>
              <a:rPr lang="en-US" altLang="zh-CN" i="1" dirty="0">
                <a:solidFill>
                  <a:srgbClr val="C00000"/>
                </a:solidFill>
                <a:ea typeface="黑体" panose="02010609060101010101" pitchFamily="2" charset="-122"/>
              </a:rPr>
              <a:t>y</a:t>
            </a:r>
            <a:r>
              <a:rPr lang="zh-CN" altLang="en-US" dirty="0">
                <a:solidFill>
                  <a:srgbClr val="C00000"/>
                </a:solidFill>
                <a:ea typeface="黑体" panose="02010609060101010101" pitchFamily="2" charset="-122"/>
              </a:rPr>
              <a:t>，如果</a:t>
            </a:r>
            <a:r>
              <a:rPr lang="en-US" altLang="zh-CN" i="1" dirty="0">
                <a:solidFill>
                  <a:srgbClr val="C00000"/>
                </a:solidFill>
                <a:ea typeface="黑体" panose="02010609060101010101" pitchFamily="2" charset="-122"/>
              </a:rPr>
              <a:t>f</a:t>
            </a:r>
            <a:r>
              <a:rPr lang="en-US" altLang="zh-CN" dirty="0">
                <a:solidFill>
                  <a:srgbClr val="C00000"/>
                </a:solidFill>
                <a:ea typeface="黑体" panose="02010609060101010101" pitchFamily="2" charset="-122"/>
              </a:rPr>
              <a:t>(</a:t>
            </a:r>
            <a:r>
              <a:rPr lang="en-US" altLang="zh-CN" i="1" dirty="0">
                <a:solidFill>
                  <a:srgbClr val="C00000"/>
                </a:solidFill>
                <a:ea typeface="黑体" panose="02010609060101010101" pitchFamily="2" charset="-122"/>
              </a:rPr>
              <a:t>x</a:t>
            </a:r>
            <a:r>
              <a:rPr lang="en-US" altLang="zh-CN" dirty="0">
                <a:solidFill>
                  <a:srgbClr val="C00000"/>
                </a:solidFill>
                <a:ea typeface="黑体" panose="02010609060101010101" pitchFamily="2" charset="-122"/>
              </a:rPr>
              <a:t>)=</a:t>
            </a:r>
            <a:r>
              <a:rPr lang="en-US" altLang="zh-CN" i="1" dirty="0">
                <a:solidFill>
                  <a:srgbClr val="C00000"/>
                </a:solidFill>
                <a:ea typeface="黑体" panose="02010609060101010101" pitchFamily="2" charset="-122"/>
              </a:rPr>
              <a:t>f</a:t>
            </a:r>
            <a:r>
              <a:rPr lang="en-US" altLang="zh-CN" dirty="0">
                <a:solidFill>
                  <a:srgbClr val="C00000"/>
                </a:solidFill>
                <a:ea typeface="黑体" panose="02010609060101010101" pitchFamily="2" charset="-122"/>
              </a:rPr>
              <a:t>(</a:t>
            </a:r>
            <a:r>
              <a:rPr lang="en-US" altLang="zh-CN" i="1" dirty="0">
                <a:solidFill>
                  <a:srgbClr val="C00000"/>
                </a:solidFill>
                <a:ea typeface="黑体" panose="02010609060101010101" pitchFamily="2" charset="-122"/>
              </a:rPr>
              <a:t>y</a:t>
            </a:r>
            <a:r>
              <a:rPr lang="en-US" altLang="zh-CN" dirty="0">
                <a:solidFill>
                  <a:srgbClr val="C00000"/>
                </a:solidFill>
                <a:ea typeface="黑体" panose="02010609060101010101" pitchFamily="2" charset="-122"/>
              </a:rPr>
              <a:t>)</a:t>
            </a:r>
            <a:r>
              <a:rPr lang="zh-CN" altLang="en-US" dirty="0">
                <a:solidFill>
                  <a:srgbClr val="C00000"/>
                </a:solidFill>
                <a:ea typeface="黑体" panose="02010609060101010101" pitchFamily="2" charset="-122"/>
              </a:rPr>
              <a:t>，则</a:t>
            </a:r>
            <a:r>
              <a:rPr lang="en-US" altLang="zh-CN" dirty="0">
                <a:solidFill>
                  <a:srgbClr val="C00000"/>
                </a:solidFill>
                <a:ea typeface="黑体" panose="02010609060101010101" pitchFamily="2" charset="-122"/>
              </a:rPr>
              <a:t> </a:t>
            </a:r>
            <a:r>
              <a:rPr lang="en-US" altLang="zh-CN" i="1" dirty="0">
                <a:solidFill>
                  <a:srgbClr val="C00000"/>
                </a:solidFill>
                <a:ea typeface="黑体" panose="02010609060101010101" pitchFamily="2" charset="-122"/>
              </a:rPr>
              <a:t>x</a:t>
            </a:r>
            <a:r>
              <a:rPr lang="en-US" altLang="zh-CN" dirty="0">
                <a:solidFill>
                  <a:srgbClr val="C00000"/>
                </a:solidFill>
                <a:ea typeface="黑体" panose="02010609060101010101" pitchFamily="2" charset="-122"/>
              </a:rPr>
              <a:t>=</a:t>
            </a:r>
            <a:r>
              <a:rPr lang="en-US" altLang="zh-CN" i="1" dirty="0">
                <a:solidFill>
                  <a:srgbClr val="C00000"/>
                </a:solidFill>
                <a:ea typeface="黑体" panose="02010609060101010101" pitchFamily="2" charset="-122"/>
              </a:rPr>
              <a:t>y</a:t>
            </a:r>
            <a:r>
              <a:rPr lang="zh-CN" altLang="en-US" dirty="0">
                <a:solidFill>
                  <a:srgbClr val="C00000"/>
                </a:solidFill>
                <a:ea typeface="黑体" panose="02010609060101010101" pitchFamily="2" charset="-122"/>
              </a:rPr>
              <a:t>。</a:t>
            </a:r>
          </a:p>
          <a:p>
            <a:pPr algn="ctr">
              <a:lnSpc>
                <a:spcPct val="150000"/>
              </a:lnSpc>
              <a:spcBef>
                <a:spcPts val="0"/>
              </a:spcBef>
              <a:buNone/>
              <a:defRPr/>
            </a:pPr>
            <a:r>
              <a:rPr lang="zh-CN" altLang="en-US" dirty="0">
                <a:ea typeface="黑体" panose="02010609060101010101" pitchFamily="2" charset="-122"/>
              </a:rPr>
              <a:t>函数 </a:t>
            </a:r>
            <a:r>
              <a:rPr lang="en-US" altLang="zh-CN" i="1" dirty="0">
                <a:ea typeface="黑体" panose="02010609060101010101" pitchFamily="2" charset="-122"/>
              </a:rPr>
              <a:t>f </a:t>
            </a:r>
            <a:r>
              <a:rPr lang="zh-CN" altLang="en-US" dirty="0">
                <a:ea typeface="黑体" panose="02010609060101010101" pitchFamily="2" charset="-122"/>
              </a:rPr>
              <a:t>为一对一的</a:t>
            </a:r>
            <a:r>
              <a:rPr lang="zh-CN" altLang="en-US" dirty="0">
                <a:solidFill>
                  <a:srgbClr val="C00000"/>
                </a:solidFill>
                <a:ea typeface="黑体" panose="02010609060101010101" pitchFamily="2" charset="-122"/>
              </a:rPr>
              <a:t> </a:t>
            </a:r>
            <a:r>
              <a:rPr lang="zh-CN" altLang="en-US" dirty="0">
                <a:ea typeface="黑体" panose="02010609060101010101" pitchFamily="2" charset="-122"/>
                <a:sym typeface="Symbol" panose="05050102010706020507"/>
              </a:rPr>
              <a:t></a:t>
            </a:r>
            <a:r>
              <a:rPr lang="zh-CN" altLang="en-US" dirty="0">
                <a:solidFill>
                  <a:srgbClr val="C00000"/>
                </a:solidFill>
                <a:ea typeface="黑体" panose="02010609060101010101" pitchFamily="2" charset="-122"/>
              </a:rPr>
              <a:t> </a:t>
            </a:r>
            <a:r>
              <a:rPr lang="zh-CN" altLang="en-US" dirty="0">
                <a:sym typeface="Symbol" panose="05050102010706020507" pitchFamily="18" charset="2"/>
              </a:rPr>
              <a:t></a:t>
            </a:r>
            <a:r>
              <a:rPr lang="en-US" altLang="zh-CN" i="1" dirty="0">
                <a:sym typeface="Symbol" panose="05050102010706020507" pitchFamily="18" charset="2"/>
              </a:rPr>
              <a:t>x </a:t>
            </a:r>
            <a:r>
              <a:rPr lang="en-US" altLang="zh-CN" dirty="0">
                <a:sym typeface="Symbol" panose="05050102010706020507" pitchFamily="18" charset="2"/>
              </a:rPr>
              <a:t></a:t>
            </a:r>
            <a:r>
              <a:rPr lang="en-US" altLang="zh-CN" i="1" dirty="0">
                <a:sym typeface="Symbol" panose="05050102010706020507" pitchFamily="18" charset="2"/>
              </a:rPr>
              <a:t>y </a:t>
            </a:r>
            <a:r>
              <a:rPr lang="en-US" altLang="zh-CN" dirty="0">
                <a:sym typeface="Symbol" panose="05050102010706020507" pitchFamily="18" charset="2"/>
              </a:rPr>
              <a:t>( </a:t>
            </a:r>
            <a:r>
              <a:rPr lang="en-US" altLang="zh-CN" i="1" dirty="0">
                <a:sym typeface="Symbol" panose="05050102010706020507" pitchFamily="18" charset="2"/>
              </a:rPr>
              <a:t>f</a:t>
            </a:r>
            <a:r>
              <a:rPr lang="en-US" altLang="zh-CN" dirty="0">
                <a:sym typeface="Symbol" panose="05050102010706020507" pitchFamily="18" charset="2"/>
              </a:rPr>
              <a:t>(</a:t>
            </a:r>
            <a:r>
              <a:rPr lang="en-US" altLang="zh-CN" i="1" dirty="0">
                <a:cs typeface="Times New Roman" panose="02020603050405020304" pitchFamily="18" charset="0"/>
              </a:rPr>
              <a:t>x</a:t>
            </a:r>
            <a:r>
              <a:rPr lang="en-US" altLang="zh-CN" dirty="0">
                <a:cs typeface="Times New Roman" panose="02020603050405020304" pitchFamily="18" charset="0"/>
              </a:rPr>
              <a:t>)=</a:t>
            </a:r>
            <a:r>
              <a:rPr lang="en-US" altLang="zh-CN" i="1" dirty="0">
                <a:cs typeface="Times New Roman" panose="02020603050405020304" pitchFamily="18" charset="0"/>
              </a:rPr>
              <a:t>f</a:t>
            </a:r>
            <a:r>
              <a:rPr lang="en-US" altLang="zh-CN" dirty="0">
                <a:cs typeface="Times New Roman" panose="02020603050405020304" pitchFamily="18" charset="0"/>
              </a:rPr>
              <a:t>(</a:t>
            </a:r>
            <a:r>
              <a:rPr lang="en-US" altLang="zh-CN" i="1" dirty="0">
                <a:cs typeface="Times New Roman" panose="02020603050405020304" pitchFamily="18" charset="0"/>
              </a:rPr>
              <a:t>y</a:t>
            </a:r>
            <a:r>
              <a:rPr lang="en-US" altLang="zh-CN" dirty="0">
                <a:cs typeface="Times New Roman" panose="02020603050405020304" pitchFamily="18" charset="0"/>
              </a:rPr>
              <a:t>) </a:t>
            </a:r>
            <a:r>
              <a:rPr lang="en-US" altLang="zh-CN" dirty="0"/>
              <a:t>→ </a:t>
            </a:r>
            <a:r>
              <a:rPr lang="en-US" altLang="zh-CN" i="1" dirty="0"/>
              <a:t>x</a:t>
            </a:r>
            <a:r>
              <a:rPr lang="en-US" altLang="zh-CN" dirty="0"/>
              <a:t>=</a:t>
            </a:r>
            <a:r>
              <a:rPr lang="en-US" altLang="zh-CN" i="1" dirty="0"/>
              <a:t>y</a:t>
            </a:r>
            <a:r>
              <a:rPr lang="en-US" altLang="zh-CN" dirty="0">
                <a:sym typeface="Symbol" panose="05050102010706020507" pitchFamily="18" charset="2"/>
              </a:rPr>
              <a:t>)  </a:t>
            </a:r>
            <a:endParaRPr lang="zh-CN" altLang="en-US" dirty="0">
              <a:sym typeface="Symbol" panose="05050102010706020507" pitchFamily="18" charset="2"/>
            </a:endParaRPr>
          </a:p>
        </p:txBody>
      </p:sp>
      <p:sp>
        <p:nvSpPr>
          <p:cNvPr id="28675" name="Text Box 4"/>
          <p:cNvSpPr txBox="1">
            <a:spLocks noChangeArrowheads="1"/>
          </p:cNvSpPr>
          <p:nvPr/>
        </p:nvSpPr>
        <p:spPr bwMode="auto">
          <a:xfrm>
            <a:off x="6238880" y="3933056"/>
            <a:ext cx="3775075" cy="523875"/>
          </a:xfrm>
          <a:prstGeom prst="rect">
            <a:avLst/>
          </a:prstGeom>
          <a:noFill/>
          <a:ln w="9525">
            <a:noFill/>
            <a:miter lim="800000"/>
          </a:ln>
        </p:spPr>
        <p:txBody>
          <a:bodyPr wrap="none">
            <a:spAutoFit/>
          </a:bodyPr>
          <a:lstStyle/>
          <a:p>
            <a:pPr latinLnBrk="1"/>
            <a:r>
              <a:rPr lang="zh-CN" altLang="en-US" i="0">
                <a:latin typeface="仿宋_GB2312" panose="02010609030101010101" pitchFamily="49" charset="-122"/>
                <a:ea typeface="仿宋_GB2312" panose="02010609030101010101" pitchFamily="49" charset="-122"/>
              </a:rPr>
              <a:t>一对一，单函数，单射</a:t>
            </a:r>
          </a:p>
        </p:txBody>
      </p:sp>
      <p:sp>
        <p:nvSpPr>
          <p:cNvPr id="5" name="Rectangle 16"/>
          <p:cNvSpPr>
            <a:spLocks noChangeArrowheads="1"/>
          </p:cNvSpPr>
          <p:nvPr/>
        </p:nvSpPr>
        <p:spPr bwMode="auto">
          <a:xfrm>
            <a:off x="3935418" y="5523731"/>
            <a:ext cx="2376487" cy="503237"/>
          </a:xfrm>
          <a:prstGeom prst="rect">
            <a:avLst/>
          </a:prstGeom>
          <a:noFill/>
          <a:ln w="9525">
            <a:noFill/>
            <a:miter lim="800000"/>
          </a:ln>
          <a:effectLst/>
        </p:spPr>
        <p:txBody>
          <a:bodyPr lIns="92075" tIns="46038" rIns="92075" bIns="46038"/>
          <a:lstStyle/>
          <a:p>
            <a:pPr marL="342900" indent="-342900" latinLnBrk="1">
              <a:buSzPct val="80000"/>
              <a:defRPr/>
            </a:pPr>
            <a:r>
              <a:rPr lang="en-US" altLang="zh-CN" sz="2000" b="1" dirty="0" err="1">
                <a:solidFill>
                  <a:srgbClr val="C00000"/>
                </a:solidFill>
                <a:latin typeface="+mn-lt"/>
                <a:ea typeface="楷体_GB2312" panose="02010609030101010101" pitchFamily="49" charset="-122"/>
              </a:rPr>
              <a:t>x</a:t>
            </a:r>
            <a:r>
              <a:rPr lang="en-US" altLang="zh-CN" sz="2000" b="1" i="0" dirty="0" err="1">
                <a:solidFill>
                  <a:srgbClr val="C00000"/>
                </a:solidFill>
                <a:latin typeface="+mn-lt"/>
                <a:ea typeface="楷体_GB2312" panose="02010609030101010101" pitchFamily="49" charset="-122"/>
              </a:rPr>
              <a:t>≠</a:t>
            </a:r>
            <a:r>
              <a:rPr lang="en-US" altLang="zh-CN" sz="2000" b="1" dirty="0" err="1">
                <a:solidFill>
                  <a:srgbClr val="C00000"/>
                </a:solidFill>
                <a:latin typeface="+mn-lt"/>
                <a:ea typeface="楷体_GB2312" panose="02010609030101010101" pitchFamily="49" charset="-122"/>
              </a:rPr>
              <a:t>y</a:t>
            </a:r>
            <a:r>
              <a:rPr lang="zh-CN" altLang="en-US" sz="2000" b="1" i="0" dirty="0">
                <a:solidFill>
                  <a:srgbClr val="C00000"/>
                </a:solidFill>
                <a:latin typeface="+mn-lt"/>
                <a:ea typeface="楷体_GB2312" panose="02010609030101010101" pitchFamily="49" charset="-122"/>
              </a:rPr>
              <a:t>，不是单射！</a:t>
            </a:r>
          </a:p>
        </p:txBody>
      </p:sp>
      <p:sp>
        <p:nvSpPr>
          <p:cNvPr id="6" name="Rectangle 26"/>
          <p:cNvSpPr>
            <a:spLocks noChangeArrowheads="1"/>
          </p:cNvSpPr>
          <p:nvPr/>
        </p:nvSpPr>
        <p:spPr bwMode="auto">
          <a:xfrm>
            <a:off x="6672268" y="4877613"/>
            <a:ext cx="1081087" cy="503238"/>
          </a:xfrm>
          <a:prstGeom prst="rect">
            <a:avLst/>
          </a:prstGeom>
          <a:noFill/>
          <a:ln w="9525">
            <a:noFill/>
            <a:miter lim="800000"/>
          </a:ln>
          <a:effectLst/>
        </p:spPr>
        <p:txBody>
          <a:bodyPr lIns="92075" tIns="46038" rIns="92075" bIns="46038"/>
          <a:lstStyle/>
          <a:p>
            <a:pPr marL="342900" indent="-342900" latinLnBrk="1">
              <a:buSzPct val="80000"/>
              <a:defRPr/>
            </a:pPr>
            <a:r>
              <a:rPr lang="en-US" altLang="zh-CN" sz="2000" dirty="0">
                <a:latin typeface="+mj-lt"/>
              </a:rPr>
              <a:t>f</a:t>
            </a:r>
            <a:r>
              <a:rPr lang="en-US" altLang="zh-CN" sz="2000" i="0" dirty="0">
                <a:latin typeface="+mj-lt"/>
              </a:rPr>
              <a:t>(</a:t>
            </a:r>
            <a:r>
              <a:rPr lang="en-US" altLang="zh-CN" sz="2000" dirty="0">
                <a:latin typeface="+mj-lt"/>
              </a:rPr>
              <a:t>x</a:t>
            </a:r>
            <a:r>
              <a:rPr lang="en-US" altLang="zh-CN" sz="2000" i="0" dirty="0">
                <a:latin typeface="+mj-lt"/>
              </a:rPr>
              <a:t>)</a:t>
            </a:r>
            <a:r>
              <a:rPr lang="en-US" altLang="zh-CN" sz="2000" dirty="0">
                <a:latin typeface="+mj-lt"/>
              </a:rPr>
              <a:t>=f</a:t>
            </a:r>
            <a:r>
              <a:rPr lang="en-US" altLang="zh-CN" sz="2000" i="0" dirty="0">
                <a:latin typeface="+mj-lt"/>
              </a:rPr>
              <a:t>(</a:t>
            </a:r>
            <a:r>
              <a:rPr lang="en-US" altLang="zh-CN" sz="2000" dirty="0">
                <a:latin typeface="+mj-lt"/>
              </a:rPr>
              <a:t>y</a:t>
            </a:r>
            <a:r>
              <a:rPr lang="en-US" altLang="zh-CN" sz="2000" i="0" dirty="0">
                <a:latin typeface="+mj-lt"/>
              </a:rPr>
              <a:t>)</a:t>
            </a:r>
          </a:p>
        </p:txBody>
      </p:sp>
      <p:sp>
        <p:nvSpPr>
          <p:cNvPr id="7" name="Rectangle 27"/>
          <p:cNvSpPr>
            <a:spLocks noChangeArrowheads="1"/>
          </p:cNvSpPr>
          <p:nvPr/>
        </p:nvSpPr>
        <p:spPr bwMode="auto">
          <a:xfrm>
            <a:off x="2640018" y="4515663"/>
            <a:ext cx="288925" cy="503238"/>
          </a:xfrm>
          <a:prstGeom prst="rect">
            <a:avLst/>
          </a:prstGeom>
          <a:noFill/>
          <a:ln w="9525">
            <a:noFill/>
            <a:miter lim="800000"/>
          </a:ln>
          <a:effectLst/>
        </p:spPr>
        <p:txBody>
          <a:bodyPr lIns="92075" tIns="46038" rIns="92075" bIns="46038"/>
          <a:lstStyle/>
          <a:p>
            <a:pPr marL="342900" indent="-342900" latinLnBrk="1">
              <a:buSzPct val="80000"/>
              <a:defRPr/>
            </a:pPr>
            <a:r>
              <a:rPr lang="en-US" altLang="zh-CN" sz="2000">
                <a:latin typeface="+mj-lt"/>
              </a:rPr>
              <a:t>x</a:t>
            </a:r>
          </a:p>
        </p:txBody>
      </p:sp>
      <p:sp>
        <p:nvSpPr>
          <p:cNvPr id="8" name="Rectangle 28"/>
          <p:cNvSpPr>
            <a:spLocks noChangeArrowheads="1"/>
          </p:cNvSpPr>
          <p:nvPr/>
        </p:nvSpPr>
        <p:spPr bwMode="auto">
          <a:xfrm>
            <a:off x="2640013" y="5091931"/>
            <a:ext cx="360362" cy="503237"/>
          </a:xfrm>
          <a:prstGeom prst="rect">
            <a:avLst/>
          </a:prstGeom>
          <a:noFill/>
          <a:ln w="9525">
            <a:noFill/>
            <a:miter lim="800000"/>
          </a:ln>
          <a:effectLst/>
        </p:spPr>
        <p:txBody>
          <a:bodyPr lIns="92075" tIns="46038" rIns="92075" bIns="46038"/>
          <a:lstStyle/>
          <a:p>
            <a:pPr marL="342900" indent="-342900" latinLnBrk="1">
              <a:buSzPct val="80000"/>
              <a:defRPr/>
            </a:pPr>
            <a:r>
              <a:rPr lang="en-US" altLang="zh-CN" sz="2000">
                <a:latin typeface="+mj-lt"/>
              </a:rPr>
              <a:t>y</a:t>
            </a:r>
          </a:p>
        </p:txBody>
      </p:sp>
      <p:grpSp>
        <p:nvGrpSpPr>
          <p:cNvPr id="9" name="Group 32"/>
          <p:cNvGrpSpPr/>
          <p:nvPr/>
        </p:nvGrpSpPr>
        <p:grpSpPr bwMode="auto">
          <a:xfrm>
            <a:off x="2208213" y="4444231"/>
            <a:ext cx="5689600" cy="1800225"/>
            <a:chOff x="930" y="2523"/>
            <a:chExt cx="3584" cy="1134"/>
          </a:xfrm>
        </p:grpSpPr>
        <p:grpSp>
          <p:nvGrpSpPr>
            <p:cNvPr id="28681" name="Group 29"/>
            <p:cNvGrpSpPr/>
            <p:nvPr/>
          </p:nvGrpSpPr>
          <p:grpSpPr bwMode="auto">
            <a:xfrm>
              <a:off x="930" y="2523"/>
              <a:ext cx="3584" cy="1134"/>
              <a:chOff x="1020" y="2478"/>
              <a:chExt cx="3584" cy="1134"/>
            </a:xfrm>
          </p:grpSpPr>
          <p:sp>
            <p:nvSpPr>
              <p:cNvPr id="13" name="Oval 17"/>
              <p:cNvSpPr>
                <a:spLocks noChangeArrowheads="1"/>
              </p:cNvSpPr>
              <p:nvPr/>
            </p:nvSpPr>
            <p:spPr bwMode="auto">
              <a:xfrm>
                <a:off x="3651" y="2614"/>
                <a:ext cx="953" cy="998"/>
              </a:xfrm>
              <a:prstGeom prst="ellipse">
                <a:avLst/>
              </a:prstGeom>
              <a:noFill/>
              <a:ln w="9525" algn="ctr">
                <a:solidFill>
                  <a:schemeClr val="tx2"/>
                </a:solidFill>
                <a:miter lim="800000"/>
              </a:ln>
              <a:effectLst/>
            </p:spPr>
            <p:txBody>
              <a:bodyPr wrap="none" lIns="92075" tIns="46038" rIns="92075" bIns="46038" anchor="ctr"/>
              <a:lstStyle/>
              <a:p>
                <a:pPr latinLnBrk="1">
                  <a:defRPr/>
                </a:pPr>
                <a:endParaRPr lang="zh-CN" altLang="en-US">
                  <a:latin typeface="+mj-lt"/>
                </a:endParaRPr>
              </a:p>
            </p:txBody>
          </p:sp>
          <p:sp>
            <p:nvSpPr>
              <p:cNvPr id="14" name="Oval 18"/>
              <p:cNvSpPr>
                <a:spLocks noChangeArrowheads="1"/>
              </p:cNvSpPr>
              <p:nvPr/>
            </p:nvSpPr>
            <p:spPr bwMode="auto">
              <a:xfrm>
                <a:off x="1474" y="2705"/>
                <a:ext cx="91" cy="91"/>
              </a:xfrm>
              <a:prstGeom prst="ellipse">
                <a:avLst/>
              </a:prstGeom>
              <a:solidFill>
                <a:schemeClr val="tx1"/>
              </a:solidFill>
              <a:ln w="9525" algn="ctr">
                <a:solidFill>
                  <a:schemeClr val="tx2"/>
                </a:solidFill>
                <a:miter lim="800000"/>
              </a:ln>
              <a:effectLst/>
            </p:spPr>
            <p:txBody>
              <a:bodyPr wrap="none" lIns="92075" tIns="46038" rIns="92075" bIns="46038" anchor="ctr"/>
              <a:lstStyle/>
              <a:p>
                <a:pPr latinLnBrk="1">
                  <a:defRPr/>
                </a:pPr>
                <a:endParaRPr lang="zh-CN" altLang="en-US">
                  <a:latin typeface="+mj-lt"/>
                </a:endParaRPr>
              </a:p>
            </p:txBody>
          </p:sp>
          <p:sp>
            <p:nvSpPr>
              <p:cNvPr id="15" name="Oval 19"/>
              <p:cNvSpPr>
                <a:spLocks noChangeArrowheads="1"/>
              </p:cNvSpPr>
              <p:nvPr/>
            </p:nvSpPr>
            <p:spPr bwMode="auto">
              <a:xfrm>
                <a:off x="1474" y="3067"/>
                <a:ext cx="91" cy="91"/>
              </a:xfrm>
              <a:prstGeom prst="ellipse">
                <a:avLst/>
              </a:prstGeom>
              <a:solidFill>
                <a:schemeClr val="tx1"/>
              </a:solidFill>
              <a:ln w="9525" algn="ctr">
                <a:solidFill>
                  <a:schemeClr val="tx2"/>
                </a:solidFill>
                <a:miter lim="800000"/>
              </a:ln>
              <a:effectLst/>
            </p:spPr>
            <p:txBody>
              <a:bodyPr wrap="none" lIns="92075" tIns="46038" rIns="92075" bIns="46038" anchor="ctr"/>
              <a:lstStyle/>
              <a:p>
                <a:pPr latinLnBrk="1">
                  <a:defRPr/>
                </a:pPr>
                <a:endParaRPr lang="zh-CN" altLang="en-US">
                  <a:latin typeface="+mj-lt"/>
                </a:endParaRPr>
              </a:p>
            </p:txBody>
          </p:sp>
          <p:sp>
            <p:nvSpPr>
              <p:cNvPr id="16" name="Oval 21"/>
              <p:cNvSpPr>
                <a:spLocks noChangeArrowheads="1"/>
              </p:cNvSpPr>
              <p:nvPr/>
            </p:nvSpPr>
            <p:spPr bwMode="auto">
              <a:xfrm>
                <a:off x="4059" y="3067"/>
                <a:ext cx="91" cy="91"/>
              </a:xfrm>
              <a:prstGeom prst="ellipse">
                <a:avLst/>
              </a:prstGeom>
              <a:solidFill>
                <a:schemeClr val="tx1"/>
              </a:solidFill>
              <a:ln w="9525" algn="ctr">
                <a:solidFill>
                  <a:schemeClr val="tx2"/>
                </a:solidFill>
                <a:miter lim="800000"/>
              </a:ln>
              <a:effectLst/>
            </p:spPr>
            <p:txBody>
              <a:bodyPr wrap="none" lIns="92075" tIns="46038" rIns="92075" bIns="46038" anchor="ctr"/>
              <a:lstStyle/>
              <a:p>
                <a:pPr latinLnBrk="1">
                  <a:defRPr/>
                </a:pPr>
                <a:endParaRPr lang="zh-CN" altLang="en-US">
                  <a:latin typeface="+mj-lt"/>
                </a:endParaRPr>
              </a:p>
            </p:txBody>
          </p:sp>
          <p:sp>
            <p:nvSpPr>
              <p:cNvPr id="17" name="Line 22"/>
              <p:cNvSpPr>
                <a:spLocks noChangeShapeType="1"/>
              </p:cNvSpPr>
              <p:nvPr/>
            </p:nvSpPr>
            <p:spPr bwMode="auto">
              <a:xfrm>
                <a:off x="1519" y="2750"/>
                <a:ext cx="2586" cy="363"/>
              </a:xfrm>
              <a:prstGeom prst="line">
                <a:avLst/>
              </a:prstGeom>
              <a:noFill/>
              <a:ln w="38100">
                <a:solidFill>
                  <a:schemeClr val="tx2"/>
                </a:solidFill>
                <a:miter lim="800000"/>
                <a:tailEnd type="triangle" w="med" len="med"/>
              </a:ln>
              <a:effectLst/>
            </p:spPr>
            <p:txBody>
              <a:bodyPr lIns="92075" tIns="46038" rIns="92075" bIns="46038"/>
              <a:lstStyle/>
              <a:p>
                <a:pPr latinLnBrk="1">
                  <a:defRPr/>
                </a:pPr>
                <a:endParaRPr lang="zh-CN" altLang="en-US">
                  <a:latin typeface="+mj-lt"/>
                </a:endParaRPr>
              </a:p>
            </p:txBody>
          </p:sp>
          <p:sp>
            <p:nvSpPr>
              <p:cNvPr id="18" name="Line 23"/>
              <p:cNvSpPr>
                <a:spLocks noChangeShapeType="1"/>
              </p:cNvSpPr>
              <p:nvPr/>
            </p:nvSpPr>
            <p:spPr bwMode="auto">
              <a:xfrm>
                <a:off x="1519" y="3113"/>
                <a:ext cx="2540" cy="0"/>
              </a:xfrm>
              <a:prstGeom prst="line">
                <a:avLst/>
              </a:prstGeom>
              <a:noFill/>
              <a:ln w="38100">
                <a:solidFill>
                  <a:schemeClr val="tx2"/>
                </a:solidFill>
                <a:miter lim="800000"/>
                <a:tailEnd type="triangle" w="med" len="med"/>
              </a:ln>
              <a:effectLst/>
            </p:spPr>
            <p:txBody>
              <a:bodyPr lIns="92075" tIns="46038" rIns="92075" bIns="46038"/>
              <a:lstStyle/>
              <a:p>
                <a:pPr latinLnBrk="1">
                  <a:defRPr/>
                </a:pPr>
                <a:endParaRPr lang="zh-CN" altLang="en-US">
                  <a:latin typeface="+mj-lt"/>
                </a:endParaRPr>
              </a:p>
            </p:txBody>
          </p:sp>
          <p:sp>
            <p:nvSpPr>
              <p:cNvPr id="19" name="Oval 25"/>
              <p:cNvSpPr>
                <a:spLocks noChangeArrowheads="1"/>
              </p:cNvSpPr>
              <p:nvPr/>
            </p:nvSpPr>
            <p:spPr bwMode="auto">
              <a:xfrm>
                <a:off x="1020" y="2478"/>
                <a:ext cx="953" cy="998"/>
              </a:xfrm>
              <a:prstGeom prst="ellipse">
                <a:avLst/>
              </a:prstGeom>
              <a:noFill/>
              <a:ln w="9525" algn="ctr">
                <a:solidFill>
                  <a:schemeClr val="tx2"/>
                </a:solidFill>
                <a:miter lim="800000"/>
              </a:ln>
              <a:effectLst/>
            </p:spPr>
            <p:txBody>
              <a:bodyPr wrap="none" lIns="92075" tIns="46038" rIns="92075" bIns="46038" anchor="ctr"/>
              <a:lstStyle/>
              <a:p>
                <a:pPr latinLnBrk="1">
                  <a:defRPr/>
                </a:pPr>
                <a:endParaRPr lang="zh-CN" altLang="en-US">
                  <a:latin typeface="+mj-lt"/>
                </a:endParaRPr>
              </a:p>
            </p:txBody>
          </p:sp>
        </p:grpSp>
        <p:sp>
          <p:nvSpPr>
            <p:cNvPr id="11" name="Rectangle 30"/>
            <p:cNvSpPr>
              <a:spLocks noChangeArrowheads="1"/>
            </p:cNvSpPr>
            <p:nvPr/>
          </p:nvSpPr>
          <p:spPr bwMode="auto">
            <a:xfrm>
              <a:off x="3788" y="3340"/>
              <a:ext cx="544" cy="272"/>
            </a:xfrm>
            <a:prstGeom prst="rect">
              <a:avLst/>
            </a:prstGeom>
            <a:noFill/>
            <a:ln w="9525">
              <a:noFill/>
              <a:miter lim="800000"/>
            </a:ln>
            <a:effectLst/>
          </p:spPr>
          <p:txBody>
            <a:bodyPr lIns="92075" tIns="46038" rIns="92075" bIns="46038"/>
            <a:lstStyle/>
            <a:p>
              <a:pPr marL="342900" indent="-342900" latinLnBrk="1">
                <a:buSzPct val="80000"/>
                <a:defRPr/>
              </a:pPr>
              <a:r>
                <a:rPr lang="zh-CN" altLang="en-US" sz="1600" b="1" i="0" dirty="0">
                  <a:latin typeface="+mn-lt"/>
                  <a:ea typeface="楷体_GB2312" panose="02010609030101010101" pitchFamily="49" charset="-122"/>
                </a:rPr>
                <a:t>伴域</a:t>
              </a:r>
              <a:r>
                <a:rPr lang="en-US" altLang="zh-CN" sz="1600" b="1" i="0" dirty="0">
                  <a:latin typeface="+mn-lt"/>
                  <a:ea typeface="楷体_GB2312" panose="02010609030101010101" pitchFamily="49" charset="-122"/>
                </a:rPr>
                <a:t>B</a:t>
              </a:r>
            </a:p>
          </p:txBody>
        </p:sp>
        <p:sp>
          <p:nvSpPr>
            <p:cNvPr id="12" name="Rectangle 31"/>
            <p:cNvSpPr>
              <a:spLocks noChangeArrowheads="1"/>
            </p:cNvSpPr>
            <p:nvPr/>
          </p:nvSpPr>
          <p:spPr bwMode="auto">
            <a:xfrm>
              <a:off x="1066" y="3204"/>
              <a:ext cx="706" cy="272"/>
            </a:xfrm>
            <a:prstGeom prst="rect">
              <a:avLst/>
            </a:prstGeom>
            <a:noFill/>
            <a:ln w="9525">
              <a:noFill/>
              <a:miter lim="800000"/>
            </a:ln>
            <a:effectLst/>
          </p:spPr>
          <p:txBody>
            <a:bodyPr lIns="92075" tIns="46038" rIns="92075" bIns="46038"/>
            <a:lstStyle/>
            <a:p>
              <a:pPr marL="342900" indent="-342900" latinLnBrk="1">
                <a:buSzPct val="80000"/>
                <a:defRPr/>
              </a:pPr>
              <a:r>
                <a:rPr lang="zh-CN" altLang="en-US" sz="1600" b="1" i="0" dirty="0">
                  <a:latin typeface="+mn-lt"/>
                  <a:ea typeface="楷体_GB2312" panose="02010609030101010101" pitchFamily="49" charset="-122"/>
                </a:rPr>
                <a:t>定义域</a:t>
              </a:r>
              <a:r>
                <a:rPr lang="en-US" altLang="zh-CN" sz="1600" b="1" i="0" dirty="0">
                  <a:latin typeface="+mn-lt"/>
                  <a:ea typeface="楷体_GB2312" panose="02010609030101010101" pitchFamily="49" charset="-122"/>
                </a:rPr>
                <a:t>A</a:t>
              </a:r>
            </a:p>
          </p:txBody>
        </p:sp>
      </p:grpSp>
      <p:sp>
        <p:nvSpPr>
          <p:cNvPr id="20" name="Rectangle 7">
            <a:extLst>
              <a:ext uri="{FF2B5EF4-FFF2-40B4-BE49-F238E27FC236}">
                <a16:creationId xmlns:a16="http://schemas.microsoft.com/office/drawing/2014/main" id="{3E8DF2AF-DF9B-4865-AAA7-F371693E48C3}"/>
              </a:ext>
            </a:extLst>
          </p:cNvPr>
          <p:cNvSpPr>
            <a:spLocks noChangeArrowheads="1"/>
          </p:cNvSpPr>
          <p:nvPr/>
        </p:nvSpPr>
        <p:spPr bwMode="auto">
          <a:xfrm>
            <a:off x="8401055" y="4837136"/>
            <a:ext cx="2375222" cy="1189832"/>
          </a:xfrm>
          <a:prstGeom prst="wedgeRoundRectCallout">
            <a:avLst>
              <a:gd name="adj1" fmla="val -75472"/>
              <a:gd name="adj2" fmla="val -1893"/>
              <a:gd name="adj3" fmla="val 16667"/>
            </a:avLst>
          </a:prstGeom>
        </p:spPr>
        <p:style>
          <a:lnRef idx="1">
            <a:schemeClr val="accent5"/>
          </a:lnRef>
          <a:fillRef idx="2">
            <a:schemeClr val="accent5"/>
          </a:fillRef>
          <a:effectRef idx="1">
            <a:schemeClr val="accent5"/>
          </a:effectRef>
          <a:fontRef idx="minor">
            <a:schemeClr val="dk1"/>
          </a:fontRef>
        </p:style>
        <p:txBody>
          <a:bodyPr lIns="92075" tIns="46038" rIns="92075" bIns="46038"/>
          <a:lstStyle/>
          <a:p>
            <a:pPr latinLnBrk="1">
              <a:buSzPct val="80000"/>
              <a:buFont typeface="Wingdings" panose="05000000000000000000" pitchFamily="2" charset="2"/>
              <a:buNone/>
              <a:defRPr/>
            </a:pPr>
            <a:r>
              <a:rPr lang="zh-CN" altLang="en-US" sz="2200" b="1" i="0" dirty="0">
                <a:solidFill>
                  <a:srgbClr val="C00000"/>
                </a:solidFill>
                <a:effectLst>
                  <a:outerShdw blurRad="38100" dist="38100" dir="2700000" algn="tl">
                    <a:srgbClr val="000000">
                      <a:alpha val="43137"/>
                    </a:srgbClr>
                  </a:outerShdw>
                </a:effectLst>
                <a:latin typeface="+mn-ea"/>
              </a:rPr>
              <a:t>一对一函数特点：</a:t>
            </a:r>
            <a:endParaRPr lang="en-US" altLang="zh-CN" sz="2200" b="1" i="0" dirty="0">
              <a:solidFill>
                <a:srgbClr val="C00000"/>
              </a:solidFill>
              <a:effectLst>
                <a:outerShdw blurRad="38100" dist="38100" dir="2700000" algn="tl">
                  <a:srgbClr val="000000">
                    <a:alpha val="43137"/>
                  </a:srgbClr>
                </a:outerShdw>
              </a:effectLst>
              <a:latin typeface="+mn-ea"/>
            </a:endParaRPr>
          </a:p>
          <a:p>
            <a:pPr algn="ctr" latinLnBrk="1">
              <a:buSzPct val="80000"/>
              <a:buFont typeface="Wingdings" panose="05000000000000000000" pitchFamily="2" charset="2"/>
              <a:buNone/>
              <a:defRPr/>
            </a:pPr>
            <a:r>
              <a:rPr lang="zh-CN" altLang="en-US" sz="2200" b="1" i="0" dirty="0">
                <a:solidFill>
                  <a:schemeClr val="tx1"/>
                </a:solidFill>
                <a:effectLst>
                  <a:outerShdw blurRad="38100" dist="38100" dir="2700000" algn="tl">
                    <a:srgbClr val="000000">
                      <a:alpha val="43137"/>
                    </a:srgbClr>
                  </a:outerShdw>
                </a:effectLst>
                <a:latin typeface="+mn-ea"/>
              </a:rPr>
              <a:t>不存在多对一</a:t>
            </a:r>
            <a:endParaRPr lang="en-US" altLang="zh-CN" sz="2200" b="1" i="0" dirty="0">
              <a:solidFill>
                <a:schemeClr val="tx1"/>
              </a:solidFill>
              <a:effectLst>
                <a:outerShdw blurRad="38100" dist="38100" dir="2700000" algn="tl">
                  <a:srgbClr val="000000">
                    <a:alpha val="43137"/>
                  </a:srgbClr>
                </a:outerShdw>
              </a:effectLst>
              <a:latin typeface="+mn-ea"/>
            </a:endParaRPr>
          </a:p>
          <a:p>
            <a:pPr algn="ctr" latinLnBrk="1">
              <a:buSzPct val="80000"/>
              <a:buFont typeface="Wingdings" panose="05000000000000000000" pitchFamily="2" charset="2"/>
              <a:buNone/>
              <a:defRPr/>
            </a:pPr>
            <a:r>
              <a:rPr lang="en-US" altLang="zh-CN" sz="2200" b="1" i="0" dirty="0">
                <a:solidFill>
                  <a:schemeClr val="tx1"/>
                </a:solidFill>
                <a:effectLst>
                  <a:outerShdw blurRad="38100" dist="38100" dir="2700000" algn="tl">
                    <a:srgbClr val="000000">
                      <a:alpha val="43137"/>
                    </a:srgbClr>
                  </a:outerShdw>
                </a:effectLst>
                <a:latin typeface="+mn-ea"/>
              </a:rPr>
              <a:t>|A|</a:t>
            </a:r>
            <a:r>
              <a:rPr lang="zh-CN" altLang="en-US" sz="2200" b="1" i="0" dirty="0">
                <a:solidFill>
                  <a:schemeClr val="tx1"/>
                </a:solidFill>
                <a:effectLst>
                  <a:outerShdw blurRad="38100" dist="38100" dir="2700000" algn="tl">
                    <a:srgbClr val="000000">
                      <a:alpha val="43137"/>
                    </a:srgbClr>
                  </a:outerShdw>
                </a:effectLst>
                <a:latin typeface="+mn-ea"/>
              </a:rPr>
              <a:t>≤</a:t>
            </a:r>
            <a:r>
              <a:rPr lang="en-US" altLang="zh-CN" sz="2200" b="1" i="0" dirty="0">
                <a:solidFill>
                  <a:schemeClr val="tx1"/>
                </a:solidFill>
                <a:effectLst>
                  <a:outerShdw blurRad="38100" dist="38100" dir="2700000" algn="tl">
                    <a:srgbClr val="000000">
                      <a:alpha val="43137"/>
                    </a:srgbClr>
                  </a:outerShdw>
                </a:effectLst>
                <a:latin typeface="+mn-ea"/>
              </a:rPr>
              <a:t>|B|</a:t>
            </a:r>
            <a:endParaRPr lang="zh-CN" altLang="en-US" sz="2200" b="1" i="0" dirty="0">
              <a:solidFill>
                <a:schemeClr val="tx1"/>
              </a:solidFill>
              <a:effectLst>
                <a:outerShdw blurRad="38100" dist="38100" dir="2700000" algn="tl">
                  <a:srgbClr val="000000">
                    <a:alpha val="43137"/>
                  </a:srgbClr>
                </a:outerShdw>
              </a:effectLst>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pPr>
              <a:defRPr/>
            </a:pPr>
            <a:r>
              <a:rPr lang="en-US" altLang="zh-CN"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EXAMPLE</a:t>
            </a:r>
          </a:p>
        </p:txBody>
      </p:sp>
      <p:sp>
        <p:nvSpPr>
          <p:cNvPr id="262147" name="Rectangle 3"/>
          <p:cNvSpPr>
            <a:spLocks noGrp="1" noChangeArrowheads="1"/>
          </p:cNvSpPr>
          <p:nvPr>
            <p:ph idx="1"/>
          </p:nvPr>
        </p:nvSpPr>
        <p:spPr>
          <a:xfrm>
            <a:off x="749302" y="1347788"/>
            <a:ext cx="10845808" cy="2729284"/>
          </a:xfrm>
        </p:spPr>
        <p:txBody>
          <a:bodyPr/>
          <a:lstStyle/>
          <a:p>
            <a:pPr marL="457200" indent="-457200">
              <a:spcBef>
                <a:spcPts val="1800"/>
              </a:spcBef>
              <a:buFont typeface="Wingdings" panose="05000000000000000000" pitchFamily="2" charset="2"/>
              <a:buChar char="¶"/>
              <a:defRPr/>
            </a:pPr>
            <a:r>
              <a:rPr lang="en-US" altLang="zh-CN" dirty="0">
                <a:ea typeface="楷体_GB2312" panose="02010609030101010101" pitchFamily="49" charset="-122"/>
              </a:rPr>
              <a:t>Determine whether the function </a:t>
            </a:r>
            <a:r>
              <a:rPr lang="en-US" altLang="zh-CN" i="1" dirty="0">
                <a:ea typeface="楷体_GB2312" panose="02010609030101010101" pitchFamily="49" charset="-122"/>
              </a:rPr>
              <a:t>f</a:t>
            </a:r>
            <a:r>
              <a:rPr lang="en-US" altLang="zh-CN" dirty="0">
                <a:ea typeface="楷体_GB2312" panose="02010609030101010101" pitchFamily="49" charset="-122"/>
              </a:rPr>
              <a:t> from {</a:t>
            </a:r>
            <a:r>
              <a:rPr lang="en-US" altLang="zh-CN" i="1" dirty="0">
                <a:ea typeface="楷体_GB2312" panose="02010609030101010101" pitchFamily="49" charset="-122"/>
              </a:rPr>
              <a:t>a</a:t>
            </a:r>
            <a:r>
              <a:rPr lang="en-US" altLang="zh-CN" dirty="0">
                <a:ea typeface="楷体_GB2312" panose="02010609030101010101" pitchFamily="49" charset="-122"/>
              </a:rPr>
              <a:t>, </a:t>
            </a:r>
            <a:r>
              <a:rPr lang="en-US" altLang="zh-CN" i="1" dirty="0">
                <a:ea typeface="楷体_GB2312" panose="02010609030101010101" pitchFamily="49" charset="-122"/>
              </a:rPr>
              <a:t>b</a:t>
            </a:r>
            <a:r>
              <a:rPr lang="en-US" altLang="zh-CN" dirty="0">
                <a:ea typeface="楷体_GB2312" panose="02010609030101010101" pitchFamily="49" charset="-122"/>
              </a:rPr>
              <a:t>, </a:t>
            </a:r>
            <a:r>
              <a:rPr lang="en-US" altLang="zh-CN" i="1" dirty="0">
                <a:ea typeface="楷体_GB2312" panose="02010609030101010101" pitchFamily="49" charset="-122"/>
              </a:rPr>
              <a:t>c</a:t>
            </a:r>
            <a:r>
              <a:rPr lang="en-US" altLang="zh-CN" dirty="0">
                <a:ea typeface="楷体_GB2312" panose="02010609030101010101" pitchFamily="49" charset="-122"/>
              </a:rPr>
              <a:t>, </a:t>
            </a:r>
            <a:r>
              <a:rPr lang="en-US" altLang="zh-CN" i="1" dirty="0">
                <a:ea typeface="楷体_GB2312" panose="02010609030101010101" pitchFamily="49" charset="-122"/>
              </a:rPr>
              <a:t>d</a:t>
            </a:r>
            <a:r>
              <a:rPr lang="en-US" altLang="zh-CN" dirty="0">
                <a:ea typeface="楷体_GB2312" panose="02010609030101010101" pitchFamily="49" charset="-122"/>
              </a:rPr>
              <a:t>} to {1, 2, 3, 4, 5} with  </a:t>
            </a:r>
            <a:r>
              <a:rPr lang="en-US" altLang="zh-CN" i="1" dirty="0">
                <a:ea typeface="楷体_GB2312" panose="02010609030101010101" pitchFamily="49" charset="-122"/>
              </a:rPr>
              <a:t>f</a:t>
            </a:r>
            <a:r>
              <a:rPr lang="en-US" altLang="zh-CN" dirty="0">
                <a:ea typeface="楷体_GB2312" panose="02010609030101010101" pitchFamily="49" charset="-122"/>
              </a:rPr>
              <a:t>(</a:t>
            </a:r>
            <a:r>
              <a:rPr lang="en-US" altLang="zh-CN" i="1" dirty="0">
                <a:ea typeface="楷体_GB2312" panose="02010609030101010101" pitchFamily="49" charset="-122"/>
              </a:rPr>
              <a:t>a</a:t>
            </a:r>
            <a:r>
              <a:rPr lang="en-US" altLang="zh-CN" dirty="0">
                <a:ea typeface="楷体_GB2312" panose="02010609030101010101" pitchFamily="49" charset="-122"/>
              </a:rPr>
              <a:t>)=4, </a:t>
            </a:r>
            <a:r>
              <a:rPr lang="en-US" altLang="zh-CN" i="1" dirty="0">
                <a:ea typeface="楷体_GB2312" panose="02010609030101010101" pitchFamily="49" charset="-122"/>
              </a:rPr>
              <a:t>f</a:t>
            </a:r>
            <a:r>
              <a:rPr lang="en-US" altLang="zh-CN" dirty="0">
                <a:ea typeface="楷体_GB2312" panose="02010609030101010101" pitchFamily="49" charset="-122"/>
              </a:rPr>
              <a:t>(</a:t>
            </a:r>
            <a:r>
              <a:rPr lang="en-US" altLang="zh-CN" i="1" dirty="0">
                <a:ea typeface="楷体_GB2312" panose="02010609030101010101" pitchFamily="49" charset="-122"/>
              </a:rPr>
              <a:t>b</a:t>
            </a:r>
            <a:r>
              <a:rPr lang="en-US" altLang="zh-CN" dirty="0">
                <a:ea typeface="楷体_GB2312" panose="02010609030101010101" pitchFamily="49" charset="-122"/>
              </a:rPr>
              <a:t>)= 5, </a:t>
            </a:r>
            <a:r>
              <a:rPr lang="en-US" altLang="zh-CN" i="1" dirty="0">
                <a:ea typeface="楷体_GB2312" panose="02010609030101010101" pitchFamily="49" charset="-122"/>
              </a:rPr>
              <a:t>f</a:t>
            </a:r>
            <a:r>
              <a:rPr lang="en-US" altLang="zh-CN" dirty="0">
                <a:ea typeface="楷体_GB2312" panose="02010609030101010101" pitchFamily="49" charset="-122"/>
              </a:rPr>
              <a:t>(</a:t>
            </a:r>
            <a:r>
              <a:rPr lang="en-US" altLang="zh-CN" i="1" dirty="0">
                <a:ea typeface="楷体_GB2312" panose="02010609030101010101" pitchFamily="49" charset="-122"/>
              </a:rPr>
              <a:t>c</a:t>
            </a:r>
            <a:r>
              <a:rPr lang="en-US" altLang="zh-CN" dirty="0">
                <a:ea typeface="楷体_GB2312" panose="02010609030101010101" pitchFamily="49" charset="-122"/>
              </a:rPr>
              <a:t>)=1, and </a:t>
            </a:r>
            <a:r>
              <a:rPr lang="en-US" altLang="zh-CN" i="1" dirty="0">
                <a:ea typeface="楷体_GB2312" panose="02010609030101010101" pitchFamily="49" charset="-122"/>
              </a:rPr>
              <a:t>f</a:t>
            </a:r>
            <a:r>
              <a:rPr lang="en-US" altLang="zh-CN" dirty="0">
                <a:ea typeface="楷体_GB2312" panose="02010609030101010101" pitchFamily="49" charset="-122"/>
              </a:rPr>
              <a:t>(</a:t>
            </a:r>
            <a:r>
              <a:rPr lang="en-US" altLang="zh-CN" i="1" dirty="0">
                <a:ea typeface="楷体_GB2312" panose="02010609030101010101" pitchFamily="49" charset="-122"/>
              </a:rPr>
              <a:t>d</a:t>
            </a:r>
            <a:r>
              <a:rPr lang="en-US" altLang="zh-CN" dirty="0">
                <a:ea typeface="楷体_GB2312" panose="02010609030101010101" pitchFamily="49" charset="-122"/>
              </a:rPr>
              <a:t>) = 3  is one-to-one.</a:t>
            </a:r>
          </a:p>
          <a:p>
            <a:pPr marL="457200" indent="-457200">
              <a:spcBef>
                <a:spcPts val="1800"/>
              </a:spcBef>
              <a:buFont typeface="Wingdings" panose="05000000000000000000" pitchFamily="2" charset="2"/>
              <a:buChar char="¶"/>
              <a:defRPr/>
            </a:pPr>
            <a:r>
              <a:rPr lang="zh-CN" altLang="en-US" dirty="0">
                <a:ea typeface="楷体_GB2312" panose="02010609030101010101" pitchFamily="49" charset="-122"/>
              </a:rPr>
              <a:t>判断从整数集合到整数集合的函数</a:t>
            </a:r>
            <a:r>
              <a:rPr lang="en-US" altLang="zh-CN" i="1" dirty="0">
                <a:ea typeface="楷体_GB2312" panose="02010609030101010101" pitchFamily="49" charset="-122"/>
              </a:rPr>
              <a:t>f</a:t>
            </a:r>
            <a:r>
              <a:rPr lang="en-US" altLang="zh-CN" dirty="0">
                <a:ea typeface="楷体_GB2312" panose="02010609030101010101" pitchFamily="49" charset="-122"/>
              </a:rPr>
              <a:t>(</a:t>
            </a:r>
            <a:r>
              <a:rPr lang="en-US" altLang="zh-CN" i="1" dirty="0">
                <a:ea typeface="楷体_GB2312" panose="02010609030101010101" pitchFamily="49" charset="-122"/>
              </a:rPr>
              <a:t>x</a:t>
            </a:r>
            <a:r>
              <a:rPr lang="en-US" altLang="zh-CN" dirty="0">
                <a:ea typeface="楷体_GB2312" panose="02010609030101010101" pitchFamily="49" charset="-122"/>
              </a:rPr>
              <a:t>)=</a:t>
            </a:r>
            <a:r>
              <a:rPr lang="en-US" altLang="zh-CN" i="1" dirty="0">
                <a:ea typeface="楷体_GB2312" panose="02010609030101010101" pitchFamily="49" charset="-122"/>
              </a:rPr>
              <a:t>x</a:t>
            </a:r>
            <a:r>
              <a:rPr lang="en-US" altLang="zh-CN" baseline="30000" dirty="0">
                <a:ea typeface="楷体_GB2312" panose="02010609030101010101" pitchFamily="49" charset="-122"/>
              </a:rPr>
              <a:t>2</a:t>
            </a:r>
            <a:r>
              <a:rPr lang="zh-CN" altLang="en-US" dirty="0">
                <a:ea typeface="楷体_GB2312" panose="02010609030101010101" pitchFamily="49" charset="-122"/>
              </a:rPr>
              <a:t>是否是一对一的。</a:t>
            </a:r>
          </a:p>
          <a:p>
            <a:pPr marL="457200" indent="-457200">
              <a:spcBef>
                <a:spcPts val="1800"/>
              </a:spcBef>
              <a:buFont typeface="Wingdings" panose="05000000000000000000" pitchFamily="2" charset="2"/>
              <a:buChar char="¶"/>
              <a:defRPr/>
            </a:pPr>
            <a:r>
              <a:rPr lang="zh-CN" altLang="en-US" dirty="0">
                <a:ea typeface="楷体_GB2312" panose="02010609030101010101" pitchFamily="49" charset="-122"/>
              </a:rPr>
              <a:t>判断从整数集合到整数集合的函数</a:t>
            </a:r>
            <a:r>
              <a:rPr lang="en-US" altLang="zh-CN" i="1" dirty="0">
                <a:ea typeface="楷体_GB2312" panose="02010609030101010101" pitchFamily="49" charset="-122"/>
              </a:rPr>
              <a:t>f</a:t>
            </a:r>
            <a:r>
              <a:rPr lang="en-US" altLang="zh-CN" dirty="0">
                <a:ea typeface="楷体_GB2312" panose="02010609030101010101" pitchFamily="49" charset="-122"/>
              </a:rPr>
              <a:t>(</a:t>
            </a:r>
            <a:r>
              <a:rPr lang="en-US" altLang="zh-CN" i="1" dirty="0">
                <a:ea typeface="楷体_GB2312" panose="02010609030101010101" pitchFamily="49" charset="-122"/>
              </a:rPr>
              <a:t>x</a:t>
            </a:r>
            <a:r>
              <a:rPr lang="en-US" altLang="zh-CN" dirty="0">
                <a:ea typeface="楷体_GB2312" panose="02010609030101010101" pitchFamily="49" charset="-122"/>
              </a:rPr>
              <a:t>)=</a:t>
            </a:r>
            <a:r>
              <a:rPr lang="en-US" altLang="zh-CN" i="1" dirty="0">
                <a:ea typeface="楷体_GB2312" panose="02010609030101010101" pitchFamily="49" charset="-122"/>
              </a:rPr>
              <a:t>x</a:t>
            </a:r>
            <a:r>
              <a:rPr lang="en-US" altLang="zh-CN" dirty="0">
                <a:ea typeface="楷体_GB2312" panose="02010609030101010101" pitchFamily="49" charset="-122"/>
              </a:rPr>
              <a:t>+1</a:t>
            </a:r>
            <a:r>
              <a:rPr lang="zh-CN" altLang="en-US" dirty="0">
                <a:ea typeface="楷体_GB2312" panose="02010609030101010101" pitchFamily="49" charset="-122"/>
              </a:rPr>
              <a:t>是否是一对一的。</a:t>
            </a:r>
          </a:p>
          <a:p>
            <a:pPr>
              <a:buFont typeface="Wingdings" panose="05000000000000000000" pitchFamily="2" charset="2"/>
              <a:buNone/>
              <a:defRPr/>
            </a:pPr>
            <a:r>
              <a:rPr lang="zh-CN" altLang="en-US" dirty="0">
                <a:ea typeface="黑体" panose="02010609060101010101" pitchFamily="2" charset="-122"/>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pPr>
              <a:defRPr/>
            </a:pPr>
            <a:r>
              <a:rPr lang="en-US" altLang="zh-CN"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DEFINITION 6.</a:t>
            </a:r>
            <a:r>
              <a:rPr lang="zh-CN" altLang="en-US"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a typeface="黑体" panose="02010609060101010101" pitchFamily="2" charset="-122"/>
              </a:rPr>
              <a:t>严格递增</a:t>
            </a:r>
          </a:p>
        </p:txBody>
      </p:sp>
      <p:sp>
        <p:nvSpPr>
          <p:cNvPr id="263171" name="Rectangle 3"/>
          <p:cNvSpPr>
            <a:spLocks noGrp="1" noChangeArrowheads="1"/>
          </p:cNvSpPr>
          <p:nvPr>
            <p:ph idx="1"/>
          </p:nvPr>
        </p:nvSpPr>
        <p:spPr>
          <a:xfrm>
            <a:off x="1199456" y="1428750"/>
            <a:ext cx="9721080" cy="2571750"/>
          </a:xfrm>
          <a:solidFill>
            <a:schemeClr val="bg1"/>
          </a:solidFill>
          <a:ln>
            <a:solidFill>
              <a:schemeClr val="tx1"/>
            </a:solidFill>
          </a:ln>
          <a:effectLst>
            <a:outerShdw dist="107763" dir="13500000" algn="ctr" rotWithShape="0">
              <a:schemeClr val="bg2"/>
            </a:outerShdw>
          </a:effectLst>
        </p:spPr>
        <p:txBody>
          <a:bodyPr/>
          <a:lstStyle/>
          <a:p>
            <a:pPr marL="441325" indent="-441325">
              <a:lnSpc>
                <a:spcPct val="130000"/>
              </a:lnSpc>
              <a:defRPr/>
            </a:pPr>
            <a:r>
              <a:rPr lang="zh-CN" altLang="en-US" dirty="0">
                <a:ea typeface="黑体" panose="02010609060101010101" pitchFamily="2" charset="-122"/>
              </a:rPr>
              <a:t>定义域和伴域都是实数集合子集的函数 </a:t>
            </a:r>
            <a:r>
              <a:rPr lang="en-US" altLang="zh-CN" i="1" dirty="0">
                <a:ea typeface="黑体" panose="02010609060101010101" pitchFamily="2" charset="-122"/>
              </a:rPr>
              <a:t>f  </a:t>
            </a:r>
            <a:r>
              <a:rPr lang="zh-CN" altLang="en-US" dirty="0">
                <a:ea typeface="黑体" panose="02010609060101010101" pitchFamily="2" charset="-122"/>
              </a:rPr>
              <a:t>称为</a:t>
            </a:r>
            <a:r>
              <a:rPr lang="zh-CN" altLang="en-US" dirty="0">
                <a:solidFill>
                  <a:srgbClr val="C00000"/>
                </a:solidFill>
                <a:ea typeface="黑体" panose="02010609060101010101" pitchFamily="2" charset="-122"/>
              </a:rPr>
              <a:t>严格递增的</a:t>
            </a:r>
            <a:r>
              <a:rPr lang="en-US" altLang="zh-CN" dirty="0">
                <a:ea typeface="黑体" panose="02010609060101010101" pitchFamily="2" charset="-122"/>
              </a:rPr>
              <a:t>(strictly increasing )</a:t>
            </a:r>
            <a:r>
              <a:rPr lang="zh-CN" altLang="en-US" dirty="0">
                <a:ea typeface="黑体" panose="02010609060101010101" pitchFamily="2" charset="-122"/>
              </a:rPr>
              <a:t>，如果对定义域中的 </a:t>
            </a:r>
            <a:r>
              <a:rPr lang="en-US" altLang="zh-CN" i="1" dirty="0">
                <a:ea typeface="黑体" panose="02010609060101010101" pitchFamily="2" charset="-122"/>
              </a:rPr>
              <a:t>x </a:t>
            </a:r>
            <a:r>
              <a:rPr lang="zh-CN" altLang="en-US" dirty="0">
                <a:ea typeface="黑体" panose="02010609060101010101" pitchFamily="2" charset="-122"/>
              </a:rPr>
              <a:t>和 </a:t>
            </a:r>
            <a:r>
              <a:rPr lang="en-US" altLang="zh-CN" i="1" dirty="0">
                <a:ea typeface="黑体" panose="02010609060101010101" pitchFamily="2" charset="-122"/>
              </a:rPr>
              <a:t>y</a:t>
            </a:r>
            <a:r>
              <a:rPr lang="zh-CN" altLang="en-US" dirty="0">
                <a:ea typeface="黑体" panose="02010609060101010101" pitchFamily="2" charset="-122"/>
              </a:rPr>
              <a:t>， 只要 </a:t>
            </a:r>
            <a:r>
              <a:rPr lang="en-US" altLang="zh-CN" i="1" dirty="0">
                <a:ea typeface="黑体" panose="02010609060101010101" pitchFamily="2" charset="-122"/>
              </a:rPr>
              <a:t>x</a:t>
            </a:r>
            <a:r>
              <a:rPr lang="en-US" altLang="zh-CN" dirty="0">
                <a:ea typeface="黑体" panose="02010609060101010101" pitchFamily="2" charset="-122"/>
              </a:rPr>
              <a:t>&lt;</a:t>
            </a:r>
            <a:r>
              <a:rPr lang="en-US" altLang="zh-CN" i="1" dirty="0">
                <a:ea typeface="黑体" panose="02010609060101010101" pitchFamily="2" charset="-122"/>
              </a:rPr>
              <a:t>y</a:t>
            </a:r>
            <a:r>
              <a:rPr lang="zh-CN" altLang="en-US" dirty="0">
                <a:ea typeface="黑体" panose="02010609060101010101" pitchFamily="2" charset="-122"/>
              </a:rPr>
              <a:t>就有</a:t>
            </a:r>
            <a:r>
              <a:rPr lang="en-US" altLang="zh-CN" dirty="0">
                <a:ea typeface="黑体" panose="02010609060101010101" pitchFamily="2" charset="-122"/>
              </a:rPr>
              <a:t>  </a:t>
            </a:r>
            <a:r>
              <a:rPr lang="en-US" altLang="zh-CN" i="1" dirty="0">
                <a:ea typeface="黑体" panose="02010609060101010101" pitchFamily="2" charset="-122"/>
              </a:rPr>
              <a:t>f</a:t>
            </a:r>
            <a:r>
              <a:rPr lang="en-US" altLang="zh-CN" dirty="0">
                <a:ea typeface="黑体" panose="02010609060101010101" pitchFamily="2" charset="-122"/>
              </a:rPr>
              <a:t>(</a:t>
            </a:r>
            <a:r>
              <a:rPr lang="en-US" altLang="zh-CN" i="1" dirty="0">
                <a:ea typeface="黑体" panose="02010609060101010101" pitchFamily="2" charset="-122"/>
              </a:rPr>
              <a:t>x</a:t>
            </a:r>
            <a:r>
              <a:rPr lang="en-US" altLang="zh-CN" dirty="0">
                <a:ea typeface="黑体" panose="02010609060101010101" pitchFamily="2" charset="-122"/>
              </a:rPr>
              <a:t>) &lt; </a:t>
            </a:r>
            <a:r>
              <a:rPr lang="en-US" altLang="zh-CN" i="1" dirty="0">
                <a:ea typeface="黑体" panose="02010609060101010101" pitchFamily="2" charset="-122"/>
              </a:rPr>
              <a:t>f </a:t>
            </a:r>
            <a:r>
              <a:rPr lang="en-US" altLang="zh-CN" dirty="0">
                <a:ea typeface="黑体" panose="02010609060101010101" pitchFamily="2" charset="-122"/>
              </a:rPr>
              <a:t>(</a:t>
            </a:r>
            <a:r>
              <a:rPr lang="en-US" altLang="zh-CN" i="1" dirty="0">
                <a:ea typeface="黑体" panose="02010609060101010101" pitchFamily="2" charset="-122"/>
              </a:rPr>
              <a:t>y</a:t>
            </a:r>
            <a:r>
              <a:rPr lang="en-US" altLang="zh-CN" dirty="0">
                <a:ea typeface="黑体" panose="02010609060101010101" pitchFamily="2" charset="-122"/>
              </a:rPr>
              <a:t>)</a:t>
            </a:r>
            <a:r>
              <a:rPr lang="zh-CN" altLang="en-US" dirty="0">
                <a:ea typeface="黑体" panose="02010609060101010101" pitchFamily="2" charset="-122"/>
              </a:rPr>
              <a:t>。</a:t>
            </a:r>
          </a:p>
          <a:p>
            <a:pPr marL="441325" indent="-441325">
              <a:lnSpc>
                <a:spcPct val="130000"/>
              </a:lnSpc>
              <a:defRPr/>
            </a:pPr>
            <a:r>
              <a:rPr lang="zh-CN" altLang="en-US" dirty="0">
                <a:ea typeface="黑体" panose="02010609060101010101" pitchFamily="2" charset="-122"/>
              </a:rPr>
              <a:t> 类似地有严格递减函数 </a:t>
            </a:r>
            <a:r>
              <a:rPr lang="en-US" altLang="zh-CN" dirty="0">
                <a:ea typeface="黑体" panose="02010609060101010101" pitchFamily="2" charset="-122"/>
              </a:rPr>
              <a:t>(strictly decreasing)</a:t>
            </a:r>
            <a:r>
              <a:rPr lang="zh-CN" altLang="en-US" dirty="0">
                <a:ea typeface="黑体" panose="02010609060101010101" pitchFamily="2" charset="-122"/>
              </a:rPr>
              <a:t>。</a:t>
            </a:r>
            <a:endParaRPr lang="en-US" altLang="zh-CN" dirty="0">
              <a:ea typeface="黑体" panose="02010609060101010101" pitchFamily="2" charset="-122"/>
            </a:endParaRPr>
          </a:p>
        </p:txBody>
      </p:sp>
      <p:sp>
        <p:nvSpPr>
          <p:cNvPr id="7" name="TextBox 6"/>
          <p:cNvSpPr txBox="1"/>
          <p:nvPr/>
        </p:nvSpPr>
        <p:spPr>
          <a:xfrm>
            <a:off x="1199456" y="4195355"/>
            <a:ext cx="8143875" cy="1152367"/>
          </a:xfrm>
          <a:prstGeom prst="rect">
            <a:avLst/>
          </a:prstGeom>
          <a:noFill/>
        </p:spPr>
        <p:txBody>
          <a:bodyPr>
            <a:spAutoFit/>
          </a:bodyPr>
          <a:lstStyle/>
          <a:p>
            <a:pPr latinLnBrk="1">
              <a:lnSpc>
                <a:spcPct val="130000"/>
              </a:lnSpc>
              <a:defRPr/>
            </a:pPr>
            <a:r>
              <a:rPr lang="zh-CN" altLang="en-US" i="0" dirty="0">
                <a:latin typeface="+mn-lt"/>
                <a:ea typeface="楷体_GB2312" panose="02010609030101010101" pitchFamily="49" charset="-122"/>
                <a:sym typeface="Symbol" panose="05050102010706020507" pitchFamily="18" charset="2"/>
              </a:rPr>
              <a:t></a:t>
            </a:r>
            <a:r>
              <a:rPr lang="en-US" altLang="zh-CN" dirty="0">
                <a:latin typeface="+mn-lt"/>
                <a:ea typeface="楷体_GB2312" panose="02010609030101010101" pitchFamily="49" charset="-122"/>
                <a:sym typeface="Symbol" panose="05050102010706020507" pitchFamily="18" charset="2"/>
              </a:rPr>
              <a:t>x</a:t>
            </a:r>
            <a:r>
              <a:rPr lang="en-US" altLang="zh-CN" i="0" dirty="0">
                <a:latin typeface="+mn-lt"/>
                <a:ea typeface="楷体_GB2312" panose="02010609030101010101" pitchFamily="49" charset="-122"/>
                <a:sym typeface="Symbol" panose="05050102010706020507" pitchFamily="18" charset="2"/>
              </a:rPr>
              <a:t> </a:t>
            </a:r>
            <a:r>
              <a:rPr lang="en-US" altLang="zh-CN" dirty="0">
                <a:latin typeface="+mn-lt"/>
                <a:ea typeface="楷体_GB2312" panose="02010609030101010101" pitchFamily="49" charset="-122"/>
                <a:sym typeface="Symbol" panose="05050102010706020507" pitchFamily="18" charset="2"/>
              </a:rPr>
              <a:t>y</a:t>
            </a:r>
            <a:r>
              <a:rPr lang="en-US" altLang="zh-CN" i="0" dirty="0">
                <a:latin typeface="+mn-lt"/>
                <a:ea typeface="楷体_GB2312" panose="02010609030101010101" pitchFamily="49" charset="-122"/>
                <a:sym typeface="Symbol" panose="05050102010706020507" pitchFamily="18" charset="2"/>
              </a:rPr>
              <a:t>(</a:t>
            </a:r>
            <a:r>
              <a:rPr lang="en-US" altLang="zh-CN" dirty="0">
                <a:ea typeface="楷体_GB2312" panose="02010609030101010101" pitchFamily="49" charset="-122"/>
                <a:sym typeface="Symbol" panose="05050102010706020507" pitchFamily="18" charset="2"/>
              </a:rPr>
              <a:t>x </a:t>
            </a:r>
            <a:r>
              <a:rPr lang="en-US" altLang="zh-CN" i="0" dirty="0">
                <a:latin typeface="+mn-lt"/>
                <a:ea typeface="楷体_GB2312" panose="02010609030101010101" pitchFamily="49" charset="-122"/>
                <a:sym typeface="Symbol" panose="05050102010706020507" pitchFamily="18" charset="2"/>
              </a:rPr>
              <a:t>&lt;</a:t>
            </a:r>
            <a:r>
              <a:rPr lang="en-US" altLang="zh-CN" dirty="0">
                <a:ea typeface="楷体_GB2312" panose="02010609030101010101" pitchFamily="49" charset="-122"/>
                <a:sym typeface="Symbol" panose="05050102010706020507" pitchFamily="18" charset="2"/>
              </a:rPr>
              <a:t>y</a:t>
            </a:r>
            <a:r>
              <a:rPr lang="en-US" altLang="zh-CN" i="0" dirty="0">
                <a:latin typeface="+mn-lt"/>
                <a:ea typeface="楷体_GB2312" panose="02010609030101010101" pitchFamily="49" charset="-122"/>
                <a:sym typeface="Symbol" panose="05050102010706020507" pitchFamily="18" charset="2"/>
              </a:rPr>
              <a:t> </a:t>
            </a:r>
            <a:r>
              <a:rPr lang="en-US" altLang="zh-CN" i="0" dirty="0">
                <a:latin typeface="+mn-lt"/>
                <a:ea typeface="楷体_GB2312" panose="02010609030101010101" pitchFamily="49" charset="-122"/>
              </a:rPr>
              <a:t>→</a:t>
            </a:r>
            <a:r>
              <a:rPr lang="en-US" altLang="zh-CN" i="0" dirty="0">
                <a:latin typeface="+mn-lt"/>
                <a:ea typeface="楷体_GB2312" panose="02010609030101010101" pitchFamily="49" charset="-122"/>
                <a:sym typeface="Symbol" panose="05050102010706020507" pitchFamily="18" charset="2"/>
              </a:rPr>
              <a:t> </a:t>
            </a:r>
            <a:r>
              <a:rPr lang="en-US" altLang="zh-CN" dirty="0">
                <a:latin typeface="+mn-lt"/>
                <a:ea typeface="楷体_GB2312" panose="02010609030101010101" pitchFamily="49" charset="-122"/>
                <a:sym typeface="Symbol" panose="05050102010706020507" pitchFamily="18" charset="2"/>
              </a:rPr>
              <a:t>f</a:t>
            </a:r>
            <a:r>
              <a:rPr lang="en-US" altLang="zh-CN" i="0" dirty="0">
                <a:latin typeface="+mn-lt"/>
                <a:ea typeface="楷体_GB2312" panose="02010609030101010101" pitchFamily="49" charset="-122"/>
                <a:sym typeface="Symbol" panose="05050102010706020507" pitchFamily="18" charset="2"/>
              </a:rPr>
              <a:t>(</a:t>
            </a:r>
            <a:r>
              <a:rPr lang="en-US" altLang="zh-CN" dirty="0">
                <a:ea typeface="楷体_GB2312" panose="02010609030101010101" pitchFamily="49" charset="-122"/>
                <a:sym typeface="Symbol" panose="05050102010706020507" pitchFamily="18" charset="2"/>
              </a:rPr>
              <a:t>x</a:t>
            </a:r>
            <a:r>
              <a:rPr lang="en-US" altLang="zh-CN" i="0" dirty="0">
                <a:latin typeface="+mn-lt"/>
                <a:ea typeface="楷体_GB2312" panose="02010609030101010101" pitchFamily="49" charset="-122"/>
                <a:cs typeface="Times New Roman" panose="02020603050405020304" pitchFamily="18" charset="0"/>
              </a:rPr>
              <a:t>) &lt; </a:t>
            </a:r>
            <a:r>
              <a:rPr lang="en-US" altLang="zh-CN" dirty="0">
                <a:latin typeface="+mn-lt"/>
                <a:ea typeface="楷体_GB2312" panose="02010609030101010101" pitchFamily="49" charset="-122"/>
                <a:cs typeface="Times New Roman" panose="02020603050405020304" pitchFamily="18" charset="0"/>
              </a:rPr>
              <a:t>f</a:t>
            </a:r>
            <a:r>
              <a:rPr lang="en-US" altLang="zh-CN" i="0" dirty="0">
                <a:latin typeface="+mn-lt"/>
                <a:ea typeface="楷体_GB2312" panose="02010609030101010101" pitchFamily="49" charset="-122"/>
                <a:cs typeface="Times New Roman" panose="02020603050405020304" pitchFamily="18" charset="0"/>
              </a:rPr>
              <a:t>(</a:t>
            </a:r>
            <a:r>
              <a:rPr lang="en-US" altLang="zh-CN" dirty="0">
                <a:ea typeface="楷体_GB2312" panose="02010609030101010101" pitchFamily="49" charset="-122"/>
                <a:sym typeface="Symbol" panose="05050102010706020507" pitchFamily="18" charset="2"/>
              </a:rPr>
              <a:t>y</a:t>
            </a:r>
            <a:r>
              <a:rPr lang="en-US" altLang="zh-CN" i="0" dirty="0">
                <a:latin typeface="+mn-lt"/>
                <a:ea typeface="楷体_GB2312" panose="02010609030101010101" pitchFamily="49" charset="-122"/>
                <a:cs typeface="Times New Roman" panose="02020603050405020304" pitchFamily="18" charset="0"/>
              </a:rPr>
              <a:t>) </a:t>
            </a:r>
            <a:r>
              <a:rPr lang="en-US" altLang="zh-CN" i="0" dirty="0">
                <a:latin typeface="+mn-lt"/>
                <a:ea typeface="楷体_GB2312" panose="02010609030101010101" pitchFamily="49" charset="-122"/>
                <a:sym typeface="Symbol" panose="05050102010706020507" pitchFamily="18" charset="2"/>
              </a:rPr>
              <a:t>) </a:t>
            </a:r>
            <a:r>
              <a:rPr lang="zh-CN" altLang="en-US" i="0" dirty="0">
                <a:latin typeface="+mn-lt"/>
                <a:ea typeface="楷体_GB2312" panose="02010609030101010101" pitchFamily="49" charset="-122"/>
                <a:sym typeface="Symbol" panose="05050102010706020507" pitchFamily="18" charset="2"/>
              </a:rPr>
              <a:t>永真   </a:t>
            </a:r>
            <a:r>
              <a:rPr lang="zh-CN" altLang="en-US" i="0" dirty="0">
                <a:latin typeface="+mn-lt"/>
                <a:ea typeface="楷体_GB2312" panose="02010609030101010101" pitchFamily="49" charset="-122"/>
              </a:rPr>
              <a:t>严格递增</a:t>
            </a:r>
          </a:p>
          <a:p>
            <a:pPr latinLnBrk="1">
              <a:lnSpc>
                <a:spcPct val="130000"/>
              </a:lnSpc>
              <a:defRPr/>
            </a:pPr>
            <a:r>
              <a:rPr lang="zh-CN" altLang="en-US" i="0" dirty="0">
                <a:latin typeface="+mn-lt"/>
                <a:ea typeface="楷体_GB2312" panose="02010609030101010101" pitchFamily="49" charset="-122"/>
                <a:sym typeface="Symbol" panose="05050102010706020507" pitchFamily="18" charset="2"/>
              </a:rPr>
              <a:t></a:t>
            </a:r>
            <a:r>
              <a:rPr lang="en-US" altLang="zh-CN" dirty="0">
                <a:ea typeface="楷体_GB2312" panose="02010609030101010101" pitchFamily="49" charset="-122"/>
                <a:sym typeface="Symbol" panose="05050102010706020507" pitchFamily="18" charset="2"/>
              </a:rPr>
              <a:t>x</a:t>
            </a:r>
            <a:r>
              <a:rPr lang="en-US" altLang="zh-CN" i="0" dirty="0">
                <a:latin typeface="+mn-lt"/>
                <a:ea typeface="楷体_GB2312" panose="02010609030101010101" pitchFamily="49" charset="-122"/>
                <a:sym typeface="Symbol" panose="05050102010706020507" pitchFamily="18" charset="2"/>
              </a:rPr>
              <a:t> </a:t>
            </a:r>
            <a:r>
              <a:rPr lang="en-US" altLang="zh-CN" dirty="0">
                <a:ea typeface="楷体_GB2312" panose="02010609030101010101" pitchFamily="49" charset="-122"/>
                <a:sym typeface="Symbol" panose="05050102010706020507" pitchFamily="18" charset="2"/>
              </a:rPr>
              <a:t>y </a:t>
            </a:r>
            <a:r>
              <a:rPr lang="en-US" altLang="zh-CN" i="0" dirty="0">
                <a:latin typeface="+mn-lt"/>
                <a:ea typeface="楷体_GB2312" panose="02010609030101010101" pitchFamily="49" charset="-122"/>
                <a:sym typeface="Symbol" panose="05050102010706020507" pitchFamily="18" charset="2"/>
              </a:rPr>
              <a:t>(</a:t>
            </a:r>
            <a:r>
              <a:rPr lang="en-US" altLang="zh-CN" dirty="0">
                <a:latin typeface="+mn-lt"/>
                <a:ea typeface="楷体_GB2312" panose="02010609030101010101" pitchFamily="49" charset="-122"/>
                <a:sym typeface="Symbol" panose="05050102010706020507" pitchFamily="18" charset="2"/>
              </a:rPr>
              <a:t>x</a:t>
            </a:r>
            <a:r>
              <a:rPr lang="en-US" altLang="zh-CN" i="0" dirty="0">
                <a:latin typeface="+mn-lt"/>
                <a:ea typeface="楷体_GB2312" panose="02010609030101010101" pitchFamily="49" charset="-122"/>
                <a:sym typeface="Symbol" panose="05050102010706020507" pitchFamily="18" charset="2"/>
              </a:rPr>
              <a:t>&lt;</a:t>
            </a:r>
            <a:r>
              <a:rPr lang="en-US" altLang="zh-CN" dirty="0">
                <a:ea typeface="楷体_GB2312" panose="02010609030101010101" pitchFamily="49" charset="-122"/>
                <a:sym typeface="Symbol" panose="05050102010706020507" pitchFamily="18" charset="2"/>
              </a:rPr>
              <a:t>y</a:t>
            </a:r>
            <a:r>
              <a:rPr lang="en-US" altLang="zh-CN" i="0" dirty="0">
                <a:latin typeface="+mn-lt"/>
                <a:ea typeface="楷体_GB2312" panose="02010609030101010101" pitchFamily="49" charset="-122"/>
                <a:sym typeface="Symbol" panose="05050102010706020507" pitchFamily="18" charset="2"/>
              </a:rPr>
              <a:t> </a:t>
            </a:r>
            <a:r>
              <a:rPr lang="en-US" altLang="zh-CN" i="0" dirty="0">
                <a:latin typeface="+mn-lt"/>
                <a:ea typeface="楷体_GB2312" panose="02010609030101010101" pitchFamily="49" charset="-122"/>
              </a:rPr>
              <a:t>→</a:t>
            </a:r>
            <a:r>
              <a:rPr lang="en-US" altLang="zh-CN" i="0" dirty="0">
                <a:latin typeface="+mn-lt"/>
                <a:ea typeface="楷体_GB2312" panose="02010609030101010101" pitchFamily="49" charset="-122"/>
                <a:sym typeface="Symbol" panose="05050102010706020507" pitchFamily="18" charset="2"/>
              </a:rPr>
              <a:t> </a:t>
            </a:r>
            <a:r>
              <a:rPr lang="en-US" altLang="zh-CN" dirty="0">
                <a:latin typeface="+mn-lt"/>
                <a:ea typeface="楷体_GB2312" panose="02010609030101010101" pitchFamily="49" charset="-122"/>
                <a:sym typeface="Symbol" panose="05050102010706020507" pitchFamily="18" charset="2"/>
              </a:rPr>
              <a:t>f</a:t>
            </a:r>
            <a:r>
              <a:rPr lang="en-US" altLang="zh-CN" i="0" dirty="0">
                <a:latin typeface="+mn-lt"/>
                <a:ea typeface="楷体_GB2312" panose="02010609030101010101" pitchFamily="49" charset="-122"/>
                <a:sym typeface="Symbol" panose="05050102010706020507" pitchFamily="18" charset="2"/>
              </a:rPr>
              <a:t>(</a:t>
            </a:r>
            <a:r>
              <a:rPr lang="en-US" altLang="zh-CN" dirty="0">
                <a:ea typeface="楷体_GB2312" panose="02010609030101010101" pitchFamily="49" charset="-122"/>
                <a:sym typeface="Symbol" panose="05050102010706020507" pitchFamily="18" charset="2"/>
              </a:rPr>
              <a:t>x</a:t>
            </a:r>
            <a:r>
              <a:rPr lang="en-US" altLang="zh-CN" i="0" dirty="0">
                <a:latin typeface="+mn-lt"/>
                <a:ea typeface="楷体_GB2312" panose="02010609030101010101" pitchFamily="49" charset="-122"/>
                <a:cs typeface="Times New Roman" panose="02020603050405020304" pitchFamily="18" charset="0"/>
              </a:rPr>
              <a:t>)&gt;</a:t>
            </a:r>
            <a:r>
              <a:rPr lang="en-US" altLang="zh-CN" dirty="0">
                <a:latin typeface="+mn-lt"/>
                <a:ea typeface="楷体_GB2312" panose="02010609030101010101" pitchFamily="49" charset="-122"/>
                <a:cs typeface="Times New Roman" panose="02020603050405020304" pitchFamily="18" charset="0"/>
              </a:rPr>
              <a:t>f</a:t>
            </a:r>
            <a:r>
              <a:rPr lang="en-US" altLang="zh-CN" i="0" dirty="0">
                <a:latin typeface="+mn-lt"/>
                <a:ea typeface="楷体_GB2312" panose="02010609030101010101" pitchFamily="49" charset="-122"/>
                <a:cs typeface="Times New Roman" panose="02020603050405020304" pitchFamily="18" charset="0"/>
              </a:rPr>
              <a:t>(</a:t>
            </a:r>
            <a:r>
              <a:rPr lang="en-US" altLang="zh-CN" dirty="0">
                <a:ea typeface="楷体_GB2312" panose="02010609030101010101" pitchFamily="49" charset="-122"/>
                <a:sym typeface="Symbol" panose="05050102010706020507" pitchFamily="18" charset="2"/>
              </a:rPr>
              <a:t>y</a:t>
            </a:r>
            <a:r>
              <a:rPr lang="en-US" altLang="zh-CN" i="0" dirty="0">
                <a:latin typeface="+mn-lt"/>
                <a:ea typeface="楷体_GB2312" panose="02010609030101010101" pitchFamily="49" charset="-122"/>
                <a:cs typeface="Times New Roman" panose="02020603050405020304" pitchFamily="18" charset="0"/>
              </a:rPr>
              <a:t>) </a:t>
            </a:r>
            <a:r>
              <a:rPr lang="en-US" altLang="zh-CN" i="0" dirty="0">
                <a:latin typeface="+mn-lt"/>
                <a:ea typeface="楷体_GB2312" panose="02010609030101010101" pitchFamily="49" charset="-122"/>
                <a:sym typeface="Symbol" panose="05050102010706020507" pitchFamily="18" charset="2"/>
              </a:rPr>
              <a:t>) </a:t>
            </a:r>
            <a:r>
              <a:rPr lang="zh-CN" altLang="en-US" i="0" dirty="0">
                <a:latin typeface="+mn-lt"/>
                <a:ea typeface="楷体_GB2312" panose="02010609030101010101" pitchFamily="49" charset="-122"/>
                <a:sym typeface="Symbol" panose="05050102010706020507" pitchFamily="18" charset="2"/>
              </a:rPr>
              <a:t>永真   </a:t>
            </a:r>
            <a:r>
              <a:rPr lang="zh-CN" altLang="en-US" i="0" dirty="0">
                <a:latin typeface="+mn-lt"/>
                <a:ea typeface="楷体_GB2312" panose="02010609030101010101" pitchFamily="49" charset="-122"/>
              </a:rPr>
              <a:t>严格递减</a:t>
            </a:r>
          </a:p>
        </p:txBody>
      </p:sp>
      <p:sp>
        <p:nvSpPr>
          <p:cNvPr id="5" name="TextBox 4"/>
          <p:cNvSpPr txBox="1"/>
          <p:nvPr/>
        </p:nvSpPr>
        <p:spPr>
          <a:xfrm>
            <a:off x="7392144" y="5301447"/>
            <a:ext cx="4643437" cy="1055688"/>
          </a:xfrm>
          <a:prstGeom prst="wedgeRoundRectCallout">
            <a:avLst>
              <a:gd name="adj1" fmla="val -41016"/>
              <a:gd name="adj2" fmla="val -98799"/>
              <a:gd name="adj3" fmla="val 16667"/>
            </a:avLst>
          </a:prstGeom>
        </p:spPr>
        <p:style>
          <a:lnRef idx="1">
            <a:schemeClr val="accent2"/>
          </a:lnRef>
          <a:fillRef idx="3">
            <a:schemeClr val="accent2"/>
          </a:fillRef>
          <a:effectRef idx="2">
            <a:schemeClr val="accent2"/>
          </a:effectRef>
          <a:fontRef idx="minor">
            <a:schemeClr val="lt1"/>
          </a:fontRef>
        </p:style>
        <p:txBody>
          <a:bodyPr>
            <a:spAutoFit/>
          </a:bodyPr>
          <a:lstStyle/>
          <a:p>
            <a:pPr latinLnBrk="1">
              <a:defRPr/>
            </a:pPr>
            <a:r>
              <a:rPr lang="zh-CN" altLang="en-US" i="0" dirty="0">
                <a:effectLst>
                  <a:outerShdw blurRad="38100" dist="38100" dir="2700000" algn="tl">
                    <a:srgbClr val="000000">
                      <a:alpha val="43137"/>
                    </a:srgbClr>
                  </a:outerShdw>
                </a:effectLst>
              </a:rPr>
              <a:t>严格递增或严格递减的函数必定是一对一函数！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pPr>
              <a:defRPr/>
            </a:pPr>
            <a:r>
              <a:rPr lang="en-US" altLang="zh-CN"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DEFINITION 7. </a:t>
            </a:r>
            <a:r>
              <a:rPr lang="zh-CN" altLang="en-US"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映上函数</a:t>
            </a:r>
            <a:r>
              <a:rPr lang="en-US" altLang="zh-CN"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a:t>
            </a:r>
          </a:p>
        </p:txBody>
      </p:sp>
      <p:sp>
        <p:nvSpPr>
          <p:cNvPr id="264195" name="Rectangle 3"/>
          <p:cNvSpPr>
            <a:spLocks noGrp="1" noChangeArrowheads="1"/>
          </p:cNvSpPr>
          <p:nvPr>
            <p:ph idx="1"/>
          </p:nvPr>
        </p:nvSpPr>
        <p:spPr>
          <a:xfrm>
            <a:off x="749302" y="1447805"/>
            <a:ext cx="10818820" cy="1981195"/>
          </a:xfrm>
          <a:solidFill>
            <a:schemeClr val="bg1"/>
          </a:solidFill>
          <a:ln>
            <a:solidFill>
              <a:schemeClr val="tx1"/>
            </a:solidFill>
          </a:ln>
          <a:effectLst>
            <a:outerShdw dist="107763" dir="13500000" algn="ctr" rotWithShape="0">
              <a:schemeClr val="bg2"/>
            </a:outerShdw>
          </a:effectLst>
        </p:spPr>
        <p:txBody>
          <a:bodyPr/>
          <a:lstStyle/>
          <a:p>
            <a:pPr>
              <a:lnSpc>
                <a:spcPct val="130000"/>
              </a:lnSpc>
              <a:defRPr/>
            </a:pPr>
            <a:r>
              <a:rPr lang="zh-CN" altLang="en-US" dirty="0">
                <a:ea typeface="黑体" panose="02010609060101010101" pitchFamily="2" charset="-122"/>
              </a:rPr>
              <a:t>从</a:t>
            </a:r>
            <a:r>
              <a:rPr lang="en-US" altLang="zh-CN" dirty="0">
                <a:ea typeface="黑体" panose="02010609060101010101" pitchFamily="2" charset="-122"/>
              </a:rPr>
              <a:t>A</a:t>
            </a:r>
            <a:r>
              <a:rPr lang="zh-CN" altLang="en-US" dirty="0">
                <a:ea typeface="黑体" panose="02010609060101010101" pitchFamily="2" charset="-122"/>
              </a:rPr>
              <a:t>到</a:t>
            </a:r>
            <a:r>
              <a:rPr lang="en-US" altLang="zh-CN" dirty="0">
                <a:ea typeface="黑体" panose="02010609060101010101" pitchFamily="2" charset="-122"/>
              </a:rPr>
              <a:t>B</a:t>
            </a:r>
            <a:r>
              <a:rPr lang="zh-CN" altLang="en-US" dirty="0">
                <a:ea typeface="黑体" panose="02010609060101010101" pitchFamily="2" charset="-122"/>
              </a:rPr>
              <a:t>的函数 </a:t>
            </a:r>
            <a:r>
              <a:rPr lang="en-US" altLang="zh-CN" i="1" dirty="0">
                <a:solidFill>
                  <a:srgbClr val="C00000"/>
                </a:solidFill>
                <a:ea typeface="黑体" panose="02010609060101010101" pitchFamily="2" charset="-122"/>
              </a:rPr>
              <a:t>f </a:t>
            </a:r>
            <a:r>
              <a:rPr lang="zh-CN" altLang="en-US" dirty="0">
                <a:ea typeface="黑体" panose="02010609060101010101" pitchFamily="2" charset="-122"/>
              </a:rPr>
              <a:t>称为</a:t>
            </a:r>
            <a:r>
              <a:rPr lang="zh-CN" altLang="en-US" dirty="0">
                <a:solidFill>
                  <a:srgbClr val="C00000"/>
                </a:solidFill>
                <a:ea typeface="黑体" panose="02010609060101010101" pitchFamily="2" charset="-122"/>
              </a:rPr>
              <a:t>映上的</a:t>
            </a:r>
            <a:r>
              <a:rPr lang="zh-CN" altLang="en-US" dirty="0">
                <a:ea typeface="黑体" panose="02010609060101010101" pitchFamily="2" charset="-122"/>
              </a:rPr>
              <a:t>或</a:t>
            </a:r>
            <a:r>
              <a:rPr lang="zh-CN" altLang="en-US" dirty="0">
                <a:solidFill>
                  <a:srgbClr val="C00000"/>
                </a:solidFill>
                <a:ea typeface="黑体" panose="02010609060101010101" pitchFamily="2" charset="-122"/>
              </a:rPr>
              <a:t>满射的</a:t>
            </a:r>
            <a:r>
              <a:rPr lang="en-US" altLang="zh-CN" dirty="0">
                <a:ea typeface="黑体" panose="02010609060101010101" pitchFamily="2" charset="-122"/>
              </a:rPr>
              <a:t>(onto, or </a:t>
            </a:r>
            <a:r>
              <a:rPr lang="en-US" altLang="zh-CN" dirty="0" err="1">
                <a:ea typeface="黑体" panose="02010609060101010101" pitchFamily="2" charset="-122"/>
              </a:rPr>
              <a:t>surjective</a:t>
            </a:r>
            <a:r>
              <a:rPr lang="en-US" altLang="zh-CN" dirty="0">
                <a:ea typeface="黑体" panose="02010609060101010101" pitchFamily="2" charset="-122"/>
              </a:rPr>
              <a:t>)</a:t>
            </a:r>
            <a:r>
              <a:rPr lang="zh-CN" altLang="en-US" dirty="0">
                <a:ea typeface="黑体" panose="02010609060101010101" pitchFamily="2" charset="-122"/>
              </a:rPr>
              <a:t>，当且仅当对每个 </a:t>
            </a:r>
            <a:r>
              <a:rPr lang="en-US" altLang="zh-CN" i="1" dirty="0" err="1">
                <a:ea typeface="黑体" panose="02010609060101010101" pitchFamily="2" charset="-122"/>
              </a:rPr>
              <a:t>b</a:t>
            </a:r>
            <a:r>
              <a:rPr lang="en-US" altLang="zh-CN" dirty="0" err="1">
                <a:ea typeface="黑体" panose="02010609060101010101" pitchFamily="2" charset="-122"/>
              </a:rPr>
              <a:t>∈B</a:t>
            </a:r>
            <a:r>
              <a:rPr lang="en-US" altLang="zh-CN" dirty="0">
                <a:ea typeface="黑体" panose="02010609060101010101" pitchFamily="2" charset="-122"/>
              </a:rPr>
              <a:t> </a:t>
            </a:r>
            <a:r>
              <a:rPr lang="zh-CN" altLang="en-US" dirty="0">
                <a:ea typeface="黑体" panose="02010609060101010101" pitchFamily="2" charset="-122"/>
              </a:rPr>
              <a:t>都有 </a:t>
            </a:r>
            <a:r>
              <a:rPr lang="en-US" altLang="zh-CN" i="1" dirty="0" err="1">
                <a:ea typeface="黑体" panose="02010609060101010101" pitchFamily="2" charset="-122"/>
              </a:rPr>
              <a:t>a</a:t>
            </a:r>
            <a:r>
              <a:rPr lang="en-US" altLang="zh-CN" dirty="0" err="1">
                <a:ea typeface="黑体" panose="02010609060101010101" pitchFamily="2" charset="-122"/>
              </a:rPr>
              <a:t>∈A</a:t>
            </a:r>
            <a:r>
              <a:rPr lang="zh-CN" altLang="en-US" dirty="0">
                <a:ea typeface="黑体" panose="02010609060101010101" pitchFamily="2" charset="-122"/>
              </a:rPr>
              <a:t>使得 </a:t>
            </a:r>
            <a:r>
              <a:rPr lang="en-US" altLang="zh-CN" i="1" dirty="0">
                <a:ea typeface="黑体" panose="02010609060101010101" pitchFamily="2" charset="-122"/>
              </a:rPr>
              <a:t>f </a:t>
            </a:r>
            <a:r>
              <a:rPr lang="en-US" altLang="zh-CN" dirty="0">
                <a:ea typeface="黑体" panose="02010609060101010101" pitchFamily="2" charset="-122"/>
              </a:rPr>
              <a:t>(</a:t>
            </a:r>
            <a:r>
              <a:rPr lang="en-US" altLang="zh-CN" i="1" dirty="0">
                <a:ea typeface="黑体" panose="02010609060101010101" pitchFamily="2" charset="-122"/>
              </a:rPr>
              <a:t>a</a:t>
            </a:r>
            <a:r>
              <a:rPr lang="en-US" altLang="zh-CN" dirty="0">
                <a:ea typeface="黑体" panose="02010609060101010101" pitchFamily="2" charset="-122"/>
              </a:rPr>
              <a:t>) = </a:t>
            </a:r>
            <a:r>
              <a:rPr lang="en-US" altLang="zh-CN" i="1" dirty="0">
                <a:ea typeface="黑体" panose="02010609060101010101" pitchFamily="2" charset="-122"/>
              </a:rPr>
              <a:t>b</a:t>
            </a:r>
            <a:r>
              <a:rPr lang="zh-CN" altLang="en-US" dirty="0">
                <a:ea typeface="黑体" panose="02010609060101010101" pitchFamily="2" charset="-122"/>
              </a:rPr>
              <a:t>。</a:t>
            </a:r>
            <a:endParaRPr lang="zh-CN" altLang="en-US" sz="2000" dirty="0">
              <a:sym typeface="Symbol" panose="05050102010706020507" pitchFamily="18" charset="2"/>
            </a:endParaRPr>
          </a:p>
          <a:p>
            <a:pPr algn="ctr">
              <a:lnSpc>
                <a:spcPct val="130000"/>
              </a:lnSpc>
              <a:spcBef>
                <a:spcPts val="0"/>
              </a:spcBef>
              <a:buNone/>
              <a:defRPr/>
            </a:pPr>
            <a:r>
              <a:rPr lang="zh-CN" altLang="en-US" dirty="0">
                <a:ea typeface="黑体" panose="02010609060101010101" pitchFamily="2" charset="-122"/>
              </a:rPr>
              <a:t>函数 </a:t>
            </a:r>
            <a:r>
              <a:rPr lang="en-US" altLang="zh-CN" i="1" dirty="0">
                <a:ea typeface="黑体" panose="02010609060101010101" pitchFamily="2" charset="-122"/>
              </a:rPr>
              <a:t>f </a:t>
            </a:r>
            <a:r>
              <a:rPr lang="zh-CN" altLang="en-US" dirty="0">
                <a:ea typeface="黑体" panose="02010609060101010101" pitchFamily="2" charset="-122"/>
              </a:rPr>
              <a:t>为映上的</a:t>
            </a:r>
            <a:r>
              <a:rPr lang="zh-CN" altLang="en-US" dirty="0">
                <a:ea typeface="黑体" panose="02010609060101010101" pitchFamily="2" charset="-122"/>
                <a:sym typeface="Symbol" panose="05050102010706020507"/>
              </a:rPr>
              <a:t></a:t>
            </a:r>
            <a:r>
              <a:rPr lang="zh-CN" altLang="en-US" dirty="0">
                <a:sym typeface="Symbol" panose="05050102010706020507" pitchFamily="18" charset="2"/>
              </a:rPr>
              <a:t></a:t>
            </a:r>
            <a:r>
              <a:rPr lang="en-US" altLang="zh-CN" i="1" dirty="0" err="1">
                <a:sym typeface="Symbol" panose="05050102010706020507" pitchFamily="18" charset="2"/>
              </a:rPr>
              <a:t>b</a:t>
            </a:r>
            <a:r>
              <a:rPr lang="en-US" altLang="zh-CN" dirty="0" err="1">
                <a:ea typeface="黑体" panose="02010609060101010101" pitchFamily="2" charset="-122"/>
              </a:rPr>
              <a:t>∈B</a:t>
            </a:r>
            <a:r>
              <a:rPr lang="en-US" altLang="zh-CN" dirty="0">
                <a:sym typeface="Symbol" panose="05050102010706020507" pitchFamily="18" charset="2"/>
              </a:rPr>
              <a:t> </a:t>
            </a:r>
            <a:r>
              <a:rPr lang="en-US" altLang="zh-CN" i="1" dirty="0" err="1">
                <a:sym typeface="Symbol" panose="05050102010706020507" pitchFamily="18" charset="2"/>
              </a:rPr>
              <a:t>a</a:t>
            </a:r>
            <a:r>
              <a:rPr lang="en-US" altLang="zh-CN" dirty="0" err="1">
                <a:ea typeface="黑体" panose="02010609060101010101" pitchFamily="2" charset="-122"/>
              </a:rPr>
              <a:t>∈A</a:t>
            </a:r>
            <a:r>
              <a:rPr lang="en-US" altLang="zh-CN" dirty="0">
                <a:sym typeface="Symbol" panose="05050102010706020507" pitchFamily="18" charset="2"/>
              </a:rPr>
              <a:t>( </a:t>
            </a:r>
            <a:r>
              <a:rPr lang="en-US" altLang="zh-CN" i="1" dirty="0">
                <a:sym typeface="Symbol" panose="05050102010706020507" pitchFamily="18" charset="2"/>
              </a:rPr>
              <a:t>f </a:t>
            </a:r>
            <a:r>
              <a:rPr lang="en-US" altLang="zh-CN" dirty="0">
                <a:sym typeface="Symbol" panose="05050102010706020507" pitchFamily="18" charset="2"/>
              </a:rPr>
              <a:t>(</a:t>
            </a:r>
            <a:r>
              <a:rPr lang="en-US" altLang="zh-CN" i="1" dirty="0">
                <a:sym typeface="Symbol" panose="05050102010706020507" pitchFamily="18" charset="2"/>
              </a:rPr>
              <a:t>a</a:t>
            </a:r>
            <a:r>
              <a:rPr lang="en-US" altLang="zh-CN" dirty="0">
                <a:cs typeface="Times New Roman" panose="02020603050405020304" pitchFamily="18" charset="0"/>
              </a:rPr>
              <a:t>)=</a:t>
            </a:r>
            <a:r>
              <a:rPr lang="en-US" altLang="zh-CN" i="1" dirty="0">
                <a:sym typeface="Symbol" panose="05050102010706020507" pitchFamily="18" charset="2"/>
              </a:rPr>
              <a:t>b</a:t>
            </a:r>
            <a:r>
              <a:rPr lang="en-US" altLang="zh-CN" dirty="0">
                <a:cs typeface="Times New Roman" panose="02020603050405020304" pitchFamily="18" charset="0"/>
              </a:rPr>
              <a:t> </a:t>
            </a:r>
            <a:r>
              <a:rPr lang="en-US" altLang="zh-CN" dirty="0">
                <a:sym typeface="Symbol" panose="05050102010706020507" pitchFamily="18" charset="2"/>
              </a:rPr>
              <a:t>) </a:t>
            </a:r>
          </a:p>
        </p:txBody>
      </p:sp>
      <p:sp>
        <p:nvSpPr>
          <p:cNvPr id="32771" name="Text Box 4"/>
          <p:cNvSpPr txBox="1">
            <a:spLocks noChangeArrowheads="1"/>
          </p:cNvSpPr>
          <p:nvPr/>
        </p:nvSpPr>
        <p:spPr bwMode="auto">
          <a:xfrm>
            <a:off x="2166938" y="3789040"/>
            <a:ext cx="4214812" cy="461962"/>
          </a:xfrm>
          <a:prstGeom prst="rect">
            <a:avLst/>
          </a:prstGeom>
          <a:noFill/>
          <a:ln w="9525">
            <a:noFill/>
            <a:miter lim="800000"/>
          </a:ln>
        </p:spPr>
        <p:txBody>
          <a:bodyPr>
            <a:spAutoFit/>
          </a:bodyPr>
          <a:lstStyle/>
          <a:p>
            <a:pPr latinLnBrk="1"/>
            <a:r>
              <a:rPr lang="zh-CN" altLang="en-US" sz="2400" i="0">
                <a:latin typeface="仿宋_GB2312" panose="02010609030101010101" pitchFamily="49" charset="-122"/>
                <a:ea typeface="仿宋_GB2312" panose="02010609030101010101" pitchFamily="49" charset="-122"/>
              </a:rPr>
              <a:t>映上的、满函数、满射</a:t>
            </a:r>
          </a:p>
        </p:txBody>
      </p:sp>
      <p:sp>
        <p:nvSpPr>
          <p:cNvPr id="6" name="Rectangle 8"/>
          <p:cNvSpPr>
            <a:spLocks noChangeArrowheads="1"/>
          </p:cNvSpPr>
          <p:nvPr/>
        </p:nvSpPr>
        <p:spPr bwMode="auto">
          <a:xfrm>
            <a:off x="6095682" y="4586262"/>
            <a:ext cx="360363" cy="503238"/>
          </a:xfrm>
          <a:prstGeom prst="rect">
            <a:avLst/>
          </a:prstGeom>
          <a:noFill/>
          <a:ln w="9525">
            <a:noFill/>
            <a:miter lim="800000"/>
          </a:ln>
        </p:spPr>
        <p:txBody>
          <a:bodyPr lIns="92075" tIns="46038" rIns="92075" bIns="46038"/>
          <a:lstStyle/>
          <a:p>
            <a:pPr marL="342900" indent="-342900" latinLnBrk="1">
              <a:buSzPct val="80000"/>
            </a:pPr>
            <a:r>
              <a:rPr lang="en-US" altLang="zh-CN" sz="2000" dirty="0"/>
              <a:t>b</a:t>
            </a:r>
          </a:p>
        </p:txBody>
      </p:sp>
      <p:sp>
        <p:nvSpPr>
          <p:cNvPr id="7" name="Rectangle 9"/>
          <p:cNvSpPr>
            <a:spLocks noChangeArrowheads="1"/>
          </p:cNvSpPr>
          <p:nvPr/>
        </p:nvSpPr>
        <p:spPr bwMode="auto">
          <a:xfrm>
            <a:off x="6344102" y="5187627"/>
            <a:ext cx="288925" cy="503238"/>
          </a:xfrm>
          <a:prstGeom prst="rect">
            <a:avLst/>
          </a:prstGeom>
          <a:noFill/>
          <a:ln w="9525">
            <a:noFill/>
            <a:miter lim="800000"/>
          </a:ln>
          <a:effectLst/>
        </p:spPr>
        <p:txBody>
          <a:bodyPr lIns="92075" tIns="46038" rIns="92075" bIns="46038"/>
          <a:lstStyle/>
          <a:p>
            <a:pPr marL="342900" indent="-342900" latinLnBrk="1">
              <a:buSzPct val="80000"/>
              <a:defRPr/>
            </a:pPr>
            <a:r>
              <a:rPr lang="en-US" altLang="zh-CN" sz="2000" b="1" dirty="0">
                <a:solidFill>
                  <a:srgbClr val="C00000"/>
                </a:solidFill>
                <a:effectLst>
                  <a:outerShdw blurRad="38100" dist="38100" dir="2700000" algn="tl">
                    <a:srgbClr val="000000">
                      <a:alpha val="43137"/>
                    </a:srgbClr>
                  </a:outerShdw>
                </a:effectLst>
              </a:rPr>
              <a:t>c</a:t>
            </a:r>
          </a:p>
        </p:txBody>
      </p:sp>
      <p:sp>
        <p:nvSpPr>
          <p:cNvPr id="8" name="Rectangle 10"/>
          <p:cNvSpPr>
            <a:spLocks noChangeArrowheads="1"/>
          </p:cNvSpPr>
          <p:nvPr/>
        </p:nvSpPr>
        <p:spPr bwMode="auto">
          <a:xfrm>
            <a:off x="2784008" y="4971727"/>
            <a:ext cx="360363" cy="503238"/>
          </a:xfrm>
          <a:prstGeom prst="rect">
            <a:avLst/>
          </a:prstGeom>
          <a:noFill/>
          <a:ln w="9525">
            <a:noFill/>
            <a:miter lim="800000"/>
          </a:ln>
        </p:spPr>
        <p:txBody>
          <a:bodyPr lIns="92075" tIns="46038" rIns="92075" bIns="46038"/>
          <a:lstStyle/>
          <a:p>
            <a:pPr marL="342900" indent="-342900" latinLnBrk="1">
              <a:buSzPct val="80000"/>
            </a:pPr>
            <a:r>
              <a:rPr lang="en-US" altLang="zh-CN" sz="2000"/>
              <a:t>a</a:t>
            </a:r>
          </a:p>
        </p:txBody>
      </p:sp>
      <p:grpSp>
        <p:nvGrpSpPr>
          <p:cNvPr id="9" name="Group 25"/>
          <p:cNvGrpSpPr/>
          <p:nvPr/>
        </p:nvGrpSpPr>
        <p:grpSpPr bwMode="auto">
          <a:xfrm>
            <a:off x="2423597" y="4323238"/>
            <a:ext cx="4537075" cy="1800225"/>
            <a:chOff x="930" y="2523"/>
            <a:chExt cx="2858" cy="1134"/>
          </a:xfrm>
        </p:grpSpPr>
        <p:sp>
          <p:nvSpPr>
            <p:cNvPr id="32777" name="Oval 13"/>
            <p:cNvSpPr>
              <a:spLocks noChangeArrowheads="1"/>
            </p:cNvSpPr>
            <p:nvPr/>
          </p:nvSpPr>
          <p:spPr bwMode="auto">
            <a:xfrm>
              <a:off x="2835" y="2659"/>
              <a:ext cx="953" cy="998"/>
            </a:xfrm>
            <a:prstGeom prst="ellipse">
              <a:avLst/>
            </a:prstGeom>
            <a:noFill/>
            <a:ln w="9525" algn="ctr">
              <a:solidFill>
                <a:schemeClr val="tx2"/>
              </a:solidFill>
              <a:miter lim="800000"/>
            </a:ln>
          </p:spPr>
          <p:txBody>
            <a:bodyPr wrap="none" lIns="92075" tIns="46038" rIns="92075" bIns="46038" anchor="ctr"/>
            <a:lstStyle/>
            <a:p>
              <a:pPr latinLnBrk="1"/>
              <a:endParaRPr lang="zh-CN" altLang="en-US"/>
            </a:p>
          </p:txBody>
        </p:sp>
        <p:sp>
          <p:nvSpPr>
            <p:cNvPr id="32778" name="Oval 14"/>
            <p:cNvSpPr>
              <a:spLocks noChangeArrowheads="1"/>
            </p:cNvSpPr>
            <p:nvPr/>
          </p:nvSpPr>
          <p:spPr bwMode="auto">
            <a:xfrm>
              <a:off x="1384" y="2750"/>
              <a:ext cx="91" cy="91"/>
            </a:xfrm>
            <a:prstGeom prst="ellipse">
              <a:avLst/>
            </a:prstGeom>
            <a:solidFill>
              <a:schemeClr val="tx1"/>
            </a:solidFill>
            <a:ln w="9525" algn="ctr">
              <a:solidFill>
                <a:schemeClr val="tx2"/>
              </a:solidFill>
              <a:miter lim="800000"/>
            </a:ln>
          </p:spPr>
          <p:txBody>
            <a:bodyPr wrap="none" lIns="92075" tIns="46038" rIns="92075" bIns="46038" anchor="ctr"/>
            <a:lstStyle/>
            <a:p>
              <a:pPr latinLnBrk="1"/>
              <a:endParaRPr lang="zh-CN" altLang="en-US"/>
            </a:p>
          </p:txBody>
        </p:sp>
        <p:sp>
          <p:nvSpPr>
            <p:cNvPr id="32779" name="Oval 15"/>
            <p:cNvSpPr>
              <a:spLocks noChangeArrowheads="1"/>
            </p:cNvSpPr>
            <p:nvPr/>
          </p:nvSpPr>
          <p:spPr bwMode="auto">
            <a:xfrm>
              <a:off x="1384" y="3022"/>
              <a:ext cx="91" cy="91"/>
            </a:xfrm>
            <a:prstGeom prst="ellipse">
              <a:avLst/>
            </a:prstGeom>
            <a:solidFill>
              <a:schemeClr val="tx1"/>
            </a:solidFill>
            <a:ln w="9525" algn="ctr">
              <a:solidFill>
                <a:schemeClr val="tx2"/>
              </a:solidFill>
              <a:miter lim="800000"/>
            </a:ln>
          </p:spPr>
          <p:txBody>
            <a:bodyPr wrap="none" lIns="92075" tIns="46038" rIns="92075" bIns="46038" anchor="ctr"/>
            <a:lstStyle/>
            <a:p>
              <a:pPr latinLnBrk="1"/>
              <a:endParaRPr lang="zh-CN" altLang="en-US"/>
            </a:p>
          </p:txBody>
        </p:sp>
        <p:sp>
          <p:nvSpPr>
            <p:cNvPr id="32780" name="Oval 16"/>
            <p:cNvSpPr>
              <a:spLocks noChangeArrowheads="1"/>
            </p:cNvSpPr>
            <p:nvPr/>
          </p:nvSpPr>
          <p:spPr bwMode="auto">
            <a:xfrm>
              <a:off x="3153" y="2795"/>
              <a:ext cx="91" cy="91"/>
            </a:xfrm>
            <a:prstGeom prst="ellipse">
              <a:avLst/>
            </a:prstGeom>
            <a:solidFill>
              <a:schemeClr val="tx1"/>
            </a:solidFill>
            <a:ln w="9525" algn="ctr">
              <a:solidFill>
                <a:schemeClr val="tx2"/>
              </a:solidFill>
              <a:miter lim="800000"/>
            </a:ln>
          </p:spPr>
          <p:txBody>
            <a:bodyPr wrap="none" lIns="92075" tIns="46038" rIns="92075" bIns="46038" anchor="ctr"/>
            <a:lstStyle/>
            <a:p>
              <a:pPr latinLnBrk="1"/>
              <a:endParaRPr lang="zh-CN" altLang="en-US"/>
            </a:p>
          </p:txBody>
        </p:sp>
        <p:sp>
          <p:nvSpPr>
            <p:cNvPr id="32781" name="Line 17"/>
            <p:cNvSpPr>
              <a:spLocks noChangeShapeType="1"/>
            </p:cNvSpPr>
            <p:nvPr/>
          </p:nvSpPr>
          <p:spPr bwMode="auto">
            <a:xfrm>
              <a:off x="1429" y="2795"/>
              <a:ext cx="1770" cy="363"/>
            </a:xfrm>
            <a:prstGeom prst="line">
              <a:avLst/>
            </a:prstGeom>
            <a:noFill/>
            <a:ln w="38100">
              <a:solidFill>
                <a:schemeClr val="tx2"/>
              </a:solidFill>
              <a:miter lim="800000"/>
              <a:tailEnd type="triangle" w="med" len="med"/>
            </a:ln>
          </p:spPr>
          <p:txBody>
            <a:bodyPr lIns="92075" tIns="46038" rIns="92075" bIns="46038"/>
            <a:lstStyle/>
            <a:p>
              <a:endParaRPr lang="zh-CN" altLang="en-US"/>
            </a:p>
          </p:txBody>
        </p:sp>
        <p:sp>
          <p:nvSpPr>
            <p:cNvPr id="32782" name="Line 18"/>
            <p:cNvSpPr>
              <a:spLocks noChangeShapeType="1"/>
            </p:cNvSpPr>
            <p:nvPr/>
          </p:nvSpPr>
          <p:spPr bwMode="auto">
            <a:xfrm flipV="1">
              <a:off x="1474" y="2840"/>
              <a:ext cx="1719" cy="227"/>
            </a:xfrm>
            <a:prstGeom prst="line">
              <a:avLst/>
            </a:prstGeom>
            <a:noFill/>
            <a:ln w="38100">
              <a:solidFill>
                <a:schemeClr val="tx2"/>
              </a:solidFill>
              <a:miter lim="800000"/>
              <a:tailEnd type="triangle" w="med" len="med"/>
            </a:ln>
          </p:spPr>
          <p:txBody>
            <a:bodyPr lIns="92075" tIns="46038" rIns="92075" bIns="46038"/>
            <a:lstStyle/>
            <a:p>
              <a:endParaRPr lang="zh-CN" altLang="en-US"/>
            </a:p>
          </p:txBody>
        </p:sp>
        <p:sp>
          <p:nvSpPr>
            <p:cNvPr id="32783" name="Oval 19"/>
            <p:cNvSpPr>
              <a:spLocks noChangeArrowheads="1"/>
            </p:cNvSpPr>
            <p:nvPr/>
          </p:nvSpPr>
          <p:spPr bwMode="auto">
            <a:xfrm>
              <a:off x="930" y="2523"/>
              <a:ext cx="953" cy="998"/>
            </a:xfrm>
            <a:prstGeom prst="ellipse">
              <a:avLst/>
            </a:prstGeom>
            <a:noFill/>
            <a:ln w="9525" algn="ctr">
              <a:solidFill>
                <a:schemeClr val="tx2"/>
              </a:solidFill>
              <a:miter lim="800000"/>
            </a:ln>
          </p:spPr>
          <p:txBody>
            <a:bodyPr wrap="none" lIns="92075" tIns="46038" rIns="92075" bIns="46038" anchor="ctr"/>
            <a:lstStyle/>
            <a:p>
              <a:pPr latinLnBrk="1"/>
              <a:endParaRPr lang="zh-CN" altLang="en-US"/>
            </a:p>
          </p:txBody>
        </p:sp>
        <p:sp>
          <p:nvSpPr>
            <p:cNvPr id="17" name="Rectangle 20"/>
            <p:cNvSpPr>
              <a:spLocks noChangeArrowheads="1"/>
            </p:cNvSpPr>
            <p:nvPr/>
          </p:nvSpPr>
          <p:spPr bwMode="auto">
            <a:xfrm>
              <a:off x="3107" y="3329"/>
              <a:ext cx="545" cy="272"/>
            </a:xfrm>
            <a:prstGeom prst="rect">
              <a:avLst/>
            </a:prstGeom>
            <a:noFill/>
            <a:ln w="9525">
              <a:noFill/>
              <a:miter lim="800000"/>
            </a:ln>
            <a:effectLst/>
          </p:spPr>
          <p:txBody>
            <a:bodyPr lIns="92075" tIns="46038" rIns="92075" bIns="46038"/>
            <a:lstStyle/>
            <a:p>
              <a:pPr marL="342900" indent="-342900" latinLnBrk="1">
                <a:buSzPct val="80000"/>
                <a:defRPr/>
              </a:pPr>
              <a:r>
                <a:rPr lang="zh-CN" altLang="en-US" sz="1800" b="1" i="0" dirty="0">
                  <a:latin typeface="+mn-lt"/>
                  <a:ea typeface="楷体_GB2312" panose="02010609030101010101" pitchFamily="49" charset="-122"/>
                </a:rPr>
                <a:t>伴域</a:t>
              </a:r>
              <a:r>
                <a:rPr lang="en-US" altLang="zh-CN" sz="1800" b="1" i="0" dirty="0">
                  <a:latin typeface="+mn-lt"/>
                  <a:ea typeface="楷体_GB2312" panose="02010609030101010101" pitchFamily="49" charset="-122"/>
                </a:rPr>
                <a:t>B</a:t>
              </a:r>
            </a:p>
          </p:txBody>
        </p:sp>
        <p:sp>
          <p:nvSpPr>
            <p:cNvPr id="18" name="Rectangle 21"/>
            <p:cNvSpPr>
              <a:spLocks noChangeArrowheads="1"/>
            </p:cNvSpPr>
            <p:nvPr/>
          </p:nvSpPr>
          <p:spPr bwMode="auto">
            <a:xfrm>
              <a:off x="1066" y="3158"/>
              <a:ext cx="680" cy="272"/>
            </a:xfrm>
            <a:prstGeom prst="rect">
              <a:avLst/>
            </a:prstGeom>
            <a:noFill/>
            <a:ln w="9525">
              <a:noFill/>
              <a:miter lim="800000"/>
            </a:ln>
            <a:effectLst/>
          </p:spPr>
          <p:txBody>
            <a:bodyPr lIns="92075" tIns="46038" rIns="92075" bIns="46038"/>
            <a:lstStyle/>
            <a:p>
              <a:pPr marL="342900" indent="-342900" latinLnBrk="1">
                <a:buSzPct val="80000"/>
                <a:defRPr/>
              </a:pPr>
              <a:r>
                <a:rPr lang="zh-CN" altLang="en-US" sz="1800" b="1" i="0">
                  <a:latin typeface="+mn-lt"/>
                  <a:ea typeface="楷体_GB2312" panose="02010609030101010101" pitchFamily="49" charset="-122"/>
                </a:rPr>
                <a:t>定义域</a:t>
              </a:r>
              <a:r>
                <a:rPr lang="en-US" altLang="zh-CN" sz="1800" b="1" i="0">
                  <a:latin typeface="+mn-lt"/>
                  <a:ea typeface="楷体_GB2312" panose="02010609030101010101" pitchFamily="49" charset="-122"/>
                </a:rPr>
                <a:t>A</a:t>
              </a:r>
            </a:p>
          </p:txBody>
        </p:sp>
        <p:sp>
          <p:nvSpPr>
            <p:cNvPr id="32786" name="Oval 23"/>
            <p:cNvSpPr>
              <a:spLocks noChangeArrowheads="1"/>
            </p:cNvSpPr>
            <p:nvPr/>
          </p:nvSpPr>
          <p:spPr bwMode="auto">
            <a:xfrm>
              <a:off x="3199" y="3158"/>
              <a:ext cx="91" cy="91"/>
            </a:xfrm>
            <a:prstGeom prst="ellipse">
              <a:avLst/>
            </a:prstGeom>
            <a:solidFill>
              <a:schemeClr val="tx1"/>
            </a:solidFill>
            <a:ln w="9525" algn="ctr">
              <a:solidFill>
                <a:schemeClr val="tx2"/>
              </a:solidFill>
              <a:miter lim="800000"/>
            </a:ln>
          </p:spPr>
          <p:txBody>
            <a:bodyPr wrap="none" lIns="92075" tIns="46038" rIns="92075" bIns="46038" anchor="ctr"/>
            <a:lstStyle/>
            <a:p>
              <a:pPr latinLnBrk="1"/>
              <a:endParaRPr lang="zh-CN" altLang="en-US"/>
            </a:p>
          </p:txBody>
        </p:sp>
        <p:sp>
          <p:nvSpPr>
            <p:cNvPr id="32787" name="Oval 24"/>
            <p:cNvSpPr>
              <a:spLocks noChangeArrowheads="1"/>
            </p:cNvSpPr>
            <p:nvPr/>
          </p:nvSpPr>
          <p:spPr bwMode="auto">
            <a:xfrm>
              <a:off x="3471" y="3022"/>
              <a:ext cx="91" cy="91"/>
            </a:xfrm>
            <a:prstGeom prst="ellipse">
              <a:avLst/>
            </a:prstGeom>
            <a:solidFill>
              <a:schemeClr val="tx1"/>
            </a:solidFill>
            <a:ln w="9525" algn="ctr">
              <a:solidFill>
                <a:schemeClr val="tx2"/>
              </a:solidFill>
              <a:miter lim="800000"/>
            </a:ln>
          </p:spPr>
          <p:txBody>
            <a:bodyPr wrap="none" lIns="92075" tIns="46038" rIns="92075" bIns="46038" anchor="ctr"/>
            <a:lstStyle/>
            <a:p>
              <a:pPr latinLnBrk="1"/>
              <a:endParaRPr lang="zh-CN" altLang="en-US"/>
            </a:p>
          </p:txBody>
        </p:sp>
      </p:grpSp>
      <p:sp>
        <p:nvSpPr>
          <p:cNvPr id="5" name="Rectangle 7"/>
          <p:cNvSpPr>
            <a:spLocks noChangeArrowheads="1"/>
          </p:cNvSpPr>
          <p:nvPr/>
        </p:nvSpPr>
        <p:spPr bwMode="auto">
          <a:xfrm>
            <a:off x="6955109" y="3792219"/>
            <a:ext cx="2381255" cy="1034257"/>
          </a:xfrm>
          <a:prstGeom prst="wedgeRoundRectCallout">
            <a:avLst>
              <a:gd name="adj1" fmla="val -63515"/>
              <a:gd name="adj2" fmla="val 76120"/>
              <a:gd name="adj3" fmla="val 16667"/>
            </a:avLst>
          </a:prstGeom>
        </p:spPr>
        <p:style>
          <a:lnRef idx="1">
            <a:schemeClr val="accent5"/>
          </a:lnRef>
          <a:fillRef idx="2">
            <a:schemeClr val="accent5"/>
          </a:fillRef>
          <a:effectRef idx="1">
            <a:schemeClr val="accent5"/>
          </a:effectRef>
          <a:fontRef idx="minor">
            <a:schemeClr val="dk1"/>
          </a:fontRef>
        </p:style>
        <p:txBody>
          <a:bodyPr lIns="92075" tIns="46038" rIns="92075" bIns="46038"/>
          <a:lstStyle/>
          <a:p>
            <a:pPr latinLnBrk="1">
              <a:buSzPct val="80000"/>
              <a:buFont typeface="Wingdings" panose="05000000000000000000" pitchFamily="2" charset="2"/>
              <a:buNone/>
              <a:defRPr/>
            </a:pPr>
            <a:r>
              <a:rPr lang="en-US" altLang="zh-CN" sz="2200" b="1" dirty="0">
                <a:solidFill>
                  <a:srgbClr val="C00000"/>
                </a:solidFill>
                <a:effectLst>
                  <a:outerShdw blurRad="38100" dist="38100" dir="2700000" algn="tl">
                    <a:srgbClr val="000000">
                      <a:alpha val="43137"/>
                    </a:srgbClr>
                  </a:outerShdw>
                </a:effectLst>
                <a:ea typeface="楷体_GB2312" panose="02010609030101010101" pitchFamily="49" charset="-122"/>
              </a:rPr>
              <a:t>c</a:t>
            </a:r>
            <a:r>
              <a:rPr lang="zh-CN" altLang="en-US" sz="2200" b="1" i="0" dirty="0">
                <a:solidFill>
                  <a:srgbClr val="C00000"/>
                </a:solidFill>
                <a:effectLst>
                  <a:outerShdw blurRad="38100" dist="38100" dir="2700000" algn="tl">
                    <a:srgbClr val="000000">
                      <a:alpha val="43137"/>
                    </a:srgbClr>
                  </a:outerShdw>
                </a:effectLst>
                <a:ea typeface="楷体_GB2312" panose="02010609030101010101" pitchFamily="49" charset="-122"/>
              </a:rPr>
              <a:t>无</a:t>
            </a:r>
            <a:r>
              <a:rPr lang="en-US" altLang="zh-CN" sz="2200" b="1" i="0" dirty="0">
                <a:solidFill>
                  <a:srgbClr val="C00000"/>
                </a:solidFill>
                <a:effectLst>
                  <a:outerShdw blurRad="38100" dist="38100" dir="2700000" algn="tl">
                    <a:srgbClr val="000000">
                      <a:alpha val="43137"/>
                    </a:srgbClr>
                  </a:outerShdw>
                </a:effectLst>
                <a:ea typeface="楷体_GB2312" panose="02010609030101010101" pitchFamily="49" charset="-122"/>
              </a:rPr>
              <a:t>A</a:t>
            </a:r>
            <a:r>
              <a:rPr lang="zh-CN" altLang="en-US" sz="2200" b="1" i="0" dirty="0">
                <a:solidFill>
                  <a:srgbClr val="C00000"/>
                </a:solidFill>
                <a:effectLst>
                  <a:outerShdw blurRad="38100" dist="38100" dir="2700000" algn="tl">
                    <a:srgbClr val="000000">
                      <a:alpha val="43137"/>
                    </a:srgbClr>
                  </a:outerShdw>
                </a:effectLst>
                <a:ea typeface="楷体_GB2312" panose="02010609030101010101" pitchFamily="49" charset="-122"/>
              </a:rPr>
              <a:t>的元素映射</a:t>
            </a:r>
          </a:p>
          <a:p>
            <a:pPr marL="609600" indent="-609600" latinLnBrk="1">
              <a:spcBef>
                <a:spcPts val="1200"/>
              </a:spcBef>
              <a:buSzPct val="80000"/>
              <a:defRPr/>
            </a:pPr>
            <a:r>
              <a:rPr lang="zh-CN" altLang="en-US" sz="2200" b="1" i="0" dirty="0">
                <a:solidFill>
                  <a:srgbClr val="C00000"/>
                </a:solidFill>
                <a:effectLst>
                  <a:outerShdw blurRad="38100" dist="38100" dir="2700000" algn="tl">
                    <a:srgbClr val="000000">
                      <a:alpha val="43137"/>
                    </a:srgbClr>
                  </a:outerShdw>
                </a:effectLst>
                <a:ea typeface="楷体_GB2312" panose="02010609030101010101" pitchFamily="49" charset="-122"/>
              </a:rPr>
              <a:t>不是满射</a:t>
            </a:r>
          </a:p>
        </p:txBody>
      </p:sp>
      <p:sp>
        <p:nvSpPr>
          <p:cNvPr id="21" name="Rectangle 7">
            <a:extLst>
              <a:ext uri="{FF2B5EF4-FFF2-40B4-BE49-F238E27FC236}">
                <a16:creationId xmlns:a16="http://schemas.microsoft.com/office/drawing/2014/main" id="{D2DB108A-C37F-4B07-B9E2-E7DA45355B65}"/>
              </a:ext>
            </a:extLst>
          </p:cNvPr>
          <p:cNvSpPr>
            <a:spLocks noChangeArrowheads="1"/>
          </p:cNvSpPr>
          <p:nvPr/>
        </p:nvSpPr>
        <p:spPr bwMode="auto">
          <a:xfrm>
            <a:off x="7392468" y="4971728"/>
            <a:ext cx="2952004" cy="1189832"/>
          </a:xfrm>
          <a:prstGeom prst="wedgeRoundRectCallout">
            <a:avLst>
              <a:gd name="adj1" fmla="val -61312"/>
              <a:gd name="adj2" fmla="val -27510"/>
              <a:gd name="adj3" fmla="val 16667"/>
            </a:avLst>
          </a:prstGeom>
        </p:spPr>
        <p:style>
          <a:lnRef idx="1">
            <a:schemeClr val="accent5"/>
          </a:lnRef>
          <a:fillRef idx="2">
            <a:schemeClr val="accent5"/>
          </a:fillRef>
          <a:effectRef idx="1">
            <a:schemeClr val="accent5"/>
          </a:effectRef>
          <a:fontRef idx="minor">
            <a:schemeClr val="dk1"/>
          </a:fontRef>
        </p:style>
        <p:txBody>
          <a:bodyPr lIns="92075" tIns="46038" rIns="92075" bIns="46038"/>
          <a:lstStyle/>
          <a:p>
            <a:pPr latinLnBrk="1">
              <a:buSzPct val="80000"/>
              <a:buFont typeface="Wingdings" panose="05000000000000000000" pitchFamily="2" charset="2"/>
              <a:buNone/>
              <a:defRPr/>
            </a:pPr>
            <a:r>
              <a:rPr lang="zh-CN" altLang="en-US" sz="2200" b="1" i="0" dirty="0">
                <a:solidFill>
                  <a:srgbClr val="C00000"/>
                </a:solidFill>
                <a:effectLst>
                  <a:outerShdw blurRad="38100" dist="38100" dir="2700000" algn="tl">
                    <a:srgbClr val="000000">
                      <a:alpha val="43137"/>
                    </a:srgbClr>
                  </a:outerShdw>
                </a:effectLst>
                <a:latin typeface="+mn-ea"/>
              </a:rPr>
              <a:t>映上函数特点：</a:t>
            </a:r>
            <a:endParaRPr lang="en-US" altLang="zh-CN" sz="2200" b="1" i="0" dirty="0">
              <a:solidFill>
                <a:srgbClr val="C00000"/>
              </a:solidFill>
              <a:effectLst>
                <a:outerShdw blurRad="38100" dist="38100" dir="2700000" algn="tl">
                  <a:srgbClr val="000000">
                    <a:alpha val="43137"/>
                  </a:srgbClr>
                </a:outerShdw>
              </a:effectLst>
              <a:latin typeface="+mn-ea"/>
            </a:endParaRPr>
          </a:p>
          <a:p>
            <a:pPr algn="ctr" latinLnBrk="1">
              <a:buSzPct val="80000"/>
              <a:buFont typeface="Wingdings" panose="05000000000000000000" pitchFamily="2" charset="2"/>
              <a:buNone/>
              <a:defRPr/>
            </a:pPr>
            <a:r>
              <a:rPr lang="zh-CN" altLang="en-US" sz="2200" b="1" i="0" dirty="0">
                <a:solidFill>
                  <a:schemeClr val="tx1"/>
                </a:solidFill>
                <a:effectLst>
                  <a:outerShdw blurRad="38100" dist="38100" dir="2700000" algn="tl">
                    <a:srgbClr val="000000">
                      <a:alpha val="43137"/>
                    </a:srgbClr>
                  </a:outerShdw>
                </a:effectLst>
                <a:latin typeface="+mn-ea"/>
              </a:rPr>
              <a:t>伴域</a:t>
            </a:r>
            <a:r>
              <a:rPr lang="en-US" altLang="zh-CN" sz="2200" b="1" i="0" dirty="0">
                <a:solidFill>
                  <a:schemeClr val="tx1"/>
                </a:solidFill>
                <a:effectLst>
                  <a:outerShdw blurRad="38100" dist="38100" dir="2700000" algn="tl">
                    <a:srgbClr val="000000">
                      <a:alpha val="43137"/>
                    </a:srgbClr>
                  </a:outerShdw>
                </a:effectLst>
                <a:latin typeface="+mn-ea"/>
              </a:rPr>
              <a:t>=</a:t>
            </a:r>
            <a:r>
              <a:rPr lang="zh-CN" altLang="en-US" sz="2200" b="1" i="0" dirty="0">
                <a:solidFill>
                  <a:schemeClr val="tx1"/>
                </a:solidFill>
                <a:effectLst>
                  <a:outerShdw blurRad="38100" dist="38100" dir="2700000" algn="tl">
                    <a:srgbClr val="000000">
                      <a:alpha val="43137"/>
                    </a:srgbClr>
                  </a:outerShdw>
                </a:effectLst>
                <a:latin typeface="+mn-ea"/>
              </a:rPr>
              <a:t>值域</a:t>
            </a:r>
            <a:endParaRPr lang="en-US" altLang="zh-CN" sz="2200" b="1" i="0" dirty="0">
              <a:solidFill>
                <a:schemeClr val="tx1"/>
              </a:solidFill>
              <a:effectLst>
                <a:outerShdw blurRad="38100" dist="38100" dir="2700000" algn="tl">
                  <a:srgbClr val="000000">
                    <a:alpha val="43137"/>
                  </a:srgbClr>
                </a:outerShdw>
              </a:effectLst>
              <a:latin typeface="+mn-ea"/>
            </a:endParaRPr>
          </a:p>
          <a:p>
            <a:pPr algn="ctr" latinLnBrk="1">
              <a:buSzPct val="80000"/>
              <a:buFont typeface="Wingdings" panose="05000000000000000000" pitchFamily="2" charset="2"/>
              <a:buNone/>
              <a:defRPr/>
            </a:pPr>
            <a:r>
              <a:rPr lang="en-US" altLang="zh-CN" sz="2200" b="1" i="0" dirty="0">
                <a:solidFill>
                  <a:schemeClr val="tx1"/>
                </a:solidFill>
                <a:effectLst>
                  <a:outerShdw blurRad="38100" dist="38100" dir="2700000" algn="tl">
                    <a:srgbClr val="000000">
                      <a:alpha val="43137"/>
                    </a:srgbClr>
                  </a:outerShdw>
                </a:effectLst>
                <a:latin typeface="+mn-ea"/>
              </a:rPr>
              <a:t>|A|</a:t>
            </a:r>
            <a:r>
              <a:rPr lang="zh-CN" altLang="en-US" sz="2200" b="1" i="0" dirty="0">
                <a:solidFill>
                  <a:schemeClr val="tx1"/>
                </a:solidFill>
                <a:effectLst>
                  <a:outerShdw blurRad="38100" dist="38100" dir="2700000" algn="tl">
                    <a:srgbClr val="000000">
                      <a:alpha val="43137"/>
                    </a:srgbClr>
                  </a:outerShdw>
                </a:effectLst>
                <a:latin typeface="+mn-ea"/>
              </a:rPr>
              <a:t>≥</a:t>
            </a:r>
            <a:r>
              <a:rPr lang="en-US" altLang="zh-CN" sz="2200" b="1" i="0" dirty="0">
                <a:solidFill>
                  <a:schemeClr val="tx1"/>
                </a:solidFill>
                <a:effectLst>
                  <a:outerShdw blurRad="38100" dist="38100" dir="2700000" algn="tl">
                    <a:srgbClr val="000000">
                      <a:alpha val="43137"/>
                    </a:srgbClr>
                  </a:outerShdw>
                </a:effectLst>
                <a:latin typeface="+mn-ea"/>
              </a:rPr>
              <a:t>|B|</a:t>
            </a:r>
            <a:endParaRPr lang="zh-CN" altLang="en-US" sz="2200" b="1" i="0" dirty="0">
              <a:solidFill>
                <a:schemeClr val="tx1"/>
              </a:solidFill>
              <a:effectLst>
                <a:outerShdw blurRad="38100" dist="38100" dir="2700000" algn="tl">
                  <a:srgbClr val="000000">
                    <a:alpha val="43137"/>
                  </a:srgbClr>
                </a:outerShdw>
              </a:effectLst>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5"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pPr>
              <a:defRPr/>
            </a:pPr>
            <a:r>
              <a:rPr lang="en-US" altLang="zh-CN"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EXAMPLE </a:t>
            </a:r>
            <a:r>
              <a:rPr lang="zh-CN" altLang="en-US"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映上函数  </a:t>
            </a:r>
          </a:p>
        </p:txBody>
      </p:sp>
      <p:sp>
        <p:nvSpPr>
          <p:cNvPr id="34818" name="Rectangle 3"/>
          <p:cNvSpPr>
            <a:spLocks noGrp="1" noChangeArrowheads="1"/>
          </p:cNvSpPr>
          <p:nvPr>
            <p:ph idx="1"/>
          </p:nvPr>
        </p:nvSpPr>
        <p:spPr>
          <a:xfrm>
            <a:off x="781963" y="1347788"/>
            <a:ext cx="10780486" cy="4724400"/>
          </a:xfrm>
        </p:spPr>
        <p:txBody>
          <a:bodyPr/>
          <a:lstStyle/>
          <a:p>
            <a:pPr marL="536575" indent="-536575">
              <a:spcBef>
                <a:spcPts val="1800"/>
              </a:spcBef>
              <a:buFont typeface="Wingdings" panose="05000000000000000000" pitchFamily="2" charset="2"/>
              <a:buChar char="¶"/>
            </a:pPr>
            <a:r>
              <a:rPr lang="en-US" altLang="zh-CN" dirty="0">
                <a:ea typeface="楷体_GB2312" panose="02010609030101010101" pitchFamily="49" charset="-122"/>
              </a:rPr>
              <a:t>Let </a:t>
            </a:r>
            <a:r>
              <a:rPr lang="en-US" altLang="zh-CN" i="1" dirty="0">
                <a:ea typeface="楷体_GB2312" panose="02010609030101010101" pitchFamily="49" charset="-122"/>
              </a:rPr>
              <a:t>f</a:t>
            </a:r>
            <a:r>
              <a:rPr lang="en-US" altLang="zh-CN" dirty="0">
                <a:ea typeface="楷体_GB2312" panose="02010609030101010101" pitchFamily="49" charset="-122"/>
              </a:rPr>
              <a:t> be the function from {</a:t>
            </a:r>
            <a:r>
              <a:rPr lang="en-US" altLang="zh-CN" i="1" dirty="0">
                <a:ea typeface="楷体_GB2312" panose="02010609030101010101" pitchFamily="49" charset="-122"/>
              </a:rPr>
              <a:t>a</a:t>
            </a:r>
            <a:r>
              <a:rPr lang="en-US" altLang="zh-CN" dirty="0">
                <a:ea typeface="楷体_GB2312" panose="02010609030101010101" pitchFamily="49" charset="-122"/>
              </a:rPr>
              <a:t>, </a:t>
            </a:r>
            <a:r>
              <a:rPr lang="en-US" altLang="zh-CN" i="1" dirty="0">
                <a:ea typeface="楷体_GB2312" panose="02010609030101010101" pitchFamily="49" charset="-122"/>
              </a:rPr>
              <a:t>b</a:t>
            </a:r>
            <a:r>
              <a:rPr lang="en-US" altLang="zh-CN" dirty="0">
                <a:ea typeface="楷体_GB2312" panose="02010609030101010101" pitchFamily="49" charset="-122"/>
              </a:rPr>
              <a:t>, </a:t>
            </a:r>
            <a:r>
              <a:rPr lang="en-US" altLang="zh-CN" i="1" dirty="0">
                <a:ea typeface="楷体_GB2312" panose="02010609030101010101" pitchFamily="49" charset="-122"/>
              </a:rPr>
              <a:t>c</a:t>
            </a:r>
            <a:r>
              <a:rPr lang="en-US" altLang="zh-CN" dirty="0">
                <a:ea typeface="楷体_GB2312" panose="02010609030101010101" pitchFamily="49" charset="-122"/>
              </a:rPr>
              <a:t>, </a:t>
            </a:r>
            <a:r>
              <a:rPr lang="en-US" altLang="zh-CN" i="1" dirty="0">
                <a:ea typeface="楷体_GB2312" panose="02010609030101010101" pitchFamily="49" charset="-122"/>
              </a:rPr>
              <a:t>d</a:t>
            </a:r>
            <a:r>
              <a:rPr lang="en-US" altLang="zh-CN" dirty="0">
                <a:ea typeface="楷体_GB2312" panose="02010609030101010101" pitchFamily="49" charset="-122"/>
              </a:rPr>
              <a:t>} to {1, 2, 3} defined by </a:t>
            </a:r>
            <a:r>
              <a:rPr lang="en-US" altLang="zh-CN" i="1" dirty="0">
                <a:ea typeface="楷体_GB2312" panose="02010609030101010101" pitchFamily="49" charset="-122"/>
              </a:rPr>
              <a:t>f </a:t>
            </a:r>
            <a:r>
              <a:rPr lang="en-US" altLang="zh-CN" dirty="0">
                <a:ea typeface="楷体_GB2312" panose="02010609030101010101" pitchFamily="49" charset="-122"/>
              </a:rPr>
              <a:t>(</a:t>
            </a:r>
            <a:r>
              <a:rPr lang="en-US" altLang="zh-CN" i="1" dirty="0">
                <a:ea typeface="楷体_GB2312" panose="02010609030101010101" pitchFamily="49" charset="-122"/>
              </a:rPr>
              <a:t>a</a:t>
            </a:r>
            <a:r>
              <a:rPr lang="en-US" altLang="zh-CN" dirty="0">
                <a:ea typeface="楷体_GB2312" panose="02010609030101010101" pitchFamily="49" charset="-122"/>
              </a:rPr>
              <a:t>) = 3, </a:t>
            </a:r>
            <a:r>
              <a:rPr lang="en-US" altLang="zh-CN" i="1" dirty="0">
                <a:ea typeface="楷体_GB2312" panose="02010609030101010101" pitchFamily="49" charset="-122"/>
              </a:rPr>
              <a:t>f </a:t>
            </a:r>
            <a:r>
              <a:rPr lang="en-US" altLang="zh-CN" dirty="0">
                <a:ea typeface="楷体_GB2312" panose="02010609030101010101" pitchFamily="49" charset="-122"/>
              </a:rPr>
              <a:t>(</a:t>
            </a:r>
            <a:r>
              <a:rPr lang="en-US" altLang="zh-CN" i="1" dirty="0">
                <a:ea typeface="楷体_GB2312" panose="02010609030101010101" pitchFamily="49" charset="-122"/>
              </a:rPr>
              <a:t>b</a:t>
            </a:r>
            <a:r>
              <a:rPr lang="en-US" altLang="zh-CN" dirty="0">
                <a:ea typeface="楷体_GB2312" panose="02010609030101010101" pitchFamily="49" charset="-122"/>
              </a:rPr>
              <a:t>) = 2, </a:t>
            </a:r>
            <a:r>
              <a:rPr lang="en-US" altLang="zh-CN" i="1" dirty="0">
                <a:ea typeface="楷体_GB2312" panose="02010609030101010101" pitchFamily="49" charset="-122"/>
              </a:rPr>
              <a:t>f </a:t>
            </a:r>
            <a:r>
              <a:rPr lang="en-US" altLang="zh-CN" dirty="0">
                <a:ea typeface="楷体_GB2312" panose="02010609030101010101" pitchFamily="49" charset="-122"/>
              </a:rPr>
              <a:t>(</a:t>
            </a:r>
            <a:r>
              <a:rPr lang="en-US" altLang="zh-CN" i="1" dirty="0">
                <a:ea typeface="楷体_GB2312" panose="02010609030101010101" pitchFamily="49" charset="-122"/>
              </a:rPr>
              <a:t>c</a:t>
            </a:r>
            <a:r>
              <a:rPr lang="en-US" altLang="zh-CN" dirty="0">
                <a:ea typeface="楷体_GB2312" panose="02010609030101010101" pitchFamily="49" charset="-122"/>
              </a:rPr>
              <a:t>) = 1, and </a:t>
            </a:r>
            <a:r>
              <a:rPr lang="en-US" altLang="zh-CN" i="1" dirty="0">
                <a:ea typeface="楷体_GB2312" panose="02010609030101010101" pitchFamily="49" charset="-122"/>
              </a:rPr>
              <a:t>f </a:t>
            </a:r>
            <a:r>
              <a:rPr lang="en-US" altLang="zh-CN" dirty="0">
                <a:ea typeface="楷体_GB2312" panose="02010609030101010101" pitchFamily="49" charset="-122"/>
              </a:rPr>
              <a:t>(</a:t>
            </a:r>
            <a:r>
              <a:rPr lang="en-US" altLang="zh-CN" i="1" dirty="0">
                <a:ea typeface="楷体_GB2312" panose="02010609030101010101" pitchFamily="49" charset="-122"/>
              </a:rPr>
              <a:t>d</a:t>
            </a:r>
            <a:r>
              <a:rPr lang="en-US" altLang="zh-CN" dirty="0">
                <a:ea typeface="楷体_GB2312" panose="02010609030101010101" pitchFamily="49" charset="-122"/>
              </a:rPr>
              <a:t>) = 3.</a:t>
            </a:r>
          </a:p>
          <a:p>
            <a:pPr marL="536575" indent="-536575">
              <a:spcBef>
                <a:spcPts val="1800"/>
              </a:spcBef>
              <a:buNone/>
            </a:pPr>
            <a:r>
              <a:rPr lang="en-US" altLang="zh-CN" dirty="0">
                <a:ea typeface="黑体" panose="02010609060101010101" pitchFamily="2" charset="-122"/>
              </a:rPr>
              <a:t>      </a:t>
            </a:r>
            <a:r>
              <a:rPr lang="en-US" altLang="zh-CN" dirty="0" err="1">
                <a:ea typeface="黑体" panose="02010609060101010101" pitchFamily="2" charset="-122"/>
              </a:rPr>
              <a:t>surjective</a:t>
            </a:r>
            <a:r>
              <a:rPr lang="en-US" altLang="zh-CN" dirty="0">
                <a:ea typeface="黑体" panose="02010609060101010101" pitchFamily="2" charset="-122"/>
              </a:rPr>
              <a:t> /</a:t>
            </a:r>
            <a:r>
              <a:rPr lang="zh-CN" altLang="en-US" dirty="0">
                <a:ea typeface="楷体_GB2312" panose="02010609030101010101" pitchFamily="49" charset="-122"/>
              </a:rPr>
              <a:t>满射</a:t>
            </a:r>
            <a:r>
              <a:rPr lang="en-US" altLang="zh-CN" dirty="0">
                <a:ea typeface="楷体_GB2312" panose="02010609030101010101" pitchFamily="49" charset="-122"/>
              </a:rPr>
              <a:t>?</a:t>
            </a:r>
          </a:p>
          <a:p>
            <a:pPr marL="536575" indent="-536575">
              <a:spcBef>
                <a:spcPts val="1800"/>
              </a:spcBef>
              <a:buFont typeface="Wingdings" panose="05000000000000000000" pitchFamily="2" charset="2"/>
              <a:buChar char="¶"/>
            </a:pPr>
            <a:r>
              <a:rPr lang="zh-CN" altLang="en-US" dirty="0">
                <a:ea typeface="楷体_GB2312" panose="02010609030101010101" pitchFamily="49" charset="-122"/>
              </a:rPr>
              <a:t>从整数集到整数集的函数 </a:t>
            </a:r>
            <a:r>
              <a:rPr lang="en-US" altLang="zh-CN" i="1" dirty="0">
                <a:ea typeface="楷体_GB2312" panose="02010609030101010101" pitchFamily="49" charset="-122"/>
              </a:rPr>
              <a:t>f</a:t>
            </a:r>
            <a:r>
              <a:rPr lang="en-US" altLang="zh-CN" dirty="0">
                <a:ea typeface="楷体_GB2312" panose="02010609030101010101" pitchFamily="49" charset="-122"/>
              </a:rPr>
              <a:t>(</a:t>
            </a:r>
            <a:r>
              <a:rPr lang="en-US" altLang="zh-CN" i="1" dirty="0">
                <a:ea typeface="楷体_GB2312" panose="02010609030101010101" pitchFamily="49" charset="-122"/>
              </a:rPr>
              <a:t>x</a:t>
            </a:r>
            <a:r>
              <a:rPr lang="en-US" altLang="zh-CN" dirty="0">
                <a:ea typeface="楷体_GB2312" panose="02010609030101010101" pitchFamily="49" charset="-122"/>
              </a:rPr>
              <a:t>)=</a:t>
            </a:r>
            <a:r>
              <a:rPr lang="en-US" altLang="zh-CN" i="1" dirty="0">
                <a:ea typeface="楷体_GB2312" panose="02010609030101010101" pitchFamily="49" charset="-122"/>
              </a:rPr>
              <a:t>x</a:t>
            </a:r>
            <a:r>
              <a:rPr lang="en-US" altLang="zh-CN" baseline="30000" dirty="0">
                <a:ea typeface="楷体_GB2312" panose="02010609030101010101" pitchFamily="49" charset="-122"/>
              </a:rPr>
              <a:t>2</a:t>
            </a:r>
            <a:r>
              <a:rPr lang="zh-CN" altLang="en-US" dirty="0">
                <a:ea typeface="楷体_GB2312" panose="02010609030101010101" pitchFamily="49" charset="-122"/>
              </a:rPr>
              <a:t>是否是映上的？</a:t>
            </a:r>
          </a:p>
          <a:p>
            <a:pPr marL="536575" indent="-536575">
              <a:spcBef>
                <a:spcPts val="1800"/>
              </a:spcBef>
              <a:buFont typeface="Wingdings" panose="05000000000000000000" pitchFamily="2" charset="2"/>
              <a:buChar char="¶"/>
            </a:pPr>
            <a:r>
              <a:rPr lang="zh-CN" altLang="en-US" dirty="0">
                <a:ea typeface="楷体_GB2312" panose="02010609030101010101" pitchFamily="49" charset="-122"/>
              </a:rPr>
              <a:t>从整数集到整数集的函数 </a:t>
            </a:r>
            <a:r>
              <a:rPr lang="en-US" altLang="zh-CN" i="1" dirty="0">
                <a:ea typeface="楷体_GB2312" panose="02010609030101010101" pitchFamily="49" charset="-122"/>
              </a:rPr>
              <a:t>f</a:t>
            </a:r>
            <a:r>
              <a:rPr lang="en-US" altLang="zh-CN" dirty="0">
                <a:ea typeface="楷体_GB2312" panose="02010609030101010101" pitchFamily="49" charset="-122"/>
              </a:rPr>
              <a:t>(</a:t>
            </a:r>
            <a:r>
              <a:rPr lang="en-US" altLang="zh-CN" i="1" dirty="0">
                <a:ea typeface="楷体_GB2312" panose="02010609030101010101" pitchFamily="49" charset="-122"/>
              </a:rPr>
              <a:t>x</a:t>
            </a:r>
            <a:r>
              <a:rPr lang="en-US" altLang="zh-CN" dirty="0">
                <a:ea typeface="楷体_GB2312" panose="02010609030101010101" pitchFamily="49" charset="-122"/>
              </a:rPr>
              <a:t>)=</a:t>
            </a:r>
            <a:r>
              <a:rPr lang="en-US" altLang="zh-CN" i="1" dirty="0">
                <a:ea typeface="楷体_GB2312" panose="02010609030101010101" pitchFamily="49" charset="-122"/>
              </a:rPr>
              <a:t>x</a:t>
            </a:r>
            <a:r>
              <a:rPr lang="en-US" altLang="zh-CN" dirty="0">
                <a:ea typeface="楷体_GB2312" panose="02010609030101010101" pitchFamily="49" charset="-122"/>
              </a:rPr>
              <a:t>+1</a:t>
            </a:r>
            <a:r>
              <a:rPr lang="zh-CN" altLang="en-US" dirty="0">
                <a:ea typeface="楷体_GB2312" panose="02010609030101010101" pitchFamily="49" charset="-122"/>
              </a:rPr>
              <a:t>是否是映上的？</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pPr>
              <a:defRPr/>
            </a:pPr>
            <a:r>
              <a:rPr lang="en-US" altLang="zh-CN"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DEFINITION 8.  </a:t>
            </a:r>
            <a:r>
              <a:rPr lang="zh-CN" altLang="en-US"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一一对应</a:t>
            </a:r>
          </a:p>
        </p:txBody>
      </p:sp>
      <p:sp>
        <p:nvSpPr>
          <p:cNvPr id="266243" name="Rectangle 3"/>
          <p:cNvSpPr>
            <a:spLocks noGrp="1" noChangeArrowheads="1"/>
          </p:cNvSpPr>
          <p:nvPr>
            <p:ph idx="1"/>
          </p:nvPr>
        </p:nvSpPr>
        <p:spPr>
          <a:xfrm>
            <a:off x="983432" y="1573213"/>
            <a:ext cx="10296574" cy="1498600"/>
          </a:xfrm>
          <a:solidFill>
            <a:schemeClr val="bg1"/>
          </a:solidFill>
          <a:ln>
            <a:solidFill>
              <a:schemeClr val="tx1"/>
            </a:solidFill>
          </a:ln>
          <a:effectLst>
            <a:outerShdw dist="107763" dir="13500000" algn="ctr" rotWithShape="0">
              <a:schemeClr val="bg2"/>
            </a:outerShdw>
          </a:effectLst>
        </p:spPr>
        <p:txBody>
          <a:bodyPr/>
          <a:lstStyle/>
          <a:p>
            <a:pPr>
              <a:lnSpc>
                <a:spcPct val="150000"/>
              </a:lnSpc>
              <a:defRPr/>
            </a:pPr>
            <a:r>
              <a:rPr lang="zh-CN" altLang="en-US" dirty="0">
                <a:ea typeface="黑体" panose="02010609060101010101" pitchFamily="2" charset="-122"/>
              </a:rPr>
              <a:t>函数 </a:t>
            </a:r>
            <a:r>
              <a:rPr lang="en-US" altLang="zh-CN" i="1" dirty="0">
                <a:ea typeface="黑体" panose="02010609060101010101" pitchFamily="2" charset="-122"/>
              </a:rPr>
              <a:t>f </a:t>
            </a:r>
            <a:r>
              <a:rPr lang="zh-CN" altLang="en-US" dirty="0">
                <a:solidFill>
                  <a:srgbClr val="C00000"/>
                </a:solidFill>
                <a:ea typeface="黑体" panose="02010609060101010101" pitchFamily="2" charset="-122"/>
              </a:rPr>
              <a:t>即是一对一又是映上的</a:t>
            </a:r>
            <a:r>
              <a:rPr lang="zh-CN" altLang="en-US" dirty="0">
                <a:ea typeface="黑体" panose="02010609060101010101" pitchFamily="2" charset="-122"/>
              </a:rPr>
              <a:t>，则称为</a:t>
            </a:r>
            <a:r>
              <a:rPr lang="zh-CN" altLang="en-US" dirty="0">
                <a:solidFill>
                  <a:srgbClr val="C00000"/>
                </a:solidFill>
                <a:ea typeface="黑体" panose="02010609060101010101" pitchFamily="2" charset="-122"/>
              </a:rPr>
              <a:t>一一对应</a:t>
            </a:r>
            <a:r>
              <a:rPr lang="zh-CN" altLang="en-US" dirty="0">
                <a:ea typeface="黑体" panose="02010609060101010101" pitchFamily="2" charset="-122"/>
              </a:rPr>
              <a:t>或</a:t>
            </a:r>
            <a:r>
              <a:rPr lang="zh-CN" altLang="en-US" dirty="0">
                <a:solidFill>
                  <a:srgbClr val="C00000"/>
                </a:solidFill>
                <a:ea typeface="黑体" panose="02010609060101010101" pitchFamily="2" charset="-122"/>
              </a:rPr>
              <a:t>双射的</a:t>
            </a:r>
            <a:r>
              <a:rPr lang="en-US" altLang="zh-CN" dirty="0">
                <a:ea typeface="黑体" panose="02010609060101010101" pitchFamily="2" charset="-122"/>
              </a:rPr>
              <a:t>(one-to-one correspondence, or a </a:t>
            </a:r>
            <a:r>
              <a:rPr lang="en-US" altLang="zh-CN" dirty="0" err="1">
                <a:ea typeface="黑体" panose="02010609060101010101" pitchFamily="2" charset="-122"/>
              </a:rPr>
              <a:t>bijection</a:t>
            </a:r>
            <a:r>
              <a:rPr lang="en-US" altLang="zh-CN" dirty="0">
                <a:ea typeface="黑体" panose="02010609060101010101" pitchFamily="2" charset="-122"/>
              </a:rPr>
              <a:t>)</a:t>
            </a:r>
            <a:r>
              <a:rPr lang="zh-CN" altLang="en-US" dirty="0">
                <a:ea typeface="黑体" panose="02010609060101010101" pitchFamily="2" charset="-122"/>
              </a:rPr>
              <a:t>。</a:t>
            </a:r>
          </a:p>
        </p:txBody>
      </p:sp>
      <p:sp>
        <p:nvSpPr>
          <p:cNvPr id="35843" name="Text Box 4"/>
          <p:cNvSpPr txBox="1">
            <a:spLocks noChangeArrowheads="1"/>
          </p:cNvSpPr>
          <p:nvPr/>
        </p:nvSpPr>
        <p:spPr bwMode="auto">
          <a:xfrm>
            <a:off x="7032104" y="3167062"/>
            <a:ext cx="2698750" cy="523875"/>
          </a:xfrm>
          <a:prstGeom prst="rect">
            <a:avLst/>
          </a:prstGeom>
          <a:noFill/>
          <a:ln w="9525">
            <a:noFill/>
            <a:miter lim="800000"/>
          </a:ln>
        </p:spPr>
        <p:txBody>
          <a:bodyPr wrap="none">
            <a:spAutoFit/>
          </a:bodyPr>
          <a:lstStyle/>
          <a:p>
            <a:pPr latinLnBrk="1"/>
            <a:r>
              <a:rPr lang="zh-CN" altLang="en-US" b="1" i="0" dirty="0">
                <a:latin typeface="仿宋_GB2312" panose="02010609030101010101" pitchFamily="49" charset="-122"/>
                <a:ea typeface="仿宋_GB2312" panose="02010609030101010101" pitchFamily="49" charset="-122"/>
              </a:rPr>
              <a:t>一一对应，双射</a:t>
            </a:r>
          </a:p>
        </p:txBody>
      </p:sp>
      <p:sp>
        <p:nvSpPr>
          <p:cNvPr id="8" name="矩形 7"/>
          <p:cNvSpPr/>
          <p:nvPr/>
        </p:nvSpPr>
        <p:spPr>
          <a:xfrm>
            <a:off x="983432" y="4005064"/>
            <a:ext cx="10488902" cy="2333625"/>
          </a:xfrm>
          <a:prstGeom prst="rect">
            <a:avLst/>
          </a:prstGeom>
        </p:spPr>
        <p:txBody>
          <a:bodyPr wrap="square">
            <a:spAutoFit/>
          </a:bodyPr>
          <a:lstStyle/>
          <a:p>
            <a:pPr marL="630555" indent="-630555" eaLnBrk="0" hangingPunct="0">
              <a:lnSpc>
                <a:spcPct val="120000"/>
              </a:lnSpc>
              <a:spcBef>
                <a:spcPct val="20000"/>
              </a:spcBef>
              <a:defRPr/>
            </a:pPr>
            <a:r>
              <a:rPr lang="zh-CN" altLang="en-US" i="0" kern="0" dirty="0">
                <a:latin typeface="+mn-lt"/>
                <a:ea typeface="楷体_GB2312" panose="02010609030101010101" pitchFamily="49" charset="-122"/>
              </a:rPr>
              <a:t>例：</a:t>
            </a:r>
            <a:r>
              <a:rPr lang="en-US" altLang="zh-CN" dirty="0">
                <a:ea typeface="楷体_GB2312" panose="02010609030101010101" pitchFamily="49" charset="-122"/>
              </a:rPr>
              <a:t>f</a:t>
            </a:r>
            <a:r>
              <a:rPr lang="en-US" altLang="zh-CN" i="0" dirty="0">
                <a:ea typeface="楷体_GB2312" panose="02010609030101010101" pitchFamily="49" charset="-122"/>
              </a:rPr>
              <a:t> : the function from {a, b, c, d} to {1, 2, 3,4} defined by </a:t>
            </a:r>
            <a:r>
              <a:rPr lang="en-US" altLang="zh-CN" dirty="0">
                <a:ea typeface="楷体_GB2312" panose="02010609030101010101" pitchFamily="49" charset="-122"/>
              </a:rPr>
              <a:t>f</a:t>
            </a:r>
            <a:r>
              <a:rPr lang="en-US" altLang="zh-CN" i="0" dirty="0">
                <a:ea typeface="楷体_GB2312" panose="02010609030101010101" pitchFamily="49" charset="-122"/>
              </a:rPr>
              <a:t>(a) = 3,   </a:t>
            </a:r>
            <a:r>
              <a:rPr lang="en-US" altLang="zh-CN" dirty="0">
                <a:ea typeface="楷体_GB2312" panose="02010609030101010101" pitchFamily="49" charset="-122"/>
              </a:rPr>
              <a:t>f</a:t>
            </a:r>
            <a:r>
              <a:rPr lang="en-US" altLang="zh-CN" i="0" dirty="0">
                <a:ea typeface="楷体_GB2312" panose="02010609030101010101" pitchFamily="49" charset="-122"/>
              </a:rPr>
              <a:t> (b) = 2, </a:t>
            </a:r>
            <a:r>
              <a:rPr lang="en-US" altLang="zh-CN" dirty="0">
                <a:ea typeface="楷体_GB2312" panose="02010609030101010101" pitchFamily="49" charset="-122"/>
              </a:rPr>
              <a:t>f</a:t>
            </a:r>
            <a:r>
              <a:rPr lang="en-US" altLang="zh-CN" i="0" dirty="0">
                <a:ea typeface="楷体_GB2312" panose="02010609030101010101" pitchFamily="49" charset="-122"/>
              </a:rPr>
              <a:t> (c) = 1, and </a:t>
            </a:r>
            <a:r>
              <a:rPr lang="en-US" altLang="zh-CN" dirty="0">
                <a:ea typeface="楷体_GB2312" panose="02010609030101010101" pitchFamily="49" charset="-122"/>
              </a:rPr>
              <a:t>f</a:t>
            </a:r>
            <a:r>
              <a:rPr lang="en-US" altLang="zh-CN" i="0" dirty="0">
                <a:ea typeface="楷体_GB2312" panose="02010609030101010101" pitchFamily="49" charset="-122"/>
              </a:rPr>
              <a:t> (d) = 4.</a:t>
            </a:r>
          </a:p>
          <a:p>
            <a:pPr marL="342900" indent="-342900" eaLnBrk="0" hangingPunct="0">
              <a:lnSpc>
                <a:spcPct val="120000"/>
              </a:lnSpc>
              <a:spcBef>
                <a:spcPct val="20000"/>
              </a:spcBef>
              <a:defRPr/>
            </a:pPr>
            <a:r>
              <a:rPr lang="en-US" altLang="zh-CN" dirty="0">
                <a:ea typeface="楷体_GB2312" panose="02010609030101010101" pitchFamily="49" charset="-122"/>
              </a:rPr>
              <a:t>	   </a:t>
            </a:r>
            <a:r>
              <a:rPr lang="zh-CN" altLang="en-US" i="0" dirty="0">
                <a:ea typeface="楷体_GB2312" panose="02010609030101010101" pitchFamily="49" charset="-122"/>
              </a:rPr>
              <a:t>从整数集到整数集的函数 </a:t>
            </a:r>
            <a:r>
              <a:rPr lang="en-US" altLang="zh-CN" dirty="0">
                <a:ea typeface="楷体_GB2312" panose="02010609030101010101" pitchFamily="49" charset="-122"/>
              </a:rPr>
              <a:t>f</a:t>
            </a:r>
            <a:r>
              <a:rPr lang="en-US" altLang="zh-CN" i="0" dirty="0">
                <a:ea typeface="楷体_GB2312" panose="02010609030101010101" pitchFamily="49" charset="-122"/>
              </a:rPr>
              <a:t>(</a:t>
            </a:r>
            <a:r>
              <a:rPr lang="en-US" altLang="zh-CN" dirty="0">
                <a:ea typeface="楷体_GB2312" panose="02010609030101010101" pitchFamily="49" charset="-122"/>
              </a:rPr>
              <a:t>x</a:t>
            </a:r>
            <a:r>
              <a:rPr lang="en-US" altLang="zh-CN" i="0" dirty="0">
                <a:ea typeface="楷体_GB2312" panose="02010609030101010101" pitchFamily="49" charset="-122"/>
              </a:rPr>
              <a:t>)=</a:t>
            </a:r>
            <a:r>
              <a:rPr lang="en-US" altLang="zh-CN" dirty="0">
                <a:ea typeface="楷体_GB2312" panose="02010609030101010101" pitchFamily="49" charset="-122"/>
              </a:rPr>
              <a:t>x</a:t>
            </a:r>
            <a:r>
              <a:rPr lang="en-US" altLang="zh-CN" i="0" dirty="0">
                <a:ea typeface="楷体_GB2312" panose="02010609030101010101" pitchFamily="49" charset="-122"/>
              </a:rPr>
              <a:t>+1</a:t>
            </a:r>
          </a:p>
          <a:p>
            <a:pPr marL="342900" indent="-342900" eaLnBrk="0" hangingPunct="0">
              <a:lnSpc>
                <a:spcPct val="120000"/>
              </a:lnSpc>
              <a:spcBef>
                <a:spcPct val="20000"/>
              </a:spcBef>
              <a:defRPr/>
            </a:pPr>
            <a:r>
              <a:rPr lang="zh-CN" altLang="en-US" i="0" kern="0" dirty="0">
                <a:latin typeface="+mn-lt"/>
                <a:ea typeface="楷体_GB2312" panose="02010609030101010101" pitchFamily="49" charset="-122"/>
              </a:rPr>
              <a:t>       实数集合上的函数 </a:t>
            </a:r>
            <a:r>
              <a:rPr lang="en-US" altLang="zh-CN" kern="0" dirty="0">
                <a:latin typeface="+mn-lt"/>
                <a:ea typeface="楷体_GB2312" panose="02010609030101010101" pitchFamily="49" charset="-122"/>
              </a:rPr>
              <a:t>f</a:t>
            </a:r>
            <a:r>
              <a:rPr lang="en-US" altLang="zh-CN" i="0" kern="0" dirty="0">
                <a:latin typeface="+mn-lt"/>
                <a:ea typeface="楷体_GB2312" panose="02010609030101010101" pitchFamily="49" charset="-122"/>
              </a:rPr>
              <a:t>(</a:t>
            </a:r>
            <a:r>
              <a:rPr lang="en-US" altLang="zh-CN" kern="0" dirty="0">
                <a:latin typeface="+mn-lt"/>
                <a:ea typeface="楷体_GB2312" panose="02010609030101010101" pitchFamily="49" charset="-122"/>
              </a:rPr>
              <a:t>x</a:t>
            </a:r>
            <a:r>
              <a:rPr lang="en-US" altLang="zh-CN" i="0" kern="0" dirty="0">
                <a:latin typeface="+mn-lt"/>
                <a:ea typeface="楷体_GB2312" panose="02010609030101010101" pitchFamily="49" charset="-122"/>
              </a:rPr>
              <a:t>) = </a:t>
            </a:r>
            <a:r>
              <a:rPr lang="en-US" altLang="zh-CN" kern="0" dirty="0">
                <a:latin typeface="+mn-lt"/>
                <a:ea typeface="楷体_GB2312" panose="02010609030101010101" pitchFamily="49" charset="-122"/>
              </a:rPr>
              <a:t>x</a:t>
            </a:r>
            <a:r>
              <a:rPr lang="en-US" altLang="zh-CN" i="0" kern="0" dirty="0">
                <a:latin typeface="+mn-lt"/>
                <a:ea typeface="楷体_GB2312" panose="02010609030101010101" pitchFamily="49" charset="-122"/>
              </a:rPr>
              <a:t>   (</a:t>
            </a:r>
            <a:r>
              <a:rPr lang="zh-CN" altLang="en-US" i="0" kern="0" dirty="0">
                <a:solidFill>
                  <a:schemeClr val="accent2">
                    <a:lumMod val="75000"/>
                  </a:schemeClr>
                </a:solidFill>
                <a:effectLst>
                  <a:outerShdw blurRad="38100" dist="38100" dir="2700000" algn="tl">
                    <a:srgbClr val="000000">
                      <a:alpha val="43137"/>
                    </a:srgbClr>
                  </a:outerShdw>
                </a:effectLst>
                <a:latin typeface="+mn-lt"/>
                <a:ea typeface="楷体_GB2312" panose="02010609030101010101" pitchFamily="49" charset="-122"/>
              </a:rPr>
              <a:t>恒等函数</a:t>
            </a:r>
            <a:r>
              <a:rPr lang="en-US" altLang="zh-CN" i="0" kern="0" dirty="0">
                <a:latin typeface="+mn-lt"/>
                <a:ea typeface="楷体_GB2312" panose="0201060903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6"/>
          <p:cNvSpPr>
            <a:spLocks noGrp="1"/>
          </p:cNvSpPr>
          <p:nvPr>
            <p:ph type="title"/>
          </p:nvPr>
        </p:nvSpPr>
        <p:spPr/>
        <p:txBody>
          <a:bodyPr/>
          <a:lstStyle/>
          <a:p>
            <a:endParaRPr lang="zh-CN" altLang="en-US"/>
          </a:p>
        </p:txBody>
      </p:sp>
      <p:pic>
        <p:nvPicPr>
          <p:cNvPr id="36866" name="Picture 2"/>
          <p:cNvPicPr>
            <a:picLocks noChangeAspect="1" noChangeArrowheads="1"/>
          </p:cNvPicPr>
          <p:nvPr/>
        </p:nvPicPr>
        <p:blipFill>
          <a:blip r:embed="rId3"/>
          <a:srcRect t="4546" r="39565"/>
          <a:stretch>
            <a:fillRect/>
          </a:stretch>
        </p:blipFill>
        <p:spPr bwMode="auto">
          <a:xfrm>
            <a:off x="2384430" y="1503293"/>
            <a:ext cx="7497763" cy="2071687"/>
          </a:xfrm>
          <a:prstGeom prst="rect">
            <a:avLst/>
          </a:prstGeom>
          <a:noFill/>
          <a:ln w="9525">
            <a:noFill/>
            <a:miter lim="800000"/>
            <a:headEnd/>
            <a:tailEnd/>
          </a:ln>
        </p:spPr>
      </p:pic>
      <p:pic>
        <p:nvPicPr>
          <p:cNvPr id="36867" name="Picture 2"/>
          <p:cNvPicPr>
            <a:picLocks noChangeAspect="1" noChangeArrowheads="1"/>
          </p:cNvPicPr>
          <p:nvPr/>
        </p:nvPicPr>
        <p:blipFill>
          <a:blip r:embed="rId3"/>
          <a:srcRect l="59445" t="4546"/>
          <a:stretch>
            <a:fillRect/>
          </a:stretch>
        </p:blipFill>
        <p:spPr bwMode="auto">
          <a:xfrm>
            <a:off x="2411413" y="4214813"/>
            <a:ext cx="4684712" cy="1928812"/>
          </a:xfrm>
          <a:prstGeom prst="rect">
            <a:avLst/>
          </a:prstGeom>
          <a:noFill/>
          <a:ln w="9525">
            <a:noFill/>
            <a:miter lim="800000"/>
            <a:headEnd/>
            <a:tailEnd/>
          </a:ln>
        </p:spPr>
      </p:pic>
      <p:sp>
        <p:nvSpPr>
          <p:cNvPr id="10" name="TextBox 9"/>
          <p:cNvSpPr txBox="1">
            <a:spLocks noChangeArrowheads="1"/>
          </p:cNvSpPr>
          <p:nvPr/>
        </p:nvSpPr>
        <p:spPr bwMode="auto">
          <a:xfrm>
            <a:off x="3024166" y="3368605"/>
            <a:ext cx="1184940" cy="492443"/>
          </a:xfrm>
          <a:prstGeom prst="rect">
            <a:avLst/>
          </a:prstGeom>
          <a:noFill/>
          <a:ln w="9525">
            <a:noFill/>
            <a:miter lim="800000"/>
          </a:ln>
        </p:spPr>
        <p:txBody>
          <a:bodyPr wrap="none">
            <a:spAutoFit/>
          </a:bodyPr>
          <a:lstStyle/>
          <a:p>
            <a:pPr latinLnBrk="1"/>
            <a:r>
              <a:rPr lang="zh-CN" altLang="en-US" sz="2600" i="0" dirty="0">
                <a:latin typeface="楷体_GB2312" panose="02010609030101010101" pitchFamily="49" charset="-122"/>
                <a:ea typeface="楷体_GB2312" panose="02010609030101010101" pitchFamily="49" charset="-122"/>
              </a:rPr>
              <a:t>一对一</a:t>
            </a:r>
          </a:p>
        </p:txBody>
      </p:sp>
      <p:sp>
        <p:nvSpPr>
          <p:cNvPr id="11" name="TextBox 10"/>
          <p:cNvSpPr txBox="1">
            <a:spLocks noChangeArrowheads="1"/>
          </p:cNvSpPr>
          <p:nvPr/>
        </p:nvSpPr>
        <p:spPr bwMode="auto">
          <a:xfrm>
            <a:off x="5595943" y="3368605"/>
            <a:ext cx="851515" cy="492443"/>
          </a:xfrm>
          <a:prstGeom prst="rect">
            <a:avLst/>
          </a:prstGeom>
          <a:noFill/>
          <a:ln w="9525">
            <a:noFill/>
            <a:miter lim="800000"/>
          </a:ln>
        </p:spPr>
        <p:txBody>
          <a:bodyPr wrap="none">
            <a:spAutoFit/>
          </a:bodyPr>
          <a:lstStyle/>
          <a:p>
            <a:pPr latinLnBrk="1"/>
            <a:r>
              <a:rPr lang="zh-CN" altLang="en-US" sz="2600" i="0" dirty="0">
                <a:latin typeface="楷体_GB2312" panose="02010609030101010101" pitchFamily="49" charset="-122"/>
                <a:ea typeface="楷体_GB2312" panose="02010609030101010101" pitchFamily="49" charset="-122"/>
              </a:rPr>
              <a:t>映上</a:t>
            </a:r>
          </a:p>
        </p:txBody>
      </p:sp>
      <p:sp>
        <p:nvSpPr>
          <p:cNvPr id="12" name="TextBox 11"/>
          <p:cNvSpPr txBox="1">
            <a:spLocks noChangeArrowheads="1"/>
          </p:cNvSpPr>
          <p:nvPr/>
        </p:nvSpPr>
        <p:spPr bwMode="auto">
          <a:xfrm>
            <a:off x="7739074" y="3368605"/>
            <a:ext cx="1518364" cy="492443"/>
          </a:xfrm>
          <a:prstGeom prst="rect">
            <a:avLst/>
          </a:prstGeom>
          <a:noFill/>
          <a:ln w="9525">
            <a:noFill/>
            <a:miter lim="800000"/>
          </a:ln>
        </p:spPr>
        <p:txBody>
          <a:bodyPr wrap="none">
            <a:spAutoFit/>
          </a:bodyPr>
          <a:lstStyle/>
          <a:p>
            <a:pPr latinLnBrk="1"/>
            <a:r>
              <a:rPr lang="zh-CN" altLang="en-US" sz="2600" i="0" dirty="0">
                <a:latin typeface="楷体_GB2312" panose="02010609030101010101" pitchFamily="49" charset="-122"/>
                <a:ea typeface="楷体_GB2312" panose="02010609030101010101" pitchFamily="49" charset="-122"/>
              </a:rPr>
              <a:t>一一对应</a:t>
            </a:r>
          </a:p>
        </p:txBody>
      </p:sp>
      <p:sp>
        <p:nvSpPr>
          <p:cNvPr id="13" name="TextBox 12"/>
          <p:cNvSpPr txBox="1">
            <a:spLocks noChangeArrowheads="1"/>
          </p:cNvSpPr>
          <p:nvPr/>
        </p:nvSpPr>
        <p:spPr bwMode="auto">
          <a:xfrm>
            <a:off x="2809875" y="6080130"/>
            <a:ext cx="1517650" cy="492125"/>
          </a:xfrm>
          <a:prstGeom prst="rect">
            <a:avLst/>
          </a:prstGeom>
          <a:noFill/>
          <a:ln w="9525">
            <a:noFill/>
            <a:miter lim="800000"/>
          </a:ln>
        </p:spPr>
        <p:txBody>
          <a:bodyPr wrap="none">
            <a:spAutoFit/>
          </a:bodyPr>
          <a:lstStyle/>
          <a:p>
            <a:pPr latinLnBrk="1"/>
            <a:r>
              <a:rPr lang="zh-CN" altLang="en-US" sz="2600" i="0">
                <a:latin typeface="楷体_GB2312" panose="02010609030101010101" pitchFamily="49" charset="-122"/>
                <a:ea typeface="楷体_GB2312" panose="02010609030101010101" pitchFamily="49" charset="-122"/>
              </a:rPr>
              <a:t>一般函数</a:t>
            </a:r>
          </a:p>
        </p:txBody>
      </p:sp>
      <p:sp>
        <p:nvSpPr>
          <p:cNvPr id="14" name="TextBox 13"/>
          <p:cNvSpPr txBox="1">
            <a:spLocks noChangeArrowheads="1"/>
          </p:cNvSpPr>
          <p:nvPr/>
        </p:nvSpPr>
        <p:spPr bwMode="auto">
          <a:xfrm>
            <a:off x="5238750" y="6080130"/>
            <a:ext cx="1517650" cy="492125"/>
          </a:xfrm>
          <a:prstGeom prst="rect">
            <a:avLst/>
          </a:prstGeom>
          <a:noFill/>
          <a:ln w="9525">
            <a:noFill/>
            <a:miter lim="800000"/>
          </a:ln>
        </p:spPr>
        <p:txBody>
          <a:bodyPr wrap="none">
            <a:spAutoFit/>
          </a:bodyPr>
          <a:lstStyle/>
          <a:p>
            <a:pPr latinLnBrk="1"/>
            <a:r>
              <a:rPr lang="zh-CN" altLang="en-US" sz="2600" i="0">
                <a:latin typeface="楷体_GB2312" panose="02010609030101010101" pitchFamily="49" charset="-122"/>
                <a:ea typeface="楷体_GB2312" panose="02010609030101010101" pitchFamily="49" charset="-122"/>
              </a:rPr>
              <a:t>不是函数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pPr>
              <a:defRPr/>
            </a:pPr>
            <a:r>
              <a:rPr lang="en-US" altLang="zh-CN"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DEFINITION 9. </a:t>
            </a:r>
            <a:r>
              <a:rPr lang="zh-CN" altLang="en-US"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反函数  </a:t>
            </a:r>
          </a:p>
        </p:txBody>
      </p:sp>
      <p:sp>
        <p:nvSpPr>
          <p:cNvPr id="267267" name="Rectangle 3"/>
          <p:cNvSpPr>
            <a:spLocks noGrp="1" noChangeArrowheads="1"/>
          </p:cNvSpPr>
          <p:nvPr>
            <p:ph idx="1"/>
          </p:nvPr>
        </p:nvSpPr>
        <p:spPr>
          <a:xfrm>
            <a:off x="802622" y="1429896"/>
            <a:ext cx="10621970" cy="1999104"/>
          </a:xfrm>
          <a:ln>
            <a:solidFill>
              <a:schemeClr val="tx1"/>
            </a:solidFill>
          </a:ln>
          <a:effectLst>
            <a:outerShdw blurRad="50800" dist="38100" dir="8100000" algn="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a:lstStyle/>
          <a:p>
            <a:pPr marL="441325" indent="-441325">
              <a:lnSpc>
                <a:spcPct val="130000"/>
              </a:lnSpc>
              <a:spcBef>
                <a:spcPts val="1800"/>
              </a:spcBef>
              <a:defRPr/>
            </a:pPr>
            <a:r>
              <a:rPr lang="zh-CN" altLang="en-US" dirty="0">
                <a:solidFill>
                  <a:schemeClr val="tx1"/>
                </a:solidFill>
              </a:rPr>
              <a:t>令</a:t>
            </a:r>
            <a:r>
              <a:rPr lang="en-US" altLang="zh-CN" b="1" i="1" dirty="0">
                <a:solidFill>
                  <a:schemeClr val="tx1"/>
                </a:solidFill>
              </a:rPr>
              <a:t>f </a:t>
            </a:r>
            <a:r>
              <a:rPr lang="zh-CN" altLang="en-US" dirty="0">
                <a:solidFill>
                  <a:schemeClr val="tx1"/>
                </a:solidFill>
              </a:rPr>
              <a:t>是从</a:t>
            </a:r>
            <a:r>
              <a:rPr lang="en-US" altLang="zh-CN" dirty="0">
                <a:solidFill>
                  <a:schemeClr val="tx1"/>
                </a:solidFill>
              </a:rPr>
              <a:t>A</a:t>
            </a:r>
            <a:r>
              <a:rPr lang="zh-CN" altLang="en-US" dirty="0">
                <a:solidFill>
                  <a:schemeClr val="tx1"/>
                </a:solidFill>
              </a:rPr>
              <a:t>到</a:t>
            </a:r>
            <a:r>
              <a:rPr lang="en-US" altLang="zh-CN" dirty="0">
                <a:solidFill>
                  <a:schemeClr val="tx1"/>
                </a:solidFill>
              </a:rPr>
              <a:t>B</a:t>
            </a:r>
            <a:r>
              <a:rPr lang="zh-CN" altLang="en-US" dirty="0">
                <a:solidFill>
                  <a:schemeClr val="tx1"/>
                </a:solidFill>
              </a:rPr>
              <a:t>的</a:t>
            </a:r>
            <a:r>
              <a:rPr lang="zh-CN" altLang="en-US" dirty="0">
                <a:solidFill>
                  <a:schemeClr val="accent1">
                    <a:lumMod val="75000"/>
                  </a:schemeClr>
                </a:solidFill>
                <a:effectLst>
                  <a:outerShdw blurRad="38100" dist="38100" dir="2700000" algn="tl">
                    <a:srgbClr val="000000">
                      <a:alpha val="43137"/>
                    </a:srgbClr>
                  </a:outerShdw>
                </a:effectLst>
              </a:rPr>
              <a:t>一一对应</a:t>
            </a:r>
            <a:r>
              <a:rPr lang="zh-CN" altLang="en-US" dirty="0">
                <a:solidFill>
                  <a:schemeClr val="tx1"/>
                </a:solidFill>
              </a:rPr>
              <a:t>。</a:t>
            </a:r>
            <a:r>
              <a:rPr lang="en-US" altLang="zh-CN" i="1" dirty="0">
                <a:solidFill>
                  <a:srgbClr val="C00000"/>
                </a:solidFill>
              </a:rPr>
              <a:t>f </a:t>
            </a:r>
            <a:r>
              <a:rPr lang="zh-CN" altLang="en-US" dirty="0">
                <a:solidFill>
                  <a:srgbClr val="C00000"/>
                </a:solidFill>
              </a:rPr>
              <a:t>的反函数</a:t>
            </a:r>
            <a:r>
              <a:rPr lang="en-US" altLang="zh-CN" dirty="0">
                <a:solidFill>
                  <a:schemeClr val="tx1"/>
                </a:solidFill>
              </a:rPr>
              <a:t>(</a:t>
            </a:r>
            <a:r>
              <a:rPr lang="en-US" altLang="zh-CN" dirty="0">
                <a:solidFill>
                  <a:schemeClr val="tx1"/>
                </a:solidFill>
                <a:ea typeface="黑体" panose="02010609060101010101" pitchFamily="2" charset="-122"/>
              </a:rPr>
              <a:t>inverse function </a:t>
            </a:r>
            <a:r>
              <a:rPr lang="en-US" altLang="zh-CN" dirty="0">
                <a:solidFill>
                  <a:schemeClr val="tx1"/>
                </a:solidFill>
              </a:rPr>
              <a:t>)</a:t>
            </a:r>
            <a:r>
              <a:rPr lang="zh-CN" altLang="en-US" dirty="0">
                <a:solidFill>
                  <a:schemeClr val="tx1"/>
                </a:solidFill>
              </a:rPr>
              <a:t>是这样的函数，它</a:t>
            </a:r>
            <a:r>
              <a:rPr lang="zh-CN" altLang="en-US" dirty="0">
                <a:solidFill>
                  <a:schemeClr val="accent5">
                    <a:lumMod val="50000"/>
                  </a:schemeClr>
                </a:solidFill>
              </a:rPr>
              <a:t>指派给</a:t>
            </a:r>
            <a:r>
              <a:rPr lang="en-US" altLang="zh-CN" dirty="0">
                <a:solidFill>
                  <a:schemeClr val="accent5">
                    <a:lumMod val="50000"/>
                  </a:schemeClr>
                </a:solidFill>
              </a:rPr>
              <a:t>B</a:t>
            </a:r>
            <a:r>
              <a:rPr lang="zh-CN" altLang="en-US" dirty="0">
                <a:solidFill>
                  <a:schemeClr val="tx1"/>
                </a:solidFill>
              </a:rPr>
              <a:t>中元素</a:t>
            </a:r>
            <a:r>
              <a:rPr lang="en-US" altLang="zh-CN" i="1" dirty="0">
                <a:solidFill>
                  <a:schemeClr val="tx1"/>
                </a:solidFill>
              </a:rPr>
              <a:t>b</a:t>
            </a:r>
            <a:r>
              <a:rPr lang="zh-CN" altLang="en-US" dirty="0">
                <a:solidFill>
                  <a:schemeClr val="tx1"/>
                </a:solidFill>
              </a:rPr>
              <a:t>的</a:t>
            </a:r>
            <a:r>
              <a:rPr lang="zh-CN" altLang="en-US" dirty="0">
                <a:solidFill>
                  <a:schemeClr val="accent5">
                    <a:lumMod val="50000"/>
                  </a:schemeClr>
                </a:solidFill>
              </a:rPr>
              <a:t>是</a:t>
            </a:r>
            <a:r>
              <a:rPr lang="en-US" altLang="zh-CN" dirty="0">
                <a:solidFill>
                  <a:schemeClr val="accent5">
                    <a:lumMod val="50000"/>
                  </a:schemeClr>
                </a:solidFill>
              </a:rPr>
              <a:t>A</a:t>
            </a:r>
            <a:r>
              <a:rPr lang="zh-CN" altLang="en-US" dirty="0">
                <a:solidFill>
                  <a:schemeClr val="accent5">
                    <a:lumMod val="50000"/>
                  </a:schemeClr>
                </a:solidFill>
              </a:rPr>
              <a:t>中</a:t>
            </a:r>
            <a:r>
              <a:rPr lang="zh-CN" altLang="en-US" dirty="0">
                <a:solidFill>
                  <a:schemeClr val="tx1"/>
                </a:solidFill>
              </a:rPr>
              <a:t>使得</a:t>
            </a:r>
            <a:r>
              <a:rPr lang="en-US" altLang="zh-CN" i="1" dirty="0">
                <a:solidFill>
                  <a:schemeClr val="tx1"/>
                </a:solidFill>
              </a:rPr>
              <a:t>f</a:t>
            </a:r>
            <a:r>
              <a:rPr lang="en-US" altLang="zh-CN" dirty="0">
                <a:solidFill>
                  <a:schemeClr val="tx1"/>
                </a:solidFill>
              </a:rPr>
              <a:t>(</a:t>
            </a:r>
            <a:r>
              <a:rPr lang="en-US" altLang="zh-CN" i="1" dirty="0">
                <a:solidFill>
                  <a:schemeClr val="tx1"/>
                </a:solidFill>
              </a:rPr>
              <a:t>a</a:t>
            </a:r>
            <a:r>
              <a:rPr lang="en-US" altLang="zh-CN" dirty="0">
                <a:solidFill>
                  <a:schemeClr val="tx1"/>
                </a:solidFill>
              </a:rPr>
              <a:t>)=</a:t>
            </a:r>
            <a:r>
              <a:rPr lang="en-US" altLang="zh-CN" i="1" dirty="0">
                <a:solidFill>
                  <a:schemeClr val="tx1"/>
                </a:solidFill>
              </a:rPr>
              <a:t>b</a:t>
            </a:r>
            <a:r>
              <a:rPr lang="zh-CN" altLang="en-US" dirty="0">
                <a:solidFill>
                  <a:schemeClr val="accent5">
                    <a:lumMod val="50000"/>
                  </a:schemeClr>
                </a:solidFill>
              </a:rPr>
              <a:t>唯一元素</a:t>
            </a:r>
            <a:r>
              <a:rPr lang="en-US" altLang="zh-CN" i="1" dirty="0">
                <a:solidFill>
                  <a:schemeClr val="accent5">
                    <a:lumMod val="50000"/>
                  </a:schemeClr>
                </a:solidFill>
              </a:rPr>
              <a:t>a</a:t>
            </a:r>
            <a:r>
              <a:rPr lang="zh-CN" altLang="en-US" dirty="0">
                <a:solidFill>
                  <a:schemeClr val="tx1"/>
                </a:solidFill>
              </a:rPr>
              <a:t>，</a:t>
            </a:r>
            <a:r>
              <a:rPr lang="en-US" altLang="zh-CN" i="1" dirty="0">
                <a:solidFill>
                  <a:srgbClr val="C00000"/>
                </a:solidFill>
              </a:rPr>
              <a:t> </a:t>
            </a:r>
            <a:r>
              <a:rPr lang="en-US" altLang="zh-CN" i="1" dirty="0">
                <a:solidFill>
                  <a:schemeClr val="tx1"/>
                </a:solidFill>
              </a:rPr>
              <a:t>f </a:t>
            </a:r>
            <a:r>
              <a:rPr lang="zh-CN" altLang="en-US" dirty="0">
                <a:solidFill>
                  <a:schemeClr val="tx1"/>
                </a:solidFill>
              </a:rPr>
              <a:t>的反函数表示为</a:t>
            </a:r>
            <a:r>
              <a:rPr lang="en-US" altLang="zh-CN" i="1" dirty="0">
                <a:solidFill>
                  <a:srgbClr val="C00000"/>
                </a:solidFill>
                <a:ea typeface="黑体" panose="02010609060101010101" pitchFamily="2" charset="-122"/>
              </a:rPr>
              <a:t>f</a:t>
            </a:r>
            <a:r>
              <a:rPr lang="en-US" altLang="zh-CN" baseline="30000" dirty="0">
                <a:solidFill>
                  <a:srgbClr val="C00000"/>
                </a:solidFill>
                <a:ea typeface="黑体" panose="02010609060101010101" pitchFamily="2" charset="-122"/>
              </a:rPr>
              <a:t> –1</a:t>
            </a:r>
            <a:r>
              <a:rPr lang="zh-CN" altLang="en-US" dirty="0">
                <a:solidFill>
                  <a:schemeClr val="tx1"/>
                </a:solidFill>
                <a:ea typeface="黑体" panose="02010609060101010101" pitchFamily="2" charset="-122"/>
              </a:rPr>
              <a:t>。</a:t>
            </a:r>
            <a:r>
              <a:rPr lang="en-US" altLang="zh-CN" dirty="0">
                <a:solidFill>
                  <a:schemeClr val="tx1"/>
                </a:solidFill>
                <a:ea typeface="黑体" panose="02010609060101010101" pitchFamily="2" charset="-122"/>
              </a:rPr>
              <a:t> </a:t>
            </a:r>
            <a:r>
              <a:rPr lang="zh-CN" altLang="en-US" dirty="0">
                <a:solidFill>
                  <a:schemeClr val="tx1"/>
                </a:solidFill>
                <a:ea typeface="黑体" panose="02010609060101010101" pitchFamily="2" charset="-122"/>
              </a:rPr>
              <a:t>于是在</a:t>
            </a:r>
            <a:r>
              <a:rPr lang="en-US" altLang="zh-CN" dirty="0">
                <a:solidFill>
                  <a:schemeClr val="tx1"/>
                </a:solidFill>
                <a:ea typeface="黑体" panose="02010609060101010101" pitchFamily="2" charset="-122"/>
              </a:rPr>
              <a:t> </a:t>
            </a:r>
            <a:r>
              <a:rPr lang="en-US" altLang="zh-CN" i="1" dirty="0">
                <a:solidFill>
                  <a:schemeClr val="tx1"/>
                </a:solidFill>
                <a:ea typeface="黑体" panose="02010609060101010101" pitchFamily="2" charset="-122"/>
              </a:rPr>
              <a:t>f</a:t>
            </a:r>
            <a:r>
              <a:rPr lang="en-US" altLang="zh-CN" dirty="0">
                <a:solidFill>
                  <a:schemeClr val="tx1"/>
                </a:solidFill>
                <a:ea typeface="黑体" panose="02010609060101010101" pitchFamily="2" charset="-122"/>
              </a:rPr>
              <a:t>(</a:t>
            </a:r>
            <a:r>
              <a:rPr lang="en-US" altLang="zh-CN" i="1" dirty="0">
                <a:solidFill>
                  <a:schemeClr val="tx1"/>
                </a:solidFill>
                <a:ea typeface="黑体" panose="02010609060101010101" pitchFamily="2" charset="-122"/>
              </a:rPr>
              <a:t>a</a:t>
            </a:r>
            <a:r>
              <a:rPr lang="en-US" altLang="zh-CN" dirty="0">
                <a:solidFill>
                  <a:schemeClr val="tx1"/>
                </a:solidFill>
                <a:ea typeface="黑体" panose="02010609060101010101" pitchFamily="2" charset="-122"/>
              </a:rPr>
              <a:t>)=</a:t>
            </a:r>
            <a:r>
              <a:rPr lang="en-US" altLang="zh-CN" i="1" dirty="0">
                <a:solidFill>
                  <a:schemeClr val="tx1"/>
                </a:solidFill>
                <a:ea typeface="黑体" panose="02010609060101010101" pitchFamily="2" charset="-122"/>
              </a:rPr>
              <a:t>b</a:t>
            </a:r>
            <a:r>
              <a:rPr lang="zh-CN" altLang="en-US" dirty="0">
                <a:solidFill>
                  <a:schemeClr val="tx1"/>
                </a:solidFill>
                <a:ea typeface="黑体" panose="02010609060101010101" pitchFamily="2" charset="-122"/>
              </a:rPr>
              <a:t>时 </a:t>
            </a:r>
            <a:r>
              <a:rPr lang="en-US" altLang="zh-CN" i="1" dirty="0">
                <a:solidFill>
                  <a:schemeClr val="tx1"/>
                </a:solidFill>
                <a:ea typeface="黑体" panose="02010609060101010101" pitchFamily="2" charset="-122"/>
              </a:rPr>
              <a:t>f</a:t>
            </a:r>
            <a:r>
              <a:rPr lang="en-US" altLang="zh-CN" baseline="30000" dirty="0">
                <a:solidFill>
                  <a:schemeClr val="tx1"/>
                </a:solidFill>
                <a:ea typeface="黑体" panose="02010609060101010101" pitchFamily="2" charset="-122"/>
              </a:rPr>
              <a:t> –1</a:t>
            </a:r>
            <a:r>
              <a:rPr lang="en-US" altLang="zh-CN" dirty="0">
                <a:solidFill>
                  <a:schemeClr val="tx1"/>
                </a:solidFill>
                <a:ea typeface="黑体" panose="02010609060101010101" pitchFamily="2" charset="-122"/>
              </a:rPr>
              <a:t>(</a:t>
            </a:r>
            <a:r>
              <a:rPr lang="en-US" altLang="zh-CN" i="1" dirty="0">
                <a:solidFill>
                  <a:schemeClr val="tx1"/>
                </a:solidFill>
                <a:ea typeface="黑体" panose="02010609060101010101" pitchFamily="2" charset="-122"/>
              </a:rPr>
              <a:t>b</a:t>
            </a:r>
            <a:r>
              <a:rPr lang="en-US" altLang="zh-CN" dirty="0">
                <a:solidFill>
                  <a:schemeClr val="tx1"/>
                </a:solidFill>
                <a:ea typeface="黑体" panose="02010609060101010101" pitchFamily="2" charset="-122"/>
              </a:rPr>
              <a:t>) = </a:t>
            </a:r>
            <a:r>
              <a:rPr lang="en-US" altLang="zh-CN" i="1" dirty="0">
                <a:solidFill>
                  <a:schemeClr val="tx1"/>
                </a:solidFill>
                <a:ea typeface="黑体" panose="02010609060101010101" pitchFamily="2" charset="-122"/>
              </a:rPr>
              <a:t>a</a:t>
            </a:r>
            <a:r>
              <a:rPr lang="en-US" altLang="zh-CN" dirty="0">
                <a:solidFill>
                  <a:schemeClr val="tx1"/>
                </a:solidFill>
                <a:ea typeface="黑体" panose="02010609060101010101" pitchFamily="2" charset="-122"/>
              </a:rPr>
              <a:t> </a:t>
            </a:r>
            <a:r>
              <a:rPr lang="zh-CN" altLang="en-US" dirty="0">
                <a:solidFill>
                  <a:schemeClr val="tx1"/>
                </a:solidFill>
                <a:ea typeface="黑体" panose="02010609060101010101" pitchFamily="2" charset="-122"/>
              </a:rPr>
              <a:t>。</a:t>
            </a:r>
          </a:p>
        </p:txBody>
      </p:sp>
      <p:pic>
        <p:nvPicPr>
          <p:cNvPr id="38915" name="Picture 1"/>
          <p:cNvPicPr>
            <a:picLocks noChangeAspect="1" noChangeArrowheads="1"/>
          </p:cNvPicPr>
          <p:nvPr/>
        </p:nvPicPr>
        <p:blipFill>
          <a:blip r:embed="rId2"/>
          <a:srcRect/>
          <a:stretch>
            <a:fillRect/>
          </a:stretch>
        </p:blipFill>
        <p:spPr bwMode="auto">
          <a:xfrm>
            <a:off x="3575720" y="3573016"/>
            <a:ext cx="5283200" cy="2643188"/>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marL="838200" indent="-838200"/>
            <a:r>
              <a:rPr lang="zh-CN" altLang="en-US"/>
              <a:t>反函数</a:t>
            </a:r>
          </a:p>
        </p:txBody>
      </p:sp>
      <p:sp>
        <p:nvSpPr>
          <p:cNvPr id="39938" name="Rectangle 3"/>
          <p:cNvSpPr>
            <a:spLocks noGrp="1" noChangeArrowheads="1"/>
          </p:cNvSpPr>
          <p:nvPr>
            <p:ph idx="1"/>
          </p:nvPr>
        </p:nvSpPr>
        <p:spPr>
          <a:xfrm>
            <a:off x="1199456" y="1773238"/>
            <a:ext cx="9000232" cy="4464050"/>
          </a:xfrm>
        </p:spPr>
        <p:txBody>
          <a:bodyPr/>
          <a:lstStyle/>
          <a:p>
            <a:r>
              <a:rPr lang="zh-CN" altLang="en-US" dirty="0">
                <a:latin typeface="仿宋_GB2312" panose="02010609030101010101" pitchFamily="49" charset="-122"/>
                <a:ea typeface="仿宋_GB2312" panose="02010609030101010101" pitchFamily="49" charset="-122"/>
              </a:rPr>
              <a:t>为什么只有一一对应的函数才有反函数？</a:t>
            </a:r>
          </a:p>
          <a:p>
            <a:pPr lvl="1"/>
            <a:r>
              <a:rPr lang="zh-CN" altLang="en-US" dirty="0">
                <a:solidFill>
                  <a:srgbClr val="A50021"/>
                </a:solidFill>
                <a:latin typeface="仿宋_GB2312" panose="02010609030101010101" pitchFamily="49" charset="-122"/>
                <a:ea typeface="仿宋_GB2312" panose="02010609030101010101" pitchFamily="49" charset="-122"/>
              </a:rPr>
              <a:t>函数有且只有一条弧从定义域中每个元素发出</a:t>
            </a:r>
          </a:p>
        </p:txBody>
      </p:sp>
      <p:grpSp>
        <p:nvGrpSpPr>
          <p:cNvPr id="2" name="Group 4"/>
          <p:cNvGrpSpPr/>
          <p:nvPr/>
        </p:nvGrpSpPr>
        <p:grpSpPr bwMode="auto">
          <a:xfrm>
            <a:off x="3791148" y="3791069"/>
            <a:ext cx="4537075" cy="1727200"/>
            <a:chOff x="657" y="1797"/>
            <a:chExt cx="4310" cy="1691"/>
          </a:xfrm>
        </p:grpSpPr>
        <p:pic>
          <p:nvPicPr>
            <p:cNvPr id="39944" name="Picture 5"/>
            <p:cNvPicPr>
              <a:picLocks noChangeAspect="1" noChangeArrowheads="1"/>
            </p:cNvPicPr>
            <p:nvPr/>
          </p:nvPicPr>
          <p:blipFill>
            <a:blip r:embed="rId2"/>
            <a:srcRect r="1033"/>
            <a:stretch>
              <a:fillRect/>
            </a:stretch>
          </p:blipFill>
          <p:spPr bwMode="auto">
            <a:xfrm>
              <a:off x="657" y="1797"/>
              <a:ext cx="4310" cy="1691"/>
            </a:xfrm>
            <a:prstGeom prst="rect">
              <a:avLst/>
            </a:prstGeom>
            <a:noFill/>
            <a:ln w="9525" algn="ctr">
              <a:noFill/>
              <a:miter lim="800000"/>
              <a:headEnd/>
              <a:tailEnd/>
            </a:ln>
          </p:spPr>
        </p:pic>
        <p:sp>
          <p:nvSpPr>
            <p:cNvPr id="39945" name="Oval 6"/>
            <p:cNvSpPr>
              <a:spLocks noChangeArrowheads="1"/>
            </p:cNvSpPr>
            <p:nvPr/>
          </p:nvSpPr>
          <p:spPr bwMode="auto">
            <a:xfrm>
              <a:off x="1519" y="2523"/>
              <a:ext cx="91" cy="91"/>
            </a:xfrm>
            <a:prstGeom prst="ellipse">
              <a:avLst/>
            </a:prstGeom>
            <a:solidFill>
              <a:schemeClr val="tx1"/>
            </a:solidFill>
            <a:ln w="9525" algn="ctr">
              <a:solidFill>
                <a:schemeClr val="tx2"/>
              </a:solidFill>
              <a:miter lim="800000"/>
            </a:ln>
          </p:spPr>
          <p:txBody>
            <a:bodyPr wrap="none" lIns="92075" tIns="46038" rIns="92075" bIns="46038" anchor="ctr"/>
            <a:lstStyle/>
            <a:p>
              <a:pPr latinLnBrk="1"/>
              <a:endParaRPr lang="zh-CN" altLang="en-US"/>
            </a:p>
          </p:txBody>
        </p:sp>
        <p:sp>
          <p:nvSpPr>
            <p:cNvPr id="39946" name="Oval 7"/>
            <p:cNvSpPr>
              <a:spLocks noChangeArrowheads="1"/>
            </p:cNvSpPr>
            <p:nvPr/>
          </p:nvSpPr>
          <p:spPr bwMode="auto">
            <a:xfrm>
              <a:off x="1292" y="2704"/>
              <a:ext cx="91" cy="91"/>
            </a:xfrm>
            <a:prstGeom prst="ellipse">
              <a:avLst/>
            </a:prstGeom>
            <a:solidFill>
              <a:schemeClr val="tx1"/>
            </a:solidFill>
            <a:ln w="9525" algn="ctr">
              <a:solidFill>
                <a:schemeClr val="tx2"/>
              </a:solidFill>
              <a:miter lim="800000"/>
            </a:ln>
          </p:spPr>
          <p:txBody>
            <a:bodyPr wrap="none" lIns="92075" tIns="46038" rIns="92075" bIns="46038" anchor="ctr"/>
            <a:lstStyle/>
            <a:p>
              <a:pPr latinLnBrk="1"/>
              <a:endParaRPr lang="zh-CN" altLang="en-US"/>
            </a:p>
          </p:txBody>
        </p:sp>
        <p:sp>
          <p:nvSpPr>
            <p:cNvPr id="39947" name="Oval 8"/>
            <p:cNvSpPr>
              <a:spLocks noChangeArrowheads="1"/>
            </p:cNvSpPr>
            <p:nvPr/>
          </p:nvSpPr>
          <p:spPr bwMode="auto">
            <a:xfrm>
              <a:off x="4286" y="2568"/>
              <a:ext cx="91" cy="91"/>
            </a:xfrm>
            <a:prstGeom prst="ellipse">
              <a:avLst/>
            </a:prstGeom>
            <a:solidFill>
              <a:schemeClr val="tx1"/>
            </a:solidFill>
            <a:ln w="9525" algn="ctr">
              <a:solidFill>
                <a:schemeClr val="tx2"/>
              </a:solidFill>
              <a:miter lim="800000"/>
            </a:ln>
          </p:spPr>
          <p:txBody>
            <a:bodyPr wrap="none" lIns="92075" tIns="46038" rIns="92075" bIns="46038" anchor="ctr"/>
            <a:lstStyle/>
            <a:p>
              <a:pPr latinLnBrk="1"/>
              <a:endParaRPr lang="zh-CN" altLang="en-US"/>
            </a:p>
          </p:txBody>
        </p:sp>
        <p:sp>
          <p:nvSpPr>
            <p:cNvPr id="39948" name="Oval 9"/>
            <p:cNvSpPr>
              <a:spLocks noChangeArrowheads="1"/>
            </p:cNvSpPr>
            <p:nvPr/>
          </p:nvSpPr>
          <p:spPr bwMode="auto">
            <a:xfrm>
              <a:off x="4059" y="2795"/>
              <a:ext cx="91" cy="91"/>
            </a:xfrm>
            <a:prstGeom prst="ellipse">
              <a:avLst/>
            </a:prstGeom>
            <a:solidFill>
              <a:schemeClr val="tx1"/>
            </a:solidFill>
            <a:ln w="9525" algn="ctr">
              <a:solidFill>
                <a:schemeClr val="tx2"/>
              </a:solidFill>
              <a:miter lim="800000"/>
            </a:ln>
          </p:spPr>
          <p:txBody>
            <a:bodyPr wrap="none" lIns="92075" tIns="46038" rIns="92075" bIns="46038" anchor="ctr"/>
            <a:lstStyle/>
            <a:p>
              <a:pPr latinLnBrk="1"/>
              <a:endParaRPr lang="zh-CN" altLang="en-US"/>
            </a:p>
          </p:txBody>
        </p:sp>
        <p:sp>
          <p:nvSpPr>
            <p:cNvPr id="39949" name="Line 10"/>
            <p:cNvSpPr>
              <a:spLocks noChangeShapeType="1"/>
            </p:cNvSpPr>
            <p:nvPr/>
          </p:nvSpPr>
          <p:spPr bwMode="auto">
            <a:xfrm flipV="1">
              <a:off x="1337" y="2613"/>
              <a:ext cx="2949" cy="136"/>
            </a:xfrm>
            <a:prstGeom prst="line">
              <a:avLst/>
            </a:prstGeom>
            <a:noFill/>
            <a:ln w="38100">
              <a:solidFill>
                <a:schemeClr val="tx2"/>
              </a:solidFill>
              <a:miter lim="800000"/>
              <a:tailEnd type="triangle" w="med" len="med"/>
            </a:ln>
          </p:spPr>
          <p:txBody>
            <a:bodyPr lIns="92075" tIns="46038" rIns="92075" bIns="46038"/>
            <a:lstStyle/>
            <a:p>
              <a:endParaRPr lang="zh-CN" altLang="en-US"/>
            </a:p>
          </p:txBody>
        </p:sp>
        <p:sp>
          <p:nvSpPr>
            <p:cNvPr id="39950" name="Oval 11"/>
            <p:cNvSpPr>
              <a:spLocks noChangeArrowheads="1"/>
            </p:cNvSpPr>
            <p:nvPr/>
          </p:nvSpPr>
          <p:spPr bwMode="auto">
            <a:xfrm>
              <a:off x="4240" y="3021"/>
              <a:ext cx="91" cy="91"/>
            </a:xfrm>
            <a:prstGeom prst="ellipse">
              <a:avLst/>
            </a:prstGeom>
            <a:solidFill>
              <a:schemeClr val="tx1"/>
            </a:solidFill>
            <a:ln w="9525" algn="ctr">
              <a:solidFill>
                <a:schemeClr val="tx2"/>
              </a:solidFill>
              <a:miter lim="800000"/>
            </a:ln>
          </p:spPr>
          <p:txBody>
            <a:bodyPr wrap="none" lIns="92075" tIns="46038" rIns="92075" bIns="46038" anchor="ctr"/>
            <a:lstStyle/>
            <a:p>
              <a:pPr latinLnBrk="1"/>
              <a:endParaRPr lang="zh-CN" altLang="en-US"/>
            </a:p>
          </p:txBody>
        </p:sp>
        <p:sp>
          <p:nvSpPr>
            <p:cNvPr id="39951" name="Line 12"/>
            <p:cNvSpPr>
              <a:spLocks noChangeShapeType="1"/>
            </p:cNvSpPr>
            <p:nvPr/>
          </p:nvSpPr>
          <p:spPr bwMode="auto">
            <a:xfrm flipV="1">
              <a:off x="1564" y="2250"/>
              <a:ext cx="2586" cy="318"/>
            </a:xfrm>
            <a:prstGeom prst="line">
              <a:avLst/>
            </a:prstGeom>
            <a:noFill/>
            <a:ln w="38100">
              <a:solidFill>
                <a:schemeClr val="tx2"/>
              </a:solidFill>
              <a:miter lim="800000"/>
              <a:tailEnd type="triangle" w="med" len="med"/>
            </a:ln>
          </p:spPr>
          <p:txBody>
            <a:bodyPr lIns="92075" tIns="46038" rIns="92075" bIns="46038"/>
            <a:lstStyle/>
            <a:p>
              <a:endParaRPr lang="zh-CN" altLang="en-US"/>
            </a:p>
          </p:txBody>
        </p:sp>
        <p:sp>
          <p:nvSpPr>
            <p:cNvPr id="39952" name="Oval 13"/>
            <p:cNvSpPr>
              <a:spLocks noChangeArrowheads="1"/>
            </p:cNvSpPr>
            <p:nvPr/>
          </p:nvSpPr>
          <p:spPr bwMode="auto">
            <a:xfrm>
              <a:off x="1474" y="2931"/>
              <a:ext cx="91" cy="91"/>
            </a:xfrm>
            <a:prstGeom prst="ellipse">
              <a:avLst/>
            </a:prstGeom>
            <a:solidFill>
              <a:schemeClr val="tx1"/>
            </a:solidFill>
            <a:ln w="9525" algn="ctr">
              <a:solidFill>
                <a:schemeClr val="tx2"/>
              </a:solidFill>
              <a:miter lim="800000"/>
            </a:ln>
          </p:spPr>
          <p:txBody>
            <a:bodyPr wrap="none" lIns="92075" tIns="46038" rIns="92075" bIns="46038" anchor="ctr"/>
            <a:lstStyle/>
            <a:p>
              <a:pPr latinLnBrk="1"/>
              <a:endParaRPr lang="zh-CN" altLang="en-US"/>
            </a:p>
          </p:txBody>
        </p:sp>
        <p:sp>
          <p:nvSpPr>
            <p:cNvPr id="39953" name="Line 14"/>
            <p:cNvSpPr>
              <a:spLocks noChangeShapeType="1"/>
            </p:cNvSpPr>
            <p:nvPr/>
          </p:nvSpPr>
          <p:spPr bwMode="auto">
            <a:xfrm>
              <a:off x="1565" y="2976"/>
              <a:ext cx="2676" cy="91"/>
            </a:xfrm>
            <a:prstGeom prst="line">
              <a:avLst/>
            </a:prstGeom>
            <a:noFill/>
            <a:ln w="38100">
              <a:solidFill>
                <a:schemeClr val="tx2"/>
              </a:solidFill>
              <a:miter lim="800000"/>
              <a:tailEnd type="triangle" w="med" len="med"/>
            </a:ln>
          </p:spPr>
          <p:txBody>
            <a:bodyPr lIns="92075" tIns="46038" rIns="92075" bIns="46038"/>
            <a:lstStyle/>
            <a:p>
              <a:endParaRPr lang="zh-CN" altLang="en-US"/>
            </a:p>
          </p:txBody>
        </p:sp>
      </p:grpSp>
      <p:sp>
        <p:nvSpPr>
          <p:cNvPr id="125967" name="Oval 15"/>
          <p:cNvSpPr>
            <a:spLocks noChangeArrowheads="1"/>
          </p:cNvSpPr>
          <p:nvPr/>
        </p:nvSpPr>
        <p:spPr bwMode="auto">
          <a:xfrm>
            <a:off x="7463035" y="4151436"/>
            <a:ext cx="144463" cy="144463"/>
          </a:xfrm>
          <a:prstGeom prst="ellipse">
            <a:avLst/>
          </a:prstGeom>
          <a:solidFill>
            <a:srgbClr val="A50021"/>
          </a:solidFill>
          <a:ln w="9525" algn="ctr">
            <a:solidFill>
              <a:srgbClr val="A50021"/>
            </a:solidFill>
            <a:miter lim="800000"/>
          </a:ln>
        </p:spPr>
        <p:txBody>
          <a:bodyPr wrap="none" lIns="92075" tIns="46038" rIns="92075" bIns="46038" anchor="ctr"/>
          <a:lstStyle/>
          <a:p>
            <a:pPr latinLnBrk="1"/>
            <a:endParaRPr lang="zh-CN" altLang="en-US"/>
          </a:p>
        </p:txBody>
      </p:sp>
      <p:sp>
        <p:nvSpPr>
          <p:cNvPr id="125968" name="Line 16"/>
          <p:cNvSpPr>
            <a:spLocks noChangeShapeType="1"/>
          </p:cNvSpPr>
          <p:nvPr/>
        </p:nvSpPr>
        <p:spPr bwMode="auto">
          <a:xfrm flipH="1">
            <a:off x="4654743" y="4222869"/>
            <a:ext cx="2881312" cy="0"/>
          </a:xfrm>
          <a:prstGeom prst="line">
            <a:avLst/>
          </a:prstGeom>
          <a:noFill/>
          <a:ln w="38100">
            <a:solidFill>
              <a:srgbClr val="A50021"/>
            </a:solidFill>
            <a:miter lim="800000"/>
            <a:tailEnd type="triangle" w="med" len="med"/>
          </a:ln>
        </p:spPr>
        <p:txBody>
          <a:bodyPr lIns="92075" tIns="46038" rIns="92075" bIns="46038"/>
          <a:lstStyle/>
          <a:p>
            <a:endParaRPr lang="zh-CN" altLang="en-US"/>
          </a:p>
        </p:txBody>
      </p:sp>
      <p:sp>
        <p:nvSpPr>
          <p:cNvPr id="125969" name="Line 17"/>
          <p:cNvSpPr>
            <a:spLocks noChangeShapeType="1"/>
          </p:cNvSpPr>
          <p:nvPr/>
        </p:nvSpPr>
        <p:spPr bwMode="auto">
          <a:xfrm flipH="1">
            <a:off x="4727768" y="4222869"/>
            <a:ext cx="2735262" cy="360362"/>
          </a:xfrm>
          <a:prstGeom prst="line">
            <a:avLst/>
          </a:prstGeom>
          <a:noFill/>
          <a:ln w="38100">
            <a:solidFill>
              <a:srgbClr val="A50021"/>
            </a:solidFill>
            <a:miter lim="800000"/>
            <a:tailEnd type="triangle" w="med" len="med"/>
          </a:ln>
        </p:spPr>
        <p:txBody>
          <a:bodyPr lIns="92075" tIns="46038" rIns="92075" bIns="46038"/>
          <a:lstStyle/>
          <a:p>
            <a:endParaRPr lang="zh-CN" altLang="en-US"/>
          </a:p>
        </p:txBody>
      </p:sp>
      <p:sp>
        <p:nvSpPr>
          <p:cNvPr id="125970" name="Rectangle 18"/>
          <p:cNvSpPr>
            <a:spLocks noChangeArrowheads="1"/>
          </p:cNvSpPr>
          <p:nvPr/>
        </p:nvSpPr>
        <p:spPr bwMode="auto">
          <a:xfrm>
            <a:off x="8112323" y="3645024"/>
            <a:ext cx="2016125" cy="865187"/>
          </a:xfrm>
          <a:prstGeom prst="rect">
            <a:avLst/>
          </a:prstGeom>
          <a:noFill/>
          <a:ln w="9525">
            <a:noFill/>
            <a:miter lim="800000"/>
          </a:ln>
        </p:spPr>
        <p:txBody>
          <a:bodyPr lIns="92075" tIns="46038" rIns="92075" bIns="46038"/>
          <a:lstStyle/>
          <a:p>
            <a:pPr marL="609600" indent="-609600" algn="ctr" latinLnBrk="1">
              <a:buSzPct val="80000"/>
            </a:pPr>
            <a:r>
              <a:rPr lang="zh-CN" altLang="en-US" b="1" i="0">
                <a:solidFill>
                  <a:srgbClr val="C00000"/>
                </a:solidFill>
                <a:latin typeface="楷体_GB2312" panose="02010609030101010101" pitchFamily="49" charset="-122"/>
                <a:ea typeface="楷体_GB2312" panose="02010609030101010101" pitchFamily="49" charset="-122"/>
              </a:rPr>
              <a:t>不是函数！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59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59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59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59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67" grpId="0" animBg="1"/>
      <p:bldP spid="125968" grpId="0" animBg="1"/>
      <p:bldP spid="125969" grpId="0" animBg="1"/>
      <p:bldP spid="125970"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2"/>
          <p:cNvSpPr>
            <a:spLocks noChangeArrowheads="1"/>
          </p:cNvSpPr>
          <p:nvPr/>
        </p:nvSpPr>
        <p:spPr bwMode="auto">
          <a:xfrm>
            <a:off x="1199456" y="1266825"/>
            <a:ext cx="9361040" cy="5591175"/>
          </a:xfrm>
          <a:prstGeom prst="rect">
            <a:avLst/>
          </a:prstGeom>
          <a:noFill/>
          <a:ln w="9525">
            <a:noFill/>
            <a:miter lim="800000"/>
          </a:ln>
        </p:spPr>
        <p:txBody>
          <a:bodyPr/>
          <a:lstStyle/>
          <a:p>
            <a:pPr latinLnBrk="1">
              <a:lnSpc>
                <a:spcPct val="110000"/>
              </a:lnSpc>
            </a:pPr>
            <a:r>
              <a:rPr lang="en-US" altLang="zh-CN" b="1" i="0">
                <a:ea typeface="黑体" panose="02010609060101010101" pitchFamily="2" charset="-122"/>
              </a:rPr>
              <a:t>1 </a:t>
            </a:r>
            <a:r>
              <a:rPr lang="zh-CN" altLang="en-US" b="1" i="0">
                <a:ea typeface="黑体" panose="02010609060101010101" pitchFamily="2" charset="-122"/>
              </a:rPr>
              <a:t>函数的有关概念</a:t>
            </a:r>
          </a:p>
          <a:p>
            <a:pPr latinLnBrk="1">
              <a:lnSpc>
                <a:spcPct val="110000"/>
              </a:lnSpc>
            </a:pPr>
            <a:r>
              <a:rPr lang="zh-CN" altLang="en-US" sz="2400" b="1" i="0">
                <a:solidFill>
                  <a:srgbClr val="000099"/>
                </a:solidFill>
                <a:latin typeface="仿宋" panose="02010609060101010101" charset="-122"/>
                <a:ea typeface="仿宋" panose="02010609060101010101" charset="-122"/>
              </a:rPr>
              <a:t>    定义、定义域与值域</a:t>
            </a:r>
          </a:p>
          <a:p>
            <a:pPr latinLnBrk="1">
              <a:lnSpc>
                <a:spcPct val="110000"/>
              </a:lnSpc>
            </a:pPr>
            <a:r>
              <a:rPr lang="en-US" altLang="zh-CN" b="1" i="0">
                <a:ea typeface="黑体" panose="02010609060101010101" pitchFamily="2" charset="-122"/>
              </a:rPr>
              <a:t>2 </a:t>
            </a:r>
            <a:r>
              <a:rPr lang="zh-CN" altLang="en-US" b="1" i="0">
                <a:ea typeface="黑体" panose="02010609060101010101" pitchFamily="2" charset="-122"/>
              </a:rPr>
              <a:t>区间的概念</a:t>
            </a:r>
          </a:p>
          <a:p>
            <a:pPr latinLnBrk="1">
              <a:lnSpc>
                <a:spcPct val="110000"/>
              </a:lnSpc>
            </a:pPr>
            <a:r>
              <a:rPr lang="zh-CN" altLang="en-US" sz="2400" b="1" i="0">
                <a:solidFill>
                  <a:srgbClr val="000099"/>
                </a:solidFill>
                <a:latin typeface="仿宋" panose="02010609060101010101" charset="-122"/>
                <a:ea typeface="仿宋" panose="02010609060101010101" charset="-122"/>
              </a:rPr>
              <a:t>    开区间、闭区间、半开半闭区间</a:t>
            </a:r>
          </a:p>
          <a:p>
            <a:pPr latinLnBrk="1">
              <a:lnSpc>
                <a:spcPct val="110000"/>
              </a:lnSpc>
            </a:pPr>
            <a:r>
              <a:rPr lang="en-US" altLang="zh-CN" b="1" i="0">
                <a:ea typeface="黑体" panose="02010609060101010101" pitchFamily="2" charset="-122"/>
              </a:rPr>
              <a:t>3 </a:t>
            </a:r>
            <a:r>
              <a:rPr lang="zh-CN" altLang="en-US" b="1" i="0">
                <a:ea typeface="黑体" panose="02010609060101010101" pitchFamily="2" charset="-122"/>
              </a:rPr>
              <a:t>映射的有关概念</a:t>
            </a:r>
          </a:p>
          <a:p>
            <a:pPr latinLnBrk="1">
              <a:lnSpc>
                <a:spcPct val="110000"/>
              </a:lnSpc>
            </a:pPr>
            <a:r>
              <a:rPr lang="zh-CN" altLang="en-US" sz="2400" b="1" i="0">
                <a:solidFill>
                  <a:srgbClr val="000099"/>
                </a:solidFill>
                <a:latin typeface="仿宋" panose="02010609060101010101" charset="-122"/>
                <a:ea typeface="仿宋" panose="02010609060101010101" charset="-122"/>
              </a:rPr>
              <a:t>    一一映射</a:t>
            </a:r>
          </a:p>
          <a:p>
            <a:pPr latinLnBrk="1">
              <a:lnSpc>
                <a:spcPct val="110000"/>
              </a:lnSpc>
            </a:pPr>
            <a:r>
              <a:rPr lang="en-US" altLang="zh-CN" b="1" i="0">
                <a:ea typeface="黑体" panose="02010609060101010101" pitchFamily="2" charset="-122"/>
              </a:rPr>
              <a:t>4 </a:t>
            </a:r>
            <a:r>
              <a:rPr lang="zh-CN" altLang="en-US" b="1" i="0">
                <a:ea typeface="黑体" panose="02010609060101010101" pitchFamily="2" charset="-122"/>
              </a:rPr>
              <a:t>函数的表示法</a:t>
            </a:r>
          </a:p>
          <a:p>
            <a:pPr latinLnBrk="1">
              <a:lnSpc>
                <a:spcPct val="110000"/>
              </a:lnSpc>
            </a:pPr>
            <a:r>
              <a:rPr lang="zh-CN" altLang="en-US" sz="2400" b="1" i="0">
                <a:solidFill>
                  <a:srgbClr val="000099"/>
                </a:solidFill>
                <a:ea typeface="仿宋" panose="02010609060101010101" charset="-122"/>
              </a:rPr>
              <a:t>        解析法、图象法、列表法</a:t>
            </a:r>
          </a:p>
          <a:p>
            <a:pPr latinLnBrk="1">
              <a:lnSpc>
                <a:spcPct val="110000"/>
              </a:lnSpc>
            </a:pPr>
            <a:r>
              <a:rPr lang="en-US" altLang="zh-CN" b="1" i="0">
                <a:ea typeface="黑体" panose="02010609060101010101" pitchFamily="2" charset="-122"/>
              </a:rPr>
              <a:t>5 </a:t>
            </a:r>
            <a:r>
              <a:rPr lang="zh-CN" altLang="en-US" b="1" i="0">
                <a:ea typeface="黑体" panose="02010609060101010101" pitchFamily="2" charset="-122"/>
              </a:rPr>
              <a:t>分段函数</a:t>
            </a:r>
          </a:p>
          <a:p>
            <a:pPr latinLnBrk="1">
              <a:lnSpc>
                <a:spcPct val="110000"/>
              </a:lnSpc>
            </a:pPr>
            <a:r>
              <a:rPr lang="en-US" altLang="zh-CN" b="1" i="0">
                <a:ea typeface="黑体" panose="02010609060101010101" pitchFamily="2" charset="-122"/>
              </a:rPr>
              <a:t>6 </a:t>
            </a:r>
            <a:r>
              <a:rPr lang="zh-CN" altLang="en-US" b="1" i="0">
                <a:ea typeface="黑体" panose="02010609060101010101" pitchFamily="2" charset="-122"/>
              </a:rPr>
              <a:t>函数的性质与图象</a:t>
            </a:r>
          </a:p>
          <a:p>
            <a:pPr latinLnBrk="1">
              <a:lnSpc>
                <a:spcPct val="110000"/>
              </a:lnSpc>
            </a:pPr>
            <a:r>
              <a:rPr lang="zh-CN" altLang="en-US" sz="2400" b="1" i="0">
                <a:solidFill>
                  <a:srgbClr val="000099"/>
                </a:solidFill>
              </a:rPr>
              <a:t>     </a:t>
            </a:r>
            <a:r>
              <a:rPr lang="zh-CN" altLang="en-US" sz="2400" b="1" i="0">
                <a:solidFill>
                  <a:srgbClr val="000099"/>
                </a:solidFill>
                <a:ea typeface="仿宋" panose="02010609060101010101" charset="-122"/>
              </a:rPr>
              <a:t>单调性、奇偶性、周期性、列表描点法、图象变换法</a:t>
            </a:r>
            <a:endParaRPr lang="en-US" altLang="zh-CN" sz="2400" b="1" i="0">
              <a:solidFill>
                <a:srgbClr val="000099"/>
              </a:solidFill>
              <a:ea typeface="仿宋" panose="02010609060101010101" charset="-122"/>
            </a:endParaRPr>
          </a:p>
          <a:p>
            <a:pPr latinLnBrk="1">
              <a:lnSpc>
                <a:spcPct val="110000"/>
              </a:lnSpc>
            </a:pPr>
            <a:r>
              <a:rPr lang="en-US" altLang="zh-CN" b="1" i="0">
                <a:ea typeface="黑体" panose="02010609060101010101" pitchFamily="2" charset="-122"/>
              </a:rPr>
              <a:t>7 </a:t>
            </a:r>
            <a:r>
              <a:rPr lang="zh-CN" altLang="en-US" b="1" i="0">
                <a:ea typeface="黑体" panose="02010609060101010101" pitchFamily="2" charset="-122"/>
              </a:rPr>
              <a:t>特殊的函数    </a:t>
            </a:r>
            <a:r>
              <a:rPr lang="zh-CN" altLang="en-US" sz="2400" b="1" i="0">
                <a:solidFill>
                  <a:srgbClr val="000099"/>
                </a:solidFill>
                <a:ea typeface="仿宋" panose="02010609060101010101" charset="-122"/>
              </a:rPr>
              <a:t>多项式、对数、指数</a:t>
            </a:r>
          </a:p>
        </p:txBody>
      </p:sp>
      <p:sp>
        <p:nvSpPr>
          <p:cNvPr id="540675" name="Rectangle 3"/>
          <p:cNvSpPr>
            <a:spLocks noChangeArrowheads="1"/>
          </p:cNvSpPr>
          <p:nvPr/>
        </p:nvSpPr>
        <p:spPr bwMode="auto">
          <a:xfrm>
            <a:off x="407368" y="260648"/>
            <a:ext cx="7488237" cy="503238"/>
          </a:xfrm>
          <a:prstGeom prst="rect">
            <a:avLst/>
          </a:prstGeom>
          <a:noFill/>
          <a:ln w="9525">
            <a:noFill/>
            <a:miter lim="800000"/>
          </a:ln>
        </p:spPr>
        <p:txBody>
          <a:bodyPr/>
          <a:lstStyle/>
          <a:p>
            <a:pPr latinLnBrk="1">
              <a:defRPr/>
            </a:pPr>
            <a:r>
              <a:rPr lang="zh-CN" altLang="en-US" sz="320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mn-ea"/>
                <a:ea typeface="+mn-ea"/>
              </a:rPr>
              <a:t>已具备知识点：</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pPr>
              <a:defRPr/>
            </a:pPr>
            <a:r>
              <a:rPr lang="en-US" altLang="zh-CN"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DEFINITION 9. </a:t>
            </a:r>
            <a:r>
              <a:rPr lang="zh-CN" altLang="en-US"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反函数  </a:t>
            </a:r>
          </a:p>
        </p:txBody>
      </p:sp>
      <p:sp>
        <p:nvSpPr>
          <p:cNvPr id="267267" name="Rectangle 3"/>
          <p:cNvSpPr>
            <a:spLocks noGrp="1" noChangeArrowheads="1"/>
          </p:cNvSpPr>
          <p:nvPr>
            <p:ph idx="1"/>
          </p:nvPr>
        </p:nvSpPr>
        <p:spPr>
          <a:xfrm>
            <a:off x="749302" y="1429891"/>
            <a:ext cx="10621970" cy="2215133"/>
          </a:xfrm>
          <a:ln>
            <a:solidFill>
              <a:schemeClr val="tx1"/>
            </a:solidFill>
          </a:ln>
          <a:effectLst>
            <a:outerShdw blurRad="50800" dist="38100" dir="8100000" algn="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a:lstStyle/>
          <a:p>
            <a:pPr marL="441325" indent="-441325">
              <a:lnSpc>
                <a:spcPct val="100000"/>
              </a:lnSpc>
              <a:spcBef>
                <a:spcPts val="0"/>
              </a:spcBef>
              <a:buNone/>
              <a:defRPr/>
            </a:pPr>
            <a:endParaRPr lang="en-US" altLang="zh-CN" sz="600" dirty="0">
              <a:solidFill>
                <a:schemeClr val="tx1"/>
              </a:solidFill>
            </a:endParaRPr>
          </a:p>
          <a:p>
            <a:pPr marL="441325" indent="-441325">
              <a:lnSpc>
                <a:spcPct val="130000"/>
              </a:lnSpc>
              <a:spcBef>
                <a:spcPts val="600"/>
              </a:spcBef>
              <a:defRPr/>
            </a:pPr>
            <a:r>
              <a:rPr lang="zh-CN" altLang="en-US" dirty="0">
                <a:solidFill>
                  <a:schemeClr val="tx1"/>
                </a:solidFill>
              </a:rPr>
              <a:t>令</a:t>
            </a:r>
            <a:r>
              <a:rPr lang="en-US" altLang="zh-CN" i="1" dirty="0">
                <a:solidFill>
                  <a:schemeClr val="tx1"/>
                </a:solidFill>
              </a:rPr>
              <a:t>f </a:t>
            </a:r>
            <a:r>
              <a:rPr lang="zh-CN" altLang="en-US" dirty="0">
                <a:solidFill>
                  <a:schemeClr val="tx1"/>
                </a:solidFill>
              </a:rPr>
              <a:t>是从</a:t>
            </a:r>
            <a:r>
              <a:rPr lang="en-US" altLang="zh-CN" dirty="0">
                <a:solidFill>
                  <a:schemeClr val="tx1"/>
                </a:solidFill>
              </a:rPr>
              <a:t>A</a:t>
            </a:r>
            <a:r>
              <a:rPr lang="zh-CN" altLang="en-US" dirty="0">
                <a:solidFill>
                  <a:schemeClr val="tx1"/>
                </a:solidFill>
              </a:rPr>
              <a:t>到</a:t>
            </a:r>
            <a:r>
              <a:rPr lang="en-US" altLang="zh-CN" dirty="0">
                <a:solidFill>
                  <a:schemeClr val="tx1"/>
                </a:solidFill>
              </a:rPr>
              <a:t>B</a:t>
            </a:r>
            <a:r>
              <a:rPr lang="zh-CN" altLang="en-US" dirty="0">
                <a:solidFill>
                  <a:schemeClr val="tx1"/>
                </a:solidFill>
              </a:rPr>
              <a:t>的</a:t>
            </a:r>
            <a:r>
              <a:rPr lang="zh-CN" altLang="en-US" dirty="0">
                <a:solidFill>
                  <a:schemeClr val="accent1">
                    <a:lumMod val="75000"/>
                  </a:schemeClr>
                </a:solidFill>
                <a:effectLst>
                  <a:outerShdw blurRad="38100" dist="38100" dir="2700000" algn="tl">
                    <a:srgbClr val="000000">
                      <a:alpha val="43137"/>
                    </a:srgbClr>
                  </a:outerShdw>
                </a:effectLst>
              </a:rPr>
              <a:t>一一对应</a:t>
            </a:r>
            <a:r>
              <a:rPr lang="zh-CN" altLang="en-US" dirty="0">
                <a:solidFill>
                  <a:schemeClr val="tx1"/>
                </a:solidFill>
              </a:rPr>
              <a:t>。</a:t>
            </a:r>
            <a:r>
              <a:rPr lang="en-US" altLang="zh-CN" i="1" dirty="0">
                <a:solidFill>
                  <a:srgbClr val="C00000"/>
                </a:solidFill>
              </a:rPr>
              <a:t>f </a:t>
            </a:r>
            <a:r>
              <a:rPr lang="zh-CN" altLang="en-US" dirty="0">
                <a:solidFill>
                  <a:srgbClr val="C00000"/>
                </a:solidFill>
              </a:rPr>
              <a:t>的反函数</a:t>
            </a:r>
            <a:r>
              <a:rPr lang="en-US" altLang="zh-CN" dirty="0">
                <a:solidFill>
                  <a:schemeClr val="tx1"/>
                </a:solidFill>
              </a:rPr>
              <a:t>(</a:t>
            </a:r>
            <a:r>
              <a:rPr lang="en-US" altLang="zh-CN" dirty="0">
                <a:solidFill>
                  <a:schemeClr val="tx1"/>
                </a:solidFill>
                <a:ea typeface="黑体" panose="02010609060101010101" pitchFamily="2" charset="-122"/>
              </a:rPr>
              <a:t>inverse function </a:t>
            </a:r>
            <a:r>
              <a:rPr lang="en-US" altLang="zh-CN" dirty="0">
                <a:solidFill>
                  <a:schemeClr val="tx1"/>
                </a:solidFill>
              </a:rPr>
              <a:t>)</a:t>
            </a:r>
            <a:r>
              <a:rPr lang="zh-CN" altLang="en-US" dirty="0">
                <a:solidFill>
                  <a:schemeClr val="tx1"/>
                </a:solidFill>
              </a:rPr>
              <a:t>是这样的函数，它指派给</a:t>
            </a:r>
            <a:r>
              <a:rPr lang="en-US" altLang="zh-CN" dirty="0">
                <a:solidFill>
                  <a:schemeClr val="tx1"/>
                </a:solidFill>
              </a:rPr>
              <a:t>B</a:t>
            </a:r>
            <a:r>
              <a:rPr lang="zh-CN" altLang="en-US" dirty="0">
                <a:solidFill>
                  <a:schemeClr val="tx1"/>
                </a:solidFill>
              </a:rPr>
              <a:t>中元素</a:t>
            </a:r>
            <a:r>
              <a:rPr lang="en-US" altLang="zh-CN" i="1" dirty="0">
                <a:solidFill>
                  <a:schemeClr val="tx1"/>
                </a:solidFill>
              </a:rPr>
              <a:t>b</a:t>
            </a:r>
            <a:r>
              <a:rPr lang="zh-CN" altLang="en-US" dirty="0">
                <a:solidFill>
                  <a:schemeClr val="tx1"/>
                </a:solidFill>
              </a:rPr>
              <a:t>的是</a:t>
            </a:r>
            <a:r>
              <a:rPr lang="en-US" altLang="zh-CN" dirty="0">
                <a:solidFill>
                  <a:schemeClr val="tx1"/>
                </a:solidFill>
              </a:rPr>
              <a:t>A</a:t>
            </a:r>
            <a:r>
              <a:rPr lang="zh-CN" altLang="en-US" dirty="0">
                <a:solidFill>
                  <a:schemeClr val="tx1"/>
                </a:solidFill>
              </a:rPr>
              <a:t>中使得</a:t>
            </a:r>
            <a:r>
              <a:rPr lang="en-US" altLang="zh-CN" i="1" dirty="0">
                <a:solidFill>
                  <a:schemeClr val="tx1"/>
                </a:solidFill>
              </a:rPr>
              <a:t>f</a:t>
            </a:r>
            <a:r>
              <a:rPr lang="en-US" altLang="zh-CN" dirty="0">
                <a:solidFill>
                  <a:schemeClr val="tx1"/>
                </a:solidFill>
              </a:rPr>
              <a:t>(</a:t>
            </a:r>
            <a:r>
              <a:rPr lang="en-US" altLang="zh-CN" i="1" dirty="0">
                <a:solidFill>
                  <a:schemeClr val="tx1"/>
                </a:solidFill>
              </a:rPr>
              <a:t>a</a:t>
            </a:r>
            <a:r>
              <a:rPr lang="en-US" altLang="zh-CN" dirty="0">
                <a:solidFill>
                  <a:schemeClr val="tx1"/>
                </a:solidFill>
              </a:rPr>
              <a:t>)=</a:t>
            </a:r>
            <a:r>
              <a:rPr lang="en-US" altLang="zh-CN" i="1" dirty="0">
                <a:solidFill>
                  <a:schemeClr val="tx1"/>
                </a:solidFill>
              </a:rPr>
              <a:t>b</a:t>
            </a:r>
            <a:r>
              <a:rPr lang="zh-CN" altLang="en-US" dirty="0">
                <a:solidFill>
                  <a:schemeClr val="tx1"/>
                </a:solidFill>
              </a:rPr>
              <a:t>唯一元素</a:t>
            </a:r>
            <a:r>
              <a:rPr lang="en-US" altLang="zh-CN" i="1" dirty="0">
                <a:solidFill>
                  <a:schemeClr val="tx1"/>
                </a:solidFill>
              </a:rPr>
              <a:t>a</a:t>
            </a:r>
            <a:r>
              <a:rPr lang="zh-CN" altLang="en-US" dirty="0">
                <a:solidFill>
                  <a:schemeClr val="tx1"/>
                </a:solidFill>
              </a:rPr>
              <a:t>，</a:t>
            </a:r>
            <a:r>
              <a:rPr lang="en-US" altLang="zh-CN" i="1" dirty="0">
                <a:solidFill>
                  <a:srgbClr val="C00000"/>
                </a:solidFill>
              </a:rPr>
              <a:t> </a:t>
            </a:r>
            <a:r>
              <a:rPr lang="en-US" altLang="zh-CN" i="1" dirty="0">
                <a:solidFill>
                  <a:schemeClr val="tx1"/>
                </a:solidFill>
              </a:rPr>
              <a:t>f </a:t>
            </a:r>
            <a:r>
              <a:rPr lang="zh-CN" altLang="en-US" dirty="0">
                <a:solidFill>
                  <a:schemeClr val="tx1"/>
                </a:solidFill>
              </a:rPr>
              <a:t>的反函数表示为</a:t>
            </a:r>
            <a:r>
              <a:rPr lang="en-US" altLang="zh-CN" i="1" dirty="0">
                <a:solidFill>
                  <a:schemeClr val="tx1"/>
                </a:solidFill>
                <a:ea typeface="黑体" panose="02010609060101010101" pitchFamily="2" charset="-122"/>
              </a:rPr>
              <a:t>f</a:t>
            </a:r>
            <a:r>
              <a:rPr lang="en-US" altLang="zh-CN" baseline="30000" dirty="0">
                <a:solidFill>
                  <a:schemeClr val="tx1"/>
                </a:solidFill>
                <a:ea typeface="黑体" panose="02010609060101010101" pitchFamily="2" charset="-122"/>
              </a:rPr>
              <a:t> –1</a:t>
            </a:r>
            <a:r>
              <a:rPr lang="zh-CN" altLang="en-US" dirty="0">
                <a:solidFill>
                  <a:schemeClr val="tx1"/>
                </a:solidFill>
                <a:ea typeface="黑体" panose="02010609060101010101" pitchFamily="2" charset="-122"/>
              </a:rPr>
              <a:t>。</a:t>
            </a:r>
            <a:r>
              <a:rPr lang="en-US" altLang="zh-CN" dirty="0">
                <a:solidFill>
                  <a:schemeClr val="tx1"/>
                </a:solidFill>
                <a:ea typeface="黑体" panose="02010609060101010101" pitchFamily="2" charset="-122"/>
              </a:rPr>
              <a:t> </a:t>
            </a:r>
            <a:r>
              <a:rPr lang="zh-CN" altLang="en-US" dirty="0">
                <a:solidFill>
                  <a:schemeClr val="tx1"/>
                </a:solidFill>
                <a:ea typeface="黑体" panose="02010609060101010101" pitchFamily="2" charset="-122"/>
              </a:rPr>
              <a:t>于是在</a:t>
            </a:r>
            <a:r>
              <a:rPr lang="en-US" altLang="zh-CN" dirty="0">
                <a:solidFill>
                  <a:schemeClr val="tx1"/>
                </a:solidFill>
                <a:ea typeface="黑体" panose="02010609060101010101" pitchFamily="2" charset="-122"/>
              </a:rPr>
              <a:t> </a:t>
            </a:r>
            <a:r>
              <a:rPr lang="en-US" altLang="zh-CN" i="1" dirty="0">
                <a:solidFill>
                  <a:schemeClr val="tx1"/>
                </a:solidFill>
                <a:ea typeface="黑体" panose="02010609060101010101" pitchFamily="2" charset="-122"/>
              </a:rPr>
              <a:t>f</a:t>
            </a:r>
            <a:r>
              <a:rPr lang="en-US" altLang="zh-CN" dirty="0">
                <a:solidFill>
                  <a:schemeClr val="tx1"/>
                </a:solidFill>
                <a:ea typeface="黑体" panose="02010609060101010101" pitchFamily="2" charset="-122"/>
              </a:rPr>
              <a:t>(</a:t>
            </a:r>
            <a:r>
              <a:rPr lang="en-US" altLang="zh-CN" i="1" dirty="0">
                <a:solidFill>
                  <a:schemeClr val="tx1"/>
                </a:solidFill>
                <a:ea typeface="黑体" panose="02010609060101010101" pitchFamily="2" charset="-122"/>
              </a:rPr>
              <a:t>a</a:t>
            </a:r>
            <a:r>
              <a:rPr lang="en-US" altLang="zh-CN" dirty="0">
                <a:solidFill>
                  <a:schemeClr val="tx1"/>
                </a:solidFill>
                <a:ea typeface="黑体" panose="02010609060101010101" pitchFamily="2" charset="-122"/>
              </a:rPr>
              <a:t>)=</a:t>
            </a:r>
            <a:r>
              <a:rPr lang="en-US" altLang="zh-CN" i="1" dirty="0">
                <a:solidFill>
                  <a:schemeClr val="tx1"/>
                </a:solidFill>
                <a:ea typeface="黑体" panose="02010609060101010101" pitchFamily="2" charset="-122"/>
              </a:rPr>
              <a:t>b</a:t>
            </a:r>
            <a:r>
              <a:rPr lang="zh-CN" altLang="en-US" dirty="0">
                <a:solidFill>
                  <a:schemeClr val="tx1"/>
                </a:solidFill>
                <a:ea typeface="黑体" panose="02010609060101010101" pitchFamily="2" charset="-122"/>
              </a:rPr>
              <a:t>时 </a:t>
            </a:r>
            <a:r>
              <a:rPr lang="en-US" altLang="zh-CN" i="1" dirty="0">
                <a:solidFill>
                  <a:schemeClr val="tx1"/>
                </a:solidFill>
                <a:ea typeface="黑体" panose="02010609060101010101" pitchFamily="2" charset="-122"/>
              </a:rPr>
              <a:t>f</a:t>
            </a:r>
            <a:r>
              <a:rPr lang="en-US" altLang="zh-CN" baseline="30000" dirty="0">
                <a:solidFill>
                  <a:schemeClr val="tx1"/>
                </a:solidFill>
                <a:ea typeface="黑体" panose="02010609060101010101" pitchFamily="2" charset="-122"/>
              </a:rPr>
              <a:t> –1</a:t>
            </a:r>
            <a:r>
              <a:rPr lang="en-US" altLang="zh-CN" dirty="0">
                <a:solidFill>
                  <a:schemeClr val="tx1"/>
                </a:solidFill>
                <a:ea typeface="黑体" panose="02010609060101010101" pitchFamily="2" charset="-122"/>
              </a:rPr>
              <a:t>(</a:t>
            </a:r>
            <a:r>
              <a:rPr lang="en-US" altLang="zh-CN" i="1" dirty="0">
                <a:solidFill>
                  <a:schemeClr val="tx1"/>
                </a:solidFill>
                <a:ea typeface="黑体" panose="02010609060101010101" pitchFamily="2" charset="-122"/>
              </a:rPr>
              <a:t>b</a:t>
            </a:r>
            <a:r>
              <a:rPr lang="en-US" altLang="zh-CN" dirty="0">
                <a:solidFill>
                  <a:schemeClr val="tx1"/>
                </a:solidFill>
                <a:ea typeface="黑体" panose="02010609060101010101" pitchFamily="2" charset="-122"/>
              </a:rPr>
              <a:t>) = </a:t>
            </a:r>
            <a:r>
              <a:rPr lang="en-US" altLang="zh-CN" i="1" dirty="0">
                <a:solidFill>
                  <a:schemeClr val="tx1"/>
                </a:solidFill>
                <a:ea typeface="黑体" panose="02010609060101010101" pitchFamily="2" charset="-122"/>
              </a:rPr>
              <a:t>a</a:t>
            </a:r>
            <a:r>
              <a:rPr lang="en-US" altLang="zh-CN" dirty="0">
                <a:solidFill>
                  <a:schemeClr val="tx1"/>
                </a:solidFill>
                <a:ea typeface="黑体" panose="02010609060101010101" pitchFamily="2" charset="-122"/>
              </a:rPr>
              <a:t> </a:t>
            </a:r>
            <a:r>
              <a:rPr lang="zh-CN" altLang="en-US" dirty="0">
                <a:solidFill>
                  <a:schemeClr val="tx1"/>
                </a:solidFill>
                <a:ea typeface="黑体" panose="02010609060101010101" pitchFamily="2" charset="-122"/>
              </a:rPr>
              <a:t>。</a:t>
            </a:r>
          </a:p>
        </p:txBody>
      </p:sp>
      <p:sp>
        <p:nvSpPr>
          <p:cNvPr id="7" name="矩形 6"/>
          <p:cNvSpPr/>
          <p:nvPr/>
        </p:nvSpPr>
        <p:spPr>
          <a:xfrm>
            <a:off x="1631504" y="4221088"/>
            <a:ext cx="8358188" cy="1357313"/>
          </a:xfrm>
          <a:prstGeom prst="rect">
            <a:avLst/>
          </a:prstGeom>
        </p:spPr>
        <p:txBody>
          <a:bodyPr>
            <a:spAutoFit/>
          </a:bodyPr>
          <a:lstStyle/>
          <a:p>
            <a:pPr eaLnBrk="0" hangingPunct="0">
              <a:lnSpc>
                <a:spcPct val="120000"/>
              </a:lnSpc>
              <a:spcBef>
                <a:spcPts val="1800"/>
              </a:spcBef>
              <a:defRPr/>
            </a:pPr>
            <a:r>
              <a:rPr lang="zh-CN" altLang="en-US" i="0" kern="0" dirty="0">
                <a:solidFill>
                  <a:srgbClr val="000000"/>
                </a:solidFill>
                <a:latin typeface="+mn-lt"/>
                <a:ea typeface="楷体_GB2312" panose="02010609030101010101" pitchFamily="49" charset="-122"/>
              </a:rPr>
              <a:t>例</a:t>
            </a:r>
            <a:r>
              <a:rPr lang="en-US" altLang="zh-CN" i="0" kern="0" dirty="0">
                <a:solidFill>
                  <a:srgbClr val="000000"/>
                </a:solidFill>
                <a:latin typeface="+mn-lt"/>
                <a:ea typeface="楷体_GB2312" panose="02010609030101010101" pitchFamily="49" charset="-122"/>
              </a:rPr>
              <a:t>1) </a:t>
            </a:r>
            <a:r>
              <a:rPr lang="en-US" altLang="zh-CN" kern="0" dirty="0">
                <a:solidFill>
                  <a:srgbClr val="000000"/>
                </a:solidFill>
                <a:latin typeface="+mn-lt"/>
                <a:ea typeface="楷体_GB2312" panose="02010609030101010101" pitchFamily="49" charset="-122"/>
              </a:rPr>
              <a:t>f</a:t>
            </a:r>
            <a:r>
              <a:rPr lang="en-US" altLang="zh-CN" i="0" kern="0" dirty="0">
                <a:solidFill>
                  <a:srgbClr val="000000"/>
                </a:solidFill>
                <a:latin typeface="+mn-lt"/>
                <a:ea typeface="楷体_GB2312" panose="02010609030101010101" pitchFamily="49" charset="-122"/>
              </a:rPr>
              <a:t>(</a:t>
            </a:r>
            <a:r>
              <a:rPr lang="en-US" altLang="zh-CN" kern="0" dirty="0">
                <a:solidFill>
                  <a:srgbClr val="000000"/>
                </a:solidFill>
                <a:latin typeface="+mn-lt"/>
                <a:ea typeface="楷体_GB2312" panose="02010609030101010101" pitchFamily="49" charset="-122"/>
              </a:rPr>
              <a:t>x</a:t>
            </a:r>
            <a:r>
              <a:rPr lang="en-US" altLang="zh-CN" i="0" kern="0" dirty="0">
                <a:solidFill>
                  <a:srgbClr val="000000"/>
                </a:solidFill>
                <a:latin typeface="+mn-lt"/>
                <a:ea typeface="楷体_GB2312" panose="02010609030101010101" pitchFamily="49" charset="-122"/>
              </a:rPr>
              <a:t>)=</a:t>
            </a:r>
            <a:r>
              <a:rPr lang="en-US" altLang="zh-CN" kern="0" dirty="0">
                <a:solidFill>
                  <a:srgbClr val="000000"/>
                </a:solidFill>
                <a:latin typeface="+mn-lt"/>
                <a:ea typeface="楷体_GB2312" panose="02010609030101010101" pitchFamily="49" charset="-122"/>
              </a:rPr>
              <a:t>x</a:t>
            </a:r>
            <a:r>
              <a:rPr lang="en-US" altLang="zh-CN" i="0" kern="0" dirty="0">
                <a:solidFill>
                  <a:srgbClr val="000000"/>
                </a:solidFill>
                <a:latin typeface="+mn-lt"/>
                <a:ea typeface="楷体_GB2312" panose="02010609030101010101" pitchFamily="49" charset="-122"/>
              </a:rPr>
              <a:t>+1     </a:t>
            </a:r>
            <a:r>
              <a:rPr lang="zh-CN" altLang="en-US" i="0" kern="0" dirty="0">
                <a:solidFill>
                  <a:srgbClr val="000000"/>
                </a:solidFill>
                <a:latin typeface="+mn-lt"/>
                <a:ea typeface="楷体_GB2312" panose="02010609030101010101" pitchFamily="49" charset="-122"/>
              </a:rPr>
              <a:t>反函数 </a:t>
            </a:r>
            <a:r>
              <a:rPr lang="en-US" altLang="zh-CN" kern="0" dirty="0">
                <a:solidFill>
                  <a:srgbClr val="000000"/>
                </a:solidFill>
                <a:latin typeface="+mn-lt"/>
                <a:ea typeface="楷体_GB2312" panose="02010609030101010101" pitchFamily="49" charset="-122"/>
              </a:rPr>
              <a:t>f</a:t>
            </a:r>
            <a:r>
              <a:rPr lang="en-US" altLang="zh-CN" i="0" kern="0" baseline="30000" dirty="0">
                <a:solidFill>
                  <a:srgbClr val="000000"/>
                </a:solidFill>
                <a:latin typeface="+mn-lt"/>
                <a:ea typeface="楷体_GB2312" panose="02010609030101010101" pitchFamily="49" charset="-122"/>
              </a:rPr>
              <a:t> –1</a:t>
            </a:r>
            <a:r>
              <a:rPr lang="en-US" altLang="zh-CN" i="0" kern="0" dirty="0">
                <a:solidFill>
                  <a:srgbClr val="000000"/>
                </a:solidFill>
                <a:latin typeface="+mn-lt"/>
                <a:ea typeface="楷体_GB2312" panose="02010609030101010101" pitchFamily="49" charset="-122"/>
              </a:rPr>
              <a:t>(</a:t>
            </a:r>
            <a:r>
              <a:rPr lang="en-US" altLang="zh-CN" kern="0" dirty="0">
                <a:solidFill>
                  <a:srgbClr val="000000"/>
                </a:solidFill>
                <a:latin typeface="+mn-lt"/>
                <a:ea typeface="楷体_GB2312" panose="02010609030101010101" pitchFamily="49" charset="-122"/>
              </a:rPr>
              <a:t>y</a:t>
            </a:r>
            <a:r>
              <a:rPr lang="en-US" altLang="zh-CN" i="0" kern="0" dirty="0">
                <a:solidFill>
                  <a:srgbClr val="000000"/>
                </a:solidFill>
                <a:latin typeface="+mn-lt"/>
                <a:ea typeface="楷体_GB2312" panose="02010609030101010101" pitchFamily="49" charset="-122"/>
              </a:rPr>
              <a:t>)=</a:t>
            </a:r>
            <a:r>
              <a:rPr lang="en-US" altLang="zh-CN" kern="0" dirty="0">
                <a:solidFill>
                  <a:srgbClr val="000000"/>
                </a:solidFill>
                <a:latin typeface="+mn-lt"/>
                <a:ea typeface="楷体_GB2312" panose="02010609030101010101" pitchFamily="49" charset="-122"/>
              </a:rPr>
              <a:t>y</a:t>
            </a:r>
            <a:r>
              <a:rPr lang="en-US" altLang="zh-CN" i="0" kern="0" dirty="0">
                <a:solidFill>
                  <a:srgbClr val="000000"/>
                </a:solidFill>
                <a:latin typeface="+mn-lt"/>
                <a:ea typeface="楷体_GB2312" panose="02010609030101010101" pitchFamily="49" charset="-122"/>
              </a:rPr>
              <a:t>-1</a:t>
            </a:r>
          </a:p>
          <a:p>
            <a:pPr eaLnBrk="0" hangingPunct="0">
              <a:lnSpc>
                <a:spcPct val="120000"/>
              </a:lnSpc>
              <a:spcBef>
                <a:spcPts val="1800"/>
              </a:spcBef>
              <a:defRPr/>
            </a:pPr>
            <a:r>
              <a:rPr lang="en-US" altLang="zh-CN" i="0" kern="0" dirty="0">
                <a:solidFill>
                  <a:srgbClr val="000000"/>
                </a:solidFill>
                <a:latin typeface="+mn-lt"/>
                <a:ea typeface="楷体_GB2312" panose="02010609030101010101" pitchFamily="49" charset="-122"/>
              </a:rPr>
              <a:t>    2) </a:t>
            </a:r>
            <a:r>
              <a:rPr lang="en-US" altLang="zh-CN" kern="0" dirty="0">
                <a:solidFill>
                  <a:srgbClr val="000000"/>
                </a:solidFill>
                <a:ea typeface="楷体_GB2312" panose="02010609030101010101" pitchFamily="49" charset="-122"/>
              </a:rPr>
              <a:t>f</a:t>
            </a:r>
            <a:r>
              <a:rPr lang="en-US" altLang="zh-CN" i="0" kern="0" dirty="0">
                <a:solidFill>
                  <a:srgbClr val="000000"/>
                </a:solidFill>
                <a:ea typeface="楷体_GB2312" panose="02010609030101010101" pitchFamily="49" charset="-122"/>
              </a:rPr>
              <a:t>(</a:t>
            </a:r>
            <a:r>
              <a:rPr lang="en-US" altLang="zh-CN" kern="0" dirty="0">
                <a:solidFill>
                  <a:srgbClr val="000000"/>
                </a:solidFill>
                <a:ea typeface="楷体_GB2312" panose="02010609030101010101" pitchFamily="49" charset="-122"/>
              </a:rPr>
              <a:t>x</a:t>
            </a:r>
            <a:r>
              <a:rPr lang="en-US" altLang="zh-CN" i="0" kern="0" dirty="0">
                <a:solidFill>
                  <a:srgbClr val="000000"/>
                </a:solidFill>
                <a:ea typeface="楷体_GB2312" panose="02010609030101010101" pitchFamily="49" charset="-122"/>
              </a:rPr>
              <a:t>)=</a:t>
            </a:r>
            <a:r>
              <a:rPr lang="en-US" altLang="zh-CN" kern="0" dirty="0">
                <a:solidFill>
                  <a:srgbClr val="000000"/>
                </a:solidFill>
                <a:ea typeface="楷体_GB2312" panose="02010609030101010101" pitchFamily="49" charset="-122"/>
              </a:rPr>
              <a:t>x</a:t>
            </a:r>
            <a:r>
              <a:rPr lang="en-US" altLang="zh-CN" i="0" kern="0" dirty="0">
                <a:solidFill>
                  <a:srgbClr val="000000"/>
                </a:solidFill>
                <a:latin typeface="+mn-lt"/>
                <a:ea typeface="楷体_GB2312" panose="02010609030101010101" pitchFamily="49" charset="-122"/>
              </a:rPr>
              <a:t>^2     </a:t>
            </a:r>
            <a:r>
              <a:rPr lang="zh-CN" altLang="en-US" i="0" kern="0" dirty="0">
                <a:solidFill>
                  <a:srgbClr val="000000"/>
                </a:solidFill>
                <a:latin typeface="+mn-lt"/>
                <a:ea typeface="楷体_GB2312" panose="02010609030101010101" pitchFamily="49" charset="-122"/>
              </a:rPr>
              <a:t>不可逆</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pPr>
              <a:defRPr/>
            </a:pPr>
            <a:r>
              <a:rPr lang="en-US" altLang="zh-CN"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DEFINITION 10. </a:t>
            </a:r>
            <a:r>
              <a:rPr lang="zh-CN" altLang="en-US" b="1" spc="50" dirty="0">
                <a:ln w="13500">
                  <a:solidFill>
                    <a:schemeClr val="accent1">
                      <a:shade val="2500"/>
                      <a:alpha val="6500"/>
                    </a:schemeClr>
                  </a:solidFill>
                  <a:prstDash val="solid"/>
                </a:ln>
                <a:solidFill>
                  <a:srgbClr val="FFFF00"/>
                </a:solidFill>
                <a:effectLst>
                  <a:innerShdw blurRad="50900" dist="38500" dir="13500000">
                    <a:srgbClr val="000000">
                      <a:alpha val="60000"/>
                    </a:srgbClr>
                  </a:innerShdw>
                </a:effectLst>
              </a:rPr>
              <a:t>函数的复合运算</a:t>
            </a:r>
          </a:p>
        </p:txBody>
      </p:sp>
      <p:sp>
        <p:nvSpPr>
          <p:cNvPr id="269315" name="Rectangle 3"/>
          <p:cNvSpPr>
            <a:spLocks noGrp="1" noChangeArrowheads="1"/>
          </p:cNvSpPr>
          <p:nvPr>
            <p:ph idx="1"/>
          </p:nvPr>
        </p:nvSpPr>
        <p:spPr>
          <a:xfrm>
            <a:off x="749302" y="1429896"/>
            <a:ext cx="10693408" cy="2359144"/>
          </a:xfrm>
          <a:solidFill>
            <a:schemeClr val="bg1"/>
          </a:solidFill>
          <a:ln>
            <a:solidFill>
              <a:schemeClr val="tx1"/>
            </a:solidFill>
          </a:ln>
          <a:effectLst>
            <a:outerShdw dist="107763" dir="13500000" algn="ctr" rotWithShape="0">
              <a:schemeClr val="bg2"/>
            </a:outerShdw>
          </a:effectLst>
        </p:spPr>
        <p:txBody>
          <a:bodyPr/>
          <a:lstStyle/>
          <a:p>
            <a:pPr>
              <a:lnSpc>
                <a:spcPct val="120000"/>
              </a:lnSpc>
              <a:spcBef>
                <a:spcPts val="0"/>
              </a:spcBef>
              <a:defRPr/>
            </a:pPr>
            <a:r>
              <a:rPr lang="en-US" altLang="zh-CN" dirty="0">
                <a:ea typeface="黑体" panose="02010609060101010101" pitchFamily="2" charset="-122"/>
              </a:rPr>
              <a:t>Let </a:t>
            </a:r>
            <a:r>
              <a:rPr lang="en-US" altLang="zh-CN" i="1" dirty="0">
                <a:solidFill>
                  <a:schemeClr val="accent1">
                    <a:lumMod val="75000"/>
                  </a:schemeClr>
                </a:solidFill>
                <a:effectLst>
                  <a:outerShdw blurRad="38100" dist="38100" dir="2700000" algn="tl">
                    <a:srgbClr val="000000">
                      <a:alpha val="43137"/>
                    </a:srgbClr>
                  </a:outerShdw>
                </a:effectLst>
                <a:ea typeface="黑体" panose="02010609060101010101" pitchFamily="2" charset="-122"/>
              </a:rPr>
              <a:t>g</a:t>
            </a:r>
            <a:r>
              <a:rPr lang="en-US" altLang="zh-CN" dirty="0">
                <a:ea typeface="黑体" panose="02010609060101010101" pitchFamily="2" charset="-122"/>
              </a:rPr>
              <a:t> be a function </a:t>
            </a:r>
            <a:r>
              <a:rPr lang="en-US" altLang="zh-CN" dirty="0">
                <a:solidFill>
                  <a:schemeClr val="accent1">
                    <a:lumMod val="75000"/>
                  </a:schemeClr>
                </a:solidFill>
                <a:effectLst>
                  <a:outerShdw blurRad="38100" dist="38100" dir="2700000" algn="tl">
                    <a:srgbClr val="000000">
                      <a:alpha val="43137"/>
                    </a:srgbClr>
                  </a:outerShdw>
                </a:effectLst>
                <a:ea typeface="黑体" panose="02010609060101010101" pitchFamily="2" charset="-122"/>
              </a:rPr>
              <a:t>from the set A to the set B </a:t>
            </a:r>
            <a:r>
              <a:rPr lang="en-US" altLang="zh-CN" dirty="0">
                <a:ea typeface="黑体" panose="02010609060101010101" pitchFamily="2" charset="-122"/>
              </a:rPr>
              <a:t>and let </a:t>
            </a:r>
            <a:r>
              <a:rPr lang="en-US" altLang="zh-CN" i="1" dirty="0">
                <a:solidFill>
                  <a:schemeClr val="accent1">
                    <a:lumMod val="75000"/>
                  </a:schemeClr>
                </a:solidFill>
                <a:effectLst>
                  <a:outerShdw blurRad="38100" dist="38100" dir="2700000" algn="tl">
                    <a:srgbClr val="000000">
                      <a:alpha val="43137"/>
                    </a:srgbClr>
                  </a:outerShdw>
                </a:effectLst>
                <a:ea typeface="黑体" panose="02010609060101010101" pitchFamily="2" charset="-122"/>
              </a:rPr>
              <a:t>f</a:t>
            </a:r>
            <a:r>
              <a:rPr lang="en-US" altLang="zh-CN" dirty="0">
                <a:ea typeface="黑体" panose="02010609060101010101" pitchFamily="2" charset="-122"/>
              </a:rPr>
              <a:t> be a function </a:t>
            </a:r>
            <a:r>
              <a:rPr lang="en-US" altLang="zh-CN" dirty="0">
                <a:solidFill>
                  <a:schemeClr val="accent1">
                    <a:lumMod val="75000"/>
                  </a:schemeClr>
                </a:solidFill>
                <a:effectLst>
                  <a:outerShdw blurRad="38100" dist="38100" dir="2700000" algn="tl">
                    <a:srgbClr val="000000">
                      <a:alpha val="43137"/>
                    </a:srgbClr>
                  </a:outerShdw>
                </a:effectLst>
                <a:ea typeface="黑体" panose="02010609060101010101" pitchFamily="2" charset="-122"/>
              </a:rPr>
              <a:t>from the set B to the set C</a:t>
            </a:r>
            <a:r>
              <a:rPr lang="en-US" altLang="zh-CN" dirty="0">
                <a:ea typeface="黑体" panose="02010609060101010101" pitchFamily="2" charset="-122"/>
              </a:rPr>
              <a:t>. The </a:t>
            </a:r>
            <a:r>
              <a:rPr lang="en-US" altLang="zh-CN" dirty="0">
                <a:solidFill>
                  <a:srgbClr val="C00000"/>
                </a:solidFill>
                <a:ea typeface="黑体" panose="02010609060101010101" pitchFamily="2" charset="-122"/>
              </a:rPr>
              <a:t>composition (</a:t>
            </a:r>
            <a:r>
              <a:rPr lang="zh-CN" altLang="en-US" dirty="0">
                <a:solidFill>
                  <a:srgbClr val="C00000"/>
                </a:solidFill>
                <a:ea typeface="黑体" panose="02010609060101010101" pitchFamily="2" charset="-122"/>
              </a:rPr>
              <a:t>组合</a:t>
            </a:r>
            <a:r>
              <a:rPr lang="en-US" altLang="zh-CN" dirty="0">
                <a:solidFill>
                  <a:srgbClr val="C00000"/>
                </a:solidFill>
                <a:ea typeface="黑体" panose="02010609060101010101" pitchFamily="2" charset="-122"/>
              </a:rPr>
              <a:t>)</a:t>
            </a:r>
            <a:r>
              <a:rPr lang="zh-CN" altLang="en-US" dirty="0">
                <a:solidFill>
                  <a:srgbClr val="C00000"/>
                </a:solidFill>
                <a:ea typeface="黑体" panose="02010609060101010101" pitchFamily="2" charset="-122"/>
              </a:rPr>
              <a:t> </a:t>
            </a:r>
            <a:r>
              <a:rPr lang="en-US" altLang="zh-CN" dirty="0">
                <a:ea typeface="黑体" panose="02010609060101010101" pitchFamily="2" charset="-122"/>
              </a:rPr>
              <a:t>of the functions </a:t>
            </a:r>
            <a:r>
              <a:rPr lang="en-US" altLang="zh-CN" i="1" dirty="0">
                <a:ea typeface="黑体" panose="02010609060101010101" pitchFamily="2" charset="-122"/>
              </a:rPr>
              <a:t>f</a:t>
            </a:r>
            <a:r>
              <a:rPr lang="en-US" altLang="zh-CN" dirty="0">
                <a:ea typeface="黑体" panose="02010609060101010101" pitchFamily="2" charset="-122"/>
              </a:rPr>
              <a:t> and </a:t>
            </a:r>
            <a:r>
              <a:rPr lang="en-US" altLang="zh-CN" i="1" dirty="0">
                <a:ea typeface="黑体" panose="02010609060101010101" pitchFamily="2" charset="-122"/>
              </a:rPr>
              <a:t>g</a:t>
            </a:r>
            <a:r>
              <a:rPr lang="en-US" altLang="zh-CN" dirty="0">
                <a:ea typeface="黑体" panose="02010609060101010101" pitchFamily="2" charset="-122"/>
              </a:rPr>
              <a:t>, denoted by</a:t>
            </a:r>
            <a:r>
              <a:rPr lang="en-US" altLang="zh-CN" dirty="0">
                <a:solidFill>
                  <a:srgbClr val="C00000"/>
                </a:solidFill>
                <a:ea typeface="黑体" panose="02010609060101010101" pitchFamily="2" charset="-122"/>
              </a:rPr>
              <a:t> </a:t>
            </a:r>
            <a:r>
              <a:rPr lang="en-US" altLang="zh-CN" i="1" dirty="0">
                <a:solidFill>
                  <a:srgbClr val="C00000"/>
                </a:solidFill>
                <a:effectLst>
                  <a:outerShdw blurRad="38100" dist="38100" dir="2700000" algn="tl">
                    <a:srgbClr val="000000">
                      <a:alpha val="43137"/>
                    </a:srgbClr>
                  </a:outerShdw>
                </a:effectLst>
                <a:ea typeface="黑体" panose="02010609060101010101" pitchFamily="2" charset="-122"/>
              </a:rPr>
              <a:t>f </a:t>
            </a:r>
            <a:r>
              <a:rPr lang="en-US" sz="3600" baseline="-25000" dirty="0">
                <a:solidFill>
                  <a:srgbClr val="C00000"/>
                </a:solidFill>
                <a:effectLst>
                  <a:outerShdw blurRad="38100" dist="38100" dir="2700000" algn="tl">
                    <a:srgbClr val="000000">
                      <a:alpha val="43137"/>
                    </a:srgbClr>
                  </a:outerShdw>
                </a:effectLst>
              </a:rPr>
              <a:t>º</a:t>
            </a:r>
            <a:r>
              <a:rPr lang="en-US" baseline="-25000" dirty="0">
                <a:solidFill>
                  <a:srgbClr val="C00000"/>
                </a:solidFill>
                <a:effectLst>
                  <a:outerShdw blurRad="38100" dist="38100" dir="2700000" algn="tl">
                    <a:srgbClr val="000000">
                      <a:alpha val="43137"/>
                    </a:srgbClr>
                  </a:outerShdw>
                </a:effectLst>
              </a:rPr>
              <a:t> </a:t>
            </a:r>
            <a:r>
              <a:rPr lang="en-US" altLang="zh-CN" i="1" dirty="0">
                <a:solidFill>
                  <a:srgbClr val="C00000"/>
                </a:solidFill>
                <a:effectLst>
                  <a:outerShdw blurRad="38100" dist="38100" dir="2700000" algn="tl">
                    <a:srgbClr val="000000">
                      <a:alpha val="43137"/>
                    </a:srgbClr>
                  </a:outerShdw>
                </a:effectLst>
                <a:ea typeface="黑体" panose="02010609060101010101" pitchFamily="2" charset="-122"/>
              </a:rPr>
              <a:t>g</a:t>
            </a:r>
            <a:r>
              <a:rPr lang="en-US" altLang="zh-CN" dirty="0">
                <a:ea typeface="黑体" panose="02010609060101010101" pitchFamily="2" charset="-122"/>
              </a:rPr>
              <a:t>, is defined by</a:t>
            </a:r>
          </a:p>
          <a:p>
            <a:pPr algn="ctr">
              <a:lnSpc>
                <a:spcPct val="120000"/>
              </a:lnSpc>
              <a:spcBef>
                <a:spcPts val="0"/>
              </a:spcBef>
              <a:buNone/>
              <a:defRPr/>
            </a:pPr>
            <a:r>
              <a:rPr lang="en-US" altLang="zh-CN" dirty="0">
                <a:solidFill>
                  <a:schemeClr val="hlink"/>
                </a:solidFill>
                <a:ea typeface="黑体" panose="02010609060101010101" pitchFamily="2" charset="-122"/>
              </a:rPr>
              <a:t>  </a:t>
            </a:r>
            <a:r>
              <a:rPr lang="en-US" altLang="zh-CN" dirty="0">
                <a:ea typeface="黑体" panose="02010609060101010101" pitchFamily="2" charset="-122"/>
              </a:rPr>
              <a:t>(</a:t>
            </a:r>
            <a:r>
              <a:rPr lang="en-US" altLang="zh-CN" i="1" dirty="0">
                <a:solidFill>
                  <a:srgbClr val="C00000"/>
                </a:solidFill>
                <a:effectLst>
                  <a:outerShdw blurRad="38100" dist="38100" dir="2700000" algn="tl">
                    <a:srgbClr val="000000">
                      <a:alpha val="43137"/>
                    </a:srgbClr>
                  </a:outerShdw>
                </a:effectLst>
                <a:ea typeface="黑体" panose="02010609060101010101" pitchFamily="2" charset="-122"/>
              </a:rPr>
              <a:t>f </a:t>
            </a:r>
            <a:r>
              <a:rPr lang="en-US" sz="3600" baseline="-25000" dirty="0">
                <a:solidFill>
                  <a:srgbClr val="C00000"/>
                </a:solidFill>
                <a:effectLst>
                  <a:outerShdw blurRad="38100" dist="38100" dir="2700000" algn="tl">
                    <a:srgbClr val="000000">
                      <a:alpha val="43137"/>
                    </a:srgbClr>
                  </a:outerShdw>
                </a:effectLst>
              </a:rPr>
              <a:t>º</a:t>
            </a:r>
            <a:r>
              <a:rPr lang="en-US" baseline="-25000" dirty="0">
                <a:solidFill>
                  <a:srgbClr val="C00000"/>
                </a:solidFill>
                <a:effectLst>
                  <a:outerShdw blurRad="38100" dist="38100" dir="2700000" algn="tl">
                    <a:srgbClr val="000000">
                      <a:alpha val="43137"/>
                    </a:srgbClr>
                  </a:outerShdw>
                </a:effectLst>
              </a:rPr>
              <a:t> </a:t>
            </a:r>
            <a:r>
              <a:rPr lang="en-US" altLang="zh-CN" i="1" dirty="0">
                <a:solidFill>
                  <a:srgbClr val="C00000"/>
                </a:solidFill>
                <a:effectLst>
                  <a:outerShdw blurRad="38100" dist="38100" dir="2700000" algn="tl">
                    <a:srgbClr val="000000">
                      <a:alpha val="43137"/>
                    </a:srgbClr>
                  </a:outerShdw>
                </a:effectLst>
                <a:ea typeface="黑体" panose="02010609060101010101" pitchFamily="2" charset="-122"/>
              </a:rPr>
              <a:t>g</a:t>
            </a:r>
            <a:r>
              <a:rPr lang="en-US" altLang="zh-CN" dirty="0">
                <a:ea typeface="黑体" panose="02010609060101010101" pitchFamily="2" charset="-122"/>
              </a:rPr>
              <a:t>)(</a:t>
            </a:r>
            <a:r>
              <a:rPr lang="en-US" altLang="zh-CN" i="1" dirty="0">
                <a:ea typeface="黑体" panose="02010609060101010101" pitchFamily="2" charset="-122"/>
              </a:rPr>
              <a:t>a</a:t>
            </a:r>
            <a:r>
              <a:rPr lang="en-US" altLang="zh-CN" dirty="0">
                <a:ea typeface="黑体" panose="02010609060101010101" pitchFamily="2" charset="-122"/>
              </a:rPr>
              <a:t>) = </a:t>
            </a:r>
            <a:r>
              <a:rPr lang="en-US" altLang="zh-CN" i="1" dirty="0">
                <a:ea typeface="黑体" panose="02010609060101010101" pitchFamily="2" charset="-122"/>
              </a:rPr>
              <a:t>f</a:t>
            </a:r>
            <a:r>
              <a:rPr lang="en-US" altLang="zh-CN" dirty="0">
                <a:ea typeface="黑体" panose="02010609060101010101" pitchFamily="2" charset="-122"/>
              </a:rPr>
              <a:t> (</a:t>
            </a:r>
            <a:r>
              <a:rPr lang="en-US" altLang="zh-CN" i="1" dirty="0">
                <a:ea typeface="黑体" panose="02010609060101010101" pitchFamily="2" charset="-122"/>
              </a:rPr>
              <a:t>g</a:t>
            </a:r>
            <a:r>
              <a:rPr lang="en-US" altLang="zh-CN" dirty="0">
                <a:ea typeface="黑体" panose="02010609060101010101" pitchFamily="2" charset="-122"/>
              </a:rPr>
              <a:t> (</a:t>
            </a:r>
            <a:r>
              <a:rPr lang="en-US" altLang="zh-CN" i="1" dirty="0">
                <a:ea typeface="黑体" panose="02010609060101010101" pitchFamily="2" charset="-122"/>
              </a:rPr>
              <a:t>a</a:t>
            </a:r>
            <a:r>
              <a:rPr lang="en-US" altLang="zh-CN" dirty="0">
                <a:ea typeface="黑体" panose="02010609060101010101" pitchFamily="2" charset="-122"/>
              </a:rPr>
              <a:t>)).</a:t>
            </a:r>
          </a:p>
        </p:txBody>
      </p:sp>
      <p:sp>
        <p:nvSpPr>
          <p:cNvPr id="41987" name="Text Box 4"/>
          <p:cNvSpPr txBox="1">
            <a:spLocks noChangeArrowheads="1"/>
          </p:cNvSpPr>
          <p:nvPr/>
        </p:nvSpPr>
        <p:spPr bwMode="auto">
          <a:xfrm>
            <a:off x="983432" y="4152136"/>
            <a:ext cx="3019425" cy="830262"/>
          </a:xfrm>
          <a:prstGeom prst="rect">
            <a:avLst/>
          </a:prstGeom>
          <a:noFill/>
          <a:ln w="9525">
            <a:noFill/>
            <a:miter lim="800000"/>
          </a:ln>
        </p:spPr>
        <p:txBody>
          <a:bodyPr>
            <a:spAutoFit/>
          </a:bodyPr>
          <a:lstStyle/>
          <a:p>
            <a:pPr latinLnBrk="1"/>
            <a:r>
              <a:rPr lang="zh-CN" altLang="en-US" sz="2400" i="0" dirty="0"/>
              <a:t>函数的组合</a:t>
            </a:r>
            <a:r>
              <a:rPr lang="en-US" altLang="zh-CN" sz="2400" i="0" dirty="0"/>
              <a:t>/</a:t>
            </a:r>
            <a:r>
              <a:rPr lang="zh-CN" altLang="en-US" sz="2400" i="0" dirty="0"/>
              <a:t>复合运算，</a:t>
            </a:r>
            <a:r>
              <a:rPr lang="en-US" altLang="zh-CN" sz="2400" i="0" dirty="0"/>
              <a:t>/</a:t>
            </a:r>
            <a:r>
              <a:rPr lang="zh-CN" altLang="en-US" sz="2400" i="0" dirty="0"/>
              <a:t>积运算</a:t>
            </a:r>
          </a:p>
        </p:txBody>
      </p:sp>
      <p:pic>
        <p:nvPicPr>
          <p:cNvPr id="41988"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367808" y="3902001"/>
            <a:ext cx="6089650" cy="27146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9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r>
              <a:rPr lang="en-US" altLang="zh-CN"/>
              <a:t>EXAMPLE</a:t>
            </a:r>
          </a:p>
        </p:txBody>
      </p:sp>
      <p:sp>
        <p:nvSpPr>
          <p:cNvPr id="43010" name="Rectangle 3"/>
          <p:cNvSpPr>
            <a:spLocks noGrp="1" noChangeArrowheads="1"/>
          </p:cNvSpPr>
          <p:nvPr>
            <p:ph idx="1"/>
          </p:nvPr>
        </p:nvSpPr>
        <p:spPr>
          <a:xfrm>
            <a:off x="1809750" y="1357318"/>
            <a:ext cx="8572500" cy="1567631"/>
          </a:xfrm>
        </p:spPr>
        <p:txBody>
          <a:bodyPr/>
          <a:lstStyle/>
          <a:p>
            <a:pPr marL="0" indent="0">
              <a:lnSpc>
                <a:spcPct val="150000"/>
              </a:lnSpc>
              <a:buNone/>
            </a:pPr>
            <a:r>
              <a:rPr lang="en-US" altLang="zh-CN" i="1" dirty="0">
                <a:ea typeface="宋体" panose="02010600030101010101" pitchFamily="2" charset="-122"/>
              </a:rPr>
              <a:t>g</a:t>
            </a:r>
            <a:r>
              <a:rPr lang="en-US" altLang="zh-CN" dirty="0">
                <a:ea typeface="宋体" panose="02010600030101010101" pitchFamily="2" charset="-122"/>
              </a:rPr>
              <a:t>:{</a:t>
            </a:r>
            <a:r>
              <a:rPr lang="en-US" altLang="zh-CN" i="1" dirty="0">
                <a:ea typeface="宋体" panose="02010600030101010101" pitchFamily="2" charset="-122"/>
              </a:rPr>
              <a:t>a</a:t>
            </a:r>
            <a:r>
              <a:rPr lang="en-US" altLang="zh-CN" dirty="0">
                <a:ea typeface="宋体" panose="02010600030101010101" pitchFamily="2" charset="-122"/>
              </a:rPr>
              <a:t>,</a:t>
            </a:r>
            <a:r>
              <a:rPr lang="en-US" altLang="zh-CN" i="1" dirty="0">
                <a:ea typeface="宋体" panose="02010600030101010101" pitchFamily="2" charset="-122"/>
              </a:rPr>
              <a:t>b</a:t>
            </a:r>
            <a:r>
              <a:rPr lang="en-US" altLang="zh-CN" dirty="0">
                <a:ea typeface="宋体" panose="02010600030101010101" pitchFamily="2" charset="-122"/>
              </a:rPr>
              <a:t>,</a:t>
            </a:r>
            <a:r>
              <a:rPr lang="en-US" altLang="zh-CN" i="1" dirty="0">
                <a:ea typeface="宋体" panose="02010600030101010101" pitchFamily="2" charset="-122"/>
              </a:rPr>
              <a:t>c</a:t>
            </a:r>
            <a:r>
              <a:rPr lang="en-US" altLang="zh-CN" dirty="0">
                <a:ea typeface="宋体" panose="02010600030101010101" pitchFamily="2" charset="-122"/>
              </a:rPr>
              <a:t>}</a:t>
            </a:r>
            <a:r>
              <a:rPr lang="zh-CN" altLang="en-US" dirty="0">
                <a:ea typeface="宋体" panose="02010600030101010101" pitchFamily="2" charset="-122"/>
              </a:rPr>
              <a:t>→</a:t>
            </a:r>
            <a:r>
              <a:rPr lang="en-US" altLang="zh-CN" dirty="0">
                <a:ea typeface="宋体" panose="02010600030101010101" pitchFamily="2" charset="-122"/>
              </a:rPr>
              <a:t>{</a:t>
            </a:r>
            <a:r>
              <a:rPr lang="en-US" altLang="zh-CN" i="1" dirty="0" err="1">
                <a:ea typeface="宋体" panose="02010600030101010101" pitchFamily="2" charset="-122"/>
              </a:rPr>
              <a:t>a</a:t>
            </a:r>
            <a:r>
              <a:rPr lang="en-US" altLang="zh-CN" dirty="0" err="1">
                <a:ea typeface="宋体" panose="02010600030101010101" pitchFamily="2" charset="-122"/>
              </a:rPr>
              <a:t>,</a:t>
            </a:r>
            <a:r>
              <a:rPr lang="en-US" altLang="zh-CN" i="1" dirty="0" err="1">
                <a:ea typeface="宋体" panose="02010600030101010101" pitchFamily="2" charset="-122"/>
              </a:rPr>
              <a:t>b</a:t>
            </a:r>
            <a:r>
              <a:rPr lang="en-US" altLang="zh-CN" dirty="0" err="1">
                <a:ea typeface="宋体" panose="02010600030101010101" pitchFamily="2" charset="-122"/>
              </a:rPr>
              <a:t>,</a:t>
            </a:r>
            <a:r>
              <a:rPr lang="en-US" altLang="zh-CN" i="1" dirty="0" err="1">
                <a:ea typeface="宋体" panose="02010600030101010101" pitchFamily="2" charset="-122"/>
              </a:rPr>
              <a:t>c</a:t>
            </a:r>
            <a:r>
              <a:rPr lang="en-US" altLang="zh-CN" dirty="0">
                <a:ea typeface="宋体" panose="02010600030101010101" pitchFamily="2" charset="-122"/>
              </a:rPr>
              <a:t>}  </a:t>
            </a:r>
            <a:r>
              <a:rPr lang="en-US" altLang="zh-CN" i="1" dirty="0">
                <a:ea typeface="宋体" panose="02010600030101010101" pitchFamily="2" charset="-122"/>
              </a:rPr>
              <a:t>g</a:t>
            </a:r>
            <a:r>
              <a:rPr lang="en-US" altLang="zh-CN" dirty="0">
                <a:ea typeface="宋体" panose="02010600030101010101" pitchFamily="2" charset="-122"/>
              </a:rPr>
              <a:t>(</a:t>
            </a:r>
            <a:r>
              <a:rPr lang="en-US" altLang="zh-CN" i="1" dirty="0">
                <a:ea typeface="宋体" panose="02010600030101010101" pitchFamily="2" charset="-122"/>
              </a:rPr>
              <a:t>a</a:t>
            </a:r>
            <a:r>
              <a:rPr lang="en-US" altLang="zh-CN" dirty="0">
                <a:ea typeface="宋体" panose="02010600030101010101" pitchFamily="2" charset="-122"/>
              </a:rPr>
              <a:t>)=</a:t>
            </a:r>
            <a:r>
              <a:rPr lang="en-US" altLang="zh-CN" i="1" dirty="0">
                <a:ea typeface="宋体" panose="02010600030101010101" pitchFamily="2" charset="-122"/>
              </a:rPr>
              <a:t>b</a:t>
            </a:r>
            <a:r>
              <a:rPr lang="en-US" altLang="zh-CN" dirty="0">
                <a:ea typeface="宋体" panose="02010600030101010101" pitchFamily="2" charset="-122"/>
              </a:rPr>
              <a:t>, </a:t>
            </a:r>
            <a:r>
              <a:rPr lang="en-US" altLang="zh-CN" i="1" dirty="0">
                <a:ea typeface="宋体" panose="02010600030101010101" pitchFamily="2" charset="-122"/>
              </a:rPr>
              <a:t>g</a:t>
            </a:r>
            <a:r>
              <a:rPr lang="en-US" altLang="zh-CN" dirty="0">
                <a:ea typeface="宋体" panose="02010600030101010101" pitchFamily="2" charset="-122"/>
              </a:rPr>
              <a:t>(</a:t>
            </a:r>
            <a:r>
              <a:rPr lang="en-US" altLang="zh-CN" i="1" dirty="0">
                <a:ea typeface="宋体" panose="02010600030101010101" pitchFamily="2" charset="-122"/>
              </a:rPr>
              <a:t>b</a:t>
            </a:r>
            <a:r>
              <a:rPr lang="en-US" altLang="zh-CN" dirty="0">
                <a:ea typeface="宋体" panose="02010600030101010101" pitchFamily="2" charset="-122"/>
              </a:rPr>
              <a:t>)=</a:t>
            </a:r>
            <a:r>
              <a:rPr lang="en-US" altLang="zh-CN" i="1" dirty="0">
                <a:ea typeface="宋体" panose="02010600030101010101" pitchFamily="2" charset="-122"/>
              </a:rPr>
              <a:t>c</a:t>
            </a:r>
            <a:r>
              <a:rPr lang="en-US" altLang="zh-CN" dirty="0">
                <a:ea typeface="宋体" panose="02010600030101010101" pitchFamily="2" charset="-122"/>
              </a:rPr>
              <a:t>, </a:t>
            </a:r>
            <a:r>
              <a:rPr lang="en-US" altLang="zh-CN" i="1" dirty="0">
                <a:ea typeface="宋体" panose="02010600030101010101" pitchFamily="2" charset="-122"/>
              </a:rPr>
              <a:t>g</a:t>
            </a:r>
            <a:r>
              <a:rPr lang="en-US" altLang="zh-CN" dirty="0">
                <a:ea typeface="宋体" panose="02010600030101010101" pitchFamily="2" charset="-122"/>
              </a:rPr>
              <a:t>(</a:t>
            </a:r>
            <a:r>
              <a:rPr lang="en-US" altLang="zh-CN" i="1" dirty="0">
                <a:ea typeface="宋体" panose="02010600030101010101" pitchFamily="2" charset="-122"/>
              </a:rPr>
              <a:t>c</a:t>
            </a:r>
            <a:r>
              <a:rPr lang="en-US" altLang="zh-CN" dirty="0">
                <a:ea typeface="宋体" panose="02010600030101010101" pitchFamily="2" charset="-122"/>
              </a:rPr>
              <a:t>)=</a:t>
            </a:r>
            <a:r>
              <a:rPr lang="en-US" altLang="zh-CN" i="1" dirty="0">
                <a:ea typeface="宋体" panose="02010600030101010101" pitchFamily="2" charset="-122"/>
              </a:rPr>
              <a:t>a</a:t>
            </a:r>
          </a:p>
          <a:p>
            <a:pPr marL="0" lvl="0" indent="0" eaLnBrk="1" hangingPunct="1">
              <a:lnSpc>
                <a:spcPct val="100000"/>
              </a:lnSpc>
              <a:spcBef>
                <a:spcPct val="0"/>
              </a:spcBef>
              <a:buNone/>
            </a:pPr>
            <a:r>
              <a:rPr lang="en-US" altLang="zh-CN" i="1" kern="1200" dirty="0">
                <a:solidFill>
                  <a:srgbClr val="000000"/>
                </a:solidFill>
                <a:latin typeface="Times New Roman" pitchFamily="18" charset="0"/>
                <a:ea typeface="宋体" panose="02010600030101010101" pitchFamily="2" charset="-122"/>
              </a:rPr>
              <a:t>f</a:t>
            </a:r>
            <a:r>
              <a:rPr lang="en-US" altLang="zh-CN" sz="3600" i="1" kern="1200" baseline="-25000" dirty="0">
                <a:solidFill>
                  <a:srgbClr val="C00000"/>
                </a:solidFill>
                <a:effectLst>
                  <a:outerShdw blurRad="38100" dist="38100" dir="2700000" algn="tl">
                    <a:srgbClr val="000000">
                      <a:alpha val="43137"/>
                    </a:srgbClr>
                  </a:outerShdw>
                </a:effectLst>
                <a:latin typeface="Times New Roman" pitchFamily="18" charset="0"/>
                <a:ea typeface="华文细黑" charset="-122"/>
              </a:rPr>
              <a:t> </a:t>
            </a:r>
            <a:r>
              <a:rPr lang="en-US" altLang="zh-CN" kern="1200" dirty="0">
                <a:solidFill>
                  <a:srgbClr val="000000"/>
                </a:solidFill>
                <a:latin typeface="Times New Roman" pitchFamily="18" charset="0"/>
                <a:ea typeface="宋体" panose="02010600030101010101" pitchFamily="2" charset="-122"/>
              </a:rPr>
              <a:t>:{</a:t>
            </a:r>
            <a:r>
              <a:rPr lang="en-US" altLang="zh-CN" i="1" kern="1200" dirty="0" err="1">
                <a:solidFill>
                  <a:srgbClr val="000000"/>
                </a:solidFill>
                <a:latin typeface="Times New Roman" pitchFamily="18" charset="0"/>
                <a:ea typeface="宋体" panose="02010600030101010101" pitchFamily="2" charset="-122"/>
              </a:rPr>
              <a:t>a</a:t>
            </a:r>
            <a:r>
              <a:rPr lang="en-US" altLang="zh-CN" kern="1200" dirty="0" err="1">
                <a:solidFill>
                  <a:srgbClr val="000000"/>
                </a:solidFill>
                <a:latin typeface="Times New Roman" pitchFamily="18" charset="0"/>
                <a:ea typeface="宋体" panose="02010600030101010101" pitchFamily="2" charset="-122"/>
              </a:rPr>
              <a:t>,</a:t>
            </a:r>
            <a:r>
              <a:rPr lang="en-US" altLang="zh-CN" i="1" kern="1200" dirty="0" err="1">
                <a:solidFill>
                  <a:srgbClr val="000000"/>
                </a:solidFill>
                <a:latin typeface="Times New Roman" pitchFamily="18" charset="0"/>
                <a:ea typeface="宋体" panose="02010600030101010101" pitchFamily="2" charset="-122"/>
              </a:rPr>
              <a:t>b</a:t>
            </a:r>
            <a:r>
              <a:rPr lang="en-US" altLang="zh-CN" kern="1200" dirty="0" err="1">
                <a:solidFill>
                  <a:srgbClr val="000000"/>
                </a:solidFill>
                <a:latin typeface="Times New Roman" pitchFamily="18" charset="0"/>
                <a:ea typeface="宋体" panose="02010600030101010101" pitchFamily="2" charset="-122"/>
              </a:rPr>
              <a:t>,</a:t>
            </a:r>
            <a:r>
              <a:rPr lang="en-US" altLang="zh-CN" i="1" kern="1200" dirty="0" err="1">
                <a:solidFill>
                  <a:srgbClr val="000000"/>
                </a:solidFill>
                <a:latin typeface="Times New Roman" pitchFamily="18" charset="0"/>
                <a:ea typeface="宋体" panose="02010600030101010101" pitchFamily="2" charset="-122"/>
              </a:rPr>
              <a:t>c</a:t>
            </a:r>
            <a:r>
              <a:rPr lang="en-US" altLang="zh-CN" kern="1200" dirty="0">
                <a:solidFill>
                  <a:srgbClr val="000000"/>
                </a:solidFill>
                <a:latin typeface="Times New Roman" pitchFamily="18" charset="0"/>
                <a:ea typeface="宋体" panose="02010600030101010101" pitchFamily="2" charset="-122"/>
              </a:rPr>
              <a:t>}</a:t>
            </a:r>
            <a:r>
              <a:rPr lang="zh-CN" altLang="en-US" kern="1200" dirty="0">
                <a:solidFill>
                  <a:srgbClr val="000000"/>
                </a:solidFill>
                <a:latin typeface="Times New Roman" pitchFamily="18" charset="0"/>
                <a:ea typeface="宋体" panose="02010600030101010101" pitchFamily="2" charset="-122"/>
              </a:rPr>
              <a:t>→</a:t>
            </a:r>
            <a:r>
              <a:rPr lang="en-US" altLang="zh-CN" kern="1200" dirty="0">
                <a:solidFill>
                  <a:srgbClr val="000000"/>
                </a:solidFill>
                <a:latin typeface="Times New Roman" pitchFamily="18" charset="0"/>
                <a:ea typeface="宋体" panose="02010600030101010101" pitchFamily="2" charset="-122"/>
              </a:rPr>
              <a:t>{1,2,3}  </a:t>
            </a:r>
            <a:r>
              <a:rPr lang="en-US" altLang="zh-CN" i="1" dirty="0">
                <a:ea typeface="宋体" panose="02010600030101010101" pitchFamily="2" charset="-122"/>
              </a:rPr>
              <a:t>f</a:t>
            </a:r>
            <a:r>
              <a:rPr lang="en-US" altLang="zh-CN" dirty="0">
                <a:ea typeface="宋体" panose="02010600030101010101" pitchFamily="2" charset="-122"/>
              </a:rPr>
              <a:t>(</a:t>
            </a:r>
            <a:r>
              <a:rPr lang="en-US" altLang="zh-CN" i="1" dirty="0">
                <a:ea typeface="宋体" panose="02010600030101010101" pitchFamily="2" charset="-122"/>
              </a:rPr>
              <a:t>a</a:t>
            </a:r>
            <a:r>
              <a:rPr lang="en-US" altLang="zh-CN" dirty="0">
                <a:ea typeface="宋体" panose="02010600030101010101" pitchFamily="2" charset="-122"/>
              </a:rPr>
              <a:t>)=3, </a:t>
            </a:r>
            <a:r>
              <a:rPr lang="en-US" altLang="zh-CN" i="1" dirty="0">
                <a:ea typeface="宋体" panose="02010600030101010101" pitchFamily="2" charset="-122"/>
              </a:rPr>
              <a:t>f</a:t>
            </a:r>
            <a:r>
              <a:rPr lang="en-US" altLang="zh-CN" dirty="0">
                <a:ea typeface="宋体" panose="02010600030101010101" pitchFamily="2" charset="-122"/>
              </a:rPr>
              <a:t>(</a:t>
            </a:r>
            <a:r>
              <a:rPr lang="en-US" altLang="zh-CN" i="1" dirty="0">
                <a:ea typeface="宋体" panose="02010600030101010101" pitchFamily="2" charset="-122"/>
              </a:rPr>
              <a:t>b</a:t>
            </a:r>
            <a:r>
              <a:rPr lang="en-US" altLang="zh-CN" dirty="0">
                <a:ea typeface="宋体" panose="02010600030101010101" pitchFamily="2" charset="-122"/>
              </a:rPr>
              <a:t>)=2, </a:t>
            </a:r>
            <a:r>
              <a:rPr lang="en-US" altLang="zh-CN" i="1" dirty="0">
                <a:ea typeface="宋体" panose="02010600030101010101" pitchFamily="2" charset="-122"/>
              </a:rPr>
              <a:t>f</a:t>
            </a:r>
            <a:r>
              <a:rPr lang="en-US" altLang="zh-CN" dirty="0">
                <a:ea typeface="宋体" panose="02010600030101010101" pitchFamily="2" charset="-122"/>
              </a:rPr>
              <a:t>(</a:t>
            </a:r>
            <a:r>
              <a:rPr lang="en-US" altLang="zh-CN" i="1" dirty="0">
                <a:ea typeface="宋体" panose="02010600030101010101" pitchFamily="2" charset="-122"/>
              </a:rPr>
              <a:t>c</a:t>
            </a:r>
            <a:r>
              <a:rPr lang="en-US" altLang="zh-CN" dirty="0">
                <a:ea typeface="宋体" panose="02010600030101010101" pitchFamily="2" charset="-122"/>
              </a:rPr>
              <a:t>)=1</a:t>
            </a:r>
            <a:endParaRPr lang="zh-CN" altLang="en-US" dirty="0">
              <a:ea typeface="宋体" panose="02010600030101010101" pitchFamily="2" charset="-122"/>
            </a:endParaRPr>
          </a:p>
        </p:txBody>
      </p:sp>
      <p:sp>
        <p:nvSpPr>
          <p:cNvPr id="270340" name="Text Box 4"/>
          <p:cNvSpPr txBox="1">
            <a:spLocks noChangeArrowheads="1"/>
          </p:cNvSpPr>
          <p:nvPr/>
        </p:nvSpPr>
        <p:spPr bwMode="auto">
          <a:xfrm>
            <a:off x="7248133" y="3207819"/>
            <a:ext cx="3344185" cy="2600199"/>
          </a:xfrm>
          <a:prstGeom prst="rect">
            <a:avLst/>
          </a:prstGeom>
          <a:noFill/>
          <a:ln w="9525">
            <a:noFill/>
            <a:miter lim="800000"/>
          </a:ln>
          <a:effectLst/>
        </p:spPr>
        <p:txBody>
          <a:bodyPr wrap="none">
            <a:spAutoFit/>
          </a:bodyPr>
          <a:lstStyle/>
          <a:p>
            <a:pPr latinLnBrk="1">
              <a:lnSpc>
                <a:spcPct val="190000"/>
              </a:lnSpc>
              <a:spcBef>
                <a:spcPct val="20000"/>
              </a:spcBef>
              <a:buClr>
                <a:schemeClr val="folHlink"/>
              </a:buClr>
              <a:buSzPct val="60000"/>
              <a:defRPr/>
            </a:pPr>
            <a:r>
              <a:rPr lang="en-US" altLang="zh-CN" b="1" i="0" dirty="0">
                <a:ea typeface="黑体" panose="02010609060101010101" pitchFamily="2" charset="-122"/>
              </a:rPr>
              <a:t>(</a:t>
            </a:r>
            <a:r>
              <a:rPr lang="en-US" altLang="zh-CN" dirty="0">
                <a:solidFill>
                  <a:srgbClr val="C00000"/>
                </a:solidFill>
                <a:effectLst>
                  <a:outerShdw blurRad="38100" dist="38100" dir="2700000" algn="tl">
                    <a:srgbClr val="000000">
                      <a:alpha val="43137"/>
                    </a:srgbClr>
                  </a:outerShdw>
                </a:effectLst>
                <a:ea typeface="黑体" panose="02010609060101010101" pitchFamily="2" charset="-122"/>
              </a:rPr>
              <a:t>f </a:t>
            </a:r>
            <a:r>
              <a:rPr lang="en-US" sz="3600" baseline="-25000" dirty="0">
                <a:solidFill>
                  <a:srgbClr val="C00000"/>
                </a:solidFill>
                <a:effectLst>
                  <a:outerShdw blurRad="38100" dist="38100" dir="2700000" algn="tl">
                    <a:srgbClr val="000000">
                      <a:alpha val="43137"/>
                    </a:srgbClr>
                  </a:outerShdw>
                </a:effectLst>
              </a:rPr>
              <a:t>º</a:t>
            </a:r>
            <a:r>
              <a:rPr lang="en-US" baseline="-25000" dirty="0">
                <a:solidFill>
                  <a:srgbClr val="C00000"/>
                </a:solidFill>
                <a:effectLst>
                  <a:outerShdw blurRad="38100" dist="38100" dir="2700000" algn="tl">
                    <a:srgbClr val="000000">
                      <a:alpha val="43137"/>
                    </a:srgbClr>
                  </a:outerShdw>
                </a:effectLst>
              </a:rPr>
              <a:t> </a:t>
            </a:r>
            <a:r>
              <a:rPr lang="en-US" altLang="zh-CN" dirty="0">
                <a:solidFill>
                  <a:srgbClr val="C00000"/>
                </a:solidFill>
                <a:effectLst>
                  <a:outerShdw blurRad="38100" dist="38100" dir="2700000" algn="tl">
                    <a:srgbClr val="000000">
                      <a:alpha val="43137"/>
                    </a:srgbClr>
                  </a:outerShdw>
                </a:effectLst>
                <a:ea typeface="黑体" panose="02010609060101010101" pitchFamily="2" charset="-122"/>
              </a:rPr>
              <a:t>g</a:t>
            </a:r>
            <a:r>
              <a:rPr lang="en-US" altLang="zh-CN" b="1" i="0" dirty="0">
                <a:ea typeface="黑体" panose="02010609060101010101" pitchFamily="2" charset="-122"/>
              </a:rPr>
              <a:t>)(</a:t>
            </a:r>
            <a:r>
              <a:rPr lang="en-US" altLang="zh-CN" b="1" dirty="0">
                <a:ea typeface="黑体" panose="02010609060101010101" pitchFamily="2" charset="-122"/>
              </a:rPr>
              <a:t>a</a:t>
            </a:r>
            <a:r>
              <a:rPr lang="en-US" altLang="zh-CN" b="1" i="0" dirty="0">
                <a:ea typeface="黑体" panose="02010609060101010101" pitchFamily="2" charset="-122"/>
              </a:rPr>
              <a:t>) = </a:t>
            </a:r>
            <a:r>
              <a:rPr lang="en-US" altLang="zh-CN" i="0" kern="0" dirty="0">
                <a:solidFill>
                  <a:srgbClr val="000000"/>
                </a:solidFill>
                <a:latin typeface="Times New Roman"/>
                <a:ea typeface="黑体" panose="02010609060101010101" pitchFamily="2" charset="-122"/>
              </a:rPr>
              <a:t> </a:t>
            </a:r>
            <a:r>
              <a:rPr lang="en-US" altLang="zh-CN" kern="0" dirty="0">
                <a:solidFill>
                  <a:srgbClr val="000000"/>
                </a:solidFill>
                <a:latin typeface="Times New Roman"/>
                <a:ea typeface="黑体" panose="02010609060101010101" pitchFamily="2" charset="-122"/>
              </a:rPr>
              <a:t>f</a:t>
            </a:r>
            <a:r>
              <a:rPr lang="en-US" altLang="zh-CN" i="0" kern="0" dirty="0">
                <a:solidFill>
                  <a:srgbClr val="000000"/>
                </a:solidFill>
                <a:latin typeface="Times New Roman"/>
                <a:ea typeface="黑体" panose="02010609060101010101" pitchFamily="2" charset="-122"/>
              </a:rPr>
              <a:t>(</a:t>
            </a:r>
            <a:r>
              <a:rPr lang="en-US" altLang="zh-CN" kern="0" dirty="0">
                <a:solidFill>
                  <a:srgbClr val="000000"/>
                </a:solidFill>
                <a:latin typeface="Times New Roman"/>
                <a:ea typeface="黑体" panose="02010609060101010101" pitchFamily="2" charset="-122"/>
              </a:rPr>
              <a:t>g</a:t>
            </a:r>
            <a:r>
              <a:rPr lang="en-US" altLang="zh-CN" i="0" kern="0" dirty="0">
                <a:solidFill>
                  <a:srgbClr val="000000"/>
                </a:solidFill>
                <a:latin typeface="Times New Roman"/>
                <a:ea typeface="黑体" panose="02010609060101010101" pitchFamily="2" charset="-122"/>
              </a:rPr>
              <a:t>(</a:t>
            </a:r>
            <a:r>
              <a:rPr lang="en-US" altLang="zh-CN" kern="0" dirty="0">
                <a:solidFill>
                  <a:srgbClr val="000000"/>
                </a:solidFill>
                <a:latin typeface="Times New Roman"/>
                <a:ea typeface="黑体" panose="02010609060101010101" pitchFamily="2" charset="-122"/>
              </a:rPr>
              <a:t>a</a:t>
            </a:r>
            <a:r>
              <a:rPr lang="en-US" altLang="zh-CN" i="0" kern="0" dirty="0">
                <a:solidFill>
                  <a:srgbClr val="000000"/>
                </a:solidFill>
                <a:latin typeface="Times New Roman"/>
                <a:ea typeface="黑体" panose="02010609060101010101" pitchFamily="2" charset="-122"/>
              </a:rPr>
              <a:t>))=</a:t>
            </a:r>
            <a:r>
              <a:rPr lang="en-US" altLang="zh-CN" b="1" i="0" dirty="0">
                <a:ea typeface="黑体" panose="02010609060101010101" pitchFamily="2" charset="-122"/>
              </a:rPr>
              <a:t>2  </a:t>
            </a:r>
          </a:p>
          <a:p>
            <a:pPr latinLnBrk="1">
              <a:lnSpc>
                <a:spcPct val="190000"/>
              </a:lnSpc>
              <a:spcBef>
                <a:spcPct val="20000"/>
              </a:spcBef>
              <a:buClr>
                <a:schemeClr val="folHlink"/>
              </a:buClr>
              <a:buSzPct val="60000"/>
              <a:defRPr/>
            </a:pPr>
            <a:r>
              <a:rPr lang="en-US" altLang="zh-CN" b="1" i="0" dirty="0">
                <a:ea typeface="黑体" panose="02010609060101010101" pitchFamily="2" charset="-122"/>
              </a:rPr>
              <a:t>(</a:t>
            </a:r>
            <a:r>
              <a:rPr lang="en-US" altLang="zh-CN" dirty="0">
                <a:solidFill>
                  <a:srgbClr val="C00000"/>
                </a:solidFill>
                <a:effectLst>
                  <a:outerShdw blurRad="38100" dist="38100" dir="2700000" algn="tl">
                    <a:srgbClr val="000000">
                      <a:alpha val="43137"/>
                    </a:srgbClr>
                  </a:outerShdw>
                </a:effectLst>
                <a:ea typeface="黑体" panose="02010609060101010101" pitchFamily="2" charset="-122"/>
              </a:rPr>
              <a:t>f </a:t>
            </a:r>
            <a:r>
              <a:rPr lang="en-US" altLang="zh-CN" sz="3600" baseline="-25000" dirty="0">
                <a:solidFill>
                  <a:srgbClr val="C00000"/>
                </a:solidFill>
                <a:effectLst>
                  <a:outerShdw blurRad="38100" dist="38100" dir="2700000" algn="tl">
                    <a:srgbClr val="000000">
                      <a:alpha val="43137"/>
                    </a:srgbClr>
                  </a:outerShdw>
                </a:effectLst>
              </a:rPr>
              <a:t>º</a:t>
            </a:r>
            <a:r>
              <a:rPr lang="en-US" altLang="zh-CN" baseline="-25000" dirty="0">
                <a:solidFill>
                  <a:srgbClr val="C00000"/>
                </a:solidFill>
                <a:effectLst>
                  <a:outerShdw blurRad="38100" dist="38100" dir="2700000" algn="tl">
                    <a:srgbClr val="000000">
                      <a:alpha val="43137"/>
                    </a:srgbClr>
                  </a:outerShdw>
                </a:effectLst>
              </a:rPr>
              <a:t> </a:t>
            </a:r>
            <a:r>
              <a:rPr lang="en-US" altLang="zh-CN" dirty="0">
                <a:solidFill>
                  <a:srgbClr val="C00000"/>
                </a:solidFill>
                <a:effectLst>
                  <a:outerShdw blurRad="38100" dist="38100" dir="2700000" algn="tl">
                    <a:srgbClr val="000000">
                      <a:alpha val="43137"/>
                    </a:srgbClr>
                  </a:outerShdw>
                </a:effectLst>
                <a:ea typeface="黑体" panose="02010609060101010101" pitchFamily="2" charset="-122"/>
              </a:rPr>
              <a:t>g</a:t>
            </a:r>
            <a:r>
              <a:rPr lang="en-US" altLang="zh-CN" b="1" i="0" dirty="0">
                <a:ea typeface="黑体" panose="02010609060101010101" pitchFamily="2" charset="-122"/>
              </a:rPr>
              <a:t>)(</a:t>
            </a:r>
            <a:r>
              <a:rPr lang="en-US" altLang="zh-CN" b="1" dirty="0">
                <a:ea typeface="黑体" panose="02010609060101010101" pitchFamily="2" charset="-122"/>
              </a:rPr>
              <a:t>b</a:t>
            </a:r>
            <a:r>
              <a:rPr lang="en-US" altLang="zh-CN" b="1" i="0" dirty="0">
                <a:ea typeface="黑体" panose="02010609060101010101" pitchFamily="2" charset="-122"/>
              </a:rPr>
              <a:t>) = </a:t>
            </a:r>
            <a:r>
              <a:rPr lang="en-US" altLang="zh-CN" i="0" kern="0" dirty="0">
                <a:solidFill>
                  <a:srgbClr val="000000"/>
                </a:solidFill>
                <a:latin typeface="Times New Roman"/>
                <a:ea typeface="黑体" panose="02010609060101010101" pitchFamily="2" charset="-122"/>
              </a:rPr>
              <a:t> </a:t>
            </a:r>
            <a:r>
              <a:rPr lang="en-US" altLang="zh-CN" kern="0" dirty="0">
                <a:solidFill>
                  <a:srgbClr val="000000"/>
                </a:solidFill>
                <a:latin typeface="Times New Roman"/>
                <a:ea typeface="黑体" panose="02010609060101010101" pitchFamily="2" charset="-122"/>
              </a:rPr>
              <a:t>f</a:t>
            </a:r>
            <a:r>
              <a:rPr lang="en-US" altLang="zh-CN" i="0" kern="0" dirty="0">
                <a:solidFill>
                  <a:srgbClr val="000000"/>
                </a:solidFill>
                <a:latin typeface="Times New Roman"/>
                <a:ea typeface="黑体" panose="02010609060101010101" pitchFamily="2" charset="-122"/>
              </a:rPr>
              <a:t>(</a:t>
            </a:r>
            <a:r>
              <a:rPr lang="en-US" altLang="zh-CN" kern="0" dirty="0">
                <a:solidFill>
                  <a:srgbClr val="000000"/>
                </a:solidFill>
                <a:latin typeface="Times New Roman"/>
                <a:ea typeface="黑体" panose="02010609060101010101" pitchFamily="2" charset="-122"/>
              </a:rPr>
              <a:t>g</a:t>
            </a:r>
            <a:r>
              <a:rPr lang="en-US" altLang="zh-CN" i="0" kern="0" dirty="0">
                <a:solidFill>
                  <a:srgbClr val="000000"/>
                </a:solidFill>
                <a:latin typeface="Times New Roman"/>
                <a:ea typeface="黑体" panose="02010609060101010101" pitchFamily="2" charset="-122"/>
              </a:rPr>
              <a:t>(</a:t>
            </a:r>
            <a:r>
              <a:rPr lang="en-US" altLang="zh-CN" kern="0" dirty="0">
                <a:solidFill>
                  <a:srgbClr val="000000"/>
                </a:solidFill>
                <a:latin typeface="Times New Roman"/>
                <a:ea typeface="黑体" panose="02010609060101010101" pitchFamily="2" charset="-122"/>
              </a:rPr>
              <a:t>b</a:t>
            </a:r>
            <a:r>
              <a:rPr lang="en-US" altLang="zh-CN" i="0" kern="0" dirty="0">
                <a:solidFill>
                  <a:srgbClr val="000000"/>
                </a:solidFill>
                <a:latin typeface="Times New Roman"/>
                <a:ea typeface="黑体" panose="02010609060101010101" pitchFamily="2" charset="-122"/>
              </a:rPr>
              <a:t>))</a:t>
            </a:r>
            <a:r>
              <a:rPr lang="en-US" altLang="zh-CN" b="1" i="0" dirty="0">
                <a:ea typeface="黑体" panose="02010609060101010101" pitchFamily="2" charset="-122"/>
              </a:rPr>
              <a:t>=1</a:t>
            </a:r>
          </a:p>
          <a:p>
            <a:pPr latinLnBrk="1">
              <a:lnSpc>
                <a:spcPct val="190000"/>
              </a:lnSpc>
              <a:spcBef>
                <a:spcPct val="20000"/>
              </a:spcBef>
              <a:buClr>
                <a:schemeClr val="folHlink"/>
              </a:buClr>
              <a:buSzPct val="60000"/>
              <a:defRPr/>
            </a:pPr>
            <a:r>
              <a:rPr lang="en-US" altLang="zh-CN" b="1" i="0" dirty="0">
                <a:ea typeface="黑体" panose="02010609060101010101" pitchFamily="2" charset="-122"/>
              </a:rPr>
              <a:t>(</a:t>
            </a:r>
            <a:r>
              <a:rPr lang="en-US" altLang="zh-CN" dirty="0">
                <a:solidFill>
                  <a:srgbClr val="C00000"/>
                </a:solidFill>
                <a:effectLst>
                  <a:outerShdw blurRad="38100" dist="38100" dir="2700000" algn="tl">
                    <a:srgbClr val="000000">
                      <a:alpha val="43137"/>
                    </a:srgbClr>
                  </a:outerShdw>
                </a:effectLst>
                <a:ea typeface="黑体" panose="02010609060101010101" pitchFamily="2" charset="-122"/>
              </a:rPr>
              <a:t>f </a:t>
            </a:r>
            <a:r>
              <a:rPr lang="en-US" altLang="zh-CN" sz="3600" baseline="-25000" dirty="0">
                <a:solidFill>
                  <a:srgbClr val="C00000"/>
                </a:solidFill>
                <a:effectLst>
                  <a:outerShdw blurRad="38100" dist="38100" dir="2700000" algn="tl">
                    <a:srgbClr val="000000">
                      <a:alpha val="43137"/>
                    </a:srgbClr>
                  </a:outerShdw>
                </a:effectLst>
              </a:rPr>
              <a:t>º</a:t>
            </a:r>
            <a:r>
              <a:rPr lang="en-US" altLang="zh-CN" baseline="-25000" dirty="0">
                <a:solidFill>
                  <a:srgbClr val="C00000"/>
                </a:solidFill>
                <a:effectLst>
                  <a:outerShdw blurRad="38100" dist="38100" dir="2700000" algn="tl">
                    <a:srgbClr val="000000">
                      <a:alpha val="43137"/>
                    </a:srgbClr>
                  </a:outerShdw>
                </a:effectLst>
              </a:rPr>
              <a:t> </a:t>
            </a:r>
            <a:r>
              <a:rPr lang="en-US" altLang="zh-CN" dirty="0">
                <a:solidFill>
                  <a:srgbClr val="C00000"/>
                </a:solidFill>
                <a:effectLst>
                  <a:outerShdw blurRad="38100" dist="38100" dir="2700000" algn="tl">
                    <a:srgbClr val="000000">
                      <a:alpha val="43137"/>
                    </a:srgbClr>
                  </a:outerShdw>
                </a:effectLst>
                <a:ea typeface="黑体" panose="02010609060101010101" pitchFamily="2" charset="-122"/>
              </a:rPr>
              <a:t>g</a:t>
            </a:r>
            <a:r>
              <a:rPr lang="en-US" altLang="zh-CN" b="1" i="0" dirty="0">
                <a:ea typeface="黑体" panose="02010609060101010101" pitchFamily="2" charset="-122"/>
              </a:rPr>
              <a:t>)(</a:t>
            </a:r>
            <a:r>
              <a:rPr lang="en-US" altLang="zh-CN" b="1" dirty="0">
                <a:ea typeface="黑体" panose="02010609060101010101" pitchFamily="2" charset="-122"/>
              </a:rPr>
              <a:t>c</a:t>
            </a:r>
            <a:r>
              <a:rPr lang="en-US" altLang="zh-CN" b="1" i="0" dirty="0">
                <a:ea typeface="黑体" panose="02010609060101010101" pitchFamily="2" charset="-122"/>
              </a:rPr>
              <a:t>) = </a:t>
            </a:r>
            <a:r>
              <a:rPr lang="en-US" altLang="zh-CN" i="0" kern="0" dirty="0">
                <a:solidFill>
                  <a:srgbClr val="000000"/>
                </a:solidFill>
                <a:latin typeface="Times New Roman"/>
                <a:ea typeface="黑体" panose="02010609060101010101" pitchFamily="2" charset="-122"/>
              </a:rPr>
              <a:t> </a:t>
            </a:r>
            <a:r>
              <a:rPr lang="en-US" altLang="zh-CN" kern="0" dirty="0">
                <a:solidFill>
                  <a:srgbClr val="000000"/>
                </a:solidFill>
                <a:latin typeface="Times New Roman"/>
                <a:ea typeface="黑体" panose="02010609060101010101" pitchFamily="2" charset="-122"/>
              </a:rPr>
              <a:t>f</a:t>
            </a:r>
            <a:r>
              <a:rPr lang="en-US" altLang="zh-CN" i="0" kern="0" dirty="0">
                <a:solidFill>
                  <a:srgbClr val="000000"/>
                </a:solidFill>
                <a:latin typeface="Times New Roman"/>
                <a:ea typeface="黑体" panose="02010609060101010101" pitchFamily="2" charset="-122"/>
              </a:rPr>
              <a:t>(</a:t>
            </a:r>
            <a:r>
              <a:rPr lang="en-US" altLang="zh-CN" kern="0" dirty="0">
                <a:solidFill>
                  <a:srgbClr val="000000"/>
                </a:solidFill>
                <a:latin typeface="Times New Roman"/>
                <a:ea typeface="黑体" panose="02010609060101010101" pitchFamily="2" charset="-122"/>
              </a:rPr>
              <a:t>g</a:t>
            </a:r>
            <a:r>
              <a:rPr lang="en-US" altLang="zh-CN" i="0" kern="0" dirty="0">
                <a:solidFill>
                  <a:srgbClr val="000000"/>
                </a:solidFill>
                <a:latin typeface="Times New Roman"/>
                <a:ea typeface="黑体" panose="02010609060101010101" pitchFamily="2" charset="-122"/>
              </a:rPr>
              <a:t>(</a:t>
            </a:r>
            <a:r>
              <a:rPr lang="en-US" altLang="zh-CN" kern="0" dirty="0">
                <a:solidFill>
                  <a:srgbClr val="000000"/>
                </a:solidFill>
                <a:latin typeface="Times New Roman"/>
                <a:ea typeface="黑体" panose="02010609060101010101" pitchFamily="2" charset="-122"/>
              </a:rPr>
              <a:t>c</a:t>
            </a:r>
            <a:r>
              <a:rPr lang="en-US" altLang="zh-CN" i="0" kern="0" dirty="0">
                <a:solidFill>
                  <a:srgbClr val="000000"/>
                </a:solidFill>
                <a:latin typeface="Times New Roman"/>
                <a:ea typeface="黑体" panose="02010609060101010101" pitchFamily="2" charset="-122"/>
              </a:rPr>
              <a:t>))</a:t>
            </a:r>
            <a:r>
              <a:rPr lang="en-US" altLang="zh-CN" b="1" i="0" dirty="0">
                <a:ea typeface="黑体" panose="02010609060101010101" pitchFamily="2" charset="-122"/>
              </a:rPr>
              <a:t>=3</a:t>
            </a:r>
          </a:p>
        </p:txBody>
      </p:sp>
      <p:sp>
        <p:nvSpPr>
          <p:cNvPr id="2" name="矩形 1">
            <a:extLst>
              <a:ext uri="{FF2B5EF4-FFF2-40B4-BE49-F238E27FC236}">
                <a16:creationId xmlns:a16="http://schemas.microsoft.com/office/drawing/2014/main" id="{040D88B5-7186-4734-9F98-A123FD52C142}"/>
              </a:ext>
            </a:extLst>
          </p:cNvPr>
          <p:cNvSpPr/>
          <p:nvPr/>
        </p:nvSpPr>
        <p:spPr>
          <a:xfrm>
            <a:off x="1847528" y="3409836"/>
            <a:ext cx="3441968" cy="523220"/>
          </a:xfrm>
          <a:prstGeom prst="rect">
            <a:avLst/>
          </a:prstGeom>
        </p:spPr>
        <p:txBody>
          <a:bodyPr wrap="none">
            <a:spAutoFit/>
          </a:bodyPr>
          <a:lstStyle/>
          <a:p>
            <a:r>
              <a:rPr lang="en-US" altLang="zh-CN" dirty="0">
                <a:ea typeface="宋体" panose="02010600030101010101" pitchFamily="2" charset="-122"/>
              </a:rPr>
              <a:t>f</a:t>
            </a:r>
            <a:r>
              <a:rPr lang="en-US" altLang="zh-CN" sz="3600" baseline="-25000" dirty="0">
                <a:solidFill>
                  <a:srgbClr val="C00000"/>
                </a:solidFill>
                <a:effectLst>
                  <a:outerShdw blurRad="38100" dist="38100" dir="2700000" algn="tl">
                    <a:srgbClr val="000000">
                      <a:alpha val="43137"/>
                    </a:srgbClr>
                  </a:outerShdw>
                </a:effectLst>
              </a:rPr>
              <a:t> </a:t>
            </a:r>
            <a:r>
              <a:rPr lang="en-US" altLang="zh-CN" sz="3600" i="0" baseline="-25000" dirty="0"/>
              <a:t>º</a:t>
            </a:r>
            <a:r>
              <a:rPr lang="en-US" altLang="zh-CN" baseline="-25000" dirty="0"/>
              <a:t> </a:t>
            </a:r>
            <a:r>
              <a:rPr lang="en-US" altLang="zh-CN" dirty="0">
                <a:ea typeface="黑体" panose="02010609060101010101" pitchFamily="2" charset="-122"/>
              </a:rPr>
              <a:t>g </a:t>
            </a:r>
            <a:r>
              <a:rPr lang="en-US" altLang="zh-CN" i="0" dirty="0">
                <a:ea typeface="宋体" panose="02010600030101010101" pitchFamily="2" charset="-122"/>
              </a:rPr>
              <a:t>:{</a:t>
            </a:r>
            <a:r>
              <a:rPr lang="en-US" altLang="zh-CN" dirty="0">
                <a:ea typeface="宋体" panose="02010600030101010101" pitchFamily="2" charset="-122"/>
              </a:rPr>
              <a:t>a</a:t>
            </a:r>
            <a:r>
              <a:rPr lang="en-US" altLang="zh-CN" i="0" dirty="0">
                <a:ea typeface="宋体" panose="02010600030101010101" pitchFamily="2" charset="-122"/>
              </a:rPr>
              <a:t>,</a:t>
            </a:r>
            <a:r>
              <a:rPr lang="en-US" altLang="zh-CN" dirty="0">
                <a:ea typeface="宋体" panose="02010600030101010101" pitchFamily="2" charset="-122"/>
              </a:rPr>
              <a:t>b</a:t>
            </a:r>
            <a:r>
              <a:rPr lang="en-US" altLang="zh-CN" i="0" dirty="0">
                <a:ea typeface="宋体" panose="02010600030101010101" pitchFamily="2" charset="-122"/>
              </a:rPr>
              <a:t>,</a:t>
            </a:r>
            <a:r>
              <a:rPr lang="en-US" altLang="zh-CN" dirty="0">
                <a:ea typeface="宋体" panose="02010600030101010101" pitchFamily="2" charset="-122"/>
              </a:rPr>
              <a:t>c</a:t>
            </a:r>
            <a:r>
              <a:rPr lang="en-US" altLang="zh-CN" i="0" dirty="0">
                <a:ea typeface="宋体" panose="02010600030101010101" pitchFamily="2" charset="-122"/>
              </a:rPr>
              <a:t>}</a:t>
            </a:r>
            <a:r>
              <a:rPr lang="zh-CN" altLang="en-US" i="0" dirty="0">
                <a:ea typeface="宋体" panose="02010600030101010101" pitchFamily="2" charset="-122"/>
              </a:rPr>
              <a:t>→</a:t>
            </a:r>
            <a:r>
              <a:rPr lang="en-US" altLang="zh-CN" i="0" dirty="0">
                <a:ea typeface="宋体" panose="02010600030101010101" pitchFamily="2" charset="-122"/>
              </a:rPr>
              <a:t>{1,2,3}</a:t>
            </a:r>
            <a:r>
              <a:rPr lang="en-US" altLang="zh-CN" dirty="0">
                <a:ea typeface="宋体" panose="02010600030101010101" pitchFamily="2" charset="-122"/>
              </a:rPr>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270340">
                                            <p:txEl>
                                              <p:pRg st="0" end="0"/>
                                            </p:txEl>
                                          </p:spTgt>
                                        </p:tgtEl>
                                        <p:attrNameLst>
                                          <p:attrName>style.visibility</p:attrName>
                                        </p:attrNameLst>
                                      </p:cBhvr>
                                      <p:to>
                                        <p:strVal val="visible"/>
                                      </p:to>
                                    </p:set>
                                    <p:anim calcmode="lin" valueType="num">
                                      <p:cBhvr additive="base">
                                        <p:cTn id="11" dur="500" fill="hold"/>
                                        <p:tgtEl>
                                          <p:spTgt spid="270340">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7034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3" name="whoosh.wav"/>
                                        </p:tgtEl>
                                      </p:cMediaNode>
                                    </p:audio>
                                  </p:sub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70340">
                                            <p:txEl>
                                              <p:pRg st="1" end="1"/>
                                            </p:txEl>
                                          </p:spTgt>
                                        </p:tgtEl>
                                        <p:attrNameLst>
                                          <p:attrName>style.visibility</p:attrName>
                                        </p:attrNameLst>
                                      </p:cBhvr>
                                      <p:to>
                                        <p:strVal val="visible"/>
                                      </p:to>
                                    </p:set>
                                    <p:anim calcmode="lin" valueType="num">
                                      <p:cBhvr additive="base">
                                        <p:cTn id="17" dur="500" fill="hold"/>
                                        <p:tgtEl>
                                          <p:spTgt spid="270340">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70340">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whoosh.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70340">
                                            <p:txEl>
                                              <p:pRg st="2" end="2"/>
                                            </p:txEl>
                                          </p:spTgt>
                                        </p:tgtEl>
                                        <p:attrNameLst>
                                          <p:attrName>style.visibility</p:attrName>
                                        </p:attrNameLst>
                                      </p:cBhvr>
                                      <p:to>
                                        <p:strVal val="visible"/>
                                      </p:to>
                                    </p:set>
                                    <p:anim calcmode="lin" valueType="num">
                                      <p:cBhvr additive="base">
                                        <p:cTn id="23" dur="500" fill="hold"/>
                                        <p:tgtEl>
                                          <p:spTgt spid="270340">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70340">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0" grpId="0" build="p" autoUpdateAnimBg="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r>
              <a:rPr lang="en-US" altLang="zh-CN"/>
              <a:t>EXAMPLE</a:t>
            </a:r>
          </a:p>
        </p:txBody>
      </p:sp>
      <p:sp>
        <p:nvSpPr>
          <p:cNvPr id="43010" name="Rectangle 3"/>
          <p:cNvSpPr>
            <a:spLocks noGrp="1" noChangeArrowheads="1"/>
          </p:cNvSpPr>
          <p:nvPr>
            <p:ph idx="1"/>
          </p:nvPr>
        </p:nvSpPr>
        <p:spPr>
          <a:xfrm>
            <a:off x="767408" y="1432173"/>
            <a:ext cx="10873208" cy="1852811"/>
          </a:xfrm>
        </p:spPr>
        <p:txBody>
          <a:bodyPr/>
          <a:lstStyle/>
          <a:p>
            <a:pPr marL="173355" indent="0">
              <a:lnSpc>
                <a:spcPct val="120000"/>
              </a:lnSpc>
              <a:buNone/>
            </a:pPr>
            <a:r>
              <a:rPr lang="en-US" altLang="zh-CN" dirty="0">
                <a:ea typeface="黑体" panose="02010609060101010101" pitchFamily="2" charset="-122"/>
              </a:rPr>
              <a:t>Let </a:t>
            </a:r>
            <a:r>
              <a:rPr lang="en-US" altLang="zh-CN" i="1" dirty="0">
                <a:ea typeface="黑体" panose="02010609060101010101" pitchFamily="2" charset="-122"/>
              </a:rPr>
              <a:t>f</a:t>
            </a:r>
            <a:r>
              <a:rPr lang="en-US" altLang="zh-CN" dirty="0">
                <a:ea typeface="黑体" panose="02010609060101010101" pitchFamily="2" charset="-122"/>
              </a:rPr>
              <a:t> and </a:t>
            </a:r>
            <a:r>
              <a:rPr lang="en-US" altLang="zh-CN" i="1" dirty="0">
                <a:ea typeface="黑体" panose="02010609060101010101" pitchFamily="2" charset="-122"/>
              </a:rPr>
              <a:t>g</a:t>
            </a:r>
            <a:r>
              <a:rPr lang="en-US" altLang="zh-CN" dirty="0">
                <a:ea typeface="黑体" panose="02010609060101010101" pitchFamily="2" charset="-122"/>
              </a:rPr>
              <a:t> be the functions from the set of integers to the set of integers defined by </a:t>
            </a:r>
            <a:r>
              <a:rPr lang="en-US" altLang="zh-CN" i="1" dirty="0">
                <a:ea typeface="黑体" panose="02010609060101010101" pitchFamily="2" charset="-122"/>
              </a:rPr>
              <a:t>f</a:t>
            </a:r>
            <a:r>
              <a:rPr lang="en-US" altLang="zh-CN" dirty="0">
                <a:ea typeface="黑体" panose="02010609060101010101" pitchFamily="2" charset="-122"/>
              </a:rPr>
              <a:t>(</a:t>
            </a:r>
            <a:r>
              <a:rPr lang="en-US" altLang="zh-CN" i="1" dirty="0">
                <a:ea typeface="黑体" panose="02010609060101010101" pitchFamily="2" charset="-122"/>
              </a:rPr>
              <a:t>x</a:t>
            </a:r>
            <a:r>
              <a:rPr lang="en-US" altLang="zh-CN" dirty="0">
                <a:ea typeface="黑体" panose="02010609060101010101" pitchFamily="2" charset="-122"/>
              </a:rPr>
              <a:t>) = 2</a:t>
            </a:r>
            <a:r>
              <a:rPr lang="en-US" altLang="zh-CN" i="1" dirty="0">
                <a:ea typeface="黑体" panose="02010609060101010101" pitchFamily="2" charset="-122"/>
              </a:rPr>
              <a:t>x</a:t>
            </a:r>
            <a:r>
              <a:rPr lang="en-US" altLang="zh-CN" dirty="0">
                <a:ea typeface="黑体" panose="02010609060101010101" pitchFamily="2" charset="-122"/>
              </a:rPr>
              <a:t> + 3 and </a:t>
            </a:r>
            <a:r>
              <a:rPr lang="en-US" altLang="zh-CN" i="1" dirty="0">
                <a:ea typeface="黑体" panose="02010609060101010101" pitchFamily="2" charset="-122"/>
              </a:rPr>
              <a:t>g</a:t>
            </a:r>
            <a:r>
              <a:rPr lang="en-US" altLang="zh-CN" dirty="0">
                <a:ea typeface="黑体" panose="02010609060101010101" pitchFamily="2" charset="-122"/>
              </a:rPr>
              <a:t>(</a:t>
            </a:r>
            <a:r>
              <a:rPr lang="en-US" altLang="zh-CN" i="1" dirty="0">
                <a:ea typeface="黑体" panose="02010609060101010101" pitchFamily="2" charset="-122"/>
              </a:rPr>
              <a:t>x</a:t>
            </a:r>
            <a:r>
              <a:rPr lang="en-US" altLang="zh-CN" dirty="0">
                <a:ea typeface="黑体" panose="02010609060101010101" pitchFamily="2" charset="-122"/>
              </a:rPr>
              <a:t>) = 3</a:t>
            </a:r>
            <a:r>
              <a:rPr lang="en-US" altLang="zh-CN" i="1" dirty="0">
                <a:ea typeface="黑体" panose="02010609060101010101" pitchFamily="2" charset="-122"/>
              </a:rPr>
              <a:t>x</a:t>
            </a:r>
            <a:r>
              <a:rPr lang="en-US" altLang="zh-CN" dirty="0">
                <a:ea typeface="黑体" panose="02010609060101010101" pitchFamily="2" charset="-122"/>
              </a:rPr>
              <a:t> + 2. What is the composition of </a:t>
            </a:r>
            <a:r>
              <a:rPr lang="en-US" altLang="zh-CN" i="1" dirty="0">
                <a:ea typeface="黑体" panose="02010609060101010101" pitchFamily="2" charset="-122"/>
              </a:rPr>
              <a:t>f </a:t>
            </a:r>
            <a:r>
              <a:rPr lang="en-US" altLang="zh-CN" dirty="0">
                <a:ea typeface="黑体" panose="02010609060101010101" pitchFamily="2" charset="-122"/>
              </a:rPr>
              <a:t>and </a:t>
            </a:r>
            <a:r>
              <a:rPr lang="en-US" altLang="zh-CN" i="1" dirty="0">
                <a:ea typeface="黑体" panose="02010609060101010101" pitchFamily="2" charset="-122"/>
              </a:rPr>
              <a:t>g</a:t>
            </a:r>
            <a:r>
              <a:rPr lang="en-US" altLang="zh-CN" dirty="0">
                <a:ea typeface="黑体" panose="02010609060101010101" pitchFamily="2" charset="-122"/>
              </a:rPr>
              <a:t>? What is the composition of </a:t>
            </a:r>
            <a:r>
              <a:rPr lang="en-US" altLang="zh-CN" i="1" dirty="0">
                <a:ea typeface="黑体" panose="02010609060101010101" pitchFamily="2" charset="-122"/>
              </a:rPr>
              <a:t>g</a:t>
            </a:r>
            <a:r>
              <a:rPr lang="en-US" altLang="zh-CN" dirty="0">
                <a:ea typeface="黑体" panose="02010609060101010101" pitchFamily="2" charset="-122"/>
              </a:rPr>
              <a:t> and </a:t>
            </a:r>
            <a:r>
              <a:rPr lang="en-US" altLang="zh-CN" i="1" dirty="0">
                <a:ea typeface="黑体" panose="02010609060101010101" pitchFamily="2" charset="-122"/>
              </a:rPr>
              <a:t>f</a:t>
            </a:r>
            <a:r>
              <a:rPr lang="en-US" altLang="zh-CN" dirty="0">
                <a:ea typeface="黑体" panose="02010609060101010101" pitchFamily="2" charset="-122"/>
              </a:rPr>
              <a:t> ? </a:t>
            </a:r>
          </a:p>
        </p:txBody>
      </p:sp>
      <p:sp>
        <p:nvSpPr>
          <p:cNvPr id="270340" name="Text Box 4"/>
          <p:cNvSpPr txBox="1">
            <a:spLocks noChangeArrowheads="1"/>
          </p:cNvSpPr>
          <p:nvPr/>
        </p:nvSpPr>
        <p:spPr bwMode="auto">
          <a:xfrm>
            <a:off x="1199456" y="3821896"/>
            <a:ext cx="8202310" cy="1695336"/>
          </a:xfrm>
          <a:prstGeom prst="rect">
            <a:avLst/>
          </a:prstGeom>
          <a:noFill/>
          <a:ln w="9525">
            <a:noFill/>
            <a:miter lim="800000"/>
          </a:ln>
          <a:effectLst/>
        </p:spPr>
        <p:txBody>
          <a:bodyPr wrap="none">
            <a:spAutoFit/>
          </a:bodyPr>
          <a:lstStyle/>
          <a:p>
            <a:pPr latinLnBrk="1">
              <a:lnSpc>
                <a:spcPct val="190000"/>
              </a:lnSpc>
              <a:spcBef>
                <a:spcPct val="20000"/>
              </a:spcBef>
              <a:buClr>
                <a:schemeClr val="folHlink"/>
              </a:buClr>
              <a:buSzPct val="60000"/>
              <a:buFont typeface="Wingdings" panose="05000000000000000000" pitchFamily="2" charset="2"/>
              <a:buNone/>
              <a:defRPr/>
            </a:pPr>
            <a:r>
              <a:rPr lang="en-US" altLang="zh-CN" b="1" i="0" dirty="0">
                <a:ea typeface="黑体" panose="02010609060101010101" pitchFamily="2" charset="-122"/>
              </a:rPr>
              <a:t>(</a:t>
            </a:r>
            <a:r>
              <a:rPr lang="en-US" altLang="zh-CN" dirty="0">
                <a:solidFill>
                  <a:srgbClr val="C00000"/>
                </a:solidFill>
                <a:effectLst>
                  <a:outerShdw blurRad="38100" dist="38100" dir="2700000" algn="tl">
                    <a:srgbClr val="000000">
                      <a:alpha val="43137"/>
                    </a:srgbClr>
                  </a:outerShdw>
                </a:effectLst>
                <a:ea typeface="黑体" panose="02010609060101010101" pitchFamily="2" charset="-122"/>
              </a:rPr>
              <a:t>f </a:t>
            </a:r>
            <a:r>
              <a:rPr lang="en-US" sz="3600" baseline="-25000" dirty="0">
                <a:solidFill>
                  <a:srgbClr val="C00000"/>
                </a:solidFill>
                <a:effectLst>
                  <a:outerShdw blurRad="38100" dist="38100" dir="2700000" algn="tl">
                    <a:srgbClr val="000000">
                      <a:alpha val="43137"/>
                    </a:srgbClr>
                  </a:outerShdw>
                </a:effectLst>
              </a:rPr>
              <a:t>º</a:t>
            </a:r>
            <a:r>
              <a:rPr lang="en-US" baseline="-25000" dirty="0">
                <a:solidFill>
                  <a:srgbClr val="C00000"/>
                </a:solidFill>
                <a:effectLst>
                  <a:outerShdw blurRad="38100" dist="38100" dir="2700000" algn="tl">
                    <a:srgbClr val="000000">
                      <a:alpha val="43137"/>
                    </a:srgbClr>
                  </a:outerShdw>
                </a:effectLst>
              </a:rPr>
              <a:t> </a:t>
            </a:r>
            <a:r>
              <a:rPr lang="en-US" altLang="zh-CN" dirty="0">
                <a:solidFill>
                  <a:srgbClr val="C00000"/>
                </a:solidFill>
                <a:effectLst>
                  <a:outerShdw blurRad="38100" dist="38100" dir="2700000" algn="tl">
                    <a:srgbClr val="000000">
                      <a:alpha val="43137"/>
                    </a:srgbClr>
                  </a:outerShdw>
                </a:effectLst>
                <a:ea typeface="黑体" panose="02010609060101010101" pitchFamily="2" charset="-122"/>
              </a:rPr>
              <a:t>g</a:t>
            </a:r>
            <a:r>
              <a:rPr lang="en-US" altLang="zh-CN" b="1" i="0" dirty="0">
                <a:ea typeface="黑体" panose="02010609060101010101" pitchFamily="2" charset="-122"/>
              </a:rPr>
              <a:t>)(</a:t>
            </a:r>
            <a:r>
              <a:rPr lang="en-US" altLang="zh-CN" b="1" dirty="0">
                <a:ea typeface="黑体" panose="02010609060101010101" pitchFamily="2" charset="-122"/>
              </a:rPr>
              <a:t>x</a:t>
            </a:r>
            <a:r>
              <a:rPr lang="en-US" altLang="zh-CN" b="1" i="0" dirty="0">
                <a:ea typeface="黑体" panose="02010609060101010101" pitchFamily="2" charset="-122"/>
              </a:rPr>
              <a:t>) = </a:t>
            </a:r>
            <a:r>
              <a:rPr lang="en-US" altLang="zh-CN" b="1" dirty="0">
                <a:ea typeface="黑体" panose="02010609060101010101" pitchFamily="2" charset="-122"/>
              </a:rPr>
              <a:t>f</a:t>
            </a:r>
            <a:r>
              <a:rPr lang="en-US" altLang="zh-CN" b="1" i="0" dirty="0">
                <a:ea typeface="黑体" panose="02010609060101010101" pitchFamily="2" charset="-122"/>
              </a:rPr>
              <a:t>(</a:t>
            </a:r>
            <a:r>
              <a:rPr lang="en-US" altLang="zh-CN" b="1" dirty="0">
                <a:ea typeface="黑体" panose="02010609060101010101" pitchFamily="2" charset="-122"/>
              </a:rPr>
              <a:t>g</a:t>
            </a:r>
            <a:r>
              <a:rPr lang="en-US" altLang="zh-CN" b="1" i="0" dirty="0">
                <a:ea typeface="黑体" panose="02010609060101010101" pitchFamily="2" charset="-122"/>
              </a:rPr>
              <a:t>(</a:t>
            </a:r>
            <a:r>
              <a:rPr lang="en-US" altLang="zh-CN" b="1" dirty="0">
                <a:ea typeface="黑体" panose="02010609060101010101" pitchFamily="2" charset="-122"/>
              </a:rPr>
              <a:t>x</a:t>
            </a:r>
            <a:r>
              <a:rPr lang="en-US" altLang="zh-CN" b="1" i="0" dirty="0">
                <a:ea typeface="黑体" panose="02010609060101010101" pitchFamily="2" charset="-122"/>
              </a:rPr>
              <a:t>)) = </a:t>
            </a:r>
            <a:r>
              <a:rPr lang="en-US" altLang="zh-CN" b="1" dirty="0">
                <a:ea typeface="黑体" panose="02010609060101010101" pitchFamily="2" charset="-122"/>
              </a:rPr>
              <a:t>f</a:t>
            </a:r>
            <a:r>
              <a:rPr lang="en-US" altLang="zh-CN" b="1" i="0" dirty="0">
                <a:ea typeface="黑体" panose="02010609060101010101" pitchFamily="2" charset="-122"/>
              </a:rPr>
              <a:t>(3</a:t>
            </a:r>
            <a:r>
              <a:rPr lang="en-US" altLang="zh-CN" b="1" dirty="0">
                <a:ea typeface="黑体" panose="02010609060101010101" pitchFamily="2" charset="-122"/>
              </a:rPr>
              <a:t>x </a:t>
            </a:r>
            <a:r>
              <a:rPr lang="en-US" altLang="zh-CN" b="1" i="0" dirty="0">
                <a:ea typeface="黑体" panose="02010609060101010101" pitchFamily="2" charset="-122"/>
              </a:rPr>
              <a:t>+ 2) = 2(3</a:t>
            </a:r>
            <a:r>
              <a:rPr lang="en-US" altLang="zh-CN" b="1" dirty="0">
                <a:ea typeface="黑体" panose="02010609060101010101" pitchFamily="2" charset="-122"/>
              </a:rPr>
              <a:t>x</a:t>
            </a:r>
            <a:r>
              <a:rPr lang="en-US" altLang="zh-CN" b="1" i="0" dirty="0">
                <a:ea typeface="黑体" panose="02010609060101010101" pitchFamily="2" charset="-122"/>
              </a:rPr>
              <a:t> + 2) + 3 = 6</a:t>
            </a:r>
            <a:r>
              <a:rPr lang="en-US" altLang="zh-CN" b="1" dirty="0">
                <a:ea typeface="黑体" panose="02010609060101010101" pitchFamily="2" charset="-122"/>
              </a:rPr>
              <a:t>x</a:t>
            </a:r>
            <a:r>
              <a:rPr lang="en-US" altLang="zh-CN" b="1" i="0" dirty="0">
                <a:ea typeface="黑体" panose="02010609060101010101" pitchFamily="2" charset="-122"/>
              </a:rPr>
              <a:t> + 7 </a:t>
            </a:r>
          </a:p>
          <a:p>
            <a:pPr latinLnBrk="1">
              <a:lnSpc>
                <a:spcPct val="190000"/>
              </a:lnSpc>
              <a:spcBef>
                <a:spcPct val="20000"/>
              </a:spcBef>
              <a:buClr>
                <a:schemeClr val="folHlink"/>
              </a:buClr>
              <a:buSzPct val="60000"/>
              <a:buFont typeface="Wingdings" panose="05000000000000000000" pitchFamily="2" charset="2"/>
              <a:buNone/>
              <a:defRPr/>
            </a:pPr>
            <a:r>
              <a:rPr lang="en-US" altLang="zh-CN" b="1" i="0" dirty="0">
                <a:ea typeface="黑体" panose="02010609060101010101" pitchFamily="2" charset="-122"/>
              </a:rPr>
              <a:t>(</a:t>
            </a:r>
            <a:r>
              <a:rPr lang="en-US" altLang="zh-CN" dirty="0">
                <a:solidFill>
                  <a:srgbClr val="C00000"/>
                </a:solidFill>
                <a:effectLst>
                  <a:outerShdw blurRad="38100" dist="38100" dir="2700000" algn="tl">
                    <a:srgbClr val="000000">
                      <a:alpha val="43137"/>
                    </a:srgbClr>
                  </a:outerShdw>
                </a:effectLst>
                <a:ea typeface="黑体" panose="02010609060101010101" pitchFamily="2" charset="-122"/>
              </a:rPr>
              <a:t>g</a:t>
            </a:r>
            <a:r>
              <a:rPr lang="en-US" sz="3600" baseline="-25000" dirty="0">
                <a:solidFill>
                  <a:srgbClr val="C00000"/>
                </a:solidFill>
                <a:effectLst>
                  <a:outerShdw blurRad="38100" dist="38100" dir="2700000" algn="tl">
                    <a:srgbClr val="000000">
                      <a:alpha val="43137"/>
                    </a:srgbClr>
                  </a:outerShdw>
                </a:effectLst>
              </a:rPr>
              <a:t>º</a:t>
            </a:r>
            <a:r>
              <a:rPr lang="en-US" baseline="-25000" dirty="0">
                <a:solidFill>
                  <a:srgbClr val="C00000"/>
                </a:solidFill>
                <a:effectLst>
                  <a:outerShdw blurRad="38100" dist="38100" dir="2700000" algn="tl">
                    <a:srgbClr val="000000">
                      <a:alpha val="43137"/>
                    </a:srgbClr>
                  </a:outerShdw>
                </a:effectLst>
              </a:rPr>
              <a:t> </a:t>
            </a:r>
            <a:r>
              <a:rPr lang="en-US" altLang="zh-CN" dirty="0">
                <a:solidFill>
                  <a:srgbClr val="C00000"/>
                </a:solidFill>
                <a:effectLst>
                  <a:outerShdw blurRad="38100" dist="38100" dir="2700000" algn="tl">
                    <a:srgbClr val="000000">
                      <a:alpha val="43137"/>
                    </a:srgbClr>
                  </a:outerShdw>
                </a:effectLst>
                <a:ea typeface="黑体" panose="02010609060101010101" pitchFamily="2" charset="-122"/>
              </a:rPr>
              <a:t>f </a:t>
            </a:r>
            <a:r>
              <a:rPr lang="en-US" altLang="zh-CN" b="1" i="0" dirty="0">
                <a:ea typeface="黑体" panose="02010609060101010101" pitchFamily="2" charset="-122"/>
              </a:rPr>
              <a:t>)(</a:t>
            </a:r>
            <a:r>
              <a:rPr lang="en-US" altLang="zh-CN" b="1" dirty="0">
                <a:ea typeface="黑体" panose="02010609060101010101" pitchFamily="2" charset="-122"/>
              </a:rPr>
              <a:t>x</a:t>
            </a:r>
            <a:r>
              <a:rPr lang="en-US" altLang="zh-CN" b="1" i="0" dirty="0">
                <a:ea typeface="黑体" panose="02010609060101010101" pitchFamily="2" charset="-122"/>
              </a:rPr>
              <a:t>) = </a:t>
            </a:r>
            <a:r>
              <a:rPr lang="en-US" altLang="zh-CN" b="1" dirty="0">
                <a:ea typeface="黑体" panose="02010609060101010101" pitchFamily="2" charset="-122"/>
              </a:rPr>
              <a:t>g</a:t>
            </a:r>
            <a:r>
              <a:rPr lang="en-US" altLang="zh-CN" b="1" i="0" dirty="0">
                <a:ea typeface="黑体" panose="02010609060101010101" pitchFamily="2" charset="-122"/>
              </a:rPr>
              <a:t>(</a:t>
            </a:r>
            <a:r>
              <a:rPr lang="en-US" altLang="zh-CN" b="1" dirty="0">
                <a:ea typeface="黑体" panose="02010609060101010101" pitchFamily="2" charset="-122"/>
              </a:rPr>
              <a:t>f</a:t>
            </a:r>
            <a:r>
              <a:rPr lang="en-US" altLang="zh-CN" b="1" i="0" dirty="0">
                <a:ea typeface="黑体" panose="02010609060101010101" pitchFamily="2" charset="-122"/>
              </a:rPr>
              <a:t>(</a:t>
            </a:r>
            <a:r>
              <a:rPr lang="en-US" altLang="zh-CN" b="1" dirty="0">
                <a:ea typeface="黑体" panose="02010609060101010101" pitchFamily="2" charset="-122"/>
              </a:rPr>
              <a:t>x</a:t>
            </a:r>
            <a:r>
              <a:rPr lang="en-US" altLang="zh-CN" b="1" i="0" dirty="0">
                <a:ea typeface="黑体" panose="02010609060101010101" pitchFamily="2" charset="-122"/>
              </a:rPr>
              <a:t>)) = </a:t>
            </a:r>
            <a:r>
              <a:rPr lang="en-US" altLang="zh-CN" b="1" dirty="0">
                <a:ea typeface="黑体" panose="02010609060101010101" pitchFamily="2" charset="-122"/>
              </a:rPr>
              <a:t>g</a:t>
            </a:r>
            <a:r>
              <a:rPr lang="en-US" altLang="zh-CN" b="1" i="0" dirty="0">
                <a:ea typeface="黑体" panose="02010609060101010101" pitchFamily="2" charset="-122"/>
              </a:rPr>
              <a:t>(2</a:t>
            </a:r>
            <a:r>
              <a:rPr lang="en-US" altLang="zh-CN" b="1" dirty="0">
                <a:ea typeface="黑体" panose="02010609060101010101" pitchFamily="2" charset="-122"/>
              </a:rPr>
              <a:t>x</a:t>
            </a:r>
            <a:r>
              <a:rPr lang="en-US" altLang="zh-CN" b="1" i="0" dirty="0">
                <a:ea typeface="黑体" panose="02010609060101010101" pitchFamily="2" charset="-122"/>
              </a:rPr>
              <a:t> + 3) = 3(2</a:t>
            </a:r>
            <a:r>
              <a:rPr lang="en-US" altLang="zh-CN" b="1" dirty="0">
                <a:ea typeface="黑体" panose="02010609060101010101" pitchFamily="2" charset="-122"/>
              </a:rPr>
              <a:t>x</a:t>
            </a:r>
            <a:r>
              <a:rPr lang="en-US" altLang="zh-CN" b="1" i="0" dirty="0">
                <a:ea typeface="黑体" panose="02010609060101010101" pitchFamily="2" charset="-122"/>
              </a:rPr>
              <a:t> + 3) + 2 = 6</a:t>
            </a:r>
            <a:r>
              <a:rPr lang="en-US" altLang="zh-CN" b="1" dirty="0">
                <a:ea typeface="黑体" panose="02010609060101010101" pitchFamily="2" charset="-122"/>
              </a:rPr>
              <a:t>x</a:t>
            </a:r>
            <a:r>
              <a:rPr lang="en-US" altLang="zh-CN" b="1" i="0" dirty="0">
                <a:ea typeface="黑体" panose="02010609060101010101" pitchFamily="2" charset="-122"/>
              </a:rPr>
              <a:t> + 11</a:t>
            </a:r>
          </a:p>
        </p:txBody>
      </p:sp>
      <p:sp>
        <p:nvSpPr>
          <p:cNvPr id="5" name="圆角矩形标注 4"/>
          <p:cNvSpPr/>
          <p:nvPr/>
        </p:nvSpPr>
        <p:spPr bwMode="auto">
          <a:xfrm>
            <a:off x="8608850" y="2857500"/>
            <a:ext cx="2786063" cy="1143000"/>
          </a:xfrm>
          <a:prstGeom prst="wedgeRoundRectCallout">
            <a:avLst>
              <a:gd name="adj1" fmla="val -77419"/>
              <a:gd name="adj2" fmla="val 57443"/>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p>
            <a:pPr latinLnBrk="1">
              <a:defRPr/>
            </a:pPr>
            <a:r>
              <a:rPr lang="zh-CN" altLang="en-US" i="0" dirty="0">
                <a:effectLst>
                  <a:outerShdw blurRad="38100" dist="38100" dir="2700000" algn="tl">
                    <a:srgbClr val="000000">
                      <a:alpha val="43137"/>
                    </a:srgbClr>
                  </a:outerShdw>
                </a:effectLst>
                <a:latin typeface="仿宋_GB2312" panose="02010609030101010101" pitchFamily="49" charset="-122"/>
                <a:ea typeface="仿宋_GB2312" panose="02010609030101010101" pitchFamily="49" charset="-122"/>
              </a:rPr>
              <a:t>函数的复合运算</a:t>
            </a:r>
            <a:r>
              <a:rPr lang="zh-CN" altLang="en-US" i="0" dirty="0">
                <a:solidFill>
                  <a:srgbClr val="C00000"/>
                </a:solidFill>
                <a:effectLst>
                  <a:outerShdw blurRad="38100" dist="38100" dir="2700000" algn="tl">
                    <a:srgbClr val="000000">
                      <a:alpha val="43137"/>
                    </a:srgbClr>
                  </a:outerShdw>
                </a:effectLst>
                <a:latin typeface="仿宋_GB2312" panose="02010609030101010101" pitchFamily="49" charset="-122"/>
                <a:ea typeface="仿宋_GB2312" panose="02010609030101010101" pitchFamily="49" charset="-122"/>
              </a:rPr>
              <a:t>不满足交换律</a:t>
            </a:r>
          </a:p>
        </p:txBody>
      </p:sp>
    </p:spTree>
    <p:extLst>
      <p:ext uri="{BB962C8B-B14F-4D97-AF65-F5344CB8AC3E}">
        <p14:creationId xmlns:p14="http://schemas.microsoft.com/office/powerpoint/2010/main" val="33474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0340">
                                            <p:txEl>
                                              <p:pRg st="0" end="0"/>
                                            </p:txEl>
                                          </p:spTgt>
                                        </p:tgtEl>
                                        <p:attrNameLst>
                                          <p:attrName>style.visibility</p:attrName>
                                        </p:attrNameLst>
                                      </p:cBhvr>
                                      <p:to>
                                        <p:strVal val="visible"/>
                                      </p:to>
                                    </p:set>
                                    <p:anim calcmode="lin" valueType="num">
                                      <p:cBhvr additive="base">
                                        <p:cTn id="7" dur="500" fill="hold"/>
                                        <p:tgtEl>
                                          <p:spTgt spid="27034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034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0340">
                                            <p:txEl>
                                              <p:pRg st="1" end="1"/>
                                            </p:txEl>
                                          </p:spTgt>
                                        </p:tgtEl>
                                        <p:attrNameLst>
                                          <p:attrName>style.visibility</p:attrName>
                                        </p:attrNameLst>
                                      </p:cBhvr>
                                      <p:to>
                                        <p:strVal val="visible"/>
                                      </p:to>
                                    </p:set>
                                    <p:anim calcmode="lin" valueType="num">
                                      <p:cBhvr additive="base">
                                        <p:cTn id="13" dur="500" fill="hold"/>
                                        <p:tgtEl>
                                          <p:spTgt spid="27034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0340">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18" presetClass="entr" presetSubtype="12"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strips(downLeft)">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0" grpId="0" build="p" autoUpdateAnimBg="0"/>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标题 4"/>
          <p:cNvSpPr>
            <a:spLocks noGrp="1"/>
          </p:cNvSpPr>
          <p:nvPr>
            <p:ph type="title"/>
          </p:nvPr>
        </p:nvSpPr>
        <p:spPr/>
        <p:txBody>
          <a:bodyPr/>
          <a:lstStyle/>
          <a:p>
            <a:endParaRPr lang="zh-CN" altLang="en-US"/>
          </a:p>
        </p:txBody>
      </p:sp>
      <p:sp>
        <p:nvSpPr>
          <p:cNvPr id="93197" name="Rectangle 13"/>
          <p:cNvSpPr>
            <a:spLocks noGrp="1" noChangeArrowheads="1"/>
          </p:cNvSpPr>
          <p:nvPr>
            <p:ph idx="1"/>
          </p:nvPr>
        </p:nvSpPr>
        <p:spPr>
          <a:xfrm>
            <a:off x="785040" y="1312535"/>
            <a:ext cx="8040687" cy="4724400"/>
          </a:xfrm>
        </p:spPr>
        <p:txBody>
          <a:bodyPr/>
          <a:lstStyle/>
          <a:p>
            <a:pPr>
              <a:lnSpc>
                <a:spcPct val="120000"/>
              </a:lnSpc>
              <a:defRPr/>
            </a:pPr>
            <a:r>
              <a:rPr lang="zh-CN" altLang="en-US" b="1" dirty="0">
                <a:ea typeface="仿宋_GB2312" panose="02010609030101010101" pitchFamily="49" charset="-122"/>
              </a:rPr>
              <a:t>设有函数 </a:t>
            </a:r>
            <a:r>
              <a:rPr lang="en-US" altLang="zh-CN" b="1" i="1" dirty="0">
                <a:ea typeface="仿宋_GB2312" panose="02010609030101010101" pitchFamily="49" charset="-122"/>
              </a:rPr>
              <a:t>f</a:t>
            </a:r>
            <a:r>
              <a:rPr lang="en-US" altLang="zh-CN" b="1" dirty="0">
                <a:ea typeface="仿宋_GB2312" panose="02010609030101010101" pitchFamily="49" charset="-122"/>
              </a:rPr>
              <a:t>: A→B</a:t>
            </a:r>
            <a:r>
              <a:rPr lang="zh-CN" altLang="en-US" b="1" dirty="0">
                <a:ea typeface="仿宋_GB2312" panose="02010609030101010101" pitchFamily="49" charset="-122"/>
              </a:rPr>
              <a:t>，</a:t>
            </a:r>
            <a:r>
              <a:rPr lang="en-US" altLang="zh-CN" b="1" i="1" dirty="0">
                <a:ea typeface="仿宋_GB2312" panose="02010609030101010101" pitchFamily="49" charset="-122"/>
              </a:rPr>
              <a:t>g</a:t>
            </a:r>
            <a:r>
              <a:rPr lang="en-US" altLang="zh-CN" b="1" dirty="0">
                <a:ea typeface="仿宋_GB2312" panose="02010609030101010101" pitchFamily="49" charset="-122"/>
              </a:rPr>
              <a:t>: B→C</a:t>
            </a:r>
            <a:r>
              <a:rPr lang="zh-CN" altLang="en-US" b="1" dirty="0">
                <a:ea typeface="仿宋_GB2312" panose="02010609030101010101" pitchFamily="49" charset="-122"/>
              </a:rPr>
              <a:t>，</a:t>
            </a:r>
            <a:r>
              <a:rPr lang="en-US" altLang="zh-CN" b="1" i="1" dirty="0">
                <a:ea typeface="仿宋_GB2312" panose="02010609030101010101" pitchFamily="49" charset="-122"/>
              </a:rPr>
              <a:t>h</a:t>
            </a:r>
            <a:r>
              <a:rPr lang="en-US" altLang="zh-CN" b="1" dirty="0">
                <a:ea typeface="仿宋_GB2312" panose="02010609030101010101" pitchFamily="49" charset="-122"/>
              </a:rPr>
              <a:t>: C→D</a:t>
            </a:r>
          </a:p>
          <a:p>
            <a:pPr lvl="1">
              <a:lnSpc>
                <a:spcPct val="120000"/>
              </a:lnSpc>
              <a:defRPr/>
            </a:pPr>
            <a:r>
              <a:rPr lang="zh-CN" altLang="en-US" b="1" dirty="0">
                <a:solidFill>
                  <a:schemeClr val="accent5">
                    <a:lumMod val="50000"/>
                  </a:schemeClr>
                </a:solidFill>
                <a:effectLst>
                  <a:outerShdw blurRad="38100" dist="38100" dir="2700000" algn="tl">
                    <a:srgbClr val="000000">
                      <a:alpha val="43137"/>
                    </a:srgbClr>
                  </a:outerShdw>
                </a:effectLst>
                <a:ea typeface="仿宋_GB2312" panose="02010609030101010101" pitchFamily="49" charset="-122"/>
              </a:rPr>
              <a:t>函数组合满足结合律</a:t>
            </a:r>
          </a:p>
          <a:p>
            <a:pPr lvl="2">
              <a:lnSpc>
                <a:spcPct val="120000"/>
              </a:lnSpc>
              <a:buFontTx/>
              <a:buNone/>
              <a:defRPr/>
            </a:pPr>
            <a:r>
              <a:rPr lang="en-US" altLang="zh-CN" b="1" i="1" dirty="0">
                <a:ea typeface="仿宋_GB2312" panose="02010609030101010101" pitchFamily="49" charset="-122"/>
              </a:rPr>
              <a:t>h</a:t>
            </a:r>
            <a:r>
              <a:rPr lang="en-US" altLang="zh-CN" b="1" dirty="0">
                <a:ea typeface="仿宋_GB2312" panose="02010609030101010101" pitchFamily="49" charset="-122"/>
              </a:rPr>
              <a:t>· ( </a:t>
            </a:r>
            <a:r>
              <a:rPr lang="en-US" altLang="zh-CN" b="1" i="1" dirty="0" err="1">
                <a:ea typeface="仿宋_GB2312" panose="02010609030101010101" pitchFamily="49" charset="-122"/>
              </a:rPr>
              <a:t>g</a:t>
            </a:r>
            <a:r>
              <a:rPr lang="en-US" altLang="zh-CN" b="1" dirty="0" err="1">
                <a:ea typeface="仿宋_GB2312" panose="02010609030101010101" pitchFamily="49" charset="-122"/>
              </a:rPr>
              <a:t>·</a:t>
            </a:r>
            <a:r>
              <a:rPr lang="en-US" altLang="zh-CN" b="1" i="1" dirty="0" err="1">
                <a:ea typeface="仿宋_GB2312" panose="02010609030101010101" pitchFamily="49" charset="-122"/>
              </a:rPr>
              <a:t>f</a:t>
            </a:r>
            <a:r>
              <a:rPr lang="en-US" altLang="zh-CN" b="1" dirty="0">
                <a:ea typeface="仿宋_GB2312" panose="02010609030101010101" pitchFamily="49" charset="-122"/>
              </a:rPr>
              <a:t> ) = ( </a:t>
            </a:r>
            <a:r>
              <a:rPr lang="en-US" altLang="zh-CN" b="1" i="1" dirty="0" err="1">
                <a:ea typeface="仿宋_GB2312" panose="02010609030101010101" pitchFamily="49" charset="-122"/>
              </a:rPr>
              <a:t>h</a:t>
            </a:r>
            <a:r>
              <a:rPr lang="en-US" altLang="zh-CN" b="1" dirty="0" err="1">
                <a:ea typeface="仿宋_GB2312" panose="02010609030101010101" pitchFamily="49" charset="-122"/>
              </a:rPr>
              <a:t>·</a:t>
            </a:r>
            <a:r>
              <a:rPr lang="en-US" altLang="zh-CN" b="1" i="1" dirty="0" err="1">
                <a:ea typeface="仿宋_GB2312" panose="02010609030101010101" pitchFamily="49" charset="-122"/>
              </a:rPr>
              <a:t>g</a:t>
            </a:r>
            <a:r>
              <a:rPr lang="en-US" altLang="zh-CN" b="1" dirty="0">
                <a:ea typeface="仿宋_GB2312" panose="02010609030101010101" pitchFamily="49" charset="-122"/>
              </a:rPr>
              <a:t> ) ·</a:t>
            </a:r>
            <a:r>
              <a:rPr lang="en-US" altLang="zh-CN" b="1" i="1" dirty="0">
                <a:ea typeface="仿宋_GB2312" panose="02010609030101010101" pitchFamily="49" charset="-122"/>
              </a:rPr>
              <a:t>f</a:t>
            </a:r>
          </a:p>
          <a:p>
            <a:pPr lvl="1">
              <a:lnSpc>
                <a:spcPct val="120000"/>
              </a:lnSpc>
              <a:defRPr/>
            </a:pPr>
            <a:r>
              <a:rPr lang="zh-CN" altLang="en-US" b="1" dirty="0">
                <a:solidFill>
                  <a:schemeClr val="accent5">
                    <a:lumMod val="50000"/>
                  </a:schemeClr>
                </a:solidFill>
                <a:effectLst>
                  <a:outerShdw blurRad="38100" dist="38100" dir="2700000" algn="tl">
                    <a:srgbClr val="000000">
                      <a:alpha val="43137"/>
                    </a:srgbClr>
                  </a:outerShdw>
                </a:effectLst>
                <a:ea typeface="仿宋_GB2312" panose="02010609030101010101" pitchFamily="49" charset="-122"/>
              </a:rPr>
              <a:t>函数组合的反函数</a:t>
            </a:r>
          </a:p>
          <a:p>
            <a:pPr lvl="2">
              <a:lnSpc>
                <a:spcPct val="120000"/>
              </a:lnSpc>
              <a:buFontTx/>
              <a:buNone/>
              <a:defRPr/>
            </a:pPr>
            <a:r>
              <a:rPr lang="en-US" altLang="zh-CN" b="1" dirty="0">
                <a:ea typeface="仿宋_GB2312" panose="02010609030101010101" pitchFamily="49" charset="-122"/>
              </a:rPr>
              <a:t>( </a:t>
            </a:r>
            <a:r>
              <a:rPr lang="en-US" altLang="zh-CN" b="1" i="1" dirty="0" err="1">
                <a:ea typeface="仿宋_GB2312" panose="02010609030101010101" pitchFamily="49" charset="-122"/>
              </a:rPr>
              <a:t>g</a:t>
            </a:r>
            <a:r>
              <a:rPr lang="en-US" altLang="zh-CN" b="1" dirty="0" err="1">
                <a:ea typeface="仿宋_GB2312" panose="02010609030101010101" pitchFamily="49" charset="-122"/>
              </a:rPr>
              <a:t>·</a:t>
            </a:r>
            <a:r>
              <a:rPr lang="en-US" altLang="zh-CN" b="1" i="1" dirty="0" err="1">
                <a:ea typeface="仿宋_GB2312" panose="02010609030101010101" pitchFamily="49" charset="-122"/>
              </a:rPr>
              <a:t>f</a:t>
            </a:r>
            <a:r>
              <a:rPr lang="en-US" altLang="zh-CN" b="1" dirty="0">
                <a:ea typeface="仿宋_GB2312" panose="02010609030101010101" pitchFamily="49" charset="-122"/>
              </a:rPr>
              <a:t> )</a:t>
            </a:r>
            <a:r>
              <a:rPr lang="en-US" altLang="zh-CN" b="1" baseline="30000" dirty="0">
                <a:ea typeface="仿宋_GB2312" panose="02010609030101010101" pitchFamily="49" charset="-122"/>
              </a:rPr>
              <a:t>-1</a:t>
            </a:r>
            <a:r>
              <a:rPr lang="en-US" altLang="zh-CN" b="1" dirty="0">
                <a:ea typeface="仿宋_GB2312" panose="02010609030101010101" pitchFamily="49" charset="-122"/>
              </a:rPr>
              <a:t> = </a:t>
            </a:r>
            <a:r>
              <a:rPr lang="en-US" altLang="zh-CN" b="1" i="1" dirty="0">
                <a:ea typeface="仿宋_GB2312" panose="02010609030101010101" pitchFamily="49" charset="-122"/>
              </a:rPr>
              <a:t>f</a:t>
            </a:r>
            <a:r>
              <a:rPr lang="en-US" altLang="zh-CN" b="1" baseline="30000" dirty="0">
                <a:ea typeface="仿宋_GB2312" panose="02010609030101010101" pitchFamily="49" charset="-122"/>
              </a:rPr>
              <a:t>-1</a:t>
            </a:r>
            <a:r>
              <a:rPr lang="en-US" altLang="zh-CN" b="1" dirty="0">
                <a:ea typeface="仿宋_GB2312" panose="02010609030101010101" pitchFamily="49" charset="-122"/>
              </a:rPr>
              <a:t>·</a:t>
            </a:r>
            <a:r>
              <a:rPr lang="en-US" altLang="zh-CN" b="1" i="1" dirty="0">
                <a:ea typeface="仿宋_GB2312" panose="02010609030101010101" pitchFamily="49" charset="-122"/>
              </a:rPr>
              <a:t>g</a:t>
            </a:r>
            <a:r>
              <a:rPr lang="en-US" altLang="zh-CN" b="1" baseline="30000" dirty="0">
                <a:ea typeface="仿宋_GB2312" panose="02010609030101010101" pitchFamily="49" charset="-122"/>
              </a:rPr>
              <a:t>-1</a:t>
            </a:r>
          </a:p>
          <a:p>
            <a:pPr lvl="3">
              <a:lnSpc>
                <a:spcPct val="120000"/>
              </a:lnSpc>
              <a:defRPr/>
            </a:pPr>
            <a:r>
              <a:rPr lang="zh-CN" altLang="en-US" b="1" dirty="0">
                <a:ea typeface="仿宋_GB2312" panose="02010609030101010101" pitchFamily="49" charset="-122"/>
              </a:rPr>
              <a:t>其中 </a:t>
            </a:r>
            <a:r>
              <a:rPr lang="en-US" altLang="zh-CN" b="1" i="1" dirty="0">
                <a:ea typeface="仿宋_GB2312" panose="02010609030101010101" pitchFamily="49" charset="-122"/>
              </a:rPr>
              <a:t>f</a:t>
            </a:r>
            <a:r>
              <a:rPr lang="zh-CN" altLang="en-US" b="1" dirty="0">
                <a:ea typeface="仿宋_GB2312" panose="02010609030101010101" pitchFamily="49" charset="-122"/>
              </a:rPr>
              <a:t>、</a:t>
            </a:r>
            <a:r>
              <a:rPr lang="en-US" altLang="zh-CN" b="1" i="1" dirty="0">
                <a:ea typeface="仿宋_GB2312" panose="02010609030101010101" pitchFamily="49" charset="-122"/>
              </a:rPr>
              <a:t>g</a:t>
            </a:r>
            <a:r>
              <a:rPr lang="en-US" altLang="zh-CN" b="1" dirty="0">
                <a:ea typeface="仿宋_GB2312" panose="02010609030101010101" pitchFamily="49" charset="-122"/>
              </a:rPr>
              <a:t> </a:t>
            </a:r>
            <a:r>
              <a:rPr lang="zh-CN" altLang="en-US" b="1" dirty="0">
                <a:ea typeface="仿宋_GB2312" panose="02010609030101010101" pitchFamily="49" charset="-122"/>
              </a:rPr>
              <a:t>都是可逆的</a:t>
            </a:r>
          </a:p>
        </p:txBody>
      </p:sp>
      <p:sp>
        <p:nvSpPr>
          <p:cNvPr id="5" name="圆角矩形标注 4">
            <a:extLst>
              <a:ext uri="{FF2B5EF4-FFF2-40B4-BE49-F238E27FC236}">
                <a16:creationId xmlns:a16="http://schemas.microsoft.com/office/drawing/2014/main" id="{4736D50A-2D38-48C3-949B-072CADDC5A08}"/>
              </a:ext>
            </a:extLst>
          </p:cNvPr>
          <p:cNvSpPr/>
          <p:nvPr/>
        </p:nvSpPr>
        <p:spPr bwMode="auto">
          <a:xfrm>
            <a:off x="2279576" y="5085184"/>
            <a:ext cx="4824536" cy="627856"/>
          </a:xfrm>
          <a:prstGeom prst="wedgeRoundRectCallout">
            <a:avLst>
              <a:gd name="adj1" fmla="val -48895"/>
              <a:gd name="adj2" fmla="val 8305"/>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p>
            <a:pPr latinLnBrk="1">
              <a:defRPr/>
            </a:pPr>
            <a:r>
              <a:rPr lang="zh-CN" altLang="en-US" i="0" dirty="0">
                <a:effectLst>
                  <a:outerShdw blurRad="38100" dist="38100" dir="2700000" algn="tl">
                    <a:srgbClr val="000000">
                      <a:alpha val="43137"/>
                    </a:srgbClr>
                  </a:outerShdw>
                </a:effectLst>
                <a:latin typeface="仿宋_GB2312" panose="02010609030101010101" pitchFamily="49" charset="-122"/>
                <a:ea typeface="仿宋_GB2312" panose="02010609030101010101" pitchFamily="49" charset="-122"/>
              </a:rPr>
              <a:t>思考：</a:t>
            </a:r>
            <a:r>
              <a:rPr lang="en-US" altLang="zh-CN" dirty="0">
                <a:solidFill>
                  <a:srgbClr val="C00000"/>
                </a:solidFill>
                <a:effectLst>
                  <a:outerShdw blurRad="38100" dist="38100" dir="2700000" algn="tl">
                    <a:srgbClr val="000000">
                      <a:alpha val="43137"/>
                    </a:srgbClr>
                  </a:outerShdw>
                </a:effectLst>
                <a:ea typeface="黑体" panose="02010609060101010101" pitchFamily="2" charset="-122"/>
              </a:rPr>
              <a:t> f </a:t>
            </a:r>
            <a:r>
              <a:rPr lang="en-US" altLang="zh-CN" sz="3600" baseline="-25000" dirty="0">
                <a:solidFill>
                  <a:srgbClr val="C00000"/>
                </a:solidFill>
                <a:effectLst>
                  <a:outerShdw blurRad="38100" dist="38100" dir="2700000" algn="tl">
                    <a:srgbClr val="000000">
                      <a:alpha val="43137"/>
                    </a:srgbClr>
                  </a:outerShdw>
                </a:effectLst>
                <a:ea typeface="华文细黑" panose="02010600040101010101" charset="-122"/>
              </a:rPr>
              <a:t>º</a:t>
            </a:r>
            <a:r>
              <a:rPr lang="en-US" altLang="zh-CN" baseline="-25000" dirty="0">
                <a:solidFill>
                  <a:srgbClr val="C00000"/>
                </a:solidFill>
                <a:effectLst>
                  <a:outerShdw blurRad="38100" dist="38100" dir="2700000" algn="tl">
                    <a:srgbClr val="000000">
                      <a:alpha val="43137"/>
                    </a:srgbClr>
                  </a:outerShdw>
                </a:effectLst>
                <a:ea typeface="华文细黑" panose="02010600040101010101" charset="-122"/>
              </a:rPr>
              <a:t> </a:t>
            </a:r>
            <a:r>
              <a:rPr lang="en-US" altLang="zh-CN" dirty="0">
                <a:solidFill>
                  <a:srgbClr val="C00000"/>
                </a:solidFill>
                <a:effectLst>
                  <a:outerShdw blurRad="38100" dist="38100" dir="2700000" algn="tl">
                    <a:srgbClr val="000000">
                      <a:alpha val="43137"/>
                    </a:srgbClr>
                  </a:outerShdw>
                </a:effectLst>
                <a:ea typeface="黑体" panose="02010609060101010101" pitchFamily="2" charset="-122"/>
              </a:rPr>
              <a:t>f</a:t>
            </a:r>
            <a:r>
              <a:rPr lang="en-US" altLang="zh-CN" i="0" baseline="30000" dirty="0">
                <a:solidFill>
                  <a:srgbClr val="C00000"/>
                </a:solidFill>
                <a:effectLst>
                  <a:outerShdw blurRad="38100" dist="38100" dir="2700000" algn="tl">
                    <a:srgbClr val="000000">
                      <a:alpha val="43137"/>
                    </a:srgbClr>
                  </a:outerShdw>
                </a:effectLst>
                <a:ea typeface="黑体" panose="02010609060101010101" pitchFamily="2" charset="-122"/>
              </a:rPr>
              <a:t>-1</a:t>
            </a:r>
            <a:r>
              <a:rPr lang="en-US" altLang="zh-CN" dirty="0">
                <a:solidFill>
                  <a:srgbClr val="C00000"/>
                </a:solidFill>
                <a:effectLst>
                  <a:outerShdw blurRad="38100" dist="38100" dir="2700000" algn="tl">
                    <a:srgbClr val="000000">
                      <a:alpha val="43137"/>
                    </a:srgbClr>
                  </a:outerShdw>
                </a:effectLst>
                <a:ea typeface="黑体" panose="02010609060101010101" pitchFamily="2" charset="-122"/>
              </a:rPr>
              <a:t>      f </a:t>
            </a:r>
            <a:r>
              <a:rPr lang="en-US" altLang="zh-CN" sz="3600" i="0" baseline="30000" dirty="0">
                <a:solidFill>
                  <a:srgbClr val="C00000"/>
                </a:solidFill>
                <a:effectLst>
                  <a:outerShdw blurRad="38100" dist="38100" dir="2700000" algn="tl">
                    <a:srgbClr val="000000">
                      <a:alpha val="43137"/>
                    </a:srgbClr>
                  </a:outerShdw>
                </a:effectLst>
                <a:ea typeface="黑体" panose="02010609060101010101" pitchFamily="2" charset="-122"/>
              </a:rPr>
              <a:t>-1</a:t>
            </a:r>
            <a:r>
              <a:rPr lang="en-US" altLang="zh-CN" sz="3600" baseline="-25000" dirty="0">
                <a:solidFill>
                  <a:srgbClr val="C00000"/>
                </a:solidFill>
                <a:effectLst>
                  <a:outerShdw blurRad="38100" dist="38100" dir="2700000" algn="tl">
                    <a:srgbClr val="000000">
                      <a:alpha val="43137"/>
                    </a:srgbClr>
                  </a:outerShdw>
                </a:effectLst>
                <a:ea typeface="华文细黑" panose="02010600040101010101" charset="-122"/>
              </a:rPr>
              <a:t>º</a:t>
            </a:r>
            <a:r>
              <a:rPr lang="en-US" altLang="zh-CN" baseline="-25000" dirty="0">
                <a:solidFill>
                  <a:srgbClr val="C00000"/>
                </a:solidFill>
                <a:effectLst>
                  <a:outerShdw blurRad="38100" dist="38100" dir="2700000" algn="tl">
                    <a:srgbClr val="000000">
                      <a:alpha val="43137"/>
                    </a:srgbClr>
                  </a:outerShdw>
                </a:effectLst>
                <a:ea typeface="华文细黑" panose="02010600040101010101" charset="-122"/>
              </a:rPr>
              <a:t> </a:t>
            </a:r>
            <a:r>
              <a:rPr lang="en-US" altLang="zh-CN" dirty="0">
                <a:solidFill>
                  <a:srgbClr val="C00000"/>
                </a:solidFill>
                <a:effectLst>
                  <a:outerShdw blurRad="38100" dist="38100" dir="2700000" algn="tl">
                    <a:srgbClr val="000000">
                      <a:alpha val="43137"/>
                    </a:srgbClr>
                  </a:outerShdw>
                </a:effectLst>
                <a:ea typeface="黑体" panose="02010609060101010101" pitchFamily="2" charset="-122"/>
              </a:rPr>
              <a:t>f        </a:t>
            </a:r>
            <a:r>
              <a:rPr lang="en-US" altLang="zh-CN" i="0" dirty="0">
                <a:solidFill>
                  <a:srgbClr val="C00000"/>
                </a:solidFill>
                <a:effectLst>
                  <a:outerShdw blurRad="38100" dist="38100" dir="2700000" algn="tl">
                    <a:srgbClr val="000000">
                      <a:alpha val="43137"/>
                    </a:srgbClr>
                  </a:outerShdw>
                </a:effectLst>
                <a:ea typeface="黑体" panose="02010609060101010101" pitchFamily="2" charset="-122"/>
              </a:rPr>
              <a:t>=?</a:t>
            </a:r>
            <a:endParaRPr lang="zh-CN" altLang="en-US" i="0" baseline="30000" dirty="0">
              <a:solidFill>
                <a:srgbClr val="C00000"/>
              </a:solidFill>
              <a:effectLst>
                <a:outerShdw blurRad="38100" dist="38100" dir="2700000" algn="tl">
                  <a:srgbClr val="000000">
                    <a:alpha val="43137"/>
                  </a:srgbClr>
                </a:outerShdw>
              </a:effectLst>
              <a:latin typeface="仿宋_GB2312" panose="02010609030101010101" pitchFamily="49" charset="-122"/>
              <a:ea typeface="仿宋_GB2312" panose="02010609030101010101" pitchFamily="49" charset="-122"/>
            </a:endParaRPr>
          </a:p>
        </p:txBody>
      </p:sp>
      <p:sp>
        <p:nvSpPr>
          <p:cNvPr id="6" name="圆角矩形标注 4">
            <a:extLst>
              <a:ext uri="{FF2B5EF4-FFF2-40B4-BE49-F238E27FC236}">
                <a16:creationId xmlns:a16="http://schemas.microsoft.com/office/drawing/2014/main" id="{886B998F-B073-4344-8285-87A3233A0641}"/>
              </a:ext>
            </a:extLst>
          </p:cNvPr>
          <p:cNvSpPr/>
          <p:nvPr/>
        </p:nvSpPr>
        <p:spPr bwMode="auto">
          <a:xfrm>
            <a:off x="5951984" y="5813112"/>
            <a:ext cx="4824536" cy="627856"/>
          </a:xfrm>
          <a:prstGeom prst="wedgeRoundRectCallout">
            <a:avLst>
              <a:gd name="adj1" fmla="val -48895"/>
              <a:gd name="adj2" fmla="val 8305"/>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p>
            <a:pPr algn="ctr" latinLnBrk="1">
              <a:defRPr/>
            </a:pPr>
            <a:r>
              <a:rPr lang="zh-CN" altLang="en-US" i="0" dirty="0">
                <a:effectLst>
                  <a:outerShdw blurRad="38100" dist="38100" dir="2700000" algn="tl">
                    <a:srgbClr val="000000">
                      <a:alpha val="43137"/>
                    </a:srgbClr>
                  </a:outerShdw>
                </a:effectLst>
                <a:ea typeface="仿宋" panose="02010609060101010101" pitchFamily="49" charset="-122"/>
              </a:rPr>
              <a:t>集合</a:t>
            </a:r>
            <a:r>
              <a:rPr lang="en-US" altLang="zh-CN" i="0" dirty="0">
                <a:effectLst>
                  <a:outerShdw blurRad="38100" dist="38100" dir="2700000" algn="tl">
                    <a:srgbClr val="000000">
                      <a:alpha val="43137"/>
                    </a:srgbClr>
                  </a:outerShdw>
                </a:effectLst>
                <a:ea typeface="仿宋" panose="02010609060101010101" pitchFamily="49" charset="-122"/>
              </a:rPr>
              <a:t>B </a:t>
            </a:r>
            <a:r>
              <a:rPr lang="zh-CN" altLang="en-US" i="0" dirty="0">
                <a:effectLst>
                  <a:outerShdw blurRad="38100" dist="38100" dir="2700000" algn="tl">
                    <a:srgbClr val="000000">
                      <a:alpha val="43137"/>
                    </a:srgbClr>
                  </a:outerShdw>
                </a:effectLst>
                <a:ea typeface="仿宋" panose="02010609060101010101" pitchFamily="49" charset="-122"/>
              </a:rPr>
              <a:t>和 </a:t>
            </a:r>
            <a:r>
              <a:rPr lang="en-US" altLang="zh-CN" i="0" dirty="0">
                <a:effectLst>
                  <a:outerShdw blurRad="38100" dist="38100" dir="2700000" algn="tl">
                    <a:srgbClr val="000000">
                      <a:alpha val="43137"/>
                    </a:srgbClr>
                  </a:outerShdw>
                </a:effectLst>
                <a:ea typeface="仿宋" panose="02010609060101010101" pitchFamily="49" charset="-122"/>
              </a:rPr>
              <a:t>A</a:t>
            </a:r>
            <a:r>
              <a:rPr lang="zh-CN" altLang="en-US" i="0" dirty="0">
                <a:effectLst>
                  <a:outerShdw blurRad="38100" dist="38100" dir="2700000" algn="tl">
                    <a:srgbClr val="000000">
                      <a:alpha val="43137"/>
                    </a:srgbClr>
                  </a:outerShdw>
                </a:effectLst>
                <a:ea typeface="仿宋" panose="02010609060101010101" pitchFamily="49" charset="-122"/>
              </a:rPr>
              <a:t>上的恒等函数</a:t>
            </a:r>
            <a:endParaRPr lang="zh-CN" altLang="en-US" i="0" baseline="30000" dirty="0">
              <a:solidFill>
                <a:srgbClr val="C00000"/>
              </a:solidFill>
              <a:effectLst>
                <a:outerShdw blurRad="38100" dist="38100" dir="2700000" algn="tl">
                  <a:srgbClr val="000000">
                    <a:alpha val="43137"/>
                  </a:srgbClr>
                </a:outerShdw>
              </a:effectLst>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1" name="Rectangle 2"/>
          <p:cNvSpPr>
            <a:spLocks noGrp="1" noChangeArrowheads="1"/>
          </p:cNvSpPr>
          <p:nvPr>
            <p:ph type="title"/>
          </p:nvPr>
        </p:nvSpPr>
        <p:spPr>
          <a:xfrm>
            <a:off x="556419" y="279417"/>
            <a:ext cx="7793037" cy="541338"/>
          </a:xfrm>
        </p:spPr>
        <p:txBody>
          <a:bodyPr/>
          <a:lstStyle/>
          <a:p>
            <a:r>
              <a:rPr lang="zh-CN" altLang="en-US" b="1" dirty="0">
                <a:latin typeface="仿宋_GB2312" panose="02010609030101010101" pitchFamily="49" charset="-122"/>
                <a:ea typeface="仿宋_GB2312" panose="02010609030101010101" pitchFamily="49" charset="-122"/>
              </a:rPr>
              <a:t>几个常用的函数：</a:t>
            </a:r>
            <a:endParaRPr lang="zh-CN" altLang="zh-CN" b="1" dirty="0"/>
          </a:p>
        </p:txBody>
      </p:sp>
      <p:graphicFrame>
        <p:nvGraphicFramePr>
          <p:cNvPr id="3080" name="Object 8"/>
          <p:cNvGraphicFramePr>
            <a:graphicFrameLocks noChangeAspect="1"/>
          </p:cNvGraphicFramePr>
          <p:nvPr>
            <p:extLst>
              <p:ext uri="{D42A27DB-BD31-4B8C-83A1-F6EECF244321}">
                <p14:modId xmlns:p14="http://schemas.microsoft.com/office/powerpoint/2010/main" val="96994406"/>
              </p:ext>
            </p:extLst>
          </p:nvPr>
        </p:nvGraphicFramePr>
        <p:xfrm>
          <a:off x="10488488" y="2036266"/>
          <a:ext cx="557213" cy="528638"/>
        </p:xfrm>
        <a:graphic>
          <a:graphicData uri="http://schemas.openxmlformats.org/presentationml/2006/ole">
            <mc:AlternateContent xmlns:mc="http://schemas.openxmlformats.org/markup-compatibility/2006">
              <mc:Choice xmlns:v="urn:schemas-microsoft-com:vml" Requires="v">
                <p:oleObj spid="_x0000_s5162" name="Equation" r:id="rId3" imgW="5791200" imgH="5486400" progId="Equation.3">
                  <p:embed/>
                </p:oleObj>
              </mc:Choice>
              <mc:Fallback>
                <p:oleObj name="Equation" r:id="rId3" imgW="5791200" imgH="5486400" progId="Equation.3">
                  <p:embed/>
                  <p:pic>
                    <p:nvPicPr>
                      <p:cNvPr id="3080" name="Object 8"/>
                      <p:cNvPicPr>
                        <a:picLocks noChangeAspect="1"/>
                      </p:cNvPicPr>
                      <p:nvPr/>
                    </p:nvPicPr>
                    <p:blipFill>
                      <a:blip r:embed="rId4"/>
                      <a:stretch>
                        <a:fillRect/>
                      </a:stretch>
                    </p:blipFill>
                    <p:spPr>
                      <a:xfrm>
                        <a:off x="10488488" y="2036266"/>
                        <a:ext cx="557213" cy="528638"/>
                      </a:xfrm>
                      <a:prstGeom prst="rect">
                        <a:avLst/>
                      </a:prstGeom>
                      <a:noFill/>
                      <a:ln w="9525">
                        <a:noFill/>
                      </a:ln>
                    </p:spPr>
                  </p:pic>
                </p:oleObj>
              </mc:Fallback>
            </mc:AlternateContent>
          </a:graphicData>
        </a:graphic>
      </p:graphicFrame>
      <p:sp>
        <p:nvSpPr>
          <p:cNvPr id="7" name="Rectangle 2"/>
          <p:cNvSpPr>
            <a:spLocks noChangeArrowheads="1"/>
          </p:cNvSpPr>
          <p:nvPr/>
        </p:nvSpPr>
        <p:spPr bwMode="auto">
          <a:xfrm>
            <a:off x="695400" y="1360987"/>
            <a:ext cx="10801200" cy="2019300"/>
          </a:xfrm>
          <a:prstGeom prst="rect">
            <a:avLst/>
          </a:prstGeom>
          <a:noFill/>
          <a:ln w="9525">
            <a:noFill/>
            <a:miter lim="800000"/>
          </a:ln>
        </p:spPr>
        <p:txBody>
          <a:bodyPr/>
          <a:lstStyle/>
          <a:p>
            <a:pPr marL="441325" indent="-441325" latinLnBrk="1">
              <a:lnSpc>
                <a:spcPct val="120000"/>
              </a:lnSpc>
              <a:buClr>
                <a:srgbClr val="006600"/>
              </a:buClr>
              <a:buFont typeface="Webdings" panose="05030102010509060703" pitchFamily="18" charset="2"/>
              <a:buChar char="P"/>
              <a:defRPr/>
            </a:pPr>
            <a:r>
              <a:rPr lang="zh-CN" altLang="en-US" b="1" i="0" dirty="0">
                <a:solidFill>
                  <a:srgbClr val="000099"/>
                </a:solidFill>
                <a:latin typeface="Arial Black" panose="020B0A04020102020204" pitchFamily="34" charset="0"/>
                <a:ea typeface="黑体" panose="02010609060101010101" pitchFamily="2" charset="-122"/>
              </a:rPr>
              <a:t>下取整、上取整函数</a:t>
            </a:r>
            <a:r>
              <a:rPr lang="zh-CN" altLang="en-US" b="1" i="0" dirty="0">
                <a:latin typeface="Arial Black" panose="020B0A04020102020204" pitchFamily="34" charset="0"/>
              </a:rPr>
              <a:t> </a:t>
            </a:r>
          </a:p>
          <a:p>
            <a:pPr marL="441325" indent="-441325" latinLnBrk="1">
              <a:lnSpc>
                <a:spcPct val="150000"/>
              </a:lnSpc>
              <a:buClr>
                <a:srgbClr val="990000"/>
              </a:buClr>
              <a:buFont typeface="Webdings" panose="05030102010509060703" pitchFamily="18" charset="2"/>
              <a:buChar char="²"/>
              <a:defRPr/>
            </a:pPr>
            <a:r>
              <a:rPr lang="en-US" altLang="zh-CN" b="1" i="0" dirty="0">
                <a:latin typeface="+mn-lt"/>
                <a:ea typeface="仿宋" panose="02010609060101010101" charset="-122"/>
              </a:rPr>
              <a:t>The floor function</a:t>
            </a:r>
            <a:r>
              <a:rPr lang="zh-CN" altLang="en-US" b="1" i="0" dirty="0">
                <a:latin typeface="+mn-lt"/>
                <a:ea typeface="仿宋" panose="02010609060101010101" charset="-122"/>
              </a:rPr>
              <a:t>指派给实数</a:t>
            </a:r>
            <a:r>
              <a:rPr lang="en-US" altLang="zh-CN" b="1" dirty="0">
                <a:latin typeface="+mn-lt"/>
                <a:ea typeface="仿宋" panose="02010609060101010101" charset="-122"/>
              </a:rPr>
              <a:t>x</a:t>
            </a:r>
            <a:r>
              <a:rPr lang="zh-CN" altLang="en-US" b="1" i="0" dirty="0">
                <a:latin typeface="+mn-lt"/>
                <a:ea typeface="仿宋" panose="02010609060101010101" charset="-122"/>
              </a:rPr>
              <a:t>的是小于或等于</a:t>
            </a:r>
            <a:r>
              <a:rPr lang="en-US" altLang="zh-CN" b="1" dirty="0">
                <a:latin typeface="+mn-lt"/>
                <a:ea typeface="仿宋" panose="02010609060101010101" charset="-122"/>
              </a:rPr>
              <a:t>x</a:t>
            </a:r>
            <a:r>
              <a:rPr lang="zh-CN" altLang="en-US" b="1" i="0" dirty="0">
                <a:latin typeface="+mn-lt"/>
                <a:ea typeface="仿宋" panose="02010609060101010101" charset="-122"/>
              </a:rPr>
              <a:t>的最大整数</a:t>
            </a:r>
          </a:p>
          <a:p>
            <a:pPr marL="441325" indent="-441325" latinLnBrk="1">
              <a:lnSpc>
                <a:spcPct val="150000"/>
              </a:lnSpc>
              <a:buClr>
                <a:srgbClr val="990000"/>
              </a:buClr>
              <a:buFont typeface="Webdings" panose="05030102010509060703" pitchFamily="18" charset="2"/>
              <a:buChar char="²"/>
              <a:defRPr/>
            </a:pPr>
            <a:r>
              <a:rPr lang="en-US" altLang="zh-CN" b="1" i="0" dirty="0">
                <a:latin typeface="+mn-lt"/>
                <a:ea typeface="仿宋" panose="02010609060101010101" charset="-122"/>
              </a:rPr>
              <a:t>The ceiling function?</a:t>
            </a:r>
            <a:endParaRPr lang="en-US" altLang="zh-CN" b="1" i="0" dirty="0">
              <a:latin typeface="+mn-lt"/>
              <a:ea typeface="仿宋" panose="02010609060101010101" charset="-122"/>
              <a:sym typeface="Symbol" panose="05050102010706020507" pitchFamily="18" charset="2"/>
            </a:endParaRPr>
          </a:p>
        </p:txBody>
      </p:sp>
      <p:graphicFrame>
        <p:nvGraphicFramePr>
          <p:cNvPr id="3081" name="Object 9"/>
          <p:cNvGraphicFramePr>
            <a:graphicFrameLocks noChangeAspect="1"/>
          </p:cNvGraphicFramePr>
          <p:nvPr>
            <p:extLst>
              <p:ext uri="{D42A27DB-BD31-4B8C-83A1-F6EECF244321}">
                <p14:modId xmlns:p14="http://schemas.microsoft.com/office/powerpoint/2010/main" val="1370985973"/>
              </p:ext>
            </p:extLst>
          </p:nvPr>
        </p:nvGraphicFramePr>
        <p:xfrm>
          <a:off x="4452937" y="2668464"/>
          <a:ext cx="576263" cy="544512"/>
        </p:xfrm>
        <a:graphic>
          <a:graphicData uri="http://schemas.openxmlformats.org/presentationml/2006/ole">
            <mc:AlternateContent xmlns:mc="http://schemas.openxmlformats.org/markup-compatibility/2006">
              <mc:Choice xmlns:v="urn:schemas-microsoft-com:vml" Requires="v">
                <p:oleObj spid="_x0000_s5163" name="Equation" r:id="rId5" imgW="5791200" imgH="5486400" progId="Equation.3">
                  <p:embed/>
                </p:oleObj>
              </mc:Choice>
              <mc:Fallback>
                <p:oleObj name="Equation" r:id="rId5" imgW="5791200" imgH="5486400" progId="Equation.3">
                  <p:embed/>
                  <p:pic>
                    <p:nvPicPr>
                      <p:cNvPr id="3081" name="Object 9"/>
                      <p:cNvPicPr>
                        <a:picLocks noChangeAspect="1"/>
                      </p:cNvPicPr>
                      <p:nvPr/>
                    </p:nvPicPr>
                    <p:blipFill>
                      <a:blip r:embed="rId6"/>
                      <a:stretch>
                        <a:fillRect/>
                      </a:stretch>
                    </p:blipFill>
                    <p:spPr>
                      <a:xfrm>
                        <a:off x="4452937" y="2668464"/>
                        <a:ext cx="576263" cy="544512"/>
                      </a:xfrm>
                      <a:prstGeom prst="rect">
                        <a:avLst/>
                      </a:prstGeom>
                      <a:noFill/>
                      <a:ln w="9525">
                        <a:noFill/>
                      </a:ln>
                    </p:spPr>
                  </p:pic>
                </p:oleObj>
              </mc:Fallback>
            </mc:AlternateContent>
          </a:graphicData>
        </a:graphic>
      </p:graphicFrame>
      <p:sp>
        <p:nvSpPr>
          <p:cNvPr id="14" name="TextBox 13"/>
          <p:cNvSpPr txBox="1">
            <a:spLocks noChangeArrowheads="1"/>
          </p:cNvSpPr>
          <p:nvPr/>
        </p:nvSpPr>
        <p:spPr bwMode="auto">
          <a:xfrm>
            <a:off x="1952630" y="3762380"/>
            <a:ext cx="785813" cy="523875"/>
          </a:xfrm>
          <a:prstGeom prst="rect">
            <a:avLst/>
          </a:prstGeom>
          <a:noFill/>
          <a:ln w="9525">
            <a:noFill/>
            <a:miter lim="800000"/>
          </a:ln>
        </p:spPr>
        <p:txBody>
          <a:bodyPr>
            <a:spAutoFit/>
          </a:bodyPr>
          <a:lstStyle/>
          <a:p>
            <a:pPr latinLnBrk="1"/>
            <a:r>
              <a:rPr lang="zh-CN" altLang="en-US" i="0">
                <a:latin typeface="楷体_GB2312" panose="02010609030101010101" pitchFamily="49" charset="-122"/>
                <a:ea typeface="楷体_GB2312" panose="02010609030101010101" pitchFamily="49" charset="-122"/>
              </a:rPr>
              <a:t>例：</a:t>
            </a:r>
          </a:p>
        </p:txBody>
      </p:sp>
      <p:graphicFrame>
        <p:nvGraphicFramePr>
          <p:cNvPr id="3085" name="Object 13"/>
          <p:cNvGraphicFramePr>
            <a:graphicFrameLocks noChangeAspect="1"/>
          </p:cNvGraphicFramePr>
          <p:nvPr/>
        </p:nvGraphicFramePr>
        <p:xfrm>
          <a:off x="2660655" y="3829050"/>
          <a:ext cx="792163" cy="528638"/>
        </p:xfrm>
        <a:graphic>
          <a:graphicData uri="http://schemas.openxmlformats.org/presentationml/2006/ole">
            <mc:AlternateContent xmlns:mc="http://schemas.openxmlformats.org/markup-compatibility/2006">
              <mc:Choice xmlns:v="urn:schemas-microsoft-com:vml" Requires="v">
                <p:oleObj spid="_x0000_s5164" name="Equation" r:id="rId7" imgW="8229600" imgH="5486400" progId="Equation.3">
                  <p:embed/>
                </p:oleObj>
              </mc:Choice>
              <mc:Fallback>
                <p:oleObj name="Equation" r:id="rId7" imgW="8229600" imgH="5486400" progId="Equation.3">
                  <p:embed/>
                  <p:pic>
                    <p:nvPicPr>
                      <p:cNvPr id="3085" name="Object 13"/>
                      <p:cNvPicPr>
                        <a:picLocks noChangeAspect="1"/>
                      </p:cNvPicPr>
                      <p:nvPr/>
                    </p:nvPicPr>
                    <p:blipFill>
                      <a:blip r:embed="rId8"/>
                      <a:stretch>
                        <a:fillRect/>
                      </a:stretch>
                    </p:blipFill>
                    <p:spPr>
                      <a:xfrm>
                        <a:off x="2660655" y="3829050"/>
                        <a:ext cx="792163" cy="528638"/>
                      </a:xfrm>
                      <a:prstGeom prst="rect">
                        <a:avLst/>
                      </a:prstGeom>
                      <a:noFill/>
                      <a:ln w="9525">
                        <a:noFill/>
                      </a:ln>
                    </p:spPr>
                  </p:pic>
                </p:oleObj>
              </mc:Fallback>
            </mc:AlternateContent>
          </a:graphicData>
        </a:graphic>
      </p:graphicFrame>
      <p:graphicFrame>
        <p:nvGraphicFramePr>
          <p:cNvPr id="16" name="Object 13"/>
          <p:cNvGraphicFramePr>
            <a:graphicFrameLocks noChangeAspect="1"/>
          </p:cNvGraphicFramePr>
          <p:nvPr/>
        </p:nvGraphicFramePr>
        <p:xfrm>
          <a:off x="2667005" y="4572000"/>
          <a:ext cx="1027113" cy="528638"/>
        </p:xfrm>
        <a:graphic>
          <a:graphicData uri="http://schemas.openxmlformats.org/presentationml/2006/ole">
            <mc:AlternateContent xmlns:mc="http://schemas.openxmlformats.org/markup-compatibility/2006">
              <mc:Choice xmlns:v="urn:schemas-microsoft-com:vml" Requires="v">
                <p:oleObj spid="_x0000_s5165" name="Equation" r:id="rId9" imgW="10668000" imgH="5486400" progId="Equation.3">
                  <p:embed/>
                </p:oleObj>
              </mc:Choice>
              <mc:Fallback>
                <p:oleObj name="Equation" r:id="rId9" imgW="10668000" imgH="5486400" progId="Equation.3">
                  <p:embed/>
                  <p:pic>
                    <p:nvPicPr>
                      <p:cNvPr id="16" name="Object 13"/>
                      <p:cNvPicPr>
                        <a:picLocks noChangeAspect="1"/>
                      </p:cNvPicPr>
                      <p:nvPr/>
                    </p:nvPicPr>
                    <p:blipFill>
                      <a:blip r:embed="rId10"/>
                      <a:stretch>
                        <a:fillRect/>
                      </a:stretch>
                    </p:blipFill>
                    <p:spPr>
                      <a:xfrm>
                        <a:off x="2667005" y="4572000"/>
                        <a:ext cx="1027113" cy="528638"/>
                      </a:xfrm>
                      <a:prstGeom prst="rect">
                        <a:avLst/>
                      </a:prstGeom>
                      <a:noFill/>
                      <a:ln w="9525">
                        <a:noFill/>
                      </a:ln>
                    </p:spPr>
                  </p:pic>
                </p:oleObj>
              </mc:Fallback>
            </mc:AlternateContent>
          </a:graphicData>
        </a:graphic>
      </p:graphicFrame>
      <p:graphicFrame>
        <p:nvGraphicFramePr>
          <p:cNvPr id="3087" name="Object 15"/>
          <p:cNvGraphicFramePr>
            <a:graphicFrameLocks noChangeAspect="1"/>
          </p:cNvGraphicFramePr>
          <p:nvPr/>
        </p:nvGraphicFramePr>
        <p:xfrm>
          <a:off x="2667000" y="5329243"/>
          <a:ext cx="528638" cy="528637"/>
        </p:xfrm>
        <a:graphic>
          <a:graphicData uri="http://schemas.openxmlformats.org/presentationml/2006/ole">
            <mc:AlternateContent xmlns:mc="http://schemas.openxmlformats.org/markup-compatibility/2006">
              <mc:Choice xmlns:v="urn:schemas-microsoft-com:vml" Requires="v">
                <p:oleObj spid="_x0000_s5166" name="Equation" r:id="rId11" imgW="5486400" imgH="5486400" progId="Equation.3">
                  <p:embed/>
                </p:oleObj>
              </mc:Choice>
              <mc:Fallback>
                <p:oleObj name="Equation" r:id="rId11" imgW="5486400" imgH="5486400" progId="Equation.3">
                  <p:embed/>
                  <p:pic>
                    <p:nvPicPr>
                      <p:cNvPr id="3087" name="Object 15"/>
                      <p:cNvPicPr>
                        <a:picLocks noChangeAspect="1"/>
                      </p:cNvPicPr>
                      <p:nvPr/>
                    </p:nvPicPr>
                    <p:blipFill>
                      <a:blip r:embed="rId12"/>
                      <a:stretch>
                        <a:fillRect/>
                      </a:stretch>
                    </p:blipFill>
                    <p:spPr>
                      <a:xfrm>
                        <a:off x="2667000" y="5329243"/>
                        <a:ext cx="528638" cy="528637"/>
                      </a:xfrm>
                      <a:prstGeom prst="rect">
                        <a:avLst/>
                      </a:prstGeom>
                      <a:noFill/>
                      <a:ln w="9525">
                        <a:noFill/>
                      </a:ln>
                    </p:spPr>
                  </p:pic>
                </p:oleObj>
              </mc:Fallback>
            </mc:AlternateContent>
          </a:graphicData>
        </a:graphic>
      </p:graphicFrame>
      <p:graphicFrame>
        <p:nvGraphicFramePr>
          <p:cNvPr id="3088" name="Object 16"/>
          <p:cNvGraphicFramePr>
            <a:graphicFrameLocks noChangeAspect="1"/>
          </p:cNvGraphicFramePr>
          <p:nvPr>
            <p:extLst/>
          </p:nvPr>
        </p:nvGraphicFramePr>
        <p:xfrm>
          <a:off x="5542161" y="3829055"/>
          <a:ext cx="819150" cy="544513"/>
        </p:xfrm>
        <a:graphic>
          <a:graphicData uri="http://schemas.openxmlformats.org/presentationml/2006/ole">
            <mc:AlternateContent xmlns:mc="http://schemas.openxmlformats.org/markup-compatibility/2006">
              <mc:Choice xmlns:v="urn:schemas-microsoft-com:vml" Requires="v">
                <p:oleObj spid="_x0000_s5167" name="Equation" r:id="rId13" imgW="8229600" imgH="5486400" progId="Equation.3">
                  <p:embed/>
                </p:oleObj>
              </mc:Choice>
              <mc:Fallback>
                <p:oleObj name="Equation" r:id="rId13" imgW="8229600" imgH="5486400" progId="Equation.3">
                  <p:embed/>
                  <p:pic>
                    <p:nvPicPr>
                      <p:cNvPr id="3088" name="Object 16"/>
                      <p:cNvPicPr>
                        <a:picLocks noChangeAspect="1"/>
                      </p:cNvPicPr>
                      <p:nvPr/>
                    </p:nvPicPr>
                    <p:blipFill>
                      <a:blip r:embed="rId14"/>
                      <a:stretch>
                        <a:fillRect/>
                      </a:stretch>
                    </p:blipFill>
                    <p:spPr>
                      <a:xfrm>
                        <a:off x="5542161" y="3829055"/>
                        <a:ext cx="819150" cy="544513"/>
                      </a:xfrm>
                      <a:prstGeom prst="rect">
                        <a:avLst/>
                      </a:prstGeom>
                      <a:noFill/>
                      <a:ln w="9525">
                        <a:noFill/>
                      </a:ln>
                    </p:spPr>
                  </p:pic>
                </p:oleObj>
              </mc:Fallback>
            </mc:AlternateContent>
          </a:graphicData>
        </a:graphic>
      </p:graphicFrame>
      <p:graphicFrame>
        <p:nvGraphicFramePr>
          <p:cNvPr id="3089" name="Object 17"/>
          <p:cNvGraphicFramePr>
            <a:graphicFrameLocks noChangeAspect="1"/>
          </p:cNvGraphicFramePr>
          <p:nvPr>
            <p:extLst/>
          </p:nvPr>
        </p:nvGraphicFramePr>
        <p:xfrm>
          <a:off x="5529461" y="4572005"/>
          <a:ext cx="1062038" cy="544513"/>
        </p:xfrm>
        <a:graphic>
          <a:graphicData uri="http://schemas.openxmlformats.org/presentationml/2006/ole">
            <mc:AlternateContent xmlns:mc="http://schemas.openxmlformats.org/markup-compatibility/2006">
              <mc:Choice xmlns:v="urn:schemas-microsoft-com:vml" Requires="v">
                <p:oleObj spid="_x0000_s5168" name="Equation" r:id="rId15" imgW="10668000" imgH="5486400" progId="Equation.3">
                  <p:embed/>
                </p:oleObj>
              </mc:Choice>
              <mc:Fallback>
                <p:oleObj name="Equation" r:id="rId15" imgW="10668000" imgH="5486400" progId="Equation.3">
                  <p:embed/>
                  <p:pic>
                    <p:nvPicPr>
                      <p:cNvPr id="3089" name="Object 17"/>
                      <p:cNvPicPr>
                        <a:picLocks noChangeAspect="1"/>
                      </p:cNvPicPr>
                      <p:nvPr/>
                    </p:nvPicPr>
                    <p:blipFill>
                      <a:blip r:embed="rId16"/>
                      <a:stretch>
                        <a:fillRect/>
                      </a:stretch>
                    </p:blipFill>
                    <p:spPr>
                      <a:xfrm>
                        <a:off x="5529461" y="4572005"/>
                        <a:ext cx="1062038" cy="544513"/>
                      </a:xfrm>
                      <a:prstGeom prst="rect">
                        <a:avLst/>
                      </a:prstGeom>
                      <a:noFill/>
                      <a:ln w="9525">
                        <a:noFill/>
                      </a:ln>
                    </p:spPr>
                  </p:pic>
                </p:oleObj>
              </mc:Fallback>
            </mc:AlternateContent>
          </a:graphicData>
        </a:graphic>
      </p:graphicFrame>
      <p:graphicFrame>
        <p:nvGraphicFramePr>
          <p:cNvPr id="20" name="Object 17"/>
          <p:cNvGraphicFramePr>
            <a:graphicFrameLocks noChangeAspect="1"/>
          </p:cNvGraphicFramePr>
          <p:nvPr>
            <p:extLst/>
          </p:nvPr>
        </p:nvGraphicFramePr>
        <p:xfrm>
          <a:off x="5519936" y="5329238"/>
          <a:ext cx="546100" cy="544512"/>
        </p:xfrm>
        <a:graphic>
          <a:graphicData uri="http://schemas.openxmlformats.org/presentationml/2006/ole">
            <mc:AlternateContent xmlns:mc="http://schemas.openxmlformats.org/markup-compatibility/2006">
              <mc:Choice xmlns:v="urn:schemas-microsoft-com:vml" Requires="v">
                <p:oleObj spid="_x0000_s5169" name="Equation" r:id="rId17" imgW="5486400" imgH="5486400" progId="Equation.3">
                  <p:embed/>
                </p:oleObj>
              </mc:Choice>
              <mc:Fallback>
                <p:oleObj name="Equation" r:id="rId17" imgW="5486400" imgH="5486400" progId="Equation.3">
                  <p:embed/>
                  <p:pic>
                    <p:nvPicPr>
                      <p:cNvPr id="20" name="Object 17"/>
                      <p:cNvPicPr>
                        <a:picLocks noChangeAspect="1"/>
                      </p:cNvPicPr>
                      <p:nvPr/>
                    </p:nvPicPr>
                    <p:blipFill>
                      <a:blip r:embed="rId18"/>
                      <a:stretch>
                        <a:fillRect/>
                      </a:stretch>
                    </p:blipFill>
                    <p:spPr>
                      <a:xfrm>
                        <a:off x="5519936" y="5329238"/>
                        <a:ext cx="546100" cy="544512"/>
                      </a:xfrm>
                      <a:prstGeom prst="rect">
                        <a:avLst/>
                      </a:prstGeom>
                      <a:noFill/>
                      <a:ln w="9525">
                        <a:noFill/>
                      </a:ln>
                    </p:spPr>
                  </p:pic>
                </p:oleObj>
              </mc:Fallback>
            </mc:AlternateContent>
          </a:graphicData>
        </a:graphic>
      </p:graphicFrame>
      <p:sp>
        <p:nvSpPr>
          <p:cNvPr id="21" name="TextBox 20"/>
          <p:cNvSpPr txBox="1"/>
          <p:nvPr/>
        </p:nvSpPr>
        <p:spPr>
          <a:xfrm>
            <a:off x="3767138" y="3786193"/>
            <a:ext cx="565150" cy="523875"/>
          </a:xfrm>
          <a:prstGeom prst="rect">
            <a:avLst/>
          </a:prstGeom>
          <a:noFill/>
        </p:spPr>
        <p:txBody>
          <a:bodyPr wrap="none">
            <a:spAutoFit/>
          </a:bodyPr>
          <a:lstStyle/>
          <a:p>
            <a:pPr latinLnBrk="1">
              <a:defRPr/>
            </a:pPr>
            <a:r>
              <a:rPr lang="en-US" altLang="zh-CN" i="0" dirty="0">
                <a:latin typeface="+mn-lt"/>
                <a:ea typeface="楷体_GB2312" panose="02010609030101010101" pitchFamily="49" charset="-122"/>
              </a:rPr>
              <a:t>=0</a:t>
            </a:r>
            <a:endParaRPr lang="zh-CN" altLang="en-US" i="0" dirty="0">
              <a:latin typeface="+mn-lt"/>
              <a:ea typeface="楷体_GB2312" panose="02010609030101010101" pitchFamily="49" charset="-122"/>
            </a:endParaRPr>
          </a:p>
        </p:txBody>
      </p:sp>
      <p:sp>
        <p:nvSpPr>
          <p:cNvPr id="22" name="TextBox 21"/>
          <p:cNvSpPr txBox="1"/>
          <p:nvPr/>
        </p:nvSpPr>
        <p:spPr>
          <a:xfrm>
            <a:off x="3767138" y="4548193"/>
            <a:ext cx="685800" cy="523875"/>
          </a:xfrm>
          <a:prstGeom prst="rect">
            <a:avLst/>
          </a:prstGeom>
          <a:noFill/>
        </p:spPr>
        <p:txBody>
          <a:bodyPr wrap="none">
            <a:spAutoFit/>
          </a:bodyPr>
          <a:lstStyle/>
          <a:p>
            <a:pPr latinLnBrk="1">
              <a:defRPr/>
            </a:pPr>
            <a:r>
              <a:rPr lang="en-US" altLang="zh-CN" i="0" dirty="0">
                <a:latin typeface="+mn-lt"/>
                <a:ea typeface="楷体_GB2312" panose="02010609030101010101" pitchFamily="49" charset="-122"/>
              </a:rPr>
              <a:t>=-1</a:t>
            </a:r>
            <a:endParaRPr lang="zh-CN" altLang="en-US" i="0" dirty="0">
              <a:latin typeface="+mn-lt"/>
              <a:ea typeface="楷体_GB2312" panose="02010609030101010101" pitchFamily="49" charset="-122"/>
            </a:endParaRPr>
          </a:p>
        </p:txBody>
      </p:sp>
      <p:sp>
        <p:nvSpPr>
          <p:cNvPr id="23" name="TextBox 22"/>
          <p:cNvSpPr txBox="1"/>
          <p:nvPr/>
        </p:nvSpPr>
        <p:spPr>
          <a:xfrm>
            <a:off x="3767138" y="5334005"/>
            <a:ext cx="565150" cy="523875"/>
          </a:xfrm>
          <a:prstGeom prst="rect">
            <a:avLst/>
          </a:prstGeom>
          <a:noFill/>
        </p:spPr>
        <p:txBody>
          <a:bodyPr wrap="none">
            <a:spAutoFit/>
          </a:bodyPr>
          <a:lstStyle/>
          <a:p>
            <a:pPr latinLnBrk="1">
              <a:defRPr/>
            </a:pPr>
            <a:r>
              <a:rPr lang="en-US" altLang="zh-CN" i="0" dirty="0">
                <a:latin typeface="+mn-lt"/>
                <a:ea typeface="楷体_GB2312" panose="02010609030101010101" pitchFamily="49" charset="-122"/>
              </a:rPr>
              <a:t>=5</a:t>
            </a:r>
            <a:endParaRPr lang="zh-CN" altLang="en-US" i="0" dirty="0">
              <a:latin typeface="+mn-lt"/>
              <a:ea typeface="楷体_GB2312" panose="02010609030101010101" pitchFamily="49" charset="-122"/>
            </a:endParaRPr>
          </a:p>
        </p:txBody>
      </p:sp>
      <p:sp>
        <p:nvSpPr>
          <p:cNvPr id="24" name="TextBox 23"/>
          <p:cNvSpPr txBox="1"/>
          <p:nvPr/>
        </p:nvSpPr>
        <p:spPr>
          <a:xfrm>
            <a:off x="6548636" y="3786193"/>
            <a:ext cx="565150" cy="523875"/>
          </a:xfrm>
          <a:prstGeom prst="rect">
            <a:avLst/>
          </a:prstGeom>
          <a:noFill/>
        </p:spPr>
        <p:txBody>
          <a:bodyPr wrap="none">
            <a:spAutoFit/>
          </a:bodyPr>
          <a:lstStyle/>
          <a:p>
            <a:pPr latinLnBrk="1">
              <a:defRPr/>
            </a:pPr>
            <a:r>
              <a:rPr lang="en-US" altLang="zh-CN" i="0" dirty="0">
                <a:latin typeface="+mn-lt"/>
                <a:ea typeface="楷体_GB2312" panose="02010609030101010101" pitchFamily="49" charset="-122"/>
              </a:rPr>
              <a:t>=1</a:t>
            </a:r>
            <a:endParaRPr lang="zh-CN" altLang="en-US" i="0" dirty="0">
              <a:latin typeface="+mn-lt"/>
              <a:ea typeface="楷体_GB2312" panose="02010609030101010101" pitchFamily="49" charset="-122"/>
            </a:endParaRPr>
          </a:p>
        </p:txBody>
      </p:sp>
      <p:sp>
        <p:nvSpPr>
          <p:cNvPr id="25" name="TextBox 24"/>
          <p:cNvSpPr txBox="1"/>
          <p:nvPr/>
        </p:nvSpPr>
        <p:spPr>
          <a:xfrm>
            <a:off x="6548636" y="4548193"/>
            <a:ext cx="565150" cy="523875"/>
          </a:xfrm>
          <a:prstGeom prst="rect">
            <a:avLst/>
          </a:prstGeom>
          <a:noFill/>
        </p:spPr>
        <p:txBody>
          <a:bodyPr wrap="none">
            <a:spAutoFit/>
          </a:bodyPr>
          <a:lstStyle/>
          <a:p>
            <a:pPr latinLnBrk="1">
              <a:defRPr/>
            </a:pPr>
            <a:r>
              <a:rPr lang="en-US" altLang="zh-CN" i="0" dirty="0">
                <a:latin typeface="+mn-lt"/>
                <a:ea typeface="楷体_GB2312" panose="02010609030101010101" pitchFamily="49" charset="-122"/>
              </a:rPr>
              <a:t>=0</a:t>
            </a:r>
            <a:endParaRPr lang="zh-CN" altLang="en-US" i="0" dirty="0">
              <a:latin typeface="+mn-lt"/>
              <a:ea typeface="楷体_GB2312" panose="02010609030101010101" pitchFamily="49" charset="-122"/>
            </a:endParaRPr>
          </a:p>
        </p:txBody>
      </p:sp>
      <p:sp>
        <p:nvSpPr>
          <p:cNvPr id="26" name="TextBox 25"/>
          <p:cNvSpPr txBox="1"/>
          <p:nvPr/>
        </p:nvSpPr>
        <p:spPr>
          <a:xfrm>
            <a:off x="6548636" y="5334005"/>
            <a:ext cx="565150" cy="523875"/>
          </a:xfrm>
          <a:prstGeom prst="rect">
            <a:avLst/>
          </a:prstGeom>
          <a:noFill/>
        </p:spPr>
        <p:txBody>
          <a:bodyPr wrap="none">
            <a:spAutoFit/>
          </a:bodyPr>
          <a:lstStyle/>
          <a:p>
            <a:pPr latinLnBrk="1">
              <a:defRPr/>
            </a:pPr>
            <a:r>
              <a:rPr lang="en-US" altLang="zh-CN" i="0" dirty="0">
                <a:latin typeface="+mn-lt"/>
                <a:ea typeface="楷体_GB2312" panose="02010609030101010101" pitchFamily="49" charset="-122"/>
              </a:rPr>
              <a:t>=5</a:t>
            </a:r>
            <a:endParaRPr lang="zh-CN" altLang="en-US" i="0" dirty="0">
              <a:latin typeface="+mn-lt"/>
              <a:ea typeface="楷体_GB2312" panose="0201060903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dissolve">
                                      <p:cBhvr>
                                        <p:cTn id="7" dur="500"/>
                                        <p:tgtEl>
                                          <p:spTgt spid="7">
                                            <p:txEl>
                                              <p:pRg st="1" end="1"/>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308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dissolve">
                                      <p:cBhvr>
                                        <p:cTn id="14" dur="500"/>
                                        <p:tgtEl>
                                          <p:spTgt spid="7">
                                            <p:txEl>
                                              <p:pRg st="2" end="2"/>
                                            </p:txEl>
                                          </p:spTgt>
                                        </p:tgtEl>
                                      </p:cBhvr>
                                    </p:animEffect>
                                  </p:childTnLst>
                                </p:cTn>
                              </p:par>
                              <p:par>
                                <p:cTn id="15" presetID="1" presetClass="entr" presetSubtype="0" fill="hold" nodeType="withEffect">
                                  <p:stCondLst>
                                    <p:cond delay="0"/>
                                  </p:stCondLst>
                                  <p:childTnLst>
                                    <p:set>
                                      <p:cBhvr>
                                        <p:cTn id="16" dur="1" fill="hold">
                                          <p:stCondLst>
                                            <p:cond delay="0"/>
                                          </p:stCondLst>
                                        </p:cTn>
                                        <p:tgtEl>
                                          <p:spTgt spid="308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dissolve">
                                      <p:cBhvr>
                                        <p:cTn id="21" dur="500"/>
                                        <p:tgtEl>
                                          <p:spTgt spid="14"/>
                                        </p:tgtEl>
                                      </p:cBhvr>
                                    </p:animEffect>
                                  </p:childTnLst>
                                </p:cTn>
                              </p:par>
                              <p:par>
                                <p:cTn id="22" presetID="9" presetClass="entr" presetSubtype="0" fill="hold" nodeType="withEffect">
                                  <p:stCondLst>
                                    <p:cond delay="0"/>
                                  </p:stCondLst>
                                  <p:childTnLst>
                                    <p:set>
                                      <p:cBhvr>
                                        <p:cTn id="23" dur="1" fill="hold">
                                          <p:stCondLst>
                                            <p:cond delay="0"/>
                                          </p:stCondLst>
                                        </p:cTn>
                                        <p:tgtEl>
                                          <p:spTgt spid="3085"/>
                                        </p:tgtEl>
                                        <p:attrNameLst>
                                          <p:attrName>style.visibility</p:attrName>
                                        </p:attrNameLst>
                                      </p:cBhvr>
                                      <p:to>
                                        <p:strVal val="visible"/>
                                      </p:to>
                                    </p:set>
                                    <p:animEffect transition="in" filter="dissolve">
                                      <p:cBhvr>
                                        <p:cTn id="24" dur="500"/>
                                        <p:tgtEl>
                                          <p:spTgt spid="3085"/>
                                        </p:tgtEl>
                                      </p:cBhvr>
                                    </p:animEffect>
                                  </p:childTnLst>
                                </p:cTn>
                              </p:par>
                              <p:par>
                                <p:cTn id="25" presetID="9"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par>
                                <p:cTn id="28" presetID="9" presetClass="entr" presetSubtype="0" fill="hold" nodeType="withEffect">
                                  <p:stCondLst>
                                    <p:cond delay="0"/>
                                  </p:stCondLst>
                                  <p:childTnLst>
                                    <p:set>
                                      <p:cBhvr>
                                        <p:cTn id="29" dur="1" fill="hold">
                                          <p:stCondLst>
                                            <p:cond delay="0"/>
                                          </p:stCondLst>
                                        </p:cTn>
                                        <p:tgtEl>
                                          <p:spTgt spid="3087"/>
                                        </p:tgtEl>
                                        <p:attrNameLst>
                                          <p:attrName>style.visibility</p:attrName>
                                        </p:attrNameLst>
                                      </p:cBhvr>
                                      <p:to>
                                        <p:strVal val="visible"/>
                                      </p:to>
                                    </p:set>
                                    <p:animEffect transition="in" filter="dissolve">
                                      <p:cBhvr>
                                        <p:cTn id="30" dur="500"/>
                                        <p:tgtEl>
                                          <p:spTgt spid="3087"/>
                                        </p:tgtEl>
                                      </p:cBhvr>
                                    </p:animEffect>
                                  </p:childTnLst>
                                </p:cTn>
                              </p:par>
                              <p:par>
                                <p:cTn id="31" presetID="9" presetClass="entr" presetSubtype="0" fill="hold" nodeType="withEffect">
                                  <p:stCondLst>
                                    <p:cond delay="0"/>
                                  </p:stCondLst>
                                  <p:childTnLst>
                                    <p:set>
                                      <p:cBhvr>
                                        <p:cTn id="32" dur="1" fill="hold">
                                          <p:stCondLst>
                                            <p:cond delay="0"/>
                                          </p:stCondLst>
                                        </p:cTn>
                                        <p:tgtEl>
                                          <p:spTgt spid="3088"/>
                                        </p:tgtEl>
                                        <p:attrNameLst>
                                          <p:attrName>style.visibility</p:attrName>
                                        </p:attrNameLst>
                                      </p:cBhvr>
                                      <p:to>
                                        <p:strVal val="visible"/>
                                      </p:to>
                                    </p:set>
                                    <p:animEffect transition="in" filter="dissolve">
                                      <p:cBhvr>
                                        <p:cTn id="33" dur="500"/>
                                        <p:tgtEl>
                                          <p:spTgt spid="3088"/>
                                        </p:tgtEl>
                                      </p:cBhvr>
                                    </p:animEffect>
                                  </p:childTnLst>
                                </p:cTn>
                              </p:par>
                              <p:par>
                                <p:cTn id="34" presetID="9" presetClass="entr" presetSubtype="0" fill="hold" nodeType="withEffect">
                                  <p:stCondLst>
                                    <p:cond delay="0"/>
                                  </p:stCondLst>
                                  <p:childTnLst>
                                    <p:set>
                                      <p:cBhvr>
                                        <p:cTn id="35" dur="1" fill="hold">
                                          <p:stCondLst>
                                            <p:cond delay="0"/>
                                          </p:stCondLst>
                                        </p:cTn>
                                        <p:tgtEl>
                                          <p:spTgt spid="3089"/>
                                        </p:tgtEl>
                                        <p:attrNameLst>
                                          <p:attrName>style.visibility</p:attrName>
                                        </p:attrNameLst>
                                      </p:cBhvr>
                                      <p:to>
                                        <p:strVal val="visible"/>
                                      </p:to>
                                    </p:set>
                                    <p:animEffect transition="in" filter="dissolve">
                                      <p:cBhvr>
                                        <p:cTn id="36" dur="500"/>
                                        <p:tgtEl>
                                          <p:spTgt spid="3089"/>
                                        </p:tgtEl>
                                      </p:cBhvr>
                                    </p:animEffect>
                                  </p:childTnLst>
                                </p:cTn>
                              </p:par>
                              <p:par>
                                <p:cTn id="37" presetID="9"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dissolve">
                                      <p:cBhvr>
                                        <p:cTn id="39" dur="5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dissolve">
                                      <p:cBhvr>
                                        <p:cTn id="44" dur="5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dissolve">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dissolve">
                                      <p:cBhvr>
                                        <p:cTn id="54" dur="500"/>
                                        <p:tgtEl>
                                          <p:spTgt spid="22"/>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dissolve">
                                      <p:cBhvr>
                                        <p:cTn id="59" dur="500"/>
                                        <p:tgtEl>
                                          <p:spTgt spid="25"/>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dissolve">
                                      <p:cBhvr>
                                        <p:cTn id="6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utoUpdateAnimBg="0"/>
      <p:bldP spid="14" grpId="0"/>
      <p:bldP spid="21" grpId="0"/>
      <p:bldP spid="22" grpId="0"/>
      <p:bldP spid="23" grpId="0"/>
      <p:bldP spid="24" grpId="0"/>
      <p:bldP spid="25" grpId="0"/>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1" name="Rectangle 2"/>
          <p:cNvSpPr>
            <a:spLocks noGrp="1" noChangeArrowheads="1"/>
          </p:cNvSpPr>
          <p:nvPr>
            <p:ph type="title"/>
          </p:nvPr>
        </p:nvSpPr>
        <p:spPr>
          <a:xfrm>
            <a:off x="556419" y="279417"/>
            <a:ext cx="7793037" cy="541338"/>
          </a:xfrm>
        </p:spPr>
        <p:txBody>
          <a:bodyPr/>
          <a:lstStyle/>
          <a:p>
            <a:r>
              <a:rPr lang="zh-CN" altLang="en-US" b="1" dirty="0">
                <a:latin typeface="仿宋_GB2312" panose="02010609030101010101" pitchFamily="49" charset="-122"/>
                <a:ea typeface="仿宋_GB2312" panose="02010609030101010101" pitchFamily="49" charset="-122"/>
              </a:rPr>
              <a:t>几个常用的函数：</a:t>
            </a:r>
            <a:endParaRPr lang="zh-CN" altLang="zh-CN" b="1" dirty="0"/>
          </a:p>
        </p:txBody>
      </p:sp>
      <p:graphicFrame>
        <p:nvGraphicFramePr>
          <p:cNvPr id="3080" name="Object 8"/>
          <p:cNvGraphicFramePr>
            <a:graphicFrameLocks noChangeAspect="1"/>
          </p:cNvGraphicFramePr>
          <p:nvPr/>
        </p:nvGraphicFramePr>
        <p:xfrm>
          <a:off x="10488488" y="2036266"/>
          <a:ext cx="557213" cy="528638"/>
        </p:xfrm>
        <a:graphic>
          <a:graphicData uri="http://schemas.openxmlformats.org/presentationml/2006/ole">
            <mc:AlternateContent xmlns:mc="http://schemas.openxmlformats.org/markup-compatibility/2006">
              <mc:Choice xmlns:v="urn:schemas-microsoft-com:vml" Requires="v">
                <p:oleObj spid="_x0000_s17416" name="Equation" r:id="rId3" imgW="5791200" imgH="5486400" progId="Equation.3">
                  <p:embed/>
                </p:oleObj>
              </mc:Choice>
              <mc:Fallback>
                <p:oleObj name="Equation" r:id="rId3" imgW="5791200" imgH="5486400" progId="Equation.3">
                  <p:embed/>
                  <p:pic>
                    <p:nvPicPr>
                      <p:cNvPr id="3080" name="Object 8"/>
                      <p:cNvPicPr>
                        <a:picLocks noChangeAspect="1"/>
                      </p:cNvPicPr>
                      <p:nvPr/>
                    </p:nvPicPr>
                    <p:blipFill>
                      <a:blip r:embed="rId4"/>
                      <a:stretch>
                        <a:fillRect/>
                      </a:stretch>
                    </p:blipFill>
                    <p:spPr>
                      <a:xfrm>
                        <a:off x="10488488" y="2036266"/>
                        <a:ext cx="557213" cy="528638"/>
                      </a:xfrm>
                      <a:prstGeom prst="rect">
                        <a:avLst/>
                      </a:prstGeom>
                      <a:noFill/>
                      <a:ln w="9525">
                        <a:noFill/>
                      </a:ln>
                    </p:spPr>
                  </p:pic>
                </p:oleObj>
              </mc:Fallback>
            </mc:AlternateContent>
          </a:graphicData>
        </a:graphic>
      </p:graphicFrame>
      <p:sp>
        <p:nvSpPr>
          <p:cNvPr id="7" name="Rectangle 2"/>
          <p:cNvSpPr>
            <a:spLocks noChangeArrowheads="1"/>
          </p:cNvSpPr>
          <p:nvPr/>
        </p:nvSpPr>
        <p:spPr bwMode="auto">
          <a:xfrm>
            <a:off x="695400" y="1360987"/>
            <a:ext cx="10801200" cy="2019300"/>
          </a:xfrm>
          <a:prstGeom prst="rect">
            <a:avLst/>
          </a:prstGeom>
          <a:noFill/>
          <a:ln w="9525">
            <a:noFill/>
            <a:miter lim="800000"/>
          </a:ln>
        </p:spPr>
        <p:txBody>
          <a:bodyPr/>
          <a:lstStyle/>
          <a:p>
            <a:pPr marL="441325" indent="-441325" latinLnBrk="1">
              <a:lnSpc>
                <a:spcPct val="120000"/>
              </a:lnSpc>
              <a:buClr>
                <a:srgbClr val="006600"/>
              </a:buClr>
              <a:buFont typeface="Webdings" panose="05030102010509060703" pitchFamily="18" charset="2"/>
              <a:buChar char="P"/>
              <a:defRPr/>
            </a:pPr>
            <a:r>
              <a:rPr lang="zh-CN" altLang="en-US" b="1" i="0" dirty="0">
                <a:solidFill>
                  <a:srgbClr val="000099"/>
                </a:solidFill>
                <a:latin typeface="Arial Black" panose="020B0A04020102020204" pitchFamily="34" charset="0"/>
                <a:ea typeface="黑体" panose="02010609060101010101" pitchFamily="2" charset="-122"/>
              </a:rPr>
              <a:t>下取整、上取整函数</a:t>
            </a:r>
            <a:r>
              <a:rPr lang="zh-CN" altLang="en-US" b="1" i="0" dirty="0">
                <a:latin typeface="Arial Black" panose="020B0A04020102020204" pitchFamily="34" charset="0"/>
              </a:rPr>
              <a:t> </a:t>
            </a:r>
          </a:p>
          <a:p>
            <a:pPr marL="441325" indent="-441325" latinLnBrk="1">
              <a:lnSpc>
                <a:spcPct val="150000"/>
              </a:lnSpc>
              <a:buClr>
                <a:srgbClr val="990000"/>
              </a:buClr>
              <a:buFont typeface="Webdings" panose="05030102010509060703" pitchFamily="18" charset="2"/>
              <a:buChar char="²"/>
              <a:defRPr/>
            </a:pPr>
            <a:r>
              <a:rPr lang="en-US" altLang="zh-CN" b="1" i="0" dirty="0">
                <a:latin typeface="+mn-lt"/>
                <a:ea typeface="仿宋" panose="02010609060101010101" charset="-122"/>
              </a:rPr>
              <a:t>The floor function</a:t>
            </a:r>
            <a:r>
              <a:rPr lang="zh-CN" altLang="en-US" b="1" i="0" dirty="0">
                <a:latin typeface="+mn-lt"/>
                <a:ea typeface="仿宋" panose="02010609060101010101" charset="-122"/>
              </a:rPr>
              <a:t>指派给实数</a:t>
            </a:r>
            <a:r>
              <a:rPr lang="en-US" altLang="zh-CN" b="1" dirty="0">
                <a:latin typeface="+mn-lt"/>
                <a:ea typeface="仿宋" panose="02010609060101010101" charset="-122"/>
              </a:rPr>
              <a:t>x</a:t>
            </a:r>
            <a:r>
              <a:rPr lang="zh-CN" altLang="en-US" b="1" i="0" dirty="0">
                <a:latin typeface="+mn-lt"/>
                <a:ea typeface="仿宋" panose="02010609060101010101" charset="-122"/>
              </a:rPr>
              <a:t>的是小于或等于</a:t>
            </a:r>
            <a:r>
              <a:rPr lang="en-US" altLang="zh-CN" b="1" dirty="0">
                <a:latin typeface="+mn-lt"/>
                <a:ea typeface="仿宋" panose="02010609060101010101" charset="-122"/>
              </a:rPr>
              <a:t>x</a:t>
            </a:r>
            <a:r>
              <a:rPr lang="zh-CN" altLang="en-US" b="1" i="0" dirty="0">
                <a:latin typeface="+mn-lt"/>
                <a:ea typeface="仿宋" panose="02010609060101010101" charset="-122"/>
              </a:rPr>
              <a:t>的最大整数</a:t>
            </a:r>
          </a:p>
          <a:p>
            <a:pPr marL="441325" indent="-441325" latinLnBrk="1">
              <a:lnSpc>
                <a:spcPct val="150000"/>
              </a:lnSpc>
              <a:buClr>
                <a:srgbClr val="990000"/>
              </a:buClr>
              <a:buFont typeface="Webdings" panose="05030102010509060703" pitchFamily="18" charset="2"/>
              <a:buChar char="²"/>
              <a:defRPr/>
            </a:pPr>
            <a:r>
              <a:rPr lang="en-US" altLang="zh-CN" b="1" i="0" dirty="0">
                <a:latin typeface="+mn-lt"/>
                <a:ea typeface="仿宋" panose="02010609060101010101" charset="-122"/>
              </a:rPr>
              <a:t>The ceiling function?</a:t>
            </a:r>
            <a:endParaRPr lang="en-US" altLang="zh-CN" b="1" i="0" dirty="0">
              <a:latin typeface="+mn-lt"/>
              <a:ea typeface="仿宋" panose="02010609060101010101" charset="-122"/>
              <a:sym typeface="Symbol" panose="05050102010706020507" pitchFamily="18" charset="2"/>
            </a:endParaRPr>
          </a:p>
        </p:txBody>
      </p:sp>
      <p:graphicFrame>
        <p:nvGraphicFramePr>
          <p:cNvPr id="3081" name="Object 9"/>
          <p:cNvGraphicFramePr>
            <a:graphicFrameLocks noChangeAspect="1"/>
          </p:cNvGraphicFramePr>
          <p:nvPr/>
        </p:nvGraphicFramePr>
        <p:xfrm>
          <a:off x="4452937" y="2668464"/>
          <a:ext cx="576263" cy="544512"/>
        </p:xfrm>
        <a:graphic>
          <a:graphicData uri="http://schemas.openxmlformats.org/presentationml/2006/ole">
            <mc:AlternateContent xmlns:mc="http://schemas.openxmlformats.org/markup-compatibility/2006">
              <mc:Choice xmlns:v="urn:schemas-microsoft-com:vml" Requires="v">
                <p:oleObj spid="_x0000_s17417" name="Equation" r:id="rId5" imgW="5791200" imgH="5486400" progId="Equation.3">
                  <p:embed/>
                </p:oleObj>
              </mc:Choice>
              <mc:Fallback>
                <p:oleObj name="Equation" r:id="rId5" imgW="5791200" imgH="5486400" progId="Equation.3">
                  <p:embed/>
                  <p:pic>
                    <p:nvPicPr>
                      <p:cNvPr id="3081" name="Object 9"/>
                      <p:cNvPicPr>
                        <a:picLocks noChangeAspect="1"/>
                      </p:cNvPicPr>
                      <p:nvPr/>
                    </p:nvPicPr>
                    <p:blipFill>
                      <a:blip r:embed="rId6"/>
                      <a:stretch>
                        <a:fillRect/>
                      </a:stretch>
                    </p:blipFill>
                    <p:spPr>
                      <a:xfrm>
                        <a:off x="4452937" y="2668464"/>
                        <a:ext cx="576263" cy="544512"/>
                      </a:xfrm>
                      <a:prstGeom prst="rect">
                        <a:avLst/>
                      </a:prstGeom>
                      <a:noFill/>
                      <a:ln w="9525">
                        <a:noFill/>
                      </a:ln>
                    </p:spPr>
                  </p:pic>
                </p:oleObj>
              </mc:Fallback>
            </mc:AlternateContent>
          </a:graphicData>
        </a:graphic>
      </p:graphicFrame>
      <p:pic>
        <p:nvPicPr>
          <p:cNvPr id="19" name="Picture 10">
            <a:extLst>
              <a:ext uri="{FF2B5EF4-FFF2-40B4-BE49-F238E27FC236}">
                <a16:creationId xmlns:a16="http://schemas.microsoft.com/office/drawing/2014/main" id="{7A5EB0EF-B667-4986-8B1D-87CDB203211D}"/>
              </a:ext>
            </a:extLst>
          </p:cNvPr>
          <p:cNvPicPr>
            <a:picLocks noChangeAspect="1" noChangeArrowheads="1"/>
          </p:cNvPicPr>
          <p:nvPr/>
        </p:nvPicPr>
        <p:blipFill>
          <a:blip r:embed="rId7">
            <a:clrChange>
              <a:clrFrom>
                <a:srgbClr val="FFFFFF"/>
              </a:clrFrom>
              <a:clrTo>
                <a:srgbClr val="FFFFFF">
                  <a:alpha val="0"/>
                </a:srgbClr>
              </a:clrTo>
            </a:clrChange>
          </a:blip>
          <a:srcRect b="9302"/>
          <a:stretch>
            <a:fillRect/>
          </a:stretch>
        </p:blipFill>
        <p:spPr bwMode="auto">
          <a:xfrm>
            <a:off x="2595563" y="3284984"/>
            <a:ext cx="7605712" cy="3106738"/>
          </a:xfrm>
          <a:prstGeom prst="rect">
            <a:avLst/>
          </a:prstGeom>
          <a:noFill/>
          <a:ln w="9525">
            <a:noFill/>
            <a:miter lim="800000"/>
            <a:headEnd/>
            <a:tailEnd/>
          </a:ln>
        </p:spPr>
      </p:pic>
    </p:spTree>
    <p:extLst>
      <p:ext uri="{BB962C8B-B14F-4D97-AF65-F5344CB8AC3E}">
        <p14:creationId xmlns:p14="http://schemas.microsoft.com/office/powerpoint/2010/main" val="277063779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dissolve">
                                      <p:cBhvr>
                                        <p:cTn id="7" dur="500"/>
                                        <p:tgtEl>
                                          <p:spTgt spid="7">
                                            <p:txEl>
                                              <p:pRg st="1" end="1"/>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308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dissolve">
                                      <p:cBhvr>
                                        <p:cTn id="14" dur="500"/>
                                        <p:tgtEl>
                                          <p:spTgt spid="7">
                                            <p:txEl>
                                              <p:pRg st="2" end="2"/>
                                            </p:txEl>
                                          </p:spTgt>
                                        </p:tgtEl>
                                      </p:cBhvr>
                                    </p:animEffect>
                                  </p:childTnLst>
                                </p:cTn>
                              </p:par>
                              <p:par>
                                <p:cTn id="15" presetID="1" presetClass="entr" presetSubtype="0" fill="hold" nodeType="withEffect">
                                  <p:stCondLst>
                                    <p:cond delay="0"/>
                                  </p:stCondLst>
                                  <p:childTnLst>
                                    <p:set>
                                      <p:cBhvr>
                                        <p:cTn id="16" dur="1" fill="hold">
                                          <p:stCondLst>
                                            <p:cond delay="0"/>
                                          </p:stCondLst>
                                        </p:cTn>
                                        <p:tgtEl>
                                          <p:spTgt spid="308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dissolve">
                                      <p:cBhvr>
                                        <p:cTn id="2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a:xfrm>
            <a:off x="407368" y="260648"/>
            <a:ext cx="7793037" cy="541338"/>
          </a:xfrm>
        </p:spPr>
        <p:txBody>
          <a:bodyPr/>
          <a:lstStyle/>
          <a:p>
            <a:r>
              <a:rPr lang="zh-CN" altLang="en-US" b="1">
                <a:latin typeface="仿宋_GB2312" panose="02010609030101010101" pitchFamily="49" charset="-122"/>
                <a:ea typeface="仿宋_GB2312" panose="02010609030101010101" pitchFamily="49" charset="-122"/>
              </a:rPr>
              <a:t>几个常用的函数：</a:t>
            </a:r>
            <a:endParaRPr lang="zh-CN" altLang="zh-CN" b="1"/>
          </a:p>
        </p:txBody>
      </p:sp>
      <p:pic>
        <p:nvPicPr>
          <p:cNvPr id="62466" name="Picture 5"/>
          <p:cNvPicPr>
            <a:picLocks noChangeAspect="1" noChangeArrowheads="1"/>
          </p:cNvPicPr>
          <p:nvPr/>
        </p:nvPicPr>
        <p:blipFill>
          <a:blip r:embed="rId2"/>
          <a:srcRect/>
          <a:stretch>
            <a:fillRect/>
          </a:stretch>
        </p:blipFill>
        <p:spPr bwMode="auto">
          <a:xfrm>
            <a:off x="2881318" y="1357313"/>
            <a:ext cx="6264275" cy="4857750"/>
          </a:xfrm>
          <a:prstGeom prst="rect">
            <a:avLst/>
          </a:prstGeom>
          <a:noFill/>
          <a:ln w="9525">
            <a:noFill/>
            <a:miter lim="800000"/>
            <a:headEnd/>
            <a:tailEnd/>
          </a:ln>
        </p:spPr>
      </p:pic>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a:xfrm>
            <a:off x="479376" y="332656"/>
            <a:ext cx="7792915" cy="541338"/>
          </a:xfrm>
        </p:spPr>
        <p:txBody>
          <a:bodyPr/>
          <a:lstStyle/>
          <a:p>
            <a:pPr>
              <a:defRPr/>
            </a:pPr>
            <a:r>
              <a:rPr lang="en-US" altLang="zh-CN"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mn-lt"/>
                <a:ea typeface="仿宋_GB2312" panose="02010609030101010101" pitchFamily="49" charset="-122"/>
              </a:rPr>
              <a:t>EXAMPLE</a:t>
            </a:r>
            <a:endParaRPr lang="zh-CN" altLang="zh-CN"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mn-lt"/>
            </a:endParaRPr>
          </a:p>
        </p:txBody>
      </p:sp>
      <p:sp>
        <p:nvSpPr>
          <p:cNvPr id="4" name="TextBox 3"/>
          <p:cNvSpPr txBox="1"/>
          <p:nvPr/>
        </p:nvSpPr>
        <p:spPr>
          <a:xfrm>
            <a:off x="983432" y="1428755"/>
            <a:ext cx="10369151" cy="3206262"/>
          </a:xfrm>
          <a:prstGeom prst="rect">
            <a:avLst/>
          </a:prstGeom>
          <a:noFill/>
        </p:spPr>
        <p:txBody>
          <a:bodyPr wrap="square">
            <a:spAutoFit/>
          </a:bodyPr>
          <a:lstStyle/>
          <a:p>
            <a:pPr marL="173355" indent="-173355" latinLnBrk="1">
              <a:lnSpc>
                <a:spcPct val="110000"/>
              </a:lnSpc>
              <a:spcBef>
                <a:spcPts val="2400"/>
              </a:spcBef>
              <a:buFont typeface="Arial" panose="020B0604020202020204" pitchFamily="34" charset="0"/>
              <a:buChar char="•"/>
              <a:defRPr/>
            </a:pPr>
            <a:r>
              <a:rPr lang="en-US" altLang="zh-CN" i="0" dirty="0">
                <a:latin typeface="+mn-lt"/>
                <a:ea typeface="楷体_GB2312" panose="02010609030101010101" pitchFamily="49" charset="-122"/>
              </a:rPr>
              <a:t> </a:t>
            </a:r>
            <a:r>
              <a:rPr lang="zh-CN" altLang="en-US" i="0" dirty="0">
                <a:latin typeface="+mn-lt"/>
                <a:ea typeface="楷体_GB2312" panose="02010609030101010101" pitchFamily="49" charset="-122"/>
              </a:rPr>
              <a:t>存储在计算机磁盘上的数据或网络中传输的数据通常都是表示为字节串的。每个字节由</a:t>
            </a:r>
            <a:r>
              <a:rPr lang="en-US" altLang="zh-CN" i="0" dirty="0">
                <a:latin typeface="+mn-lt"/>
                <a:ea typeface="楷体_GB2312" panose="02010609030101010101" pitchFamily="49" charset="-122"/>
              </a:rPr>
              <a:t>8</a:t>
            </a:r>
            <a:r>
              <a:rPr lang="zh-CN" altLang="en-US" i="0" dirty="0">
                <a:latin typeface="+mn-lt"/>
                <a:ea typeface="楷体_GB2312" panose="02010609030101010101" pitchFamily="49" charset="-122"/>
              </a:rPr>
              <a:t>个字位组成，要表示</a:t>
            </a:r>
            <a:r>
              <a:rPr lang="en-US" altLang="zh-CN" i="0" dirty="0">
                <a:latin typeface="+mn-lt"/>
                <a:ea typeface="楷体_GB2312" panose="02010609030101010101" pitchFamily="49" charset="-122"/>
              </a:rPr>
              <a:t>100</a:t>
            </a:r>
            <a:r>
              <a:rPr lang="zh-CN" altLang="en-US" i="0" dirty="0">
                <a:latin typeface="+mn-lt"/>
                <a:ea typeface="楷体_GB2312" panose="02010609030101010101" pitchFamily="49" charset="-122"/>
              </a:rPr>
              <a:t>个字位需要多少个字节呢？</a:t>
            </a:r>
            <a:endParaRPr lang="en-US" altLang="zh-CN" i="0" dirty="0">
              <a:latin typeface="+mn-lt"/>
              <a:ea typeface="楷体_GB2312" panose="02010609030101010101" pitchFamily="49" charset="-122"/>
            </a:endParaRPr>
          </a:p>
          <a:p>
            <a:pPr marL="173355" indent="-173355" latinLnBrk="1">
              <a:lnSpc>
                <a:spcPct val="110000"/>
              </a:lnSpc>
              <a:spcBef>
                <a:spcPts val="2400"/>
              </a:spcBef>
              <a:buFont typeface="Arial" panose="020B0604020202020204" pitchFamily="34" charset="0"/>
              <a:buChar char="•"/>
              <a:defRPr/>
            </a:pPr>
            <a:r>
              <a:rPr lang="zh-CN" altLang="en-US" i="0" dirty="0">
                <a:latin typeface="+mn-lt"/>
                <a:ea typeface="楷体_GB2312" panose="02010609030101010101" pitchFamily="49" charset="-122"/>
              </a:rPr>
              <a:t>异步传输模式</a:t>
            </a:r>
            <a:r>
              <a:rPr lang="en-US" altLang="zh-CN" i="0" dirty="0">
                <a:latin typeface="+mn-lt"/>
                <a:ea typeface="楷体_GB2312" panose="02010609030101010101" pitchFamily="49" charset="-122"/>
              </a:rPr>
              <a:t>asynchronous transfer mode (ATM)</a:t>
            </a:r>
            <a:r>
              <a:rPr lang="zh-CN" altLang="en-US" i="0" dirty="0">
                <a:latin typeface="+mn-lt"/>
                <a:ea typeface="楷体_GB2312" panose="02010609030101010101" pitchFamily="49" charset="-122"/>
              </a:rPr>
              <a:t>下，数据按</a:t>
            </a:r>
            <a:r>
              <a:rPr lang="en-US" altLang="zh-CN" i="0" dirty="0">
                <a:latin typeface="+mn-lt"/>
                <a:ea typeface="楷体_GB2312" panose="02010609030101010101" pitchFamily="49" charset="-122"/>
              </a:rPr>
              <a:t>53</a:t>
            </a:r>
            <a:r>
              <a:rPr lang="zh-CN" altLang="en-US" i="0" dirty="0">
                <a:latin typeface="+mn-lt"/>
                <a:ea typeface="楷体_GB2312" panose="02010609030101010101" pitchFamily="49" charset="-122"/>
              </a:rPr>
              <a:t>个字节分组，每组称为一个信元。以速率每秒</a:t>
            </a:r>
            <a:r>
              <a:rPr lang="en-US" altLang="zh-CN" i="0" dirty="0">
                <a:latin typeface="+mn-lt"/>
                <a:ea typeface="楷体_GB2312" panose="02010609030101010101" pitchFamily="49" charset="-122"/>
              </a:rPr>
              <a:t>500</a:t>
            </a:r>
            <a:r>
              <a:rPr lang="zh-CN" altLang="en-US" i="0" dirty="0">
                <a:latin typeface="+mn-lt"/>
                <a:ea typeface="楷体_GB2312" panose="02010609030101010101" pitchFamily="49" charset="-122"/>
              </a:rPr>
              <a:t>千字位传输数据的连接上，一分钟能传输多少个</a:t>
            </a:r>
            <a:r>
              <a:rPr lang="en-US" altLang="zh-CN" i="0" dirty="0">
                <a:latin typeface="+mn-lt"/>
                <a:ea typeface="楷体_GB2312" panose="02010609030101010101" pitchFamily="49" charset="-122"/>
              </a:rPr>
              <a:t>ATM</a:t>
            </a:r>
            <a:r>
              <a:rPr lang="zh-CN" altLang="en-US" i="0" dirty="0">
                <a:latin typeface="+mn-lt"/>
                <a:ea typeface="楷体_GB2312" panose="02010609030101010101" pitchFamily="49" charset="-122"/>
              </a:rPr>
              <a:t>信元？</a:t>
            </a:r>
            <a:endParaRPr lang="en-US" altLang="zh-CN" i="0" dirty="0">
              <a:latin typeface="+mn-lt"/>
              <a:ea typeface="楷体_GB2312" panose="02010609030101010101" pitchFamily="49" charset="-122"/>
            </a:endParaRPr>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6146" name="Rectangle 2"/>
          <p:cNvSpPr>
            <a:spLocks noChangeArrowheads="1"/>
          </p:cNvSpPr>
          <p:nvPr/>
        </p:nvSpPr>
        <p:spPr bwMode="auto">
          <a:xfrm>
            <a:off x="983432" y="1340769"/>
            <a:ext cx="10297144" cy="5400600"/>
          </a:xfrm>
          <a:prstGeom prst="rect">
            <a:avLst/>
          </a:prstGeom>
          <a:noFill/>
          <a:ln w="9525">
            <a:noFill/>
            <a:miter lim="800000"/>
          </a:ln>
        </p:spPr>
        <p:txBody>
          <a:bodyPr/>
          <a:lstStyle/>
          <a:p>
            <a:pPr latinLnBrk="1">
              <a:buClr>
                <a:srgbClr val="006600"/>
              </a:buClr>
              <a:buFont typeface="Webdings" panose="05030102010509060703" pitchFamily="18" charset="2"/>
              <a:buChar char="P"/>
            </a:pPr>
            <a:r>
              <a:rPr lang="zh-CN" altLang="en-US" b="1" i="0" dirty="0">
                <a:solidFill>
                  <a:srgbClr val="000099"/>
                </a:solidFill>
                <a:latin typeface="Arial Black" panose="020B0A04020102020204" pitchFamily="34" charset="0"/>
                <a:ea typeface="黑体" panose="02010609060101010101" pitchFamily="2" charset="-122"/>
              </a:rPr>
              <a:t> 证明：若</a:t>
            </a:r>
            <a:r>
              <a:rPr lang="en-US" altLang="zh-CN" b="1" i="0" dirty="0">
                <a:solidFill>
                  <a:srgbClr val="000099"/>
                </a:solidFill>
                <a:latin typeface="Arial Black" panose="020B0A04020102020204" pitchFamily="34" charset="0"/>
                <a:ea typeface="黑体" panose="02010609060101010101" pitchFamily="2" charset="-122"/>
              </a:rPr>
              <a:t>x</a:t>
            </a:r>
            <a:r>
              <a:rPr lang="zh-CN" altLang="en-US" b="1" i="0" dirty="0">
                <a:solidFill>
                  <a:srgbClr val="000099"/>
                </a:solidFill>
                <a:latin typeface="Arial Black" panose="020B0A04020102020204" pitchFamily="34" charset="0"/>
                <a:ea typeface="黑体" panose="02010609060101010101" pitchFamily="2" charset="-122"/>
              </a:rPr>
              <a:t>是实数，那么</a:t>
            </a:r>
            <a:r>
              <a:rPr lang="zh-CN" altLang="en-US" b="1" i="0" dirty="0">
                <a:solidFill>
                  <a:srgbClr val="000099"/>
                </a:solidFill>
                <a:latin typeface="Arial Black" panose="020B0A04020102020204" pitchFamily="34" charset="0"/>
                <a:ea typeface="黑体" panose="02010609060101010101" pitchFamily="2" charset="-122"/>
                <a:sym typeface="Symbol" panose="05050102010706020507" pitchFamily="18" charset="2"/>
              </a:rPr>
              <a:t></a:t>
            </a:r>
            <a:r>
              <a:rPr lang="en-US" altLang="zh-CN" b="1" i="0" dirty="0">
                <a:solidFill>
                  <a:srgbClr val="000099"/>
                </a:solidFill>
                <a:latin typeface="Arial Black" panose="020B0A04020102020204" pitchFamily="34" charset="0"/>
                <a:ea typeface="黑体" panose="02010609060101010101" pitchFamily="2" charset="-122"/>
              </a:rPr>
              <a:t>2x</a:t>
            </a:r>
            <a:r>
              <a:rPr lang="en-US" altLang="zh-CN" b="1" i="0" dirty="0">
                <a:solidFill>
                  <a:srgbClr val="000099"/>
                </a:solidFill>
                <a:latin typeface="Arial Black" panose="020B0A04020102020204" pitchFamily="34" charset="0"/>
                <a:ea typeface="黑体" panose="02010609060101010101" pitchFamily="2" charset="-122"/>
                <a:sym typeface="Symbol" panose="05050102010706020507" pitchFamily="18" charset="2"/>
              </a:rPr>
              <a:t></a:t>
            </a:r>
            <a:r>
              <a:rPr lang="en-US" altLang="zh-CN" b="1" i="0" dirty="0">
                <a:solidFill>
                  <a:srgbClr val="000099"/>
                </a:solidFill>
                <a:latin typeface="Arial Black" panose="020B0A04020102020204" pitchFamily="34" charset="0"/>
                <a:ea typeface="黑体" panose="02010609060101010101" pitchFamily="2" charset="-122"/>
              </a:rPr>
              <a:t>= </a:t>
            </a:r>
            <a:r>
              <a:rPr lang="en-US" altLang="zh-CN" b="1" i="0" dirty="0">
                <a:solidFill>
                  <a:srgbClr val="000099"/>
                </a:solidFill>
                <a:latin typeface="Arial Black" panose="020B0A04020102020204" pitchFamily="34" charset="0"/>
                <a:ea typeface="黑体" panose="02010609060101010101" pitchFamily="2" charset="-122"/>
                <a:sym typeface="Symbol" panose="05050102010706020507" pitchFamily="18" charset="2"/>
              </a:rPr>
              <a:t></a:t>
            </a:r>
            <a:r>
              <a:rPr lang="en-US" altLang="zh-CN" b="1" i="0" dirty="0">
                <a:solidFill>
                  <a:srgbClr val="000099"/>
                </a:solidFill>
                <a:latin typeface="Arial Black" panose="020B0A04020102020204" pitchFamily="34" charset="0"/>
                <a:ea typeface="黑体" panose="02010609060101010101" pitchFamily="2" charset="-122"/>
              </a:rPr>
              <a:t>x</a:t>
            </a:r>
            <a:r>
              <a:rPr lang="en-US" altLang="zh-CN" b="1" i="0" dirty="0">
                <a:solidFill>
                  <a:srgbClr val="000099"/>
                </a:solidFill>
                <a:latin typeface="Arial Black" panose="020B0A04020102020204" pitchFamily="34" charset="0"/>
                <a:ea typeface="黑体" panose="02010609060101010101" pitchFamily="2" charset="-122"/>
                <a:sym typeface="Symbol" panose="05050102010706020507" pitchFamily="18" charset="2"/>
              </a:rPr>
              <a:t></a:t>
            </a:r>
            <a:r>
              <a:rPr lang="en-US" altLang="zh-CN" i="0" dirty="0">
                <a:latin typeface="Arial Black" panose="020B0A04020102020204" pitchFamily="34" charset="0"/>
                <a:ea typeface="黑体" panose="02010609060101010101" pitchFamily="2" charset="-122"/>
              </a:rPr>
              <a:t> </a:t>
            </a:r>
            <a:r>
              <a:rPr lang="en-US" altLang="zh-CN" b="1" i="0" dirty="0">
                <a:solidFill>
                  <a:srgbClr val="000099"/>
                </a:solidFill>
                <a:latin typeface="Arial Black" panose="020B0A04020102020204" pitchFamily="34" charset="0"/>
                <a:ea typeface="黑体" panose="02010609060101010101" pitchFamily="2" charset="-122"/>
              </a:rPr>
              <a:t>+ </a:t>
            </a:r>
            <a:r>
              <a:rPr lang="en-US" altLang="zh-CN" b="1" i="0" dirty="0">
                <a:solidFill>
                  <a:srgbClr val="000099"/>
                </a:solidFill>
                <a:latin typeface="Arial Black" panose="020B0A04020102020204" pitchFamily="34" charset="0"/>
                <a:ea typeface="黑体" panose="02010609060101010101" pitchFamily="2" charset="-122"/>
                <a:sym typeface="Symbol" panose="05050102010706020507" pitchFamily="18" charset="2"/>
              </a:rPr>
              <a:t></a:t>
            </a:r>
            <a:r>
              <a:rPr lang="en-US" altLang="zh-CN" b="1" i="0" dirty="0">
                <a:solidFill>
                  <a:srgbClr val="000099"/>
                </a:solidFill>
                <a:latin typeface="Arial Black" panose="020B0A04020102020204" pitchFamily="34" charset="0"/>
                <a:ea typeface="黑体" panose="02010609060101010101" pitchFamily="2" charset="-122"/>
              </a:rPr>
              <a:t>x+1/2</a:t>
            </a:r>
            <a:r>
              <a:rPr lang="en-US" altLang="zh-CN" b="1" i="0" dirty="0">
                <a:solidFill>
                  <a:srgbClr val="000099"/>
                </a:solidFill>
                <a:latin typeface="Arial Black" panose="020B0A04020102020204" pitchFamily="34" charset="0"/>
                <a:ea typeface="黑体" panose="02010609060101010101" pitchFamily="2" charset="-122"/>
                <a:sym typeface="Symbol" panose="05050102010706020507" pitchFamily="18" charset="2"/>
              </a:rPr>
              <a:t></a:t>
            </a:r>
            <a:r>
              <a:rPr lang="en-US" altLang="zh-CN" b="1" i="0" dirty="0">
                <a:latin typeface="Arial Black" panose="020B0A04020102020204" pitchFamily="34" charset="0"/>
              </a:rPr>
              <a:t> </a:t>
            </a:r>
          </a:p>
          <a:p>
            <a:pPr latinLnBrk="1">
              <a:buClr>
                <a:srgbClr val="990000"/>
              </a:buClr>
              <a:buFont typeface="Webdings" panose="05030102010509060703" pitchFamily="18" charset="2"/>
              <a:buChar char="²"/>
            </a:pPr>
            <a:r>
              <a:rPr lang="zh-CN" altLang="en-US" b="1" i="0" dirty="0">
                <a:ea typeface="仿宋" panose="02010609060101010101" charset="-122"/>
              </a:rPr>
              <a:t>令</a:t>
            </a:r>
            <a:r>
              <a:rPr lang="en-US" altLang="zh-CN" b="1" i="0" dirty="0">
                <a:ea typeface="仿宋" panose="02010609060101010101" charset="-122"/>
              </a:rPr>
              <a:t>x = n + e</a:t>
            </a:r>
            <a:r>
              <a:rPr lang="zh-CN" altLang="en-US" b="1" i="0" dirty="0">
                <a:ea typeface="仿宋" panose="02010609060101010101" charset="-122"/>
              </a:rPr>
              <a:t>，</a:t>
            </a:r>
            <a:r>
              <a:rPr lang="en-US" altLang="zh-CN" b="1" i="0" dirty="0">
                <a:ea typeface="仿宋" panose="02010609060101010101" charset="-122"/>
              </a:rPr>
              <a:t>n </a:t>
            </a:r>
            <a:r>
              <a:rPr lang="en-US" altLang="zh-CN" b="1" i="0" dirty="0">
                <a:sym typeface="Symbol" panose="05050102010706020507" pitchFamily="18" charset="2"/>
              </a:rPr>
              <a:t></a:t>
            </a:r>
            <a:r>
              <a:rPr lang="en-US" altLang="zh-CN" i="0" dirty="0"/>
              <a:t> Z</a:t>
            </a:r>
            <a:r>
              <a:rPr lang="zh-CN" altLang="en-US" b="1" i="0" dirty="0">
                <a:ea typeface="仿宋" panose="02010609060101010101" charset="-122"/>
              </a:rPr>
              <a:t>，</a:t>
            </a:r>
            <a:r>
              <a:rPr lang="en-US" altLang="zh-CN" b="1" i="0" dirty="0">
                <a:ea typeface="仿宋" panose="02010609060101010101" charset="-122"/>
              </a:rPr>
              <a:t>0 </a:t>
            </a:r>
            <a:r>
              <a:rPr lang="en-US" altLang="zh-CN" b="1" i="0" dirty="0">
                <a:ea typeface="仿宋" panose="02010609060101010101" charset="-122"/>
                <a:sym typeface="Symbol" panose="05050102010706020507" pitchFamily="18" charset="2"/>
              </a:rPr>
              <a:t> </a:t>
            </a:r>
            <a:r>
              <a:rPr lang="en-US" altLang="zh-CN" b="1" i="0" dirty="0">
                <a:ea typeface="仿宋" panose="02010609060101010101" charset="-122"/>
              </a:rPr>
              <a:t>e &lt; 1</a:t>
            </a:r>
          </a:p>
          <a:p>
            <a:pPr latinLnBrk="1">
              <a:buClr>
                <a:srgbClr val="990000"/>
              </a:buClr>
              <a:buFont typeface="Webdings" panose="05030102010509060703" pitchFamily="18" charset="2"/>
              <a:buNone/>
            </a:pPr>
            <a:r>
              <a:rPr lang="en-US" altLang="zh-CN" b="1" i="0" dirty="0">
                <a:solidFill>
                  <a:srgbClr val="990000"/>
                </a:solidFill>
                <a:ea typeface="仿宋" panose="02010609060101010101" charset="-122"/>
              </a:rPr>
              <a:t>1) </a:t>
            </a:r>
            <a:r>
              <a:rPr lang="en-US" altLang="zh-CN" b="1" i="0" dirty="0">
                <a:solidFill>
                  <a:srgbClr val="990000"/>
                </a:solidFill>
              </a:rPr>
              <a:t>0 </a:t>
            </a:r>
            <a:r>
              <a:rPr lang="en-US" altLang="zh-CN" b="1" i="0" dirty="0">
                <a:solidFill>
                  <a:srgbClr val="990000"/>
                </a:solidFill>
                <a:sym typeface="Symbol" panose="05050102010706020507" pitchFamily="18" charset="2"/>
              </a:rPr>
              <a:t> </a:t>
            </a:r>
            <a:r>
              <a:rPr lang="en-US" altLang="zh-CN" b="1" i="0" dirty="0">
                <a:solidFill>
                  <a:srgbClr val="990000"/>
                </a:solidFill>
              </a:rPr>
              <a:t>e &lt; 1/2</a:t>
            </a:r>
          </a:p>
          <a:p>
            <a:pPr latinLnBrk="1">
              <a:buClr>
                <a:srgbClr val="990000"/>
              </a:buClr>
              <a:buFont typeface="Webdings" panose="05030102010509060703" pitchFamily="18" charset="2"/>
              <a:buNone/>
            </a:pPr>
            <a:r>
              <a:rPr lang="en-US" altLang="zh-CN" b="1" i="0" dirty="0"/>
              <a:t>    2x=2n+2e, ∵</a:t>
            </a:r>
            <a:r>
              <a:rPr lang="en-US" altLang="zh-CN" i="0" dirty="0"/>
              <a:t> </a:t>
            </a:r>
            <a:r>
              <a:rPr lang="en-US" altLang="zh-CN" b="1" i="0" dirty="0"/>
              <a:t>0 </a:t>
            </a:r>
            <a:r>
              <a:rPr lang="en-US" altLang="zh-CN" b="1" i="0" dirty="0">
                <a:sym typeface="Symbol" panose="05050102010706020507" pitchFamily="18" charset="2"/>
              </a:rPr>
              <a:t> 2</a:t>
            </a:r>
            <a:r>
              <a:rPr lang="en-US" altLang="zh-CN" b="1" i="0" dirty="0"/>
              <a:t>e &lt; 1, ∴ </a:t>
            </a:r>
            <a:r>
              <a:rPr lang="en-US" altLang="zh-CN" b="1" i="0" dirty="0">
                <a:solidFill>
                  <a:srgbClr val="006600"/>
                </a:solidFill>
                <a:latin typeface="Arial Black" panose="020B0A04020102020204" pitchFamily="34" charset="0"/>
                <a:sym typeface="Symbol" panose="05050102010706020507" pitchFamily="18" charset="2"/>
              </a:rPr>
              <a:t></a:t>
            </a:r>
            <a:r>
              <a:rPr lang="en-US" altLang="zh-CN" b="1" i="0" dirty="0">
                <a:solidFill>
                  <a:srgbClr val="006600"/>
                </a:solidFill>
                <a:latin typeface="Arial Black" panose="020B0A04020102020204" pitchFamily="34" charset="0"/>
              </a:rPr>
              <a:t>2x</a:t>
            </a:r>
            <a:r>
              <a:rPr lang="en-US" altLang="zh-CN" b="1" i="0" dirty="0">
                <a:solidFill>
                  <a:srgbClr val="006600"/>
                </a:solidFill>
                <a:latin typeface="Arial Black" panose="020B0A04020102020204" pitchFamily="34" charset="0"/>
                <a:sym typeface="Symbol" panose="05050102010706020507" pitchFamily="18" charset="2"/>
              </a:rPr>
              <a:t></a:t>
            </a:r>
            <a:r>
              <a:rPr lang="en-US" altLang="zh-CN" b="1" i="0" dirty="0">
                <a:sym typeface="Symbol" panose="05050102010706020507" pitchFamily="18" charset="2"/>
              </a:rPr>
              <a:t>=</a:t>
            </a:r>
            <a:r>
              <a:rPr lang="en-US" altLang="zh-CN" b="1" i="0" dirty="0">
                <a:solidFill>
                  <a:srgbClr val="000099"/>
                </a:solidFill>
                <a:sym typeface="Symbol" panose="05050102010706020507" pitchFamily="18" charset="2"/>
              </a:rPr>
              <a:t>2n</a:t>
            </a:r>
          </a:p>
          <a:p>
            <a:pPr latinLnBrk="1">
              <a:buClr>
                <a:srgbClr val="990000"/>
              </a:buClr>
              <a:buFont typeface="Webdings" panose="05030102010509060703" pitchFamily="18" charset="2"/>
              <a:buNone/>
            </a:pPr>
            <a:r>
              <a:rPr lang="en-US" altLang="zh-CN" b="1" i="0" dirty="0">
                <a:sym typeface="Symbol" panose="05050102010706020507" pitchFamily="18" charset="2"/>
              </a:rPr>
              <a:t>    x+1/2=n+(e+1/2), </a:t>
            </a:r>
            <a:r>
              <a:rPr lang="en-US" altLang="zh-CN" b="1" i="0" dirty="0"/>
              <a:t>∵</a:t>
            </a:r>
            <a:r>
              <a:rPr lang="en-US" altLang="zh-CN" i="0" dirty="0">
                <a:sym typeface="Symbol" panose="05050102010706020507" pitchFamily="18" charset="2"/>
              </a:rPr>
              <a:t> </a:t>
            </a:r>
            <a:r>
              <a:rPr lang="en-US" altLang="zh-CN" b="1" i="0" dirty="0"/>
              <a:t>0 </a:t>
            </a:r>
            <a:r>
              <a:rPr lang="en-US" altLang="zh-CN" b="1" i="0" dirty="0">
                <a:sym typeface="Symbol" panose="05050102010706020507" pitchFamily="18" charset="2"/>
              </a:rPr>
              <a:t> </a:t>
            </a:r>
            <a:r>
              <a:rPr lang="en-US" altLang="zh-CN" b="1" i="0" dirty="0"/>
              <a:t>e+1/2 &lt; 1,∴ </a:t>
            </a:r>
            <a:r>
              <a:rPr lang="en-US" altLang="zh-CN" b="1" i="0" dirty="0">
                <a:sym typeface="Symbol" panose="05050102010706020507" pitchFamily="18" charset="2"/>
              </a:rPr>
              <a:t></a:t>
            </a:r>
            <a:r>
              <a:rPr lang="en-US" altLang="zh-CN" b="1" i="0" dirty="0"/>
              <a:t>x+1/2</a:t>
            </a:r>
            <a:r>
              <a:rPr lang="en-US" altLang="zh-CN" b="1" i="0" dirty="0">
                <a:sym typeface="Symbol" panose="05050102010706020507" pitchFamily="18" charset="2"/>
              </a:rPr>
              <a:t>=n</a:t>
            </a:r>
            <a:r>
              <a:rPr lang="zh-CN" altLang="en-US" b="1" i="0" dirty="0">
                <a:sym typeface="Symbol" panose="05050102010706020507" pitchFamily="18" charset="2"/>
              </a:rPr>
              <a:t>， </a:t>
            </a:r>
          </a:p>
          <a:p>
            <a:pPr latinLnBrk="1">
              <a:buClr>
                <a:srgbClr val="990000"/>
              </a:buClr>
              <a:buFont typeface="Webdings" panose="05030102010509060703" pitchFamily="18" charset="2"/>
              <a:buNone/>
            </a:pPr>
            <a:r>
              <a:rPr lang="zh-CN" altLang="en-US" b="1" i="0" dirty="0">
                <a:sym typeface="Symbol" panose="05050102010706020507" pitchFamily="18" charset="2"/>
              </a:rPr>
              <a:t>    </a:t>
            </a:r>
            <a:r>
              <a:rPr lang="zh-CN" altLang="en-US" b="1" i="0" dirty="0">
                <a:solidFill>
                  <a:srgbClr val="006600"/>
                </a:solidFill>
                <a:latin typeface="Arial Black" panose="020B0A04020102020204" pitchFamily="34" charset="0"/>
                <a:sym typeface="Symbol" panose="05050102010706020507" pitchFamily="18" charset="2"/>
              </a:rPr>
              <a:t></a:t>
            </a:r>
            <a:r>
              <a:rPr lang="en-US" altLang="zh-CN" b="1" i="0" dirty="0">
                <a:solidFill>
                  <a:srgbClr val="006600"/>
                </a:solidFill>
                <a:latin typeface="Arial Black" panose="020B0A04020102020204" pitchFamily="34" charset="0"/>
              </a:rPr>
              <a:t>x</a:t>
            </a:r>
            <a:r>
              <a:rPr lang="en-US" altLang="zh-CN" b="1" i="0" dirty="0">
                <a:solidFill>
                  <a:srgbClr val="006600"/>
                </a:solidFill>
                <a:latin typeface="Arial Black" panose="020B0A04020102020204" pitchFamily="34" charset="0"/>
                <a:sym typeface="Symbol" panose="05050102010706020507" pitchFamily="18" charset="2"/>
              </a:rPr>
              <a:t></a:t>
            </a:r>
            <a:r>
              <a:rPr lang="en-US" altLang="zh-CN" i="0" dirty="0">
                <a:solidFill>
                  <a:srgbClr val="006600"/>
                </a:solidFill>
                <a:latin typeface="Arial Black" panose="020B0A04020102020204" pitchFamily="34" charset="0"/>
              </a:rPr>
              <a:t> </a:t>
            </a:r>
            <a:r>
              <a:rPr lang="en-US" altLang="zh-CN" b="1" i="0" dirty="0">
                <a:solidFill>
                  <a:srgbClr val="006600"/>
                </a:solidFill>
                <a:latin typeface="Arial Black" panose="020B0A04020102020204" pitchFamily="34" charset="0"/>
              </a:rPr>
              <a:t>+ </a:t>
            </a:r>
            <a:r>
              <a:rPr lang="en-US" altLang="zh-CN" b="1" i="0" dirty="0">
                <a:solidFill>
                  <a:srgbClr val="006600"/>
                </a:solidFill>
                <a:latin typeface="Arial Black" panose="020B0A04020102020204" pitchFamily="34" charset="0"/>
                <a:sym typeface="Symbol" panose="05050102010706020507" pitchFamily="18" charset="2"/>
              </a:rPr>
              <a:t></a:t>
            </a:r>
            <a:r>
              <a:rPr lang="en-US" altLang="zh-CN" b="1" i="0" dirty="0">
                <a:solidFill>
                  <a:srgbClr val="006600"/>
                </a:solidFill>
                <a:latin typeface="Arial Black" panose="020B0A04020102020204" pitchFamily="34" charset="0"/>
              </a:rPr>
              <a:t>x+1/2</a:t>
            </a:r>
            <a:r>
              <a:rPr lang="en-US" altLang="zh-CN" b="1" i="0" dirty="0">
                <a:solidFill>
                  <a:srgbClr val="006600"/>
                </a:solidFill>
                <a:latin typeface="Arial Black" panose="020B0A04020102020204" pitchFamily="34" charset="0"/>
                <a:sym typeface="Symbol" panose="05050102010706020507" pitchFamily="18" charset="2"/>
              </a:rPr>
              <a:t></a:t>
            </a:r>
            <a:r>
              <a:rPr lang="en-US" altLang="zh-CN" b="1" i="0" dirty="0">
                <a:sym typeface="Symbol" panose="05050102010706020507" pitchFamily="18" charset="2"/>
              </a:rPr>
              <a:t>=</a:t>
            </a:r>
            <a:r>
              <a:rPr lang="en-US" altLang="zh-CN" b="1" i="0" dirty="0" err="1">
                <a:sym typeface="Symbol" panose="05050102010706020507" pitchFamily="18" charset="2"/>
              </a:rPr>
              <a:t>n+n</a:t>
            </a:r>
            <a:r>
              <a:rPr lang="en-US" altLang="zh-CN" b="1" i="0" dirty="0">
                <a:sym typeface="Symbol" panose="05050102010706020507" pitchFamily="18" charset="2"/>
              </a:rPr>
              <a:t>=</a:t>
            </a:r>
            <a:r>
              <a:rPr lang="en-US" altLang="zh-CN" b="1" i="0" dirty="0">
                <a:solidFill>
                  <a:srgbClr val="000099"/>
                </a:solidFill>
                <a:sym typeface="Symbol" panose="05050102010706020507" pitchFamily="18" charset="2"/>
              </a:rPr>
              <a:t>2n</a:t>
            </a:r>
          </a:p>
          <a:p>
            <a:pPr latinLnBrk="1"/>
            <a:r>
              <a:rPr lang="en-US" altLang="zh-CN" b="1" i="0" dirty="0">
                <a:solidFill>
                  <a:srgbClr val="990000"/>
                </a:solidFill>
                <a:sym typeface="Symbol" panose="05050102010706020507" pitchFamily="18" charset="2"/>
              </a:rPr>
              <a:t>2) </a:t>
            </a:r>
            <a:r>
              <a:rPr lang="en-US" altLang="zh-CN" b="1" i="0" dirty="0">
                <a:solidFill>
                  <a:srgbClr val="990000"/>
                </a:solidFill>
              </a:rPr>
              <a:t>1/2 </a:t>
            </a:r>
            <a:r>
              <a:rPr lang="en-US" altLang="zh-CN" b="1" i="0" dirty="0">
                <a:solidFill>
                  <a:srgbClr val="990000"/>
                </a:solidFill>
                <a:sym typeface="Symbol" panose="05050102010706020507" pitchFamily="18" charset="2"/>
              </a:rPr>
              <a:t> </a:t>
            </a:r>
            <a:r>
              <a:rPr lang="en-US" altLang="zh-CN" b="1" i="0" dirty="0">
                <a:solidFill>
                  <a:srgbClr val="990000"/>
                </a:solidFill>
              </a:rPr>
              <a:t>e &lt; 1</a:t>
            </a:r>
          </a:p>
          <a:p>
            <a:pPr latinLnBrk="1"/>
            <a:r>
              <a:rPr lang="en-US" altLang="zh-CN" b="1" i="0" dirty="0"/>
              <a:t>    2x=2n+2e=(2n+1)+(2e-1), </a:t>
            </a:r>
          </a:p>
          <a:p>
            <a:pPr latinLnBrk="1"/>
            <a:r>
              <a:rPr lang="en-US" altLang="zh-CN" b="1" i="0" dirty="0"/>
              <a:t>    ∵</a:t>
            </a:r>
            <a:r>
              <a:rPr lang="en-US" altLang="zh-CN" i="0" dirty="0"/>
              <a:t> </a:t>
            </a:r>
            <a:r>
              <a:rPr lang="en-US" altLang="zh-CN" b="1" i="0" dirty="0"/>
              <a:t>0 </a:t>
            </a:r>
            <a:r>
              <a:rPr lang="en-US" altLang="zh-CN" b="1" i="0" dirty="0">
                <a:sym typeface="Symbol" panose="05050102010706020507" pitchFamily="18" charset="2"/>
              </a:rPr>
              <a:t> 2</a:t>
            </a:r>
            <a:r>
              <a:rPr lang="en-US" altLang="zh-CN" b="1" i="0" dirty="0"/>
              <a:t>e-1 &lt; 1, ∴</a:t>
            </a:r>
            <a:r>
              <a:rPr lang="en-US" altLang="zh-CN" i="0" dirty="0"/>
              <a:t> </a:t>
            </a:r>
            <a:r>
              <a:rPr lang="en-US" altLang="zh-CN" b="1" i="0" dirty="0">
                <a:solidFill>
                  <a:srgbClr val="006600"/>
                </a:solidFill>
                <a:latin typeface="Arial Black" panose="020B0A04020102020204" pitchFamily="34" charset="0"/>
                <a:sym typeface="Symbol" panose="05050102010706020507" pitchFamily="18" charset="2"/>
              </a:rPr>
              <a:t></a:t>
            </a:r>
            <a:r>
              <a:rPr lang="en-US" altLang="zh-CN" b="1" i="0" dirty="0">
                <a:solidFill>
                  <a:srgbClr val="006600"/>
                </a:solidFill>
                <a:latin typeface="Arial Black" panose="020B0A04020102020204" pitchFamily="34" charset="0"/>
              </a:rPr>
              <a:t>2x</a:t>
            </a:r>
            <a:r>
              <a:rPr lang="en-US" altLang="zh-CN" b="1" i="0" dirty="0">
                <a:solidFill>
                  <a:srgbClr val="006600"/>
                </a:solidFill>
                <a:latin typeface="Arial Black" panose="020B0A04020102020204" pitchFamily="34" charset="0"/>
                <a:sym typeface="Symbol" panose="05050102010706020507" pitchFamily="18" charset="2"/>
              </a:rPr>
              <a:t></a:t>
            </a:r>
            <a:r>
              <a:rPr lang="en-US" altLang="zh-CN" b="1" i="0" dirty="0">
                <a:sym typeface="Symbol" panose="05050102010706020507" pitchFamily="18" charset="2"/>
              </a:rPr>
              <a:t>=</a:t>
            </a:r>
            <a:r>
              <a:rPr lang="en-US" altLang="zh-CN" b="1" i="0" dirty="0">
                <a:solidFill>
                  <a:srgbClr val="000099"/>
                </a:solidFill>
                <a:sym typeface="Symbol" panose="05050102010706020507" pitchFamily="18" charset="2"/>
              </a:rPr>
              <a:t>2n+1</a:t>
            </a:r>
          </a:p>
          <a:p>
            <a:pPr latinLnBrk="1"/>
            <a:r>
              <a:rPr lang="en-US" altLang="zh-CN" b="1" i="0" dirty="0">
                <a:sym typeface="Symbol" panose="05050102010706020507" pitchFamily="18" charset="2"/>
              </a:rPr>
              <a:t>    x+1/2=n+(e+1/2)=(n+1)+(e-1/2), </a:t>
            </a:r>
          </a:p>
          <a:p>
            <a:pPr latinLnBrk="1"/>
            <a:r>
              <a:rPr lang="en-US" altLang="zh-CN" b="1" i="0" dirty="0">
                <a:sym typeface="Symbol" panose="05050102010706020507" pitchFamily="18" charset="2"/>
              </a:rPr>
              <a:t>    </a:t>
            </a:r>
            <a:r>
              <a:rPr lang="en-US" altLang="zh-CN" b="1" i="0" dirty="0"/>
              <a:t>∵</a:t>
            </a:r>
            <a:r>
              <a:rPr lang="en-US" altLang="zh-CN" b="1" i="0" dirty="0">
                <a:sym typeface="Symbol" panose="05050102010706020507" pitchFamily="18" charset="2"/>
              </a:rPr>
              <a:t> </a:t>
            </a:r>
            <a:r>
              <a:rPr lang="en-US" altLang="zh-CN" b="1" i="0" dirty="0"/>
              <a:t>0 </a:t>
            </a:r>
            <a:r>
              <a:rPr lang="en-US" altLang="zh-CN" b="1" i="0" dirty="0">
                <a:sym typeface="Symbol" panose="05050102010706020507" pitchFamily="18" charset="2"/>
              </a:rPr>
              <a:t> </a:t>
            </a:r>
            <a:r>
              <a:rPr lang="en-US" altLang="zh-CN" b="1" i="0" dirty="0"/>
              <a:t>e-1/2 &lt; 1, ∴</a:t>
            </a:r>
            <a:r>
              <a:rPr lang="en-US" altLang="zh-CN" i="0" dirty="0"/>
              <a:t> </a:t>
            </a:r>
            <a:r>
              <a:rPr lang="en-US" altLang="zh-CN" b="1" i="0" dirty="0">
                <a:sym typeface="Symbol" panose="05050102010706020507" pitchFamily="18" charset="2"/>
              </a:rPr>
              <a:t></a:t>
            </a:r>
            <a:r>
              <a:rPr lang="en-US" altLang="zh-CN" b="1" i="0" dirty="0"/>
              <a:t>x+1/2</a:t>
            </a:r>
            <a:r>
              <a:rPr lang="en-US" altLang="zh-CN" b="1" i="0" dirty="0">
                <a:sym typeface="Symbol" panose="05050102010706020507" pitchFamily="18" charset="2"/>
              </a:rPr>
              <a:t>=n+1</a:t>
            </a:r>
          </a:p>
          <a:p>
            <a:pPr latinLnBrk="1"/>
            <a:r>
              <a:rPr lang="en-US" altLang="zh-CN" b="1" i="0" dirty="0">
                <a:sym typeface="Symbol" panose="05050102010706020507" pitchFamily="18" charset="2"/>
              </a:rPr>
              <a:t>                         </a:t>
            </a:r>
            <a:r>
              <a:rPr lang="en-US" altLang="zh-CN" b="1" i="0" dirty="0">
                <a:solidFill>
                  <a:srgbClr val="006600"/>
                </a:solidFill>
                <a:latin typeface="Arial Black" panose="020B0A04020102020204" pitchFamily="34" charset="0"/>
                <a:sym typeface="Symbol" panose="05050102010706020507" pitchFamily="18" charset="2"/>
              </a:rPr>
              <a:t></a:t>
            </a:r>
            <a:r>
              <a:rPr lang="en-US" altLang="zh-CN" b="1" i="0" dirty="0">
                <a:solidFill>
                  <a:srgbClr val="006600"/>
                </a:solidFill>
                <a:latin typeface="Arial Black" panose="020B0A04020102020204" pitchFamily="34" charset="0"/>
              </a:rPr>
              <a:t>x</a:t>
            </a:r>
            <a:r>
              <a:rPr lang="en-US" altLang="zh-CN" b="1" i="0" dirty="0">
                <a:solidFill>
                  <a:srgbClr val="006600"/>
                </a:solidFill>
                <a:latin typeface="Arial Black" panose="020B0A04020102020204" pitchFamily="34" charset="0"/>
                <a:sym typeface="Symbol" panose="05050102010706020507" pitchFamily="18" charset="2"/>
              </a:rPr>
              <a:t></a:t>
            </a:r>
            <a:r>
              <a:rPr lang="en-US" altLang="zh-CN" i="0" dirty="0">
                <a:solidFill>
                  <a:srgbClr val="006600"/>
                </a:solidFill>
                <a:latin typeface="Arial Black" panose="020B0A04020102020204" pitchFamily="34" charset="0"/>
              </a:rPr>
              <a:t> </a:t>
            </a:r>
            <a:r>
              <a:rPr lang="en-US" altLang="zh-CN" b="1" i="0" dirty="0">
                <a:solidFill>
                  <a:srgbClr val="006600"/>
                </a:solidFill>
                <a:latin typeface="Arial Black" panose="020B0A04020102020204" pitchFamily="34" charset="0"/>
              </a:rPr>
              <a:t>+ </a:t>
            </a:r>
            <a:r>
              <a:rPr lang="en-US" altLang="zh-CN" b="1" i="0" dirty="0">
                <a:solidFill>
                  <a:srgbClr val="006600"/>
                </a:solidFill>
                <a:latin typeface="Arial Black" panose="020B0A04020102020204" pitchFamily="34" charset="0"/>
                <a:sym typeface="Symbol" panose="05050102010706020507" pitchFamily="18" charset="2"/>
              </a:rPr>
              <a:t></a:t>
            </a:r>
            <a:r>
              <a:rPr lang="en-US" altLang="zh-CN" b="1" i="0" dirty="0">
                <a:solidFill>
                  <a:srgbClr val="006600"/>
                </a:solidFill>
                <a:latin typeface="Arial Black" panose="020B0A04020102020204" pitchFamily="34" charset="0"/>
              </a:rPr>
              <a:t>x+1/2</a:t>
            </a:r>
            <a:r>
              <a:rPr lang="en-US" altLang="zh-CN" b="1" i="0" dirty="0">
                <a:solidFill>
                  <a:srgbClr val="006600"/>
                </a:solidFill>
                <a:latin typeface="Arial Black" panose="020B0A04020102020204" pitchFamily="34" charset="0"/>
                <a:sym typeface="Symbol" panose="05050102010706020507" pitchFamily="18" charset="2"/>
              </a:rPr>
              <a:t></a:t>
            </a:r>
            <a:r>
              <a:rPr lang="en-US" altLang="zh-CN" b="1" i="0" dirty="0">
                <a:sym typeface="Symbol" panose="05050102010706020507" pitchFamily="18" charset="2"/>
              </a:rPr>
              <a:t>=n+n+1=</a:t>
            </a:r>
            <a:r>
              <a:rPr lang="en-US" altLang="zh-CN" b="1" i="0" dirty="0">
                <a:solidFill>
                  <a:srgbClr val="000099"/>
                </a:solidFill>
                <a:sym typeface="Symbol" panose="05050102010706020507" pitchFamily="18" charset="2"/>
              </a:rPr>
              <a:t>2n+1</a:t>
            </a:r>
          </a:p>
        </p:txBody>
      </p:sp>
      <p:sp>
        <p:nvSpPr>
          <p:cNvPr id="3" name="Rectangle 2"/>
          <p:cNvSpPr txBox="1">
            <a:spLocks noChangeArrowheads="1"/>
          </p:cNvSpPr>
          <p:nvPr/>
        </p:nvSpPr>
        <p:spPr>
          <a:xfrm>
            <a:off x="695400" y="260648"/>
            <a:ext cx="7793037" cy="541338"/>
          </a:xfrm>
          <a:prstGeom prst="rect">
            <a:avLst/>
          </a:prstGeom>
        </p:spPr>
        <p:txBody>
          <a:bodyPr/>
          <a:lstStyle/>
          <a:p>
            <a:pPr eaLnBrk="0" hangingPunct="0">
              <a:defRPr/>
            </a:pPr>
            <a:r>
              <a:rPr lang="zh-CN" altLang="en-US" sz="3800" b="1" i="0" kern="0" dirty="0">
                <a:solidFill>
                  <a:schemeClr val="bg1"/>
                </a:solidFill>
                <a:latin typeface="仿宋_GB2312" panose="02010609030101010101" pitchFamily="49" charset="-122"/>
                <a:ea typeface="仿宋_GB2312" panose="02010609030101010101" pitchFamily="49" charset="-122"/>
                <a:cs typeface="+mj-cs"/>
              </a:rPr>
              <a:t>几个常用的函数：</a:t>
            </a:r>
            <a:endParaRPr lang="zh-CN" altLang="zh-CN" sz="3800" b="1" i="0" kern="0" dirty="0">
              <a:solidFill>
                <a:schemeClr val="bg1"/>
              </a:solidFill>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46146">
                                            <p:txEl>
                                              <p:pRg st="1" end="1"/>
                                            </p:txEl>
                                          </p:spTgt>
                                        </p:tgtEl>
                                        <p:attrNameLst>
                                          <p:attrName>style.visibility</p:attrName>
                                        </p:attrNameLst>
                                      </p:cBhvr>
                                      <p:to>
                                        <p:strVal val="visible"/>
                                      </p:to>
                                    </p:set>
                                    <p:animEffect transition="in" filter="dissolve">
                                      <p:cBhvr>
                                        <p:cTn id="7" dur="500"/>
                                        <p:tgtEl>
                                          <p:spTgt spid="64614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46146">
                                            <p:txEl>
                                              <p:pRg st="2" end="2"/>
                                            </p:txEl>
                                          </p:spTgt>
                                        </p:tgtEl>
                                        <p:attrNameLst>
                                          <p:attrName>style.visibility</p:attrName>
                                        </p:attrNameLst>
                                      </p:cBhvr>
                                      <p:to>
                                        <p:strVal val="visible"/>
                                      </p:to>
                                    </p:set>
                                    <p:animEffect transition="in" filter="dissolve">
                                      <p:cBhvr>
                                        <p:cTn id="12" dur="500"/>
                                        <p:tgtEl>
                                          <p:spTgt spid="64614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46146">
                                            <p:txEl>
                                              <p:pRg st="3" end="3"/>
                                            </p:txEl>
                                          </p:spTgt>
                                        </p:tgtEl>
                                        <p:attrNameLst>
                                          <p:attrName>style.visibility</p:attrName>
                                        </p:attrNameLst>
                                      </p:cBhvr>
                                      <p:to>
                                        <p:strVal val="visible"/>
                                      </p:to>
                                    </p:set>
                                    <p:animEffect transition="in" filter="dissolve">
                                      <p:cBhvr>
                                        <p:cTn id="17" dur="500"/>
                                        <p:tgtEl>
                                          <p:spTgt spid="64614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46146">
                                            <p:txEl>
                                              <p:pRg st="4" end="4"/>
                                            </p:txEl>
                                          </p:spTgt>
                                        </p:tgtEl>
                                        <p:attrNameLst>
                                          <p:attrName>style.visibility</p:attrName>
                                        </p:attrNameLst>
                                      </p:cBhvr>
                                      <p:to>
                                        <p:strVal val="visible"/>
                                      </p:to>
                                    </p:set>
                                    <p:animEffect transition="in" filter="dissolve">
                                      <p:cBhvr>
                                        <p:cTn id="22" dur="500"/>
                                        <p:tgtEl>
                                          <p:spTgt spid="64614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46146">
                                            <p:txEl>
                                              <p:pRg st="5" end="5"/>
                                            </p:txEl>
                                          </p:spTgt>
                                        </p:tgtEl>
                                        <p:attrNameLst>
                                          <p:attrName>style.visibility</p:attrName>
                                        </p:attrNameLst>
                                      </p:cBhvr>
                                      <p:to>
                                        <p:strVal val="visible"/>
                                      </p:to>
                                    </p:set>
                                    <p:animEffect transition="in" filter="dissolve">
                                      <p:cBhvr>
                                        <p:cTn id="27" dur="500"/>
                                        <p:tgtEl>
                                          <p:spTgt spid="64614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46146">
                                            <p:txEl>
                                              <p:pRg st="6" end="6"/>
                                            </p:txEl>
                                          </p:spTgt>
                                        </p:tgtEl>
                                        <p:attrNameLst>
                                          <p:attrName>style.visibility</p:attrName>
                                        </p:attrNameLst>
                                      </p:cBhvr>
                                      <p:to>
                                        <p:strVal val="visible"/>
                                      </p:to>
                                    </p:set>
                                    <p:animEffect transition="in" filter="dissolve">
                                      <p:cBhvr>
                                        <p:cTn id="32" dur="500"/>
                                        <p:tgtEl>
                                          <p:spTgt spid="64614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46146">
                                            <p:txEl>
                                              <p:pRg st="7" end="7"/>
                                            </p:txEl>
                                          </p:spTgt>
                                        </p:tgtEl>
                                        <p:attrNameLst>
                                          <p:attrName>style.visibility</p:attrName>
                                        </p:attrNameLst>
                                      </p:cBhvr>
                                      <p:to>
                                        <p:strVal val="visible"/>
                                      </p:to>
                                    </p:set>
                                    <p:animEffect transition="in" filter="dissolve">
                                      <p:cBhvr>
                                        <p:cTn id="37" dur="500"/>
                                        <p:tgtEl>
                                          <p:spTgt spid="64614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46146">
                                            <p:txEl>
                                              <p:pRg st="8" end="8"/>
                                            </p:txEl>
                                          </p:spTgt>
                                        </p:tgtEl>
                                        <p:attrNameLst>
                                          <p:attrName>style.visibility</p:attrName>
                                        </p:attrNameLst>
                                      </p:cBhvr>
                                      <p:to>
                                        <p:strVal val="visible"/>
                                      </p:to>
                                    </p:set>
                                    <p:animEffect transition="in" filter="dissolve">
                                      <p:cBhvr>
                                        <p:cTn id="42" dur="500"/>
                                        <p:tgtEl>
                                          <p:spTgt spid="646146">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46146">
                                            <p:txEl>
                                              <p:pRg st="9" end="9"/>
                                            </p:txEl>
                                          </p:spTgt>
                                        </p:tgtEl>
                                        <p:attrNameLst>
                                          <p:attrName>style.visibility</p:attrName>
                                        </p:attrNameLst>
                                      </p:cBhvr>
                                      <p:to>
                                        <p:strVal val="visible"/>
                                      </p:to>
                                    </p:set>
                                    <p:animEffect transition="in" filter="dissolve">
                                      <p:cBhvr>
                                        <p:cTn id="47" dur="500"/>
                                        <p:tgtEl>
                                          <p:spTgt spid="646146">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646146">
                                            <p:txEl>
                                              <p:pRg st="10" end="10"/>
                                            </p:txEl>
                                          </p:spTgt>
                                        </p:tgtEl>
                                        <p:attrNameLst>
                                          <p:attrName>style.visibility</p:attrName>
                                        </p:attrNameLst>
                                      </p:cBhvr>
                                      <p:to>
                                        <p:strVal val="visible"/>
                                      </p:to>
                                    </p:set>
                                    <p:animEffect transition="in" filter="dissolve">
                                      <p:cBhvr>
                                        <p:cTn id="52" dur="500"/>
                                        <p:tgtEl>
                                          <p:spTgt spid="646146">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646146">
                                            <p:txEl>
                                              <p:pRg st="11" end="11"/>
                                            </p:txEl>
                                          </p:spTgt>
                                        </p:tgtEl>
                                        <p:attrNameLst>
                                          <p:attrName>style.visibility</p:attrName>
                                        </p:attrNameLst>
                                      </p:cBhvr>
                                      <p:to>
                                        <p:strVal val="visible"/>
                                      </p:to>
                                    </p:set>
                                    <p:animEffect transition="in" filter="dissolve">
                                      <p:cBhvr>
                                        <p:cTn id="57" dur="500"/>
                                        <p:tgtEl>
                                          <p:spTgt spid="64614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46" grpId="0" uiExpand="1"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882" name="Rectangle 2"/>
          <p:cNvSpPr>
            <a:spLocks noChangeArrowheads="1"/>
          </p:cNvSpPr>
          <p:nvPr/>
        </p:nvSpPr>
        <p:spPr bwMode="auto">
          <a:xfrm>
            <a:off x="1487488" y="1527186"/>
            <a:ext cx="7561263" cy="4660900"/>
          </a:xfrm>
          <a:prstGeom prst="rect">
            <a:avLst/>
          </a:prstGeom>
          <a:noFill/>
          <a:ln w="9525">
            <a:noFill/>
            <a:miter lim="800000"/>
          </a:ln>
        </p:spPr>
        <p:txBody>
          <a:bodyPr/>
          <a:lstStyle/>
          <a:p>
            <a:pPr marL="171450" indent="-171450" latinLnBrk="1">
              <a:lnSpc>
                <a:spcPct val="150000"/>
              </a:lnSpc>
              <a:buFont typeface="Arial" panose="020B0604020202020204" pitchFamily="34" charset="0"/>
              <a:buChar char="•"/>
              <a:defRPr/>
            </a:pPr>
            <a:r>
              <a:rPr lang="zh-CN" altLang="en-US" i="0" dirty="0">
                <a:effectLst>
                  <a:outerShdw blurRad="38100" dist="38100" dir="2700000" algn="tl">
                    <a:srgbClr val="000000">
                      <a:alpha val="43137"/>
                    </a:srgbClr>
                  </a:outerShdw>
                </a:effectLst>
                <a:ea typeface="黑体" panose="02010609060101010101" pitchFamily="2" charset="-122"/>
              </a:rPr>
              <a:t>引言（函数基础）</a:t>
            </a:r>
            <a:endParaRPr lang="zh-CN" altLang="en-US" i="0" dirty="0">
              <a:solidFill>
                <a:srgbClr val="000099"/>
              </a:solidFill>
              <a:effectLst>
                <a:outerShdw blurRad="38100" dist="38100" dir="2700000" algn="tl">
                  <a:srgbClr val="000000">
                    <a:alpha val="43137"/>
                  </a:srgbClr>
                </a:outerShdw>
              </a:effectLst>
              <a:ea typeface="黑体" panose="02010609060101010101" pitchFamily="2" charset="-122"/>
            </a:endParaRPr>
          </a:p>
          <a:p>
            <a:pPr marL="171450" indent="-171450" latinLnBrk="1">
              <a:lnSpc>
                <a:spcPct val="150000"/>
              </a:lnSpc>
              <a:buFont typeface="Arial" panose="020B0604020202020204" pitchFamily="34" charset="0"/>
              <a:buChar char="•"/>
              <a:defRPr/>
            </a:pPr>
            <a:r>
              <a:rPr lang="zh-CN" altLang="en-US" i="0" dirty="0">
                <a:effectLst>
                  <a:outerShdw blurRad="38100" dist="38100" dir="2700000" algn="tl">
                    <a:srgbClr val="000000">
                      <a:alpha val="43137"/>
                    </a:srgbClr>
                  </a:outerShdw>
                </a:effectLst>
                <a:ea typeface="黑体" panose="02010609060101010101" pitchFamily="2" charset="-122"/>
              </a:rPr>
              <a:t>一对一函数和映上函数</a:t>
            </a:r>
            <a:endParaRPr lang="zh-CN" altLang="en-US" i="0" dirty="0">
              <a:solidFill>
                <a:srgbClr val="000099"/>
              </a:solidFill>
              <a:effectLst>
                <a:outerShdw blurRad="38100" dist="38100" dir="2700000" algn="tl">
                  <a:srgbClr val="000000">
                    <a:alpha val="43137"/>
                  </a:srgbClr>
                </a:outerShdw>
              </a:effectLst>
              <a:ea typeface="黑体" panose="02010609060101010101" pitchFamily="2" charset="-122"/>
            </a:endParaRPr>
          </a:p>
          <a:p>
            <a:pPr marL="171450" indent="-171450" latinLnBrk="1">
              <a:lnSpc>
                <a:spcPct val="150000"/>
              </a:lnSpc>
              <a:buFont typeface="Arial" panose="020B0604020202020204" pitchFamily="34" charset="0"/>
              <a:buChar char="•"/>
              <a:defRPr/>
            </a:pPr>
            <a:r>
              <a:rPr lang="zh-CN" altLang="en-US" i="0" dirty="0">
                <a:effectLst>
                  <a:outerShdw blurRad="38100" dist="38100" dir="2700000" algn="tl">
                    <a:srgbClr val="000000">
                      <a:alpha val="43137"/>
                    </a:srgbClr>
                  </a:outerShdw>
                </a:effectLst>
                <a:ea typeface="黑体" panose="02010609060101010101" pitchFamily="2" charset="-122"/>
              </a:rPr>
              <a:t>反函数和函数组合</a:t>
            </a:r>
            <a:endParaRPr lang="zh-CN" altLang="en-US" i="0" dirty="0">
              <a:solidFill>
                <a:srgbClr val="000099"/>
              </a:solidFill>
              <a:effectLst>
                <a:outerShdw blurRad="38100" dist="38100" dir="2700000" algn="tl">
                  <a:srgbClr val="000000">
                    <a:alpha val="43137"/>
                  </a:srgbClr>
                </a:outerShdw>
              </a:effectLst>
              <a:ea typeface="黑体" panose="02010609060101010101" pitchFamily="2" charset="-122"/>
            </a:endParaRPr>
          </a:p>
          <a:p>
            <a:pPr marL="171450" indent="-171450" latinLnBrk="1">
              <a:lnSpc>
                <a:spcPct val="150000"/>
              </a:lnSpc>
              <a:buFont typeface="Arial" panose="020B0604020202020204" pitchFamily="34" charset="0"/>
              <a:buChar char="•"/>
              <a:defRPr/>
            </a:pPr>
            <a:r>
              <a:rPr lang="zh-CN" altLang="en-US" i="0" dirty="0">
                <a:effectLst>
                  <a:outerShdw blurRad="38100" dist="38100" dir="2700000" algn="tl">
                    <a:srgbClr val="000000">
                      <a:alpha val="43137"/>
                    </a:srgbClr>
                  </a:outerShdw>
                </a:effectLst>
                <a:ea typeface="黑体" panose="02010609060101010101" pitchFamily="2" charset="-122"/>
              </a:rPr>
              <a:t>几个重要的函数</a:t>
            </a:r>
          </a:p>
          <a:p>
            <a:pPr latinLnBrk="1">
              <a:lnSpc>
                <a:spcPct val="150000"/>
              </a:lnSpc>
              <a:defRPr/>
            </a:pPr>
            <a:r>
              <a:rPr lang="zh-CN" altLang="en-US" b="1" i="0" dirty="0">
                <a:solidFill>
                  <a:srgbClr val="000099"/>
                </a:solidFill>
                <a:ea typeface="楷体_GB2312" panose="02010609030101010101" pitchFamily="49" charset="-122"/>
              </a:rPr>
              <a:t>        下取整、上取整、阶乘、递归函数</a:t>
            </a:r>
          </a:p>
        </p:txBody>
      </p:sp>
      <p:sp>
        <p:nvSpPr>
          <p:cNvPr id="634883" name="Rectangle 3"/>
          <p:cNvSpPr>
            <a:spLocks noChangeArrowheads="1"/>
          </p:cNvSpPr>
          <p:nvPr/>
        </p:nvSpPr>
        <p:spPr bwMode="auto">
          <a:xfrm>
            <a:off x="335360" y="260648"/>
            <a:ext cx="7488237" cy="503238"/>
          </a:xfrm>
          <a:prstGeom prst="rect">
            <a:avLst/>
          </a:prstGeom>
          <a:noFill/>
          <a:ln w="9525">
            <a:noFill/>
            <a:miter lim="800000"/>
          </a:ln>
        </p:spPr>
        <p:txBody>
          <a:bodyPr/>
          <a:lstStyle/>
          <a:p>
            <a:pPr latinLnBrk="1">
              <a:defRPr/>
            </a:pPr>
            <a:r>
              <a:rPr lang="zh-CN" altLang="en-US" sz="320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mn-ea"/>
                <a:ea typeface="+mn-ea"/>
              </a:rPr>
              <a:t>本节内容：</a:t>
            </a:r>
          </a:p>
        </p:txBody>
      </p:sp>
      <p:pic>
        <p:nvPicPr>
          <p:cNvPr id="19459" name="Picture 4" descr="j0078813"/>
          <p:cNvPicPr>
            <a:picLocks noChangeAspect="1" noChangeArrowheads="1"/>
          </p:cNvPicPr>
          <p:nvPr/>
        </p:nvPicPr>
        <p:blipFill>
          <a:blip r:embed="rId2"/>
          <a:srcRect/>
          <a:stretch>
            <a:fillRect/>
          </a:stretch>
        </p:blipFill>
        <p:spPr bwMode="auto">
          <a:xfrm>
            <a:off x="8400256" y="4077072"/>
            <a:ext cx="2951162" cy="197167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4" name="Object 2"/>
          <p:cNvGraphicFramePr>
            <a:graphicFrameLocks noGrp="1" noChangeAspect="1"/>
          </p:cNvGraphicFramePr>
          <p:nvPr>
            <p:ph idx="1"/>
          </p:nvPr>
        </p:nvGraphicFramePr>
        <p:xfrm>
          <a:off x="4240213" y="3714753"/>
          <a:ext cx="3497262" cy="1230313"/>
        </p:xfrm>
        <a:graphic>
          <a:graphicData uri="http://schemas.openxmlformats.org/presentationml/2006/ole">
            <mc:AlternateContent xmlns:mc="http://schemas.openxmlformats.org/markup-compatibility/2006">
              <mc:Choice xmlns:v="urn:schemas-microsoft-com:vml" Requires="v">
                <p:oleObj spid="_x0000_s7175" name="Equation" r:id="rId3" imgW="32918400" imgH="11582400" progId="Equation.3">
                  <p:embed/>
                </p:oleObj>
              </mc:Choice>
              <mc:Fallback>
                <p:oleObj name="Equation" r:id="rId3" imgW="32918400" imgH="11582400" progId="Equation.3">
                  <p:embed/>
                  <p:pic>
                    <p:nvPicPr>
                      <p:cNvPr id="49154" name="Object 2"/>
                      <p:cNvPicPr>
                        <a:picLocks noChangeAspect="1"/>
                      </p:cNvPicPr>
                      <p:nvPr/>
                    </p:nvPicPr>
                    <p:blipFill>
                      <a:blip r:embed="rId4"/>
                      <a:stretch>
                        <a:fillRect/>
                      </a:stretch>
                    </p:blipFill>
                    <p:spPr>
                      <a:xfrm>
                        <a:off x="4240213" y="3714753"/>
                        <a:ext cx="3497262" cy="1230313"/>
                      </a:xfrm>
                      <a:prstGeom prst="rect">
                        <a:avLst/>
                      </a:prstGeom>
                      <a:noFill/>
                      <a:ln w="9525">
                        <a:noFill/>
                      </a:ln>
                    </p:spPr>
                  </p:pic>
                </p:oleObj>
              </mc:Fallback>
            </mc:AlternateContent>
          </a:graphicData>
        </a:graphic>
      </p:graphicFrame>
      <p:sp>
        <p:nvSpPr>
          <p:cNvPr id="49155" name="Rectangle 7"/>
          <p:cNvSpPr>
            <a:spLocks noGrp="1" noChangeArrowheads="1"/>
          </p:cNvSpPr>
          <p:nvPr>
            <p:ph type="body" idx="4294967295"/>
          </p:nvPr>
        </p:nvSpPr>
        <p:spPr>
          <a:xfrm>
            <a:off x="767408" y="1484784"/>
            <a:ext cx="11280576" cy="4724400"/>
          </a:xfrm>
        </p:spPr>
        <p:txBody>
          <a:bodyPr/>
          <a:lstStyle/>
          <a:p>
            <a:pPr latinLnBrk="1">
              <a:lnSpc>
                <a:spcPct val="150000"/>
              </a:lnSpc>
              <a:spcBef>
                <a:spcPct val="0"/>
              </a:spcBef>
              <a:buClr>
                <a:srgbClr val="006600"/>
              </a:buClr>
              <a:buFont typeface="Webdings" panose="05030102010509060703" pitchFamily="18" charset="2"/>
              <a:buChar char="P"/>
              <a:defRPr/>
            </a:pPr>
            <a:r>
              <a:rPr lang="zh-CN" altLang="en-US" b="1" kern="1200" dirty="0">
                <a:solidFill>
                  <a:srgbClr val="000099"/>
                </a:solidFill>
                <a:ea typeface="黑体" panose="02010609060101010101" pitchFamily="2" charset="-122"/>
              </a:rPr>
              <a:t> 特征函数</a:t>
            </a:r>
          </a:p>
          <a:p>
            <a:pPr lvl="1">
              <a:lnSpc>
                <a:spcPct val="150000"/>
              </a:lnSpc>
            </a:pPr>
            <a:r>
              <a:rPr lang="zh-CN" altLang="en-US" b="1" dirty="0">
                <a:ea typeface="仿宋_GB2312" panose="02010609030101010101" pitchFamily="49" charset="-122"/>
              </a:rPr>
              <a:t>令</a:t>
            </a:r>
            <a:r>
              <a:rPr lang="en-US" altLang="zh-CN" b="1" dirty="0">
                <a:ea typeface="仿宋_GB2312" panose="02010609030101010101" pitchFamily="49" charset="-122"/>
              </a:rPr>
              <a:t>A</a:t>
            </a:r>
            <a:r>
              <a:rPr lang="zh-CN" altLang="en-US" b="1" dirty="0">
                <a:ea typeface="仿宋_GB2312" panose="02010609030101010101" pitchFamily="49" charset="-122"/>
              </a:rPr>
              <a:t>是全集 </a:t>
            </a:r>
            <a:r>
              <a:rPr lang="en-US" altLang="zh-CN" b="1" dirty="0">
                <a:ea typeface="仿宋_GB2312" panose="02010609030101010101" pitchFamily="49" charset="-122"/>
              </a:rPr>
              <a:t>E = { </a:t>
            </a:r>
            <a:r>
              <a:rPr lang="en-US" altLang="zh-CN" b="1" i="1" dirty="0">
                <a:ea typeface="仿宋_GB2312" panose="02010609030101010101" pitchFamily="49" charset="-122"/>
              </a:rPr>
              <a:t>e</a:t>
            </a:r>
            <a:r>
              <a:rPr lang="en-US" altLang="zh-CN" b="1" baseline="-25000" dirty="0">
                <a:ea typeface="仿宋_GB2312" panose="02010609030101010101" pitchFamily="49" charset="-122"/>
              </a:rPr>
              <a:t>1</a:t>
            </a:r>
            <a:r>
              <a:rPr lang="en-US" altLang="zh-CN" b="1" dirty="0">
                <a:ea typeface="仿宋_GB2312" panose="02010609030101010101" pitchFamily="49" charset="-122"/>
              </a:rPr>
              <a:t>, </a:t>
            </a:r>
            <a:r>
              <a:rPr lang="en-US" altLang="zh-CN" b="1" i="1" dirty="0">
                <a:ea typeface="仿宋_GB2312" panose="02010609030101010101" pitchFamily="49" charset="-122"/>
              </a:rPr>
              <a:t>e</a:t>
            </a:r>
            <a:r>
              <a:rPr lang="en-US" altLang="zh-CN" b="1" baseline="-25000" dirty="0">
                <a:ea typeface="仿宋_GB2312" panose="02010609030101010101" pitchFamily="49" charset="-122"/>
              </a:rPr>
              <a:t>2</a:t>
            </a:r>
            <a:r>
              <a:rPr lang="en-US" altLang="zh-CN" b="1" dirty="0">
                <a:ea typeface="仿宋_GB2312" panose="02010609030101010101" pitchFamily="49" charset="-122"/>
              </a:rPr>
              <a:t>, …, </a:t>
            </a:r>
            <a:r>
              <a:rPr lang="en-US" altLang="zh-CN" b="1" i="1" dirty="0">
                <a:ea typeface="仿宋_GB2312" panose="02010609030101010101" pitchFamily="49" charset="-122"/>
              </a:rPr>
              <a:t>e</a:t>
            </a:r>
            <a:r>
              <a:rPr lang="en-US" altLang="zh-CN" b="1" i="1" baseline="-25000" dirty="0">
                <a:ea typeface="仿宋_GB2312" panose="02010609030101010101" pitchFamily="49" charset="-122"/>
              </a:rPr>
              <a:t>n</a:t>
            </a:r>
            <a:r>
              <a:rPr lang="en-US" altLang="zh-CN" b="1" dirty="0">
                <a:ea typeface="仿宋_GB2312" panose="02010609030101010101" pitchFamily="49" charset="-122"/>
              </a:rPr>
              <a:t> }</a:t>
            </a:r>
            <a:r>
              <a:rPr lang="zh-CN" altLang="en-US" b="1" dirty="0">
                <a:ea typeface="仿宋_GB2312" panose="02010609030101010101" pitchFamily="49" charset="-122"/>
              </a:rPr>
              <a:t>的子集，</a:t>
            </a:r>
            <a:r>
              <a:rPr lang="en-US" altLang="zh-CN" b="1" dirty="0">
                <a:ea typeface="仿宋_GB2312" panose="02010609030101010101" pitchFamily="49" charset="-122"/>
              </a:rPr>
              <a:t>A</a:t>
            </a:r>
            <a:r>
              <a:rPr lang="zh-CN" altLang="en-US" b="1" dirty="0">
                <a:ea typeface="仿宋_GB2312" panose="02010609030101010101" pitchFamily="49" charset="-122"/>
              </a:rPr>
              <a:t>的特征函数 </a:t>
            </a:r>
            <a:r>
              <a:rPr lang="en-US" altLang="zh-CN" b="1" i="1" dirty="0" err="1">
                <a:ea typeface="仿宋_GB2312" panose="02010609030101010101" pitchFamily="49" charset="-122"/>
              </a:rPr>
              <a:t>f</a:t>
            </a:r>
            <a:r>
              <a:rPr lang="en-US" altLang="zh-CN" b="1" baseline="-25000" dirty="0" err="1">
                <a:ea typeface="仿宋_GB2312" panose="02010609030101010101" pitchFamily="49" charset="-122"/>
              </a:rPr>
              <a:t>A</a:t>
            </a:r>
            <a:r>
              <a:rPr lang="en-US" altLang="zh-CN" b="1" dirty="0">
                <a:ea typeface="仿宋_GB2312" panose="02010609030101010101" pitchFamily="49" charset="-122"/>
              </a:rPr>
              <a:t>: E</a:t>
            </a:r>
            <a:r>
              <a:rPr lang="zh-CN" altLang="en-US" b="1" dirty="0">
                <a:ea typeface="仿宋_GB2312" panose="02010609030101010101" pitchFamily="49" charset="-122"/>
                <a:sym typeface="Wingdings" panose="05000000000000000000" pitchFamily="2" charset="2"/>
              </a:rPr>
              <a:t>→</a:t>
            </a:r>
            <a:r>
              <a:rPr lang="en-US" altLang="zh-CN" b="1" dirty="0">
                <a:ea typeface="仿宋_GB2312" panose="02010609030101010101" pitchFamily="49" charset="-122"/>
                <a:sym typeface="Wingdings" panose="05000000000000000000" pitchFamily="2" charset="2"/>
              </a:rPr>
              <a:t>{ 0, 1}</a:t>
            </a:r>
            <a:endParaRPr lang="en-US" altLang="zh-CN" b="1" dirty="0">
              <a:ea typeface="仿宋_GB2312" panose="02010609030101010101" pitchFamily="49" charset="-122"/>
            </a:endParaRPr>
          </a:p>
        </p:txBody>
      </p:sp>
      <p:sp>
        <p:nvSpPr>
          <p:cNvPr id="8" name="Rectangle 2"/>
          <p:cNvSpPr txBox="1">
            <a:spLocks noChangeArrowheads="1"/>
          </p:cNvSpPr>
          <p:nvPr/>
        </p:nvSpPr>
        <p:spPr>
          <a:xfrm>
            <a:off x="479376" y="149652"/>
            <a:ext cx="7793037" cy="541338"/>
          </a:xfrm>
          <a:prstGeom prst="rect">
            <a:avLst/>
          </a:prstGeom>
        </p:spPr>
        <p:txBody>
          <a:bodyPr/>
          <a:lstStyle/>
          <a:p>
            <a:pPr eaLnBrk="0" hangingPunct="0">
              <a:defRPr/>
            </a:pPr>
            <a:r>
              <a:rPr lang="zh-CN" altLang="en-US" sz="3800" i="0" kern="0" dirty="0">
                <a:solidFill>
                  <a:schemeClr val="bg1"/>
                </a:solidFill>
                <a:latin typeface="仿宋_GB2312" panose="02010609030101010101" pitchFamily="49" charset="-122"/>
                <a:ea typeface="仿宋_GB2312" panose="02010609030101010101" pitchFamily="49" charset="-122"/>
                <a:cs typeface="+mj-cs"/>
              </a:rPr>
              <a:t>几个常用的函数：</a:t>
            </a:r>
            <a:endParaRPr lang="zh-CN" altLang="zh-CN" sz="3800" i="0" kern="0" dirty="0">
              <a:solidFill>
                <a:schemeClr val="bg1"/>
              </a:solidFill>
              <a:latin typeface="+mj-lt"/>
              <a:ea typeface="+mj-ea"/>
              <a:cs typeface="+mj-cs"/>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a:xfrm>
            <a:off x="407368" y="260648"/>
            <a:ext cx="7793037" cy="541338"/>
          </a:xfrm>
        </p:spPr>
        <p:txBody>
          <a:bodyPr/>
          <a:lstStyle/>
          <a:p>
            <a:r>
              <a:rPr lang="zh-CN" altLang="en-US" b="1" dirty="0">
                <a:latin typeface="仿宋_GB2312" panose="02010609030101010101" pitchFamily="49" charset="-122"/>
                <a:ea typeface="仿宋_GB2312" panose="02010609030101010101" pitchFamily="49" charset="-122"/>
              </a:rPr>
              <a:t>几个常用的函数：</a:t>
            </a:r>
            <a:endParaRPr lang="zh-CN" altLang="zh-CN" b="1" dirty="0"/>
          </a:p>
        </p:txBody>
      </p:sp>
      <p:sp>
        <p:nvSpPr>
          <p:cNvPr id="8" name="Rectangle 3"/>
          <p:cNvSpPr>
            <a:spLocks noChangeArrowheads="1"/>
          </p:cNvSpPr>
          <p:nvPr/>
        </p:nvSpPr>
        <p:spPr bwMode="auto">
          <a:xfrm>
            <a:off x="695400" y="1484784"/>
            <a:ext cx="8424863" cy="1662112"/>
          </a:xfrm>
          <a:prstGeom prst="rect">
            <a:avLst/>
          </a:prstGeom>
          <a:noFill/>
          <a:ln w="9525">
            <a:noFill/>
            <a:miter lim="800000"/>
          </a:ln>
        </p:spPr>
        <p:txBody>
          <a:bodyPr/>
          <a:lstStyle/>
          <a:p>
            <a:pPr latinLnBrk="1">
              <a:lnSpc>
                <a:spcPct val="150000"/>
              </a:lnSpc>
              <a:buClr>
                <a:srgbClr val="006600"/>
              </a:buClr>
              <a:buFont typeface="Webdings" panose="05030102010509060703" pitchFamily="18" charset="2"/>
              <a:buChar char="P"/>
              <a:defRPr/>
            </a:pPr>
            <a:r>
              <a:rPr lang="zh-CN" altLang="en-US" b="1" i="0" dirty="0">
                <a:solidFill>
                  <a:srgbClr val="000099"/>
                </a:solidFill>
                <a:latin typeface="+mn-lt"/>
                <a:ea typeface="黑体" panose="02010609060101010101" pitchFamily="2" charset="-122"/>
              </a:rPr>
              <a:t> 阶乘函数</a:t>
            </a:r>
            <a:r>
              <a:rPr lang="zh-CN" altLang="en-US" b="1" i="0" dirty="0">
                <a:latin typeface="+mn-lt"/>
              </a:rPr>
              <a:t> </a:t>
            </a:r>
          </a:p>
          <a:p>
            <a:pPr lvl="1" latinLnBrk="1">
              <a:lnSpc>
                <a:spcPct val="150000"/>
              </a:lnSpc>
              <a:buClr>
                <a:srgbClr val="990000"/>
              </a:buClr>
              <a:buFont typeface="Webdings" panose="05030102010509060703" pitchFamily="18" charset="2"/>
              <a:buChar char="²"/>
              <a:defRPr/>
            </a:pPr>
            <a:r>
              <a:rPr lang="en-US" altLang="zh-CN" b="1" i="0" dirty="0">
                <a:latin typeface="+mn-lt"/>
                <a:ea typeface="仿宋" panose="02010609060101010101" charset="-122"/>
              </a:rPr>
              <a:t>Factorial function </a:t>
            </a:r>
            <a:r>
              <a:rPr lang="en-US" altLang="zh-CN" b="1" dirty="0">
                <a:latin typeface="+mn-lt"/>
                <a:ea typeface="仿宋" panose="02010609060101010101" charset="-122"/>
              </a:rPr>
              <a:t>f</a:t>
            </a:r>
            <a:r>
              <a:rPr lang="en-US" altLang="zh-CN" b="1" i="0" dirty="0">
                <a:latin typeface="+mn-lt"/>
                <a:ea typeface="仿宋" panose="02010609060101010101" charset="-122"/>
              </a:rPr>
              <a:t>: N</a:t>
            </a:r>
            <a:r>
              <a:rPr lang="zh-CN" altLang="en-US" b="1" i="0" dirty="0">
                <a:latin typeface="+mn-lt"/>
                <a:ea typeface="仿宋" panose="02010609060101010101" charset="-122"/>
              </a:rPr>
              <a:t>→</a:t>
            </a:r>
            <a:r>
              <a:rPr lang="en-US" altLang="zh-CN" b="1" i="0" dirty="0">
                <a:latin typeface="+mn-lt"/>
                <a:ea typeface="仿宋" panose="02010609060101010101" charset="-122"/>
              </a:rPr>
              <a:t>Z</a:t>
            </a:r>
            <a:r>
              <a:rPr lang="en-US" altLang="zh-CN" b="1" i="0" baseline="30000" dirty="0">
                <a:latin typeface="+mn-lt"/>
                <a:ea typeface="仿宋" panose="02010609060101010101" charset="-122"/>
              </a:rPr>
              <a:t>+</a:t>
            </a:r>
            <a:r>
              <a:rPr lang="en-US" altLang="zh-CN" b="1" i="0" dirty="0">
                <a:latin typeface="+mn-lt"/>
                <a:ea typeface="仿宋" panose="02010609060101010101" charset="-122"/>
              </a:rPr>
              <a:t>       </a:t>
            </a:r>
            <a:r>
              <a:rPr lang="en-US" altLang="zh-CN" b="1" dirty="0">
                <a:latin typeface="+mn-lt"/>
                <a:ea typeface="仿宋" panose="02010609060101010101" charset="-122"/>
              </a:rPr>
              <a:t>f</a:t>
            </a:r>
            <a:r>
              <a:rPr lang="en-US" altLang="zh-CN" b="1" i="0" dirty="0">
                <a:latin typeface="+mn-lt"/>
                <a:ea typeface="仿宋" panose="02010609060101010101" charset="-122"/>
              </a:rPr>
              <a:t>(</a:t>
            </a:r>
            <a:r>
              <a:rPr lang="en-US" altLang="zh-CN" b="1" dirty="0">
                <a:latin typeface="+mn-lt"/>
                <a:ea typeface="仿宋" panose="02010609060101010101" charset="-122"/>
              </a:rPr>
              <a:t>n</a:t>
            </a:r>
            <a:r>
              <a:rPr lang="en-US" altLang="zh-CN" b="1" i="0" dirty="0">
                <a:latin typeface="+mn-lt"/>
                <a:ea typeface="仿宋" panose="02010609060101010101" charset="-122"/>
              </a:rPr>
              <a:t>) = </a:t>
            </a:r>
            <a:r>
              <a:rPr lang="en-US" altLang="zh-CN" b="1" dirty="0">
                <a:latin typeface="+mn-lt"/>
                <a:ea typeface="仿宋" panose="02010609060101010101" charset="-122"/>
              </a:rPr>
              <a:t>n</a:t>
            </a:r>
            <a:r>
              <a:rPr lang="en-US" altLang="zh-CN" b="1" i="0" dirty="0">
                <a:latin typeface="+mn-lt"/>
                <a:ea typeface="仿宋" panose="02010609060101010101" charset="-122"/>
              </a:rPr>
              <a:t>!</a:t>
            </a:r>
            <a:endParaRPr lang="en-US" altLang="zh-CN" sz="3200" b="1" i="0" dirty="0">
              <a:solidFill>
                <a:srgbClr val="990000"/>
              </a:solidFill>
              <a:latin typeface="+mn-lt"/>
              <a:ea typeface="楷体_GB2312" panose="02010609030101010101" pitchFamily="49" charset="-122"/>
              <a:sym typeface="Symbol" panose="05050102010706020507" pitchFamily="18" charset="2"/>
            </a:endParaRPr>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4"/>
          <p:cNvSpPr>
            <a:spLocks noGrp="1" noChangeArrowheads="1"/>
          </p:cNvSpPr>
          <p:nvPr>
            <p:ph type="title"/>
          </p:nvPr>
        </p:nvSpPr>
        <p:spPr/>
        <p:txBody>
          <a:bodyPr/>
          <a:lstStyle/>
          <a:p>
            <a:r>
              <a:rPr lang="zh-CN" altLang="en-US"/>
              <a:t>练习</a:t>
            </a:r>
          </a:p>
        </p:txBody>
      </p:sp>
      <p:sp>
        <p:nvSpPr>
          <p:cNvPr id="73730" name="Rectangle 5"/>
          <p:cNvSpPr>
            <a:spLocks noGrp="1" noChangeArrowheads="1"/>
          </p:cNvSpPr>
          <p:nvPr>
            <p:ph idx="1"/>
          </p:nvPr>
        </p:nvSpPr>
        <p:spPr/>
        <p:txBody>
          <a:bodyPr/>
          <a:lstStyle/>
          <a:p>
            <a:r>
              <a:rPr lang="zh-CN" altLang="en-US" b="1" dirty="0">
                <a:solidFill>
                  <a:srgbClr val="FF0000"/>
                </a:solidFill>
                <a:ea typeface="楷体_GB2312" panose="02010609030101010101" pitchFamily="49" charset="-122"/>
              </a:rPr>
              <a:t>下面的描述是否函数</a:t>
            </a:r>
          </a:p>
          <a:p>
            <a:pPr lvl="1">
              <a:lnSpc>
                <a:spcPct val="120000"/>
              </a:lnSpc>
            </a:pPr>
            <a:r>
              <a:rPr lang="en-US" altLang="zh-CN" i="1" dirty="0">
                <a:ea typeface="楷体_GB2312" panose="02010609030101010101" pitchFamily="49" charset="-122"/>
              </a:rPr>
              <a:t>f</a:t>
            </a:r>
            <a:r>
              <a:rPr lang="en-US" altLang="zh-CN" dirty="0">
                <a:ea typeface="楷体_GB2312" panose="02010609030101010101" pitchFamily="49" charset="-122"/>
              </a:rPr>
              <a:t>: N</a:t>
            </a:r>
            <a:r>
              <a:rPr lang="en-US" altLang="zh-CN" dirty="0">
                <a:ea typeface="楷体_GB2312" panose="02010609030101010101" pitchFamily="49" charset="-122"/>
                <a:sym typeface="Wingdings" panose="05000000000000000000" pitchFamily="2" charset="2"/>
              </a:rPr>
              <a:t>N</a:t>
            </a:r>
            <a:r>
              <a:rPr lang="zh-CN" altLang="en-US" dirty="0">
                <a:ea typeface="楷体_GB2312" panose="02010609030101010101" pitchFamily="49" charset="-122"/>
                <a:sym typeface="Wingdings" panose="05000000000000000000" pitchFamily="2" charset="2"/>
              </a:rPr>
              <a:t>，</a:t>
            </a:r>
            <a:r>
              <a:rPr lang="en-US" altLang="zh-CN" i="1" dirty="0">
                <a:ea typeface="楷体_GB2312" panose="02010609030101010101" pitchFamily="49" charset="-122"/>
                <a:sym typeface="Wingdings" panose="05000000000000000000" pitchFamily="2" charset="2"/>
              </a:rPr>
              <a:t>f</a:t>
            </a:r>
            <a:r>
              <a:rPr lang="en-US" altLang="zh-CN" dirty="0">
                <a:ea typeface="楷体_GB2312" panose="02010609030101010101" pitchFamily="49" charset="-122"/>
                <a:sym typeface="Wingdings" panose="05000000000000000000" pitchFamily="2" charset="2"/>
              </a:rPr>
              <a:t>( </a:t>
            </a:r>
            <a:r>
              <a:rPr lang="en-US" altLang="zh-CN" i="1" dirty="0">
                <a:ea typeface="楷体_GB2312" panose="02010609030101010101" pitchFamily="49" charset="-122"/>
                <a:sym typeface="Wingdings" panose="05000000000000000000" pitchFamily="2" charset="2"/>
              </a:rPr>
              <a:t>n</a:t>
            </a:r>
            <a:r>
              <a:rPr lang="en-US" altLang="zh-CN" dirty="0">
                <a:ea typeface="楷体_GB2312" panose="02010609030101010101" pitchFamily="49" charset="-122"/>
                <a:sym typeface="Wingdings" panose="05000000000000000000" pitchFamily="2" charset="2"/>
              </a:rPr>
              <a:t> ) = </a:t>
            </a:r>
            <a:r>
              <a:rPr lang="en-US" altLang="zh-CN" i="1" dirty="0">
                <a:ea typeface="楷体_GB2312" panose="02010609030101010101" pitchFamily="49" charset="-122"/>
                <a:sym typeface="Wingdings" panose="05000000000000000000" pitchFamily="2" charset="2"/>
              </a:rPr>
              <a:t>n</a:t>
            </a:r>
            <a:r>
              <a:rPr lang="en-US" altLang="zh-CN" dirty="0">
                <a:ea typeface="楷体_GB2312" panose="02010609030101010101" pitchFamily="49" charset="-122"/>
                <a:sym typeface="Wingdings" panose="05000000000000000000" pitchFamily="2" charset="2"/>
              </a:rPr>
              <a:t> </a:t>
            </a:r>
            <a:r>
              <a:rPr lang="zh-CN" altLang="en-US" dirty="0">
                <a:ea typeface="楷体_GB2312" panose="02010609030101010101" pitchFamily="49" charset="-122"/>
                <a:sym typeface="Wingdings" panose="05000000000000000000" pitchFamily="2" charset="2"/>
              </a:rPr>
              <a:t>的各位数字之和</a:t>
            </a:r>
          </a:p>
          <a:p>
            <a:pPr lvl="1">
              <a:lnSpc>
                <a:spcPct val="120000"/>
              </a:lnSpc>
            </a:pPr>
            <a:r>
              <a:rPr lang="en-US" altLang="zh-CN" i="1" dirty="0">
                <a:ea typeface="楷体_GB2312" panose="02010609030101010101" pitchFamily="49" charset="-122"/>
              </a:rPr>
              <a:t>f</a:t>
            </a:r>
            <a:r>
              <a:rPr lang="en-US" altLang="zh-CN" dirty="0">
                <a:ea typeface="楷体_GB2312" panose="02010609030101010101" pitchFamily="49" charset="-122"/>
              </a:rPr>
              <a:t>: N</a:t>
            </a:r>
            <a:r>
              <a:rPr lang="en-US" altLang="zh-CN" dirty="0">
                <a:ea typeface="楷体_GB2312" panose="02010609030101010101" pitchFamily="49" charset="-122"/>
                <a:sym typeface="Wingdings" panose="05000000000000000000" pitchFamily="2" charset="2"/>
              </a:rPr>
              <a:t>N</a:t>
            </a:r>
            <a:r>
              <a:rPr lang="zh-CN" altLang="en-US" dirty="0">
                <a:ea typeface="楷体_GB2312" panose="02010609030101010101" pitchFamily="49" charset="-122"/>
                <a:sym typeface="Wingdings" panose="05000000000000000000" pitchFamily="2" charset="2"/>
              </a:rPr>
              <a:t>，</a:t>
            </a:r>
            <a:r>
              <a:rPr lang="en-US" altLang="zh-CN" i="1" dirty="0">
                <a:ea typeface="楷体_GB2312" panose="02010609030101010101" pitchFamily="49" charset="-122"/>
                <a:sym typeface="Wingdings" panose="05000000000000000000" pitchFamily="2" charset="2"/>
              </a:rPr>
              <a:t>f</a:t>
            </a:r>
            <a:r>
              <a:rPr lang="en-US" altLang="zh-CN" dirty="0">
                <a:ea typeface="楷体_GB2312" panose="02010609030101010101" pitchFamily="49" charset="-122"/>
                <a:sym typeface="Wingdings" panose="05000000000000000000" pitchFamily="2" charset="2"/>
              </a:rPr>
              <a:t>( </a:t>
            </a:r>
            <a:r>
              <a:rPr lang="en-US" altLang="zh-CN" i="1" dirty="0">
                <a:ea typeface="楷体_GB2312" panose="02010609030101010101" pitchFamily="49" charset="-122"/>
                <a:sym typeface="Wingdings" panose="05000000000000000000" pitchFamily="2" charset="2"/>
              </a:rPr>
              <a:t>n</a:t>
            </a:r>
            <a:r>
              <a:rPr lang="en-US" altLang="zh-CN" dirty="0">
                <a:ea typeface="楷体_GB2312" panose="02010609030101010101" pitchFamily="49" charset="-122"/>
                <a:sym typeface="Wingdings" panose="05000000000000000000" pitchFamily="2" charset="2"/>
              </a:rPr>
              <a:t> ) = 7 – </a:t>
            </a:r>
            <a:r>
              <a:rPr lang="en-US" altLang="zh-CN" i="1" dirty="0">
                <a:ea typeface="楷体_GB2312" panose="02010609030101010101" pitchFamily="49" charset="-122"/>
                <a:sym typeface="Wingdings" panose="05000000000000000000" pitchFamily="2" charset="2"/>
              </a:rPr>
              <a:t>n</a:t>
            </a:r>
          </a:p>
          <a:p>
            <a:pPr lvl="1">
              <a:lnSpc>
                <a:spcPct val="120000"/>
              </a:lnSpc>
            </a:pPr>
            <a:r>
              <a:rPr lang="en-US" altLang="zh-CN" i="1" dirty="0">
                <a:ea typeface="楷体_GB2312" panose="02010609030101010101" pitchFamily="49" charset="-122"/>
              </a:rPr>
              <a:t>f</a:t>
            </a:r>
            <a:r>
              <a:rPr lang="en-US" altLang="zh-CN" dirty="0">
                <a:ea typeface="楷体_GB2312" panose="02010609030101010101" pitchFamily="49" charset="-122"/>
              </a:rPr>
              <a:t>: N</a:t>
            </a:r>
            <a:r>
              <a:rPr lang="en-US" altLang="zh-CN" dirty="0">
                <a:ea typeface="楷体_GB2312" panose="02010609030101010101" pitchFamily="49" charset="-122"/>
                <a:sym typeface="Wingdings" panose="05000000000000000000" pitchFamily="2" charset="2"/>
              </a:rPr>
              <a:t>Z</a:t>
            </a:r>
            <a:r>
              <a:rPr lang="zh-CN" altLang="en-US" dirty="0">
                <a:ea typeface="楷体_GB2312" panose="02010609030101010101" pitchFamily="49" charset="-122"/>
                <a:sym typeface="Wingdings" panose="05000000000000000000" pitchFamily="2" charset="2"/>
              </a:rPr>
              <a:t>，</a:t>
            </a:r>
            <a:r>
              <a:rPr lang="en-US" altLang="zh-CN" i="1" dirty="0">
                <a:ea typeface="楷体_GB2312" panose="02010609030101010101" pitchFamily="49" charset="-122"/>
                <a:sym typeface="Wingdings" panose="05000000000000000000" pitchFamily="2" charset="2"/>
              </a:rPr>
              <a:t>f</a:t>
            </a:r>
            <a:r>
              <a:rPr lang="en-US" altLang="zh-CN" dirty="0">
                <a:ea typeface="楷体_GB2312" panose="02010609030101010101" pitchFamily="49" charset="-122"/>
                <a:sym typeface="Wingdings" panose="05000000000000000000" pitchFamily="2" charset="2"/>
              </a:rPr>
              <a:t>( </a:t>
            </a:r>
            <a:r>
              <a:rPr lang="en-US" altLang="zh-CN" i="1" dirty="0">
                <a:ea typeface="楷体_GB2312" panose="02010609030101010101" pitchFamily="49" charset="-122"/>
                <a:sym typeface="Wingdings" panose="05000000000000000000" pitchFamily="2" charset="2"/>
              </a:rPr>
              <a:t>n</a:t>
            </a:r>
            <a:r>
              <a:rPr lang="en-US" altLang="zh-CN" dirty="0">
                <a:ea typeface="楷体_GB2312" panose="02010609030101010101" pitchFamily="49" charset="-122"/>
                <a:sym typeface="Wingdings" panose="05000000000000000000" pitchFamily="2" charset="2"/>
              </a:rPr>
              <a:t> ) = 7 – </a:t>
            </a:r>
            <a:r>
              <a:rPr lang="en-US" altLang="zh-CN" i="1" dirty="0">
                <a:ea typeface="楷体_GB2312" panose="02010609030101010101" pitchFamily="49" charset="-122"/>
                <a:sym typeface="Wingdings" panose="05000000000000000000" pitchFamily="2" charset="2"/>
              </a:rPr>
              <a:t>n</a:t>
            </a:r>
          </a:p>
        </p:txBody>
      </p:sp>
      <p:sp>
        <p:nvSpPr>
          <p:cNvPr id="150534" name="Text Box 6"/>
          <p:cNvSpPr txBox="1">
            <a:spLocks noChangeArrowheads="1"/>
          </p:cNvSpPr>
          <p:nvPr/>
        </p:nvSpPr>
        <p:spPr bwMode="auto">
          <a:xfrm>
            <a:off x="8183568" y="1789118"/>
            <a:ext cx="1944687" cy="708025"/>
          </a:xfrm>
          <a:prstGeom prst="rect">
            <a:avLst/>
          </a:prstGeom>
          <a:noFill/>
          <a:ln w="9525" algn="ctr">
            <a:noFill/>
            <a:miter lim="800000"/>
          </a:ln>
        </p:spPr>
        <p:txBody>
          <a:bodyPr lIns="92075" tIns="46038" rIns="92075" bIns="46038">
            <a:spAutoFit/>
          </a:bodyPr>
          <a:lstStyle/>
          <a:p>
            <a:pPr marL="1371600" indent="-457200" latinLnBrk="1"/>
            <a:r>
              <a:rPr lang="en-US" altLang="zh-CN" sz="4000" b="1"/>
              <a:t>√</a:t>
            </a:r>
          </a:p>
        </p:txBody>
      </p:sp>
      <p:sp>
        <p:nvSpPr>
          <p:cNvPr id="150536" name="Text Box 8"/>
          <p:cNvSpPr txBox="1">
            <a:spLocks noChangeArrowheads="1"/>
          </p:cNvSpPr>
          <p:nvPr/>
        </p:nvSpPr>
        <p:spPr bwMode="auto">
          <a:xfrm>
            <a:off x="8040688" y="2420943"/>
            <a:ext cx="3168650" cy="708025"/>
          </a:xfrm>
          <a:prstGeom prst="rect">
            <a:avLst/>
          </a:prstGeom>
          <a:noFill/>
          <a:ln w="9525" algn="ctr">
            <a:noFill/>
            <a:miter lim="800000"/>
          </a:ln>
        </p:spPr>
        <p:txBody>
          <a:bodyPr lIns="92075" tIns="46038" rIns="92075" bIns="46038">
            <a:spAutoFit/>
          </a:bodyPr>
          <a:lstStyle/>
          <a:p>
            <a:pPr marL="1371600" indent="-457200" latinLnBrk="1"/>
            <a:r>
              <a:rPr lang="en-US" altLang="zh-CN" sz="4000" b="1" i="0"/>
              <a:t>×</a:t>
            </a:r>
            <a:r>
              <a:rPr lang="en-US" altLang="zh-CN" sz="4000" b="1" i="0">
                <a:solidFill>
                  <a:schemeClr val="hlink"/>
                </a:solidFill>
              </a:rPr>
              <a:t> </a:t>
            </a:r>
            <a:r>
              <a:rPr lang="en-US" altLang="zh-CN" i="0"/>
              <a:t>f(8)</a:t>
            </a:r>
          </a:p>
        </p:txBody>
      </p:sp>
      <p:sp>
        <p:nvSpPr>
          <p:cNvPr id="150537" name="Text Box 9"/>
          <p:cNvSpPr txBox="1">
            <a:spLocks noChangeArrowheads="1"/>
          </p:cNvSpPr>
          <p:nvPr/>
        </p:nvSpPr>
        <p:spPr bwMode="auto">
          <a:xfrm>
            <a:off x="8112125" y="3059118"/>
            <a:ext cx="1944688" cy="708025"/>
          </a:xfrm>
          <a:prstGeom prst="rect">
            <a:avLst/>
          </a:prstGeom>
          <a:noFill/>
          <a:ln w="9525" algn="ctr">
            <a:noFill/>
            <a:miter lim="800000"/>
          </a:ln>
        </p:spPr>
        <p:txBody>
          <a:bodyPr lIns="92075" tIns="46038" rIns="92075" bIns="46038">
            <a:spAutoFit/>
          </a:bodyPr>
          <a:lstStyle/>
          <a:p>
            <a:pPr marL="1371600" indent="-457200" latinLnBrk="1"/>
            <a:r>
              <a:rPr lang="en-US" altLang="zh-CN" sz="4000" b="1"/>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5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05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4" grpId="0"/>
      <p:bldP spid="150536" grpId="0"/>
      <p:bldP spid="15053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6"/>
          <p:cNvSpPr>
            <a:spLocks noGrp="1" noChangeArrowheads="1"/>
          </p:cNvSpPr>
          <p:nvPr>
            <p:ph type="title"/>
          </p:nvPr>
        </p:nvSpPr>
        <p:spPr/>
        <p:txBody>
          <a:bodyPr/>
          <a:lstStyle/>
          <a:p>
            <a:r>
              <a:rPr lang="zh-CN" altLang="en-US"/>
              <a:t>练习</a:t>
            </a:r>
          </a:p>
        </p:txBody>
      </p:sp>
      <p:sp>
        <p:nvSpPr>
          <p:cNvPr id="75778" name="Rectangle 7"/>
          <p:cNvSpPr>
            <a:spLocks noGrp="1" noChangeArrowheads="1"/>
          </p:cNvSpPr>
          <p:nvPr>
            <p:ph idx="1"/>
          </p:nvPr>
        </p:nvSpPr>
        <p:spPr>
          <a:xfrm>
            <a:off x="1055440" y="1368896"/>
            <a:ext cx="8040687" cy="4724400"/>
          </a:xfrm>
        </p:spPr>
        <p:txBody>
          <a:bodyPr/>
          <a:lstStyle/>
          <a:p>
            <a:r>
              <a:rPr lang="zh-CN" altLang="en-US">
                <a:ea typeface="楷体_GB2312" panose="02010609030101010101" pitchFamily="49" charset="-122"/>
              </a:rPr>
              <a:t>下面的描述是否函数</a:t>
            </a:r>
          </a:p>
          <a:p>
            <a:pPr lvl="1">
              <a:lnSpc>
                <a:spcPct val="130000"/>
              </a:lnSpc>
            </a:pPr>
            <a:r>
              <a:rPr lang="en-US" altLang="zh-CN">
                <a:ea typeface="楷体_GB2312" panose="02010609030101010101" pitchFamily="49" charset="-122"/>
                <a:sym typeface="Wingdings" panose="05000000000000000000" pitchFamily="2" charset="2"/>
              </a:rPr>
              <a:t>f: NN</a:t>
            </a:r>
            <a:r>
              <a:rPr lang="zh-CN" altLang="en-US">
                <a:ea typeface="楷体_GB2312" panose="02010609030101010101" pitchFamily="49" charset="-122"/>
                <a:sym typeface="Wingdings" panose="05000000000000000000" pitchFamily="2" charset="2"/>
              </a:rPr>
              <a:t>，</a:t>
            </a:r>
            <a:r>
              <a:rPr lang="en-US" altLang="zh-CN">
                <a:ea typeface="楷体_GB2312" panose="02010609030101010101" pitchFamily="49" charset="-122"/>
                <a:sym typeface="Wingdings" panose="05000000000000000000" pitchFamily="2" charset="2"/>
              </a:rPr>
              <a:t>f( n ) = 1/( n – π)</a:t>
            </a:r>
          </a:p>
          <a:p>
            <a:pPr lvl="1">
              <a:lnSpc>
                <a:spcPct val="130000"/>
              </a:lnSpc>
            </a:pPr>
            <a:r>
              <a:rPr lang="en-US" altLang="zh-CN">
                <a:ea typeface="楷体_GB2312" panose="02010609030101010101" pitchFamily="49" charset="-122"/>
                <a:sym typeface="Wingdings" panose="05000000000000000000" pitchFamily="2" charset="2"/>
              </a:rPr>
              <a:t>f: NR</a:t>
            </a:r>
            <a:r>
              <a:rPr lang="zh-CN" altLang="en-US">
                <a:ea typeface="楷体_GB2312" panose="02010609030101010101" pitchFamily="49" charset="-122"/>
                <a:sym typeface="Wingdings" panose="05000000000000000000" pitchFamily="2" charset="2"/>
              </a:rPr>
              <a:t>，</a:t>
            </a:r>
            <a:r>
              <a:rPr lang="en-US" altLang="zh-CN">
                <a:ea typeface="楷体_GB2312" panose="02010609030101010101" pitchFamily="49" charset="-122"/>
                <a:sym typeface="Wingdings" panose="05000000000000000000" pitchFamily="2" charset="2"/>
              </a:rPr>
              <a:t>f( n ) = 1/( n – π)</a:t>
            </a:r>
          </a:p>
          <a:p>
            <a:pPr lvl="1">
              <a:lnSpc>
                <a:spcPct val="130000"/>
              </a:lnSpc>
            </a:pPr>
            <a:r>
              <a:rPr lang="en-US" altLang="zh-CN">
                <a:ea typeface="楷体_GB2312" panose="02010609030101010101" pitchFamily="49" charset="-122"/>
                <a:sym typeface="Wingdings" panose="05000000000000000000" pitchFamily="2" charset="2"/>
              </a:rPr>
              <a:t>f: RR</a:t>
            </a:r>
            <a:r>
              <a:rPr lang="zh-CN" altLang="en-US">
                <a:ea typeface="楷体_GB2312" panose="02010609030101010101" pitchFamily="49" charset="-122"/>
                <a:sym typeface="Wingdings" panose="05000000000000000000" pitchFamily="2" charset="2"/>
              </a:rPr>
              <a:t>，</a:t>
            </a:r>
            <a:r>
              <a:rPr lang="en-US" altLang="zh-CN">
                <a:ea typeface="楷体_GB2312" panose="02010609030101010101" pitchFamily="49" charset="-122"/>
                <a:sym typeface="Wingdings" panose="05000000000000000000" pitchFamily="2" charset="2"/>
              </a:rPr>
              <a:t>f( x ) = 1/( x – π)</a:t>
            </a:r>
          </a:p>
        </p:txBody>
      </p:sp>
      <p:sp>
        <p:nvSpPr>
          <p:cNvPr id="151560" name="Text Box 8"/>
          <p:cNvSpPr txBox="1">
            <a:spLocks noChangeArrowheads="1"/>
          </p:cNvSpPr>
          <p:nvPr/>
        </p:nvSpPr>
        <p:spPr bwMode="auto">
          <a:xfrm>
            <a:off x="6527805" y="1928818"/>
            <a:ext cx="4068763" cy="708025"/>
          </a:xfrm>
          <a:prstGeom prst="rect">
            <a:avLst/>
          </a:prstGeom>
          <a:noFill/>
          <a:ln w="9525" algn="ctr">
            <a:noFill/>
            <a:miter lim="800000"/>
          </a:ln>
          <a:effectLst/>
        </p:spPr>
        <p:txBody>
          <a:bodyPr lIns="92075" tIns="46038" rIns="92075" bIns="46038">
            <a:spAutoFit/>
          </a:bodyPr>
          <a:lstStyle/>
          <a:p>
            <a:pPr marL="1371600" indent="-457200" latinLnBrk="1">
              <a:defRPr/>
            </a:pPr>
            <a:r>
              <a:rPr lang="en-US" altLang="zh-CN" sz="4000" b="1" i="0" dirty="0">
                <a:latin typeface="+mn-lt"/>
                <a:ea typeface="楷体_GB2312" panose="02010609030101010101" pitchFamily="49" charset="-122"/>
              </a:rPr>
              <a:t>×</a:t>
            </a:r>
            <a:r>
              <a:rPr lang="en-US" altLang="zh-CN" i="0" dirty="0">
                <a:latin typeface="+mn-lt"/>
                <a:ea typeface="楷体_GB2312" panose="02010609030101010101" pitchFamily="49" charset="-122"/>
              </a:rPr>
              <a:t>f(n)</a:t>
            </a:r>
            <a:r>
              <a:rPr lang="zh-CN" altLang="en-US" i="0" dirty="0">
                <a:latin typeface="+mn-lt"/>
                <a:ea typeface="楷体_GB2312" panose="02010609030101010101" pitchFamily="49" charset="-122"/>
              </a:rPr>
              <a:t>不是自然数</a:t>
            </a:r>
          </a:p>
        </p:txBody>
      </p:sp>
      <p:sp>
        <p:nvSpPr>
          <p:cNvPr id="151561" name="Text Box 9"/>
          <p:cNvSpPr txBox="1">
            <a:spLocks noChangeArrowheads="1"/>
          </p:cNvSpPr>
          <p:nvPr/>
        </p:nvSpPr>
        <p:spPr bwMode="auto">
          <a:xfrm>
            <a:off x="6527800" y="2492380"/>
            <a:ext cx="1944688" cy="708025"/>
          </a:xfrm>
          <a:prstGeom prst="rect">
            <a:avLst/>
          </a:prstGeom>
          <a:noFill/>
          <a:ln w="9525" algn="ctr">
            <a:noFill/>
            <a:miter lim="800000"/>
          </a:ln>
          <a:effectLst/>
        </p:spPr>
        <p:txBody>
          <a:bodyPr lIns="92075" tIns="46038" rIns="92075" bIns="46038">
            <a:spAutoFit/>
          </a:bodyPr>
          <a:lstStyle/>
          <a:p>
            <a:pPr marL="1371600" indent="-457200" latinLnBrk="1">
              <a:defRPr/>
            </a:pPr>
            <a:r>
              <a:rPr lang="en-US" altLang="zh-CN" sz="4000" b="1" i="0">
                <a:latin typeface="+mn-lt"/>
                <a:ea typeface="楷体_GB2312" panose="02010609030101010101" pitchFamily="49" charset="-122"/>
              </a:rPr>
              <a:t>√</a:t>
            </a:r>
          </a:p>
        </p:txBody>
      </p:sp>
      <p:sp>
        <p:nvSpPr>
          <p:cNvPr id="151562" name="Text Box 10"/>
          <p:cNvSpPr txBox="1">
            <a:spLocks noChangeArrowheads="1"/>
          </p:cNvSpPr>
          <p:nvPr/>
        </p:nvSpPr>
        <p:spPr bwMode="auto">
          <a:xfrm>
            <a:off x="6527800" y="3141668"/>
            <a:ext cx="2376488" cy="708025"/>
          </a:xfrm>
          <a:prstGeom prst="rect">
            <a:avLst/>
          </a:prstGeom>
          <a:noFill/>
          <a:ln w="9525" algn="ctr">
            <a:noFill/>
            <a:miter lim="800000"/>
          </a:ln>
          <a:effectLst/>
        </p:spPr>
        <p:txBody>
          <a:bodyPr lIns="92075" tIns="46038" rIns="92075" bIns="46038">
            <a:spAutoFit/>
          </a:bodyPr>
          <a:lstStyle/>
          <a:p>
            <a:pPr marL="1371600" indent="-457200" latinLnBrk="1">
              <a:defRPr/>
            </a:pPr>
            <a:r>
              <a:rPr lang="en-US" altLang="zh-CN" sz="4000" b="1" i="0">
                <a:latin typeface="+mn-lt"/>
                <a:ea typeface="楷体_GB2312" panose="02010609030101010101" pitchFamily="49" charset="-122"/>
              </a:rPr>
              <a:t>×</a:t>
            </a:r>
            <a:r>
              <a:rPr lang="en-US" altLang="zh-CN" i="0">
                <a:latin typeface="+mn-lt"/>
                <a:ea typeface="楷体_GB2312" panose="02010609030101010101" pitchFamily="49" charset="-122"/>
              </a:rPr>
              <a:t>f(π)</a:t>
            </a:r>
            <a:endParaRPr lang="en-US" altLang="zh-CN" sz="4000" b="1" i="0">
              <a:latin typeface="+mn-lt"/>
              <a:ea typeface="楷体_GB2312" panose="0201060903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5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60" grpId="0"/>
      <p:bldP spid="151561" grpId="0"/>
      <p:bldP spid="15156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11"/>
          <p:cNvSpPr>
            <a:spLocks noGrp="1" noChangeArrowheads="1"/>
          </p:cNvSpPr>
          <p:nvPr>
            <p:ph type="title"/>
          </p:nvPr>
        </p:nvSpPr>
        <p:spPr/>
        <p:txBody>
          <a:bodyPr/>
          <a:lstStyle/>
          <a:p>
            <a:r>
              <a:rPr lang="zh-CN" altLang="en-US"/>
              <a:t>练习</a:t>
            </a:r>
          </a:p>
        </p:txBody>
      </p:sp>
      <p:graphicFrame>
        <p:nvGraphicFramePr>
          <p:cNvPr id="50179" name="Object 3"/>
          <p:cNvGraphicFramePr>
            <a:graphicFrameLocks noGrp="1" noChangeAspect="1"/>
          </p:cNvGraphicFramePr>
          <p:nvPr>
            <p:ph idx="1"/>
            <p:extLst>
              <p:ext uri="{D42A27DB-BD31-4B8C-83A1-F6EECF244321}">
                <p14:modId xmlns:p14="http://schemas.microsoft.com/office/powerpoint/2010/main" val="3497443335"/>
              </p:ext>
            </p:extLst>
          </p:nvPr>
        </p:nvGraphicFramePr>
        <p:xfrm>
          <a:off x="4129091" y="3445941"/>
          <a:ext cx="3024187" cy="919163"/>
        </p:xfrm>
        <a:graphic>
          <a:graphicData uri="http://schemas.openxmlformats.org/presentationml/2006/ole">
            <mc:AlternateContent xmlns:mc="http://schemas.openxmlformats.org/markup-compatibility/2006">
              <mc:Choice xmlns:v="urn:schemas-microsoft-com:vml" Requires="v">
                <p:oleObj spid="_x0000_s8204" name="Equation" r:id="rId3" imgW="38100000" imgH="11582400" progId="Equation.3">
                  <p:embed/>
                </p:oleObj>
              </mc:Choice>
              <mc:Fallback>
                <p:oleObj name="Equation" r:id="rId3" imgW="38100000" imgH="11582400" progId="Equation.3">
                  <p:embed/>
                  <p:pic>
                    <p:nvPicPr>
                      <p:cNvPr id="50179" name="Object 3"/>
                      <p:cNvPicPr>
                        <a:picLocks noChangeAspect="1"/>
                      </p:cNvPicPr>
                      <p:nvPr/>
                    </p:nvPicPr>
                    <p:blipFill>
                      <a:blip r:embed="rId4"/>
                      <a:stretch>
                        <a:fillRect/>
                      </a:stretch>
                    </p:blipFill>
                    <p:spPr>
                      <a:xfrm>
                        <a:off x="4129091" y="3445941"/>
                        <a:ext cx="3024187" cy="919163"/>
                      </a:xfrm>
                      <a:prstGeom prst="rect">
                        <a:avLst/>
                      </a:prstGeom>
                      <a:noFill/>
                      <a:ln w="9525">
                        <a:noFill/>
                      </a:ln>
                    </p:spPr>
                  </p:pic>
                </p:oleObj>
              </mc:Fallback>
            </mc:AlternateContent>
          </a:graphicData>
        </a:graphic>
      </p:graphicFrame>
      <p:sp>
        <p:nvSpPr>
          <p:cNvPr id="50181" name="Rectangle 12"/>
          <p:cNvSpPr>
            <a:spLocks noGrp="1" noChangeArrowheads="1"/>
          </p:cNvSpPr>
          <p:nvPr>
            <p:ph type="body" idx="4294967295"/>
          </p:nvPr>
        </p:nvSpPr>
        <p:spPr>
          <a:xfrm>
            <a:off x="1055440" y="1295400"/>
            <a:ext cx="8040688" cy="4724400"/>
          </a:xfrm>
        </p:spPr>
        <p:txBody>
          <a:bodyPr/>
          <a:lstStyle/>
          <a:p>
            <a:r>
              <a:rPr lang="zh-CN" altLang="en-US" b="1" dirty="0">
                <a:solidFill>
                  <a:srgbClr val="FF0000"/>
                </a:solidFill>
                <a:ea typeface="楷体_GB2312" panose="02010609030101010101" pitchFamily="49" charset="-122"/>
              </a:rPr>
              <a:t>下面的描述是否函数</a:t>
            </a:r>
          </a:p>
          <a:p>
            <a:pPr lvl="1">
              <a:lnSpc>
                <a:spcPct val="150000"/>
              </a:lnSpc>
            </a:pPr>
            <a:r>
              <a:rPr lang="en-US" altLang="zh-CN" dirty="0">
                <a:sym typeface="Wingdings" panose="05000000000000000000" pitchFamily="2" charset="2"/>
              </a:rPr>
              <a:t>f: NN</a:t>
            </a:r>
            <a:r>
              <a:rPr lang="zh-CN" altLang="en-US" dirty="0">
                <a:sym typeface="Wingdings" panose="05000000000000000000" pitchFamily="2" charset="2"/>
              </a:rPr>
              <a:t>，</a:t>
            </a:r>
          </a:p>
          <a:p>
            <a:pPr lvl="1">
              <a:lnSpc>
                <a:spcPct val="150000"/>
              </a:lnSpc>
            </a:pPr>
            <a:endParaRPr lang="zh-CN" altLang="en-US" dirty="0">
              <a:sym typeface="Wingdings" panose="05000000000000000000" pitchFamily="2" charset="2"/>
            </a:endParaRPr>
          </a:p>
          <a:p>
            <a:pPr lvl="1">
              <a:lnSpc>
                <a:spcPct val="150000"/>
              </a:lnSpc>
            </a:pPr>
            <a:r>
              <a:rPr lang="en-US" altLang="zh-CN" dirty="0">
                <a:sym typeface="Wingdings" panose="05000000000000000000" pitchFamily="2" charset="2"/>
              </a:rPr>
              <a:t>f: NN</a:t>
            </a:r>
            <a:r>
              <a:rPr lang="zh-CN" altLang="en-US" dirty="0">
                <a:sym typeface="Wingdings" panose="05000000000000000000" pitchFamily="2" charset="2"/>
              </a:rPr>
              <a:t>，</a:t>
            </a:r>
          </a:p>
        </p:txBody>
      </p:sp>
      <p:graphicFrame>
        <p:nvGraphicFramePr>
          <p:cNvPr id="50178" name="Object 2"/>
          <p:cNvGraphicFramePr>
            <a:graphicFrameLocks noGrp="1" noChangeAspect="1"/>
          </p:cNvGraphicFramePr>
          <p:nvPr>
            <p:ph sz="half" idx="4294967295"/>
            <p:extLst>
              <p:ext uri="{D42A27DB-BD31-4B8C-83A1-F6EECF244321}">
                <p14:modId xmlns:p14="http://schemas.microsoft.com/office/powerpoint/2010/main" val="3269081146"/>
              </p:ext>
            </p:extLst>
          </p:nvPr>
        </p:nvGraphicFramePr>
        <p:xfrm>
          <a:off x="4037809" y="1980382"/>
          <a:ext cx="3206750" cy="944562"/>
        </p:xfrm>
        <a:graphic>
          <a:graphicData uri="http://schemas.openxmlformats.org/presentationml/2006/ole">
            <mc:AlternateContent xmlns:mc="http://schemas.openxmlformats.org/markup-compatibility/2006">
              <mc:Choice xmlns:v="urn:schemas-microsoft-com:vml" Requires="v">
                <p:oleObj spid="_x0000_s8205" name="Equation" r:id="rId5" imgW="39319200" imgH="11582400" progId="Equation.3">
                  <p:embed/>
                </p:oleObj>
              </mc:Choice>
              <mc:Fallback>
                <p:oleObj name="Equation" r:id="rId5" imgW="39319200" imgH="11582400" progId="Equation.3">
                  <p:embed/>
                  <p:pic>
                    <p:nvPicPr>
                      <p:cNvPr id="50178" name="Object 2"/>
                      <p:cNvPicPr>
                        <a:picLocks noChangeAspect="1"/>
                      </p:cNvPicPr>
                      <p:nvPr/>
                    </p:nvPicPr>
                    <p:blipFill>
                      <a:blip r:embed="rId6"/>
                      <a:stretch>
                        <a:fillRect/>
                      </a:stretch>
                    </p:blipFill>
                    <p:spPr>
                      <a:xfrm>
                        <a:off x="4037809" y="1980382"/>
                        <a:ext cx="3206750" cy="944562"/>
                      </a:xfrm>
                      <a:prstGeom prst="rect">
                        <a:avLst/>
                      </a:prstGeom>
                      <a:noFill/>
                      <a:ln w="9525">
                        <a:noFill/>
                      </a:ln>
                    </p:spPr>
                  </p:pic>
                </p:oleObj>
              </mc:Fallback>
            </mc:AlternateContent>
          </a:graphicData>
        </a:graphic>
      </p:graphicFrame>
      <p:sp>
        <p:nvSpPr>
          <p:cNvPr id="154632" name="Text Box 8"/>
          <p:cNvSpPr txBox="1">
            <a:spLocks noChangeArrowheads="1"/>
          </p:cNvSpPr>
          <p:nvPr/>
        </p:nvSpPr>
        <p:spPr bwMode="auto">
          <a:xfrm>
            <a:off x="6780218" y="1844675"/>
            <a:ext cx="4211637" cy="647700"/>
          </a:xfrm>
          <a:prstGeom prst="rect">
            <a:avLst/>
          </a:prstGeom>
          <a:noFill/>
          <a:ln w="9525" algn="ctr">
            <a:noFill/>
            <a:miter lim="800000"/>
          </a:ln>
        </p:spPr>
        <p:txBody>
          <a:bodyPr lIns="92075" tIns="46038" rIns="92075" bIns="46038">
            <a:spAutoFit/>
          </a:bodyPr>
          <a:lstStyle/>
          <a:p>
            <a:pPr marL="1371600" indent="-457200" latinLnBrk="1"/>
            <a:r>
              <a:rPr lang="en-US" altLang="zh-CN" sz="3600" b="1" i="0">
                <a:solidFill>
                  <a:srgbClr val="C00000"/>
                </a:solidFill>
              </a:rPr>
              <a:t>×</a:t>
            </a:r>
            <a:r>
              <a:rPr lang="en-US" altLang="zh-CN" sz="2400" b="1" i="0"/>
              <a:t>f(7) f(8) f(9) f(10)</a:t>
            </a:r>
          </a:p>
        </p:txBody>
      </p:sp>
      <p:sp>
        <p:nvSpPr>
          <p:cNvPr id="154637" name="Text Box 13"/>
          <p:cNvSpPr txBox="1">
            <a:spLocks noChangeArrowheads="1"/>
          </p:cNvSpPr>
          <p:nvPr/>
        </p:nvSpPr>
        <p:spPr bwMode="auto">
          <a:xfrm>
            <a:off x="7140575" y="3355975"/>
            <a:ext cx="3024188" cy="647700"/>
          </a:xfrm>
          <a:prstGeom prst="rect">
            <a:avLst/>
          </a:prstGeom>
          <a:noFill/>
          <a:ln w="9525" algn="ctr">
            <a:noFill/>
            <a:miter lim="800000"/>
          </a:ln>
        </p:spPr>
        <p:txBody>
          <a:bodyPr lIns="92075" tIns="46038" rIns="92075" bIns="46038">
            <a:spAutoFit/>
          </a:bodyPr>
          <a:lstStyle/>
          <a:p>
            <a:pPr marL="1371600" indent="-457200" latinLnBrk="1"/>
            <a:r>
              <a:rPr lang="en-US" altLang="zh-CN" sz="3600" b="1" i="0">
                <a:solidFill>
                  <a:srgbClr val="C00000"/>
                </a:solidFill>
              </a:rPr>
              <a:t>×</a:t>
            </a:r>
            <a:r>
              <a:rPr lang="en-US" altLang="zh-CN" sz="2400" b="1" i="0"/>
              <a:t>f(5) f(6)</a:t>
            </a:r>
            <a:endParaRPr lang="en-US" altLang="zh-CN" sz="3600" b="1" i="0">
              <a:solidFill>
                <a:schemeClr va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46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46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32" grpId="0"/>
      <p:bldP spid="15463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11"/>
          <p:cNvSpPr>
            <a:spLocks noGrp="1" noChangeArrowheads="1"/>
          </p:cNvSpPr>
          <p:nvPr>
            <p:ph type="title"/>
          </p:nvPr>
        </p:nvSpPr>
        <p:spPr/>
        <p:txBody>
          <a:bodyPr/>
          <a:lstStyle/>
          <a:p>
            <a:r>
              <a:rPr lang="zh-CN" altLang="en-US"/>
              <a:t>练习</a:t>
            </a:r>
          </a:p>
        </p:txBody>
      </p:sp>
      <p:pic>
        <p:nvPicPr>
          <p:cNvPr id="4" name="图片 3">
            <a:extLst>
              <a:ext uri="{FF2B5EF4-FFF2-40B4-BE49-F238E27FC236}">
                <a16:creationId xmlns:a16="http://schemas.microsoft.com/office/drawing/2014/main" id="{BCED24EC-7515-4F4A-AEF1-F7A7BBEDF632}"/>
              </a:ext>
            </a:extLst>
          </p:cNvPr>
          <p:cNvPicPr>
            <a:picLocks noChangeAspect="1"/>
          </p:cNvPicPr>
          <p:nvPr/>
        </p:nvPicPr>
        <p:blipFill>
          <a:blip r:embed="rId2">
            <a:lum contrast="20000"/>
          </a:blip>
          <a:stretch>
            <a:fillRect/>
          </a:stretch>
        </p:blipFill>
        <p:spPr>
          <a:xfrm>
            <a:off x="479376" y="1556792"/>
            <a:ext cx="11528536" cy="2294148"/>
          </a:xfrm>
          <a:prstGeom prst="rect">
            <a:avLst/>
          </a:prstGeom>
        </p:spPr>
      </p:pic>
    </p:spTree>
    <p:extLst>
      <p:ext uri="{BB962C8B-B14F-4D97-AF65-F5344CB8AC3E}">
        <p14:creationId xmlns:p14="http://schemas.microsoft.com/office/powerpoint/2010/main" val="276896691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9"/>
          <p:cNvSpPr>
            <a:spLocks noGrp="1" noChangeArrowheads="1"/>
          </p:cNvSpPr>
          <p:nvPr>
            <p:ph type="title"/>
          </p:nvPr>
        </p:nvSpPr>
        <p:spPr/>
        <p:txBody>
          <a:bodyPr/>
          <a:lstStyle/>
          <a:p>
            <a:r>
              <a:rPr lang="zh-CN" altLang="en-US"/>
              <a:t>练习</a:t>
            </a:r>
          </a:p>
        </p:txBody>
      </p:sp>
      <p:graphicFrame>
        <p:nvGraphicFramePr>
          <p:cNvPr id="51202" name="Object 2"/>
          <p:cNvGraphicFramePr>
            <a:graphicFrameLocks noGrp="1" noChangeAspect="1"/>
          </p:cNvGraphicFramePr>
          <p:nvPr>
            <p:ph idx="1"/>
            <p:extLst>
              <p:ext uri="{D42A27DB-BD31-4B8C-83A1-F6EECF244321}">
                <p14:modId xmlns:p14="http://schemas.microsoft.com/office/powerpoint/2010/main" val="661544482"/>
              </p:ext>
            </p:extLst>
          </p:nvPr>
        </p:nvGraphicFramePr>
        <p:xfrm>
          <a:off x="3575720" y="1883698"/>
          <a:ext cx="4422775" cy="1012825"/>
        </p:xfrm>
        <a:graphic>
          <a:graphicData uri="http://schemas.openxmlformats.org/presentationml/2006/ole">
            <mc:AlternateContent xmlns:mc="http://schemas.openxmlformats.org/markup-compatibility/2006">
              <mc:Choice xmlns:v="urn:schemas-microsoft-com:vml" Requires="v">
                <p:oleObj spid="_x0000_s9223" name="公式" r:id="rId3" imgW="50596800" imgH="11582400" progId="Equation.3">
                  <p:embed/>
                </p:oleObj>
              </mc:Choice>
              <mc:Fallback>
                <p:oleObj name="公式" r:id="rId3" imgW="50596800" imgH="11582400" progId="Equation.3">
                  <p:embed/>
                  <p:pic>
                    <p:nvPicPr>
                      <p:cNvPr id="51202" name="Object 2"/>
                      <p:cNvPicPr>
                        <a:picLocks noChangeAspect="1"/>
                      </p:cNvPicPr>
                      <p:nvPr/>
                    </p:nvPicPr>
                    <p:blipFill>
                      <a:blip r:embed="rId4"/>
                      <a:stretch>
                        <a:fillRect/>
                      </a:stretch>
                    </p:blipFill>
                    <p:spPr>
                      <a:xfrm>
                        <a:off x="3575720" y="1883698"/>
                        <a:ext cx="4422775" cy="1012825"/>
                      </a:xfrm>
                      <a:prstGeom prst="rect">
                        <a:avLst/>
                      </a:prstGeom>
                      <a:noFill/>
                      <a:ln w="9525">
                        <a:noFill/>
                      </a:ln>
                    </p:spPr>
                  </p:pic>
                </p:oleObj>
              </mc:Fallback>
            </mc:AlternateContent>
          </a:graphicData>
        </a:graphic>
      </p:graphicFrame>
      <p:sp>
        <p:nvSpPr>
          <p:cNvPr id="51204" name="Rectangle 10"/>
          <p:cNvSpPr>
            <a:spLocks noGrp="1" noChangeArrowheads="1"/>
          </p:cNvSpPr>
          <p:nvPr>
            <p:ph type="body" idx="4294967295"/>
          </p:nvPr>
        </p:nvSpPr>
        <p:spPr>
          <a:xfrm>
            <a:off x="1055440" y="1268760"/>
            <a:ext cx="8040688" cy="4724400"/>
          </a:xfrm>
        </p:spPr>
        <p:txBody>
          <a:bodyPr/>
          <a:lstStyle/>
          <a:p>
            <a:pPr>
              <a:lnSpc>
                <a:spcPct val="150000"/>
              </a:lnSpc>
            </a:pPr>
            <a:r>
              <a:rPr lang="zh-CN" altLang="en-US" b="1" dirty="0">
                <a:solidFill>
                  <a:srgbClr val="FF0000"/>
                </a:solidFill>
                <a:ea typeface="楷体_GB2312" panose="02010609030101010101" pitchFamily="49" charset="-122"/>
              </a:rPr>
              <a:t>下面函数是否一对一</a:t>
            </a:r>
          </a:p>
          <a:p>
            <a:pPr lvl="1">
              <a:lnSpc>
                <a:spcPct val="150000"/>
              </a:lnSpc>
            </a:pPr>
            <a:r>
              <a:rPr lang="en-US" altLang="zh-CN" i="1" dirty="0">
                <a:ea typeface="楷体_GB2312" panose="02010609030101010101" pitchFamily="49" charset="-122"/>
                <a:sym typeface="Wingdings" panose="05000000000000000000" pitchFamily="2" charset="2"/>
              </a:rPr>
              <a:t>f</a:t>
            </a:r>
            <a:r>
              <a:rPr lang="en-US" altLang="zh-CN" dirty="0">
                <a:ea typeface="楷体_GB2312" panose="02010609030101010101" pitchFamily="49" charset="-122"/>
                <a:sym typeface="Wingdings" panose="05000000000000000000" pitchFamily="2" charset="2"/>
              </a:rPr>
              <a:t>: N</a:t>
            </a:r>
            <a:r>
              <a:rPr lang="zh-CN" altLang="en-US" dirty="0">
                <a:ea typeface="楷体_GB2312" panose="02010609030101010101" pitchFamily="49" charset="-122"/>
                <a:sym typeface="Wingdings" panose="05000000000000000000" pitchFamily="2" charset="2"/>
              </a:rPr>
              <a:t>→</a:t>
            </a:r>
            <a:r>
              <a:rPr lang="en-US" altLang="zh-CN" dirty="0">
                <a:ea typeface="楷体_GB2312" panose="02010609030101010101" pitchFamily="49" charset="-122"/>
                <a:sym typeface="Wingdings" panose="05000000000000000000" pitchFamily="2" charset="2"/>
              </a:rPr>
              <a:t>Z</a:t>
            </a:r>
            <a:r>
              <a:rPr lang="zh-CN" altLang="en-US" dirty="0">
                <a:ea typeface="楷体_GB2312" panose="02010609030101010101" pitchFamily="49" charset="-122"/>
                <a:sym typeface="Wingdings" panose="05000000000000000000" pitchFamily="2" charset="2"/>
              </a:rPr>
              <a:t>，</a:t>
            </a:r>
          </a:p>
        </p:txBody>
      </p:sp>
      <p:sp>
        <p:nvSpPr>
          <p:cNvPr id="157704" name="Rectangle 8"/>
          <p:cNvSpPr>
            <a:spLocks noChangeArrowheads="1"/>
          </p:cNvSpPr>
          <p:nvPr/>
        </p:nvSpPr>
        <p:spPr bwMode="auto">
          <a:xfrm>
            <a:off x="1343472" y="3413135"/>
            <a:ext cx="9577064" cy="2530566"/>
          </a:xfrm>
          <a:prstGeom prst="rect">
            <a:avLst/>
          </a:prstGeom>
          <a:noFill/>
          <a:ln w="9525" algn="ctr">
            <a:noFill/>
            <a:miter lim="800000"/>
          </a:ln>
          <a:effectLst/>
        </p:spPr>
        <p:txBody>
          <a:bodyPr wrap="square" lIns="92075" tIns="46038" rIns="92075" bIns="46038">
            <a:spAutoFit/>
          </a:bodyPr>
          <a:lstStyle/>
          <a:p>
            <a:pPr marL="361950" indent="-361950" latinLnBrk="1">
              <a:lnSpc>
                <a:spcPct val="120000"/>
              </a:lnSpc>
              <a:defRPr/>
            </a:pPr>
            <a:r>
              <a:rPr lang="zh-CN" altLang="en-US" sz="2200" i="0" spc="-50" dirty="0">
                <a:latin typeface="+mn-lt"/>
                <a:ea typeface="楷体_GB2312" panose="02010609030101010101" pitchFamily="49" charset="-122"/>
              </a:rPr>
              <a:t>假设有两个整数 </a:t>
            </a:r>
            <a:r>
              <a:rPr lang="en-US" altLang="zh-CN" sz="2200" spc="-50" dirty="0">
                <a:latin typeface="+mn-lt"/>
                <a:ea typeface="楷体_GB2312" panose="02010609030101010101" pitchFamily="49" charset="-122"/>
              </a:rPr>
              <a:t>m</a:t>
            </a:r>
            <a:r>
              <a:rPr lang="en-US" altLang="zh-CN" sz="2200" i="0" spc="-50" dirty="0">
                <a:latin typeface="+mn-lt"/>
                <a:ea typeface="楷体_GB2312" panose="02010609030101010101" pitchFamily="49" charset="-122"/>
              </a:rPr>
              <a:t> ≠</a:t>
            </a:r>
            <a:r>
              <a:rPr lang="en-US" altLang="zh-CN" sz="2200" spc="-50" dirty="0">
                <a:latin typeface="+mn-lt"/>
                <a:ea typeface="楷体_GB2312" panose="02010609030101010101" pitchFamily="49" charset="-122"/>
              </a:rPr>
              <a:t> n</a:t>
            </a:r>
            <a:r>
              <a:rPr lang="zh-CN" altLang="en-US" sz="2200" i="0" spc="-50" dirty="0">
                <a:latin typeface="+mn-lt"/>
                <a:ea typeface="楷体_GB2312" panose="02010609030101010101" pitchFamily="49" charset="-122"/>
              </a:rPr>
              <a:t>，分情形证明：</a:t>
            </a:r>
          </a:p>
          <a:p>
            <a:pPr marL="361950" indent="-361950" latinLnBrk="1">
              <a:lnSpc>
                <a:spcPct val="120000"/>
              </a:lnSpc>
              <a:buFontTx/>
              <a:buAutoNum type="circleNumDbPlain"/>
              <a:defRPr/>
            </a:pPr>
            <a:r>
              <a:rPr lang="en-US" altLang="zh-CN" sz="2200" spc="-50" dirty="0">
                <a:latin typeface="+mn-lt"/>
                <a:ea typeface="楷体_GB2312" panose="02010609030101010101" pitchFamily="49" charset="-122"/>
              </a:rPr>
              <a:t>m</a:t>
            </a:r>
            <a:r>
              <a:rPr lang="zh-CN" altLang="en-US" sz="2200" i="0" spc="-50" dirty="0">
                <a:latin typeface="+mn-lt"/>
                <a:ea typeface="楷体_GB2312" panose="02010609030101010101" pitchFamily="49" charset="-122"/>
              </a:rPr>
              <a:t>、</a:t>
            </a:r>
            <a:r>
              <a:rPr lang="en-US" altLang="zh-CN" sz="2200" spc="-50" dirty="0">
                <a:latin typeface="+mn-lt"/>
                <a:ea typeface="楷体_GB2312" panose="02010609030101010101" pitchFamily="49" charset="-122"/>
              </a:rPr>
              <a:t>n</a:t>
            </a:r>
            <a:r>
              <a:rPr lang="zh-CN" altLang="en-US" sz="2200" i="0" spc="-50" dirty="0">
                <a:latin typeface="+mn-lt"/>
                <a:ea typeface="楷体_GB2312" panose="02010609030101010101" pitchFamily="49" charset="-122"/>
              </a:rPr>
              <a:t>都是偶数：</a:t>
            </a:r>
            <a:r>
              <a:rPr lang="en-US" altLang="zh-CN" sz="2200" spc="-50" dirty="0">
                <a:latin typeface="+mn-lt"/>
                <a:ea typeface="楷体_GB2312" panose="02010609030101010101" pitchFamily="49" charset="-122"/>
              </a:rPr>
              <a:t>f</a:t>
            </a:r>
            <a:r>
              <a:rPr lang="en-US" altLang="zh-CN" sz="2200" i="0" spc="-50" dirty="0">
                <a:latin typeface="+mn-lt"/>
                <a:ea typeface="楷体_GB2312" panose="02010609030101010101" pitchFamily="49" charset="-122"/>
              </a:rPr>
              <a:t>(</a:t>
            </a:r>
            <a:r>
              <a:rPr lang="en-US" altLang="zh-CN" sz="2200" spc="-50" dirty="0">
                <a:latin typeface="+mn-lt"/>
                <a:ea typeface="楷体_GB2312" panose="02010609030101010101" pitchFamily="49" charset="-122"/>
              </a:rPr>
              <a:t>m</a:t>
            </a:r>
            <a:r>
              <a:rPr lang="en-US" altLang="zh-CN" sz="2200" i="0" spc="-50" dirty="0">
                <a:latin typeface="+mn-lt"/>
                <a:ea typeface="楷体_GB2312" panose="02010609030101010101" pitchFamily="49" charset="-122"/>
              </a:rPr>
              <a:t>)=</a:t>
            </a:r>
            <a:r>
              <a:rPr lang="en-US" altLang="zh-CN" sz="2200" spc="-50" dirty="0">
                <a:latin typeface="+mn-lt"/>
                <a:ea typeface="楷体_GB2312" panose="02010609030101010101" pitchFamily="49" charset="-122"/>
              </a:rPr>
              <a:t>m</a:t>
            </a:r>
            <a:r>
              <a:rPr lang="en-US" altLang="zh-CN" sz="2200" i="0" spc="-50" dirty="0">
                <a:latin typeface="+mn-lt"/>
                <a:ea typeface="楷体_GB2312" panose="02010609030101010101" pitchFamily="49" charset="-122"/>
              </a:rPr>
              <a:t>/2</a:t>
            </a:r>
            <a:r>
              <a:rPr lang="zh-CN" altLang="en-US" sz="2200" i="0" spc="-50" dirty="0">
                <a:latin typeface="+mn-lt"/>
                <a:ea typeface="楷体_GB2312" panose="02010609030101010101" pitchFamily="49" charset="-122"/>
              </a:rPr>
              <a:t>、</a:t>
            </a:r>
            <a:r>
              <a:rPr lang="en-US" altLang="zh-CN" sz="2200" spc="-50" dirty="0">
                <a:latin typeface="+mn-lt"/>
                <a:ea typeface="楷体_GB2312" panose="02010609030101010101" pitchFamily="49" charset="-122"/>
              </a:rPr>
              <a:t>f</a:t>
            </a:r>
            <a:r>
              <a:rPr lang="en-US" altLang="zh-CN" sz="2200" i="0" spc="-50" dirty="0">
                <a:latin typeface="+mn-lt"/>
                <a:ea typeface="楷体_GB2312" panose="02010609030101010101" pitchFamily="49" charset="-122"/>
              </a:rPr>
              <a:t>(</a:t>
            </a:r>
            <a:r>
              <a:rPr lang="en-US" altLang="zh-CN" sz="2200" spc="-50" dirty="0">
                <a:latin typeface="+mn-lt"/>
                <a:ea typeface="楷体_GB2312" panose="02010609030101010101" pitchFamily="49" charset="-122"/>
              </a:rPr>
              <a:t>n</a:t>
            </a:r>
            <a:r>
              <a:rPr lang="en-US" altLang="zh-CN" sz="2200" i="0" spc="-50" dirty="0">
                <a:latin typeface="+mn-lt"/>
                <a:ea typeface="楷体_GB2312" panose="02010609030101010101" pitchFamily="49" charset="-122"/>
              </a:rPr>
              <a:t>)=</a:t>
            </a:r>
            <a:r>
              <a:rPr lang="en-US" altLang="zh-CN" sz="2200" spc="-50" dirty="0">
                <a:latin typeface="+mn-lt"/>
                <a:ea typeface="楷体_GB2312" panose="02010609030101010101" pitchFamily="49" charset="-122"/>
              </a:rPr>
              <a:t>n</a:t>
            </a:r>
            <a:r>
              <a:rPr lang="en-US" altLang="zh-CN" sz="2200" i="0" spc="-50" dirty="0">
                <a:latin typeface="+mn-lt"/>
                <a:ea typeface="楷体_GB2312" panose="02010609030101010101" pitchFamily="49" charset="-122"/>
              </a:rPr>
              <a:t>/2</a:t>
            </a:r>
            <a:r>
              <a:rPr lang="zh-CN" altLang="en-US" sz="2200" i="0" spc="-50" dirty="0">
                <a:latin typeface="+mn-lt"/>
                <a:ea typeface="楷体_GB2312" panose="02010609030101010101" pitchFamily="49" charset="-122"/>
              </a:rPr>
              <a:t>，但</a:t>
            </a:r>
            <a:r>
              <a:rPr lang="en-US" altLang="zh-CN" sz="2200" spc="-50" dirty="0">
                <a:latin typeface="+mn-lt"/>
                <a:ea typeface="楷体_GB2312" panose="02010609030101010101" pitchFamily="49" charset="-122"/>
              </a:rPr>
              <a:t>m</a:t>
            </a:r>
            <a:r>
              <a:rPr lang="en-US" altLang="zh-CN" sz="2200" i="0" spc="-50" dirty="0">
                <a:latin typeface="+mn-lt"/>
                <a:ea typeface="楷体_GB2312" panose="02010609030101010101" pitchFamily="49" charset="-122"/>
              </a:rPr>
              <a:t>/2≠</a:t>
            </a:r>
            <a:r>
              <a:rPr lang="en-US" altLang="zh-CN" sz="2200" spc="-50" dirty="0">
                <a:latin typeface="+mn-lt"/>
                <a:ea typeface="楷体_GB2312" panose="02010609030101010101" pitchFamily="49" charset="-122"/>
              </a:rPr>
              <a:t>n</a:t>
            </a:r>
            <a:r>
              <a:rPr lang="en-US" altLang="zh-CN" sz="2200" i="0" spc="-50" dirty="0">
                <a:latin typeface="+mn-lt"/>
                <a:ea typeface="楷体_GB2312" panose="02010609030101010101" pitchFamily="49" charset="-122"/>
              </a:rPr>
              <a:t>/2 (∵</a:t>
            </a:r>
            <a:r>
              <a:rPr lang="en-US" altLang="zh-CN" sz="2200" spc="-50" dirty="0">
                <a:latin typeface="+mn-lt"/>
                <a:ea typeface="楷体_GB2312" panose="02010609030101010101" pitchFamily="49" charset="-122"/>
              </a:rPr>
              <a:t>m</a:t>
            </a:r>
            <a:r>
              <a:rPr lang="en-US" altLang="zh-CN" sz="2200" i="0" spc="-50" dirty="0">
                <a:latin typeface="+mn-lt"/>
                <a:ea typeface="楷体_GB2312" panose="02010609030101010101" pitchFamily="49" charset="-122"/>
              </a:rPr>
              <a:t> ≠ </a:t>
            </a:r>
            <a:r>
              <a:rPr lang="en-US" altLang="zh-CN" sz="2200" spc="-50" dirty="0">
                <a:latin typeface="+mn-lt"/>
                <a:ea typeface="楷体_GB2312" panose="02010609030101010101" pitchFamily="49" charset="-122"/>
              </a:rPr>
              <a:t>n</a:t>
            </a:r>
            <a:r>
              <a:rPr lang="en-US" altLang="zh-CN" sz="2200" i="0" spc="-50" dirty="0">
                <a:latin typeface="+mn-lt"/>
                <a:ea typeface="楷体_GB2312" panose="02010609030101010101" pitchFamily="49" charset="-122"/>
              </a:rPr>
              <a:t>)∴</a:t>
            </a:r>
            <a:r>
              <a:rPr lang="en-US" altLang="zh-CN" sz="2200" spc="-50" dirty="0">
                <a:latin typeface="+mn-lt"/>
                <a:ea typeface="楷体_GB2312" panose="02010609030101010101" pitchFamily="49" charset="-122"/>
              </a:rPr>
              <a:t>f</a:t>
            </a:r>
            <a:r>
              <a:rPr lang="en-US" altLang="zh-CN" sz="2200" i="0" spc="-50" dirty="0">
                <a:latin typeface="+mn-lt"/>
                <a:ea typeface="楷体_GB2312" panose="02010609030101010101" pitchFamily="49" charset="-122"/>
              </a:rPr>
              <a:t>(</a:t>
            </a:r>
            <a:r>
              <a:rPr lang="en-US" altLang="zh-CN" sz="2200" spc="-50" dirty="0">
                <a:latin typeface="+mn-lt"/>
                <a:ea typeface="楷体_GB2312" panose="02010609030101010101" pitchFamily="49" charset="-122"/>
              </a:rPr>
              <a:t>m</a:t>
            </a:r>
            <a:r>
              <a:rPr lang="en-US" altLang="zh-CN" sz="2200" i="0" spc="-50" dirty="0">
                <a:latin typeface="+mn-lt"/>
                <a:ea typeface="楷体_GB2312" panose="02010609030101010101" pitchFamily="49" charset="-122"/>
              </a:rPr>
              <a:t>) ≠ </a:t>
            </a:r>
            <a:r>
              <a:rPr lang="en-US" altLang="zh-CN" sz="2200" spc="-50" dirty="0">
                <a:latin typeface="+mn-lt"/>
                <a:ea typeface="楷体_GB2312" panose="02010609030101010101" pitchFamily="49" charset="-122"/>
              </a:rPr>
              <a:t>f</a:t>
            </a:r>
            <a:r>
              <a:rPr lang="en-US" altLang="zh-CN" sz="2200" i="0" spc="-50" dirty="0">
                <a:latin typeface="+mn-lt"/>
                <a:ea typeface="楷体_GB2312" panose="02010609030101010101" pitchFamily="49" charset="-122"/>
              </a:rPr>
              <a:t>(</a:t>
            </a:r>
            <a:r>
              <a:rPr lang="en-US" altLang="zh-CN" sz="2200" spc="-50" dirty="0">
                <a:latin typeface="+mn-lt"/>
                <a:ea typeface="楷体_GB2312" panose="02010609030101010101" pitchFamily="49" charset="-122"/>
              </a:rPr>
              <a:t>n</a:t>
            </a:r>
            <a:r>
              <a:rPr lang="en-US" altLang="zh-CN" sz="2200" i="0" spc="-50" dirty="0">
                <a:latin typeface="+mn-lt"/>
                <a:ea typeface="楷体_GB2312" panose="02010609030101010101" pitchFamily="49" charset="-122"/>
              </a:rPr>
              <a:t>)</a:t>
            </a:r>
          </a:p>
          <a:p>
            <a:pPr marL="361950" indent="-361950" latinLnBrk="1">
              <a:lnSpc>
                <a:spcPct val="120000"/>
              </a:lnSpc>
              <a:buFontTx/>
              <a:buAutoNum type="circleNumDbPlain"/>
              <a:defRPr/>
            </a:pPr>
            <a:r>
              <a:rPr lang="en-US" altLang="zh-CN" sz="2200" spc="-50" dirty="0">
                <a:latin typeface="+mn-lt"/>
                <a:ea typeface="楷体_GB2312" panose="02010609030101010101" pitchFamily="49" charset="-122"/>
              </a:rPr>
              <a:t>m</a:t>
            </a:r>
            <a:r>
              <a:rPr lang="zh-CN" altLang="en-US" sz="2200" i="0" spc="-50" dirty="0">
                <a:latin typeface="+mn-lt"/>
                <a:ea typeface="楷体_GB2312" panose="02010609030101010101" pitchFamily="49" charset="-122"/>
              </a:rPr>
              <a:t>、</a:t>
            </a:r>
            <a:r>
              <a:rPr lang="en-US" altLang="zh-CN" sz="2200" spc="-50" dirty="0">
                <a:latin typeface="+mn-lt"/>
                <a:ea typeface="楷体_GB2312" panose="02010609030101010101" pitchFamily="49" charset="-122"/>
              </a:rPr>
              <a:t>n</a:t>
            </a:r>
            <a:r>
              <a:rPr lang="zh-CN" altLang="en-US" sz="2200" i="0" spc="-50" dirty="0">
                <a:latin typeface="+mn-lt"/>
                <a:ea typeface="楷体_GB2312" panose="02010609030101010101" pitchFamily="49" charset="-122"/>
              </a:rPr>
              <a:t>都是奇数：</a:t>
            </a:r>
            <a:r>
              <a:rPr lang="en-US" altLang="zh-CN" sz="2200" spc="-50" dirty="0">
                <a:latin typeface="+mn-lt"/>
                <a:ea typeface="楷体_GB2312" panose="02010609030101010101" pitchFamily="49" charset="-122"/>
              </a:rPr>
              <a:t>f(m</a:t>
            </a:r>
            <a:r>
              <a:rPr lang="en-US" altLang="zh-CN" sz="2200" i="0" spc="-50" dirty="0">
                <a:latin typeface="+mn-lt"/>
                <a:ea typeface="楷体_GB2312" panose="02010609030101010101" pitchFamily="49" charset="-122"/>
              </a:rPr>
              <a:t>)=−(</a:t>
            </a:r>
            <a:r>
              <a:rPr lang="en-US" altLang="zh-CN" sz="2200" spc="-50" dirty="0">
                <a:latin typeface="+mn-lt"/>
                <a:ea typeface="楷体_GB2312" panose="02010609030101010101" pitchFamily="49" charset="-122"/>
              </a:rPr>
              <a:t>m</a:t>
            </a:r>
            <a:r>
              <a:rPr lang="en-US" altLang="zh-CN" sz="2200" i="0" spc="-50" dirty="0">
                <a:latin typeface="+mn-lt"/>
                <a:ea typeface="楷体_GB2312" panose="02010609030101010101" pitchFamily="49" charset="-122"/>
              </a:rPr>
              <a:t> + 1)/2</a:t>
            </a:r>
            <a:r>
              <a:rPr lang="zh-CN" altLang="en-US" sz="2200" i="0" spc="-50" dirty="0">
                <a:latin typeface="+mn-lt"/>
                <a:ea typeface="楷体_GB2312" panose="02010609030101010101" pitchFamily="49" charset="-122"/>
              </a:rPr>
              <a:t>、</a:t>
            </a:r>
            <a:r>
              <a:rPr lang="en-US" altLang="zh-CN" sz="2200" spc="-50" dirty="0">
                <a:latin typeface="+mn-lt"/>
                <a:ea typeface="楷体_GB2312" panose="02010609030101010101" pitchFamily="49" charset="-122"/>
              </a:rPr>
              <a:t>f</a:t>
            </a:r>
            <a:r>
              <a:rPr lang="en-US" altLang="zh-CN" sz="2200" i="0" spc="-50" dirty="0">
                <a:latin typeface="+mn-lt"/>
                <a:ea typeface="楷体_GB2312" panose="02010609030101010101" pitchFamily="49" charset="-122"/>
              </a:rPr>
              <a:t>(</a:t>
            </a:r>
            <a:r>
              <a:rPr lang="en-US" altLang="zh-CN" sz="2200" spc="-50" dirty="0">
                <a:latin typeface="+mn-lt"/>
                <a:ea typeface="楷体_GB2312" panose="02010609030101010101" pitchFamily="49" charset="-122"/>
              </a:rPr>
              <a:t>n</a:t>
            </a:r>
            <a:r>
              <a:rPr lang="en-US" altLang="zh-CN" sz="2200" i="0" spc="-50" dirty="0">
                <a:latin typeface="+mn-lt"/>
                <a:ea typeface="楷体_GB2312" panose="02010609030101010101" pitchFamily="49" charset="-122"/>
              </a:rPr>
              <a:t>)=−(</a:t>
            </a:r>
            <a:r>
              <a:rPr lang="en-US" altLang="zh-CN" sz="2200" spc="-50" dirty="0">
                <a:latin typeface="+mn-lt"/>
                <a:ea typeface="楷体_GB2312" panose="02010609030101010101" pitchFamily="49" charset="-122"/>
              </a:rPr>
              <a:t>n</a:t>
            </a:r>
            <a:r>
              <a:rPr lang="en-US" altLang="zh-CN" sz="2200" i="0" spc="-50" dirty="0">
                <a:latin typeface="+mn-lt"/>
                <a:ea typeface="楷体_GB2312" panose="02010609030101010101" pitchFamily="49" charset="-122"/>
              </a:rPr>
              <a:t> + 1)/2</a:t>
            </a:r>
            <a:r>
              <a:rPr lang="zh-CN" altLang="en-US" sz="2200" i="0" spc="-50" dirty="0">
                <a:latin typeface="+mn-lt"/>
                <a:ea typeface="楷体_GB2312" panose="02010609030101010101" pitchFamily="49" charset="-122"/>
              </a:rPr>
              <a:t>，∵</a:t>
            </a:r>
            <a:r>
              <a:rPr lang="en-US" altLang="zh-CN" sz="2200" spc="-50" dirty="0">
                <a:latin typeface="+mn-lt"/>
                <a:ea typeface="楷体_GB2312" panose="02010609030101010101" pitchFamily="49" charset="-122"/>
              </a:rPr>
              <a:t>m</a:t>
            </a:r>
            <a:r>
              <a:rPr lang="en-US" altLang="zh-CN" sz="2200" i="0" spc="-50" dirty="0">
                <a:latin typeface="+mn-lt"/>
                <a:ea typeface="楷体_GB2312" panose="02010609030101010101" pitchFamily="49" charset="-122"/>
              </a:rPr>
              <a:t> ≠ </a:t>
            </a:r>
            <a:r>
              <a:rPr lang="en-US" altLang="zh-CN" sz="2200" spc="-50" dirty="0">
                <a:latin typeface="+mn-lt"/>
                <a:ea typeface="楷体_GB2312" panose="02010609030101010101" pitchFamily="49" charset="-122"/>
              </a:rPr>
              <a:t>n</a:t>
            </a:r>
            <a:r>
              <a:rPr lang="zh-CN" altLang="en-US" sz="2200" i="0" spc="-50" dirty="0">
                <a:latin typeface="+mn-lt"/>
                <a:ea typeface="楷体_GB2312" panose="02010609030101010101" pitchFamily="49" charset="-122"/>
              </a:rPr>
              <a:t>，−</a:t>
            </a:r>
            <a:r>
              <a:rPr lang="en-US" altLang="zh-CN" sz="2200" spc="-50" dirty="0">
                <a:latin typeface="+mn-lt"/>
                <a:ea typeface="楷体_GB2312" panose="02010609030101010101" pitchFamily="49" charset="-122"/>
              </a:rPr>
              <a:t>m</a:t>
            </a:r>
            <a:r>
              <a:rPr lang="en-US" altLang="zh-CN" sz="2200" i="0" spc="-50" dirty="0">
                <a:latin typeface="+mn-lt"/>
                <a:ea typeface="楷体_GB2312" panose="02010609030101010101" pitchFamily="49" charset="-122"/>
              </a:rPr>
              <a:t>≠−</a:t>
            </a:r>
            <a:r>
              <a:rPr lang="en-US" altLang="zh-CN" sz="2200" spc="-50" dirty="0">
                <a:latin typeface="+mn-lt"/>
                <a:ea typeface="楷体_GB2312" panose="02010609030101010101" pitchFamily="49" charset="-122"/>
              </a:rPr>
              <a:t>n</a:t>
            </a:r>
            <a:r>
              <a:rPr lang="zh-CN" altLang="en-US" sz="2200" i="0" spc="-50" dirty="0">
                <a:latin typeface="+mn-lt"/>
                <a:ea typeface="楷体_GB2312" panose="02010609030101010101" pitchFamily="49" charset="-122"/>
              </a:rPr>
              <a:t>，则−</a:t>
            </a:r>
            <a:r>
              <a:rPr lang="en-US" altLang="zh-CN" sz="2200" spc="-50" dirty="0">
                <a:latin typeface="+mn-lt"/>
                <a:ea typeface="楷体_GB2312" panose="02010609030101010101" pitchFamily="49" charset="-122"/>
              </a:rPr>
              <a:t>m</a:t>
            </a:r>
            <a:r>
              <a:rPr lang="en-US" altLang="zh-CN" sz="2200" i="0" spc="-50" dirty="0">
                <a:latin typeface="+mn-lt"/>
                <a:ea typeface="楷体_GB2312" panose="02010609030101010101" pitchFamily="49" charset="-122"/>
              </a:rPr>
              <a:t>− 1 ≠ −</a:t>
            </a:r>
            <a:r>
              <a:rPr lang="en-US" altLang="zh-CN" sz="2200" spc="-50" dirty="0">
                <a:latin typeface="+mn-lt"/>
                <a:ea typeface="楷体_GB2312" panose="02010609030101010101" pitchFamily="49" charset="-122"/>
              </a:rPr>
              <a:t>n</a:t>
            </a:r>
            <a:r>
              <a:rPr lang="en-US" altLang="zh-CN" sz="2200" i="0" spc="-50" dirty="0">
                <a:latin typeface="+mn-lt"/>
                <a:ea typeface="楷体_GB2312" panose="02010609030101010101" pitchFamily="49" charset="-122"/>
              </a:rPr>
              <a:t> − 1</a:t>
            </a:r>
            <a:r>
              <a:rPr lang="zh-CN" altLang="en-US" sz="2200" i="0" spc="-50" dirty="0">
                <a:latin typeface="+mn-lt"/>
                <a:ea typeface="楷体_GB2312" panose="02010609030101010101" pitchFamily="49" charset="-122"/>
              </a:rPr>
              <a:t>，即−</a:t>
            </a:r>
            <a:r>
              <a:rPr lang="en-US" altLang="zh-CN" sz="2200" i="0" spc="-50" dirty="0">
                <a:latin typeface="+mn-lt"/>
                <a:ea typeface="楷体_GB2312" panose="02010609030101010101" pitchFamily="49" charset="-122"/>
              </a:rPr>
              <a:t>(</a:t>
            </a:r>
            <a:r>
              <a:rPr lang="en-US" altLang="zh-CN" sz="2200" spc="-50" dirty="0">
                <a:latin typeface="+mn-lt"/>
                <a:ea typeface="楷体_GB2312" panose="02010609030101010101" pitchFamily="49" charset="-122"/>
              </a:rPr>
              <a:t>m</a:t>
            </a:r>
            <a:r>
              <a:rPr lang="en-US" altLang="zh-CN" sz="2200" i="0" spc="-50" dirty="0">
                <a:latin typeface="+mn-lt"/>
                <a:ea typeface="楷体_GB2312" panose="02010609030101010101" pitchFamily="49" charset="-122"/>
              </a:rPr>
              <a:t>+ 1)/2 ≠ −(</a:t>
            </a:r>
            <a:r>
              <a:rPr lang="en-US" altLang="zh-CN" sz="2200" spc="-50" dirty="0">
                <a:latin typeface="+mn-lt"/>
                <a:ea typeface="楷体_GB2312" panose="02010609030101010101" pitchFamily="49" charset="-122"/>
              </a:rPr>
              <a:t>n</a:t>
            </a:r>
            <a:r>
              <a:rPr lang="en-US" altLang="zh-CN" sz="2200" i="0" spc="-50" dirty="0">
                <a:latin typeface="+mn-lt"/>
                <a:ea typeface="楷体_GB2312" panose="02010609030101010101" pitchFamily="49" charset="-122"/>
              </a:rPr>
              <a:t> + 1)/2</a:t>
            </a:r>
            <a:r>
              <a:rPr lang="zh-CN" altLang="en-US" sz="2200" i="0" spc="-50" dirty="0">
                <a:latin typeface="+mn-lt"/>
                <a:ea typeface="楷体_GB2312" panose="02010609030101010101" pitchFamily="49" charset="-122"/>
              </a:rPr>
              <a:t>，∴</a:t>
            </a:r>
            <a:r>
              <a:rPr lang="en-US" altLang="zh-CN" sz="2200" spc="-50" dirty="0">
                <a:latin typeface="+mn-lt"/>
                <a:ea typeface="楷体_GB2312" panose="02010609030101010101" pitchFamily="49" charset="-122"/>
              </a:rPr>
              <a:t>f</a:t>
            </a:r>
            <a:r>
              <a:rPr lang="en-US" altLang="zh-CN" sz="2200" i="0" spc="-50" dirty="0">
                <a:latin typeface="+mn-lt"/>
                <a:ea typeface="楷体_GB2312" panose="02010609030101010101" pitchFamily="49" charset="-122"/>
              </a:rPr>
              <a:t>(</a:t>
            </a:r>
            <a:r>
              <a:rPr lang="en-US" altLang="zh-CN" sz="2200" spc="-50" dirty="0">
                <a:latin typeface="+mn-lt"/>
                <a:ea typeface="楷体_GB2312" panose="02010609030101010101" pitchFamily="49" charset="-122"/>
              </a:rPr>
              <a:t>m</a:t>
            </a:r>
            <a:r>
              <a:rPr lang="en-US" altLang="zh-CN" sz="2200" i="0" spc="-50" dirty="0">
                <a:latin typeface="+mn-lt"/>
                <a:ea typeface="楷体_GB2312" panose="02010609030101010101" pitchFamily="49" charset="-122"/>
              </a:rPr>
              <a:t>) ≠ f(</a:t>
            </a:r>
            <a:r>
              <a:rPr lang="en-US" altLang="zh-CN" sz="2200" spc="-50" dirty="0">
                <a:latin typeface="+mn-lt"/>
                <a:ea typeface="楷体_GB2312" panose="02010609030101010101" pitchFamily="49" charset="-122"/>
              </a:rPr>
              <a:t>n</a:t>
            </a:r>
            <a:r>
              <a:rPr lang="en-US" altLang="zh-CN" sz="2200" i="0" spc="-50" dirty="0">
                <a:latin typeface="+mn-lt"/>
                <a:ea typeface="楷体_GB2312" panose="02010609030101010101" pitchFamily="49" charset="-122"/>
              </a:rPr>
              <a:t>)</a:t>
            </a:r>
          </a:p>
          <a:p>
            <a:pPr marL="361950" indent="-361950" latinLnBrk="1">
              <a:lnSpc>
                <a:spcPct val="120000"/>
              </a:lnSpc>
              <a:buFontTx/>
              <a:buAutoNum type="circleNumDbPlain"/>
              <a:defRPr/>
            </a:pPr>
            <a:r>
              <a:rPr lang="en-US" altLang="zh-CN" sz="2200" spc="-50" dirty="0">
                <a:latin typeface="+mn-lt"/>
                <a:ea typeface="楷体_GB2312" panose="02010609030101010101" pitchFamily="49" charset="-122"/>
              </a:rPr>
              <a:t>m</a:t>
            </a:r>
            <a:r>
              <a:rPr lang="zh-CN" altLang="en-US" sz="2200" i="0" spc="-50" dirty="0">
                <a:latin typeface="+mn-lt"/>
                <a:ea typeface="楷体_GB2312" panose="02010609030101010101" pitchFamily="49" charset="-122"/>
              </a:rPr>
              <a:t>、</a:t>
            </a:r>
            <a:r>
              <a:rPr lang="en-US" altLang="zh-CN" sz="2200" spc="-50" dirty="0">
                <a:latin typeface="+mn-lt"/>
                <a:ea typeface="楷体_GB2312" panose="02010609030101010101" pitchFamily="49" charset="-122"/>
              </a:rPr>
              <a:t>n</a:t>
            </a:r>
            <a:r>
              <a:rPr lang="zh-CN" altLang="en-US" sz="2200" i="0" spc="-50" dirty="0">
                <a:latin typeface="+mn-lt"/>
                <a:ea typeface="楷体_GB2312" panose="02010609030101010101" pitchFamily="49" charset="-122"/>
              </a:rPr>
              <a:t>一奇一偶</a:t>
            </a:r>
            <a:r>
              <a:rPr lang="en-US" altLang="zh-CN" sz="2200" i="0" spc="-50" dirty="0">
                <a:latin typeface="+mn-lt"/>
                <a:ea typeface="楷体_GB2312" panose="02010609030101010101" pitchFamily="49" charset="-122"/>
              </a:rPr>
              <a:t>(</a:t>
            </a:r>
            <a:r>
              <a:rPr lang="zh-CN" altLang="en-US" sz="2200" i="0" spc="-50" dirty="0">
                <a:latin typeface="+mn-lt"/>
                <a:ea typeface="楷体_GB2312" panose="02010609030101010101" pitchFamily="49" charset="-122"/>
              </a:rPr>
              <a:t>设 </a:t>
            </a:r>
            <a:r>
              <a:rPr lang="en-US" altLang="zh-CN" sz="2200" spc="-50" dirty="0">
                <a:latin typeface="+mn-lt"/>
                <a:ea typeface="楷体_GB2312" panose="02010609030101010101" pitchFamily="49" charset="-122"/>
              </a:rPr>
              <a:t>m</a:t>
            </a:r>
            <a:r>
              <a:rPr lang="en-US" altLang="zh-CN" sz="2200" i="0" spc="-50" dirty="0">
                <a:latin typeface="+mn-lt"/>
                <a:ea typeface="楷体_GB2312" panose="02010609030101010101" pitchFamily="49" charset="-122"/>
              </a:rPr>
              <a:t> </a:t>
            </a:r>
            <a:r>
              <a:rPr lang="zh-CN" altLang="en-US" sz="2200" i="0" spc="-50" dirty="0">
                <a:latin typeface="+mn-lt"/>
                <a:ea typeface="楷体_GB2312" panose="02010609030101010101" pitchFamily="49" charset="-122"/>
              </a:rPr>
              <a:t>偶、</a:t>
            </a:r>
            <a:r>
              <a:rPr lang="en-US" altLang="zh-CN" sz="2200" spc="-50" dirty="0">
                <a:latin typeface="+mn-lt"/>
                <a:ea typeface="楷体_GB2312" panose="02010609030101010101" pitchFamily="49" charset="-122"/>
              </a:rPr>
              <a:t>n</a:t>
            </a:r>
            <a:r>
              <a:rPr lang="en-US" altLang="zh-CN" sz="2200" i="0" spc="-50" dirty="0">
                <a:latin typeface="+mn-lt"/>
                <a:ea typeface="楷体_GB2312" panose="02010609030101010101" pitchFamily="49" charset="-122"/>
              </a:rPr>
              <a:t> </a:t>
            </a:r>
            <a:r>
              <a:rPr lang="zh-CN" altLang="en-US" sz="2200" i="0" spc="-50" dirty="0">
                <a:latin typeface="+mn-lt"/>
                <a:ea typeface="楷体_GB2312" panose="02010609030101010101" pitchFamily="49" charset="-122"/>
              </a:rPr>
              <a:t>奇</a:t>
            </a:r>
            <a:r>
              <a:rPr lang="en-US" altLang="zh-CN" sz="2200" i="0" spc="-50" dirty="0">
                <a:latin typeface="+mn-lt"/>
                <a:ea typeface="楷体_GB2312" panose="02010609030101010101" pitchFamily="49" charset="-122"/>
              </a:rPr>
              <a:t>)</a:t>
            </a:r>
            <a:r>
              <a:rPr lang="zh-CN" altLang="en-US" sz="2200" i="0" spc="-50" dirty="0">
                <a:latin typeface="+mn-lt"/>
                <a:ea typeface="楷体_GB2312" panose="02010609030101010101" pitchFamily="49" charset="-122"/>
              </a:rPr>
              <a:t>：则 </a:t>
            </a:r>
            <a:r>
              <a:rPr lang="en-US" altLang="zh-CN" sz="2200" spc="-50" dirty="0">
                <a:latin typeface="+mn-lt"/>
                <a:ea typeface="楷体_GB2312" panose="02010609030101010101" pitchFamily="49" charset="-122"/>
              </a:rPr>
              <a:t>f</a:t>
            </a:r>
            <a:r>
              <a:rPr lang="en-US" altLang="zh-CN" sz="2200" i="0" spc="-50" dirty="0">
                <a:latin typeface="+mn-lt"/>
                <a:ea typeface="楷体_GB2312" panose="02010609030101010101" pitchFamily="49" charset="-122"/>
              </a:rPr>
              <a:t>(</a:t>
            </a:r>
            <a:r>
              <a:rPr lang="en-US" altLang="zh-CN" sz="2200" spc="-50" dirty="0">
                <a:latin typeface="+mn-lt"/>
                <a:ea typeface="楷体_GB2312" panose="02010609030101010101" pitchFamily="49" charset="-122"/>
              </a:rPr>
              <a:t>m</a:t>
            </a:r>
            <a:r>
              <a:rPr lang="en-US" altLang="zh-CN" sz="2200" i="0" spc="-50" dirty="0">
                <a:latin typeface="+mn-lt"/>
                <a:ea typeface="楷体_GB2312" panose="02010609030101010101" pitchFamily="49" charset="-122"/>
              </a:rPr>
              <a:t>) ≥ 0 </a:t>
            </a:r>
            <a:r>
              <a:rPr lang="zh-CN" altLang="en-US" sz="2200" i="0" spc="-50" dirty="0">
                <a:latin typeface="+mn-lt"/>
                <a:ea typeface="楷体_GB2312" panose="02010609030101010101" pitchFamily="49" charset="-122"/>
              </a:rPr>
              <a:t>和 </a:t>
            </a:r>
            <a:r>
              <a:rPr lang="en-US" altLang="zh-CN" sz="2200" spc="-50" dirty="0">
                <a:latin typeface="+mn-lt"/>
                <a:ea typeface="楷体_GB2312" panose="02010609030101010101" pitchFamily="49" charset="-122"/>
              </a:rPr>
              <a:t>f</a:t>
            </a:r>
            <a:r>
              <a:rPr lang="en-US" altLang="zh-CN" sz="2200" i="0" spc="-50" dirty="0">
                <a:latin typeface="+mn-lt"/>
                <a:ea typeface="楷体_GB2312" panose="02010609030101010101" pitchFamily="49" charset="-122"/>
              </a:rPr>
              <a:t>(</a:t>
            </a:r>
            <a:r>
              <a:rPr lang="en-US" altLang="zh-CN" sz="2200" spc="-50" dirty="0">
                <a:latin typeface="+mn-lt"/>
                <a:ea typeface="楷体_GB2312" panose="02010609030101010101" pitchFamily="49" charset="-122"/>
              </a:rPr>
              <a:t>n</a:t>
            </a:r>
            <a:r>
              <a:rPr lang="en-US" altLang="zh-CN" sz="2200" i="0" spc="-50" dirty="0">
                <a:latin typeface="+mn-lt"/>
                <a:ea typeface="楷体_GB2312" panose="02010609030101010101" pitchFamily="49" charset="-122"/>
              </a:rPr>
              <a:t>) &lt; 0</a:t>
            </a:r>
            <a:r>
              <a:rPr lang="zh-CN" altLang="en-US" sz="2200" i="0" spc="-50" dirty="0">
                <a:latin typeface="+mn-lt"/>
                <a:ea typeface="楷体_GB2312" panose="02010609030101010101" pitchFamily="49" charset="-122"/>
              </a:rPr>
              <a:t>，∴</a:t>
            </a:r>
            <a:r>
              <a:rPr lang="en-US" altLang="zh-CN" sz="2200" spc="-50" dirty="0">
                <a:latin typeface="+mn-lt"/>
                <a:ea typeface="楷体_GB2312" panose="02010609030101010101" pitchFamily="49" charset="-122"/>
              </a:rPr>
              <a:t>f</a:t>
            </a:r>
            <a:r>
              <a:rPr lang="en-US" altLang="zh-CN" sz="2200" i="0" spc="-50" dirty="0">
                <a:latin typeface="+mn-lt"/>
                <a:ea typeface="楷体_GB2312" panose="02010609030101010101" pitchFamily="49" charset="-122"/>
              </a:rPr>
              <a:t>(</a:t>
            </a:r>
            <a:r>
              <a:rPr lang="en-US" altLang="zh-CN" sz="2200" spc="-50" dirty="0">
                <a:latin typeface="+mn-lt"/>
                <a:ea typeface="楷体_GB2312" panose="02010609030101010101" pitchFamily="49" charset="-122"/>
              </a:rPr>
              <a:t>m</a:t>
            </a:r>
            <a:r>
              <a:rPr lang="en-US" altLang="zh-CN" sz="2200" i="0" spc="-50" dirty="0">
                <a:latin typeface="+mn-lt"/>
                <a:ea typeface="楷体_GB2312" panose="02010609030101010101" pitchFamily="49" charset="-122"/>
              </a:rPr>
              <a:t>) ≠ </a:t>
            </a:r>
            <a:r>
              <a:rPr lang="en-US" altLang="zh-CN" sz="2200" spc="-50" dirty="0">
                <a:latin typeface="+mn-lt"/>
                <a:ea typeface="楷体_GB2312" panose="02010609030101010101" pitchFamily="49" charset="-122"/>
              </a:rPr>
              <a:t>f</a:t>
            </a:r>
            <a:r>
              <a:rPr lang="en-US" altLang="zh-CN" sz="2200" i="0" spc="-50" dirty="0">
                <a:latin typeface="+mn-lt"/>
                <a:ea typeface="楷体_GB2312" panose="02010609030101010101" pitchFamily="49" charset="-122"/>
              </a:rPr>
              <a:t>(</a:t>
            </a:r>
            <a:r>
              <a:rPr lang="en-US" altLang="zh-CN" sz="2200" spc="-50" dirty="0">
                <a:latin typeface="+mn-lt"/>
                <a:ea typeface="楷体_GB2312" panose="02010609030101010101" pitchFamily="49" charset="-122"/>
              </a:rPr>
              <a:t>n</a:t>
            </a:r>
            <a:r>
              <a:rPr lang="en-US" altLang="zh-CN" sz="2200" i="0" spc="-50" dirty="0">
                <a:latin typeface="+mn-lt"/>
                <a:ea typeface="楷体_GB2312" panose="02010609030101010101" pitchFamily="49" charset="-122"/>
              </a:rPr>
              <a:t>)</a:t>
            </a:r>
          </a:p>
          <a:p>
            <a:pPr marL="361950" indent="-361950" latinLnBrk="1">
              <a:lnSpc>
                <a:spcPct val="120000"/>
              </a:lnSpc>
              <a:buFontTx/>
              <a:buAutoNum type="circleNumDbPlain"/>
              <a:defRPr/>
            </a:pPr>
            <a:r>
              <a:rPr lang="zh-CN" altLang="en-US" sz="2200" i="0" spc="-50" dirty="0">
                <a:latin typeface="+mn-lt"/>
                <a:ea typeface="楷体_GB2312" panose="02010609030101010101" pitchFamily="49" charset="-122"/>
              </a:rPr>
              <a:t>故，</a:t>
            </a:r>
            <a:r>
              <a:rPr lang="en-US" altLang="zh-CN" sz="2200" spc="-50" dirty="0">
                <a:latin typeface="+mn-lt"/>
                <a:ea typeface="楷体_GB2312" panose="02010609030101010101" pitchFamily="49" charset="-122"/>
              </a:rPr>
              <a:t>f </a:t>
            </a:r>
            <a:r>
              <a:rPr lang="zh-CN" altLang="en-US" sz="2200" i="0" spc="-50" dirty="0">
                <a:latin typeface="+mn-lt"/>
                <a:ea typeface="楷体_GB2312" panose="02010609030101010101" pitchFamily="49" charset="-122"/>
              </a:rPr>
              <a:t>是一对一的</a:t>
            </a:r>
          </a:p>
        </p:txBody>
      </p:sp>
      <p:sp>
        <p:nvSpPr>
          <p:cNvPr id="157707" name="Text Box 11"/>
          <p:cNvSpPr txBox="1">
            <a:spLocks noChangeArrowheads="1"/>
          </p:cNvSpPr>
          <p:nvPr/>
        </p:nvSpPr>
        <p:spPr bwMode="auto">
          <a:xfrm>
            <a:off x="8310568" y="2000255"/>
            <a:ext cx="1944687" cy="708025"/>
          </a:xfrm>
          <a:prstGeom prst="rect">
            <a:avLst/>
          </a:prstGeom>
          <a:noFill/>
          <a:ln w="9525" algn="ctr">
            <a:noFill/>
            <a:miter lim="800000"/>
          </a:ln>
        </p:spPr>
        <p:txBody>
          <a:bodyPr lIns="92075" tIns="46038" rIns="92075" bIns="46038">
            <a:spAutoFit/>
          </a:bodyPr>
          <a:lstStyle/>
          <a:p>
            <a:pPr marL="1371600" indent="-457200" latinLnBrk="1"/>
            <a:r>
              <a:rPr lang="en-US" altLang="zh-CN" sz="4000" b="1">
                <a:solidFill>
                  <a:srgbClr val="C00000"/>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77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7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6"/>
          <p:cNvSpPr>
            <a:spLocks noGrp="1" noChangeArrowheads="1"/>
          </p:cNvSpPr>
          <p:nvPr>
            <p:ph type="title"/>
          </p:nvPr>
        </p:nvSpPr>
        <p:spPr/>
        <p:txBody>
          <a:bodyPr/>
          <a:lstStyle/>
          <a:p>
            <a:r>
              <a:rPr lang="zh-CN" altLang="en-US"/>
              <a:t>练习</a:t>
            </a:r>
          </a:p>
        </p:txBody>
      </p:sp>
      <p:graphicFrame>
        <p:nvGraphicFramePr>
          <p:cNvPr id="52226" name="Object 2"/>
          <p:cNvGraphicFramePr>
            <a:graphicFrameLocks noGrp="1" noChangeAspect="1"/>
          </p:cNvGraphicFramePr>
          <p:nvPr>
            <p:ph idx="1"/>
            <p:extLst>
              <p:ext uri="{D42A27DB-BD31-4B8C-83A1-F6EECF244321}">
                <p14:modId xmlns:p14="http://schemas.microsoft.com/office/powerpoint/2010/main" val="4035170680"/>
              </p:ext>
            </p:extLst>
          </p:nvPr>
        </p:nvGraphicFramePr>
        <p:xfrm>
          <a:off x="3143672" y="1955303"/>
          <a:ext cx="4681537" cy="1071563"/>
        </p:xfrm>
        <a:graphic>
          <a:graphicData uri="http://schemas.openxmlformats.org/presentationml/2006/ole">
            <mc:AlternateContent xmlns:mc="http://schemas.openxmlformats.org/markup-compatibility/2006">
              <mc:Choice xmlns:v="urn:schemas-microsoft-com:vml" Requires="v">
                <p:oleObj spid="_x0000_s10247" name="公式" r:id="rId3" imgW="50596800" imgH="11582400" progId="Equation.3">
                  <p:embed/>
                </p:oleObj>
              </mc:Choice>
              <mc:Fallback>
                <p:oleObj name="公式" r:id="rId3" imgW="50596800" imgH="11582400" progId="Equation.3">
                  <p:embed/>
                  <p:pic>
                    <p:nvPicPr>
                      <p:cNvPr id="52226" name="Object 2"/>
                      <p:cNvPicPr>
                        <a:picLocks noChangeAspect="1"/>
                      </p:cNvPicPr>
                      <p:nvPr/>
                    </p:nvPicPr>
                    <p:blipFill>
                      <a:blip r:embed="rId4"/>
                      <a:stretch>
                        <a:fillRect/>
                      </a:stretch>
                    </p:blipFill>
                    <p:spPr>
                      <a:xfrm>
                        <a:off x="3143672" y="1955303"/>
                        <a:ext cx="4681537" cy="1071563"/>
                      </a:xfrm>
                      <a:prstGeom prst="rect">
                        <a:avLst/>
                      </a:prstGeom>
                      <a:noFill/>
                      <a:ln w="9525">
                        <a:noFill/>
                      </a:ln>
                    </p:spPr>
                  </p:pic>
                </p:oleObj>
              </mc:Fallback>
            </mc:AlternateContent>
          </a:graphicData>
        </a:graphic>
      </p:graphicFrame>
      <p:sp>
        <p:nvSpPr>
          <p:cNvPr id="52228" name="Rectangle 7"/>
          <p:cNvSpPr>
            <a:spLocks noGrp="1" noChangeArrowheads="1"/>
          </p:cNvSpPr>
          <p:nvPr>
            <p:ph type="body" idx="4294967295"/>
          </p:nvPr>
        </p:nvSpPr>
        <p:spPr>
          <a:xfrm>
            <a:off x="749301" y="1340768"/>
            <a:ext cx="8040688" cy="4724400"/>
          </a:xfrm>
        </p:spPr>
        <p:txBody>
          <a:bodyPr/>
          <a:lstStyle/>
          <a:p>
            <a:pPr>
              <a:lnSpc>
                <a:spcPct val="150000"/>
              </a:lnSpc>
            </a:pPr>
            <a:r>
              <a:rPr lang="zh-CN" altLang="en-US" b="1" dirty="0">
                <a:solidFill>
                  <a:srgbClr val="FF0000"/>
                </a:solidFill>
                <a:ea typeface="楷体_GB2312" panose="02010609030101010101" pitchFamily="49" charset="-122"/>
              </a:rPr>
              <a:t>下面函数是否映上</a:t>
            </a:r>
          </a:p>
          <a:p>
            <a:pPr lvl="1">
              <a:lnSpc>
                <a:spcPct val="150000"/>
              </a:lnSpc>
            </a:pPr>
            <a:r>
              <a:rPr lang="en-US" altLang="zh-CN" i="1" dirty="0">
                <a:ea typeface="楷体_GB2312" panose="02010609030101010101" pitchFamily="49" charset="-122"/>
                <a:sym typeface="Wingdings" panose="05000000000000000000" pitchFamily="2" charset="2"/>
              </a:rPr>
              <a:t>f</a:t>
            </a:r>
            <a:r>
              <a:rPr lang="en-US" altLang="zh-CN" dirty="0">
                <a:ea typeface="楷体_GB2312" panose="02010609030101010101" pitchFamily="49" charset="-122"/>
                <a:sym typeface="Wingdings" panose="05000000000000000000" pitchFamily="2" charset="2"/>
              </a:rPr>
              <a:t>: N</a:t>
            </a:r>
            <a:r>
              <a:rPr lang="zh-CN" altLang="en-US" dirty="0">
                <a:ea typeface="楷体_GB2312" panose="02010609030101010101" pitchFamily="49" charset="-122"/>
                <a:sym typeface="Wingdings" panose="05000000000000000000" pitchFamily="2" charset="2"/>
              </a:rPr>
              <a:t>→</a:t>
            </a:r>
            <a:r>
              <a:rPr lang="en-US" altLang="zh-CN" dirty="0">
                <a:ea typeface="楷体_GB2312" panose="02010609030101010101" pitchFamily="49" charset="-122"/>
                <a:sym typeface="Wingdings" panose="05000000000000000000" pitchFamily="2" charset="2"/>
              </a:rPr>
              <a:t>Z</a:t>
            </a:r>
            <a:r>
              <a:rPr lang="zh-CN" altLang="en-US" dirty="0">
                <a:ea typeface="楷体_GB2312" panose="02010609030101010101" pitchFamily="49" charset="-122"/>
                <a:sym typeface="Wingdings" panose="05000000000000000000" pitchFamily="2" charset="2"/>
              </a:rPr>
              <a:t>，</a:t>
            </a:r>
          </a:p>
        </p:txBody>
      </p:sp>
      <p:sp>
        <p:nvSpPr>
          <p:cNvPr id="158725" name="Rectangle 5"/>
          <p:cNvSpPr>
            <a:spLocks noChangeArrowheads="1"/>
          </p:cNvSpPr>
          <p:nvPr/>
        </p:nvSpPr>
        <p:spPr bwMode="auto">
          <a:xfrm>
            <a:off x="1216446" y="3641401"/>
            <a:ext cx="10064130" cy="2124075"/>
          </a:xfrm>
          <a:prstGeom prst="rect">
            <a:avLst/>
          </a:prstGeom>
          <a:noFill/>
          <a:ln w="9525" algn="ctr">
            <a:noFill/>
            <a:miter lim="800000"/>
          </a:ln>
          <a:effectLst/>
        </p:spPr>
        <p:txBody>
          <a:bodyPr wrap="square" lIns="92075" tIns="46038" rIns="92075" bIns="46038">
            <a:spAutoFit/>
          </a:bodyPr>
          <a:lstStyle/>
          <a:p>
            <a:pPr marL="361950" indent="-361950" latinLnBrk="1">
              <a:lnSpc>
                <a:spcPct val="150000"/>
              </a:lnSpc>
              <a:defRPr/>
            </a:pPr>
            <a:r>
              <a:rPr lang="zh-CN" altLang="en-US" sz="2200" i="0" spc="-50" dirty="0">
                <a:latin typeface="+mn-lt"/>
                <a:ea typeface="楷体_GB2312" panose="02010609030101010101" pitchFamily="49" charset="-122"/>
              </a:rPr>
              <a:t>假设有</a:t>
            </a:r>
            <a:r>
              <a:rPr lang="en-US" altLang="zh-CN" sz="2200" spc="-50" dirty="0" err="1">
                <a:latin typeface="+mn-lt"/>
                <a:ea typeface="楷体_GB2312" panose="02010609030101010101" pitchFamily="49" charset="-122"/>
              </a:rPr>
              <a:t>y</a:t>
            </a:r>
            <a:r>
              <a:rPr lang="en-US" altLang="zh-CN" sz="2200" i="0" spc="-50" dirty="0" err="1">
                <a:latin typeface="+mn-lt"/>
                <a:ea typeface="楷体_GB2312" panose="02010609030101010101" pitchFamily="49" charset="-122"/>
              </a:rPr>
              <a:t>∈Z</a:t>
            </a:r>
            <a:r>
              <a:rPr lang="zh-CN" altLang="en-US" sz="2200" i="0" spc="-50" dirty="0">
                <a:latin typeface="+mn-lt"/>
                <a:ea typeface="楷体_GB2312" panose="02010609030101010101" pitchFamily="49" charset="-122"/>
              </a:rPr>
              <a:t>，则需要找到一个</a:t>
            </a:r>
            <a:r>
              <a:rPr lang="en-US" altLang="zh-CN" sz="2200" spc="-50" dirty="0" err="1">
                <a:latin typeface="+mn-lt"/>
                <a:ea typeface="楷体_GB2312" panose="02010609030101010101" pitchFamily="49" charset="-122"/>
              </a:rPr>
              <a:t>n</a:t>
            </a:r>
            <a:r>
              <a:rPr lang="en-US" altLang="zh-CN" sz="2200" i="0" spc="-50" dirty="0" err="1">
                <a:latin typeface="+mn-lt"/>
                <a:ea typeface="楷体_GB2312" panose="02010609030101010101" pitchFamily="49" charset="-122"/>
              </a:rPr>
              <a:t>∈N</a:t>
            </a:r>
            <a:r>
              <a:rPr lang="zh-CN" altLang="en-US" sz="2200" i="0" spc="-50" dirty="0">
                <a:latin typeface="+mn-lt"/>
                <a:ea typeface="楷体_GB2312" panose="02010609030101010101" pitchFamily="49" charset="-122"/>
              </a:rPr>
              <a:t>，使得 </a:t>
            </a:r>
            <a:r>
              <a:rPr lang="en-US" altLang="zh-CN" sz="2200" spc="-50" dirty="0">
                <a:latin typeface="+mn-lt"/>
                <a:ea typeface="楷体_GB2312" panose="02010609030101010101" pitchFamily="49" charset="-122"/>
              </a:rPr>
              <a:t>f</a:t>
            </a:r>
            <a:r>
              <a:rPr lang="en-US" altLang="zh-CN" sz="2200" i="0" spc="-50" dirty="0">
                <a:latin typeface="+mn-lt"/>
                <a:ea typeface="楷体_GB2312" panose="02010609030101010101" pitchFamily="49" charset="-122"/>
              </a:rPr>
              <a:t>(</a:t>
            </a:r>
            <a:r>
              <a:rPr lang="en-US" altLang="zh-CN" sz="2200" spc="-50" dirty="0">
                <a:latin typeface="+mn-lt"/>
                <a:ea typeface="楷体_GB2312" panose="02010609030101010101" pitchFamily="49" charset="-122"/>
              </a:rPr>
              <a:t>n</a:t>
            </a:r>
            <a:r>
              <a:rPr lang="en-US" altLang="zh-CN" sz="2200" i="0" spc="-50" dirty="0">
                <a:latin typeface="+mn-lt"/>
                <a:ea typeface="楷体_GB2312" panose="02010609030101010101" pitchFamily="49" charset="-122"/>
              </a:rPr>
              <a:t>) = </a:t>
            </a:r>
            <a:r>
              <a:rPr lang="en-US" altLang="zh-CN" sz="2200" spc="-50" dirty="0">
                <a:latin typeface="+mn-lt"/>
                <a:ea typeface="楷体_GB2312" panose="02010609030101010101" pitchFamily="49" charset="-122"/>
              </a:rPr>
              <a:t>y</a:t>
            </a:r>
            <a:r>
              <a:rPr lang="zh-CN" altLang="en-US" sz="2200" i="0" spc="-50" dirty="0">
                <a:latin typeface="+mn-lt"/>
                <a:ea typeface="楷体_GB2312" panose="02010609030101010101" pitchFamily="49" charset="-122"/>
              </a:rPr>
              <a:t>，分情形证明：</a:t>
            </a:r>
          </a:p>
          <a:p>
            <a:pPr marL="361950" indent="-361950" latinLnBrk="1">
              <a:lnSpc>
                <a:spcPct val="150000"/>
              </a:lnSpc>
              <a:buFontTx/>
              <a:buAutoNum type="circleNumDbPlain"/>
              <a:defRPr/>
            </a:pPr>
            <a:r>
              <a:rPr lang="en-US" altLang="zh-CN" sz="2200" spc="-50" dirty="0">
                <a:latin typeface="+mn-lt"/>
                <a:ea typeface="楷体_GB2312" panose="02010609030101010101" pitchFamily="49" charset="-122"/>
              </a:rPr>
              <a:t>y</a:t>
            </a:r>
            <a:r>
              <a:rPr lang="en-US" altLang="zh-CN" sz="2200" i="0" spc="-50" dirty="0">
                <a:latin typeface="+mn-lt"/>
                <a:ea typeface="楷体_GB2312" panose="02010609030101010101" pitchFamily="49" charset="-122"/>
              </a:rPr>
              <a:t> ≥ 0</a:t>
            </a:r>
            <a:r>
              <a:rPr lang="zh-CN" altLang="en-US" sz="2200" i="0" spc="-50" dirty="0">
                <a:latin typeface="+mn-lt"/>
                <a:ea typeface="楷体_GB2312" panose="02010609030101010101" pitchFamily="49" charset="-122"/>
              </a:rPr>
              <a:t>：令 </a:t>
            </a:r>
            <a:r>
              <a:rPr lang="en-US" altLang="zh-CN" sz="2200" spc="-50" dirty="0">
                <a:latin typeface="+mn-lt"/>
                <a:ea typeface="楷体_GB2312" panose="02010609030101010101" pitchFamily="49" charset="-122"/>
              </a:rPr>
              <a:t>n</a:t>
            </a:r>
            <a:r>
              <a:rPr lang="en-US" altLang="zh-CN" sz="2200" i="0" spc="-50" dirty="0">
                <a:latin typeface="+mn-lt"/>
                <a:ea typeface="楷体_GB2312" panose="02010609030101010101" pitchFamily="49" charset="-122"/>
              </a:rPr>
              <a:t> = 2</a:t>
            </a:r>
            <a:r>
              <a:rPr lang="en-US" altLang="zh-CN" sz="2200" spc="-50" dirty="0">
                <a:latin typeface="+mn-lt"/>
                <a:ea typeface="楷体_GB2312" panose="02010609030101010101" pitchFamily="49" charset="-122"/>
              </a:rPr>
              <a:t>y</a:t>
            </a:r>
            <a:r>
              <a:rPr lang="zh-CN" altLang="en-US" sz="2200" i="0" spc="-50" dirty="0">
                <a:latin typeface="+mn-lt"/>
                <a:ea typeface="楷体_GB2312" panose="02010609030101010101" pitchFamily="49" charset="-122"/>
              </a:rPr>
              <a:t>，∵</a:t>
            </a:r>
            <a:r>
              <a:rPr lang="en-US" altLang="zh-CN" sz="2200" spc="-50" dirty="0">
                <a:latin typeface="+mn-lt"/>
                <a:ea typeface="楷体_GB2312" panose="02010609030101010101" pitchFamily="49" charset="-122"/>
              </a:rPr>
              <a:t>n</a:t>
            </a:r>
            <a:r>
              <a:rPr lang="zh-CN" altLang="en-US" sz="2200" i="0" spc="-50" dirty="0">
                <a:latin typeface="+mn-lt"/>
                <a:ea typeface="楷体_GB2312" panose="02010609030101010101" pitchFamily="49" charset="-122"/>
              </a:rPr>
              <a:t>是偶数，根据函数定义有 </a:t>
            </a:r>
            <a:r>
              <a:rPr lang="en-US" altLang="zh-CN" sz="2200" spc="-50" dirty="0">
                <a:latin typeface="+mn-lt"/>
                <a:ea typeface="楷体_GB2312" panose="02010609030101010101" pitchFamily="49" charset="-122"/>
              </a:rPr>
              <a:t>f</a:t>
            </a:r>
            <a:r>
              <a:rPr lang="en-US" altLang="zh-CN" sz="2200" i="0" spc="-50" dirty="0">
                <a:latin typeface="+mn-lt"/>
                <a:ea typeface="楷体_GB2312" panose="02010609030101010101" pitchFamily="49" charset="-122"/>
              </a:rPr>
              <a:t>(2</a:t>
            </a:r>
            <a:r>
              <a:rPr lang="en-US" altLang="zh-CN" sz="2200" spc="-50" dirty="0">
                <a:latin typeface="+mn-lt"/>
                <a:ea typeface="楷体_GB2312" panose="02010609030101010101" pitchFamily="49" charset="-122"/>
              </a:rPr>
              <a:t>y</a:t>
            </a:r>
            <a:r>
              <a:rPr lang="en-US" altLang="zh-CN" sz="2200" i="0" spc="-50" dirty="0">
                <a:latin typeface="+mn-lt"/>
                <a:ea typeface="楷体_GB2312" panose="02010609030101010101" pitchFamily="49" charset="-122"/>
              </a:rPr>
              <a:t>) = (2</a:t>
            </a:r>
            <a:r>
              <a:rPr lang="en-US" altLang="zh-CN" sz="2200" spc="-50" dirty="0">
                <a:latin typeface="+mn-lt"/>
                <a:ea typeface="楷体_GB2312" panose="02010609030101010101" pitchFamily="49" charset="-122"/>
              </a:rPr>
              <a:t>y</a:t>
            </a:r>
            <a:r>
              <a:rPr lang="en-US" altLang="zh-CN" sz="2200" i="0" spc="-50" dirty="0">
                <a:latin typeface="+mn-lt"/>
                <a:ea typeface="楷体_GB2312" panose="02010609030101010101" pitchFamily="49" charset="-122"/>
              </a:rPr>
              <a:t>)/2 = </a:t>
            </a:r>
            <a:r>
              <a:rPr lang="en-US" altLang="zh-CN" sz="2200" spc="-50" dirty="0">
                <a:latin typeface="+mn-lt"/>
                <a:ea typeface="楷体_GB2312" panose="02010609030101010101" pitchFamily="49" charset="-122"/>
              </a:rPr>
              <a:t>y</a:t>
            </a:r>
          </a:p>
          <a:p>
            <a:pPr marL="361950" indent="-361950" latinLnBrk="1">
              <a:lnSpc>
                <a:spcPct val="150000"/>
              </a:lnSpc>
              <a:buFontTx/>
              <a:buAutoNum type="circleNumDbPlain"/>
              <a:defRPr/>
            </a:pPr>
            <a:r>
              <a:rPr lang="en-US" altLang="zh-CN" sz="2200" spc="-50" dirty="0">
                <a:latin typeface="+mn-lt"/>
                <a:ea typeface="楷体_GB2312" panose="02010609030101010101" pitchFamily="49" charset="-122"/>
              </a:rPr>
              <a:t>y</a:t>
            </a:r>
            <a:r>
              <a:rPr lang="en-US" altLang="zh-CN" sz="2200" i="0" spc="-50" dirty="0">
                <a:latin typeface="+mn-lt"/>
                <a:ea typeface="楷体_GB2312" panose="02010609030101010101" pitchFamily="49" charset="-122"/>
              </a:rPr>
              <a:t> &lt; 0</a:t>
            </a:r>
            <a:r>
              <a:rPr lang="zh-CN" altLang="en-US" sz="2200" i="0" spc="-50" dirty="0">
                <a:latin typeface="+mn-lt"/>
                <a:ea typeface="楷体_GB2312" panose="02010609030101010101" pitchFamily="49" charset="-122"/>
              </a:rPr>
              <a:t>：令 </a:t>
            </a:r>
            <a:r>
              <a:rPr lang="en-US" altLang="zh-CN" sz="2200" spc="-50" dirty="0">
                <a:latin typeface="+mn-lt"/>
                <a:ea typeface="楷体_GB2312" panose="02010609030101010101" pitchFamily="49" charset="-122"/>
              </a:rPr>
              <a:t>n</a:t>
            </a:r>
            <a:r>
              <a:rPr lang="en-US" altLang="zh-CN" sz="2200" i="0" spc="-50" dirty="0">
                <a:latin typeface="+mn-lt"/>
                <a:ea typeface="楷体_GB2312" panose="02010609030101010101" pitchFamily="49" charset="-122"/>
              </a:rPr>
              <a:t> = −2</a:t>
            </a:r>
            <a:r>
              <a:rPr lang="en-US" altLang="zh-CN" sz="2200" spc="-50" dirty="0">
                <a:latin typeface="+mn-lt"/>
                <a:ea typeface="楷体_GB2312" panose="02010609030101010101" pitchFamily="49" charset="-122"/>
              </a:rPr>
              <a:t>y</a:t>
            </a:r>
            <a:r>
              <a:rPr lang="en-US" altLang="zh-CN" sz="2200" i="0" spc="-50" dirty="0">
                <a:latin typeface="+mn-lt"/>
                <a:ea typeface="楷体_GB2312" panose="02010609030101010101" pitchFamily="49" charset="-122"/>
              </a:rPr>
              <a:t> − 1</a:t>
            </a:r>
            <a:r>
              <a:rPr lang="zh-CN" altLang="en-US" sz="2200" i="0" spc="-50" dirty="0">
                <a:latin typeface="+mn-lt"/>
                <a:ea typeface="楷体_GB2312" panose="02010609030101010101" pitchFamily="49" charset="-122"/>
              </a:rPr>
              <a:t>，同上有 </a:t>
            </a:r>
            <a:r>
              <a:rPr lang="en-US" altLang="zh-CN" sz="2200" spc="-50" dirty="0">
                <a:latin typeface="+mn-lt"/>
                <a:ea typeface="楷体_GB2312" panose="02010609030101010101" pitchFamily="49" charset="-122"/>
              </a:rPr>
              <a:t>f</a:t>
            </a:r>
            <a:r>
              <a:rPr lang="en-US" altLang="zh-CN" sz="2200" i="0" spc="-50" dirty="0">
                <a:latin typeface="+mn-lt"/>
                <a:ea typeface="楷体_GB2312" panose="02010609030101010101" pitchFamily="49" charset="-122"/>
              </a:rPr>
              <a:t>(−2</a:t>
            </a:r>
            <a:r>
              <a:rPr lang="en-US" altLang="zh-CN" sz="2200" spc="-50" dirty="0">
                <a:latin typeface="+mn-lt"/>
                <a:ea typeface="楷体_GB2312" panose="02010609030101010101" pitchFamily="49" charset="-122"/>
              </a:rPr>
              <a:t>y</a:t>
            </a:r>
            <a:r>
              <a:rPr lang="en-US" altLang="zh-CN" sz="2200" i="0" spc="-50" dirty="0">
                <a:latin typeface="+mn-lt"/>
                <a:ea typeface="楷体_GB2312" panose="02010609030101010101" pitchFamily="49" charset="-122"/>
              </a:rPr>
              <a:t>−1) = −(−2</a:t>
            </a:r>
            <a:r>
              <a:rPr lang="en-US" altLang="zh-CN" sz="2200" spc="-50" dirty="0">
                <a:latin typeface="+mn-lt"/>
                <a:ea typeface="楷体_GB2312" panose="02010609030101010101" pitchFamily="49" charset="-122"/>
              </a:rPr>
              <a:t>y</a:t>
            </a:r>
            <a:r>
              <a:rPr lang="en-US" altLang="zh-CN" sz="2200" i="0" spc="-50" dirty="0">
                <a:latin typeface="+mn-lt"/>
                <a:ea typeface="楷体_GB2312" panose="02010609030101010101" pitchFamily="49" charset="-122"/>
              </a:rPr>
              <a:t>−1 + 1)/2 = −(−2</a:t>
            </a:r>
            <a:r>
              <a:rPr lang="en-US" altLang="zh-CN" sz="2200" spc="-50" dirty="0">
                <a:latin typeface="+mn-lt"/>
                <a:ea typeface="楷体_GB2312" panose="02010609030101010101" pitchFamily="49" charset="-122"/>
              </a:rPr>
              <a:t>y</a:t>
            </a:r>
            <a:r>
              <a:rPr lang="en-US" altLang="zh-CN" sz="2200" i="0" spc="-50" dirty="0">
                <a:latin typeface="+mn-lt"/>
                <a:ea typeface="楷体_GB2312" panose="02010609030101010101" pitchFamily="49" charset="-122"/>
              </a:rPr>
              <a:t>)/2 =</a:t>
            </a:r>
            <a:r>
              <a:rPr lang="en-US" altLang="zh-CN" sz="2200" spc="-50" dirty="0">
                <a:latin typeface="+mn-lt"/>
                <a:ea typeface="楷体_GB2312" panose="02010609030101010101" pitchFamily="49" charset="-122"/>
              </a:rPr>
              <a:t> y</a:t>
            </a:r>
          </a:p>
          <a:p>
            <a:pPr marL="361950" indent="-361950" latinLnBrk="1">
              <a:lnSpc>
                <a:spcPct val="150000"/>
              </a:lnSpc>
              <a:buFontTx/>
              <a:buAutoNum type="circleNumDbPlain"/>
              <a:defRPr/>
            </a:pPr>
            <a:r>
              <a:rPr lang="zh-CN" altLang="en-US" sz="2200" i="0" spc="-50" dirty="0">
                <a:latin typeface="+mn-lt"/>
                <a:ea typeface="楷体_GB2312" panose="02010609030101010101" pitchFamily="49" charset="-122"/>
              </a:rPr>
              <a:t>故对每个 </a:t>
            </a:r>
            <a:r>
              <a:rPr lang="en-US" altLang="zh-CN" sz="2200" spc="-50" dirty="0" err="1">
                <a:latin typeface="+mn-lt"/>
                <a:ea typeface="楷体_GB2312" panose="02010609030101010101" pitchFamily="49" charset="-122"/>
              </a:rPr>
              <a:t>y</a:t>
            </a:r>
            <a:r>
              <a:rPr lang="en-US" altLang="zh-CN" sz="2200" i="0" spc="-50" dirty="0" err="1">
                <a:latin typeface="+mn-lt"/>
                <a:ea typeface="楷体_GB2312" panose="02010609030101010101" pitchFamily="49" charset="-122"/>
              </a:rPr>
              <a:t>∈Z</a:t>
            </a:r>
            <a:r>
              <a:rPr lang="zh-CN" altLang="en-US" sz="2200" i="0" spc="-50" dirty="0">
                <a:latin typeface="+mn-lt"/>
                <a:ea typeface="楷体_GB2312" panose="02010609030101010101" pitchFamily="49" charset="-122"/>
              </a:rPr>
              <a:t>，都有一个 </a:t>
            </a:r>
            <a:r>
              <a:rPr lang="en-US" altLang="zh-CN" sz="2200" spc="-50" dirty="0" err="1">
                <a:latin typeface="+mn-lt"/>
                <a:ea typeface="楷体_GB2312" panose="02010609030101010101" pitchFamily="49" charset="-122"/>
              </a:rPr>
              <a:t>n</a:t>
            </a:r>
            <a:r>
              <a:rPr lang="en-US" altLang="zh-CN" sz="2200" i="0" spc="-50" dirty="0" err="1">
                <a:latin typeface="+mn-lt"/>
                <a:ea typeface="楷体_GB2312" panose="02010609030101010101" pitchFamily="49" charset="-122"/>
              </a:rPr>
              <a:t>∈N</a:t>
            </a:r>
            <a:r>
              <a:rPr lang="zh-CN" altLang="en-US" sz="2200" i="0" spc="-50" dirty="0">
                <a:latin typeface="+mn-lt"/>
                <a:ea typeface="楷体_GB2312" panose="02010609030101010101" pitchFamily="49" charset="-122"/>
              </a:rPr>
              <a:t>，使得 </a:t>
            </a:r>
            <a:r>
              <a:rPr lang="en-US" altLang="zh-CN" sz="2200" spc="-50" dirty="0">
                <a:latin typeface="+mn-lt"/>
                <a:ea typeface="楷体_GB2312" panose="02010609030101010101" pitchFamily="49" charset="-122"/>
              </a:rPr>
              <a:t>f</a:t>
            </a:r>
            <a:r>
              <a:rPr lang="en-US" altLang="zh-CN" sz="2200" i="0" spc="-50" dirty="0">
                <a:latin typeface="+mn-lt"/>
                <a:ea typeface="楷体_GB2312" panose="02010609030101010101" pitchFamily="49" charset="-122"/>
              </a:rPr>
              <a:t>(</a:t>
            </a:r>
            <a:r>
              <a:rPr lang="en-US" altLang="zh-CN" sz="2200" spc="-50" dirty="0">
                <a:latin typeface="+mn-lt"/>
                <a:ea typeface="楷体_GB2312" panose="02010609030101010101" pitchFamily="49" charset="-122"/>
              </a:rPr>
              <a:t>n</a:t>
            </a:r>
            <a:r>
              <a:rPr lang="en-US" altLang="zh-CN" sz="2200" i="0" spc="-50" dirty="0">
                <a:latin typeface="+mn-lt"/>
                <a:ea typeface="楷体_GB2312" panose="02010609030101010101" pitchFamily="49" charset="-122"/>
              </a:rPr>
              <a:t>) = </a:t>
            </a:r>
            <a:r>
              <a:rPr lang="en-US" altLang="zh-CN" sz="2200" spc="-50" dirty="0">
                <a:latin typeface="+mn-lt"/>
                <a:ea typeface="楷体_GB2312" panose="02010609030101010101" pitchFamily="49" charset="-122"/>
              </a:rPr>
              <a:t>y</a:t>
            </a:r>
            <a:r>
              <a:rPr lang="zh-CN" altLang="en-US" sz="2200" i="0" spc="-50" dirty="0">
                <a:latin typeface="+mn-lt"/>
                <a:ea typeface="楷体_GB2312" panose="02010609030101010101" pitchFamily="49" charset="-122"/>
              </a:rPr>
              <a:t>，所以 </a:t>
            </a:r>
            <a:r>
              <a:rPr lang="en-US" altLang="zh-CN" sz="2200" spc="-50" dirty="0">
                <a:latin typeface="+mn-lt"/>
                <a:ea typeface="楷体_GB2312" panose="02010609030101010101" pitchFamily="49" charset="-122"/>
              </a:rPr>
              <a:t>f</a:t>
            </a:r>
            <a:r>
              <a:rPr lang="en-US" altLang="zh-CN" sz="2200" i="0" spc="-50" dirty="0">
                <a:latin typeface="+mn-lt"/>
                <a:ea typeface="楷体_GB2312" panose="02010609030101010101" pitchFamily="49" charset="-122"/>
              </a:rPr>
              <a:t> </a:t>
            </a:r>
            <a:r>
              <a:rPr lang="zh-CN" altLang="en-US" sz="2200" i="0" spc="-50" dirty="0">
                <a:latin typeface="+mn-lt"/>
                <a:ea typeface="楷体_GB2312" panose="02010609030101010101" pitchFamily="49" charset="-122"/>
              </a:rPr>
              <a:t>是映上的</a:t>
            </a:r>
          </a:p>
        </p:txBody>
      </p:sp>
      <p:sp>
        <p:nvSpPr>
          <p:cNvPr id="158728" name="Text Box 8"/>
          <p:cNvSpPr txBox="1">
            <a:spLocks noChangeArrowheads="1"/>
          </p:cNvSpPr>
          <p:nvPr/>
        </p:nvSpPr>
        <p:spPr bwMode="auto">
          <a:xfrm>
            <a:off x="8112125" y="2071688"/>
            <a:ext cx="1944688" cy="709612"/>
          </a:xfrm>
          <a:prstGeom prst="rect">
            <a:avLst/>
          </a:prstGeom>
          <a:noFill/>
          <a:ln w="9525" algn="ctr">
            <a:noFill/>
            <a:miter lim="800000"/>
          </a:ln>
        </p:spPr>
        <p:txBody>
          <a:bodyPr lIns="92075" tIns="46038" rIns="92075" bIns="46038">
            <a:spAutoFit/>
          </a:bodyPr>
          <a:lstStyle/>
          <a:p>
            <a:pPr marL="1371600" indent="-457200" latinLnBrk="1"/>
            <a:r>
              <a:rPr lang="en-US" altLang="zh-CN" sz="4000" b="1">
                <a:solidFill>
                  <a:srgbClr val="C00000"/>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7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87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5" grpId="0"/>
      <p:bldP spid="15872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r>
              <a:rPr lang="zh-CN" altLang="en-US"/>
              <a:t>练习</a:t>
            </a:r>
          </a:p>
        </p:txBody>
      </p:sp>
      <p:graphicFrame>
        <p:nvGraphicFramePr>
          <p:cNvPr id="53250" name="Object 2"/>
          <p:cNvGraphicFramePr>
            <a:graphicFrameLocks noGrp="1" noChangeAspect="1"/>
          </p:cNvGraphicFramePr>
          <p:nvPr>
            <p:ph idx="1"/>
            <p:extLst>
              <p:ext uri="{D42A27DB-BD31-4B8C-83A1-F6EECF244321}">
                <p14:modId xmlns:p14="http://schemas.microsoft.com/office/powerpoint/2010/main" val="1542669083"/>
              </p:ext>
            </p:extLst>
          </p:nvPr>
        </p:nvGraphicFramePr>
        <p:xfrm>
          <a:off x="3431704" y="2159003"/>
          <a:ext cx="2227263" cy="549275"/>
        </p:xfrm>
        <a:graphic>
          <a:graphicData uri="http://schemas.openxmlformats.org/presentationml/2006/ole">
            <mc:AlternateContent xmlns:mc="http://schemas.openxmlformats.org/markup-compatibility/2006">
              <mc:Choice xmlns:v="urn:schemas-microsoft-com:vml" Requires="v">
                <p:oleObj spid="_x0000_s11271" name="公式" r:id="rId3" imgW="22250400" imgH="5486400" progId="Equation.3">
                  <p:embed/>
                </p:oleObj>
              </mc:Choice>
              <mc:Fallback>
                <p:oleObj name="公式" r:id="rId3" imgW="22250400" imgH="5486400" progId="Equation.3">
                  <p:embed/>
                  <p:pic>
                    <p:nvPicPr>
                      <p:cNvPr id="53250" name="Object 2"/>
                      <p:cNvPicPr>
                        <a:picLocks noChangeAspect="1"/>
                      </p:cNvPicPr>
                      <p:nvPr/>
                    </p:nvPicPr>
                    <p:blipFill>
                      <a:blip r:embed="rId4"/>
                      <a:stretch>
                        <a:fillRect/>
                      </a:stretch>
                    </p:blipFill>
                    <p:spPr>
                      <a:xfrm>
                        <a:off x="3431704" y="2159003"/>
                        <a:ext cx="2227263" cy="549275"/>
                      </a:xfrm>
                      <a:prstGeom prst="rect">
                        <a:avLst/>
                      </a:prstGeom>
                      <a:noFill/>
                      <a:ln w="9525">
                        <a:noFill/>
                      </a:ln>
                    </p:spPr>
                  </p:pic>
                </p:oleObj>
              </mc:Fallback>
            </mc:AlternateContent>
          </a:graphicData>
        </a:graphic>
      </p:graphicFrame>
      <p:sp>
        <p:nvSpPr>
          <p:cNvPr id="53252" name="Rectangle 3"/>
          <p:cNvSpPr>
            <a:spLocks noGrp="1" noChangeArrowheads="1"/>
          </p:cNvSpPr>
          <p:nvPr>
            <p:ph type="body" idx="4294967295"/>
          </p:nvPr>
        </p:nvSpPr>
        <p:spPr>
          <a:xfrm>
            <a:off x="1199456" y="1295400"/>
            <a:ext cx="9468547" cy="4724400"/>
          </a:xfrm>
        </p:spPr>
        <p:txBody>
          <a:bodyPr/>
          <a:lstStyle/>
          <a:p>
            <a:pPr>
              <a:lnSpc>
                <a:spcPct val="150000"/>
              </a:lnSpc>
            </a:pPr>
            <a:r>
              <a:rPr lang="zh-CN" altLang="en-US" dirty="0">
                <a:ea typeface="楷体_GB2312" panose="02010609030101010101" pitchFamily="49" charset="-122"/>
              </a:rPr>
              <a:t>计算指定自变量范围下的函数值</a:t>
            </a:r>
          </a:p>
          <a:p>
            <a:pPr lvl="1">
              <a:lnSpc>
                <a:spcPct val="150000"/>
              </a:lnSpc>
            </a:pPr>
            <a:r>
              <a:rPr lang="en-US" altLang="zh-CN" i="1" dirty="0">
                <a:ea typeface="楷体_GB2312" panose="02010609030101010101" pitchFamily="49" charset="-122"/>
                <a:sym typeface="Wingdings" panose="05000000000000000000" pitchFamily="2" charset="2"/>
              </a:rPr>
              <a:t>f</a:t>
            </a:r>
            <a:r>
              <a:rPr lang="en-US" altLang="zh-CN" dirty="0">
                <a:ea typeface="楷体_GB2312" panose="02010609030101010101" pitchFamily="49" charset="-122"/>
                <a:sym typeface="Wingdings" panose="05000000000000000000" pitchFamily="2" charset="2"/>
              </a:rPr>
              <a:t>: R</a:t>
            </a:r>
            <a:r>
              <a:rPr lang="zh-CN" altLang="en-US" dirty="0">
                <a:ea typeface="楷体_GB2312" panose="02010609030101010101" pitchFamily="49" charset="-122"/>
                <a:sym typeface="Wingdings" panose="05000000000000000000" pitchFamily="2" charset="2"/>
              </a:rPr>
              <a:t>→</a:t>
            </a:r>
            <a:r>
              <a:rPr lang="en-US" altLang="zh-CN" dirty="0">
                <a:ea typeface="楷体_GB2312" panose="02010609030101010101" pitchFamily="49" charset="-122"/>
                <a:sym typeface="Wingdings" panose="05000000000000000000" pitchFamily="2" charset="2"/>
              </a:rPr>
              <a:t>R</a:t>
            </a:r>
            <a:r>
              <a:rPr lang="zh-CN" altLang="en-US" dirty="0">
                <a:ea typeface="楷体_GB2312" panose="02010609030101010101" pitchFamily="49" charset="-122"/>
                <a:sym typeface="Wingdings" panose="05000000000000000000" pitchFamily="2" charset="2"/>
              </a:rPr>
              <a:t>，</a:t>
            </a:r>
          </a:p>
          <a:p>
            <a:pPr lvl="2">
              <a:lnSpc>
                <a:spcPct val="150000"/>
              </a:lnSpc>
            </a:pPr>
            <a:r>
              <a:rPr lang="zh-CN" altLang="en-US" dirty="0">
                <a:ea typeface="楷体_GB2312" panose="02010609030101010101" pitchFamily="49" charset="-122"/>
                <a:sym typeface="Wingdings" panose="05000000000000000000" pitchFamily="2" charset="2"/>
              </a:rPr>
              <a:t>其中，</a:t>
            </a:r>
            <a:r>
              <a:rPr lang="en-US" altLang="zh-CN" dirty="0">
                <a:ea typeface="楷体_GB2312" panose="02010609030101010101" pitchFamily="49" charset="-122"/>
                <a:sym typeface="Wingdings" panose="05000000000000000000" pitchFamily="2" charset="2"/>
              </a:rPr>
              <a:t>1≤x≤3</a:t>
            </a:r>
          </a:p>
        </p:txBody>
      </p:sp>
      <p:sp>
        <p:nvSpPr>
          <p:cNvPr id="159749" name="Rectangle 5"/>
          <p:cNvSpPr>
            <a:spLocks noChangeArrowheads="1"/>
          </p:cNvSpPr>
          <p:nvPr/>
        </p:nvSpPr>
        <p:spPr bwMode="auto">
          <a:xfrm>
            <a:off x="1055440" y="3673426"/>
            <a:ext cx="9001000" cy="2378216"/>
          </a:xfrm>
          <a:prstGeom prst="rect">
            <a:avLst/>
          </a:prstGeom>
          <a:noFill/>
          <a:ln w="9525" algn="ctr">
            <a:noFill/>
            <a:miter lim="800000"/>
          </a:ln>
          <a:effectLst/>
        </p:spPr>
        <p:txBody>
          <a:bodyPr wrap="square" lIns="92075" tIns="46038" rIns="92075" bIns="46038">
            <a:spAutoFit/>
          </a:bodyPr>
          <a:lstStyle/>
          <a:p>
            <a:pPr marL="1371600" indent="-457200" latinLnBrk="1">
              <a:lnSpc>
                <a:spcPct val="160000"/>
              </a:lnSpc>
              <a:buFontTx/>
              <a:buAutoNum type="circleNumDbPlain"/>
              <a:defRPr/>
            </a:pPr>
            <a:r>
              <a:rPr lang="zh-CN" altLang="en-US" sz="2400" i="0" dirty="0">
                <a:latin typeface="+mn-lt"/>
                <a:ea typeface="楷体_GB2312" panose="02010609030101010101" pitchFamily="49" charset="-122"/>
              </a:rPr>
              <a:t>函数中对 </a:t>
            </a:r>
            <a:r>
              <a:rPr lang="en-US" altLang="zh-CN" sz="2400" i="0" dirty="0">
                <a:latin typeface="+mn-lt"/>
                <a:ea typeface="楷体_GB2312" panose="02010609030101010101" pitchFamily="49" charset="-122"/>
              </a:rPr>
              <a:t>3</a:t>
            </a:r>
            <a:r>
              <a:rPr lang="en-US" altLang="zh-CN" sz="2400" dirty="0">
                <a:latin typeface="+mn-lt"/>
                <a:ea typeface="楷体_GB2312" panose="02010609030101010101" pitchFamily="49" charset="-122"/>
              </a:rPr>
              <a:t>x</a:t>
            </a:r>
            <a:r>
              <a:rPr lang="en-US" altLang="zh-CN" sz="2400" i="0" dirty="0">
                <a:latin typeface="+mn-lt"/>
                <a:ea typeface="楷体_GB2312" panose="02010609030101010101" pitchFamily="49" charset="-122"/>
              </a:rPr>
              <a:t> </a:t>
            </a:r>
            <a:r>
              <a:rPr lang="zh-CN" altLang="en-US" sz="2400" i="0" dirty="0">
                <a:latin typeface="+mn-lt"/>
                <a:ea typeface="楷体_GB2312" panose="02010609030101010101" pitchFamily="49" charset="-122"/>
              </a:rPr>
              <a:t>下取整，只需考虑形如 </a:t>
            </a:r>
            <a:r>
              <a:rPr lang="en-US" altLang="zh-CN" sz="2400" dirty="0">
                <a:latin typeface="+mn-lt"/>
                <a:ea typeface="楷体_GB2312" panose="02010609030101010101" pitchFamily="49" charset="-122"/>
              </a:rPr>
              <a:t>k</a:t>
            </a:r>
            <a:r>
              <a:rPr lang="en-US" altLang="zh-CN" sz="2400" i="0" dirty="0">
                <a:latin typeface="+mn-lt"/>
                <a:ea typeface="楷体_GB2312" panose="02010609030101010101" pitchFamily="49" charset="-122"/>
              </a:rPr>
              <a:t>/3 </a:t>
            </a:r>
            <a:r>
              <a:rPr lang="zh-CN" altLang="en-US" sz="2400" i="0" dirty="0">
                <a:latin typeface="+mn-lt"/>
                <a:ea typeface="楷体_GB2312" panose="02010609030101010101" pitchFamily="49" charset="-122"/>
              </a:rPr>
              <a:t>的 </a:t>
            </a:r>
            <a:r>
              <a:rPr lang="en-US" altLang="zh-CN" sz="2400" dirty="0">
                <a:latin typeface="+mn-lt"/>
                <a:ea typeface="楷体_GB2312" panose="02010609030101010101" pitchFamily="49" charset="-122"/>
              </a:rPr>
              <a:t>x </a:t>
            </a:r>
            <a:r>
              <a:rPr lang="zh-CN" altLang="en-US" sz="2400" i="0" dirty="0">
                <a:latin typeface="+mn-lt"/>
                <a:ea typeface="楷体_GB2312" panose="02010609030101010101" pitchFamily="49" charset="-122"/>
              </a:rPr>
              <a:t>值：</a:t>
            </a:r>
          </a:p>
          <a:p>
            <a:pPr marL="1828800" lvl="3" indent="-457200" latinLnBrk="1">
              <a:lnSpc>
                <a:spcPct val="160000"/>
              </a:lnSpc>
              <a:defRPr/>
            </a:pPr>
            <a:r>
              <a:rPr lang="en-US" altLang="zh-CN" sz="2400" i="0" dirty="0">
                <a:latin typeface="+mn-lt"/>
                <a:ea typeface="楷体_GB2312" panose="02010609030101010101" pitchFamily="49" charset="-122"/>
              </a:rPr>
              <a:t>3/3 , 4/3 , 5/3 , 6/3 , 7/3 , 8/3 , 9/3</a:t>
            </a:r>
          </a:p>
          <a:p>
            <a:pPr marL="1828800" lvl="3" indent="-457200" latinLnBrk="1">
              <a:lnSpc>
                <a:spcPct val="160000"/>
              </a:lnSpc>
              <a:defRPr/>
            </a:pPr>
            <a:r>
              <a:rPr lang="zh-CN" altLang="en-US" sz="2400" i="0" dirty="0">
                <a:latin typeface="+mn-lt"/>
                <a:ea typeface="楷体_GB2312" panose="02010609030101010101" pitchFamily="49" charset="-122"/>
              </a:rPr>
              <a:t>这时函数值才会有变化</a:t>
            </a:r>
          </a:p>
          <a:p>
            <a:pPr marL="1371600" lvl="2" indent="-457200" latinLnBrk="1">
              <a:lnSpc>
                <a:spcPct val="160000"/>
              </a:lnSpc>
              <a:buFontTx/>
              <a:buAutoNum type="circleNumDbPlain" startAt="2"/>
              <a:defRPr/>
            </a:pPr>
            <a:r>
              <a:rPr lang="zh-CN" altLang="en-US" sz="2400" i="0" dirty="0">
                <a:latin typeface="+mn-lt"/>
                <a:ea typeface="楷体_GB2312" panose="02010609030101010101" pitchFamily="49" charset="-122"/>
              </a:rPr>
              <a:t>故函数值为 </a:t>
            </a:r>
            <a:r>
              <a:rPr lang="en-US" altLang="zh-CN" sz="2400" i="0" dirty="0">
                <a:latin typeface="+mn-lt"/>
                <a:ea typeface="楷体_GB2312" panose="02010609030101010101" pitchFamily="49" charset="-122"/>
              </a:rPr>
              <a:t>{2, 3, 4, 5, 6, 7, 8}</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97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8"/>
          <p:cNvSpPr>
            <a:spLocks noGrp="1" noChangeArrowheads="1"/>
          </p:cNvSpPr>
          <p:nvPr>
            <p:ph type="title"/>
          </p:nvPr>
        </p:nvSpPr>
        <p:spPr/>
        <p:txBody>
          <a:bodyPr/>
          <a:lstStyle/>
          <a:p>
            <a:r>
              <a:rPr lang="zh-CN" altLang="en-US"/>
              <a:t>练习</a:t>
            </a:r>
          </a:p>
        </p:txBody>
      </p:sp>
      <p:graphicFrame>
        <p:nvGraphicFramePr>
          <p:cNvPr id="54274" name="Object 2"/>
          <p:cNvGraphicFramePr>
            <a:graphicFrameLocks noGrp="1" noChangeAspect="1"/>
          </p:cNvGraphicFramePr>
          <p:nvPr>
            <p:ph idx="1"/>
            <p:extLst>
              <p:ext uri="{D42A27DB-BD31-4B8C-83A1-F6EECF244321}">
                <p14:modId xmlns:p14="http://schemas.microsoft.com/office/powerpoint/2010/main" val="3553432893"/>
              </p:ext>
            </p:extLst>
          </p:nvPr>
        </p:nvGraphicFramePr>
        <p:xfrm>
          <a:off x="3653633" y="2234408"/>
          <a:ext cx="2227263" cy="549275"/>
        </p:xfrm>
        <a:graphic>
          <a:graphicData uri="http://schemas.openxmlformats.org/presentationml/2006/ole">
            <mc:AlternateContent xmlns:mc="http://schemas.openxmlformats.org/markup-compatibility/2006">
              <mc:Choice xmlns:v="urn:schemas-microsoft-com:vml" Requires="v">
                <p:oleObj spid="_x0000_s12295" name="公式" r:id="rId3" imgW="22250400" imgH="5486400" progId="Equation.3">
                  <p:embed/>
                </p:oleObj>
              </mc:Choice>
              <mc:Fallback>
                <p:oleObj name="公式" r:id="rId3" imgW="22250400" imgH="5486400" progId="Equation.3">
                  <p:embed/>
                  <p:pic>
                    <p:nvPicPr>
                      <p:cNvPr id="54274" name="Object 2"/>
                      <p:cNvPicPr>
                        <a:picLocks noChangeAspect="1"/>
                      </p:cNvPicPr>
                      <p:nvPr/>
                    </p:nvPicPr>
                    <p:blipFill>
                      <a:blip r:embed="rId4"/>
                      <a:stretch>
                        <a:fillRect/>
                      </a:stretch>
                    </p:blipFill>
                    <p:spPr>
                      <a:xfrm>
                        <a:off x="3653633" y="2234408"/>
                        <a:ext cx="2227263" cy="549275"/>
                      </a:xfrm>
                      <a:prstGeom prst="rect">
                        <a:avLst/>
                      </a:prstGeom>
                      <a:noFill/>
                      <a:ln w="9525">
                        <a:noFill/>
                      </a:ln>
                    </p:spPr>
                  </p:pic>
                </p:oleObj>
              </mc:Fallback>
            </mc:AlternateContent>
          </a:graphicData>
        </a:graphic>
      </p:graphicFrame>
      <p:sp>
        <p:nvSpPr>
          <p:cNvPr id="54276" name="Rectangle 9"/>
          <p:cNvSpPr>
            <a:spLocks noGrp="1" noChangeArrowheads="1"/>
          </p:cNvSpPr>
          <p:nvPr>
            <p:ph type="body" idx="4294967295"/>
          </p:nvPr>
        </p:nvSpPr>
        <p:spPr>
          <a:xfrm>
            <a:off x="1271464" y="1353345"/>
            <a:ext cx="8040687" cy="2919413"/>
          </a:xfrm>
        </p:spPr>
        <p:txBody>
          <a:bodyPr/>
          <a:lstStyle/>
          <a:p>
            <a:pPr>
              <a:lnSpc>
                <a:spcPct val="150000"/>
              </a:lnSpc>
            </a:pPr>
            <a:r>
              <a:rPr lang="zh-CN" altLang="en-US" b="1" dirty="0">
                <a:solidFill>
                  <a:srgbClr val="FF0000"/>
                </a:solidFill>
                <a:ea typeface="楷体_GB2312" panose="02010609030101010101" pitchFamily="49" charset="-122"/>
              </a:rPr>
              <a:t>计算指定范围下的组合函数 </a:t>
            </a:r>
            <a:r>
              <a:rPr lang="en-US" altLang="zh-CN" b="1" i="1" dirty="0">
                <a:solidFill>
                  <a:srgbClr val="FF0000"/>
                </a:solidFill>
                <a:ea typeface="楷体_GB2312" panose="02010609030101010101" pitchFamily="49" charset="-122"/>
              </a:rPr>
              <a:t>f</a:t>
            </a:r>
            <a:r>
              <a:rPr lang="en-US" altLang="zh-CN" b="1" baseline="-25000" dirty="0">
                <a:solidFill>
                  <a:srgbClr val="FF0000"/>
                </a:solidFill>
              </a:rPr>
              <a:t> º</a:t>
            </a:r>
            <a:r>
              <a:rPr lang="en-US" altLang="zh-CN" b="1" dirty="0">
                <a:solidFill>
                  <a:srgbClr val="FF0000"/>
                </a:solidFill>
              </a:rPr>
              <a:t> </a:t>
            </a:r>
            <a:r>
              <a:rPr lang="en-US" altLang="zh-CN" b="1" i="1" dirty="0">
                <a:solidFill>
                  <a:srgbClr val="FF0000"/>
                </a:solidFill>
                <a:ea typeface="楷体_GB2312" panose="02010609030101010101" pitchFamily="49" charset="-122"/>
              </a:rPr>
              <a:t>g</a:t>
            </a:r>
            <a:r>
              <a:rPr lang="en-US" altLang="zh-CN" b="1" dirty="0">
                <a:solidFill>
                  <a:srgbClr val="FF0000"/>
                </a:solidFill>
                <a:ea typeface="楷体_GB2312" panose="02010609030101010101" pitchFamily="49" charset="-122"/>
              </a:rPr>
              <a:t> </a:t>
            </a:r>
            <a:r>
              <a:rPr lang="zh-CN" altLang="en-US" b="1" dirty="0">
                <a:solidFill>
                  <a:srgbClr val="FF0000"/>
                </a:solidFill>
                <a:ea typeface="楷体_GB2312" panose="02010609030101010101" pitchFamily="49" charset="-122"/>
              </a:rPr>
              <a:t>值</a:t>
            </a:r>
          </a:p>
          <a:p>
            <a:pPr lvl="1">
              <a:lnSpc>
                <a:spcPct val="150000"/>
              </a:lnSpc>
            </a:pPr>
            <a:r>
              <a:rPr lang="en-US" altLang="zh-CN" i="1" dirty="0">
                <a:ea typeface="楷体_GB2312" panose="02010609030101010101" pitchFamily="49" charset="-122"/>
                <a:sym typeface="Wingdings" panose="05000000000000000000" pitchFamily="2" charset="2"/>
              </a:rPr>
              <a:t>f</a:t>
            </a:r>
            <a:r>
              <a:rPr lang="en-US" altLang="zh-CN" dirty="0">
                <a:ea typeface="楷体_GB2312" panose="02010609030101010101" pitchFamily="49" charset="-122"/>
                <a:sym typeface="Wingdings" panose="05000000000000000000" pitchFamily="2" charset="2"/>
              </a:rPr>
              <a:t>: R</a:t>
            </a:r>
            <a:r>
              <a:rPr lang="zh-CN" altLang="en-US" dirty="0">
                <a:ea typeface="楷体_GB2312" panose="02010609030101010101" pitchFamily="49" charset="-122"/>
                <a:sym typeface="Wingdings" panose="05000000000000000000" pitchFamily="2" charset="2"/>
              </a:rPr>
              <a:t>→</a:t>
            </a:r>
            <a:r>
              <a:rPr lang="en-US" altLang="zh-CN" dirty="0">
                <a:ea typeface="楷体_GB2312" panose="02010609030101010101" pitchFamily="49" charset="-122"/>
                <a:sym typeface="Wingdings" panose="05000000000000000000" pitchFamily="2" charset="2"/>
              </a:rPr>
              <a:t>R</a:t>
            </a:r>
            <a:r>
              <a:rPr lang="zh-CN" altLang="en-US" dirty="0">
                <a:ea typeface="楷体_GB2312" panose="02010609030101010101" pitchFamily="49" charset="-122"/>
                <a:sym typeface="Wingdings" panose="05000000000000000000" pitchFamily="2" charset="2"/>
              </a:rPr>
              <a:t>，</a:t>
            </a:r>
          </a:p>
          <a:p>
            <a:pPr lvl="1">
              <a:lnSpc>
                <a:spcPct val="150000"/>
              </a:lnSpc>
            </a:pPr>
            <a:r>
              <a:rPr lang="en-US" altLang="zh-CN" i="1" dirty="0">
                <a:ea typeface="楷体_GB2312" panose="02010609030101010101" pitchFamily="49" charset="-122"/>
                <a:sym typeface="Wingdings" panose="05000000000000000000" pitchFamily="2" charset="2"/>
              </a:rPr>
              <a:t>g</a:t>
            </a:r>
            <a:r>
              <a:rPr lang="en-US" altLang="zh-CN" dirty="0">
                <a:ea typeface="楷体_GB2312" panose="02010609030101010101" pitchFamily="49" charset="-122"/>
                <a:sym typeface="Wingdings" panose="05000000000000000000" pitchFamily="2" charset="2"/>
              </a:rPr>
              <a:t>: R</a:t>
            </a:r>
            <a:r>
              <a:rPr lang="zh-CN" altLang="en-US" dirty="0">
                <a:ea typeface="楷体_GB2312" panose="02010609030101010101" pitchFamily="49" charset="-122"/>
                <a:sym typeface="Wingdings" panose="05000000000000000000" pitchFamily="2" charset="2"/>
              </a:rPr>
              <a:t>→</a:t>
            </a:r>
            <a:r>
              <a:rPr lang="en-US" altLang="zh-CN" dirty="0">
                <a:ea typeface="楷体_GB2312" panose="02010609030101010101" pitchFamily="49" charset="-122"/>
                <a:sym typeface="Wingdings" panose="05000000000000000000" pitchFamily="2" charset="2"/>
              </a:rPr>
              <a:t>R</a:t>
            </a:r>
            <a:r>
              <a:rPr lang="zh-CN" altLang="en-US" dirty="0">
                <a:ea typeface="楷体_GB2312" panose="02010609030101010101" pitchFamily="49" charset="-122"/>
                <a:sym typeface="Wingdings" panose="05000000000000000000" pitchFamily="2" charset="2"/>
              </a:rPr>
              <a:t>，</a:t>
            </a:r>
            <a:r>
              <a:rPr lang="en-US" altLang="zh-CN" i="1" dirty="0">
                <a:ea typeface="楷体_GB2312" panose="02010609030101010101" pitchFamily="49" charset="-122"/>
                <a:sym typeface="Wingdings" panose="05000000000000000000" pitchFamily="2" charset="2"/>
              </a:rPr>
              <a:t>g</a:t>
            </a:r>
            <a:r>
              <a:rPr lang="en-US" altLang="zh-CN" dirty="0">
                <a:ea typeface="楷体_GB2312" panose="02010609030101010101" pitchFamily="49" charset="-122"/>
                <a:sym typeface="Wingdings" panose="05000000000000000000" pitchFamily="2" charset="2"/>
              </a:rPr>
              <a:t>(</a:t>
            </a:r>
            <a:r>
              <a:rPr lang="en-US" altLang="zh-CN" i="1" dirty="0">
                <a:ea typeface="楷体_GB2312" panose="02010609030101010101" pitchFamily="49" charset="-122"/>
                <a:sym typeface="Wingdings" panose="05000000000000000000" pitchFamily="2" charset="2"/>
              </a:rPr>
              <a:t>x</a:t>
            </a:r>
            <a:r>
              <a:rPr lang="en-US" altLang="zh-CN" dirty="0">
                <a:ea typeface="楷体_GB2312" panose="02010609030101010101" pitchFamily="49" charset="-122"/>
                <a:sym typeface="Wingdings" panose="05000000000000000000" pitchFamily="2" charset="2"/>
              </a:rPr>
              <a:t>) = </a:t>
            </a:r>
            <a:r>
              <a:rPr lang="en-US" altLang="zh-CN" i="1" dirty="0">
                <a:ea typeface="楷体_GB2312" panose="02010609030101010101" pitchFamily="49" charset="-122"/>
                <a:sym typeface="Wingdings" panose="05000000000000000000" pitchFamily="2" charset="2"/>
              </a:rPr>
              <a:t>x</a:t>
            </a:r>
            <a:r>
              <a:rPr lang="en-US" altLang="zh-CN" dirty="0">
                <a:ea typeface="楷体_GB2312" panose="02010609030101010101" pitchFamily="49" charset="-122"/>
                <a:sym typeface="Wingdings" panose="05000000000000000000" pitchFamily="2" charset="2"/>
              </a:rPr>
              <a:t> /3</a:t>
            </a:r>
          </a:p>
          <a:p>
            <a:pPr lvl="2">
              <a:lnSpc>
                <a:spcPct val="150000"/>
              </a:lnSpc>
            </a:pPr>
            <a:r>
              <a:rPr lang="zh-CN" altLang="en-US" dirty="0">
                <a:ea typeface="楷体_GB2312" panose="02010609030101010101" pitchFamily="49" charset="-122"/>
                <a:sym typeface="Wingdings" panose="05000000000000000000" pitchFamily="2" charset="2"/>
              </a:rPr>
              <a:t>其中，</a:t>
            </a:r>
            <a:r>
              <a:rPr lang="en-US" altLang="zh-CN" dirty="0">
                <a:ea typeface="楷体_GB2312" panose="02010609030101010101" pitchFamily="49" charset="-122"/>
                <a:sym typeface="Wingdings" panose="05000000000000000000" pitchFamily="2" charset="2"/>
              </a:rPr>
              <a:t>- 3≤</a:t>
            </a:r>
            <a:r>
              <a:rPr lang="en-US" altLang="zh-CN" i="1" dirty="0">
                <a:ea typeface="楷体_GB2312" panose="02010609030101010101" pitchFamily="49" charset="-122"/>
                <a:sym typeface="Wingdings" panose="05000000000000000000" pitchFamily="2" charset="2"/>
              </a:rPr>
              <a:t>x</a:t>
            </a:r>
            <a:r>
              <a:rPr lang="en-US" altLang="zh-CN" dirty="0">
                <a:ea typeface="楷体_GB2312" panose="02010609030101010101" pitchFamily="49" charset="-122"/>
                <a:sym typeface="Wingdings" panose="05000000000000000000" pitchFamily="2" charset="2"/>
              </a:rPr>
              <a:t>≤3.5</a:t>
            </a:r>
          </a:p>
        </p:txBody>
      </p:sp>
      <p:sp>
        <p:nvSpPr>
          <p:cNvPr id="160773" name="Rectangle 5"/>
          <p:cNvSpPr>
            <a:spLocks noChangeArrowheads="1"/>
          </p:cNvSpPr>
          <p:nvPr/>
        </p:nvSpPr>
        <p:spPr bwMode="auto">
          <a:xfrm>
            <a:off x="1055440" y="4365104"/>
            <a:ext cx="8856663" cy="1787285"/>
          </a:xfrm>
          <a:prstGeom prst="rect">
            <a:avLst/>
          </a:prstGeom>
          <a:noFill/>
          <a:ln w="9525" algn="ctr">
            <a:noFill/>
            <a:miter lim="800000"/>
          </a:ln>
          <a:effectLst/>
        </p:spPr>
        <p:txBody>
          <a:bodyPr lIns="92075" tIns="46038" rIns="92075" bIns="46038">
            <a:spAutoFit/>
          </a:bodyPr>
          <a:lstStyle/>
          <a:p>
            <a:pPr marL="1371600" indent="-457200" latinLnBrk="1">
              <a:lnSpc>
                <a:spcPct val="160000"/>
              </a:lnSpc>
              <a:buFontTx/>
              <a:buAutoNum type="circleNumDbPlain"/>
              <a:defRPr/>
            </a:pPr>
            <a:r>
              <a:rPr lang="zh-CN" altLang="en-US" sz="2400" i="0" dirty="0">
                <a:latin typeface="+mn-lt"/>
                <a:ea typeface="楷体_GB2312" panose="02010609030101010101" pitchFamily="49" charset="-122"/>
              </a:rPr>
              <a:t>计算 </a:t>
            </a:r>
            <a:r>
              <a:rPr lang="en-US" altLang="zh-CN" sz="2400" dirty="0">
                <a:latin typeface="+mn-lt"/>
                <a:ea typeface="楷体_GB2312" panose="02010609030101010101" pitchFamily="49" charset="-122"/>
              </a:rPr>
              <a:t>g</a:t>
            </a:r>
            <a:r>
              <a:rPr lang="en-US" altLang="zh-CN" sz="2400" i="0" dirty="0">
                <a:latin typeface="+mn-lt"/>
                <a:ea typeface="楷体_GB2312" panose="02010609030101010101" pitchFamily="49" charset="-122"/>
              </a:rPr>
              <a:t> </a:t>
            </a:r>
            <a:r>
              <a:rPr lang="zh-CN" altLang="en-US" sz="2400" i="0" dirty="0">
                <a:latin typeface="+mn-lt"/>
                <a:ea typeface="楷体_GB2312" panose="02010609030101010101" pitchFamily="49" charset="-122"/>
              </a:rPr>
              <a:t>的函数值：</a:t>
            </a:r>
            <a:r>
              <a:rPr lang="en-US" altLang="zh-CN" sz="2400" i="0" dirty="0">
                <a:latin typeface="+mn-lt"/>
                <a:ea typeface="楷体_GB2312" panose="02010609030101010101" pitchFamily="49" charset="-122"/>
              </a:rPr>
              <a:t>[−3, 3.5] </a:t>
            </a:r>
            <a:r>
              <a:rPr lang="zh-CN" altLang="en-US" sz="2400" i="0" dirty="0">
                <a:latin typeface="+mn-lt"/>
                <a:ea typeface="楷体_GB2312" panose="02010609030101010101" pitchFamily="49" charset="-122"/>
              </a:rPr>
              <a:t>除以 </a:t>
            </a:r>
            <a:r>
              <a:rPr lang="en-US" altLang="zh-CN" sz="2400" i="0" dirty="0">
                <a:latin typeface="+mn-lt"/>
                <a:ea typeface="楷体_GB2312" panose="02010609030101010101" pitchFamily="49" charset="-122"/>
              </a:rPr>
              <a:t>3 </a:t>
            </a:r>
            <a:r>
              <a:rPr lang="zh-CN" altLang="en-US" sz="2400" i="0" dirty="0">
                <a:latin typeface="+mn-lt"/>
                <a:ea typeface="楷体_GB2312" panose="02010609030101010101" pitchFamily="49" charset="-122"/>
              </a:rPr>
              <a:t>得 </a:t>
            </a:r>
            <a:r>
              <a:rPr lang="en-US" altLang="zh-CN" sz="2400" i="0" dirty="0">
                <a:latin typeface="+mn-lt"/>
                <a:ea typeface="楷体_GB2312" panose="02010609030101010101" pitchFamily="49" charset="-122"/>
              </a:rPr>
              <a:t>[−1, 3.5 / 3 ]</a:t>
            </a:r>
          </a:p>
          <a:p>
            <a:pPr marL="1371600" indent="-457200" latinLnBrk="1">
              <a:lnSpc>
                <a:spcPct val="160000"/>
              </a:lnSpc>
              <a:buFontTx/>
              <a:buAutoNum type="circleNumDbPlain"/>
              <a:defRPr/>
            </a:pPr>
            <a:r>
              <a:rPr lang="zh-CN" altLang="en-US" sz="2400" i="0" dirty="0">
                <a:latin typeface="+mn-lt"/>
                <a:ea typeface="楷体_GB2312" panose="02010609030101010101" pitchFamily="49" charset="-122"/>
              </a:rPr>
              <a:t>对①算出的范围 </a:t>
            </a:r>
            <a:r>
              <a:rPr lang="en-US" altLang="zh-CN" sz="2400" i="0" dirty="0">
                <a:latin typeface="+mn-lt"/>
                <a:ea typeface="楷体_GB2312" panose="02010609030101010101" pitchFamily="49" charset="-122"/>
              </a:rPr>
              <a:t>[−1, 3.5/3 ] </a:t>
            </a:r>
            <a:r>
              <a:rPr lang="zh-CN" altLang="en-US" sz="2400" i="0" dirty="0">
                <a:latin typeface="+mn-lt"/>
                <a:ea typeface="楷体_GB2312" panose="02010609030101010101" pitchFamily="49" charset="-122"/>
              </a:rPr>
              <a:t>计算 </a:t>
            </a:r>
            <a:r>
              <a:rPr lang="en-US" altLang="zh-CN" sz="2400" dirty="0">
                <a:latin typeface="+mn-lt"/>
                <a:ea typeface="楷体_GB2312" panose="02010609030101010101" pitchFamily="49" charset="-122"/>
              </a:rPr>
              <a:t>f </a:t>
            </a:r>
            <a:r>
              <a:rPr lang="zh-CN" altLang="en-US" sz="2400" i="0" dirty="0">
                <a:latin typeface="+mn-lt"/>
                <a:ea typeface="楷体_GB2312" panose="02010609030101010101" pitchFamily="49" charset="-122"/>
              </a:rPr>
              <a:t>的函数值</a:t>
            </a:r>
          </a:p>
          <a:p>
            <a:pPr marL="1371600" indent="-457200" latinLnBrk="1">
              <a:lnSpc>
                <a:spcPct val="160000"/>
              </a:lnSpc>
              <a:buFontTx/>
              <a:buAutoNum type="circleNumDbPlain"/>
              <a:defRPr/>
            </a:pPr>
            <a:r>
              <a:rPr lang="zh-CN" altLang="en-US" sz="2400" i="0" dirty="0">
                <a:latin typeface="+mn-lt"/>
                <a:ea typeface="楷体_GB2312" panose="02010609030101010101" pitchFamily="49" charset="-122"/>
              </a:rPr>
              <a:t>故，组合函数 </a:t>
            </a:r>
            <a:r>
              <a:rPr lang="en-US" altLang="en-US" sz="2400" dirty="0">
                <a:latin typeface="+mn-lt"/>
                <a:ea typeface="楷体_GB2312" panose="02010609030101010101" pitchFamily="49" charset="-122"/>
              </a:rPr>
              <a:t>f</a:t>
            </a:r>
            <a:r>
              <a:rPr lang="en-US" sz="2400" b="1" baseline="-25000" dirty="0"/>
              <a:t> </a:t>
            </a:r>
            <a:r>
              <a:rPr lang="en-US" sz="2400" b="1" i="0" baseline="-25000" dirty="0"/>
              <a:t>º</a:t>
            </a:r>
            <a:r>
              <a:rPr lang="en-US" altLang="en-US" sz="2400" dirty="0">
                <a:latin typeface="+mn-lt"/>
                <a:ea typeface="楷体_GB2312" panose="02010609030101010101" pitchFamily="49" charset="-122"/>
              </a:rPr>
              <a:t>g</a:t>
            </a:r>
            <a:r>
              <a:rPr lang="en-US" altLang="zh-CN" sz="2400" i="0" dirty="0">
                <a:latin typeface="+mn-lt"/>
                <a:ea typeface="楷体_GB2312" panose="02010609030101010101" pitchFamily="49" charset="-122"/>
              </a:rPr>
              <a:t> </a:t>
            </a:r>
            <a:r>
              <a:rPr lang="zh-CN" altLang="en-US" sz="2400" i="0" dirty="0">
                <a:latin typeface="+mn-lt"/>
                <a:ea typeface="楷体_GB2312" panose="02010609030101010101" pitchFamily="49" charset="-122"/>
              </a:rPr>
              <a:t>的函数值为 </a:t>
            </a:r>
            <a:r>
              <a:rPr lang="en-US" altLang="zh-CN" sz="2400" i="0" dirty="0">
                <a:latin typeface="+mn-lt"/>
                <a:ea typeface="楷体_GB2312" panose="02010609030101010101" pitchFamily="49" charset="-122"/>
              </a:rPr>
              <a:t>{−4,−3,−2,−1, 0, 1, 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3"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9522" name="Rectangle 2"/>
          <p:cNvSpPr>
            <a:spLocks noChangeArrowheads="1"/>
          </p:cNvSpPr>
          <p:nvPr/>
        </p:nvSpPr>
        <p:spPr bwMode="auto">
          <a:xfrm>
            <a:off x="911424" y="1513706"/>
            <a:ext cx="10369152" cy="4723606"/>
          </a:xfrm>
          <a:prstGeom prst="rect">
            <a:avLst/>
          </a:prstGeom>
          <a:noFill/>
          <a:ln w="9525">
            <a:noFill/>
            <a:miter lim="800000"/>
          </a:ln>
        </p:spPr>
        <p:txBody>
          <a:bodyPr/>
          <a:lstStyle/>
          <a:p>
            <a:pPr latinLnBrk="1">
              <a:buClr>
                <a:srgbClr val="006600"/>
              </a:buClr>
              <a:buFont typeface="Webdings" panose="05030102010509060703" pitchFamily="18" charset="2"/>
              <a:buChar char="E"/>
            </a:pPr>
            <a:r>
              <a:rPr lang="zh-CN" altLang="en-US" b="1" i="0" dirty="0">
                <a:solidFill>
                  <a:srgbClr val="000099"/>
                </a:solidFill>
                <a:latin typeface="黑体" panose="02010609060101010101" pitchFamily="2" charset="-122"/>
                <a:ea typeface="黑体" panose="02010609060101010101" pitchFamily="2" charset="-122"/>
              </a:rPr>
              <a:t>许多情况下我们都会为一个集合的每个元素指派另一个集合（可以就是第一个集合）的一个特定的元素</a:t>
            </a:r>
            <a:endParaRPr lang="zh-CN" altLang="en-US" b="1" i="0" dirty="0">
              <a:solidFill>
                <a:srgbClr val="000099"/>
              </a:solidFill>
              <a:latin typeface="Arial Black" panose="020B0A04020102020204" pitchFamily="34" charset="0"/>
            </a:endParaRPr>
          </a:p>
          <a:p>
            <a:pPr latinLnBrk="1">
              <a:buClr>
                <a:srgbClr val="990000"/>
              </a:buClr>
              <a:buFont typeface="Webdings" panose="05030102010509060703" pitchFamily="18" charset="2"/>
              <a:buChar char="²"/>
            </a:pPr>
            <a:r>
              <a:rPr lang="zh-CN" altLang="en-US" sz="2600" b="1" i="0" dirty="0">
                <a:latin typeface="仿宋" panose="02010609060101010101" charset="-122"/>
                <a:ea typeface="仿宋" panose="02010609060101010101" charset="-122"/>
              </a:rPr>
              <a:t>将军 </a:t>
            </a:r>
            <a:r>
              <a:rPr lang="en-US" altLang="zh-CN" sz="2600" b="1" i="0" dirty="0">
                <a:latin typeface="仿宋" panose="02010609060101010101" charset="-122"/>
                <a:ea typeface="仿宋" panose="02010609060101010101" charset="-122"/>
              </a:rPr>
              <a:t>= { </a:t>
            </a:r>
            <a:r>
              <a:rPr lang="zh-CN" altLang="en-US" sz="2600" b="1" i="0" dirty="0">
                <a:latin typeface="仿宋" panose="02010609060101010101" charset="-122"/>
                <a:ea typeface="仿宋" panose="02010609060101010101" charset="-122"/>
              </a:rPr>
              <a:t>关羽，张飞，黄忠，赵云，马超 </a:t>
            </a:r>
            <a:r>
              <a:rPr lang="en-US" altLang="zh-CN" sz="2600" b="1" i="0" dirty="0">
                <a:latin typeface="仿宋" panose="02010609060101010101" charset="-122"/>
                <a:ea typeface="仿宋" panose="02010609060101010101" charset="-122"/>
              </a:rPr>
              <a:t>}</a:t>
            </a:r>
            <a:endParaRPr lang="en-US" altLang="zh-CN" sz="2600" b="1" i="0" dirty="0">
              <a:latin typeface="黑体" panose="02010609060101010101" pitchFamily="2" charset="-122"/>
              <a:ea typeface="黑体" panose="02010609060101010101" pitchFamily="2" charset="-122"/>
            </a:endParaRPr>
          </a:p>
          <a:p>
            <a:pPr latinLnBrk="1">
              <a:buClr>
                <a:srgbClr val="990000"/>
              </a:buClr>
              <a:buFont typeface="Webdings" panose="05030102010509060703" pitchFamily="18" charset="2"/>
              <a:buChar char="²"/>
            </a:pPr>
            <a:r>
              <a:rPr lang="zh-CN" altLang="en-US" sz="2600" b="1" i="0" dirty="0">
                <a:latin typeface="仿宋" panose="02010609060101010101" charset="-122"/>
                <a:ea typeface="仿宋" panose="02010609060101010101" charset="-122"/>
              </a:rPr>
              <a:t>等级 </a:t>
            </a:r>
            <a:r>
              <a:rPr lang="en-US" altLang="zh-CN" sz="2600" b="1" i="0" dirty="0">
                <a:latin typeface="仿宋" panose="02010609060101010101" charset="-122"/>
                <a:ea typeface="仿宋" panose="02010609060101010101" charset="-122"/>
              </a:rPr>
              <a:t>= { </a:t>
            </a:r>
            <a:r>
              <a:rPr lang="zh-CN" altLang="en-US" sz="2600" b="1" i="0" dirty="0">
                <a:latin typeface="仿宋" panose="02010609060101010101" charset="-122"/>
                <a:ea typeface="仿宋" panose="02010609060101010101" charset="-122"/>
              </a:rPr>
              <a:t>大将，上将，中将，少将，准将 </a:t>
            </a:r>
            <a:r>
              <a:rPr lang="en-US" altLang="zh-CN" sz="2600" b="1" i="0" dirty="0">
                <a:latin typeface="仿宋" panose="02010609060101010101" charset="-122"/>
                <a:ea typeface="仿宋" panose="02010609060101010101" charset="-122"/>
              </a:rPr>
              <a:t>}</a:t>
            </a:r>
          </a:p>
          <a:p>
            <a:pPr latinLnBrk="1">
              <a:buClr>
                <a:srgbClr val="990000"/>
              </a:buClr>
              <a:buFont typeface="Webdings" panose="05030102010509060703" pitchFamily="18" charset="2"/>
              <a:buChar char="²"/>
            </a:pPr>
            <a:r>
              <a:rPr lang="en-US" altLang="zh-CN" sz="2600" b="1" i="0" dirty="0">
                <a:latin typeface="仿宋" panose="02010609060101010101" charset="-122"/>
                <a:ea typeface="仿宋" panose="02010609060101010101" charset="-122"/>
              </a:rPr>
              <a:t>“</a:t>
            </a:r>
            <a:r>
              <a:rPr lang="zh-CN" altLang="en-US" sz="2600" b="1" i="0" dirty="0">
                <a:latin typeface="仿宋" panose="02010609060101010101" charset="-122"/>
                <a:ea typeface="仿宋" panose="02010609060101010101" charset="-122"/>
              </a:rPr>
              <a:t>授衔”</a:t>
            </a:r>
          </a:p>
          <a:p>
            <a:pPr latinLnBrk="1">
              <a:buClr>
                <a:srgbClr val="990000"/>
              </a:buClr>
              <a:buFont typeface="Webdings" panose="05030102010509060703" pitchFamily="18" charset="2"/>
              <a:buChar char="²"/>
            </a:pPr>
            <a:r>
              <a:rPr lang="zh-CN" altLang="en-US" sz="2600" b="1" i="0" dirty="0">
                <a:latin typeface="仿宋" panose="02010609060101010101" charset="-122"/>
                <a:ea typeface="仿宋" panose="02010609060101010101" charset="-122"/>
              </a:rPr>
              <a:t>关羽</a:t>
            </a:r>
            <a:r>
              <a:rPr lang="en-US" altLang="zh-CN" sz="2600" b="1" i="0" dirty="0">
                <a:latin typeface="仿宋" panose="02010609060101010101" charset="-122"/>
                <a:ea typeface="仿宋" panose="02010609060101010101" charset="-122"/>
              </a:rPr>
              <a:t>—</a:t>
            </a:r>
            <a:r>
              <a:rPr lang="zh-CN" altLang="en-US" sz="2600" b="1" i="0" dirty="0">
                <a:latin typeface="仿宋" panose="02010609060101010101" charset="-122"/>
                <a:ea typeface="仿宋" panose="02010609060101010101" charset="-122"/>
              </a:rPr>
              <a:t>授衔</a:t>
            </a:r>
            <a:r>
              <a:rPr lang="en-US" altLang="zh-CN" sz="2600" b="1" i="0" dirty="0">
                <a:latin typeface="仿宋" panose="02010609060101010101" charset="-122"/>
                <a:ea typeface="仿宋" panose="02010609060101010101" charset="-122"/>
              </a:rPr>
              <a:t>—</a:t>
            </a:r>
            <a:r>
              <a:rPr lang="zh-CN" altLang="en-US" sz="2600" b="1" i="0" dirty="0">
                <a:latin typeface="仿宋" panose="02010609060101010101" charset="-122"/>
                <a:ea typeface="仿宋" panose="02010609060101010101" charset="-122"/>
              </a:rPr>
              <a:t>大将；   张飞</a:t>
            </a:r>
            <a:r>
              <a:rPr lang="en-US" altLang="zh-CN" sz="2600" b="1" i="0" dirty="0">
                <a:latin typeface="仿宋" panose="02010609060101010101" charset="-122"/>
                <a:ea typeface="仿宋" panose="02010609060101010101" charset="-122"/>
              </a:rPr>
              <a:t>—</a:t>
            </a:r>
            <a:r>
              <a:rPr lang="zh-CN" altLang="en-US" sz="2600" b="1" i="0" dirty="0">
                <a:latin typeface="仿宋" panose="02010609060101010101" charset="-122"/>
                <a:ea typeface="仿宋" panose="02010609060101010101" charset="-122"/>
              </a:rPr>
              <a:t>授衔</a:t>
            </a:r>
            <a:r>
              <a:rPr lang="en-US" altLang="zh-CN" sz="2600" b="1" i="0" dirty="0">
                <a:latin typeface="仿宋" panose="02010609060101010101" charset="-122"/>
                <a:ea typeface="仿宋" panose="02010609060101010101" charset="-122"/>
              </a:rPr>
              <a:t>—</a:t>
            </a:r>
            <a:r>
              <a:rPr lang="zh-CN" altLang="en-US" sz="2600" b="1" i="0" dirty="0">
                <a:latin typeface="仿宋" panose="02010609060101010101" charset="-122"/>
                <a:ea typeface="仿宋" panose="02010609060101010101" charset="-122"/>
              </a:rPr>
              <a:t>大将</a:t>
            </a:r>
          </a:p>
          <a:p>
            <a:pPr latinLnBrk="1">
              <a:buClr>
                <a:srgbClr val="990000"/>
              </a:buClr>
              <a:buFont typeface="Webdings" panose="05030102010509060703" pitchFamily="18" charset="2"/>
              <a:buChar char="²"/>
            </a:pPr>
            <a:r>
              <a:rPr lang="zh-CN" altLang="en-US" sz="2600" b="1" i="0" dirty="0">
                <a:latin typeface="楷体_GB2312" panose="02010609030101010101" pitchFamily="49" charset="-122"/>
                <a:ea typeface="仿宋" panose="02010609060101010101" charset="-122"/>
              </a:rPr>
              <a:t>黄忠</a:t>
            </a:r>
            <a:r>
              <a:rPr lang="en-US" altLang="zh-CN" sz="2600" b="1" i="0" dirty="0">
                <a:latin typeface="仿宋" panose="02010609060101010101" charset="-122"/>
                <a:ea typeface="仿宋" panose="02010609060101010101" charset="-122"/>
              </a:rPr>
              <a:t>—</a:t>
            </a:r>
            <a:r>
              <a:rPr lang="zh-CN" altLang="en-US" sz="2600" b="1" i="0" dirty="0">
                <a:latin typeface="楷体_GB2312" panose="02010609030101010101" pitchFamily="49" charset="-122"/>
                <a:ea typeface="仿宋" panose="02010609060101010101" charset="-122"/>
              </a:rPr>
              <a:t>授衔</a:t>
            </a:r>
            <a:r>
              <a:rPr lang="en-US" altLang="zh-CN" sz="2600" b="1" i="0" dirty="0">
                <a:latin typeface="仿宋" panose="02010609060101010101" charset="-122"/>
                <a:ea typeface="仿宋" panose="02010609060101010101" charset="-122"/>
              </a:rPr>
              <a:t>—</a:t>
            </a:r>
            <a:r>
              <a:rPr lang="zh-CN" altLang="en-US" sz="2600" b="1" i="0" dirty="0">
                <a:latin typeface="楷体_GB2312" panose="02010609030101010101" pitchFamily="49" charset="-122"/>
                <a:ea typeface="仿宋" panose="02010609060101010101" charset="-122"/>
              </a:rPr>
              <a:t>上将；   赵云</a:t>
            </a:r>
            <a:r>
              <a:rPr lang="en-US" altLang="zh-CN" sz="2600" b="1" i="0" dirty="0">
                <a:latin typeface="仿宋" panose="02010609060101010101" charset="-122"/>
                <a:ea typeface="仿宋" panose="02010609060101010101" charset="-122"/>
              </a:rPr>
              <a:t>—</a:t>
            </a:r>
            <a:r>
              <a:rPr lang="zh-CN" altLang="en-US" sz="2600" b="1" i="0" dirty="0">
                <a:latin typeface="楷体_GB2312" panose="02010609030101010101" pitchFamily="49" charset="-122"/>
                <a:ea typeface="仿宋" panose="02010609060101010101" charset="-122"/>
              </a:rPr>
              <a:t>授衔</a:t>
            </a:r>
            <a:r>
              <a:rPr lang="en-US" altLang="zh-CN" sz="2600" b="1" i="0" dirty="0">
                <a:latin typeface="仿宋" panose="02010609060101010101" charset="-122"/>
                <a:ea typeface="仿宋" panose="02010609060101010101" charset="-122"/>
              </a:rPr>
              <a:t>—</a:t>
            </a:r>
            <a:r>
              <a:rPr lang="zh-CN" altLang="en-US" sz="2600" b="1" i="0" dirty="0">
                <a:latin typeface="楷体_GB2312" panose="02010609030101010101" pitchFamily="49" charset="-122"/>
                <a:ea typeface="仿宋" panose="02010609060101010101" charset="-122"/>
              </a:rPr>
              <a:t>上将</a:t>
            </a:r>
          </a:p>
          <a:p>
            <a:pPr latinLnBrk="1">
              <a:buClr>
                <a:srgbClr val="990000"/>
              </a:buClr>
              <a:buFont typeface="Webdings" panose="05030102010509060703" pitchFamily="18" charset="2"/>
              <a:buChar char="²"/>
            </a:pPr>
            <a:r>
              <a:rPr lang="zh-CN" altLang="en-US" sz="2600" b="1" i="0" dirty="0">
                <a:latin typeface="楷体_GB2312" panose="02010609030101010101" pitchFamily="49" charset="-122"/>
                <a:ea typeface="仿宋" panose="02010609060101010101" charset="-122"/>
              </a:rPr>
              <a:t>马超</a:t>
            </a:r>
            <a:r>
              <a:rPr lang="en-US" altLang="zh-CN" sz="2600" b="1" i="0" dirty="0">
                <a:latin typeface="仿宋" panose="02010609060101010101" charset="-122"/>
                <a:ea typeface="仿宋" panose="02010609060101010101" charset="-122"/>
              </a:rPr>
              <a:t>—</a:t>
            </a:r>
            <a:r>
              <a:rPr lang="zh-CN" altLang="en-US" sz="2600" b="1" i="0" dirty="0">
                <a:latin typeface="楷体_GB2312" panose="02010609030101010101" pitchFamily="49" charset="-122"/>
                <a:ea typeface="仿宋" panose="02010609060101010101" charset="-122"/>
              </a:rPr>
              <a:t>授衔</a:t>
            </a:r>
            <a:r>
              <a:rPr lang="en-US" altLang="zh-CN" sz="2600" b="1" i="0" dirty="0">
                <a:latin typeface="仿宋" panose="02010609060101010101" charset="-122"/>
                <a:ea typeface="仿宋" panose="02010609060101010101" charset="-122"/>
              </a:rPr>
              <a:t>—</a:t>
            </a:r>
            <a:r>
              <a:rPr lang="zh-CN" altLang="en-US" sz="2600" b="1" i="0" dirty="0">
                <a:latin typeface="楷体_GB2312" panose="02010609030101010101" pitchFamily="49" charset="-122"/>
                <a:ea typeface="仿宋" panose="02010609060101010101" charset="-122"/>
              </a:rPr>
              <a:t>少将</a:t>
            </a:r>
          </a:p>
          <a:p>
            <a:pPr latinLnBrk="1">
              <a:buClr>
                <a:srgbClr val="990000"/>
              </a:buClr>
              <a:buFont typeface="Webdings" panose="05030102010509060703" pitchFamily="18" charset="2"/>
              <a:buChar char="²"/>
            </a:pPr>
            <a:r>
              <a:rPr lang="zh-CN" altLang="en-US" sz="2600" b="1" i="0" dirty="0">
                <a:latin typeface="仿宋" panose="02010609060101010101" charset="-122"/>
                <a:ea typeface="仿宋" panose="02010609060101010101" charset="-122"/>
              </a:rPr>
              <a:t>从集合</a:t>
            </a:r>
            <a:r>
              <a:rPr lang="en-US" altLang="zh-CN" sz="2600" b="1" i="0" dirty="0">
                <a:latin typeface="仿宋" panose="02010609060101010101" charset="-122"/>
                <a:ea typeface="仿宋" panose="02010609060101010101" charset="-122"/>
              </a:rPr>
              <a:t>[</a:t>
            </a:r>
            <a:r>
              <a:rPr lang="zh-CN" altLang="en-US" sz="2600" b="1" i="0" dirty="0">
                <a:latin typeface="仿宋" panose="02010609060101010101" charset="-122"/>
                <a:ea typeface="仿宋" panose="02010609060101010101" charset="-122"/>
              </a:rPr>
              <a:t>将军</a:t>
            </a:r>
            <a:r>
              <a:rPr lang="en-US" altLang="zh-CN" sz="2600" b="1" i="0" dirty="0">
                <a:latin typeface="仿宋" panose="02010609060101010101" charset="-122"/>
                <a:ea typeface="仿宋" panose="02010609060101010101" charset="-122"/>
              </a:rPr>
              <a:t>]</a:t>
            </a:r>
            <a:r>
              <a:rPr lang="zh-CN" altLang="en-US" sz="2600" b="1" i="0" dirty="0">
                <a:latin typeface="仿宋" panose="02010609060101010101" charset="-122"/>
                <a:ea typeface="仿宋" panose="02010609060101010101" charset="-122"/>
              </a:rPr>
              <a:t>到集合</a:t>
            </a:r>
            <a:r>
              <a:rPr lang="en-US" altLang="zh-CN" sz="2600" b="1" i="0" dirty="0">
                <a:latin typeface="仿宋" panose="02010609060101010101" charset="-122"/>
                <a:ea typeface="仿宋" panose="02010609060101010101" charset="-122"/>
              </a:rPr>
              <a:t>[</a:t>
            </a:r>
            <a:r>
              <a:rPr lang="zh-CN" altLang="en-US" sz="2600" b="1" i="0" dirty="0">
                <a:latin typeface="仿宋" panose="02010609060101010101" charset="-122"/>
                <a:ea typeface="仿宋" panose="02010609060101010101" charset="-122"/>
              </a:rPr>
              <a:t>等级</a:t>
            </a:r>
            <a:r>
              <a:rPr lang="en-US" altLang="zh-CN" sz="2600" b="1" i="0" dirty="0">
                <a:latin typeface="仿宋" panose="02010609060101010101" charset="-122"/>
                <a:ea typeface="仿宋" panose="02010609060101010101" charset="-122"/>
              </a:rPr>
              <a:t>]</a:t>
            </a:r>
            <a:r>
              <a:rPr lang="zh-CN" altLang="en-US" sz="2600" b="1" i="0" dirty="0">
                <a:latin typeface="仿宋" panose="02010609060101010101" charset="-122"/>
                <a:ea typeface="仿宋" panose="02010609060101010101" charset="-122"/>
              </a:rPr>
              <a:t>的“授衔”就是一个函数</a:t>
            </a:r>
          </a:p>
          <a:p>
            <a:pPr latinLnBrk="1">
              <a:buClr>
                <a:srgbClr val="990000"/>
              </a:buClr>
              <a:buFont typeface="Webdings" panose="05030102010509060703" pitchFamily="18" charset="2"/>
              <a:buNone/>
            </a:pPr>
            <a:r>
              <a:rPr lang="zh-CN" altLang="en-US" b="1" i="0" dirty="0">
                <a:solidFill>
                  <a:srgbClr val="006600"/>
                </a:solidFill>
                <a:latin typeface="楷体_GB2312" panose="02010609030101010101" pitchFamily="49" charset="-122"/>
                <a:ea typeface="楷体_GB2312" panose="02010609030101010101" pitchFamily="49" charset="-122"/>
                <a:sym typeface="Wingdings" panose="05000000000000000000" pitchFamily="2" charset="2"/>
              </a:rPr>
              <a:t>       </a:t>
            </a:r>
            <a:r>
              <a:rPr lang="zh-CN" altLang="en-US" b="1" i="0" dirty="0">
                <a:solidFill>
                  <a:srgbClr val="990000"/>
                </a:solidFill>
                <a:latin typeface="楷体_GB2312" panose="02010609030101010101" pitchFamily="49" charset="-122"/>
                <a:ea typeface="楷体_GB2312" panose="02010609030101010101" pitchFamily="49" charset="-122"/>
              </a:rPr>
              <a:t>在</a:t>
            </a:r>
            <a:r>
              <a:rPr lang="zh-CN" altLang="en-US" b="1" i="0" dirty="0">
                <a:solidFill>
                  <a:srgbClr val="000099"/>
                </a:solidFill>
                <a:latin typeface="楷体_GB2312" panose="02010609030101010101" pitchFamily="49" charset="-122"/>
                <a:ea typeface="楷体_GB2312" panose="02010609030101010101" pitchFamily="49" charset="-122"/>
              </a:rPr>
              <a:t>将军</a:t>
            </a:r>
            <a:r>
              <a:rPr lang="zh-CN" altLang="en-US" b="1" i="0" dirty="0">
                <a:solidFill>
                  <a:srgbClr val="990000"/>
                </a:solidFill>
                <a:latin typeface="楷体_GB2312" panose="02010609030101010101" pitchFamily="49" charset="-122"/>
                <a:ea typeface="楷体_GB2312" panose="02010609030101010101" pitchFamily="49" charset="-122"/>
              </a:rPr>
              <a:t>集合中加一个</a:t>
            </a:r>
            <a:r>
              <a:rPr lang="zh-CN" altLang="en-US" b="1" i="0" dirty="0">
                <a:solidFill>
                  <a:srgbClr val="990000"/>
                </a:solidFill>
                <a:latin typeface="Arial" panose="020B0604020202020204" pitchFamily="34" charset="0"/>
                <a:ea typeface="楷体_GB2312" panose="02010609030101010101" pitchFamily="49" charset="-122"/>
              </a:rPr>
              <a:t>“</a:t>
            </a:r>
            <a:r>
              <a:rPr lang="zh-CN" altLang="en-US" b="1" i="0" dirty="0">
                <a:solidFill>
                  <a:srgbClr val="990000"/>
                </a:solidFill>
                <a:latin typeface="楷体_GB2312" panose="02010609030101010101" pitchFamily="49" charset="-122"/>
                <a:ea typeface="楷体_GB2312" panose="02010609030101010101" pitchFamily="49" charset="-122"/>
              </a:rPr>
              <a:t>魏延</a:t>
            </a:r>
            <a:r>
              <a:rPr lang="zh-CN" altLang="en-US" b="1" i="0" dirty="0">
                <a:solidFill>
                  <a:srgbClr val="990000"/>
                </a:solidFill>
                <a:latin typeface="Arial" panose="020B0604020202020204" pitchFamily="34" charset="0"/>
                <a:ea typeface="楷体_GB2312" panose="02010609030101010101" pitchFamily="49" charset="-122"/>
              </a:rPr>
              <a:t>”</a:t>
            </a:r>
            <a:r>
              <a:rPr lang="zh-CN" altLang="en-US" b="1" i="0" dirty="0">
                <a:solidFill>
                  <a:srgbClr val="990000"/>
                </a:solidFill>
                <a:latin typeface="楷体_GB2312" panose="02010609030101010101" pitchFamily="49" charset="-122"/>
                <a:ea typeface="楷体_GB2312" panose="02010609030101010101" pitchFamily="49" charset="-122"/>
              </a:rPr>
              <a:t>，</a:t>
            </a:r>
          </a:p>
          <a:p>
            <a:pPr latinLnBrk="1"/>
            <a:r>
              <a:rPr lang="zh-CN" altLang="en-US" b="1" i="0" dirty="0">
                <a:solidFill>
                  <a:srgbClr val="990000"/>
                </a:solidFill>
                <a:latin typeface="楷体_GB2312" panose="02010609030101010101" pitchFamily="49" charset="-122"/>
                <a:ea typeface="楷体_GB2312" panose="02010609030101010101" pitchFamily="49" charset="-122"/>
              </a:rPr>
              <a:t>         不授将军衔，</a:t>
            </a:r>
            <a:r>
              <a:rPr lang="zh-CN" altLang="en-US" b="1" i="0" dirty="0">
                <a:solidFill>
                  <a:srgbClr val="990000"/>
                </a:solidFill>
                <a:latin typeface="Arial" panose="020B0604020202020204" pitchFamily="34" charset="0"/>
                <a:ea typeface="楷体_GB2312" panose="02010609030101010101" pitchFamily="49" charset="-122"/>
              </a:rPr>
              <a:t>“</a:t>
            </a:r>
            <a:r>
              <a:rPr lang="zh-CN" altLang="en-US" b="1" i="0" dirty="0">
                <a:solidFill>
                  <a:srgbClr val="990000"/>
                </a:solidFill>
                <a:latin typeface="楷体_GB2312" panose="02010609030101010101" pitchFamily="49" charset="-122"/>
                <a:ea typeface="楷体_GB2312" panose="02010609030101010101" pitchFamily="49" charset="-122"/>
              </a:rPr>
              <a:t>授衔</a:t>
            </a:r>
            <a:r>
              <a:rPr lang="zh-CN" altLang="en-US" b="1" i="0" dirty="0">
                <a:solidFill>
                  <a:srgbClr val="990000"/>
                </a:solidFill>
                <a:latin typeface="Arial" panose="020B0604020202020204" pitchFamily="34" charset="0"/>
                <a:ea typeface="楷体_GB2312" panose="02010609030101010101" pitchFamily="49" charset="-122"/>
              </a:rPr>
              <a:t>”</a:t>
            </a:r>
            <a:r>
              <a:rPr lang="zh-CN" altLang="en-US" b="1" i="0" dirty="0">
                <a:solidFill>
                  <a:srgbClr val="990000"/>
                </a:solidFill>
                <a:latin typeface="楷体_GB2312" panose="02010609030101010101" pitchFamily="49" charset="-122"/>
                <a:ea typeface="楷体_GB2312" panose="02010609030101010101" pitchFamily="49" charset="-122"/>
              </a:rPr>
              <a:t>还是函数吗？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952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952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952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952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952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9522">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952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952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952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6"/>
          <p:cNvSpPr>
            <a:spLocks noGrp="1" noChangeArrowheads="1"/>
          </p:cNvSpPr>
          <p:nvPr>
            <p:ph type="title"/>
          </p:nvPr>
        </p:nvSpPr>
        <p:spPr/>
        <p:txBody>
          <a:bodyPr/>
          <a:lstStyle/>
          <a:p>
            <a:r>
              <a:rPr lang="zh-CN" altLang="en-US"/>
              <a:t>练习</a:t>
            </a:r>
          </a:p>
        </p:txBody>
      </p:sp>
      <p:graphicFrame>
        <p:nvGraphicFramePr>
          <p:cNvPr id="55298" name="Object 2"/>
          <p:cNvGraphicFramePr>
            <a:graphicFrameLocks noGrp="1" noChangeAspect="1"/>
          </p:cNvGraphicFramePr>
          <p:nvPr>
            <p:ph idx="1"/>
            <p:extLst>
              <p:ext uri="{D42A27DB-BD31-4B8C-83A1-F6EECF244321}">
                <p14:modId xmlns:p14="http://schemas.microsoft.com/office/powerpoint/2010/main" val="3601576386"/>
              </p:ext>
            </p:extLst>
          </p:nvPr>
        </p:nvGraphicFramePr>
        <p:xfrm>
          <a:off x="3507582" y="2140411"/>
          <a:ext cx="2227262" cy="549275"/>
        </p:xfrm>
        <a:graphic>
          <a:graphicData uri="http://schemas.openxmlformats.org/presentationml/2006/ole">
            <mc:AlternateContent xmlns:mc="http://schemas.openxmlformats.org/markup-compatibility/2006">
              <mc:Choice xmlns:v="urn:schemas-microsoft-com:vml" Requires="v">
                <p:oleObj spid="_x0000_s13319" name="公式" r:id="rId3" imgW="22250400" imgH="5486400" progId="Equation.3">
                  <p:embed/>
                </p:oleObj>
              </mc:Choice>
              <mc:Fallback>
                <p:oleObj name="公式" r:id="rId3" imgW="22250400" imgH="5486400" progId="Equation.3">
                  <p:embed/>
                  <p:pic>
                    <p:nvPicPr>
                      <p:cNvPr id="55298" name="Object 2"/>
                      <p:cNvPicPr>
                        <a:picLocks noChangeAspect="1"/>
                      </p:cNvPicPr>
                      <p:nvPr/>
                    </p:nvPicPr>
                    <p:blipFill>
                      <a:blip r:embed="rId4"/>
                      <a:stretch>
                        <a:fillRect/>
                      </a:stretch>
                    </p:blipFill>
                    <p:spPr>
                      <a:xfrm>
                        <a:off x="3507582" y="2140411"/>
                        <a:ext cx="2227262" cy="549275"/>
                      </a:xfrm>
                      <a:prstGeom prst="rect">
                        <a:avLst/>
                      </a:prstGeom>
                      <a:noFill/>
                      <a:ln w="9525">
                        <a:noFill/>
                      </a:ln>
                    </p:spPr>
                  </p:pic>
                </p:oleObj>
              </mc:Fallback>
            </mc:AlternateContent>
          </a:graphicData>
        </a:graphic>
      </p:graphicFrame>
      <p:sp>
        <p:nvSpPr>
          <p:cNvPr id="55300" name="Rectangle 7"/>
          <p:cNvSpPr>
            <a:spLocks noGrp="1" noChangeArrowheads="1"/>
          </p:cNvSpPr>
          <p:nvPr>
            <p:ph type="body" idx="4294967295"/>
          </p:nvPr>
        </p:nvSpPr>
        <p:spPr>
          <a:xfrm>
            <a:off x="1127448" y="1268760"/>
            <a:ext cx="8040687" cy="4724400"/>
          </a:xfrm>
        </p:spPr>
        <p:txBody>
          <a:bodyPr/>
          <a:lstStyle/>
          <a:p>
            <a:pPr>
              <a:lnSpc>
                <a:spcPct val="150000"/>
              </a:lnSpc>
            </a:pPr>
            <a:r>
              <a:rPr lang="zh-CN" altLang="en-US" dirty="0">
                <a:ea typeface="楷体_GB2312" panose="02010609030101010101" pitchFamily="49" charset="-122"/>
              </a:rPr>
              <a:t>计算指定范围下的组合函数 </a:t>
            </a:r>
            <a:r>
              <a:rPr lang="en-US" altLang="zh-CN" i="1" dirty="0">
                <a:ea typeface="楷体_GB2312" panose="02010609030101010101" pitchFamily="49" charset="-122"/>
              </a:rPr>
              <a:t>f</a:t>
            </a:r>
            <a:r>
              <a:rPr lang="en-US" altLang="zh-CN" b="1" baseline="-25000" dirty="0"/>
              <a:t> º</a:t>
            </a:r>
            <a:r>
              <a:rPr lang="en-US" altLang="zh-CN" b="1" dirty="0"/>
              <a:t> </a:t>
            </a:r>
            <a:r>
              <a:rPr lang="en-US" altLang="zh-CN" i="1" dirty="0">
                <a:ea typeface="楷体_GB2312" panose="02010609030101010101" pitchFamily="49" charset="-122"/>
              </a:rPr>
              <a:t>f</a:t>
            </a:r>
            <a:r>
              <a:rPr lang="en-US" altLang="zh-CN" dirty="0">
                <a:ea typeface="楷体_GB2312" panose="02010609030101010101" pitchFamily="49" charset="-122"/>
              </a:rPr>
              <a:t> </a:t>
            </a:r>
            <a:r>
              <a:rPr lang="zh-CN" altLang="en-US" dirty="0">
                <a:ea typeface="楷体_GB2312" panose="02010609030101010101" pitchFamily="49" charset="-122"/>
              </a:rPr>
              <a:t>值</a:t>
            </a:r>
          </a:p>
          <a:p>
            <a:pPr lvl="1">
              <a:lnSpc>
                <a:spcPct val="150000"/>
              </a:lnSpc>
            </a:pPr>
            <a:r>
              <a:rPr lang="en-US" altLang="zh-CN" i="1" dirty="0">
                <a:ea typeface="楷体_GB2312" panose="02010609030101010101" pitchFamily="49" charset="-122"/>
                <a:sym typeface="Wingdings" panose="05000000000000000000" pitchFamily="2" charset="2"/>
              </a:rPr>
              <a:t>f</a:t>
            </a:r>
            <a:r>
              <a:rPr lang="en-US" altLang="zh-CN" dirty="0">
                <a:ea typeface="楷体_GB2312" panose="02010609030101010101" pitchFamily="49" charset="-122"/>
                <a:sym typeface="Wingdings" panose="05000000000000000000" pitchFamily="2" charset="2"/>
              </a:rPr>
              <a:t>: R</a:t>
            </a:r>
            <a:r>
              <a:rPr lang="zh-CN" altLang="en-US" dirty="0">
                <a:ea typeface="楷体_GB2312" panose="02010609030101010101" pitchFamily="49" charset="-122"/>
                <a:sym typeface="Wingdings" panose="05000000000000000000" pitchFamily="2" charset="2"/>
              </a:rPr>
              <a:t>→</a:t>
            </a:r>
            <a:r>
              <a:rPr lang="en-US" altLang="zh-CN" dirty="0">
                <a:ea typeface="楷体_GB2312" panose="02010609030101010101" pitchFamily="49" charset="-122"/>
                <a:sym typeface="Wingdings" panose="05000000000000000000" pitchFamily="2" charset="2"/>
              </a:rPr>
              <a:t>R</a:t>
            </a:r>
            <a:r>
              <a:rPr lang="zh-CN" altLang="en-US" dirty="0">
                <a:ea typeface="楷体_GB2312" panose="02010609030101010101" pitchFamily="49" charset="-122"/>
                <a:sym typeface="Wingdings" panose="05000000000000000000" pitchFamily="2" charset="2"/>
              </a:rPr>
              <a:t>，</a:t>
            </a:r>
          </a:p>
          <a:p>
            <a:pPr lvl="2">
              <a:lnSpc>
                <a:spcPct val="150000"/>
              </a:lnSpc>
            </a:pPr>
            <a:r>
              <a:rPr lang="zh-CN" altLang="en-US" dirty="0">
                <a:ea typeface="楷体_GB2312" panose="02010609030101010101" pitchFamily="49" charset="-122"/>
                <a:sym typeface="Wingdings" panose="05000000000000000000" pitchFamily="2" charset="2"/>
              </a:rPr>
              <a:t>其中，</a:t>
            </a:r>
            <a:r>
              <a:rPr lang="en-US" altLang="zh-CN" dirty="0">
                <a:ea typeface="楷体_GB2312" panose="02010609030101010101" pitchFamily="49" charset="-122"/>
                <a:sym typeface="Wingdings" panose="05000000000000000000" pitchFamily="2" charset="2"/>
              </a:rPr>
              <a:t>2≤</a:t>
            </a:r>
            <a:r>
              <a:rPr lang="en-US" altLang="zh-CN" i="1" dirty="0">
                <a:ea typeface="楷体_GB2312" panose="02010609030101010101" pitchFamily="49" charset="-122"/>
                <a:sym typeface="Wingdings" panose="05000000000000000000" pitchFamily="2" charset="2"/>
              </a:rPr>
              <a:t>x</a:t>
            </a:r>
            <a:r>
              <a:rPr lang="en-US" altLang="zh-CN" dirty="0">
                <a:ea typeface="楷体_GB2312" panose="02010609030101010101" pitchFamily="49" charset="-122"/>
                <a:sym typeface="Wingdings" panose="05000000000000000000" pitchFamily="2" charset="2"/>
              </a:rPr>
              <a:t>≤3</a:t>
            </a:r>
          </a:p>
        </p:txBody>
      </p:sp>
      <p:sp>
        <p:nvSpPr>
          <p:cNvPr id="161797" name="Rectangle 5"/>
          <p:cNvSpPr>
            <a:spLocks noChangeArrowheads="1"/>
          </p:cNvSpPr>
          <p:nvPr/>
        </p:nvSpPr>
        <p:spPr bwMode="auto">
          <a:xfrm>
            <a:off x="1738313" y="3933830"/>
            <a:ext cx="7993062" cy="1685719"/>
          </a:xfrm>
          <a:prstGeom prst="rect">
            <a:avLst/>
          </a:prstGeom>
          <a:noFill/>
          <a:ln w="9525" algn="ctr">
            <a:noFill/>
            <a:miter lim="800000"/>
          </a:ln>
          <a:effectLst/>
        </p:spPr>
        <p:txBody>
          <a:bodyPr lIns="92075" tIns="46038" rIns="92075" bIns="46038">
            <a:spAutoFit/>
          </a:bodyPr>
          <a:lstStyle/>
          <a:p>
            <a:pPr marL="1371600" indent="-457200" latinLnBrk="1">
              <a:lnSpc>
                <a:spcPct val="150000"/>
              </a:lnSpc>
              <a:buFontTx/>
              <a:buAutoNum type="circleNumDbPlain"/>
              <a:defRPr/>
            </a:pPr>
            <a:r>
              <a:rPr lang="zh-CN" altLang="en-US" sz="2400" i="0" dirty="0">
                <a:latin typeface="+mn-lt"/>
                <a:ea typeface="楷体_GB2312" panose="02010609030101010101" pitchFamily="49" charset="-122"/>
              </a:rPr>
              <a:t>考虑 </a:t>
            </a:r>
            <a:r>
              <a:rPr lang="en-US" altLang="zh-CN" sz="2400" dirty="0">
                <a:latin typeface="+mn-lt"/>
                <a:ea typeface="楷体_GB2312" panose="02010609030101010101" pitchFamily="49" charset="-122"/>
              </a:rPr>
              <a:t>x</a:t>
            </a:r>
            <a:r>
              <a:rPr lang="en-US" altLang="zh-CN" sz="2400" i="0" dirty="0">
                <a:latin typeface="+mn-lt"/>
                <a:ea typeface="楷体_GB2312" panose="02010609030101010101" pitchFamily="49" charset="-122"/>
              </a:rPr>
              <a:t> </a:t>
            </a:r>
            <a:r>
              <a:rPr lang="zh-CN" altLang="en-US" sz="2400" i="0" dirty="0">
                <a:latin typeface="+mn-lt"/>
                <a:ea typeface="楷体_GB2312" panose="02010609030101010101" pitchFamily="49" charset="-122"/>
              </a:rPr>
              <a:t>值：</a:t>
            </a:r>
            <a:r>
              <a:rPr lang="en-US" altLang="zh-CN" sz="2400" i="0" dirty="0">
                <a:latin typeface="+mn-lt"/>
                <a:ea typeface="楷体_GB2312" panose="02010609030101010101" pitchFamily="49" charset="-122"/>
              </a:rPr>
              <a:t>6/3, 7/3 , 8/3 , 9/3 </a:t>
            </a:r>
          </a:p>
          <a:p>
            <a:pPr marL="1371600" indent="-457200" latinLnBrk="1">
              <a:lnSpc>
                <a:spcPct val="150000"/>
              </a:lnSpc>
              <a:buFontTx/>
              <a:buAutoNum type="circleNumDbPlain"/>
              <a:defRPr/>
            </a:pPr>
            <a:r>
              <a:rPr lang="en-US" altLang="en-US" sz="2400" dirty="0">
                <a:latin typeface="+mn-lt"/>
                <a:ea typeface="楷体_GB2312" panose="02010609030101010101" pitchFamily="49" charset="-122"/>
              </a:rPr>
              <a:t>f</a:t>
            </a:r>
            <a:r>
              <a:rPr lang="en-US" altLang="zh-CN" sz="2400" i="0" dirty="0">
                <a:latin typeface="+mn-lt"/>
                <a:ea typeface="楷体_GB2312" panose="02010609030101010101" pitchFamily="49" charset="-122"/>
              </a:rPr>
              <a:t> </a:t>
            </a:r>
            <a:r>
              <a:rPr lang="zh-CN" altLang="en-US" sz="2400" i="0" dirty="0">
                <a:latin typeface="+mn-lt"/>
                <a:ea typeface="楷体_GB2312" panose="02010609030101010101" pitchFamily="49" charset="-122"/>
              </a:rPr>
              <a:t>的函数值为 </a:t>
            </a:r>
            <a:r>
              <a:rPr lang="en-US" altLang="en-US" sz="2400" i="0" dirty="0">
                <a:latin typeface="+mn-lt"/>
                <a:ea typeface="楷体_GB2312" panose="02010609030101010101" pitchFamily="49" charset="-122"/>
              </a:rPr>
              <a:t>{</a:t>
            </a:r>
            <a:r>
              <a:rPr lang="en-US" altLang="zh-CN" sz="2400" i="0" dirty="0">
                <a:latin typeface="+mn-lt"/>
                <a:ea typeface="楷体_GB2312" panose="02010609030101010101" pitchFamily="49" charset="-122"/>
              </a:rPr>
              <a:t> </a:t>
            </a:r>
            <a:r>
              <a:rPr lang="en-US" altLang="en-US" sz="2400" i="0" dirty="0">
                <a:latin typeface="+mn-lt"/>
                <a:ea typeface="楷体_GB2312" panose="02010609030101010101" pitchFamily="49" charset="-122"/>
              </a:rPr>
              <a:t>5, 6, 7, 8</a:t>
            </a:r>
            <a:r>
              <a:rPr lang="en-US" altLang="zh-CN" sz="2400" i="0" dirty="0">
                <a:latin typeface="+mn-lt"/>
                <a:ea typeface="楷体_GB2312" panose="02010609030101010101" pitchFamily="49" charset="-122"/>
              </a:rPr>
              <a:t> </a:t>
            </a:r>
            <a:r>
              <a:rPr lang="en-US" altLang="en-US" sz="2400" i="0" dirty="0">
                <a:latin typeface="+mn-lt"/>
                <a:ea typeface="楷体_GB2312" panose="02010609030101010101" pitchFamily="49" charset="-122"/>
              </a:rPr>
              <a:t>} </a:t>
            </a:r>
            <a:endParaRPr lang="en-US" altLang="zh-CN" sz="2400" i="0" dirty="0">
              <a:latin typeface="+mn-lt"/>
              <a:ea typeface="楷体_GB2312" panose="02010609030101010101" pitchFamily="49" charset="-122"/>
            </a:endParaRPr>
          </a:p>
          <a:p>
            <a:pPr marL="1371600" indent="-457200" latinLnBrk="1">
              <a:lnSpc>
                <a:spcPct val="150000"/>
              </a:lnSpc>
              <a:buFontTx/>
              <a:buAutoNum type="circleNumDbPlain"/>
              <a:defRPr/>
            </a:pPr>
            <a:r>
              <a:rPr lang="zh-CN" altLang="en-US" sz="2400" i="0" dirty="0">
                <a:latin typeface="+mn-lt"/>
                <a:ea typeface="楷体_GB2312" panose="02010609030101010101" pitchFamily="49" charset="-122"/>
              </a:rPr>
              <a:t>故组合函数</a:t>
            </a:r>
            <a:r>
              <a:rPr lang="zh-CN" altLang="en-US" sz="2400" dirty="0">
                <a:latin typeface="+mn-lt"/>
                <a:ea typeface="楷体_GB2312" panose="02010609030101010101" pitchFamily="49" charset="-122"/>
              </a:rPr>
              <a:t> </a:t>
            </a:r>
            <a:r>
              <a:rPr lang="en-US" altLang="zh-CN" sz="2400" dirty="0">
                <a:latin typeface="+mn-lt"/>
                <a:ea typeface="楷体_GB2312" panose="02010609030101010101" pitchFamily="49" charset="-122"/>
              </a:rPr>
              <a:t>f</a:t>
            </a:r>
            <a:r>
              <a:rPr lang="en-US" altLang="zh-CN" sz="2400" i="0" dirty="0">
                <a:latin typeface="+mn-lt"/>
                <a:ea typeface="楷体_GB2312" panose="02010609030101010101" pitchFamily="49" charset="-122"/>
              </a:rPr>
              <a:t> </a:t>
            </a:r>
            <a:r>
              <a:rPr lang="en-US" sz="2400" b="1" i="0" baseline="-25000" dirty="0"/>
              <a:t>º</a:t>
            </a:r>
            <a:r>
              <a:rPr lang="en-US" altLang="zh-CN" sz="2400" i="0" dirty="0">
                <a:latin typeface="+mn-lt"/>
                <a:ea typeface="楷体_GB2312" panose="02010609030101010101" pitchFamily="49" charset="-122"/>
              </a:rPr>
              <a:t> </a:t>
            </a:r>
            <a:r>
              <a:rPr lang="en-US" altLang="zh-CN" sz="2400" dirty="0">
                <a:latin typeface="+mn-lt"/>
                <a:ea typeface="楷体_GB2312" panose="02010609030101010101" pitchFamily="49" charset="-122"/>
              </a:rPr>
              <a:t>f</a:t>
            </a:r>
            <a:r>
              <a:rPr lang="en-US" altLang="zh-CN" sz="2400" i="0" dirty="0">
                <a:latin typeface="+mn-lt"/>
                <a:ea typeface="楷体_GB2312" panose="02010609030101010101" pitchFamily="49" charset="-122"/>
              </a:rPr>
              <a:t> </a:t>
            </a:r>
            <a:r>
              <a:rPr lang="zh-CN" altLang="en-US" sz="2400" i="0" dirty="0">
                <a:latin typeface="+mn-lt"/>
                <a:ea typeface="楷体_GB2312" panose="02010609030101010101" pitchFamily="49" charset="-122"/>
              </a:rPr>
              <a:t>的函数值为 </a:t>
            </a:r>
            <a:r>
              <a:rPr lang="en-US" altLang="zh-CN" sz="2400" i="0" dirty="0">
                <a:latin typeface="+mn-lt"/>
                <a:ea typeface="楷体_GB2312" panose="02010609030101010101" pitchFamily="49" charset="-122"/>
              </a:rPr>
              <a:t>{ 14, 17, 20, 23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7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r>
              <a:rPr lang="zh-CN" altLang="en-US"/>
              <a:t>练习</a:t>
            </a:r>
          </a:p>
        </p:txBody>
      </p:sp>
      <p:graphicFrame>
        <p:nvGraphicFramePr>
          <p:cNvPr id="56322" name="Object 2"/>
          <p:cNvGraphicFramePr>
            <a:graphicFrameLocks noGrp="1" noChangeAspect="1"/>
          </p:cNvGraphicFramePr>
          <p:nvPr>
            <p:ph idx="1"/>
          </p:nvPr>
        </p:nvGraphicFramePr>
        <p:xfrm>
          <a:off x="4011613" y="2205041"/>
          <a:ext cx="2227262" cy="549275"/>
        </p:xfrm>
        <a:graphic>
          <a:graphicData uri="http://schemas.openxmlformats.org/presentationml/2006/ole">
            <mc:AlternateContent xmlns:mc="http://schemas.openxmlformats.org/markup-compatibility/2006">
              <mc:Choice xmlns:v="urn:schemas-microsoft-com:vml" Requires="v">
                <p:oleObj spid="_x0000_s14343" name="公式" r:id="rId3" imgW="22250400" imgH="5486400" progId="Equation.3">
                  <p:embed/>
                </p:oleObj>
              </mc:Choice>
              <mc:Fallback>
                <p:oleObj name="公式" r:id="rId3" imgW="22250400" imgH="5486400" progId="Equation.3">
                  <p:embed/>
                  <p:pic>
                    <p:nvPicPr>
                      <p:cNvPr id="56322" name="Object 2"/>
                      <p:cNvPicPr>
                        <a:picLocks noChangeAspect="1"/>
                      </p:cNvPicPr>
                      <p:nvPr/>
                    </p:nvPicPr>
                    <p:blipFill>
                      <a:blip r:embed="rId4"/>
                      <a:stretch>
                        <a:fillRect/>
                      </a:stretch>
                    </p:blipFill>
                    <p:spPr>
                      <a:xfrm>
                        <a:off x="4011613" y="2205041"/>
                        <a:ext cx="2227262" cy="549275"/>
                      </a:xfrm>
                      <a:prstGeom prst="rect">
                        <a:avLst/>
                      </a:prstGeom>
                      <a:noFill/>
                      <a:ln w="9525">
                        <a:noFill/>
                      </a:ln>
                    </p:spPr>
                  </p:pic>
                </p:oleObj>
              </mc:Fallback>
            </mc:AlternateContent>
          </a:graphicData>
        </a:graphic>
      </p:graphicFrame>
      <p:sp>
        <p:nvSpPr>
          <p:cNvPr id="56324" name="Rectangle 3"/>
          <p:cNvSpPr>
            <a:spLocks noGrp="1" noChangeArrowheads="1"/>
          </p:cNvSpPr>
          <p:nvPr>
            <p:ph type="body" idx="4294967295"/>
          </p:nvPr>
        </p:nvSpPr>
        <p:spPr>
          <a:xfrm>
            <a:off x="1524000" y="1295400"/>
            <a:ext cx="8040688" cy="4724400"/>
          </a:xfrm>
        </p:spPr>
        <p:txBody>
          <a:bodyPr/>
          <a:lstStyle/>
          <a:p>
            <a:pPr>
              <a:lnSpc>
                <a:spcPct val="150000"/>
              </a:lnSpc>
            </a:pPr>
            <a:r>
              <a:rPr lang="zh-CN" altLang="en-US">
                <a:ea typeface="楷体_GB2312" panose="02010609030101010101" pitchFamily="49" charset="-122"/>
              </a:rPr>
              <a:t>计算逆函数值：</a:t>
            </a:r>
            <a:r>
              <a:rPr lang="en-US" altLang="zh-CN">
                <a:ea typeface="楷体_GB2312" panose="02010609030101010101" pitchFamily="49" charset="-122"/>
              </a:rPr>
              <a:t>(</a:t>
            </a:r>
            <a:r>
              <a:rPr lang="en-US" altLang="zh-CN" i="1">
                <a:ea typeface="楷体_GB2312" panose="02010609030101010101" pitchFamily="49" charset="-122"/>
              </a:rPr>
              <a:t>f</a:t>
            </a:r>
            <a:r>
              <a:rPr lang="en-US" altLang="zh-CN" b="1" i="1" baseline="-25000"/>
              <a:t> </a:t>
            </a:r>
            <a:r>
              <a:rPr lang="en-US" altLang="zh-CN" b="1" baseline="-25000"/>
              <a:t>º</a:t>
            </a:r>
            <a:r>
              <a:rPr lang="en-US" altLang="zh-CN" b="1"/>
              <a:t> </a:t>
            </a:r>
            <a:r>
              <a:rPr lang="en-US" altLang="zh-CN" i="1">
                <a:ea typeface="楷体_GB2312" panose="02010609030101010101" pitchFamily="49" charset="-122"/>
              </a:rPr>
              <a:t>g</a:t>
            </a:r>
            <a:r>
              <a:rPr lang="en-US" altLang="zh-CN">
                <a:ea typeface="楷体_GB2312" panose="02010609030101010101" pitchFamily="49" charset="-122"/>
              </a:rPr>
              <a:t>)</a:t>
            </a:r>
            <a:r>
              <a:rPr lang="en-US" altLang="zh-CN" baseline="30000">
                <a:ea typeface="楷体_GB2312" panose="02010609030101010101" pitchFamily="49" charset="-122"/>
              </a:rPr>
              <a:t>-1</a:t>
            </a:r>
            <a:r>
              <a:rPr lang="en-US" altLang="zh-CN">
                <a:ea typeface="楷体_GB2312" panose="02010609030101010101" pitchFamily="49" charset="-122"/>
              </a:rPr>
              <a:t>(2.5)</a:t>
            </a:r>
          </a:p>
          <a:p>
            <a:pPr lvl="1">
              <a:lnSpc>
                <a:spcPct val="150000"/>
              </a:lnSpc>
            </a:pPr>
            <a:r>
              <a:rPr lang="en-US" altLang="zh-CN" i="1">
                <a:ea typeface="楷体_GB2312" panose="02010609030101010101" pitchFamily="49" charset="-122"/>
                <a:sym typeface="Wingdings" panose="05000000000000000000" pitchFamily="2" charset="2"/>
              </a:rPr>
              <a:t>f</a:t>
            </a:r>
            <a:r>
              <a:rPr lang="en-US" altLang="zh-CN">
                <a:ea typeface="楷体_GB2312" panose="02010609030101010101" pitchFamily="49" charset="-122"/>
                <a:sym typeface="Wingdings" panose="05000000000000000000" pitchFamily="2" charset="2"/>
              </a:rPr>
              <a:t>: R</a:t>
            </a:r>
            <a:r>
              <a:rPr lang="zh-CN" altLang="en-US">
                <a:ea typeface="楷体_GB2312" panose="02010609030101010101" pitchFamily="49" charset="-122"/>
                <a:sym typeface="Wingdings" panose="05000000000000000000" pitchFamily="2" charset="2"/>
              </a:rPr>
              <a:t>→</a:t>
            </a:r>
            <a:r>
              <a:rPr lang="en-US" altLang="zh-CN">
                <a:ea typeface="楷体_GB2312" panose="02010609030101010101" pitchFamily="49" charset="-122"/>
                <a:sym typeface="Wingdings" panose="05000000000000000000" pitchFamily="2" charset="2"/>
              </a:rPr>
              <a:t>R</a:t>
            </a:r>
            <a:r>
              <a:rPr lang="zh-CN" altLang="en-US">
                <a:ea typeface="楷体_GB2312" panose="02010609030101010101" pitchFamily="49" charset="-122"/>
                <a:sym typeface="Wingdings" panose="05000000000000000000" pitchFamily="2" charset="2"/>
              </a:rPr>
              <a:t>，</a:t>
            </a:r>
          </a:p>
          <a:p>
            <a:pPr lvl="1">
              <a:lnSpc>
                <a:spcPct val="150000"/>
              </a:lnSpc>
            </a:pPr>
            <a:r>
              <a:rPr lang="en-US" altLang="zh-CN" i="1">
                <a:ea typeface="楷体_GB2312" panose="02010609030101010101" pitchFamily="49" charset="-122"/>
                <a:sym typeface="Wingdings" panose="05000000000000000000" pitchFamily="2" charset="2"/>
              </a:rPr>
              <a:t>g</a:t>
            </a:r>
            <a:r>
              <a:rPr lang="en-US" altLang="zh-CN">
                <a:ea typeface="楷体_GB2312" panose="02010609030101010101" pitchFamily="49" charset="-122"/>
                <a:sym typeface="Wingdings" panose="05000000000000000000" pitchFamily="2" charset="2"/>
              </a:rPr>
              <a:t>: R</a:t>
            </a:r>
            <a:r>
              <a:rPr lang="zh-CN" altLang="en-US">
                <a:ea typeface="楷体_GB2312" panose="02010609030101010101" pitchFamily="49" charset="-122"/>
                <a:sym typeface="Wingdings" panose="05000000000000000000" pitchFamily="2" charset="2"/>
              </a:rPr>
              <a:t>→</a:t>
            </a:r>
            <a:r>
              <a:rPr lang="en-US" altLang="zh-CN">
                <a:ea typeface="楷体_GB2312" panose="02010609030101010101" pitchFamily="49" charset="-122"/>
                <a:sym typeface="Wingdings" panose="05000000000000000000" pitchFamily="2" charset="2"/>
              </a:rPr>
              <a:t>R</a:t>
            </a:r>
            <a:r>
              <a:rPr lang="zh-CN" altLang="en-US">
                <a:ea typeface="楷体_GB2312" panose="02010609030101010101" pitchFamily="49" charset="-122"/>
                <a:sym typeface="Wingdings" panose="05000000000000000000" pitchFamily="2" charset="2"/>
              </a:rPr>
              <a:t>，</a:t>
            </a:r>
            <a:r>
              <a:rPr lang="en-US" altLang="zh-CN" i="1">
                <a:ea typeface="楷体_GB2312" panose="02010609030101010101" pitchFamily="49" charset="-122"/>
                <a:sym typeface="Wingdings" panose="05000000000000000000" pitchFamily="2" charset="2"/>
              </a:rPr>
              <a:t>g</a:t>
            </a:r>
            <a:r>
              <a:rPr lang="en-US" altLang="zh-CN">
                <a:ea typeface="楷体_GB2312" panose="02010609030101010101" pitchFamily="49" charset="-122"/>
                <a:sym typeface="Wingdings" panose="05000000000000000000" pitchFamily="2" charset="2"/>
              </a:rPr>
              <a:t>( </a:t>
            </a:r>
            <a:r>
              <a:rPr lang="en-US" altLang="zh-CN" i="1">
                <a:ea typeface="楷体_GB2312" panose="02010609030101010101" pitchFamily="49" charset="-122"/>
                <a:sym typeface="Wingdings" panose="05000000000000000000" pitchFamily="2" charset="2"/>
              </a:rPr>
              <a:t>x</a:t>
            </a:r>
            <a:r>
              <a:rPr lang="en-US" altLang="zh-CN">
                <a:ea typeface="楷体_GB2312" panose="02010609030101010101" pitchFamily="49" charset="-122"/>
                <a:sym typeface="Wingdings" panose="05000000000000000000" pitchFamily="2" charset="2"/>
              </a:rPr>
              <a:t> ) = </a:t>
            </a:r>
            <a:r>
              <a:rPr lang="en-US" altLang="zh-CN" i="1">
                <a:ea typeface="楷体_GB2312" panose="02010609030101010101" pitchFamily="49" charset="-122"/>
                <a:sym typeface="Wingdings" panose="05000000000000000000" pitchFamily="2" charset="2"/>
              </a:rPr>
              <a:t>x</a:t>
            </a:r>
            <a:r>
              <a:rPr lang="en-US" altLang="zh-CN">
                <a:ea typeface="楷体_GB2312" panose="02010609030101010101" pitchFamily="49" charset="-122"/>
                <a:sym typeface="Wingdings" panose="05000000000000000000" pitchFamily="2" charset="2"/>
              </a:rPr>
              <a:t> / 3</a:t>
            </a:r>
          </a:p>
        </p:txBody>
      </p:sp>
      <p:sp>
        <p:nvSpPr>
          <p:cNvPr id="163845" name="Rectangle 5"/>
          <p:cNvSpPr>
            <a:spLocks noChangeArrowheads="1"/>
          </p:cNvSpPr>
          <p:nvPr/>
        </p:nvSpPr>
        <p:spPr bwMode="auto">
          <a:xfrm>
            <a:off x="1452562" y="3714750"/>
            <a:ext cx="9828014" cy="2091984"/>
          </a:xfrm>
          <a:prstGeom prst="rect">
            <a:avLst/>
          </a:prstGeom>
          <a:noFill/>
          <a:ln w="9525" algn="ctr">
            <a:noFill/>
            <a:miter lim="800000"/>
          </a:ln>
          <a:effectLst/>
        </p:spPr>
        <p:txBody>
          <a:bodyPr wrap="square" lIns="92075" tIns="46038" rIns="92075" bIns="46038">
            <a:spAutoFit/>
          </a:bodyPr>
          <a:lstStyle/>
          <a:p>
            <a:pPr marL="1371600" indent="-457200" latinLnBrk="1">
              <a:lnSpc>
                <a:spcPct val="190000"/>
              </a:lnSpc>
              <a:buFontTx/>
              <a:buAutoNum type="circleNumDbPlain"/>
              <a:defRPr/>
            </a:pPr>
            <a:r>
              <a:rPr lang="zh-CN" altLang="en-US" sz="2400" i="0" dirty="0">
                <a:latin typeface="+mn-lt"/>
                <a:ea typeface="楷体_GB2312" panose="02010609030101010101" pitchFamily="49" charset="-122"/>
              </a:rPr>
              <a:t>算出一个 </a:t>
            </a:r>
            <a:r>
              <a:rPr lang="en-US" altLang="zh-CN" sz="2400" dirty="0">
                <a:latin typeface="+mn-lt"/>
                <a:ea typeface="楷体_GB2312" panose="02010609030101010101" pitchFamily="49" charset="-122"/>
              </a:rPr>
              <a:t>x</a:t>
            </a:r>
            <a:r>
              <a:rPr lang="zh-CN" altLang="en-US" sz="2400" i="0" dirty="0">
                <a:latin typeface="+mn-lt"/>
                <a:ea typeface="楷体_GB2312" panose="02010609030101010101" pitchFamily="49" charset="-122"/>
              </a:rPr>
              <a:t>，使得 </a:t>
            </a:r>
            <a:r>
              <a:rPr lang="en-US" altLang="en-US" sz="2400" dirty="0">
                <a:latin typeface="+mn-lt"/>
                <a:ea typeface="楷体_GB2312" panose="02010609030101010101" pitchFamily="49" charset="-122"/>
              </a:rPr>
              <a:t>f</a:t>
            </a:r>
            <a:r>
              <a:rPr lang="en-US" sz="2400" b="1" baseline="-25000" dirty="0"/>
              <a:t> </a:t>
            </a:r>
            <a:r>
              <a:rPr lang="en-US" sz="2400" b="1" i="0" baseline="-25000" dirty="0"/>
              <a:t>º</a:t>
            </a:r>
            <a:r>
              <a:rPr lang="en-US" sz="2400" b="1" dirty="0"/>
              <a:t> </a:t>
            </a:r>
            <a:r>
              <a:rPr lang="en-US" altLang="en-US" sz="2400" dirty="0">
                <a:latin typeface="+mn-lt"/>
                <a:ea typeface="楷体_GB2312" panose="02010609030101010101" pitchFamily="49" charset="-122"/>
              </a:rPr>
              <a:t>g</a:t>
            </a:r>
            <a:r>
              <a:rPr lang="en-US" altLang="zh-CN" sz="2400" i="0" dirty="0">
                <a:latin typeface="+mn-lt"/>
                <a:ea typeface="楷体_GB2312" panose="02010609030101010101" pitchFamily="49" charset="-122"/>
              </a:rPr>
              <a:t> ( </a:t>
            </a:r>
            <a:r>
              <a:rPr lang="en-US" altLang="zh-CN" sz="2400" dirty="0">
                <a:latin typeface="+mn-lt"/>
                <a:ea typeface="楷体_GB2312" panose="02010609030101010101" pitchFamily="49" charset="-122"/>
              </a:rPr>
              <a:t>x</a:t>
            </a:r>
            <a:r>
              <a:rPr lang="en-US" altLang="zh-CN" sz="2400" i="0" dirty="0">
                <a:latin typeface="+mn-lt"/>
                <a:ea typeface="楷体_GB2312" panose="02010609030101010101" pitchFamily="49" charset="-122"/>
              </a:rPr>
              <a:t> ) = 2.5</a:t>
            </a:r>
          </a:p>
          <a:p>
            <a:pPr marL="1371600" indent="-457200" latinLnBrk="1">
              <a:lnSpc>
                <a:spcPct val="190000"/>
              </a:lnSpc>
              <a:buFontTx/>
              <a:buAutoNum type="circleNumDbPlain"/>
              <a:defRPr/>
            </a:pPr>
            <a:r>
              <a:rPr lang="zh-CN" altLang="en-US" sz="2400" i="0" dirty="0">
                <a:latin typeface="+mn-lt"/>
                <a:ea typeface="楷体_GB2312" panose="02010609030101010101" pitchFamily="49" charset="-122"/>
              </a:rPr>
              <a:t>但 </a:t>
            </a:r>
            <a:r>
              <a:rPr lang="en-US" altLang="zh-CN" sz="2400" dirty="0">
                <a:latin typeface="+mn-lt"/>
                <a:ea typeface="楷体_GB2312" panose="02010609030101010101" pitchFamily="49" charset="-122"/>
              </a:rPr>
              <a:t>f</a:t>
            </a:r>
            <a:r>
              <a:rPr lang="en-US" sz="2400" b="1" i="0" baseline="-25000" dirty="0"/>
              <a:t> º</a:t>
            </a:r>
            <a:r>
              <a:rPr lang="en-US" sz="2400" b="1" i="0" dirty="0"/>
              <a:t> </a:t>
            </a:r>
            <a:r>
              <a:rPr lang="en-US" altLang="zh-CN" sz="2400" dirty="0">
                <a:latin typeface="+mn-lt"/>
                <a:ea typeface="楷体_GB2312" panose="02010609030101010101" pitchFamily="49" charset="-122"/>
              </a:rPr>
              <a:t>g</a:t>
            </a:r>
            <a:r>
              <a:rPr lang="en-US" altLang="zh-CN" sz="2400" i="0" dirty="0">
                <a:latin typeface="+mn-lt"/>
                <a:ea typeface="楷体_GB2312" panose="02010609030101010101" pitchFamily="49" charset="-122"/>
              </a:rPr>
              <a:t> ( </a:t>
            </a:r>
            <a:r>
              <a:rPr lang="en-US" altLang="zh-CN" sz="2400" dirty="0">
                <a:latin typeface="+mn-lt"/>
                <a:ea typeface="楷体_GB2312" panose="02010609030101010101" pitchFamily="49" charset="-122"/>
              </a:rPr>
              <a:t>x</a:t>
            </a:r>
            <a:r>
              <a:rPr lang="en-US" altLang="zh-CN" sz="2400" i="0" dirty="0">
                <a:latin typeface="+mn-lt"/>
                <a:ea typeface="楷体_GB2312" panose="02010609030101010101" pitchFamily="49" charset="-122"/>
              </a:rPr>
              <a:t> ) = </a:t>
            </a:r>
            <a:r>
              <a:rPr lang="en-US" altLang="zh-CN" sz="2400" dirty="0">
                <a:latin typeface="+mn-lt"/>
                <a:ea typeface="楷体_GB2312" panose="02010609030101010101" pitchFamily="49" charset="-122"/>
              </a:rPr>
              <a:t>f </a:t>
            </a:r>
            <a:r>
              <a:rPr lang="en-US" altLang="zh-CN" sz="2400" i="0" dirty="0">
                <a:latin typeface="+mn-lt"/>
                <a:ea typeface="楷体_GB2312" panose="02010609030101010101" pitchFamily="49" charset="-122"/>
              </a:rPr>
              <a:t>(</a:t>
            </a:r>
            <a:r>
              <a:rPr lang="en-US" altLang="zh-CN" sz="2400" dirty="0">
                <a:latin typeface="+mn-lt"/>
                <a:ea typeface="楷体_GB2312" panose="02010609030101010101" pitchFamily="49" charset="-122"/>
              </a:rPr>
              <a:t> g</a:t>
            </a:r>
            <a:r>
              <a:rPr lang="en-US" altLang="zh-CN" sz="2400" i="0" dirty="0">
                <a:latin typeface="+mn-lt"/>
                <a:ea typeface="楷体_GB2312" panose="02010609030101010101" pitchFamily="49" charset="-122"/>
              </a:rPr>
              <a:t> ( </a:t>
            </a:r>
            <a:r>
              <a:rPr lang="en-US" altLang="zh-CN" sz="2400" dirty="0">
                <a:latin typeface="+mn-lt"/>
                <a:ea typeface="楷体_GB2312" panose="02010609030101010101" pitchFamily="49" charset="-122"/>
              </a:rPr>
              <a:t>x</a:t>
            </a:r>
            <a:r>
              <a:rPr lang="en-US" altLang="zh-CN" sz="2400" i="0" dirty="0">
                <a:latin typeface="+mn-lt"/>
                <a:ea typeface="楷体_GB2312" panose="02010609030101010101" pitchFamily="49" charset="-122"/>
              </a:rPr>
              <a:t> ) )</a:t>
            </a:r>
            <a:r>
              <a:rPr lang="zh-CN" altLang="en-US" sz="2400" i="0" dirty="0">
                <a:latin typeface="+mn-lt"/>
                <a:ea typeface="楷体_GB2312" panose="02010609030101010101" pitchFamily="49" charset="-122"/>
              </a:rPr>
              <a:t>，即最终是计算 </a:t>
            </a:r>
            <a:r>
              <a:rPr lang="en-US" altLang="zh-CN" sz="2400" dirty="0">
                <a:latin typeface="+mn-lt"/>
                <a:ea typeface="楷体_GB2312" panose="02010609030101010101" pitchFamily="49" charset="-122"/>
              </a:rPr>
              <a:t>f </a:t>
            </a:r>
            <a:r>
              <a:rPr lang="zh-CN" altLang="en-US" sz="2400" i="0" dirty="0">
                <a:latin typeface="+mn-lt"/>
                <a:ea typeface="楷体_GB2312" panose="02010609030101010101" pitchFamily="49" charset="-122"/>
              </a:rPr>
              <a:t>的函数值（</a:t>
            </a:r>
            <a:r>
              <a:rPr lang="zh-CN" altLang="en-US" sz="2400" b="1" i="0" dirty="0">
                <a:solidFill>
                  <a:srgbClr val="C00000"/>
                </a:solidFill>
                <a:latin typeface="+mn-lt"/>
                <a:ea typeface="楷体_GB2312" panose="02010609030101010101" pitchFamily="49" charset="-122"/>
              </a:rPr>
              <a:t>整数</a:t>
            </a:r>
            <a:r>
              <a:rPr lang="zh-CN" altLang="en-US" sz="2400" i="0" dirty="0">
                <a:latin typeface="+mn-lt"/>
                <a:ea typeface="楷体_GB2312" panose="02010609030101010101" pitchFamily="49" charset="-122"/>
              </a:rPr>
              <a:t>）</a:t>
            </a:r>
          </a:p>
          <a:p>
            <a:pPr marL="1371600" indent="-457200" latinLnBrk="1">
              <a:lnSpc>
                <a:spcPct val="190000"/>
              </a:lnSpc>
              <a:buFontTx/>
              <a:buAutoNum type="circleNumDbPlain"/>
              <a:defRPr/>
            </a:pPr>
            <a:r>
              <a:rPr lang="zh-CN" altLang="en-US" sz="2400" i="0" dirty="0">
                <a:latin typeface="+mn-lt"/>
                <a:ea typeface="楷体_GB2312" panose="02010609030101010101" pitchFamily="49" charset="-122"/>
              </a:rPr>
              <a:t>故不存在一个 </a:t>
            </a:r>
            <a:r>
              <a:rPr lang="en-US" altLang="zh-CN" sz="2400" dirty="0">
                <a:latin typeface="+mn-lt"/>
                <a:ea typeface="楷体_GB2312" panose="02010609030101010101" pitchFamily="49" charset="-122"/>
              </a:rPr>
              <a:t>x </a:t>
            </a:r>
            <a:r>
              <a:rPr lang="zh-CN" altLang="en-US" sz="2400" i="0" dirty="0">
                <a:latin typeface="+mn-lt"/>
                <a:ea typeface="楷体_GB2312" panose="02010609030101010101" pitchFamily="49" charset="-122"/>
              </a:rPr>
              <a:t>满足条件①</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r>
              <a:rPr lang="zh-CN" altLang="en-US"/>
              <a:t>练习</a:t>
            </a:r>
          </a:p>
        </p:txBody>
      </p:sp>
      <p:graphicFrame>
        <p:nvGraphicFramePr>
          <p:cNvPr id="57346" name="Object 2"/>
          <p:cNvGraphicFramePr>
            <a:graphicFrameLocks noGrp="1" noChangeAspect="1"/>
          </p:cNvGraphicFramePr>
          <p:nvPr>
            <p:ph idx="1"/>
          </p:nvPr>
        </p:nvGraphicFramePr>
        <p:xfrm>
          <a:off x="4151313" y="2133603"/>
          <a:ext cx="2227262" cy="549275"/>
        </p:xfrm>
        <a:graphic>
          <a:graphicData uri="http://schemas.openxmlformats.org/presentationml/2006/ole">
            <mc:AlternateContent xmlns:mc="http://schemas.openxmlformats.org/markup-compatibility/2006">
              <mc:Choice xmlns:v="urn:schemas-microsoft-com:vml" Requires="v">
                <p:oleObj spid="_x0000_s15367" name="公式" r:id="rId3" imgW="22250400" imgH="5486400" progId="Equation.3">
                  <p:embed/>
                </p:oleObj>
              </mc:Choice>
              <mc:Fallback>
                <p:oleObj name="公式" r:id="rId3" imgW="22250400" imgH="5486400" progId="Equation.3">
                  <p:embed/>
                  <p:pic>
                    <p:nvPicPr>
                      <p:cNvPr id="57346" name="Object 2"/>
                      <p:cNvPicPr>
                        <a:picLocks noChangeAspect="1"/>
                      </p:cNvPicPr>
                      <p:nvPr/>
                    </p:nvPicPr>
                    <p:blipFill>
                      <a:blip r:embed="rId4"/>
                      <a:stretch>
                        <a:fillRect/>
                      </a:stretch>
                    </p:blipFill>
                    <p:spPr>
                      <a:xfrm>
                        <a:off x="4151313" y="2133603"/>
                        <a:ext cx="2227262" cy="549275"/>
                      </a:xfrm>
                      <a:prstGeom prst="rect">
                        <a:avLst/>
                      </a:prstGeom>
                      <a:noFill/>
                      <a:ln w="9525">
                        <a:noFill/>
                      </a:ln>
                    </p:spPr>
                  </p:pic>
                </p:oleObj>
              </mc:Fallback>
            </mc:AlternateContent>
          </a:graphicData>
        </a:graphic>
      </p:graphicFrame>
      <p:sp>
        <p:nvSpPr>
          <p:cNvPr id="57348" name="Rectangle 3"/>
          <p:cNvSpPr>
            <a:spLocks noGrp="1" noChangeArrowheads="1"/>
          </p:cNvSpPr>
          <p:nvPr>
            <p:ph type="body" idx="4294967295"/>
          </p:nvPr>
        </p:nvSpPr>
        <p:spPr>
          <a:xfrm>
            <a:off x="1524000" y="1295400"/>
            <a:ext cx="8040688" cy="4724400"/>
          </a:xfrm>
        </p:spPr>
        <p:txBody>
          <a:bodyPr/>
          <a:lstStyle/>
          <a:p>
            <a:pPr>
              <a:lnSpc>
                <a:spcPct val="150000"/>
              </a:lnSpc>
            </a:pPr>
            <a:r>
              <a:rPr lang="zh-CN" altLang="en-US">
                <a:ea typeface="楷体_GB2312" panose="02010609030101010101" pitchFamily="49" charset="-122"/>
              </a:rPr>
              <a:t>计算逆函数值：</a:t>
            </a:r>
            <a:r>
              <a:rPr lang="en-US" altLang="zh-CN">
                <a:ea typeface="楷体_GB2312" panose="02010609030101010101" pitchFamily="49" charset="-122"/>
              </a:rPr>
              <a:t>(</a:t>
            </a:r>
            <a:r>
              <a:rPr lang="en-US" altLang="zh-CN" i="1">
                <a:ea typeface="楷体_GB2312" panose="02010609030101010101" pitchFamily="49" charset="-122"/>
              </a:rPr>
              <a:t>f</a:t>
            </a:r>
            <a:r>
              <a:rPr lang="en-US" altLang="zh-CN" b="1" i="1" baseline="-25000"/>
              <a:t> </a:t>
            </a:r>
            <a:r>
              <a:rPr lang="en-US" altLang="zh-CN" b="1" baseline="-25000"/>
              <a:t>º</a:t>
            </a:r>
            <a:r>
              <a:rPr lang="en-US" altLang="zh-CN" b="1"/>
              <a:t> </a:t>
            </a:r>
            <a:r>
              <a:rPr lang="en-US" altLang="zh-CN" i="1">
                <a:ea typeface="楷体_GB2312" panose="02010609030101010101" pitchFamily="49" charset="-122"/>
              </a:rPr>
              <a:t>g</a:t>
            </a:r>
            <a:r>
              <a:rPr lang="en-US" altLang="zh-CN">
                <a:ea typeface="楷体_GB2312" panose="02010609030101010101" pitchFamily="49" charset="-122"/>
              </a:rPr>
              <a:t>)</a:t>
            </a:r>
            <a:r>
              <a:rPr lang="en-US" altLang="zh-CN" baseline="30000">
                <a:ea typeface="楷体_GB2312" panose="02010609030101010101" pitchFamily="49" charset="-122"/>
              </a:rPr>
              <a:t>-1 </a:t>
            </a:r>
            <a:r>
              <a:rPr lang="en-US" altLang="zh-CN">
                <a:ea typeface="楷体_GB2312" panose="02010609030101010101" pitchFamily="49" charset="-122"/>
              </a:rPr>
              <a:t>( 2 )</a:t>
            </a:r>
          </a:p>
          <a:p>
            <a:pPr lvl="1">
              <a:lnSpc>
                <a:spcPct val="150000"/>
              </a:lnSpc>
            </a:pPr>
            <a:r>
              <a:rPr lang="en-US" altLang="zh-CN" i="1">
                <a:ea typeface="楷体_GB2312" panose="02010609030101010101" pitchFamily="49" charset="-122"/>
                <a:sym typeface="Wingdings" panose="05000000000000000000" pitchFamily="2" charset="2"/>
              </a:rPr>
              <a:t>f</a:t>
            </a:r>
            <a:r>
              <a:rPr lang="en-US" altLang="zh-CN">
                <a:ea typeface="楷体_GB2312" panose="02010609030101010101" pitchFamily="49" charset="-122"/>
                <a:sym typeface="Wingdings" panose="05000000000000000000" pitchFamily="2" charset="2"/>
              </a:rPr>
              <a:t>: R</a:t>
            </a:r>
            <a:r>
              <a:rPr lang="zh-CN" altLang="en-US">
                <a:ea typeface="楷体_GB2312" panose="02010609030101010101" pitchFamily="49" charset="-122"/>
                <a:sym typeface="Wingdings" panose="05000000000000000000" pitchFamily="2" charset="2"/>
              </a:rPr>
              <a:t>→</a:t>
            </a:r>
            <a:r>
              <a:rPr lang="en-US" altLang="zh-CN">
                <a:ea typeface="楷体_GB2312" panose="02010609030101010101" pitchFamily="49" charset="-122"/>
                <a:sym typeface="Wingdings" panose="05000000000000000000" pitchFamily="2" charset="2"/>
              </a:rPr>
              <a:t>R</a:t>
            </a:r>
            <a:r>
              <a:rPr lang="zh-CN" altLang="en-US">
                <a:ea typeface="楷体_GB2312" panose="02010609030101010101" pitchFamily="49" charset="-122"/>
                <a:sym typeface="Wingdings" panose="05000000000000000000" pitchFamily="2" charset="2"/>
              </a:rPr>
              <a:t>，</a:t>
            </a:r>
          </a:p>
          <a:p>
            <a:pPr lvl="1">
              <a:lnSpc>
                <a:spcPct val="150000"/>
              </a:lnSpc>
            </a:pPr>
            <a:r>
              <a:rPr lang="en-US" altLang="zh-CN" i="1">
                <a:ea typeface="楷体_GB2312" panose="02010609030101010101" pitchFamily="49" charset="-122"/>
                <a:sym typeface="Wingdings" panose="05000000000000000000" pitchFamily="2" charset="2"/>
              </a:rPr>
              <a:t>g</a:t>
            </a:r>
            <a:r>
              <a:rPr lang="en-US" altLang="zh-CN">
                <a:ea typeface="楷体_GB2312" panose="02010609030101010101" pitchFamily="49" charset="-122"/>
                <a:sym typeface="Wingdings" panose="05000000000000000000" pitchFamily="2" charset="2"/>
              </a:rPr>
              <a:t>: R</a:t>
            </a:r>
            <a:r>
              <a:rPr lang="zh-CN" altLang="en-US">
                <a:ea typeface="楷体_GB2312" panose="02010609030101010101" pitchFamily="49" charset="-122"/>
                <a:sym typeface="Wingdings" panose="05000000000000000000" pitchFamily="2" charset="2"/>
              </a:rPr>
              <a:t>→</a:t>
            </a:r>
            <a:r>
              <a:rPr lang="en-US" altLang="zh-CN">
                <a:ea typeface="楷体_GB2312" panose="02010609030101010101" pitchFamily="49" charset="-122"/>
                <a:sym typeface="Wingdings" panose="05000000000000000000" pitchFamily="2" charset="2"/>
              </a:rPr>
              <a:t>R</a:t>
            </a:r>
            <a:r>
              <a:rPr lang="zh-CN" altLang="en-US">
                <a:ea typeface="楷体_GB2312" panose="02010609030101010101" pitchFamily="49" charset="-122"/>
                <a:sym typeface="Wingdings" panose="05000000000000000000" pitchFamily="2" charset="2"/>
              </a:rPr>
              <a:t>，</a:t>
            </a:r>
            <a:r>
              <a:rPr lang="en-US" altLang="zh-CN" i="1">
                <a:ea typeface="楷体_GB2312" panose="02010609030101010101" pitchFamily="49" charset="-122"/>
                <a:sym typeface="Wingdings" panose="05000000000000000000" pitchFamily="2" charset="2"/>
              </a:rPr>
              <a:t>g</a:t>
            </a:r>
            <a:r>
              <a:rPr lang="en-US" altLang="zh-CN">
                <a:ea typeface="楷体_GB2312" panose="02010609030101010101" pitchFamily="49" charset="-122"/>
                <a:sym typeface="Wingdings" panose="05000000000000000000" pitchFamily="2" charset="2"/>
              </a:rPr>
              <a:t>( </a:t>
            </a:r>
            <a:r>
              <a:rPr lang="en-US" altLang="zh-CN" i="1">
                <a:ea typeface="楷体_GB2312" panose="02010609030101010101" pitchFamily="49" charset="-122"/>
                <a:sym typeface="Wingdings" panose="05000000000000000000" pitchFamily="2" charset="2"/>
              </a:rPr>
              <a:t>x</a:t>
            </a:r>
            <a:r>
              <a:rPr lang="en-US" altLang="zh-CN">
                <a:ea typeface="楷体_GB2312" panose="02010609030101010101" pitchFamily="49" charset="-122"/>
                <a:sym typeface="Wingdings" panose="05000000000000000000" pitchFamily="2" charset="2"/>
              </a:rPr>
              <a:t> ) = </a:t>
            </a:r>
            <a:r>
              <a:rPr lang="en-US" altLang="zh-CN" i="1">
                <a:ea typeface="楷体_GB2312" panose="02010609030101010101" pitchFamily="49" charset="-122"/>
                <a:sym typeface="Wingdings" panose="05000000000000000000" pitchFamily="2" charset="2"/>
              </a:rPr>
              <a:t>x</a:t>
            </a:r>
            <a:r>
              <a:rPr lang="en-US" altLang="zh-CN">
                <a:ea typeface="楷体_GB2312" panose="02010609030101010101" pitchFamily="49" charset="-122"/>
                <a:sym typeface="Wingdings" panose="05000000000000000000" pitchFamily="2" charset="2"/>
              </a:rPr>
              <a:t> / 3</a:t>
            </a:r>
          </a:p>
        </p:txBody>
      </p:sp>
      <p:sp>
        <p:nvSpPr>
          <p:cNvPr id="162821" name="Rectangle 5"/>
          <p:cNvSpPr>
            <a:spLocks noChangeArrowheads="1"/>
          </p:cNvSpPr>
          <p:nvPr/>
        </p:nvSpPr>
        <p:spPr bwMode="auto">
          <a:xfrm>
            <a:off x="1524000" y="3789368"/>
            <a:ext cx="8497888" cy="2605087"/>
          </a:xfrm>
          <a:prstGeom prst="rect">
            <a:avLst/>
          </a:prstGeom>
          <a:noFill/>
          <a:ln w="9525" algn="ctr">
            <a:noFill/>
            <a:miter lim="800000"/>
          </a:ln>
          <a:effectLst/>
        </p:spPr>
        <p:txBody>
          <a:bodyPr lIns="92075" tIns="46038" rIns="92075" bIns="46038">
            <a:spAutoFit/>
          </a:bodyPr>
          <a:lstStyle/>
          <a:p>
            <a:pPr marL="1371600" indent="-457200" latinLnBrk="1">
              <a:lnSpc>
                <a:spcPct val="170000"/>
              </a:lnSpc>
              <a:buFontTx/>
              <a:buAutoNum type="circleNumDbPlain"/>
              <a:defRPr/>
            </a:pPr>
            <a:r>
              <a:rPr lang="zh-CN" altLang="en-US" sz="2400" i="0" dirty="0">
                <a:latin typeface="+mn-lt"/>
                <a:ea typeface="楷体_GB2312" panose="02010609030101010101" pitchFamily="49" charset="-122"/>
              </a:rPr>
              <a:t>因，</a:t>
            </a:r>
            <a:r>
              <a:rPr lang="en-US" altLang="en-US" sz="2400" dirty="0">
                <a:latin typeface="+mn-lt"/>
                <a:ea typeface="楷体_GB2312" panose="02010609030101010101" pitchFamily="49" charset="-122"/>
              </a:rPr>
              <a:t>f</a:t>
            </a:r>
            <a:r>
              <a:rPr lang="en-US" sz="2400" b="1" baseline="-25000" dirty="0"/>
              <a:t> </a:t>
            </a:r>
            <a:r>
              <a:rPr lang="en-US" sz="2400" b="1" i="0" baseline="-25000" dirty="0"/>
              <a:t>º</a:t>
            </a:r>
            <a:r>
              <a:rPr lang="en-US" sz="2400" b="1" i="0" dirty="0"/>
              <a:t> </a:t>
            </a:r>
            <a:r>
              <a:rPr lang="en-US" altLang="en-US" sz="2400" dirty="0">
                <a:latin typeface="+mn-lt"/>
                <a:ea typeface="楷体_GB2312" panose="02010609030101010101" pitchFamily="49" charset="-122"/>
              </a:rPr>
              <a:t>g</a:t>
            </a:r>
            <a:r>
              <a:rPr lang="en-US" altLang="zh-CN" sz="2400" i="0" baseline="30000" dirty="0">
                <a:latin typeface="+mn-lt"/>
                <a:ea typeface="楷体_GB2312" panose="02010609030101010101" pitchFamily="49" charset="-122"/>
              </a:rPr>
              <a:t>-1</a:t>
            </a:r>
            <a:r>
              <a:rPr lang="en-US" altLang="zh-CN" sz="2400" i="0" dirty="0">
                <a:latin typeface="+mn-lt"/>
                <a:ea typeface="楷体_GB2312" panose="02010609030101010101" pitchFamily="49" charset="-122"/>
              </a:rPr>
              <a:t> (2) = </a:t>
            </a:r>
            <a:r>
              <a:rPr lang="en-US" altLang="zh-CN" sz="2400" dirty="0">
                <a:latin typeface="+mn-lt"/>
                <a:ea typeface="楷体_GB2312" panose="02010609030101010101" pitchFamily="49" charset="-122"/>
              </a:rPr>
              <a:t>g</a:t>
            </a:r>
            <a:r>
              <a:rPr lang="en-US" altLang="zh-CN" sz="2400" i="0" baseline="30000" dirty="0">
                <a:latin typeface="+mn-lt"/>
                <a:ea typeface="楷体_GB2312" panose="02010609030101010101" pitchFamily="49" charset="-122"/>
              </a:rPr>
              <a:t>-1</a:t>
            </a:r>
            <a:r>
              <a:rPr lang="en-US" altLang="zh-CN" sz="2400" i="0" dirty="0">
                <a:latin typeface="+mn-lt"/>
                <a:ea typeface="楷体_GB2312" panose="02010609030101010101" pitchFamily="49" charset="-122"/>
              </a:rPr>
              <a:t>·</a:t>
            </a:r>
            <a:r>
              <a:rPr lang="en-US" altLang="zh-CN" sz="2400" dirty="0">
                <a:latin typeface="+mn-lt"/>
                <a:ea typeface="楷体_GB2312" panose="02010609030101010101" pitchFamily="49" charset="-122"/>
              </a:rPr>
              <a:t>f</a:t>
            </a:r>
            <a:r>
              <a:rPr lang="en-US" altLang="zh-CN" sz="2400" i="0" baseline="30000" dirty="0">
                <a:latin typeface="+mn-lt"/>
                <a:ea typeface="楷体_GB2312" panose="02010609030101010101" pitchFamily="49" charset="-122"/>
              </a:rPr>
              <a:t>-1</a:t>
            </a:r>
            <a:r>
              <a:rPr lang="en-US" altLang="zh-CN" sz="2400" i="0" dirty="0">
                <a:latin typeface="+mn-lt"/>
                <a:ea typeface="楷体_GB2312" panose="02010609030101010101" pitchFamily="49" charset="-122"/>
              </a:rPr>
              <a:t> (2) = </a:t>
            </a:r>
            <a:r>
              <a:rPr lang="en-US" altLang="zh-CN" sz="2400" dirty="0">
                <a:latin typeface="+mn-lt"/>
                <a:ea typeface="楷体_GB2312" panose="02010609030101010101" pitchFamily="49" charset="-122"/>
              </a:rPr>
              <a:t>g</a:t>
            </a:r>
            <a:r>
              <a:rPr lang="en-US" altLang="zh-CN" sz="2400" i="0" baseline="30000" dirty="0">
                <a:latin typeface="+mn-lt"/>
                <a:ea typeface="楷体_GB2312" panose="02010609030101010101" pitchFamily="49" charset="-122"/>
              </a:rPr>
              <a:t>-1</a:t>
            </a:r>
            <a:r>
              <a:rPr lang="en-US" altLang="zh-CN" sz="2400" i="0" dirty="0">
                <a:latin typeface="+mn-lt"/>
                <a:ea typeface="楷体_GB2312" panose="02010609030101010101" pitchFamily="49" charset="-122"/>
              </a:rPr>
              <a:t>(</a:t>
            </a:r>
            <a:r>
              <a:rPr lang="en-US" altLang="zh-CN" sz="2400" dirty="0">
                <a:latin typeface="+mn-lt"/>
                <a:ea typeface="楷体_GB2312" panose="02010609030101010101" pitchFamily="49" charset="-122"/>
              </a:rPr>
              <a:t>f</a:t>
            </a:r>
            <a:r>
              <a:rPr lang="en-US" altLang="zh-CN" sz="2400" i="0" baseline="30000" dirty="0">
                <a:latin typeface="+mn-lt"/>
                <a:ea typeface="楷体_GB2312" panose="02010609030101010101" pitchFamily="49" charset="-122"/>
              </a:rPr>
              <a:t>-1</a:t>
            </a:r>
            <a:r>
              <a:rPr lang="en-US" altLang="zh-CN" sz="2400" i="0" dirty="0">
                <a:latin typeface="+mn-lt"/>
                <a:ea typeface="楷体_GB2312" panose="02010609030101010101" pitchFamily="49" charset="-122"/>
              </a:rPr>
              <a:t>(2))</a:t>
            </a:r>
          </a:p>
          <a:p>
            <a:pPr marL="1371600" indent="-457200" latinLnBrk="1">
              <a:lnSpc>
                <a:spcPct val="170000"/>
              </a:lnSpc>
              <a:buFontTx/>
              <a:buAutoNum type="circleNumDbPlain"/>
              <a:defRPr/>
            </a:pPr>
            <a:r>
              <a:rPr lang="zh-CN" altLang="en-US" sz="2400" i="0" dirty="0">
                <a:latin typeface="+mn-lt"/>
                <a:ea typeface="楷体_GB2312" panose="02010609030101010101" pitchFamily="49" charset="-122"/>
              </a:rPr>
              <a:t>则，</a:t>
            </a:r>
            <a:r>
              <a:rPr lang="en-US" altLang="zh-CN" sz="2400" dirty="0">
                <a:latin typeface="+mn-lt"/>
                <a:ea typeface="楷体_GB2312" panose="02010609030101010101" pitchFamily="49" charset="-122"/>
              </a:rPr>
              <a:t>f</a:t>
            </a:r>
            <a:r>
              <a:rPr lang="en-US" altLang="zh-CN" sz="2400" i="0" baseline="30000" dirty="0">
                <a:latin typeface="+mn-lt"/>
                <a:ea typeface="楷体_GB2312" panose="02010609030101010101" pitchFamily="49" charset="-122"/>
              </a:rPr>
              <a:t>-1</a:t>
            </a:r>
            <a:r>
              <a:rPr lang="en-US" altLang="zh-CN" sz="2400" i="0" dirty="0">
                <a:latin typeface="+mn-lt"/>
                <a:ea typeface="楷体_GB2312" panose="02010609030101010101" pitchFamily="49" charset="-122"/>
              </a:rPr>
              <a:t> (2)</a:t>
            </a:r>
            <a:r>
              <a:rPr lang="zh-CN" altLang="en-US" sz="2400" i="0" dirty="0">
                <a:latin typeface="+mn-lt"/>
                <a:ea typeface="楷体_GB2312" panose="02010609030101010101" pitchFamily="49" charset="-122"/>
              </a:rPr>
              <a:t>的函数值：</a:t>
            </a:r>
            <a:r>
              <a:rPr lang="en-US" altLang="zh-CN" sz="2400" i="0" dirty="0">
                <a:latin typeface="+mn-lt"/>
                <a:ea typeface="楷体_GB2312" panose="02010609030101010101" pitchFamily="49" charset="-122"/>
              </a:rPr>
              <a:t>1≤</a:t>
            </a:r>
            <a:r>
              <a:rPr lang="en-US" altLang="zh-CN" sz="2400" dirty="0">
                <a:latin typeface="+mn-lt"/>
                <a:ea typeface="楷体_GB2312" panose="02010609030101010101" pitchFamily="49" charset="-122"/>
              </a:rPr>
              <a:t>y</a:t>
            </a:r>
            <a:r>
              <a:rPr lang="zh-CN" altLang="en-US" sz="2400" i="0" dirty="0">
                <a:latin typeface="+mn-lt"/>
                <a:ea typeface="楷体_GB2312" panose="02010609030101010101" pitchFamily="49" charset="-122"/>
              </a:rPr>
              <a:t>＜</a:t>
            </a:r>
            <a:r>
              <a:rPr lang="en-US" altLang="zh-CN" sz="2400" i="0" dirty="0">
                <a:latin typeface="+mn-lt"/>
                <a:ea typeface="楷体_GB2312" panose="02010609030101010101" pitchFamily="49" charset="-122"/>
              </a:rPr>
              <a:t>4/3</a:t>
            </a:r>
            <a:r>
              <a:rPr lang="zh-CN" altLang="en-US" sz="2400" i="0" dirty="0">
                <a:latin typeface="+mn-lt"/>
                <a:ea typeface="楷体_GB2312" panose="02010609030101010101" pitchFamily="49" charset="-122"/>
              </a:rPr>
              <a:t>，即区间 </a:t>
            </a:r>
            <a:r>
              <a:rPr lang="en-US" altLang="zh-CN" sz="2400" i="0" dirty="0">
                <a:latin typeface="+mn-lt"/>
                <a:ea typeface="楷体_GB2312" panose="02010609030101010101" pitchFamily="49" charset="-122"/>
              </a:rPr>
              <a:t>[ 1, 4/3 )</a:t>
            </a:r>
          </a:p>
          <a:p>
            <a:pPr marL="1371600" indent="-457200" latinLnBrk="1">
              <a:lnSpc>
                <a:spcPct val="170000"/>
              </a:lnSpc>
              <a:buFontTx/>
              <a:buAutoNum type="circleNumDbPlain"/>
              <a:defRPr/>
            </a:pPr>
            <a:r>
              <a:rPr lang="zh-CN" altLang="en-US" sz="2400" i="0" dirty="0">
                <a:latin typeface="+mn-lt"/>
                <a:ea typeface="楷体_GB2312" panose="02010609030101010101" pitchFamily="49" charset="-122"/>
              </a:rPr>
              <a:t>又，</a:t>
            </a:r>
            <a:r>
              <a:rPr lang="en-US" altLang="zh-CN" sz="2400" dirty="0">
                <a:latin typeface="+mn-lt"/>
                <a:ea typeface="楷体_GB2312" panose="02010609030101010101" pitchFamily="49" charset="-122"/>
              </a:rPr>
              <a:t>g</a:t>
            </a:r>
            <a:r>
              <a:rPr lang="en-US" altLang="zh-CN" sz="2400" i="0" baseline="30000" dirty="0">
                <a:latin typeface="+mn-lt"/>
                <a:ea typeface="楷体_GB2312" panose="02010609030101010101" pitchFamily="49" charset="-122"/>
              </a:rPr>
              <a:t>-1</a:t>
            </a:r>
            <a:r>
              <a:rPr lang="en-US" altLang="zh-CN" sz="2400" i="0" dirty="0">
                <a:latin typeface="+mn-lt"/>
                <a:ea typeface="楷体_GB2312" panose="02010609030101010101" pitchFamily="49" charset="-122"/>
              </a:rPr>
              <a:t> ( [ 1, 4/3 ) ) = [ 3, 4 )</a:t>
            </a:r>
          </a:p>
          <a:p>
            <a:pPr marL="1371600" indent="-457200" latinLnBrk="1">
              <a:lnSpc>
                <a:spcPct val="170000"/>
              </a:lnSpc>
              <a:buFontTx/>
              <a:buAutoNum type="circleNumDbPlain"/>
              <a:defRPr/>
            </a:pPr>
            <a:r>
              <a:rPr lang="zh-CN" altLang="en-US" sz="2400" i="0" dirty="0">
                <a:latin typeface="+mn-lt"/>
                <a:ea typeface="楷体_GB2312" panose="02010609030101010101" pitchFamily="49" charset="-122"/>
              </a:rPr>
              <a:t>故，</a:t>
            </a:r>
            <a:r>
              <a:rPr lang="en-US" altLang="zh-CN" sz="2400" i="0" dirty="0">
                <a:latin typeface="+mn-lt"/>
                <a:ea typeface="楷体_GB2312" panose="02010609030101010101" pitchFamily="49" charset="-122"/>
              </a:rPr>
              <a:t>(</a:t>
            </a:r>
            <a:r>
              <a:rPr lang="en-US" altLang="zh-CN" sz="2400" dirty="0">
                <a:latin typeface="+mn-lt"/>
                <a:ea typeface="楷体_GB2312" panose="02010609030101010101" pitchFamily="49" charset="-122"/>
              </a:rPr>
              <a:t>f</a:t>
            </a:r>
            <a:r>
              <a:rPr lang="en-US" altLang="zh-CN" sz="2400" dirty="0">
                <a:ea typeface="楷体_GB2312" panose="02010609030101010101" pitchFamily="49" charset="-122"/>
              </a:rPr>
              <a:t> </a:t>
            </a:r>
            <a:r>
              <a:rPr lang="en-US" sz="2400" b="1" i="0" baseline="-25000" dirty="0"/>
              <a:t>º</a:t>
            </a:r>
            <a:r>
              <a:rPr lang="en-US" sz="2400" b="1" dirty="0"/>
              <a:t> </a:t>
            </a:r>
            <a:r>
              <a:rPr lang="en-US" altLang="zh-CN" sz="2400" dirty="0">
                <a:latin typeface="+mn-lt"/>
                <a:ea typeface="楷体_GB2312" panose="02010609030101010101" pitchFamily="49" charset="-122"/>
              </a:rPr>
              <a:t>g</a:t>
            </a:r>
            <a:r>
              <a:rPr lang="en-US" altLang="zh-CN" sz="2400" i="0" dirty="0">
                <a:latin typeface="+mn-lt"/>
                <a:ea typeface="楷体_GB2312" panose="02010609030101010101" pitchFamily="49" charset="-122"/>
              </a:rPr>
              <a:t>)</a:t>
            </a:r>
            <a:r>
              <a:rPr lang="en-US" altLang="zh-CN" sz="2400" i="0" baseline="30000" dirty="0">
                <a:latin typeface="+mn-lt"/>
                <a:ea typeface="楷体_GB2312" panose="02010609030101010101" pitchFamily="49" charset="-122"/>
              </a:rPr>
              <a:t>-1</a:t>
            </a:r>
            <a:r>
              <a:rPr lang="en-US" altLang="zh-CN" sz="2400" i="0" dirty="0">
                <a:latin typeface="+mn-lt"/>
                <a:ea typeface="楷体_GB2312" panose="02010609030101010101" pitchFamily="49" charset="-122"/>
              </a:rPr>
              <a:t> ( 2 ) = [ 3, 4 )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28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r>
              <a:rPr lang="zh-CN" altLang="en-US"/>
              <a:t>练习</a:t>
            </a:r>
          </a:p>
        </p:txBody>
      </p:sp>
      <p:graphicFrame>
        <p:nvGraphicFramePr>
          <p:cNvPr id="165892" name="Object 2"/>
          <p:cNvGraphicFramePr>
            <a:graphicFrameLocks noGrp="1" noChangeAspect="1"/>
          </p:cNvGraphicFramePr>
          <p:nvPr>
            <p:ph idx="1"/>
          </p:nvPr>
        </p:nvGraphicFramePr>
        <p:xfrm>
          <a:off x="4738688" y="2919413"/>
          <a:ext cx="2057400" cy="1295400"/>
        </p:xfrm>
        <a:graphic>
          <a:graphicData uri="http://schemas.openxmlformats.org/presentationml/2006/ole">
            <mc:AlternateContent xmlns:mc="http://schemas.openxmlformats.org/markup-compatibility/2006">
              <mc:Choice xmlns:v="urn:schemas-microsoft-com:vml" Requires="v">
                <p:oleObj spid="_x0000_s16396" name="公式" r:id="rId3" imgW="16459200" imgH="10363200" progId="Equation.3">
                  <p:embed/>
                </p:oleObj>
              </mc:Choice>
              <mc:Fallback>
                <p:oleObj name="公式" r:id="rId3" imgW="16459200" imgH="10363200" progId="Equation.3">
                  <p:embed/>
                  <p:pic>
                    <p:nvPicPr>
                      <p:cNvPr id="165892" name="Object 2"/>
                      <p:cNvPicPr>
                        <a:picLocks noChangeAspect="1"/>
                      </p:cNvPicPr>
                      <p:nvPr/>
                    </p:nvPicPr>
                    <p:blipFill>
                      <a:blip r:embed="rId4"/>
                      <a:stretch>
                        <a:fillRect/>
                      </a:stretch>
                    </p:blipFill>
                    <p:spPr>
                      <a:xfrm>
                        <a:off x="4738688" y="2919413"/>
                        <a:ext cx="2057400" cy="1295400"/>
                      </a:xfrm>
                      <a:prstGeom prst="rect">
                        <a:avLst/>
                      </a:prstGeom>
                      <a:noFill/>
                      <a:ln w="9525">
                        <a:noFill/>
                      </a:ln>
                    </p:spPr>
                  </p:pic>
                </p:oleObj>
              </mc:Fallback>
            </mc:AlternateContent>
          </a:graphicData>
        </a:graphic>
      </p:graphicFrame>
      <p:sp>
        <p:nvSpPr>
          <p:cNvPr id="165891" name="Rectangle 3"/>
          <p:cNvSpPr>
            <a:spLocks noGrp="1" noChangeArrowheads="1"/>
          </p:cNvSpPr>
          <p:nvPr>
            <p:ph type="body" idx="4294967295"/>
          </p:nvPr>
        </p:nvSpPr>
        <p:spPr>
          <a:xfrm>
            <a:off x="1343472" y="1484313"/>
            <a:ext cx="8820150" cy="4464050"/>
          </a:xfrm>
        </p:spPr>
        <p:txBody>
          <a:bodyPr/>
          <a:lstStyle/>
          <a:p>
            <a:pPr>
              <a:lnSpc>
                <a:spcPct val="150000"/>
              </a:lnSpc>
            </a:pPr>
            <a:r>
              <a:rPr lang="zh-CN" altLang="en-US" dirty="0">
                <a:ea typeface="楷体_GB2312" panose="02010609030101010101" pitchFamily="49" charset="-122"/>
              </a:rPr>
              <a:t>用取整函数，给出计算正整数</a:t>
            </a:r>
            <a:r>
              <a:rPr lang="zh-CN" altLang="en-US" i="1" dirty="0">
                <a:ea typeface="楷体_GB2312" panose="02010609030101010101" pitchFamily="49" charset="-122"/>
              </a:rPr>
              <a:t> </a:t>
            </a:r>
            <a:r>
              <a:rPr lang="en-US" altLang="zh-CN" i="1" dirty="0">
                <a:ea typeface="楷体_GB2312" panose="02010609030101010101" pitchFamily="49" charset="-122"/>
              </a:rPr>
              <a:t>n  </a:t>
            </a:r>
            <a:r>
              <a:rPr lang="zh-CN" altLang="en-US" dirty="0">
                <a:ea typeface="楷体_GB2312" panose="02010609030101010101" pitchFamily="49" charset="-122"/>
              </a:rPr>
              <a:t>的个位数的公式</a:t>
            </a:r>
          </a:p>
          <a:p>
            <a:pPr lvl="1">
              <a:lnSpc>
                <a:spcPct val="150000"/>
              </a:lnSpc>
            </a:pPr>
            <a:r>
              <a:rPr lang="en-US" altLang="zh-CN" dirty="0">
                <a:ea typeface="楷体_GB2312" panose="02010609030101010101" pitchFamily="49" charset="-122"/>
                <a:sym typeface="Wingdings" panose="05000000000000000000" pitchFamily="2" charset="2"/>
              </a:rPr>
              <a:t>547 – 540 = 7</a:t>
            </a:r>
          </a:p>
        </p:txBody>
      </p:sp>
      <p:graphicFrame>
        <p:nvGraphicFramePr>
          <p:cNvPr id="2" name="Object 3"/>
          <p:cNvGraphicFramePr>
            <a:graphicFrameLocks noChangeAspect="1"/>
          </p:cNvGraphicFramePr>
          <p:nvPr/>
        </p:nvGraphicFramePr>
        <p:xfrm>
          <a:off x="4381493" y="5072074"/>
          <a:ext cx="2935287" cy="1295400"/>
        </p:xfrm>
        <a:graphic>
          <a:graphicData uri="http://schemas.openxmlformats.org/presentationml/2006/ole">
            <mc:AlternateContent xmlns:mc="http://schemas.openxmlformats.org/markup-compatibility/2006">
              <mc:Choice xmlns:v="urn:schemas-microsoft-com:vml" Requires="v">
                <p:oleObj spid="_x0000_s16397" name="公式" r:id="rId5" imgW="23469600" imgH="10363200" progId="Equation.3">
                  <p:embed/>
                </p:oleObj>
              </mc:Choice>
              <mc:Fallback>
                <p:oleObj name="公式" r:id="rId5" imgW="23469600" imgH="10363200" progId="Equation.3">
                  <p:embed/>
                  <p:pic>
                    <p:nvPicPr>
                      <p:cNvPr id="2" name="Object 3"/>
                      <p:cNvPicPr>
                        <a:picLocks noChangeAspect="1"/>
                      </p:cNvPicPr>
                      <p:nvPr/>
                    </p:nvPicPr>
                    <p:blipFill>
                      <a:blip r:embed="rId6"/>
                      <a:stretch>
                        <a:fillRect/>
                      </a:stretch>
                    </p:blipFill>
                    <p:spPr>
                      <a:xfrm>
                        <a:off x="4381493" y="5072074"/>
                        <a:ext cx="2935287" cy="1295400"/>
                      </a:xfrm>
                      <a:prstGeom prst="rect">
                        <a:avLst/>
                      </a:prstGeom>
                      <a:noFill/>
                      <a:ln w="9525">
                        <a:noFill/>
                      </a:ln>
                    </p:spPr>
                  </p:pic>
                </p:oleObj>
              </mc:Fallback>
            </mc:AlternateContent>
          </a:graphicData>
        </a:graphic>
      </p:graphicFrame>
      <p:sp>
        <p:nvSpPr>
          <p:cNvPr id="6" name="矩形 5"/>
          <p:cNvSpPr/>
          <p:nvPr/>
        </p:nvSpPr>
        <p:spPr>
          <a:xfrm>
            <a:off x="1775520" y="4357694"/>
            <a:ext cx="4583306" cy="523220"/>
          </a:xfrm>
          <a:prstGeom prst="rect">
            <a:avLst/>
          </a:prstGeom>
        </p:spPr>
        <p:txBody>
          <a:bodyPr wrap="none">
            <a:spAutoFit/>
          </a:bodyPr>
          <a:lstStyle/>
          <a:p>
            <a:r>
              <a:rPr lang="zh-CN" altLang="en-US" i="0" dirty="0">
                <a:ea typeface="楷体_GB2312" panose="02010609030101010101" pitchFamily="49" charset="-122"/>
              </a:rPr>
              <a:t>正整数</a:t>
            </a:r>
            <a:r>
              <a:rPr lang="zh-CN" altLang="en-US" dirty="0">
                <a:ea typeface="楷体_GB2312" panose="02010609030101010101" pitchFamily="49" charset="-122"/>
              </a:rPr>
              <a:t> </a:t>
            </a:r>
            <a:r>
              <a:rPr lang="en-US" altLang="zh-CN" dirty="0">
                <a:ea typeface="楷体_GB2312" panose="02010609030101010101" pitchFamily="49" charset="-122"/>
              </a:rPr>
              <a:t>n</a:t>
            </a:r>
            <a:r>
              <a:rPr lang="en-US" altLang="zh-CN" i="0" dirty="0">
                <a:ea typeface="楷体_GB2312" panose="02010609030101010101" pitchFamily="49" charset="-122"/>
              </a:rPr>
              <a:t>  </a:t>
            </a:r>
            <a:r>
              <a:rPr lang="zh-CN" altLang="en-US" i="0" dirty="0">
                <a:ea typeface="楷体_GB2312" panose="02010609030101010101" pitchFamily="49" charset="-122"/>
              </a:rPr>
              <a:t>的十位数的公式？</a:t>
            </a:r>
            <a:endParaRPr lang="zh-CN" altLang="en-US" i="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58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58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type="title"/>
          </p:nvPr>
        </p:nvSpPr>
        <p:spPr/>
        <p:txBody>
          <a:bodyPr/>
          <a:lstStyle/>
          <a:p>
            <a:r>
              <a:rPr lang="zh-CN" altLang="en-US" sz="4000" dirty="0">
                <a:ea typeface="黑体" panose="02010609060101010101" pitchFamily="2" charset="-122"/>
              </a:rPr>
              <a:t>作    业</a:t>
            </a:r>
            <a:endParaRPr lang="zh-CN" altLang="zh-CN" dirty="0"/>
          </a:p>
        </p:txBody>
      </p:sp>
      <p:pic>
        <p:nvPicPr>
          <p:cNvPr id="6" name="图片 5">
            <a:extLst>
              <a:ext uri="{FF2B5EF4-FFF2-40B4-BE49-F238E27FC236}">
                <a16:creationId xmlns:a16="http://schemas.microsoft.com/office/drawing/2014/main" id="{5D191F83-700B-44D0-868B-E4266465953F}"/>
              </a:ext>
            </a:extLst>
          </p:cNvPr>
          <p:cNvPicPr>
            <a:picLocks noChangeAspect="1"/>
          </p:cNvPicPr>
          <p:nvPr/>
        </p:nvPicPr>
        <p:blipFill>
          <a:blip r:embed="rId2">
            <a:lum contrast="20000"/>
          </a:blip>
          <a:stretch>
            <a:fillRect/>
          </a:stretch>
        </p:blipFill>
        <p:spPr>
          <a:xfrm>
            <a:off x="2135560" y="1496332"/>
            <a:ext cx="8171464" cy="1321479"/>
          </a:xfrm>
          <a:prstGeom prst="rect">
            <a:avLst/>
          </a:prstGeom>
        </p:spPr>
      </p:pic>
      <p:pic>
        <p:nvPicPr>
          <p:cNvPr id="7" name="图片 6">
            <a:extLst>
              <a:ext uri="{FF2B5EF4-FFF2-40B4-BE49-F238E27FC236}">
                <a16:creationId xmlns:a16="http://schemas.microsoft.com/office/drawing/2014/main" id="{6B5E9F54-39B1-4275-935C-CF95322EE184}"/>
              </a:ext>
            </a:extLst>
          </p:cNvPr>
          <p:cNvPicPr>
            <a:picLocks noChangeAspect="1"/>
          </p:cNvPicPr>
          <p:nvPr/>
        </p:nvPicPr>
        <p:blipFill>
          <a:blip r:embed="rId3">
            <a:lum contrast="20000"/>
          </a:blip>
          <a:stretch>
            <a:fillRect/>
          </a:stretch>
        </p:blipFill>
        <p:spPr>
          <a:xfrm>
            <a:off x="2151034" y="3059171"/>
            <a:ext cx="5571478" cy="341769"/>
          </a:xfrm>
          <a:prstGeom prst="rect">
            <a:avLst/>
          </a:prstGeom>
        </p:spPr>
      </p:pic>
      <p:pic>
        <p:nvPicPr>
          <p:cNvPr id="8" name="图片 7">
            <a:extLst>
              <a:ext uri="{FF2B5EF4-FFF2-40B4-BE49-F238E27FC236}">
                <a16:creationId xmlns:a16="http://schemas.microsoft.com/office/drawing/2014/main" id="{EC8F0F90-ADBD-4CC5-938D-EEDC9426FE79}"/>
              </a:ext>
            </a:extLst>
          </p:cNvPr>
          <p:cNvPicPr>
            <a:picLocks noChangeAspect="1"/>
          </p:cNvPicPr>
          <p:nvPr/>
        </p:nvPicPr>
        <p:blipFill>
          <a:blip r:embed="rId4">
            <a:lum contrast="20000"/>
          </a:blip>
          <a:stretch>
            <a:fillRect/>
          </a:stretch>
        </p:blipFill>
        <p:spPr>
          <a:xfrm>
            <a:off x="2151039" y="3382747"/>
            <a:ext cx="2321449" cy="328872"/>
          </a:xfrm>
          <a:prstGeom prst="rect">
            <a:avLst/>
          </a:prstGeom>
        </p:spPr>
      </p:pic>
      <p:pic>
        <p:nvPicPr>
          <p:cNvPr id="9" name="图片 8">
            <a:extLst>
              <a:ext uri="{FF2B5EF4-FFF2-40B4-BE49-F238E27FC236}">
                <a16:creationId xmlns:a16="http://schemas.microsoft.com/office/drawing/2014/main" id="{469A1587-14BF-42E5-AAAC-1F739BA6881E}"/>
              </a:ext>
            </a:extLst>
          </p:cNvPr>
          <p:cNvPicPr>
            <a:picLocks noChangeAspect="1"/>
          </p:cNvPicPr>
          <p:nvPr/>
        </p:nvPicPr>
        <p:blipFill>
          <a:blip r:embed="rId5">
            <a:lum contrast="20000"/>
          </a:blip>
          <a:stretch>
            <a:fillRect/>
          </a:stretch>
        </p:blipFill>
        <p:spPr>
          <a:xfrm>
            <a:off x="5019760" y="3389102"/>
            <a:ext cx="1728192" cy="309527"/>
          </a:xfrm>
          <a:prstGeom prst="rect">
            <a:avLst/>
          </a:prstGeom>
        </p:spPr>
      </p:pic>
      <p:pic>
        <p:nvPicPr>
          <p:cNvPr id="10" name="图片 9">
            <a:extLst>
              <a:ext uri="{FF2B5EF4-FFF2-40B4-BE49-F238E27FC236}">
                <a16:creationId xmlns:a16="http://schemas.microsoft.com/office/drawing/2014/main" id="{28B7E354-747E-430B-ADEA-DB9060A6D2B5}"/>
              </a:ext>
            </a:extLst>
          </p:cNvPr>
          <p:cNvPicPr>
            <a:picLocks noChangeAspect="1"/>
          </p:cNvPicPr>
          <p:nvPr/>
        </p:nvPicPr>
        <p:blipFill>
          <a:blip r:embed="rId6">
            <a:lum contrast="20000"/>
          </a:blip>
          <a:stretch>
            <a:fillRect/>
          </a:stretch>
        </p:blipFill>
        <p:spPr>
          <a:xfrm>
            <a:off x="2151039" y="4035205"/>
            <a:ext cx="5078649" cy="664435"/>
          </a:xfrm>
          <a:prstGeom prst="rect">
            <a:avLst/>
          </a:prstGeom>
        </p:spPr>
      </p:pic>
      <p:pic>
        <p:nvPicPr>
          <p:cNvPr id="11" name="图片 10">
            <a:extLst>
              <a:ext uri="{FF2B5EF4-FFF2-40B4-BE49-F238E27FC236}">
                <a16:creationId xmlns:a16="http://schemas.microsoft.com/office/drawing/2014/main" id="{E0B8CB13-AFDE-43C8-9AF8-476FBACBD311}"/>
              </a:ext>
            </a:extLst>
          </p:cNvPr>
          <p:cNvPicPr>
            <a:picLocks noChangeAspect="1"/>
          </p:cNvPicPr>
          <p:nvPr/>
        </p:nvPicPr>
        <p:blipFill>
          <a:blip r:embed="rId7">
            <a:lum contrast="20000"/>
          </a:blip>
          <a:stretch>
            <a:fillRect/>
          </a:stretch>
        </p:blipFill>
        <p:spPr>
          <a:xfrm>
            <a:off x="2135560" y="4978051"/>
            <a:ext cx="8300520" cy="288031"/>
          </a:xfrm>
          <a:prstGeom prst="rect">
            <a:avLst/>
          </a:prstGeom>
        </p:spPr>
      </p:pic>
      <p:sp>
        <p:nvSpPr>
          <p:cNvPr id="14" name="文本框 13">
            <a:extLst>
              <a:ext uri="{FF2B5EF4-FFF2-40B4-BE49-F238E27FC236}">
                <a16:creationId xmlns:a16="http://schemas.microsoft.com/office/drawing/2014/main" id="{15CC7835-8B84-4B5F-B3A2-BBFFFD6CEFB8}"/>
              </a:ext>
            </a:extLst>
          </p:cNvPr>
          <p:cNvSpPr txBox="1"/>
          <p:nvPr/>
        </p:nvSpPr>
        <p:spPr>
          <a:xfrm>
            <a:off x="1769754" y="1408034"/>
            <a:ext cx="365806" cy="461665"/>
          </a:xfrm>
          <a:prstGeom prst="rect">
            <a:avLst/>
          </a:prstGeom>
          <a:noFill/>
        </p:spPr>
        <p:txBody>
          <a:bodyPr wrap="none" rtlCol="0">
            <a:spAutoFit/>
          </a:bodyPr>
          <a:lstStyle/>
          <a:p>
            <a:r>
              <a:rPr lang="en-US" altLang="zh-CN" sz="2400" i="0" dirty="0">
                <a:solidFill>
                  <a:srgbClr val="FF0000"/>
                </a:solidFill>
                <a:latin typeface="微软雅黑" panose="020B0503020204020204" pitchFamily="34" charset="-122"/>
                <a:ea typeface="微软雅黑" panose="020B0503020204020204" pitchFamily="34" charset="-122"/>
              </a:rPr>
              <a:t>1</a:t>
            </a:r>
            <a:endParaRPr lang="zh-CN" altLang="en-US" sz="2400" i="0" dirty="0">
              <a:solidFill>
                <a:srgbClr val="FF0000"/>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218F77BE-9E79-412C-AB33-A93592572EB1}"/>
              </a:ext>
            </a:extLst>
          </p:cNvPr>
          <p:cNvSpPr txBox="1"/>
          <p:nvPr/>
        </p:nvSpPr>
        <p:spPr>
          <a:xfrm>
            <a:off x="1769754" y="2967340"/>
            <a:ext cx="365806" cy="461665"/>
          </a:xfrm>
          <a:prstGeom prst="rect">
            <a:avLst/>
          </a:prstGeom>
          <a:noFill/>
        </p:spPr>
        <p:txBody>
          <a:bodyPr wrap="none" rtlCol="0">
            <a:spAutoFit/>
          </a:bodyPr>
          <a:lstStyle/>
          <a:p>
            <a:r>
              <a:rPr lang="en-US" altLang="zh-CN" sz="2400" i="0" dirty="0">
                <a:solidFill>
                  <a:srgbClr val="FF0000"/>
                </a:solidFill>
                <a:latin typeface="微软雅黑" panose="020B0503020204020204" pitchFamily="34" charset="-122"/>
                <a:ea typeface="微软雅黑" panose="020B0503020204020204" pitchFamily="34" charset="-122"/>
              </a:rPr>
              <a:t>2</a:t>
            </a:r>
            <a:endParaRPr lang="zh-CN" altLang="en-US" sz="2400" i="0" dirty="0">
              <a:solidFill>
                <a:srgbClr val="FF0000"/>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A417084F-8AD8-4B22-8176-AEF1902C5E44}"/>
              </a:ext>
            </a:extLst>
          </p:cNvPr>
          <p:cNvSpPr txBox="1"/>
          <p:nvPr/>
        </p:nvSpPr>
        <p:spPr>
          <a:xfrm>
            <a:off x="1769754" y="3933061"/>
            <a:ext cx="365806" cy="461665"/>
          </a:xfrm>
          <a:prstGeom prst="rect">
            <a:avLst/>
          </a:prstGeom>
          <a:noFill/>
        </p:spPr>
        <p:txBody>
          <a:bodyPr wrap="none" rtlCol="0">
            <a:spAutoFit/>
          </a:bodyPr>
          <a:lstStyle/>
          <a:p>
            <a:r>
              <a:rPr lang="en-US" altLang="zh-CN" sz="2400" i="0" dirty="0">
                <a:solidFill>
                  <a:srgbClr val="FF0000"/>
                </a:solidFill>
                <a:latin typeface="微软雅黑" panose="020B0503020204020204" pitchFamily="34" charset="-122"/>
                <a:ea typeface="微软雅黑" panose="020B0503020204020204" pitchFamily="34" charset="-122"/>
              </a:rPr>
              <a:t>3</a:t>
            </a:r>
            <a:endParaRPr lang="zh-CN" altLang="en-US" sz="2400" i="0" dirty="0">
              <a:solidFill>
                <a:srgbClr val="FF0000"/>
              </a:solidFill>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498C3F33-0E80-4906-B383-52E1803AFA13}"/>
              </a:ext>
            </a:extLst>
          </p:cNvPr>
          <p:cNvSpPr txBox="1"/>
          <p:nvPr/>
        </p:nvSpPr>
        <p:spPr>
          <a:xfrm>
            <a:off x="1769754" y="4885115"/>
            <a:ext cx="365806" cy="461665"/>
          </a:xfrm>
          <a:prstGeom prst="rect">
            <a:avLst/>
          </a:prstGeom>
          <a:noFill/>
        </p:spPr>
        <p:txBody>
          <a:bodyPr wrap="none" rtlCol="0">
            <a:spAutoFit/>
          </a:bodyPr>
          <a:lstStyle/>
          <a:p>
            <a:r>
              <a:rPr lang="en-US" altLang="zh-CN" sz="2400" i="0" dirty="0">
                <a:solidFill>
                  <a:srgbClr val="FF0000"/>
                </a:solidFill>
                <a:latin typeface="微软雅黑" panose="020B0503020204020204" pitchFamily="34" charset="-122"/>
                <a:ea typeface="微软雅黑" panose="020B0503020204020204" pitchFamily="34" charset="-122"/>
              </a:rPr>
              <a:t>4</a:t>
            </a:r>
            <a:endParaRPr lang="zh-CN" altLang="en-US" sz="2400" i="0" dirty="0">
              <a:solidFill>
                <a:srgbClr val="FF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FE142900-C489-4D58-B203-EC9BA48053F2}"/>
              </a:ext>
            </a:extLst>
          </p:cNvPr>
          <p:cNvSpPr txBox="1"/>
          <p:nvPr/>
        </p:nvSpPr>
        <p:spPr>
          <a:xfrm>
            <a:off x="7009538" y="3955903"/>
            <a:ext cx="2706467" cy="369332"/>
          </a:xfrm>
          <a:prstGeom prst="rect">
            <a:avLst/>
          </a:prstGeom>
          <a:solidFill>
            <a:schemeClr val="bg1"/>
          </a:solidFill>
        </p:spPr>
        <p:txBody>
          <a:bodyPr wrap="square" rtlCol="0">
            <a:spAutoFit/>
          </a:bodyPr>
          <a:lstStyle/>
          <a:p>
            <a:r>
              <a:rPr lang="en-US" altLang="zh-CN" sz="1800" b="1" i="0" dirty="0">
                <a:latin typeface="+mn-lt"/>
                <a:ea typeface="宋体" panose="02010600030101010101" pitchFamily="2" charset="-122"/>
              </a:rPr>
              <a:t>, </a:t>
            </a:r>
            <a:r>
              <a:rPr lang="zh-CN" altLang="en-US" sz="1800" b="1" i="0" dirty="0">
                <a:latin typeface="+mn-lt"/>
                <a:ea typeface="宋体" panose="02010600030101010101" pitchFamily="2" charset="-122"/>
              </a:rPr>
              <a:t>并求取</a:t>
            </a:r>
            <a:r>
              <a:rPr lang="en-US" altLang="zh-CN" sz="1800" b="1" dirty="0">
                <a:latin typeface="+mn-lt"/>
                <a:ea typeface="宋体" panose="02010600030101010101" pitchFamily="2" charset="-122"/>
              </a:rPr>
              <a:t>f </a:t>
            </a:r>
            <a:r>
              <a:rPr lang="zh-CN" altLang="en-US" sz="1800" b="1" i="0" dirty="0">
                <a:latin typeface="+mn-lt"/>
                <a:ea typeface="宋体" panose="02010600030101010101" pitchFamily="2" charset="-122"/>
              </a:rPr>
              <a:t>的反函数。</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p:txBody>
          <a:bodyPr/>
          <a:lstStyle/>
          <a:p>
            <a:r>
              <a:rPr lang="zh-CN" altLang="en-US" sz="2800"/>
              <a:t>函数与集合</a:t>
            </a:r>
          </a:p>
        </p:txBody>
      </p:sp>
      <p:sp>
        <p:nvSpPr>
          <p:cNvPr id="77826" name="Rectangle 3"/>
          <p:cNvSpPr>
            <a:spLocks noGrp="1" noChangeArrowheads="1"/>
          </p:cNvSpPr>
          <p:nvPr>
            <p:ph idx="1"/>
          </p:nvPr>
        </p:nvSpPr>
        <p:spPr>
          <a:xfrm>
            <a:off x="1415480" y="1484784"/>
            <a:ext cx="9073008" cy="4557911"/>
          </a:xfrm>
        </p:spPr>
        <p:txBody>
          <a:bodyPr/>
          <a:lstStyle/>
          <a:p>
            <a:r>
              <a:rPr lang="zh-CN" altLang="en-US" sz="2400" dirty="0"/>
              <a:t>集合</a:t>
            </a:r>
          </a:p>
          <a:p>
            <a:pPr lvl="2"/>
            <a:r>
              <a:rPr lang="zh-CN" altLang="en-US" dirty="0">
                <a:latin typeface="仿宋_GB2312" panose="02010609030101010101" pitchFamily="49" charset="-122"/>
                <a:ea typeface="仿宋_GB2312" panose="02010609030101010101" pitchFamily="49" charset="-122"/>
              </a:rPr>
              <a:t>集合的表示、子集、集合</a:t>
            </a:r>
            <a:r>
              <a:rPr lang="zh-CN" altLang="en-US" dirty="0">
                <a:latin typeface="仿宋" panose="02010609060101010101" pitchFamily="49" charset="-122"/>
                <a:ea typeface="仿宋" panose="02010609060101010101" pitchFamily="49" charset="-122"/>
              </a:rPr>
              <a:t>的基数</a:t>
            </a:r>
            <a:r>
              <a:rPr lang="zh-CN" altLang="en-US" dirty="0">
                <a:latin typeface="仿宋_GB2312" panose="02010609030101010101" pitchFamily="49" charset="-122"/>
                <a:ea typeface="仿宋_GB2312" panose="02010609030101010101" pitchFamily="49" charset="-122"/>
              </a:rPr>
              <a:t>、幂集合、笛卡尔积</a:t>
            </a:r>
          </a:p>
          <a:p>
            <a:pPr lvl="2"/>
            <a:r>
              <a:rPr lang="zh-CN" altLang="en-US" dirty="0">
                <a:latin typeface="仿宋_GB2312" panose="02010609030101010101" pitchFamily="49" charset="-122"/>
                <a:ea typeface="仿宋_GB2312" panose="02010609030101010101" pitchFamily="49" charset="-122"/>
              </a:rPr>
              <a:t>集合运算、集合的计算机表示方法</a:t>
            </a:r>
          </a:p>
          <a:p>
            <a:r>
              <a:rPr lang="zh-CN" altLang="en-US" sz="2400" dirty="0"/>
              <a:t>函数</a:t>
            </a:r>
          </a:p>
          <a:p>
            <a:pPr lvl="2"/>
            <a:r>
              <a:rPr lang="zh-CN" altLang="en-US" dirty="0">
                <a:latin typeface="仿宋_GB2312" panose="02010609030101010101" pitchFamily="49" charset="-122"/>
                <a:ea typeface="仿宋_GB2312" panose="02010609030101010101" pitchFamily="49" charset="-122"/>
              </a:rPr>
              <a:t>函数的定义、定义域、伴域、值域</a:t>
            </a:r>
            <a:endParaRPr lang="en-US" altLang="zh-CN" dirty="0">
              <a:latin typeface="仿宋_GB2312" panose="02010609030101010101" pitchFamily="49" charset="-122"/>
              <a:ea typeface="仿宋_GB2312" panose="02010609030101010101" pitchFamily="49" charset="-122"/>
            </a:endParaRPr>
          </a:p>
          <a:p>
            <a:pPr lvl="2"/>
            <a:r>
              <a:rPr lang="zh-CN" altLang="en-US" dirty="0">
                <a:latin typeface="仿宋_GB2312" panose="02010609030101010101" pitchFamily="49" charset="-122"/>
                <a:ea typeface="仿宋_GB2312" panose="02010609030101010101" pitchFamily="49" charset="-122"/>
              </a:rPr>
              <a:t>一对一函数、映上函数、一一对应函数</a:t>
            </a:r>
            <a:endParaRPr lang="en-US" altLang="zh-CN" dirty="0">
              <a:latin typeface="仿宋_GB2312" panose="02010609030101010101" pitchFamily="49" charset="-122"/>
              <a:ea typeface="仿宋_GB2312" panose="02010609030101010101" pitchFamily="49" charset="-122"/>
            </a:endParaRPr>
          </a:p>
          <a:p>
            <a:pPr lvl="2"/>
            <a:r>
              <a:rPr lang="zh-CN" altLang="en-US" dirty="0">
                <a:latin typeface="仿宋_GB2312" panose="02010609030101010101" pitchFamily="49" charset="-122"/>
                <a:ea typeface="仿宋_GB2312" panose="02010609030101010101" pitchFamily="49" charset="-122"/>
              </a:rPr>
              <a:t>反函数、函数组合</a:t>
            </a:r>
            <a:endParaRPr lang="en-US" altLang="zh-CN" dirty="0">
              <a:latin typeface="仿宋_GB2312" panose="02010609030101010101" pitchFamily="49" charset="-122"/>
              <a:ea typeface="仿宋_GB2312" panose="02010609030101010101" pitchFamily="49" charset="-122"/>
            </a:endParaRPr>
          </a:p>
          <a:p>
            <a:pPr lvl="2"/>
            <a:r>
              <a:rPr lang="zh-CN" altLang="en-US" dirty="0">
                <a:latin typeface="仿宋" panose="02010609060101010101" pitchFamily="49" charset="-122"/>
                <a:ea typeface="仿宋" panose="02010609060101010101" pitchFamily="49" charset="-122"/>
              </a:rPr>
              <a:t>取整</a:t>
            </a:r>
            <a:r>
              <a:rPr lang="zh-CN" altLang="en-US" dirty="0">
                <a:latin typeface="仿宋_GB2312" panose="02010609030101010101" pitchFamily="49" charset="-122"/>
                <a:ea typeface="仿宋_GB2312" panose="02010609030101010101" pitchFamily="49" charset="-122"/>
              </a:rPr>
              <a:t>函数</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pPr>
              <a:defRPr/>
            </a:pPr>
            <a:r>
              <a:rPr lang="en-US" altLang="zh-CN"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DEFINITION 1.  </a:t>
            </a:r>
            <a:r>
              <a:rPr lang="zh-CN" altLang="en-US"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函数</a:t>
            </a:r>
          </a:p>
        </p:txBody>
      </p:sp>
      <p:sp>
        <p:nvSpPr>
          <p:cNvPr id="257027" name="Rectangle 3"/>
          <p:cNvSpPr>
            <a:spLocks noGrp="1" noChangeArrowheads="1"/>
          </p:cNvSpPr>
          <p:nvPr>
            <p:ph idx="1"/>
          </p:nvPr>
        </p:nvSpPr>
        <p:spPr>
          <a:xfrm>
            <a:off x="928898" y="1556792"/>
            <a:ext cx="10351678" cy="2271712"/>
          </a:xfrm>
          <a:solidFill>
            <a:schemeClr val="bg1"/>
          </a:solidFill>
          <a:ln>
            <a:solidFill>
              <a:schemeClr val="tx1"/>
            </a:solidFill>
          </a:ln>
          <a:effectLst>
            <a:outerShdw dist="107763" dir="13500000" algn="ctr" rotWithShape="0">
              <a:schemeClr val="bg2"/>
            </a:outerShdw>
          </a:effectLst>
        </p:spPr>
        <p:txBody>
          <a:bodyPr/>
          <a:lstStyle/>
          <a:p>
            <a:pPr>
              <a:lnSpc>
                <a:spcPct val="150000"/>
              </a:lnSpc>
              <a:defRPr/>
            </a:pPr>
            <a:r>
              <a:rPr lang="zh-CN" altLang="en-US" dirty="0"/>
              <a:t>设</a:t>
            </a:r>
            <a:r>
              <a:rPr lang="en-US" altLang="zh-CN" dirty="0"/>
              <a:t>A</a:t>
            </a:r>
            <a:r>
              <a:rPr lang="zh-CN" altLang="en-US" dirty="0"/>
              <a:t>和</a:t>
            </a:r>
            <a:r>
              <a:rPr lang="en-US" altLang="zh-CN" dirty="0"/>
              <a:t>B</a:t>
            </a:r>
            <a:r>
              <a:rPr lang="zh-CN" altLang="en-US" dirty="0"/>
              <a:t>是两个集合，如果存在对应关系 </a:t>
            </a:r>
            <a:r>
              <a:rPr lang="en-US" altLang="zh-CN" i="1" dirty="0"/>
              <a:t>f</a:t>
            </a:r>
            <a:r>
              <a:rPr lang="zh-CN" altLang="en-US" dirty="0"/>
              <a:t>，使对任意的</a:t>
            </a:r>
            <a:r>
              <a:rPr lang="en-US" altLang="zh-CN" i="1" dirty="0"/>
              <a:t>a </a:t>
            </a:r>
            <a:r>
              <a:rPr lang="en-US" altLang="zh-CN" dirty="0">
                <a:sym typeface="Symbol" panose="05050102010706020507" pitchFamily="18" charset="2"/>
              </a:rPr>
              <a:t>A</a:t>
            </a:r>
            <a:r>
              <a:rPr lang="zh-CN" altLang="en-US" dirty="0">
                <a:sym typeface="Symbol" panose="05050102010706020507" pitchFamily="18" charset="2"/>
              </a:rPr>
              <a:t>，都存在唯一的</a:t>
            </a:r>
            <a:r>
              <a:rPr lang="en-US" altLang="zh-CN" i="1" dirty="0">
                <a:sym typeface="Symbol" panose="05050102010706020507" pitchFamily="18" charset="2"/>
              </a:rPr>
              <a:t>b </a:t>
            </a:r>
            <a:r>
              <a:rPr lang="en-US" altLang="zh-CN" dirty="0">
                <a:sym typeface="Symbol" panose="05050102010706020507" pitchFamily="18" charset="2"/>
              </a:rPr>
              <a:t>B</a:t>
            </a:r>
            <a:r>
              <a:rPr lang="zh-CN" altLang="en-US" dirty="0">
                <a:sym typeface="Symbol" panose="05050102010706020507" pitchFamily="18" charset="2"/>
              </a:rPr>
              <a:t>与它对应，则称  </a:t>
            </a:r>
            <a:r>
              <a:rPr lang="en-US" altLang="zh-CN" i="1" dirty="0">
                <a:sym typeface="Symbol" panose="05050102010706020507" pitchFamily="18" charset="2"/>
              </a:rPr>
              <a:t>f </a:t>
            </a:r>
            <a:r>
              <a:rPr lang="zh-CN" altLang="en-US" dirty="0">
                <a:sym typeface="Symbol" panose="05050102010706020507" pitchFamily="18" charset="2"/>
              </a:rPr>
              <a:t>是从</a:t>
            </a:r>
            <a:r>
              <a:rPr lang="en-US" altLang="zh-CN" dirty="0">
                <a:sym typeface="Symbol" panose="05050102010706020507" pitchFamily="18" charset="2"/>
              </a:rPr>
              <a:t>A</a:t>
            </a:r>
            <a:r>
              <a:rPr lang="zh-CN" altLang="en-US" dirty="0">
                <a:sym typeface="Symbol" panose="05050102010706020507" pitchFamily="18" charset="2"/>
              </a:rPr>
              <a:t>到</a:t>
            </a:r>
            <a:r>
              <a:rPr lang="en-US" altLang="zh-CN" dirty="0">
                <a:sym typeface="Symbol" panose="05050102010706020507" pitchFamily="18" charset="2"/>
              </a:rPr>
              <a:t>B</a:t>
            </a:r>
            <a:r>
              <a:rPr lang="zh-CN" altLang="en-US" dirty="0">
                <a:sym typeface="Symbol" panose="05050102010706020507" pitchFamily="18" charset="2"/>
              </a:rPr>
              <a:t>的</a:t>
            </a:r>
            <a:r>
              <a:rPr lang="zh-CN" altLang="en-US" dirty="0">
                <a:solidFill>
                  <a:srgbClr val="C00000"/>
                </a:solidFill>
                <a:sym typeface="Symbol" panose="05050102010706020507" pitchFamily="18" charset="2"/>
              </a:rPr>
              <a:t>函数</a:t>
            </a:r>
            <a:r>
              <a:rPr lang="zh-CN" altLang="en-US" dirty="0">
                <a:sym typeface="Symbol" panose="05050102010706020507" pitchFamily="18" charset="2"/>
              </a:rPr>
              <a:t>，记为</a:t>
            </a:r>
            <a:endParaRPr lang="en-US" altLang="zh-CN" dirty="0">
              <a:sym typeface="Symbol" panose="05050102010706020507" pitchFamily="18" charset="2"/>
            </a:endParaRPr>
          </a:p>
          <a:p>
            <a:pPr marL="0" indent="0">
              <a:lnSpc>
                <a:spcPct val="150000"/>
              </a:lnSpc>
              <a:buNone/>
              <a:defRPr/>
            </a:pPr>
            <a:r>
              <a:rPr lang="en-US" altLang="zh-CN" i="1" dirty="0">
                <a:sym typeface="Symbol" panose="05050102010706020507" pitchFamily="18" charset="2"/>
              </a:rPr>
              <a:t>      </a:t>
            </a:r>
            <a:r>
              <a:rPr lang="en-US" altLang="zh-CN" i="1" dirty="0"/>
              <a:t>f </a:t>
            </a:r>
            <a:r>
              <a:rPr lang="en-US" altLang="zh-CN" dirty="0"/>
              <a:t>: A→B. </a:t>
            </a:r>
          </a:p>
        </p:txBody>
      </p:sp>
      <p:grpSp>
        <p:nvGrpSpPr>
          <p:cNvPr id="6" name="组合 5"/>
          <p:cNvGrpSpPr/>
          <p:nvPr/>
        </p:nvGrpSpPr>
        <p:grpSpPr bwMode="auto">
          <a:xfrm>
            <a:off x="3791744" y="3858931"/>
            <a:ext cx="3986212" cy="2676525"/>
            <a:chOff x="1285852" y="3896029"/>
            <a:chExt cx="3986241" cy="2676243"/>
          </a:xfrm>
        </p:grpSpPr>
        <p:pic>
          <p:nvPicPr>
            <p:cNvPr id="21508"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285852" y="4143380"/>
              <a:ext cx="3986241" cy="2428892"/>
            </a:xfrm>
            <a:prstGeom prst="rect">
              <a:avLst/>
            </a:prstGeom>
            <a:noFill/>
            <a:ln w="9525">
              <a:noFill/>
              <a:miter lim="800000"/>
              <a:headEnd/>
              <a:tailEnd/>
            </a:ln>
          </p:spPr>
        </p:pic>
        <p:sp>
          <p:nvSpPr>
            <p:cNvPr id="5" name="TextBox 4"/>
            <p:cNvSpPr txBox="1"/>
            <p:nvPr/>
          </p:nvSpPr>
          <p:spPr>
            <a:xfrm>
              <a:off x="3428993" y="3896029"/>
              <a:ext cx="269877" cy="461913"/>
            </a:xfrm>
            <a:prstGeom prst="rect">
              <a:avLst/>
            </a:prstGeom>
            <a:noFill/>
          </p:spPr>
          <p:txBody>
            <a:bodyPr wrap="none">
              <a:spAutoFit/>
            </a:bodyPr>
            <a:lstStyle/>
            <a:p>
              <a:pPr latinLnBrk="1">
                <a:defRPr/>
              </a:pPr>
              <a:r>
                <a:rPr lang="en-US" altLang="zh-CN" sz="2400" dirty="0">
                  <a:latin typeface="+mn-lt"/>
                  <a:ea typeface="楷体_GB2312" panose="02010609030101010101" pitchFamily="49" charset="-122"/>
                </a:rPr>
                <a:t>f</a:t>
              </a:r>
              <a:endParaRPr lang="zh-CN" altLang="en-US" sz="2400" dirty="0">
                <a:latin typeface="+mn-lt"/>
                <a:ea typeface="楷体_GB2312" panose="0201060903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a:defRPr/>
            </a:pPr>
            <a:r>
              <a:rPr lang="en-US" altLang="zh-CN"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DEFINITION 2.  </a:t>
            </a:r>
          </a:p>
        </p:txBody>
      </p:sp>
      <p:sp>
        <p:nvSpPr>
          <p:cNvPr id="258051" name="Rectangle 3"/>
          <p:cNvSpPr>
            <a:spLocks noGrp="1" noChangeArrowheads="1"/>
          </p:cNvSpPr>
          <p:nvPr>
            <p:ph idx="1"/>
          </p:nvPr>
        </p:nvSpPr>
        <p:spPr>
          <a:xfrm>
            <a:off x="911424" y="1428750"/>
            <a:ext cx="10512028" cy="2286000"/>
          </a:xfrm>
          <a:solidFill>
            <a:schemeClr val="bg1"/>
          </a:solidFill>
          <a:ln>
            <a:solidFill>
              <a:schemeClr val="tx1"/>
            </a:solidFill>
          </a:ln>
          <a:effectLst>
            <a:outerShdw dist="107763" dir="13500000" algn="ctr" rotWithShape="0">
              <a:schemeClr val="bg2"/>
            </a:outerShdw>
          </a:effectLst>
        </p:spPr>
        <p:txBody>
          <a:bodyPr/>
          <a:lstStyle/>
          <a:p>
            <a:pPr>
              <a:lnSpc>
                <a:spcPct val="150000"/>
              </a:lnSpc>
              <a:defRPr/>
            </a:pPr>
            <a:r>
              <a:rPr lang="zh-CN" altLang="en-US" dirty="0"/>
              <a:t>如果</a:t>
            </a:r>
            <a:r>
              <a:rPr lang="en-US" altLang="zh-CN" i="1" dirty="0"/>
              <a:t>f</a:t>
            </a:r>
            <a:r>
              <a:rPr lang="zh-CN" altLang="en-US" dirty="0"/>
              <a:t>是从</a:t>
            </a:r>
            <a:r>
              <a:rPr lang="en-US" altLang="zh-CN" dirty="0"/>
              <a:t>A</a:t>
            </a:r>
            <a:r>
              <a:rPr lang="zh-CN" altLang="en-US" dirty="0"/>
              <a:t>到</a:t>
            </a:r>
            <a:r>
              <a:rPr lang="en-US" altLang="zh-CN" dirty="0"/>
              <a:t>B</a:t>
            </a:r>
            <a:r>
              <a:rPr lang="zh-CN" altLang="en-US" dirty="0"/>
              <a:t>的函数，则</a:t>
            </a:r>
            <a:r>
              <a:rPr lang="en-US" altLang="zh-CN" dirty="0"/>
              <a:t>A</a:t>
            </a:r>
            <a:r>
              <a:rPr lang="zh-CN" altLang="en-US" dirty="0"/>
              <a:t>称为</a:t>
            </a:r>
            <a:r>
              <a:rPr lang="en-US" altLang="zh-CN" i="1" dirty="0"/>
              <a:t>f</a:t>
            </a:r>
            <a:r>
              <a:rPr lang="zh-CN" altLang="en-US" dirty="0"/>
              <a:t>的</a:t>
            </a:r>
            <a:r>
              <a:rPr lang="zh-CN" altLang="en-US" dirty="0">
                <a:solidFill>
                  <a:srgbClr val="C00000"/>
                </a:solidFill>
              </a:rPr>
              <a:t>定义域</a:t>
            </a:r>
            <a:r>
              <a:rPr lang="zh-CN" altLang="en-US" dirty="0"/>
              <a:t>，</a:t>
            </a:r>
            <a:r>
              <a:rPr lang="en-US" altLang="zh-CN" dirty="0"/>
              <a:t>B</a:t>
            </a:r>
            <a:r>
              <a:rPr lang="zh-CN" altLang="en-US" dirty="0"/>
              <a:t>为 </a:t>
            </a:r>
            <a:r>
              <a:rPr lang="en-US" altLang="zh-CN" i="1" dirty="0"/>
              <a:t>f </a:t>
            </a:r>
            <a:r>
              <a:rPr lang="zh-CN" altLang="en-US" dirty="0"/>
              <a:t>的</a:t>
            </a:r>
            <a:r>
              <a:rPr lang="zh-CN" altLang="en-US" dirty="0">
                <a:solidFill>
                  <a:srgbClr val="C00000"/>
                </a:solidFill>
              </a:rPr>
              <a:t>伴域</a:t>
            </a:r>
            <a:r>
              <a:rPr lang="zh-CN" altLang="en-US" dirty="0"/>
              <a:t>。如果</a:t>
            </a:r>
            <a:r>
              <a:rPr lang="en-US" altLang="zh-CN" i="1" dirty="0"/>
              <a:t>f </a:t>
            </a:r>
            <a:r>
              <a:rPr lang="en-US" altLang="zh-CN" dirty="0"/>
              <a:t>(</a:t>
            </a:r>
            <a:r>
              <a:rPr lang="en-US" altLang="zh-CN" i="1" dirty="0"/>
              <a:t>a</a:t>
            </a:r>
            <a:r>
              <a:rPr lang="en-US" altLang="zh-CN" dirty="0"/>
              <a:t>)=</a:t>
            </a:r>
            <a:r>
              <a:rPr lang="en-US" altLang="zh-CN" i="1" dirty="0"/>
              <a:t>b</a:t>
            </a:r>
            <a:r>
              <a:rPr lang="zh-CN" altLang="en-US" dirty="0"/>
              <a:t>，则称</a:t>
            </a:r>
            <a:r>
              <a:rPr lang="en-US" altLang="zh-CN" i="1" dirty="0"/>
              <a:t>b</a:t>
            </a:r>
            <a:r>
              <a:rPr lang="zh-CN" altLang="en-US" dirty="0"/>
              <a:t>是</a:t>
            </a:r>
            <a:r>
              <a:rPr lang="en-US" altLang="zh-CN" i="1" dirty="0"/>
              <a:t>a</a:t>
            </a:r>
            <a:r>
              <a:rPr lang="zh-CN" altLang="en-US" dirty="0"/>
              <a:t>的</a:t>
            </a:r>
            <a:r>
              <a:rPr lang="zh-CN" altLang="en-US" dirty="0">
                <a:solidFill>
                  <a:srgbClr val="C00000"/>
                </a:solidFill>
              </a:rPr>
              <a:t>像</a:t>
            </a:r>
            <a:r>
              <a:rPr lang="zh-CN" altLang="en-US" dirty="0"/>
              <a:t>，</a:t>
            </a:r>
            <a:r>
              <a:rPr lang="en-US" altLang="zh-CN" i="1" dirty="0"/>
              <a:t>a</a:t>
            </a:r>
            <a:r>
              <a:rPr lang="zh-CN" altLang="en-US" dirty="0"/>
              <a:t>是</a:t>
            </a:r>
            <a:r>
              <a:rPr lang="en-US" altLang="zh-CN" i="1" dirty="0"/>
              <a:t>b</a:t>
            </a:r>
            <a:r>
              <a:rPr lang="zh-CN" altLang="en-US" dirty="0"/>
              <a:t>的</a:t>
            </a:r>
            <a:r>
              <a:rPr lang="zh-CN" altLang="en-US" dirty="0">
                <a:solidFill>
                  <a:srgbClr val="C00000"/>
                </a:solidFill>
              </a:rPr>
              <a:t>原像</a:t>
            </a:r>
            <a:r>
              <a:rPr lang="zh-CN" altLang="en-US" dirty="0"/>
              <a:t>。</a:t>
            </a:r>
            <a:r>
              <a:rPr lang="en-US" altLang="zh-CN" dirty="0"/>
              <a:t>A</a:t>
            </a:r>
            <a:r>
              <a:rPr lang="zh-CN" altLang="en-US" dirty="0"/>
              <a:t>中所有元素的像的集合称为</a:t>
            </a:r>
            <a:r>
              <a:rPr lang="en-US" altLang="zh-CN" i="1" dirty="0"/>
              <a:t>f </a:t>
            </a:r>
            <a:r>
              <a:rPr lang="zh-CN" altLang="en-US" dirty="0"/>
              <a:t>的</a:t>
            </a:r>
            <a:r>
              <a:rPr lang="zh-CN" altLang="en-US" dirty="0">
                <a:solidFill>
                  <a:srgbClr val="C00000"/>
                </a:solidFill>
              </a:rPr>
              <a:t>值域</a:t>
            </a:r>
            <a:r>
              <a:rPr lang="zh-CN" altLang="en-US" dirty="0"/>
              <a:t>。</a:t>
            </a:r>
          </a:p>
        </p:txBody>
      </p:sp>
      <p:sp>
        <p:nvSpPr>
          <p:cNvPr id="258052" name="Text Box 4"/>
          <p:cNvSpPr txBox="1">
            <a:spLocks noChangeArrowheads="1"/>
          </p:cNvSpPr>
          <p:nvPr/>
        </p:nvSpPr>
        <p:spPr bwMode="auto">
          <a:xfrm>
            <a:off x="1395418" y="3837650"/>
            <a:ext cx="4000500" cy="2678112"/>
          </a:xfrm>
          <a:prstGeom prst="rect">
            <a:avLst/>
          </a:prstGeom>
          <a:noFill/>
          <a:ln w="9525">
            <a:noFill/>
            <a:miter lim="800000"/>
          </a:ln>
          <a:effectLst/>
        </p:spPr>
        <p:txBody>
          <a:bodyPr>
            <a:spAutoFit/>
          </a:bodyPr>
          <a:lstStyle/>
          <a:p>
            <a:pPr latinLnBrk="1">
              <a:lnSpc>
                <a:spcPct val="120000"/>
              </a:lnSpc>
              <a:defRPr/>
            </a:pPr>
            <a:r>
              <a:rPr lang="en-US" altLang="zh-CN" i="0" dirty="0">
                <a:latin typeface="+mn-lt"/>
                <a:ea typeface="仿宋_GB2312" panose="02010609030101010101" pitchFamily="49" charset="-122"/>
              </a:rPr>
              <a:t>A</a:t>
            </a:r>
            <a:r>
              <a:rPr lang="zh-CN" altLang="en-US" i="0" dirty="0">
                <a:latin typeface="+mn-lt"/>
                <a:ea typeface="仿宋_GB2312" panose="02010609030101010101" pitchFamily="49" charset="-122"/>
              </a:rPr>
              <a:t>：定义域</a:t>
            </a:r>
            <a:r>
              <a:rPr lang="en-US" altLang="zh-CN" i="0" dirty="0">
                <a:latin typeface="+mn-lt"/>
                <a:ea typeface="仿宋_GB2312" panose="02010609030101010101" pitchFamily="49" charset="-122"/>
              </a:rPr>
              <a:t>/domain  </a:t>
            </a:r>
          </a:p>
          <a:p>
            <a:pPr latinLnBrk="1">
              <a:lnSpc>
                <a:spcPct val="120000"/>
              </a:lnSpc>
              <a:defRPr/>
            </a:pPr>
            <a:r>
              <a:rPr lang="en-US" altLang="zh-CN" i="0" dirty="0">
                <a:latin typeface="+mn-lt"/>
                <a:ea typeface="仿宋_GB2312" panose="02010609030101010101" pitchFamily="49" charset="-122"/>
              </a:rPr>
              <a:t>B</a:t>
            </a:r>
            <a:r>
              <a:rPr lang="zh-CN" altLang="en-US" i="0" dirty="0">
                <a:latin typeface="+mn-lt"/>
                <a:ea typeface="仿宋_GB2312" panose="02010609030101010101" pitchFamily="49" charset="-122"/>
              </a:rPr>
              <a:t>：伴域</a:t>
            </a:r>
            <a:r>
              <a:rPr lang="en-US" altLang="zh-CN" i="0" dirty="0">
                <a:latin typeface="+mn-lt"/>
                <a:ea typeface="仿宋_GB2312" panose="02010609030101010101" pitchFamily="49" charset="-122"/>
              </a:rPr>
              <a:t>/</a:t>
            </a:r>
            <a:r>
              <a:rPr lang="en-US" altLang="zh-CN" i="0" dirty="0" err="1">
                <a:latin typeface="+mn-lt"/>
                <a:ea typeface="仿宋_GB2312" panose="02010609030101010101" pitchFamily="49" charset="-122"/>
              </a:rPr>
              <a:t>codomain</a:t>
            </a:r>
            <a:r>
              <a:rPr lang="en-US" altLang="zh-CN" i="0" dirty="0">
                <a:latin typeface="+mn-lt"/>
                <a:ea typeface="仿宋_GB2312" panose="02010609030101010101" pitchFamily="49" charset="-122"/>
              </a:rPr>
              <a:t>           </a:t>
            </a:r>
          </a:p>
          <a:p>
            <a:pPr latinLnBrk="1">
              <a:lnSpc>
                <a:spcPct val="120000"/>
              </a:lnSpc>
              <a:defRPr/>
            </a:pPr>
            <a:r>
              <a:rPr lang="en-US" altLang="zh-CN" dirty="0">
                <a:latin typeface="+mn-lt"/>
                <a:ea typeface="仿宋_GB2312" panose="02010609030101010101" pitchFamily="49" charset="-122"/>
              </a:rPr>
              <a:t>f </a:t>
            </a:r>
            <a:r>
              <a:rPr lang="en-US" altLang="zh-CN" i="0" dirty="0">
                <a:latin typeface="+mn-lt"/>
                <a:ea typeface="仿宋_GB2312" panose="02010609030101010101" pitchFamily="49" charset="-122"/>
              </a:rPr>
              <a:t>(A)</a:t>
            </a:r>
            <a:r>
              <a:rPr lang="zh-CN" altLang="en-US" i="0" dirty="0">
                <a:latin typeface="+mn-lt"/>
                <a:ea typeface="仿宋_GB2312" panose="02010609030101010101" pitchFamily="49" charset="-122"/>
              </a:rPr>
              <a:t>：值域</a:t>
            </a:r>
            <a:r>
              <a:rPr lang="en-US" altLang="zh-CN" i="0" dirty="0">
                <a:latin typeface="+mn-lt"/>
                <a:ea typeface="仿宋_GB2312" panose="02010609030101010101" pitchFamily="49" charset="-122"/>
              </a:rPr>
              <a:t>/range </a:t>
            </a:r>
          </a:p>
          <a:p>
            <a:pPr latinLnBrk="1">
              <a:lnSpc>
                <a:spcPct val="120000"/>
              </a:lnSpc>
              <a:defRPr/>
            </a:pPr>
            <a:r>
              <a:rPr lang="en-US" altLang="zh-CN" dirty="0">
                <a:latin typeface="+mn-lt"/>
                <a:ea typeface="仿宋_GB2312" panose="02010609030101010101" pitchFamily="49" charset="-122"/>
              </a:rPr>
              <a:t>a</a:t>
            </a:r>
            <a:r>
              <a:rPr lang="en-US" altLang="zh-CN" i="0" dirty="0">
                <a:latin typeface="+mn-lt"/>
                <a:ea typeface="仿宋_GB2312" panose="02010609030101010101" pitchFamily="49" charset="-122"/>
              </a:rPr>
              <a:t>: </a:t>
            </a:r>
            <a:r>
              <a:rPr lang="en-US" altLang="zh-CN" dirty="0">
                <a:latin typeface="+mn-lt"/>
                <a:ea typeface="仿宋_GB2312" panose="02010609030101010101" pitchFamily="49" charset="-122"/>
              </a:rPr>
              <a:t>b </a:t>
            </a:r>
            <a:r>
              <a:rPr lang="zh-CN" altLang="en-US" i="0" dirty="0">
                <a:latin typeface="+mn-lt"/>
                <a:ea typeface="仿宋_GB2312" panose="02010609030101010101" pitchFamily="49" charset="-122"/>
              </a:rPr>
              <a:t>的原像</a:t>
            </a:r>
            <a:r>
              <a:rPr lang="en-US" altLang="zh-CN" i="0" dirty="0">
                <a:latin typeface="+mn-lt"/>
                <a:ea typeface="仿宋_GB2312" panose="02010609030101010101" pitchFamily="49" charset="-122"/>
              </a:rPr>
              <a:t>/pre-image</a:t>
            </a:r>
          </a:p>
          <a:p>
            <a:pPr latinLnBrk="1">
              <a:lnSpc>
                <a:spcPct val="120000"/>
              </a:lnSpc>
              <a:defRPr/>
            </a:pPr>
            <a:r>
              <a:rPr lang="en-US" altLang="zh-CN" dirty="0">
                <a:latin typeface="+mn-lt"/>
                <a:ea typeface="仿宋_GB2312" panose="02010609030101010101" pitchFamily="49" charset="-122"/>
              </a:rPr>
              <a:t>b</a:t>
            </a:r>
            <a:r>
              <a:rPr lang="en-US" altLang="zh-CN" i="0" dirty="0">
                <a:latin typeface="+mn-lt"/>
                <a:ea typeface="仿宋_GB2312" panose="02010609030101010101" pitchFamily="49" charset="-122"/>
              </a:rPr>
              <a:t>: </a:t>
            </a:r>
            <a:r>
              <a:rPr lang="en-US" altLang="zh-CN" dirty="0">
                <a:latin typeface="+mn-lt"/>
                <a:ea typeface="仿宋_GB2312" panose="02010609030101010101" pitchFamily="49" charset="-122"/>
              </a:rPr>
              <a:t>a</a:t>
            </a:r>
            <a:r>
              <a:rPr lang="zh-CN" altLang="en-US" i="0" dirty="0">
                <a:latin typeface="+mn-lt"/>
                <a:ea typeface="仿宋_GB2312" panose="02010609030101010101" pitchFamily="49" charset="-122"/>
              </a:rPr>
              <a:t>的</a:t>
            </a:r>
            <a:r>
              <a:rPr lang="zh-CN" altLang="en-US" i="0" dirty="0">
                <a:ea typeface="仿宋_GB2312" panose="02010609030101010101" pitchFamily="49" charset="-122"/>
              </a:rPr>
              <a:t>像</a:t>
            </a:r>
            <a:r>
              <a:rPr lang="en-US" altLang="zh-CN" i="0" dirty="0">
                <a:latin typeface="+mn-lt"/>
                <a:ea typeface="仿宋_GB2312" panose="02010609030101010101" pitchFamily="49" charset="-122"/>
              </a:rPr>
              <a:t>/image</a:t>
            </a:r>
          </a:p>
        </p:txBody>
      </p:sp>
      <p:grpSp>
        <p:nvGrpSpPr>
          <p:cNvPr id="5" name="组合 4"/>
          <p:cNvGrpSpPr/>
          <p:nvPr/>
        </p:nvGrpSpPr>
        <p:grpSpPr bwMode="auto">
          <a:xfrm>
            <a:off x="5817405" y="3714492"/>
            <a:ext cx="3986213" cy="2676525"/>
            <a:chOff x="1285852" y="3896029"/>
            <a:chExt cx="3986241" cy="2676243"/>
          </a:xfrm>
        </p:grpSpPr>
        <p:pic>
          <p:nvPicPr>
            <p:cNvPr id="23557"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285852" y="4143380"/>
              <a:ext cx="3986241" cy="2428892"/>
            </a:xfrm>
            <a:prstGeom prst="rect">
              <a:avLst/>
            </a:prstGeom>
            <a:noFill/>
            <a:ln w="9525">
              <a:noFill/>
              <a:miter lim="800000"/>
              <a:headEnd/>
              <a:tailEnd/>
            </a:ln>
          </p:spPr>
        </p:pic>
        <p:sp>
          <p:nvSpPr>
            <p:cNvPr id="7" name="TextBox 6"/>
            <p:cNvSpPr txBox="1"/>
            <p:nvPr/>
          </p:nvSpPr>
          <p:spPr>
            <a:xfrm>
              <a:off x="3428992" y="3896029"/>
              <a:ext cx="269877" cy="461914"/>
            </a:xfrm>
            <a:prstGeom prst="rect">
              <a:avLst/>
            </a:prstGeom>
            <a:noFill/>
          </p:spPr>
          <p:txBody>
            <a:bodyPr wrap="none">
              <a:spAutoFit/>
            </a:bodyPr>
            <a:lstStyle/>
            <a:p>
              <a:pPr latinLnBrk="1">
                <a:defRPr/>
              </a:pPr>
              <a:r>
                <a:rPr lang="en-US" altLang="zh-CN" sz="2400" dirty="0">
                  <a:latin typeface="+mn-lt"/>
                  <a:ea typeface="楷体_GB2312" panose="02010609030101010101" pitchFamily="49" charset="-122"/>
                </a:rPr>
                <a:t>f</a:t>
              </a:r>
              <a:endParaRPr lang="zh-CN" altLang="en-US" sz="2400" dirty="0">
                <a:latin typeface="+mn-lt"/>
                <a:ea typeface="楷体_GB2312" panose="02010609030101010101" pitchFamily="49" charset="-122"/>
              </a:endParaRPr>
            </a:p>
          </p:txBody>
        </p:sp>
      </p:grpSp>
      <p:sp>
        <p:nvSpPr>
          <p:cNvPr id="8" name="圆角矩形标注 7"/>
          <p:cNvSpPr/>
          <p:nvPr/>
        </p:nvSpPr>
        <p:spPr bwMode="auto">
          <a:xfrm>
            <a:off x="9984432" y="5301208"/>
            <a:ext cx="1857356" cy="928694"/>
          </a:xfrm>
          <a:prstGeom prst="wedgeRoundRectCallout">
            <a:avLst>
              <a:gd name="adj1" fmla="val -63839"/>
              <a:gd name="adj2" fmla="val -91077"/>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lstStyle/>
          <a:p>
            <a:pPr algn="ctr" latinLnBrk="1"/>
            <a:r>
              <a:rPr lang="zh-CN" altLang="en-US" sz="2400" i="0" dirty="0">
                <a:solidFill>
                  <a:schemeClr val="tx1"/>
                </a:solidFill>
                <a:latin typeface="Times New Roman" panose="02020603050405020304" pitchFamily="18" charset="0"/>
                <a:ea typeface="华文细黑" panose="02010600040101010101" charset="-122"/>
              </a:rPr>
              <a:t>值域是伴域的子集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80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2" grpId="0"/>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r>
              <a:rPr lang="en-US" altLang="zh-CN"/>
              <a:t>EXAMPLE</a:t>
            </a:r>
          </a:p>
        </p:txBody>
      </p:sp>
      <p:sp>
        <p:nvSpPr>
          <p:cNvPr id="8" name="内容占位符 7"/>
          <p:cNvSpPr>
            <a:spLocks noGrp="1"/>
          </p:cNvSpPr>
          <p:nvPr>
            <p:ph idx="1"/>
          </p:nvPr>
        </p:nvSpPr>
        <p:spPr>
          <a:xfrm>
            <a:off x="839416" y="1367413"/>
            <a:ext cx="10560910" cy="2781667"/>
          </a:xfrm>
        </p:spPr>
        <p:txBody>
          <a:bodyPr/>
          <a:lstStyle/>
          <a:p>
            <a:pPr marL="441325" indent="-441325">
              <a:defRPr/>
            </a:pPr>
            <a:r>
              <a:rPr lang="en-US" altLang="zh-CN" dirty="0"/>
              <a:t>Let </a:t>
            </a:r>
            <a:r>
              <a:rPr lang="en-US" altLang="zh-CN" i="1" dirty="0"/>
              <a:t>f </a:t>
            </a:r>
            <a:r>
              <a:rPr lang="en-US" altLang="zh-CN" dirty="0"/>
              <a:t> be the function that assigns the last two bits of a bit string of length 2 or greater to that string.</a:t>
            </a:r>
          </a:p>
          <a:p>
            <a:pPr marL="841375" lvl="1" indent="-441325">
              <a:defRPr/>
            </a:pPr>
            <a:r>
              <a:rPr lang="en-US" altLang="zh-CN" dirty="0"/>
              <a:t>For example, </a:t>
            </a:r>
            <a:r>
              <a:rPr lang="en-US" altLang="zh-CN" i="1" dirty="0"/>
              <a:t>f</a:t>
            </a:r>
            <a:r>
              <a:rPr lang="en-US" altLang="zh-CN" dirty="0"/>
              <a:t>(11010) = 10. </a:t>
            </a:r>
          </a:p>
          <a:p>
            <a:pPr marL="841375" lvl="1" indent="-441325">
              <a:defRPr/>
            </a:pPr>
            <a:r>
              <a:rPr lang="en-US" altLang="zh-CN" dirty="0"/>
              <a:t>The </a:t>
            </a:r>
            <a:r>
              <a:rPr lang="en-US" altLang="zh-CN" dirty="0">
                <a:solidFill>
                  <a:schemeClr val="accent5">
                    <a:lumMod val="50000"/>
                  </a:schemeClr>
                </a:solidFill>
                <a:effectLst>
                  <a:outerShdw blurRad="38100" dist="38100" dir="2700000" algn="tl">
                    <a:srgbClr val="000000">
                      <a:alpha val="43137"/>
                    </a:srgbClr>
                  </a:outerShdw>
                </a:effectLst>
              </a:rPr>
              <a:t>domain</a:t>
            </a:r>
            <a:r>
              <a:rPr lang="en-US" altLang="zh-CN" dirty="0"/>
              <a:t> of </a:t>
            </a:r>
            <a:r>
              <a:rPr lang="en-US" altLang="zh-CN" i="1" dirty="0"/>
              <a:t>f</a:t>
            </a:r>
            <a:r>
              <a:rPr lang="en-US" altLang="zh-CN" dirty="0"/>
              <a:t> is the set of all bit strings of length 2 or greater</a:t>
            </a:r>
          </a:p>
          <a:p>
            <a:pPr marL="841375" lvl="1" indent="-441325">
              <a:defRPr/>
            </a:pPr>
            <a:r>
              <a:rPr lang="en-US" altLang="zh-CN" dirty="0"/>
              <a:t>Both the </a:t>
            </a:r>
            <a:r>
              <a:rPr lang="en-US" altLang="zh-CN" dirty="0" err="1">
                <a:solidFill>
                  <a:schemeClr val="accent5">
                    <a:lumMod val="50000"/>
                  </a:schemeClr>
                </a:solidFill>
                <a:effectLst>
                  <a:outerShdw blurRad="38100" dist="38100" dir="2700000" algn="tl">
                    <a:srgbClr val="000000">
                      <a:alpha val="43137"/>
                    </a:srgbClr>
                  </a:outerShdw>
                </a:effectLst>
              </a:rPr>
              <a:t>codomain</a:t>
            </a:r>
            <a:r>
              <a:rPr lang="en-US" altLang="zh-CN" dirty="0"/>
              <a:t> and </a:t>
            </a:r>
            <a:r>
              <a:rPr lang="en-US" altLang="zh-CN" dirty="0">
                <a:solidFill>
                  <a:schemeClr val="accent5">
                    <a:lumMod val="50000"/>
                  </a:schemeClr>
                </a:solidFill>
                <a:effectLst>
                  <a:outerShdw blurRad="38100" dist="38100" dir="2700000" algn="tl">
                    <a:srgbClr val="000000">
                      <a:alpha val="43137"/>
                    </a:srgbClr>
                  </a:outerShdw>
                </a:effectLst>
              </a:rPr>
              <a:t>range</a:t>
            </a:r>
            <a:r>
              <a:rPr lang="en-US" altLang="zh-CN" dirty="0"/>
              <a:t> are the set {00, 01, 10, 11}.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r>
              <a:rPr lang="en-US" altLang="zh-CN"/>
              <a:t>EXAMPLE</a:t>
            </a:r>
          </a:p>
        </p:txBody>
      </p:sp>
      <p:sp>
        <p:nvSpPr>
          <p:cNvPr id="8" name="内容占位符 7"/>
          <p:cNvSpPr>
            <a:spLocks noGrp="1"/>
          </p:cNvSpPr>
          <p:nvPr>
            <p:ph idx="1"/>
          </p:nvPr>
        </p:nvSpPr>
        <p:spPr>
          <a:xfrm>
            <a:off x="911424" y="1295405"/>
            <a:ext cx="10560910" cy="5133975"/>
          </a:xfrm>
        </p:spPr>
        <p:txBody>
          <a:bodyPr/>
          <a:lstStyle/>
          <a:p>
            <a:pPr marL="441325" indent="-441325">
              <a:defRPr/>
            </a:pPr>
            <a:r>
              <a:rPr lang="en-US" altLang="zh-CN" dirty="0"/>
              <a:t>Let </a:t>
            </a:r>
            <a:r>
              <a:rPr lang="en-US" altLang="zh-CN" i="1" dirty="0"/>
              <a:t>f </a:t>
            </a:r>
            <a:r>
              <a:rPr lang="en-US" altLang="zh-CN" dirty="0"/>
              <a:t>: Z</a:t>
            </a:r>
            <a:r>
              <a:rPr lang="zh-CN" altLang="en-US" dirty="0"/>
              <a:t>→</a:t>
            </a:r>
            <a:r>
              <a:rPr lang="en-US" altLang="zh-CN" dirty="0"/>
              <a:t>Z assign the square of an integer to this integer.  </a:t>
            </a:r>
            <a:r>
              <a:rPr lang="en-US" altLang="zh-CN" i="1" dirty="0"/>
              <a:t>f</a:t>
            </a:r>
            <a:r>
              <a:rPr lang="en-US" altLang="zh-CN" dirty="0"/>
              <a:t>(</a:t>
            </a:r>
            <a:r>
              <a:rPr lang="en-US" altLang="zh-CN" i="1" dirty="0"/>
              <a:t>x</a:t>
            </a:r>
            <a:r>
              <a:rPr lang="en-US" altLang="zh-CN" dirty="0"/>
              <a:t>) = </a:t>
            </a:r>
            <a:r>
              <a:rPr lang="en-US" altLang="zh-CN" i="1" dirty="0"/>
              <a:t>x</a:t>
            </a:r>
            <a:r>
              <a:rPr lang="en-US" altLang="zh-CN" baseline="30000" dirty="0"/>
              <a:t>2</a:t>
            </a:r>
            <a:endParaRPr lang="en-US" altLang="zh-CN" dirty="0"/>
          </a:p>
          <a:p>
            <a:pPr marL="841375" lvl="1" indent="-441325">
              <a:defRPr/>
            </a:pPr>
            <a:r>
              <a:rPr lang="en-US" altLang="zh-CN" dirty="0"/>
              <a:t>the domain of  </a:t>
            </a:r>
            <a:r>
              <a:rPr lang="en-US" altLang="zh-CN" i="1" dirty="0"/>
              <a:t>f   </a:t>
            </a:r>
            <a:r>
              <a:rPr lang="en-US" altLang="zh-CN" dirty="0"/>
              <a:t> is the set of all integers</a:t>
            </a:r>
          </a:p>
          <a:p>
            <a:pPr marL="841375" lvl="1" indent="-441325">
              <a:defRPr/>
            </a:pPr>
            <a:r>
              <a:rPr lang="en-US" altLang="zh-CN" dirty="0"/>
              <a:t>the </a:t>
            </a:r>
            <a:r>
              <a:rPr lang="en-US" altLang="zh-CN" dirty="0" err="1"/>
              <a:t>codomain</a:t>
            </a:r>
            <a:r>
              <a:rPr lang="en-US" altLang="zh-CN" dirty="0"/>
              <a:t> of  </a:t>
            </a:r>
            <a:r>
              <a:rPr lang="en-US" altLang="zh-CN" i="1" dirty="0"/>
              <a:t>f </a:t>
            </a:r>
            <a:r>
              <a:rPr lang="en-US" altLang="zh-CN" dirty="0"/>
              <a:t> to be the set of all integers</a:t>
            </a:r>
          </a:p>
          <a:p>
            <a:pPr marL="841375" lvl="1" indent="-441325">
              <a:defRPr/>
            </a:pPr>
            <a:r>
              <a:rPr lang="en-US" altLang="zh-CN" dirty="0"/>
              <a:t>the range of  </a:t>
            </a:r>
            <a:r>
              <a:rPr lang="en-US" altLang="zh-CN" i="1" dirty="0"/>
              <a:t>f </a:t>
            </a:r>
            <a:r>
              <a:rPr lang="en-US" altLang="zh-CN" dirty="0"/>
              <a:t> is the set of all integers that are perfect squares, namely, {0, 1, 4, 9,...}. </a:t>
            </a:r>
          </a:p>
          <a:p>
            <a:pPr marL="441325" indent="-441325">
              <a:defRPr/>
            </a:pPr>
            <a:r>
              <a:rPr lang="en-US" altLang="zh-CN" dirty="0"/>
              <a:t>The domain and </a:t>
            </a:r>
            <a:r>
              <a:rPr lang="en-US" altLang="zh-CN" dirty="0" err="1"/>
              <a:t>codomain</a:t>
            </a:r>
            <a:r>
              <a:rPr lang="en-US" altLang="zh-CN" dirty="0"/>
              <a:t> of functions are often specified in programming languages. </a:t>
            </a:r>
          </a:p>
          <a:p>
            <a:pPr marL="841375" lvl="1" indent="-441325">
              <a:defRPr/>
            </a:pPr>
            <a:r>
              <a:rPr lang="en-US" altLang="zh-CN" dirty="0"/>
              <a:t>the C statement       </a:t>
            </a:r>
            <a:r>
              <a:rPr lang="en-US" altLang="zh-CN" dirty="0" err="1">
                <a:solidFill>
                  <a:srgbClr val="C00000"/>
                </a:solidFill>
                <a:effectLst>
                  <a:outerShdw blurRad="38100" dist="38100" dir="2700000" algn="tl">
                    <a:srgbClr val="000000">
                      <a:alpha val="43137"/>
                    </a:srgbClr>
                  </a:outerShdw>
                </a:effectLst>
              </a:rPr>
              <a:t>int</a:t>
            </a:r>
            <a:r>
              <a:rPr lang="en-US" altLang="zh-CN" dirty="0">
                <a:solidFill>
                  <a:srgbClr val="C00000"/>
                </a:solidFill>
                <a:effectLst>
                  <a:outerShdw blurRad="38100" dist="38100" dir="2700000" algn="tl">
                    <a:srgbClr val="000000">
                      <a:alpha val="43137"/>
                    </a:srgbClr>
                  </a:outerShdw>
                </a:effectLst>
              </a:rPr>
              <a:t> floor(float x) { . . .}</a:t>
            </a:r>
            <a:endParaRPr lang="zh-CN" altLang="en-US" dirty="0">
              <a:solidFill>
                <a:srgbClr val="C0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pPr>
              <a:defRPr/>
            </a:pPr>
            <a:r>
              <a:rPr lang="en-US" altLang="zh-CN"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DEFINITION 3.  </a:t>
            </a:r>
            <a:r>
              <a:rPr lang="zh-CN" altLang="en-US"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函数的和</a:t>
            </a:r>
            <a:r>
              <a:rPr lang="en-US" altLang="zh-CN"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a:t>
            </a:r>
            <a:r>
              <a:rPr lang="zh-CN" altLang="en-US"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函数的积</a:t>
            </a:r>
          </a:p>
        </p:txBody>
      </p:sp>
      <p:sp>
        <p:nvSpPr>
          <p:cNvPr id="259075" name="Rectangle 3"/>
          <p:cNvSpPr>
            <a:spLocks noGrp="1" noChangeArrowheads="1"/>
          </p:cNvSpPr>
          <p:nvPr>
            <p:ph idx="1"/>
          </p:nvPr>
        </p:nvSpPr>
        <p:spPr>
          <a:xfrm>
            <a:off x="911424" y="1419225"/>
            <a:ext cx="10369152" cy="2795588"/>
          </a:xfrm>
          <a:solidFill>
            <a:schemeClr val="bg1"/>
          </a:solidFill>
          <a:ln>
            <a:solidFill>
              <a:schemeClr val="tx1"/>
            </a:solidFill>
          </a:ln>
          <a:effectLst>
            <a:outerShdw dist="107763" dir="13500000" algn="ctr" rotWithShape="0">
              <a:schemeClr val="bg2"/>
            </a:outerShdw>
          </a:effectLst>
        </p:spPr>
        <p:txBody>
          <a:bodyPr/>
          <a:lstStyle/>
          <a:p>
            <a:pPr marL="173355" indent="0">
              <a:lnSpc>
                <a:spcPct val="130000"/>
              </a:lnSpc>
              <a:buNone/>
              <a:defRPr/>
            </a:pPr>
            <a:r>
              <a:rPr lang="en-US" altLang="zh-CN" dirty="0">
                <a:ea typeface="黑体" panose="02010609060101010101" pitchFamily="2" charset="-122"/>
              </a:rPr>
              <a:t>Let </a:t>
            </a:r>
            <a:r>
              <a:rPr lang="en-US" altLang="zh-CN" i="1" dirty="0">
                <a:ea typeface="黑体" panose="02010609060101010101" pitchFamily="2" charset="-122"/>
              </a:rPr>
              <a:t>f</a:t>
            </a:r>
            <a:r>
              <a:rPr lang="en-US" altLang="zh-CN" baseline="-25000" dirty="0">
                <a:ea typeface="黑体" panose="02010609060101010101" pitchFamily="2" charset="-122"/>
              </a:rPr>
              <a:t>1</a:t>
            </a:r>
            <a:r>
              <a:rPr lang="en-US" altLang="zh-CN" dirty="0">
                <a:ea typeface="黑体" panose="02010609060101010101" pitchFamily="2" charset="-122"/>
              </a:rPr>
              <a:t> and </a:t>
            </a:r>
            <a:r>
              <a:rPr lang="en-US" altLang="zh-CN" i="1" dirty="0">
                <a:ea typeface="黑体" panose="02010609060101010101" pitchFamily="2" charset="-122"/>
              </a:rPr>
              <a:t>f</a:t>
            </a:r>
            <a:r>
              <a:rPr lang="en-US" altLang="zh-CN" baseline="-25000" dirty="0">
                <a:ea typeface="黑体" panose="02010609060101010101" pitchFamily="2" charset="-122"/>
              </a:rPr>
              <a:t>2</a:t>
            </a:r>
            <a:r>
              <a:rPr lang="en-US" altLang="zh-CN" dirty="0">
                <a:ea typeface="黑体" panose="02010609060101010101" pitchFamily="2" charset="-122"/>
              </a:rPr>
              <a:t> be function  </a:t>
            </a:r>
            <a:r>
              <a:rPr lang="en-US" altLang="zh-CN" dirty="0">
                <a:solidFill>
                  <a:srgbClr val="C00000"/>
                </a:solidFill>
                <a:ea typeface="黑体" panose="02010609060101010101" pitchFamily="2" charset="-122"/>
              </a:rPr>
              <a:t>from A to </a:t>
            </a:r>
            <a:r>
              <a:rPr lang="en-US" altLang="zh-CN" b="1" dirty="0">
                <a:solidFill>
                  <a:srgbClr val="C00000"/>
                </a:solidFill>
                <a:ea typeface="黑体" panose="02010609060101010101" pitchFamily="2" charset="-122"/>
              </a:rPr>
              <a:t>R</a:t>
            </a:r>
            <a:r>
              <a:rPr lang="en-US" altLang="zh-CN" dirty="0">
                <a:ea typeface="黑体" panose="02010609060101010101" pitchFamily="2" charset="-122"/>
              </a:rPr>
              <a:t>. Then </a:t>
            </a:r>
            <a:r>
              <a:rPr lang="en-US" altLang="zh-CN" i="1" dirty="0">
                <a:solidFill>
                  <a:srgbClr val="C00000"/>
                </a:solidFill>
                <a:ea typeface="黑体" panose="02010609060101010101" pitchFamily="2" charset="-122"/>
              </a:rPr>
              <a:t>f</a:t>
            </a:r>
            <a:r>
              <a:rPr lang="en-US" altLang="zh-CN" baseline="-25000" dirty="0">
                <a:solidFill>
                  <a:srgbClr val="C00000"/>
                </a:solidFill>
                <a:ea typeface="黑体" panose="02010609060101010101" pitchFamily="2" charset="-122"/>
              </a:rPr>
              <a:t>1</a:t>
            </a:r>
            <a:r>
              <a:rPr lang="en-US" altLang="zh-CN" dirty="0">
                <a:solidFill>
                  <a:srgbClr val="C00000"/>
                </a:solidFill>
                <a:ea typeface="黑体" panose="02010609060101010101" pitchFamily="2" charset="-122"/>
              </a:rPr>
              <a:t> + </a:t>
            </a:r>
            <a:r>
              <a:rPr lang="en-US" altLang="zh-CN" i="1" dirty="0">
                <a:solidFill>
                  <a:srgbClr val="C00000"/>
                </a:solidFill>
                <a:ea typeface="黑体" panose="02010609060101010101" pitchFamily="2" charset="-122"/>
              </a:rPr>
              <a:t>f</a:t>
            </a:r>
            <a:r>
              <a:rPr lang="en-US" altLang="zh-CN" baseline="-25000" dirty="0">
                <a:solidFill>
                  <a:srgbClr val="C00000"/>
                </a:solidFill>
                <a:ea typeface="黑体" panose="02010609060101010101" pitchFamily="2" charset="-122"/>
              </a:rPr>
              <a:t>2</a:t>
            </a:r>
            <a:r>
              <a:rPr lang="en-US" altLang="zh-CN" dirty="0">
                <a:solidFill>
                  <a:srgbClr val="C00000"/>
                </a:solidFill>
                <a:ea typeface="黑体" panose="02010609060101010101" pitchFamily="2" charset="-122"/>
              </a:rPr>
              <a:t> </a:t>
            </a:r>
            <a:r>
              <a:rPr lang="en-US" altLang="zh-CN" dirty="0">
                <a:ea typeface="黑体" panose="02010609060101010101" pitchFamily="2" charset="-122"/>
              </a:rPr>
              <a:t>and </a:t>
            </a:r>
            <a:r>
              <a:rPr lang="en-US" altLang="zh-CN" i="1" dirty="0">
                <a:solidFill>
                  <a:srgbClr val="C00000"/>
                </a:solidFill>
                <a:ea typeface="黑体" panose="02010609060101010101" pitchFamily="2" charset="-122"/>
              </a:rPr>
              <a:t>f</a:t>
            </a:r>
            <a:r>
              <a:rPr lang="en-US" altLang="zh-CN" baseline="-25000" dirty="0">
                <a:solidFill>
                  <a:srgbClr val="C00000"/>
                </a:solidFill>
                <a:ea typeface="黑体" panose="02010609060101010101" pitchFamily="2" charset="-122"/>
              </a:rPr>
              <a:t>1</a:t>
            </a:r>
            <a:r>
              <a:rPr lang="en-US" altLang="zh-CN" dirty="0">
                <a:solidFill>
                  <a:srgbClr val="C00000"/>
                </a:solidFill>
                <a:ea typeface="黑体" panose="02010609060101010101" pitchFamily="2" charset="-122"/>
              </a:rPr>
              <a:t> </a:t>
            </a:r>
            <a:r>
              <a:rPr lang="en-US" altLang="zh-CN" i="1" dirty="0">
                <a:solidFill>
                  <a:srgbClr val="C00000"/>
                </a:solidFill>
                <a:ea typeface="黑体" panose="02010609060101010101" pitchFamily="2" charset="-122"/>
              </a:rPr>
              <a:t>f</a:t>
            </a:r>
            <a:r>
              <a:rPr lang="en-US" altLang="zh-CN" baseline="-25000" dirty="0">
                <a:solidFill>
                  <a:srgbClr val="C00000"/>
                </a:solidFill>
                <a:ea typeface="黑体" panose="02010609060101010101" pitchFamily="2" charset="-122"/>
              </a:rPr>
              <a:t>2</a:t>
            </a:r>
            <a:r>
              <a:rPr lang="en-US" altLang="zh-CN" dirty="0">
                <a:solidFill>
                  <a:srgbClr val="C00000"/>
                </a:solidFill>
                <a:ea typeface="黑体" panose="02010609060101010101" pitchFamily="2" charset="-122"/>
              </a:rPr>
              <a:t> </a:t>
            </a:r>
            <a:r>
              <a:rPr lang="en-US" altLang="zh-CN" dirty="0">
                <a:ea typeface="黑体" panose="02010609060101010101" pitchFamily="2" charset="-122"/>
              </a:rPr>
              <a:t>are also functions from A to </a:t>
            </a:r>
            <a:r>
              <a:rPr lang="en-US" altLang="zh-CN" b="1" dirty="0">
                <a:ea typeface="黑体" panose="02010609060101010101" pitchFamily="2" charset="-122"/>
              </a:rPr>
              <a:t>R</a:t>
            </a:r>
            <a:r>
              <a:rPr lang="en-US" altLang="zh-CN" dirty="0">
                <a:ea typeface="黑体" panose="02010609060101010101" pitchFamily="2" charset="-122"/>
              </a:rPr>
              <a:t> defined by</a:t>
            </a:r>
          </a:p>
          <a:p>
            <a:pPr marL="173355" indent="0" algn="ctr">
              <a:lnSpc>
                <a:spcPct val="130000"/>
              </a:lnSpc>
              <a:buNone/>
              <a:defRPr/>
            </a:pPr>
            <a:r>
              <a:rPr lang="en-US" altLang="zh-CN" dirty="0">
                <a:ea typeface="黑体" panose="02010609060101010101" pitchFamily="2" charset="-122"/>
              </a:rPr>
              <a:t>  (</a:t>
            </a:r>
            <a:r>
              <a:rPr lang="en-US" altLang="zh-CN" i="1" dirty="0">
                <a:ea typeface="黑体" panose="02010609060101010101" pitchFamily="2" charset="-122"/>
              </a:rPr>
              <a:t>f</a:t>
            </a:r>
            <a:r>
              <a:rPr lang="en-US" altLang="zh-CN" baseline="-25000" dirty="0">
                <a:ea typeface="黑体" panose="02010609060101010101" pitchFamily="2" charset="-122"/>
              </a:rPr>
              <a:t>1</a:t>
            </a:r>
            <a:r>
              <a:rPr lang="en-US" altLang="zh-CN" dirty="0">
                <a:ea typeface="黑体" panose="02010609060101010101" pitchFamily="2" charset="-122"/>
              </a:rPr>
              <a:t> + </a:t>
            </a:r>
            <a:r>
              <a:rPr lang="en-US" altLang="zh-CN" i="1" dirty="0">
                <a:ea typeface="黑体" panose="02010609060101010101" pitchFamily="2" charset="-122"/>
              </a:rPr>
              <a:t>f</a:t>
            </a:r>
            <a:r>
              <a:rPr lang="en-US" altLang="zh-CN" baseline="-25000" dirty="0">
                <a:ea typeface="黑体" panose="02010609060101010101" pitchFamily="2" charset="-122"/>
              </a:rPr>
              <a:t>2</a:t>
            </a:r>
            <a:r>
              <a:rPr lang="en-US" altLang="zh-CN" dirty="0">
                <a:ea typeface="黑体" panose="02010609060101010101" pitchFamily="2" charset="-122"/>
              </a:rPr>
              <a:t> )(</a:t>
            </a:r>
            <a:r>
              <a:rPr lang="en-US" altLang="zh-CN" i="1" dirty="0">
                <a:ea typeface="黑体" panose="02010609060101010101" pitchFamily="2" charset="-122"/>
              </a:rPr>
              <a:t>x</a:t>
            </a:r>
            <a:r>
              <a:rPr lang="en-US" altLang="zh-CN" dirty="0">
                <a:ea typeface="黑体" panose="02010609060101010101" pitchFamily="2" charset="-122"/>
              </a:rPr>
              <a:t>) = </a:t>
            </a:r>
            <a:r>
              <a:rPr lang="en-US" altLang="zh-CN" i="1" dirty="0">
                <a:ea typeface="黑体" panose="02010609060101010101" pitchFamily="2" charset="-122"/>
              </a:rPr>
              <a:t>f</a:t>
            </a:r>
            <a:r>
              <a:rPr lang="en-US" altLang="zh-CN" baseline="-25000" dirty="0">
                <a:ea typeface="黑体" panose="02010609060101010101" pitchFamily="2" charset="-122"/>
              </a:rPr>
              <a:t>1</a:t>
            </a:r>
            <a:r>
              <a:rPr lang="en-US" altLang="zh-CN" dirty="0">
                <a:ea typeface="黑体" panose="02010609060101010101" pitchFamily="2" charset="-122"/>
              </a:rPr>
              <a:t>(</a:t>
            </a:r>
            <a:r>
              <a:rPr lang="en-US" altLang="zh-CN" i="1" dirty="0">
                <a:ea typeface="黑体" panose="02010609060101010101" pitchFamily="2" charset="-122"/>
              </a:rPr>
              <a:t>x</a:t>
            </a:r>
            <a:r>
              <a:rPr lang="en-US" altLang="zh-CN" dirty="0">
                <a:ea typeface="黑体" panose="02010609060101010101" pitchFamily="2" charset="-122"/>
              </a:rPr>
              <a:t>) + </a:t>
            </a:r>
            <a:r>
              <a:rPr lang="en-US" altLang="zh-CN" i="1" dirty="0">
                <a:ea typeface="黑体" panose="02010609060101010101" pitchFamily="2" charset="-122"/>
              </a:rPr>
              <a:t>f</a:t>
            </a:r>
            <a:r>
              <a:rPr lang="en-US" altLang="zh-CN" baseline="-25000" dirty="0">
                <a:ea typeface="黑体" panose="02010609060101010101" pitchFamily="2" charset="-122"/>
              </a:rPr>
              <a:t>2</a:t>
            </a:r>
            <a:r>
              <a:rPr lang="en-US" altLang="zh-CN" dirty="0">
                <a:ea typeface="黑体" panose="02010609060101010101" pitchFamily="2" charset="-122"/>
              </a:rPr>
              <a:t>(</a:t>
            </a:r>
            <a:r>
              <a:rPr lang="en-US" altLang="zh-CN" i="1" dirty="0">
                <a:ea typeface="黑体" panose="02010609060101010101" pitchFamily="2" charset="-122"/>
              </a:rPr>
              <a:t>x</a:t>
            </a:r>
            <a:r>
              <a:rPr lang="en-US" altLang="zh-CN" dirty="0">
                <a:ea typeface="黑体" panose="02010609060101010101" pitchFamily="2" charset="-122"/>
              </a:rPr>
              <a:t>),</a:t>
            </a:r>
          </a:p>
          <a:p>
            <a:pPr marL="173355" indent="0" algn="ctr">
              <a:lnSpc>
                <a:spcPct val="130000"/>
              </a:lnSpc>
              <a:buNone/>
              <a:defRPr/>
            </a:pPr>
            <a:r>
              <a:rPr lang="en-US" altLang="zh-CN" dirty="0">
                <a:ea typeface="黑体" panose="02010609060101010101" pitchFamily="2" charset="-122"/>
              </a:rPr>
              <a:t>  (</a:t>
            </a:r>
            <a:r>
              <a:rPr lang="en-US" altLang="zh-CN" i="1" dirty="0">
                <a:ea typeface="黑体" panose="02010609060101010101" pitchFamily="2" charset="-122"/>
              </a:rPr>
              <a:t>f</a:t>
            </a:r>
            <a:r>
              <a:rPr lang="en-US" altLang="zh-CN" baseline="-25000" dirty="0">
                <a:ea typeface="黑体" panose="02010609060101010101" pitchFamily="2" charset="-122"/>
              </a:rPr>
              <a:t>1</a:t>
            </a:r>
            <a:r>
              <a:rPr lang="en-US" altLang="zh-CN" dirty="0">
                <a:ea typeface="黑体" panose="02010609060101010101" pitchFamily="2" charset="-122"/>
              </a:rPr>
              <a:t> </a:t>
            </a:r>
            <a:r>
              <a:rPr lang="en-US" altLang="zh-CN" i="1" dirty="0">
                <a:ea typeface="黑体" panose="02010609060101010101" pitchFamily="2" charset="-122"/>
              </a:rPr>
              <a:t>f</a:t>
            </a:r>
            <a:r>
              <a:rPr lang="en-US" altLang="zh-CN" baseline="-25000" dirty="0">
                <a:ea typeface="黑体" panose="02010609060101010101" pitchFamily="2" charset="-122"/>
              </a:rPr>
              <a:t>2</a:t>
            </a:r>
            <a:r>
              <a:rPr lang="en-US" altLang="zh-CN" dirty="0">
                <a:ea typeface="黑体" panose="02010609060101010101" pitchFamily="2" charset="-122"/>
              </a:rPr>
              <a:t>)(</a:t>
            </a:r>
            <a:r>
              <a:rPr lang="en-US" altLang="zh-CN" i="1" dirty="0">
                <a:ea typeface="黑体" panose="02010609060101010101" pitchFamily="2" charset="-122"/>
              </a:rPr>
              <a:t>x</a:t>
            </a:r>
            <a:r>
              <a:rPr lang="en-US" altLang="zh-CN" dirty="0">
                <a:ea typeface="黑体" panose="02010609060101010101" pitchFamily="2" charset="-122"/>
              </a:rPr>
              <a:t>) = </a:t>
            </a:r>
            <a:r>
              <a:rPr lang="en-US" altLang="zh-CN" i="1" dirty="0">
                <a:ea typeface="黑体" panose="02010609060101010101" pitchFamily="2" charset="-122"/>
              </a:rPr>
              <a:t>f</a:t>
            </a:r>
            <a:r>
              <a:rPr lang="en-US" altLang="zh-CN" baseline="-25000" dirty="0">
                <a:ea typeface="黑体" panose="02010609060101010101" pitchFamily="2" charset="-122"/>
              </a:rPr>
              <a:t>1</a:t>
            </a:r>
            <a:r>
              <a:rPr lang="en-US" altLang="zh-CN" dirty="0">
                <a:ea typeface="黑体" panose="02010609060101010101" pitchFamily="2" charset="-122"/>
              </a:rPr>
              <a:t>(</a:t>
            </a:r>
            <a:r>
              <a:rPr lang="en-US" altLang="zh-CN" i="1" dirty="0">
                <a:ea typeface="黑体" panose="02010609060101010101" pitchFamily="2" charset="-122"/>
              </a:rPr>
              <a:t>x</a:t>
            </a:r>
            <a:r>
              <a:rPr lang="en-US" altLang="zh-CN" dirty="0">
                <a:ea typeface="黑体" panose="02010609060101010101" pitchFamily="2" charset="-122"/>
              </a:rPr>
              <a:t>) </a:t>
            </a:r>
            <a:r>
              <a:rPr lang="en-US" altLang="zh-CN" i="1" dirty="0">
                <a:ea typeface="黑体" panose="02010609060101010101" pitchFamily="2" charset="-122"/>
              </a:rPr>
              <a:t>f</a:t>
            </a:r>
            <a:r>
              <a:rPr lang="en-US" altLang="zh-CN" baseline="-25000" dirty="0">
                <a:ea typeface="黑体" panose="02010609060101010101" pitchFamily="2" charset="-122"/>
              </a:rPr>
              <a:t>2</a:t>
            </a:r>
            <a:r>
              <a:rPr lang="en-US" altLang="zh-CN" dirty="0">
                <a:ea typeface="黑体" panose="02010609060101010101" pitchFamily="2" charset="-122"/>
              </a:rPr>
              <a:t>(</a:t>
            </a:r>
            <a:r>
              <a:rPr lang="en-US" altLang="zh-CN" i="1" dirty="0">
                <a:ea typeface="黑体" panose="02010609060101010101" pitchFamily="2" charset="-122"/>
              </a:rPr>
              <a:t>x</a:t>
            </a:r>
            <a:r>
              <a:rPr lang="en-US" altLang="zh-CN" dirty="0">
                <a:ea typeface="黑体" panose="02010609060101010101" pitchFamily="2" charset="-122"/>
              </a:rPr>
              <a:t>).</a:t>
            </a:r>
          </a:p>
        </p:txBody>
      </p:sp>
      <p:sp>
        <p:nvSpPr>
          <p:cNvPr id="5" name="TextBox 4"/>
          <p:cNvSpPr txBox="1"/>
          <p:nvPr/>
        </p:nvSpPr>
        <p:spPr>
          <a:xfrm>
            <a:off x="904483" y="4567238"/>
            <a:ext cx="10369152" cy="1152367"/>
          </a:xfrm>
          <a:prstGeom prst="rect">
            <a:avLst/>
          </a:prstGeom>
          <a:noFill/>
        </p:spPr>
        <p:txBody>
          <a:bodyPr wrap="square">
            <a:spAutoFit/>
          </a:bodyPr>
          <a:lstStyle/>
          <a:p>
            <a:pPr latinLnBrk="1">
              <a:lnSpc>
                <a:spcPct val="130000"/>
              </a:lnSpc>
              <a:defRPr/>
            </a:pPr>
            <a:r>
              <a:rPr lang="zh-CN" altLang="en-US" i="0" dirty="0">
                <a:effectLst>
                  <a:outerShdw blurRad="38100" dist="38100" dir="2700000" algn="tl">
                    <a:srgbClr val="000000">
                      <a:alpha val="43137"/>
                    </a:srgbClr>
                  </a:outerShdw>
                </a:effectLst>
                <a:latin typeface="+mn-lt"/>
                <a:ea typeface="楷体_GB2312" panose="02010609030101010101" pitchFamily="49" charset="-122"/>
              </a:rPr>
              <a:t>令</a:t>
            </a:r>
            <a:r>
              <a:rPr lang="en-US" altLang="zh-CN" dirty="0">
                <a:effectLst>
                  <a:outerShdw blurRad="38100" dist="38100" dir="2700000" algn="tl">
                    <a:srgbClr val="000000">
                      <a:alpha val="43137"/>
                    </a:srgbClr>
                  </a:outerShdw>
                </a:effectLst>
                <a:latin typeface="+mn-lt"/>
                <a:ea typeface="楷体_GB2312" panose="02010609030101010101" pitchFamily="49" charset="-122"/>
              </a:rPr>
              <a:t>f</a:t>
            </a:r>
            <a:r>
              <a:rPr lang="en-US" altLang="zh-CN" i="0" baseline="-25000" dirty="0">
                <a:effectLst>
                  <a:outerShdw blurRad="38100" dist="38100" dir="2700000" algn="tl">
                    <a:srgbClr val="000000">
                      <a:alpha val="43137"/>
                    </a:srgbClr>
                  </a:outerShdw>
                </a:effectLst>
                <a:latin typeface="+mn-lt"/>
                <a:ea typeface="楷体_GB2312" panose="02010609030101010101" pitchFamily="49" charset="-122"/>
              </a:rPr>
              <a:t>1</a:t>
            </a:r>
            <a:r>
              <a:rPr lang="zh-CN" altLang="en-US" i="0" dirty="0">
                <a:effectLst>
                  <a:outerShdw blurRad="38100" dist="38100" dir="2700000" algn="tl">
                    <a:srgbClr val="000000">
                      <a:alpha val="43137"/>
                    </a:srgbClr>
                  </a:outerShdw>
                </a:effectLst>
                <a:latin typeface="+mn-lt"/>
                <a:ea typeface="楷体_GB2312" panose="02010609030101010101" pitchFamily="49" charset="-122"/>
              </a:rPr>
              <a:t>和</a:t>
            </a:r>
            <a:r>
              <a:rPr lang="en-US" altLang="zh-CN" dirty="0">
                <a:effectLst>
                  <a:outerShdw blurRad="38100" dist="38100" dir="2700000" algn="tl">
                    <a:srgbClr val="000000">
                      <a:alpha val="43137"/>
                    </a:srgbClr>
                  </a:outerShdw>
                </a:effectLst>
                <a:ea typeface="楷体_GB2312" panose="02010609030101010101" pitchFamily="49" charset="-122"/>
              </a:rPr>
              <a:t>f</a:t>
            </a:r>
            <a:r>
              <a:rPr lang="en-US" altLang="zh-CN" i="0" baseline="-25000" dirty="0">
                <a:effectLst>
                  <a:outerShdw blurRad="38100" dist="38100" dir="2700000" algn="tl">
                    <a:srgbClr val="000000">
                      <a:alpha val="43137"/>
                    </a:srgbClr>
                  </a:outerShdw>
                </a:effectLst>
                <a:ea typeface="楷体_GB2312" panose="02010609030101010101" pitchFamily="49" charset="-122"/>
              </a:rPr>
              <a:t>2</a:t>
            </a:r>
            <a:r>
              <a:rPr lang="zh-CN" altLang="en-US" i="0" dirty="0">
                <a:effectLst>
                  <a:outerShdw blurRad="38100" dist="38100" dir="2700000" algn="tl">
                    <a:srgbClr val="000000">
                      <a:alpha val="43137"/>
                    </a:srgbClr>
                  </a:outerShdw>
                </a:effectLst>
                <a:latin typeface="+mn-lt"/>
                <a:ea typeface="楷体_GB2312" panose="02010609030101010101" pitchFamily="49" charset="-122"/>
              </a:rPr>
              <a:t>是从</a:t>
            </a:r>
            <a:r>
              <a:rPr lang="en-US" altLang="zh-CN" b="1" i="0" dirty="0">
                <a:effectLst>
                  <a:outerShdw blurRad="38100" dist="38100" dir="2700000" algn="tl">
                    <a:srgbClr val="000000">
                      <a:alpha val="43137"/>
                    </a:srgbClr>
                  </a:outerShdw>
                </a:effectLst>
                <a:latin typeface="+mn-lt"/>
                <a:ea typeface="楷体_GB2312" panose="02010609030101010101" pitchFamily="49" charset="-122"/>
              </a:rPr>
              <a:t>R</a:t>
            </a:r>
            <a:r>
              <a:rPr lang="zh-CN" altLang="en-US" i="0" dirty="0">
                <a:effectLst>
                  <a:outerShdw blurRad="38100" dist="38100" dir="2700000" algn="tl">
                    <a:srgbClr val="000000">
                      <a:alpha val="43137"/>
                    </a:srgbClr>
                  </a:outerShdw>
                </a:effectLst>
                <a:latin typeface="+mn-lt"/>
                <a:ea typeface="楷体_GB2312" panose="02010609030101010101" pitchFamily="49" charset="-122"/>
              </a:rPr>
              <a:t>到</a:t>
            </a:r>
            <a:r>
              <a:rPr lang="en-US" altLang="zh-CN" b="1" i="0" dirty="0">
                <a:effectLst>
                  <a:outerShdw blurRad="38100" dist="38100" dir="2700000" algn="tl">
                    <a:srgbClr val="000000">
                      <a:alpha val="43137"/>
                    </a:srgbClr>
                  </a:outerShdw>
                </a:effectLst>
                <a:latin typeface="+mn-lt"/>
                <a:ea typeface="楷体_GB2312" panose="02010609030101010101" pitchFamily="49" charset="-122"/>
              </a:rPr>
              <a:t>R</a:t>
            </a:r>
            <a:r>
              <a:rPr lang="zh-CN" altLang="en-US" i="0" dirty="0">
                <a:effectLst>
                  <a:outerShdw blurRad="38100" dist="38100" dir="2700000" algn="tl">
                    <a:srgbClr val="000000">
                      <a:alpha val="43137"/>
                    </a:srgbClr>
                  </a:outerShdw>
                </a:effectLst>
                <a:latin typeface="+mn-lt"/>
                <a:ea typeface="楷体_GB2312" panose="02010609030101010101" pitchFamily="49" charset="-122"/>
              </a:rPr>
              <a:t>的函数，且</a:t>
            </a:r>
            <a:r>
              <a:rPr lang="en-US" altLang="zh-CN" dirty="0">
                <a:effectLst>
                  <a:outerShdw blurRad="38100" dist="38100" dir="2700000" algn="tl">
                    <a:srgbClr val="000000">
                      <a:alpha val="43137"/>
                    </a:srgbClr>
                  </a:outerShdw>
                </a:effectLst>
                <a:ea typeface="楷体_GB2312" panose="02010609030101010101" pitchFamily="49" charset="-122"/>
              </a:rPr>
              <a:t>f</a:t>
            </a:r>
            <a:r>
              <a:rPr lang="en-US" altLang="zh-CN" i="0" baseline="-25000" dirty="0">
                <a:effectLst>
                  <a:outerShdw blurRad="38100" dist="38100" dir="2700000" algn="tl">
                    <a:srgbClr val="000000">
                      <a:alpha val="43137"/>
                    </a:srgbClr>
                  </a:outerShdw>
                </a:effectLst>
                <a:ea typeface="楷体_GB2312" panose="02010609030101010101" pitchFamily="49" charset="-122"/>
              </a:rPr>
              <a:t>1</a:t>
            </a:r>
            <a:r>
              <a:rPr lang="en-US" altLang="zh-CN" i="0" dirty="0">
                <a:effectLst>
                  <a:outerShdw blurRad="38100" dist="38100" dir="2700000" algn="tl">
                    <a:srgbClr val="000000">
                      <a:alpha val="43137"/>
                    </a:srgbClr>
                  </a:outerShdw>
                </a:effectLst>
                <a:latin typeface="+mn-lt"/>
                <a:ea typeface="楷体_GB2312" panose="02010609030101010101" pitchFamily="49" charset="-122"/>
              </a:rPr>
              <a:t>(</a:t>
            </a:r>
            <a:r>
              <a:rPr lang="en-US" altLang="zh-CN" dirty="0">
                <a:effectLst>
                  <a:outerShdw blurRad="38100" dist="38100" dir="2700000" algn="tl">
                    <a:srgbClr val="000000">
                      <a:alpha val="43137"/>
                    </a:srgbClr>
                  </a:outerShdw>
                </a:effectLst>
                <a:latin typeface="+mn-lt"/>
                <a:ea typeface="楷体_GB2312" panose="02010609030101010101" pitchFamily="49" charset="-122"/>
              </a:rPr>
              <a:t>x</a:t>
            </a:r>
            <a:r>
              <a:rPr lang="en-US" altLang="zh-CN" i="0" dirty="0">
                <a:effectLst>
                  <a:outerShdw blurRad="38100" dist="38100" dir="2700000" algn="tl">
                    <a:srgbClr val="000000">
                      <a:alpha val="43137"/>
                    </a:srgbClr>
                  </a:outerShdw>
                </a:effectLst>
                <a:latin typeface="+mn-lt"/>
                <a:ea typeface="楷体_GB2312" panose="02010609030101010101" pitchFamily="49" charset="-122"/>
              </a:rPr>
              <a:t>)=</a:t>
            </a:r>
            <a:r>
              <a:rPr lang="en-US" altLang="zh-CN" dirty="0">
                <a:effectLst>
                  <a:outerShdw blurRad="38100" dist="38100" dir="2700000" algn="tl">
                    <a:srgbClr val="000000">
                      <a:alpha val="43137"/>
                    </a:srgbClr>
                  </a:outerShdw>
                </a:effectLst>
                <a:latin typeface="+mn-lt"/>
                <a:ea typeface="楷体_GB2312" panose="02010609030101010101" pitchFamily="49" charset="-122"/>
              </a:rPr>
              <a:t>x</a:t>
            </a:r>
            <a:r>
              <a:rPr lang="en-US" altLang="zh-CN" i="0" baseline="30000" dirty="0">
                <a:effectLst>
                  <a:outerShdw blurRad="38100" dist="38100" dir="2700000" algn="tl">
                    <a:srgbClr val="000000">
                      <a:alpha val="43137"/>
                    </a:srgbClr>
                  </a:outerShdw>
                </a:effectLst>
                <a:latin typeface="+mn-lt"/>
                <a:ea typeface="楷体_GB2312" panose="02010609030101010101" pitchFamily="49" charset="-122"/>
              </a:rPr>
              <a:t>2</a:t>
            </a:r>
            <a:r>
              <a:rPr lang="zh-CN" altLang="en-US" i="0" dirty="0">
                <a:effectLst>
                  <a:outerShdw blurRad="38100" dist="38100" dir="2700000" algn="tl">
                    <a:srgbClr val="000000">
                      <a:alpha val="43137"/>
                    </a:srgbClr>
                  </a:outerShdw>
                </a:effectLst>
                <a:latin typeface="+mn-lt"/>
                <a:ea typeface="楷体_GB2312" panose="02010609030101010101" pitchFamily="49" charset="-122"/>
              </a:rPr>
              <a:t>，</a:t>
            </a:r>
            <a:r>
              <a:rPr lang="en-US" altLang="zh-CN" dirty="0">
                <a:effectLst>
                  <a:outerShdw blurRad="38100" dist="38100" dir="2700000" algn="tl">
                    <a:srgbClr val="000000">
                      <a:alpha val="43137"/>
                    </a:srgbClr>
                  </a:outerShdw>
                </a:effectLst>
                <a:ea typeface="楷体_GB2312" panose="02010609030101010101" pitchFamily="49" charset="-122"/>
              </a:rPr>
              <a:t>f</a:t>
            </a:r>
            <a:r>
              <a:rPr lang="en-US" altLang="zh-CN" i="0" baseline="-25000" dirty="0">
                <a:effectLst>
                  <a:outerShdw blurRad="38100" dist="38100" dir="2700000" algn="tl">
                    <a:srgbClr val="000000">
                      <a:alpha val="43137"/>
                    </a:srgbClr>
                  </a:outerShdw>
                </a:effectLst>
                <a:ea typeface="楷体_GB2312" panose="02010609030101010101" pitchFamily="49" charset="-122"/>
              </a:rPr>
              <a:t>2</a:t>
            </a:r>
            <a:r>
              <a:rPr lang="en-US" altLang="zh-CN" i="0" dirty="0">
                <a:effectLst>
                  <a:outerShdw blurRad="38100" dist="38100" dir="2700000" algn="tl">
                    <a:srgbClr val="000000">
                      <a:alpha val="43137"/>
                    </a:srgbClr>
                  </a:outerShdw>
                </a:effectLst>
                <a:latin typeface="+mn-lt"/>
                <a:ea typeface="楷体_GB2312" panose="02010609030101010101" pitchFamily="49" charset="-122"/>
              </a:rPr>
              <a:t>(</a:t>
            </a:r>
            <a:r>
              <a:rPr lang="en-US" altLang="zh-CN" dirty="0">
                <a:effectLst>
                  <a:outerShdw blurRad="38100" dist="38100" dir="2700000" algn="tl">
                    <a:srgbClr val="000000">
                      <a:alpha val="43137"/>
                    </a:srgbClr>
                  </a:outerShdw>
                </a:effectLst>
                <a:latin typeface="+mn-lt"/>
                <a:ea typeface="楷体_GB2312" panose="02010609030101010101" pitchFamily="49" charset="-122"/>
              </a:rPr>
              <a:t>x</a:t>
            </a:r>
            <a:r>
              <a:rPr lang="en-US" altLang="zh-CN" i="0" dirty="0">
                <a:effectLst>
                  <a:outerShdw blurRad="38100" dist="38100" dir="2700000" algn="tl">
                    <a:srgbClr val="000000">
                      <a:alpha val="43137"/>
                    </a:srgbClr>
                  </a:outerShdw>
                </a:effectLst>
                <a:latin typeface="+mn-lt"/>
                <a:ea typeface="楷体_GB2312" panose="02010609030101010101" pitchFamily="49" charset="-122"/>
              </a:rPr>
              <a:t>)=</a:t>
            </a:r>
            <a:r>
              <a:rPr lang="en-US" altLang="zh-CN" dirty="0">
                <a:effectLst>
                  <a:outerShdw blurRad="38100" dist="38100" dir="2700000" algn="tl">
                    <a:srgbClr val="000000">
                      <a:alpha val="43137"/>
                    </a:srgbClr>
                  </a:outerShdw>
                </a:effectLst>
                <a:latin typeface="+mn-lt"/>
                <a:ea typeface="楷体_GB2312" panose="02010609030101010101" pitchFamily="49" charset="-122"/>
              </a:rPr>
              <a:t>x</a:t>
            </a:r>
            <a:r>
              <a:rPr lang="en-US" altLang="zh-CN" i="0" dirty="0">
                <a:effectLst>
                  <a:outerShdw blurRad="38100" dist="38100" dir="2700000" algn="tl">
                    <a:srgbClr val="000000">
                      <a:alpha val="43137"/>
                    </a:srgbClr>
                  </a:outerShdw>
                </a:effectLst>
                <a:latin typeface="+mn-lt"/>
                <a:ea typeface="楷体_GB2312" panose="02010609030101010101" pitchFamily="49" charset="-122"/>
              </a:rPr>
              <a:t>-</a:t>
            </a:r>
            <a:r>
              <a:rPr lang="en-US" altLang="zh-CN" dirty="0">
                <a:effectLst>
                  <a:outerShdw blurRad="38100" dist="38100" dir="2700000" algn="tl">
                    <a:srgbClr val="000000">
                      <a:alpha val="43137"/>
                    </a:srgbClr>
                  </a:outerShdw>
                </a:effectLst>
                <a:latin typeface="+mn-lt"/>
                <a:ea typeface="楷体_GB2312" panose="02010609030101010101" pitchFamily="49" charset="-122"/>
              </a:rPr>
              <a:t>x</a:t>
            </a:r>
            <a:r>
              <a:rPr lang="en-US" altLang="zh-CN" i="0" baseline="30000" dirty="0">
                <a:effectLst>
                  <a:outerShdw blurRad="38100" dist="38100" dir="2700000" algn="tl">
                    <a:srgbClr val="000000">
                      <a:alpha val="43137"/>
                    </a:srgbClr>
                  </a:outerShdw>
                </a:effectLst>
                <a:latin typeface="+mn-lt"/>
                <a:ea typeface="楷体_GB2312" panose="02010609030101010101" pitchFamily="49" charset="-122"/>
              </a:rPr>
              <a:t>2</a:t>
            </a:r>
            <a:r>
              <a:rPr lang="zh-CN" altLang="en-US" i="0" dirty="0">
                <a:effectLst>
                  <a:outerShdw blurRad="38100" dist="38100" dir="2700000" algn="tl">
                    <a:srgbClr val="000000">
                      <a:alpha val="43137"/>
                    </a:srgbClr>
                  </a:outerShdw>
                </a:effectLst>
                <a:latin typeface="+mn-lt"/>
                <a:ea typeface="楷体_GB2312" panose="02010609030101010101" pitchFamily="49" charset="-122"/>
              </a:rPr>
              <a:t>。则</a:t>
            </a:r>
            <a:r>
              <a:rPr lang="en-US" altLang="zh-CN" i="0" dirty="0">
                <a:effectLst>
                  <a:outerShdw blurRad="38100" dist="38100" dir="2700000" algn="tl">
                    <a:srgbClr val="000000">
                      <a:alpha val="43137"/>
                    </a:srgbClr>
                  </a:outerShdw>
                </a:effectLst>
                <a:latin typeface="+mn-lt"/>
                <a:ea typeface="楷体_GB2312" panose="02010609030101010101" pitchFamily="49" charset="-122"/>
              </a:rPr>
              <a:t> </a:t>
            </a:r>
            <a:r>
              <a:rPr lang="en-US" altLang="zh-CN" dirty="0">
                <a:effectLst>
                  <a:outerShdw blurRad="38100" dist="38100" dir="2700000" algn="tl">
                    <a:srgbClr val="000000">
                      <a:alpha val="43137"/>
                    </a:srgbClr>
                  </a:outerShdw>
                </a:effectLst>
                <a:ea typeface="楷体_GB2312" panose="02010609030101010101" pitchFamily="49" charset="-122"/>
              </a:rPr>
              <a:t>f</a:t>
            </a:r>
            <a:r>
              <a:rPr lang="en-US" altLang="zh-CN" i="0" baseline="-25000" dirty="0">
                <a:effectLst>
                  <a:outerShdw blurRad="38100" dist="38100" dir="2700000" algn="tl">
                    <a:srgbClr val="000000">
                      <a:alpha val="43137"/>
                    </a:srgbClr>
                  </a:outerShdw>
                </a:effectLst>
                <a:ea typeface="楷体_GB2312" panose="02010609030101010101" pitchFamily="49" charset="-122"/>
              </a:rPr>
              <a:t>1 </a:t>
            </a:r>
            <a:r>
              <a:rPr lang="en-US" altLang="zh-CN" i="0" dirty="0">
                <a:effectLst>
                  <a:outerShdw blurRad="38100" dist="38100" dir="2700000" algn="tl">
                    <a:srgbClr val="000000">
                      <a:alpha val="43137"/>
                    </a:srgbClr>
                  </a:outerShdw>
                </a:effectLst>
                <a:latin typeface="+mn-lt"/>
                <a:ea typeface="楷体_GB2312" panose="02010609030101010101" pitchFamily="49" charset="-122"/>
              </a:rPr>
              <a:t>+</a:t>
            </a:r>
            <a:r>
              <a:rPr lang="en-US" altLang="zh-CN" dirty="0">
                <a:effectLst>
                  <a:outerShdw blurRad="38100" dist="38100" dir="2700000" algn="tl">
                    <a:srgbClr val="000000">
                      <a:alpha val="43137"/>
                    </a:srgbClr>
                  </a:outerShdw>
                </a:effectLst>
                <a:ea typeface="楷体_GB2312" panose="02010609030101010101" pitchFamily="49" charset="-122"/>
              </a:rPr>
              <a:t> f</a:t>
            </a:r>
            <a:r>
              <a:rPr lang="en-US" altLang="zh-CN" i="0" baseline="-25000" dirty="0">
                <a:effectLst>
                  <a:outerShdw blurRad="38100" dist="38100" dir="2700000" algn="tl">
                    <a:srgbClr val="000000">
                      <a:alpha val="43137"/>
                    </a:srgbClr>
                  </a:outerShdw>
                </a:effectLst>
                <a:ea typeface="楷体_GB2312" panose="02010609030101010101" pitchFamily="49" charset="-122"/>
              </a:rPr>
              <a:t>2 </a:t>
            </a:r>
            <a:r>
              <a:rPr lang="zh-CN" altLang="en-US" i="0" dirty="0">
                <a:effectLst>
                  <a:outerShdw blurRad="38100" dist="38100" dir="2700000" algn="tl">
                    <a:srgbClr val="000000">
                      <a:alpha val="43137"/>
                    </a:srgbClr>
                  </a:outerShdw>
                </a:effectLst>
                <a:latin typeface="+mn-lt"/>
                <a:ea typeface="楷体_GB2312" panose="02010609030101010101" pitchFamily="49" charset="-122"/>
              </a:rPr>
              <a:t>和 </a:t>
            </a:r>
            <a:r>
              <a:rPr lang="en-US" altLang="zh-CN" dirty="0">
                <a:effectLst>
                  <a:outerShdw blurRad="38100" dist="38100" dir="2700000" algn="tl">
                    <a:srgbClr val="000000">
                      <a:alpha val="43137"/>
                    </a:srgbClr>
                  </a:outerShdw>
                </a:effectLst>
                <a:ea typeface="楷体_GB2312" panose="02010609030101010101" pitchFamily="49" charset="-122"/>
              </a:rPr>
              <a:t>f</a:t>
            </a:r>
            <a:r>
              <a:rPr lang="en-US" altLang="zh-CN" i="0" baseline="-25000" dirty="0">
                <a:effectLst>
                  <a:outerShdw blurRad="38100" dist="38100" dir="2700000" algn="tl">
                    <a:srgbClr val="000000">
                      <a:alpha val="43137"/>
                    </a:srgbClr>
                  </a:outerShdw>
                </a:effectLst>
                <a:ea typeface="楷体_GB2312" panose="02010609030101010101" pitchFamily="49" charset="-122"/>
              </a:rPr>
              <a:t>1 </a:t>
            </a:r>
            <a:r>
              <a:rPr lang="en-US" altLang="zh-CN" dirty="0">
                <a:effectLst>
                  <a:outerShdw blurRad="38100" dist="38100" dir="2700000" algn="tl">
                    <a:srgbClr val="000000">
                      <a:alpha val="43137"/>
                    </a:srgbClr>
                  </a:outerShdw>
                </a:effectLst>
                <a:ea typeface="楷体_GB2312" panose="02010609030101010101" pitchFamily="49" charset="-122"/>
              </a:rPr>
              <a:t>f</a:t>
            </a:r>
            <a:r>
              <a:rPr lang="en-US" altLang="zh-CN" i="0" baseline="-25000" dirty="0">
                <a:effectLst>
                  <a:outerShdw blurRad="38100" dist="38100" dir="2700000" algn="tl">
                    <a:srgbClr val="000000">
                      <a:alpha val="43137"/>
                    </a:srgbClr>
                  </a:outerShdw>
                </a:effectLst>
                <a:ea typeface="楷体_GB2312" panose="02010609030101010101" pitchFamily="49" charset="-122"/>
              </a:rPr>
              <a:t>2</a:t>
            </a:r>
            <a:r>
              <a:rPr lang="zh-CN" altLang="en-US" i="0" dirty="0">
                <a:effectLst>
                  <a:outerShdw blurRad="38100" dist="38100" dir="2700000" algn="tl">
                    <a:srgbClr val="000000">
                      <a:alpha val="43137"/>
                    </a:srgbClr>
                  </a:outerShdw>
                </a:effectLst>
                <a:latin typeface="+mn-lt"/>
                <a:ea typeface="楷体_GB2312" panose="02010609030101010101" pitchFamily="49" charset="-122"/>
              </a:rPr>
              <a:t>是什么？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B078">
  <a:themeElements>
    <a:clrScheme name="B078 10">
      <a:dk1>
        <a:srgbClr val="000000"/>
      </a:dk1>
      <a:lt1>
        <a:srgbClr val="FFFFFF"/>
      </a:lt1>
      <a:dk2>
        <a:srgbClr val="000000"/>
      </a:dk2>
      <a:lt2>
        <a:srgbClr val="808080"/>
      </a:lt2>
      <a:accent1>
        <a:srgbClr val="3399FF"/>
      </a:accent1>
      <a:accent2>
        <a:srgbClr val="6699FF"/>
      </a:accent2>
      <a:accent3>
        <a:srgbClr val="FFFFFF"/>
      </a:accent3>
      <a:accent4>
        <a:srgbClr val="000000"/>
      </a:accent4>
      <a:accent5>
        <a:srgbClr val="ADCAFF"/>
      </a:accent5>
      <a:accent6>
        <a:srgbClr val="5C8AE7"/>
      </a:accent6>
      <a:hlink>
        <a:srgbClr val="99CCFF"/>
      </a:hlink>
      <a:folHlink>
        <a:srgbClr val="3366CC"/>
      </a:folHlink>
    </a:clrScheme>
    <a:fontScheme name="B078">
      <a:majorFont>
        <a:latin typeface="Times New Roman"/>
        <a:ea typeface="华文细黑"/>
        <a:cs typeface=""/>
      </a:majorFont>
      <a:minorFont>
        <a:latin typeface="Times New Roman"/>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2800" b="0" i="1" u="none" strike="noStrike" cap="none" normalizeH="0" baseline="0" smtClean="0">
            <a:ln>
              <a:noFill/>
            </a:ln>
            <a:solidFill>
              <a:schemeClr val="tx1"/>
            </a:solidFill>
            <a:effectLst/>
            <a:latin typeface="Times New Roman" pitchFamily="18"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2800" b="0" i="1" u="none" strike="noStrike" cap="none" normalizeH="0" baseline="0" smtClean="0">
            <a:ln>
              <a:noFill/>
            </a:ln>
            <a:solidFill>
              <a:schemeClr val="tx1"/>
            </a:solidFill>
            <a:effectLst/>
            <a:latin typeface="Times New Roman" pitchFamily="18" charset="0"/>
            <a:ea typeface="华文细黑" pitchFamily="2" charset="-122"/>
          </a:defRPr>
        </a:defPPr>
      </a:lstStyle>
    </a:lnDef>
    <a:txDef>
      <a:spPr>
        <a:noFill/>
      </a:spPr>
      <a:bodyPr wrap="square" rtlCol="0">
        <a:spAutoFit/>
      </a:bodyPr>
      <a:lstStyle>
        <a:defPPr>
          <a:defRPr i="0" dirty="0" smtClean="0">
            <a:latin typeface="楷体_GB2312" pitchFamily="49" charset="-122"/>
            <a:ea typeface="楷体_GB2312" pitchFamily="49" charset="-122"/>
          </a:defRPr>
        </a:defPPr>
      </a:lstStyle>
    </a:txDef>
  </a:objectDefaults>
  <a:extraClrSchemeLst>
    <a:extraClrScheme>
      <a:clrScheme name="B078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078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078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078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07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07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07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078 8">
        <a:dk1>
          <a:srgbClr val="000000"/>
        </a:dk1>
        <a:lt1>
          <a:srgbClr val="FFFFCC"/>
        </a:lt1>
        <a:dk2>
          <a:srgbClr val="000798"/>
        </a:dk2>
        <a:lt2>
          <a:srgbClr val="B2B2B2"/>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078 9">
        <a:dk1>
          <a:srgbClr val="000000"/>
        </a:dk1>
        <a:lt1>
          <a:srgbClr val="FFFFCC"/>
        </a:lt1>
        <a:dk2>
          <a:srgbClr val="000798"/>
        </a:dk2>
        <a:lt2>
          <a:srgbClr val="B2B2B2"/>
        </a:lt2>
        <a:accent1>
          <a:srgbClr val="1B33E7"/>
        </a:accent1>
        <a:accent2>
          <a:srgbClr val="800000"/>
        </a:accent2>
        <a:accent3>
          <a:srgbClr val="FFFFE2"/>
        </a:accent3>
        <a:accent4>
          <a:srgbClr val="000000"/>
        </a:accent4>
        <a:accent5>
          <a:srgbClr val="ABADF1"/>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078 10">
        <a:dk1>
          <a:srgbClr val="000000"/>
        </a:dk1>
        <a:lt1>
          <a:srgbClr val="FFFFFF"/>
        </a:lt1>
        <a:dk2>
          <a:srgbClr val="000000"/>
        </a:dk2>
        <a:lt2>
          <a:srgbClr val="808080"/>
        </a:lt2>
        <a:accent1>
          <a:srgbClr val="3399FF"/>
        </a:accent1>
        <a:accent2>
          <a:srgbClr val="6699FF"/>
        </a:accent2>
        <a:accent3>
          <a:srgbClr val="FFFFFF"/>
        </a:accent3>
        <a:accent4>
          <a:srgbClr val="000000"/>
        </a:accent4>
        <a:accent5>
          <a:srgbClr val="ADCAFF"/>
        </a:accent5>
        <a:accent6>
          <a:srgbClr val="5C8AE7"/>
        </a:accent6>
        <a:hlink>
          <a:srgbClr val="99CCFF"/>
        </a:hlink>
        <a:folHlink>
          <a:srgbClr val="3366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C:\coolpt\TempSlide\B078.POT</Template>
  <TotalTime>23415</TotalTime>
  <Words>3767</Words>
  <Application>Microsoft Office PowerPoint</Application>
  <PresentationFormat>宽屏</PresentationFormat>
  <Paragraphs>320</Paragraphs>
  <Slides>45</Slides>
  <Notes>9</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45</vt:i4>
      </vt:variant>
    </vt:vector>
  </HeadingPairs>
  <TitlesOfParts>
    <vt:vector size="64" baseType="lpstr">
      <vt:lpstr>Symbol</vt:lpstr>
      <vt:lpstr>楷体_GB2312</vt:lpstr>
      <vt:lpstr>仿宋_GB2312</vt:lpstr>
      <vt:lpstr>隶书</vt:lpstr>
      <vt:lpstr>黑体</vt:lpstr>
      <vt:lpstr>华文细黑</vt:lpstr>
      <vt:lpstr>Arial</vt:lpstr>
      <vt:lpstr>仿宋</vt:lpstr>
      <vt:lpstr>华文中宋</vt:lpstr>
      <vt:lpstr>微软雅黑</vt:lpstr>
      <vt:lpstr>Gulim</vt:lpstr>
      <vt:lpstr>Wingdings</vt:lpstr>
      <vt:lpstr>宋体</vt:lpstr>
      <vt:lpstr>Arial Black</vt:lpstr>
      <vt:lpstr>Times New Roman</vt:lpstr>
      <vt:lpstr>Webdings</vt:lpstr>
      <vt:lpstr>B078</vt:lpstr>
      <vt:lpstr>Equation</vt:lpstr>
      <vt:lpstr>公式</vt:lpstr>
      <vt:lpstr>第2章  基本结构： 集合、函数、序列与求和</vt:lpstr>
      <vt:lpstr>PowerPoint 演示文稿</vt:lpstr>
      <vt:lpstr>PowerPoint 演示文稿</vt:lpstr>
      <vt:lpstr>PowerPoint 演示文稿</vt:lpstr>
      <vt:lpstr>DEFINITION 1.  函数</vt:lpstr>
      <vt:lpstr>DEFINITION 2.  </vt:lpstr>
      <vt:lpstr>EXAMPLE</vt:lpstr>
      <vt:lpstr>EXAMPLE</vt:lpstr>
      <vt:lpstr>DEFINITION 3.  函数的和/函数的积</vt:lpstr>
      <vt:lpstr>DEFINITION 4.  </vt:lpstr>
      <vt:lpstr>DEFINITION 5.  一对一函数</vt:lpstr>
      <vt:lpstr>EXAMPLE</vt:lpstr>
      <vt:lpstr>DEFINITION 6.严格递增</vt:lpstr>
      <vt:lpstr>DEFINITION 7. 映上函数  </vt:lpstr>
      <vt:lpstr>EXAMPLE 映上函数  </vt:lpstr>
      <vt:lpstr>DEFINITION 8.  一一对应</vt:lpstr>
      <vt:lpstr>PowerPoint 演示文稿</vt:lpstr>
      <vt:lpstr>DEFINITION 9. 反函数  </vt:lpstr>
      <vt:lpstr>反函数</vt:lpstr>
      <vt:lpstr>DEFINITION 9. 反函数  </vt:lpstr>
      <vt:lpstr>DEFINITION 10. 函数的复合运算</vt:lpstr>
      <vt:lpstr>EXAMPLE</vt:lpstr>
      <vt:lpstr>EXAMPLE</vt:lpstr>
      <vt:lpstr>PowerPoint 演示文稿</vt:lpstr>
      <vt:lpstr>几个常用的函数：</vt:lpstr>
      <vt:lpstr>几个常用的函数：</vt:lpstr>
      <vt:lpstr>几个常用的函数：</vt:lpstr>
      <vt:lpstr>EXAMPLE</vt:lpstr>
      <vt:lpstr>PowerPoint 演示文稿</vt:lpstr>
      <vt:lpstr>PowerPoint 演示文稿</vt:lpstr>
      <vt:lpstr>几个常用的函数：</vt:lpstr>
      <vt:lpstr>练习</vt:lpstr>
      <vt:lpstr>练习</vt:lpstr>
      <vt:lpstr>练习</vt:lpstr>
      <vt:lpstr>练习</vt:lpstr>
      <vt:lpstr>练习</vt:lpstr>
      <vt:lpstr>练习</vt:lpstr>
      <vt:lpstr>练习</vt:lpstr>
      <vt:lpstr>练习</vt:lpstr>
      <vt:lpstr>练习</vt:lpstr>
      <vt:lpstr>练习</vt:lpstr>
      <vt:lpstr>练习</vt:lpstr>
      <vt:lpstr>练习</vt:lpstr>
      <vt:lpstr>作    业</vt:lpstr>
      <vt:lpstr>函数与集合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deadlocks</dc:title>
  <dc:creator>rdm</dc:creator>
  <cp:lastModifiedBy>dm Ren</cp:lastModifiedBy>
  <cp:revision>1511</cp:revision>
  <dcterms:created xsi:type="dcterms:W3CDTF">2001-07-18T23:57:34Z</dcterms:created>
  <dcterms:modified xsi:type="dcterms:W3CDTF">2022-03-16T03:03:59Z</dcterms:modified>
</cp:coreProperties>
</file>