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82" r:id="rId1"/>
  </p:sldMasterIdLst>
  <p:notesMasterIdLst>
    <p:notesMasterId r:id="rId30"/>
  </p:notesMasterIdLst>
  <p:handoutMasterIdLst>
    <p:handoutMasterId r:id="rId31"/>
  </p:handoutMasterIdLst>
  <p:sldIdLst>
    <p:sldId id="584" r:id="rId2"/>
    <p:sldId id="631" r:id="rId3"/>
    <p:sldId id="632" r:id="rId4"/>
    <p:sldId id="646" r:id="rId5"/>
    <p:sldId id="660" r:id="rId6"/>
    <p:sldId id="647" r:id="rId7"/>
    <p:sldId id="662" r:id="rId8"/>
    <p:sldId id="661" r:id="rId9"/>
    <p:sldId id="659" r:id="rId10"/>
    <p:sldId id="633" r:id="rId11"/>
    <p:sldId id="648" r:id="rId12"/>
    <p:sldId id="634" r:id="rId13"/>
    <p:sldId id="649" r:id="rId14"/>
    <p:sldId id="635" r:id="rId15"/>
    <p:sldId id="663" r:id="rId16"/>
    <p:sldId id="650" r:id="rId17"/>
    <p:sldId id="651" r:id="rId18"/>
    <p:sldId id="636" r:id="rId19"/>
    <p:sldId id="664" r:id="rId20"/>
    <p:sldId id="637" r:id="rId21"/>
    <p:sldId id="652" r:id="rId22"/>
    <p:sldId id="653" r:id="rId23"/>
    <p:sldId id="654" r:id="rId24"/>
    <p:sldId id="655" r:id="rId25"/>
    <p:sldId id="656" r:id="rId26"/>
    <p:sldId id="657" r:id="rId27"/>
    <p:sldId id="658" r:id="rId28"/>
    <p:sldId id="638" r:id="rId29"/>
  </p:sldIdLst>
  <p:sldSz cx="9144000" cy="6858000" type="screen4x3"/>
  <p:notesSz cx="6858000" cy="9144000"/>
  <p:embeddedFontLst>
    <p:embeddedFont>
      <p:font typeface="仿宋" panose="02010609060101010101" pitchFamily="49" charset="-122"/>
      <p:regular r:id="rId32"/>
    </p:embeddedFont>
    <p:embeddedFont>
      <p:font typeface="仿宋_GB2312" panose="02010600030101010101" charset="-122"/>
      <p:regular r:id="rId33"/>
    </p:embeddedFont>
    <p:embeddedFont>
      <p:font typeface="华文细黑" panose="02010600040101010101" pitchFamily="2" charset="-122"/>
      <p:regular r:id="rId34"/>
    </p:embeddedFont>
    <p:embeddedFont>
      <p:font typeface="华文中宋" panose="02010600040101010101" pitchFamily="2" charset="-122"/>
      <p:regular r:id="rId35"/>
    </p:embeddedFont>
    <p:embeddedFont>
      <p:font typeface="楷体_GB2312" panose="02010600030101010101" charset="-122"/>
      <p:regular r:id="rId36"/>
    </p:embeddedFont>
    <p:embeddedFont>
      <p:font typeface="微软雅黑" panose="020B0503020204020204" pitchFamily="34" charset="-122"/>
      <p:regular r:id="rId37"/>
      <p:bold r:id="rId38"/>
    </p:embeddedFont>
    <p:embeddedFont>
      <p:font typeface="Gulim" panose="020B0600000101010101" pitchFamily="34" charset="-127"/>
      <p:regular r:id="rId39"/>
    </p:embeddedFont>
  </p:embeddedFont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5pPr>
    <a:lvl6pPr marL="22860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6pPr>
    <a:lvl7pPr marL="27432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7pPr>
    <a:lvl8pPr marL="32004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8pPr>
    <a:lvl9pPr marL="36576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A249"/>
    <a:srgbClr val="CC00CC"/>
    <a:srgbClr val="CCFFCC"/>
    <a:srgbClr val="D1EDFF"/>
    <a:srgbClr val="7F7F7F"/>
    <a:srgbClr val="CCE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86897" autoAdjust="0"/>
  </p:normalViewPr>
  <p:slideViewPr>
    <p:cSldViewPr>
      <p:cViewPr varScale="1">
        <p:scale>
          <a:sx n="78" d="100"/>
          <a:sy n="78" d="100"/>
        </p:scale>
        <p:origin x="12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9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fld id="{E7696F0E-3DB4-4F4A-941B-C9FC88C1AD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588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fld id="{B0E8821E-3884-458A-9D94-8C721B0C60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392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几何序列   等差序列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E8821E-3884-458A-9D94-8C721B0C607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76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63A75-200F-4BC7-BE28-DD760EE3B037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98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1ABF4-A2A6-4E71-A299-EFA962402426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495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서식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14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9144000" cy="990600"/>
          </a:xfrm>
        </p:spPr>
        <p:txBody>
          <a:bodyPr/>
          <a:lstStyle>
            <a:lvl1pPr algn="ctr">
              <a:defRPr sz="5000">
                <a:solidFill>
                  <a:srgbClr val="00009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819400"/>
            <a:ext cx="9144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300">
                <a:solidFill>
                  <a:srgbClr val="99CC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7CFFBA-C8AC-4163-8060-296BA93F2A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10930-D54F-4C19-881F-B4B2348AB14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4475" y="228600"/>
            <a:ext cx="2009775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228600"/>
            <a:ext cx="58801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FF802-F610-472C-BD1B-1B87D62927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1975" y="228600"/>
            <a:ext cx="8042275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E3485-CA35-46E5-B810-7BA64C088B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CE16C-6779-42B6-8583-42A2C9B1F0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D0E47-91C1-40BD-A83B-B501300E02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295400"/>
            <a:ext cx="39433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295400"/>
            <a:ext cx="39449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1322A-583F-4F9C-8D98-6C34B85987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35626-A41D-4CA3-A3FD-0C3CF1B614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E97D2-9D94-4243-A4D4-B226F91B2B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EBD3B-FA1B-40DE-9F30-06D0AA1100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6DC47-98E7-474F-A6BC-F40A816465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3612F-CCBF-453B-BC58-18388E7D5A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서식1-1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228600"/>
            <a:ext cx="8042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/>
              <a:t> </a:t>
            </a:r>
            <a:endParaRPr lang="en-US" altLang="ko-KR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295400"/>
            <a:ext cx="804068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/>
              <a:t> </a:t>
            </a:r>
            <a:endParaRPr lang="en-US" altLang="ko-KR"/>
          </a:p>
          <a:p>
            <a:pPr lvl="1"/>
            <a:r>
              <a:rPr lang="ko-KR" altLang="zh-CN"/>
              <a:t> </a:t>
            </a:r>
            <a:endParaRPr lang="en-US" altLang="ko-KR"/>
          </a:p>
          <a:p>
            <a:pPr lvl="2"/>
            <a:r>
              <a:rPr lang="ko-KR" altLang="zh-CN"/>
              <a:t> </a:t>
            </a:r>
            <a:endParaRPr lang="en-US" altLang="ko-KR"/>
          </a:p>
          <a:p>
            <a:pPr lvl="3"/>
            <a:r>
              <a:rPr lang="ko-KR" altLang="zh-CN"/>
              <a:t> </a:t>
            </a:r>
            <a:endParaRPr lang="en-US" altLang="ko-KR"/>
          </a:p>
          <a:p>
            <a:pPr lvl="4"/>
            <a:r>
              <a:rPr lang="ko-KR" altLang="zh-CN"/>
              <a:t> </a:t>
            </a:r>
            <a:endParaRPr lang="en-US" altLang="ko-KR"/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400" i="0">
                <a:latin typeface="华文中宋" pitchFamily="2" charset="-122"/>
                <a:ea typeface="华文中宋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sz="1400" i="0">
                <a:ea typeface="华文中宋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400" i="0">
                <a:ea typeface="华文中宋" pitchFamily="2" charset="-122"/>
              </a:defRPr>
            </a:lvl1pPr>
          </a:lstStyle>
          <a:p>
            <a:pPr>
              <a:defRPr/>
            </a:pPr>
            <a:fld id="{80B94D2F-2582-4AC2-8F4E-79860B50F4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2536" name="Picture 8" descr="swpu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2388" y="6350000"/>
            <a:ext cx="274161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4" r:id="rId2"/>
    <p:sldLayoutId id="2147483893" r:id="rId3"/>
    <p:sldLayoutId id="2147483892" r:id="rId4"/>
    <p:sldLayoutId id="2147483891" r:id="rId5"/>
    <p:sldLayoutId id="2147483890" r:id="rId6"/>
    <p:sldLayoutId id="2147483889" r:id="rId7"/>
    <p:sldLayoutId id="2147483888" r:id="rId8"/>
    <p:sldLayoutId id="2147483887" r:id="rId9"/>
    <p:sldLayoutId id="2147483886" r:id="rId10"/>
    <p:sldLayoutId id="2147483885" r:id="rId11"/>
    <p:sldLayoutId id="21474838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v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"/>
        <a:defRPr kumimoji="1" sz="2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emf"/><Relationship Id="rId11" Type="http://schemas.openxmlformats.org/officeDocument/2006/relationships/image" Target="../media/image32.wmf"/><Relationship Id="rId5" Type="http://schemas.openxmlformats.org/officeDocument/2006/relationships/image" Target="../media/image35.emf"/><Relationship Id="rId10" Type="http://schemas.openxmlformats.org/officeDocument/2006/relationships/oleObject" Target="../embeddings/oleObject8.bin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82428" y="1928802"/>
            <a:ext cx="8032976" cy="143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120000"/>
              </a:lnSpc>
              <a:defRPr/>
            </a:pPr>
            <a:r>
              <a:rPr lang="zh-CN" altLang="en-US" sz="5400" b="1" i="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+mj-lt"/>
                <a:ea typeface="隶书"/>
                <a:cs typeface="+mj-cs"/>
              </a:rPr>
              <a:t>第</a:t>
            </a:r>
            <a:r>
              <a:rPr lang="en-US" altLang="zh-CN" sz="5400" b="1" i="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+mj-lt"/>
                <a:ea typeface="隶书"/>
                <a:cs typeface="+mj-cs"/>
              </a:rPr>
              <a:t>2</a:t>
            </a:r>
            <a:r>
              <a:rPr lang="zh-CN" altLang="en-US" sz="5400" b="1" i="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+mj-lt"/>
                <a:ea typeface="隶书"/>
                <a:cs typeface="+mj-cs"/>
              </a:rPr>
              <a:t>章  基本结构</a:t>
            </a:r>
            <a:r>
              <a:rPr lang="en-US" altLang="zh-CN" sz="5400" b="1" i="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+mj-lt"/>
                <a:ea typeface="隶书"/>
                <a:cs typeface="+mj-cs"/>
              </a:rPr>
              <a:t>: </a:t>
            </a:r>
          </a:p>
          <a:p>
            <a:pPr algn="ctr" eaLnBrk="0" hangingPunct="0">
              <a:lnSpc>
                <a:spcPct val="120000"/>
              </a:lnSpc>
              <a:defRPr/>
            </a:pPr>
            <a:r>
              <a:rPr lang="zh-CN" altLang="en-US" sz="5400" b="1" i="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+mj-lt"/>
                <a:ea typeface="隶书"/>
                <a:cs typeface="+mj-cs"/>
              </a:rPr>
              <a:t>集合、函数、序列与求和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4221163"/>
            <a:ext cx="9144000" cy="6096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charset="-122"/>
              </a:rPr>
              <a:t>2.4  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charset="-122"/>
              </a:rPr>
              <a:t>序列与求和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95400"/>
            <a:ext cx="8582025" cy="47244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18 </a:t>
            </a:r>
            <a:r>
              <a:rPr lang="zh-CN" altLang="en-US" dirty="0"/>
              <a:t>正奇数集合是可数集合。</a:t>
            </a:r>
            <a:endParaRPr lang="en-US" altLang="zh-CN" dirty="0"/>
          </a:p>
          <a:p>
            <a:pPr marL="0" indent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仿宋_GB2312" pitchFamily="49" charset="-122"/>
              </a:rPr>
              <a:t>因存在从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a typeface="仿宋_GB2312" pitchFamily="49" charset="-122"/>
              </a:rPr>
              <a:t>Z</a:t>
            </a:r>
            <a:r>
              <a:rPr lang="en-US" altLang="zh-CN" b="1" baseline="30000" dirty="0">
                <a:solidFill>
                  <a:schemeClr val="accent6">
                    <a:lumMod val="50000"/>
                  </a:schemeClr>
                </a:solidFill>
                <a:ea typeface="仿宋_GB2312" pitchFamily="49" charset="-122"/>
              </a:rPr>
              <a:t>+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仿宋_GB2312" pitchFamily="49" charset="-122"/>
              </a:rPr>
              <a:t>到正奇数集合的一一对应函数 </a:t>
            </a:r>
            <a:r>
              <a:rPr lang="en-US" altLang="zh-CN" b="1" i="1" dirty="0">
                <a:solidFill>
                  <a:schemeClr val="accent6">
                    <a:lumMod val="50000"/>
                  </a:schemeClr>
                </a:solidFill>
                <a:ea typeface="仿宋_GB2312" pitchFamily="49" charset="-122"/>
              </a:rPr>
              <a:t>f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a typeface="仿宋_GB2312" pitchFamily="49" charset="-122"/>
              </a:rPr>
              <a:t>(</a:t>
            </a:r>
            <a:r>
              <a:rPr lang="en-US" altLang="zh-CN" b="1" i="1" dirty="0">
                <a:solidFill>
                  <a:schemeClr val="accent6">
                    <a:lumMod val="50000"/>
                  </a:schemeClr>
                </a:solidFill>
                <a:ea typeface="仿宋_GB2312" pitchFamily="49" charset="-122"/>
              </a:rPr>
              <a:t>n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a typeface="仿宋_GB2312" pitchFamily="49" charset="-122"/>
              </a:rPr>
              <a:t>)=2</a:t>
            </a:r>
            <a:r>
              <a:rPr lang="en-US" altLang="zh-CN" b="1" i="1" dirty="0">
                <a:solidFill>
                  <a:schemeClr val="accent6">
                    <a:lumMod val="50000"/>
                  </a:schemeClr>
                </a:solidFill>
                <a:ea typeface="仿宋_GB2312" pitchFamily="49" charset="-122"/>
              </a:rPr>
              <a:t>n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a typeface="仿宋_GB2312" pitchFamily="49" charset="-122"/>
              </a:rPr>
              <a:t>-1,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仿宋_GB2312" pitchFamily="49" charset="-122"/>
              </a:rPr>
              <a:t>所以正奇数集合是可数集合。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ea typeface="仿宋_GB2312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7313" y="3429000"/>
          <a:ext cx="6095997" cy="17145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4</a:t>
                      </a:r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5</a:t>
                      </a:r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6</a:t>
                      </a:r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7</a:t>
                      </a:r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8</a:t>
                      </a:r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…</a:t>
                      </a:r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5</a:t>
                      </a:r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7</a:t>
                      </a:r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9</a:t>
                      </a:r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11</a:t>
                      </a:r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13</a:t>
                      </a:r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15</a:t>
                      </a:r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…</a:t>
                      </a:r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cxnSpLocks noChangeShapeType="1"/>
          </p:cNvCxnSpPr>
          <p:nvPr/>
        </p:nvCxnSpPr>
        <p:spPr bwMode="auto">
          <a:xfrm rot="5400000">
            <a:off x="1423988" y="4321175"/>
            <a:ext cx="5000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rot="5400000">
            <a:off x="2106613" y="4321175"/>
            <a:ext cx="5000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rot="5400000">
            <a:off x="2781301" y="4321175"/>
            <a:ext cx="50006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rot="5400000">
            <a:off x="3463926" y="4321175"/>
            <a:ext cx="50006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rot="5400000">
            <a:off x="4138613" y="4321175"/>
            <a:ext cx="5000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rot="5400000">
            <a:off x="4821238" y="4321175"/>
            <a:ext cx="5000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rot="5400000">
            <a:off x="5495926" y="4321175"/>
            <a:ext cx="50006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 rot="5400000">
            <a:off x="6178551" y="4321175"/>
            <a:ext cx="50006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500063" y="5429250"/>
            <a:ext cx="5357812" cy="1055688"/>
          </a:xfrm>
          <a:prstGeom prst="wedgeRoundRectCallout">
            <a:avLst>
              <a:gd name="adj1" fmla="val -3472"/>
              <a:gd name="adj2" fmla="val -8087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latinLnBrk="1">
              <a:defRPr/>
            </a:pPr>
            <a:r>
              <a:rPr lang="zh-CN" alt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无限集是可数的    当且仅当   可以把集合中的元素列成序列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95400"/>
            <a:ext cx="8582025" cy="47244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/>
              <a:t>例</a:t>
            </a:r>
            <a:r>
              <a:rPr lang="en-US" altLang="zh-CN"/>
              <a:t>19   </a:t>
            </a:r>
            <a:r>
              <a:rPr lang="zh-CN" altLang="en-US"/>
              <a:t>证明：正有理数集合是可数的。</a:t>
            </a:r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785938" y="2071688"/>
          <a:ext cx="4786312" cy="438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1396800" imgH="2057400" progId="Equation.3">
                  <p:embed/>
                </p:oleObj>
              </mc:Choice>
              <mc:Fallback>
                <p:oleObj name="Equation" r:id="rId3" imgW="1396800" imgH="2057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071688"/>
                        <a:ext cx="4786312" cy="438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 bwMode="auto">
          <a:xfrm rot="5400000">
            <a:off x="1321594" y="2536032"/>
            <a:ext cx="428625" cy="357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9" name="直接箭头连接符 18"/>
          <p:cNvCxnSpPr/>
          <p:nvPr/>
        </p:nvCxnSpPr>
        <p:spPr bwMode="auto">
          <a:xfrm rot="16200000" flipH="1">
            <a:off x="1357313" y="2928938"/>
            <a:ext cx="357187" cy="357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1" name="直接箭头连接符 20"/>
          <p:cNvCxnSpPr/>
          <p:nvPr/>
        </p:nvCxnSpPr>
        <p:spPr bwMode="auto">
          <a:xfrm rot="5400000" flipH="1" flipV="1">
            <a:off x="2107407" y="2750344"/>
            <a:ext cx="642937" cy="4286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3" name="直接箭头连接符 22"/>
          <p:cNvCxnSpPr/>
          <p:nvPr/>
        </p:nvCxnSpPr>
        <p:spPr bwMode="auto">
          <a:xfrm flipV="1">
            <a:off x="2786063" y="1857375"/>
            <a:ext cx="428625" cy="285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5" name="直接箭头连接符 24"/>
          <p:cNvCxnSpPr/>
          <p:nvPr/>
        </p:nvCxnSpPr>
        <p:spPr bwMode="auto">
          <a:xfrm>
            <a:off x="3214688" y="1857375"/>
            <a:ext cx="428625" cy="285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7" name="直接箭头连接符 26"/>
          <p:cNvCxnSpPr/>
          <p:nvPr/>
        </p:nvCxnSpPr>
        <p:spPr bwMode="auto">
          <a:xfrm rot="5400000">
            <a:off x="2928938" y="2643188"/>
            <a:ext cx="714375" cy="4286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" name="直接箭头连接符 28"/>
          <p:cNvCxnSpPr/>
          <p:nvPr/>
        </p:nvCxnSpPr>
        <p:spPr bwMode="auto">
          <a:xfrm rot="5400000">
            <a:off x="2071687" y="3429001"/>
            <a:ext cx="785813" cy="5000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0" name="直接连接符 29"/>
          <p:cNvCxnSpPr/>
          <p:nvPr/>
        </p:nvCxnSpPr>
        <p:spPr bwMode="auto">
          <a:xfrm rot="5400000">
            <a:off x="1337469" y="4131469"/>
            <a:ext cx="428625" cy="357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1" name="直接箭头连接符 30"/>
          <p:cNvCxnSpPr/>
          <p:nvPr/>
        </p:nvCxnSpPr>
        <p:spPr bwMode="auto">
          <a:xfrm rot="16200000" flipH="1">
            <a:off x="1373188" y="4524375"/>
            <a:ext cx="357188" cy="357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3" name="直接箭头连接符 32"/>
          <p:cNvCxnSpPr/>
          <p:nvPr/>
        </p:nvCxnSpPr>
        <p:spPr bwMode="auto">
          <a:xfrm rot="5400000" flipH="1" flipV="1">
            <a:off x="2035969" y="4250532"/>
            <a:ext cx="857250" cy="5000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6" name="直接箭头连接符 35"/>
          <p:cNvCxnSpPr/>
          <p:nvPr/>
        </p:nvCxnSpPr>
        <p:spPr bwMode="auto">
          <a:xfrm rot="5400000" flipH="1" flipV="1">
            <a:off x="2893219" y="3393281"/>
            <a:ext cx="714375" cy="5000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8" name="直接箭头连接符 37"/>
          <p:cNvCxnSpPr/>
          <p:nvPr/>
        </p:nvCxnSpPr>
        <p:spPr bwMode="auto">
          <a:xfrm rot="5400000" flipH="1" flipV="1">
            <a:off x="3714751" y="2643187"/>
            <a:ext cx="785812" cy="5000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箭头连接符 39"/>
          <p:cNvCxnSpPr/>
          <p:nvPr/>
        </p:nvCxnSpPr>
        <p:spPr bwMode="auto">
          <a:xfrm flipV="1">
            <a:off x="4500563" y="1857375"/>
            <a:ext cx="428625" cy="285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1" name="直接箭头连接符 40"/>
          <p:cNvCxnSpPr/>
          <p:nvPr/>
        </p:nvCxnSpPr>
        <p:spPr bwMode="auto">
          <a:xfrm>
            <a:off x="4929188" y="1857375"/>
            <a:ext cx="428625" cy="285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4" name="直接箭头连接符 43"/>
          <p:cNvCxnSpPr/>
          <p:nvPr/>
        </p:nvCxnSpPr>
        <p:spPr bwMode="auto">
          <a:xfrm rot="5400000">
            <a:off x="4572001" y="2643187"/>
            <a:ext cx="785812" cy="5000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直接箭头连接符 45"/>
          <p:cNvCxnSpPr/>
          <p:nvPr/>
        </p:nvCxnSpPr>
        <p:spPr bwMode="auto">
          <a:xfrm rot="5400000">
            <a:off x="3714750" y="3429000"/>
            <a:ext cx="785813" cy="5000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直接箭头连接符 49"/>
          <p:cNvCxnSpPr/>
          <p:nvPr/>
        </p:nvCxnSpPr>
        <p:spPr bwMode="auto">
          <a:xfrm rot="5400000">
            <a:off x="2893219" y="4250532"/>
            <a:ext cx="857250" cy="5000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直接箭头连接符 51"/>
          <p:cNvCxnSpPr/>
          <p:nvPr/>
        </p:nvCxnSpPr>
        <p:spPr bwMode="auto">
          <a:xfrm rot="5400000">
            <a:off x="2107406" y="5036345"/>
            <a:ext cx="714375" cy="5000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3" name="直接连接符 52"/>
          <p:cNvCxnSpPr/>
          <p:nvPr/>
        </p:nvCxnSpPr>
        <p:spPr bwMode="auto">
          <a:xfrm rot="5400000">
            <a:off x="1321594" y="5750719"/>
            <a:ext cx="428625" cy="357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直接箭头连接符 53"/>
          <p:cNvCxnSpPr/>
          <p:nvPr/>
        </p:nvCxnSpPr>
        <p:spPr bwMode="auto">
          <a:xfrm rot="16200000" flipH="1">
            <a:off x="1357313" y="6143625"/>
            <a:ext cx="357188" cy="357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3929063" cy="541338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数学归纳法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52513"/>
            <a:ext cx="7391400" cy="828675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zh-CN" sz="1800"/>
          </a:p>
          <a:p>
            <a:pPr>
              <a:lnSpc>
                <a:spcPct val="120000"/>
              </a:lnSpc>
            </a:pPr>
            <a:endParaRPr lang="en-US" altLang="zh-CN" sz="180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1290637"/>
            <a:ext cx="3357563" cy="556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00174"/>
            <a:ext cx="4321175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3929063" cy="541338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数学归纳法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52513"/>
            <a:ext cx="7391400" cy="828675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zh-CN" sz="1800"/>
          </a:p>
          <a:p>
            <a:pPr>
              <a:lnSpc>
                <a:spcPct val="120000"/>
              </a:lnSpc>
            </a:pPr>
            <a:endParaRPr lang="en-US" altLang="zh-CN" sz="1800"/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285750" y="1428750"/>
            <a:ext cx="8572500" cy="4929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 latinLnBrk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i="0" dirty="0">
                <a:solidFill>
                  <a:schemeClr val="tx2"/>
                </a:solidFill>
                <a:latin typeface="+mn-lt"/>
                <a:ea typeface="华文细黑" pitchFamily="2" charset="-122"/>
              </a:rPr>
              <a:t>定义</a:t>
            </a:r>
            <a:r>
              <a:rPr lang="en-US" altLang="zh-CN" b="1" i="0" dirty="0">
                <a:solidFill>
                  <a:schemeClr val="tx2"/>
                </a:solidFill>
                <a:latin typeface="+mn-lt"/>
                <a:ea typeface="华文细黑" pitchFamily="2" charset="-122"/>
              </a:rPr>
              <a:t>1</a:t>
            </a:r>
            <a:r>
              <a:rPr lang="zh-CN" altLang="en-US" b="1" i="0" dirty="0">
                <a:solidFill>
                  <a:schemeClr val="tx2"/>
                </a:solidFill>
                <a:latin typeface="+mn-lt"/>
                <a:ea typeface="华文细黑" pitchFamily="2" charset="-122"/>
              </a:rPr>
              <a:t>：</a:t>
            </a:r>
            <a:r>
              <a:rPr lang="zh-CN" altLang="en-US" b="1" i="0" dirty="0">
                <a:solidFill>
                  <a:srgbClr val="C00000"/>
                </a:solidFill>
                <a:latin typeface="+mn-lt"/>
                <a:ea typeface="华文细黑" pitchFamily="2" charset="-122"/>
              </a:rPr>
              <a:t>数学归纳法</a:t>
            </a:r>
          </a:p>
          <a:p>
            <a:pPr latinLnBrk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i="0" dirty="0">
                <a:solidFill>
                  <a:schemeClr val="tx2"/>
                </a:solidFill>
                <a:latin typeface="+mn-lt"/>
                <a:ea typeface="华文细黑" pitchFamily="2" charset="-122"/>
              </a:rPr>
              <a:t>    数学归纳法的公式表示：</a:t>
            </a:r>
          </a:p>
          <a:p>
            <a:pPr latinLnBrk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i="0" dirty="0">
                <a:solidFill>
                  <a:schemeClr val="tx2"/>
                </a:solidFill>
                <a:latin typeface="+mn-lt"/>
                <a:ea typeface="华文细黑" pitchFamily="2" charset="-122"/>
              </a:rPr>
              <a:t>    [P(1) ∧</a:t>
            </a:r>
            <a:r>
              <a:rPr lang="en-US" altLang="zh-CN" b="1" i="0" dirty="0">
                <a:solidFill>
                  <a:schemeClr val="tx2"/>
                </a:solidFill>
                <a:latin typeface="+mn-lt"/>
                <a:ea typeface="华文细黑" pitchFamily="2" charset="-122"/>
                <a:sym typeface="Symbol" pitchFamily="18" charset="2"/>
              </a:rPr>
              <a:t></a:t>
            </a:r>
            <a:r>
              <a:rPr lang="en-US" altLang="zh-CN" b="1" i="0" dirty="0">
                <a:solidFill>
                  <a:schemeClr val="tx2"/>
                </a:solidFill>
                <a:latin typeface="+mn-lt"/>
                <a:ea typeface="华文细黑" pitchFamily="2" charset="-122"/>
              </a:rPr>
              <a:t> m(m </a:t>
            </a:r>
            <a:r>
              <a:rPr lang="en-US" altLang="zh-CN" b="1" i="0" dirty="0">
                <a:solidFill>
                  <a:schemeClr val="tx2"/>
                </a:solidFill>
                <a:latin typeface="+mn-lt"/>
                <a:ea typeface="华文细黑" pitchFamily="2" charset="-122"/>
                <a:sym typeface="Symbol" pitchFamily="18" charset="2"/>
              </a:rPr>
              <a:t></a:t>
            </a:r>
            <a:r>
              <a:rPr lang="en-US" altLang="zh-CN" b="1" i="0" dirty="0">
                <a:latin typeface="+mn-lt"/>
                <a:ea typeface="华文细黑" pitchFamily="2" charset="-122"/>
                <a:cs typeface="Times New Roman" pitchFamily="18" charset="0"/>
              </a:rPr>
              <a:t> </a:t>
            </a:r>
            <a:r>
              <a:rPr lang="en-US" altLang="zh-CN" b="1" i="0" dirty="0">
                <a:solidFill>
                  <a:schemeClr val="tx2"/>
                </a:solidFill>
                <a:latin typeface="+mn-lt"/>
                <a:ea typeface="华文细黑" pitchFamily="2" charset="-122"/>
              </a:rPr>
              <a:t>1 ∧ P(m) → P(m+1))] </a:t>
            </a:r>
            <a:r>
              <a:rPr lang="zh-CN" altLang="en-US" b="1" i="0" dirty="0">
                <a:solidFill>
                  <a:schemeClr val="tx2"/>
                </a:solidFill>
                <a:latin typeface="+mn-lt"/>
                <a:ea typeface="华文细黑" pitchFamily="2" charset="-122"/>
              </a:rPr>
              <a:t>├</a:t>
            </a:r>
            <a:r>
              <a:rPr lang="en-US" altLang="zh-CN" b="1" i="0" dirty="0">
                <a:solidFill>
                  <a:schemeClr val="tx2"/>
                </a:solidFill>
                <a:latin typeface="+mn-lt"/>
                <a:ea typeface="华文细黑" pitchFamily="2" charset="-122"/>
              </a:rPr>
              <a:t> </a:t>
            </a:r>
            <a:r>
              <a:rPr lang="en-US" altLang="zh-CN" b="1" i="0" dirty="0">
                <a:solidFill>
                  <a:schemeClr val="tx2"/>
                </a:solidFill>
                <a:latin typeface="+mn-lt"/>
                <a:ea typeface="华文细黑" pitchFamily="2" charset="-122"/>
                <a:sym typeface="Symbol" pitchFamily="18" charset="2"/>
              </a:rPr>
              <a:t></a:t>
            </a:r>
            <a:r>
              <a:rPr lang="en-US" altLang="zh-CN" b="1" i="0" dirty="0">
                <a:solidFill>
                  <a:schemeClr val="tx2"/>
                </a:solidFill>
                <a:latin typeface="+mn-lt"/>
                <a:ea typeface="华文细黑" pitchFamily="2" charset="-122"/>
              </a:rPr>
              <a:t> n P(n)</a:t>
            </a:r>
            <a:endParaRPr lang="en-US" altLang="zh-CN" b="1" i="0" dirty="0">
              <a:latin typeface="+mn-lt"/>
              <a:ea typeface="华文细黑" pitchFamily="2" charset="-122"/>
            </a:endParaRPr>
          </a:p>
          <a:p>
            <a:pPr latinLnBrk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i="0" dirty="0">
                <a:latin typeface="+mn-lt"/>
                <a:ea typeface="华文细黑" pitchFamily="2" charset="-122"/>
              </a:rPr>
              <a:t>    1</a:t>
            </a:r>
            <a:r>
              <a:rPr lang="zh-CN" altLang="en-US" b="1" i="0" dirty="0">
                <a:latin typeface="+mn-lt"/>
                <a:ea typeface="华文细黑" pitchFamily="2" charset="-122"/>
              </a:rPr>
              <a:t>、归纳基础： 证明</a:t>
            </a:r>
            <a:r>
              <a:rPr lang="en-US" altLang="zh-CN" b="1" i="0" dirty="0">
                <a:solidFill>
                  <a:schemeClr val="tx2"/>
                </a:solidFill>
                <a:latin typeface="+mn-lt"/>
                <a:ea typeface="华文细黑" pitchFamily="2" charset="-122"/>
              </a:rPr>
              <a:t>P(1)</a:t>
            </a:r>
            <a:r>
              <a:rPr lang="zh-CN" altLang="en-US" b="1" i="0" dirty="0">
                <a:solidFill>
                  <a:schemeClr val="tx2"/>
                </a:solidFill>
                <a:latin typeface="+mn-lt"/>
                <a:ea typeface="华文细黑" pitchFamily="2" charset="-122"/>
              </a:rPr>
              <a:t>为真</a:t>
            </a:r>
            <a:endParaRPr lang="zh-CN" altLang="en-US" b="1" i="0" dirty="0">
              <a:latin typeface="+mn-lt"/>
              <a:ea typeface="华文细黑" pitchFamily="2" charset="-122"/>
            </a:endParaRPr>
          </a:p>
          <a:p>
            <a:pPr latinLnBrk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i="0" dirty="0">
                <a:latin typeface="+mn-lt"/>
                <a:ea typeface="华文细黑" pitchFamily="2" charset="-122"/>
              </a:rPr>
              <a:t>    </a:t>
            </a:r>
            <a:r>
              <a:rPr lang="en-US" altLang="zh-CN" b="1" i="0" dirty="0">
                <a:latin typeface="+mn-lt"/>
                <a:ea typeface="华文细黑" pitchFamily="2" charset="-122"/>
              </a:rPr>
              <a:t>2</a:t>
            </a:r>
            <a:r>
              <a:rPr lang="zh-CN" altLang="en-US" b="1" i="0" dirty="0">
                <a:latin typeface="+mn-lt"/>
                <a:ea typeface="华文细黑" pitchFamily="2" charset="-122"/>
              </a:rPr>
              <a:t>、归纳步骤： 证明</a:t>
            </a:r>
            <a:r>
              <a:rPr lang="zh-CN" altLang="en-US" b="1" i="0" dirty="0">
                <a:solidFill>
                  <a:schemeClr val="tx2"/>
                </a:solidFill>
                <a:latin typeface="+mn-lt"/>
                <a:ea typeface="华文细黑" pitchFamily="2" charset="-122"/>
                <a:sym typeface="Symbol" pitchFamily="18" charset="2"/>
              </a:rPr>
              <a:t></a:t>
            </a:r>
            <a:r>
              <a:rPr lang="zh-CN" altLang="en-US" b="1" i="0" dirty="0">
                <a:solidFill>
                  <a:schemeClr val="tx2"/>
                </a:solidFill>
                <a:latin typeface="+mn-lt"/>
                <a:ea typeface="华文细黑" pitchFamily="2" charset="-122"/>
              </a:rPr>
              <a:t> </a:t>
            </a:r>
            <a:r>
              <a:rPr lang="en-US" altLang="zh-CN" b="1" i="0" dirty="0">
                <a:solidFill>
                  <a:schemeClr val="tx2"/>
                </a:solidFill>
                <a:latin typeface="+mn-lt"/>
                <a:ea typeface="华文细黑" pitchFamily="2" charset="-122"/>
              </a:rPr>
              <a:t>m</a:t>
            </a:r>
            <a:r>
              <a:rPr lang="en-US" altLang="zh-CN" b="1" i="0" dirty="0">
                <a:latin typeface="+mn-lt"/>
                <a:ea typeface="华文细黑" pitchFamily="2" charset="-122"/>
              </a:rPr>
              <a:t> (</a:t>
            </a:r>
            <a:r>
              <a:rPr lang="en-US" altLang="zh-CN" b="1" i="0" dirty="0">
                <a:solidFill>
                  <a:schemeClr val="tx2"/>
                </a:solidFill>
                <a:latin typeface="+mn-lt"/>
                <a:ea typeface="华文细黑" pitchFamily="2" charset="-122"/>
              </a:rPr>
              <a:t>m </a:t>
            </a:r>
            <a:r>
              <a:rPr lang="en-US" altLang="zh-CN" b="1" i="0" dirty="0">
                <a:solidFill>
                  <a:schemeClr val="tx2"/>
                </a:solidFill>
                <a:latin typeface="+mn-lt"/>
                <a:ea typeface="华文细黑" pitchFamily="2" charset="-122"/>
                <a:sym typeface="Symbol" pitchFamily="18" charset="2"/>
              </a:rPr>
              <a:t></a:t>
            </a:r>
            <a:r>
              <a:rPr lang="en-US" altLang="zh-CN" b="1" i="0" dirty="0">
                <a:latin typeface="+mn-lt"/>
                <a:ea typeface="华文细黑" pitchFamily="2" charset="-122"/>
                <a:cs typeface="Times New Roman" pitchFamily="18" charset="0"/>
              </a:rPr>
              <a:t> </a:t>
            </a:r>
            <a:r>
              <a:rPr lang="en-US" altLang="zh-CN" b="1" i="0" dirty="0">
                <a:solidFill>
                  <a:schemeClr val="tx2"/>
                </a:solidFill>
                <a:latin typeface="+mn-lt"/>
                <a:ea typeface="华文细黑" pitchFamily="2" charset="-122"/>
              </a:rPr>
              <a:t>1 ∧ P(m) → P(m+1))</a:t>
            </a:r>
            <a:r>
              <a:rPr lang="zh-CN" altLang="en-US" b="1" i="0" dirty="0">
                <a:solidFill>
                  <a:schemeClr val="tx2"/>
                </a:solidFill>
                <a:latin typeface="+mn-lt"/>
                <a:ea typeface="华文细黑" pitchFamily="2" charset="-122"/>
              </a:rPr>
              <a:t>为真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2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4" y="1295400"/>
            <a:ext cx="8762554" cy="47244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证明对所有正整数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，有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n&lt;2</a:t>
            </a:r>
            <a:r>
              <a:rPr lang="en-US" altLang="zh-CN" b="1" baseline="30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  <a:p>
            <a:pPr>
              <a:lnSpc>
                <a:spcPct val="130000"/>
              </a:lnSpc>
              <a:buNone/>
              <a:defRPr/>
            </a:pPr>
            <a:r>
              <a:rPr lang="zh-CN" altLang="en-US" b="1" dirty="0"/>
              <a:t>证明：设 </a:t>
            </a:r>
            <a:r>
              <a:rPr lang="en-US" altLang="zh-CN" b="1" dirty="0"/>
              <a:t>P(n)</a:t>
            </a:r>
            <a:r>
              <a:rPr lang="zh-CN" altLang="en-US" b="1" dirty="0"/>
              <a:t>是命题函数 “</a:t>
            </a:r>
            <a:r>
              <a:rPr lang="en-US" altLang="zh-CN" b="1" dirty="0"/>
              <a:t>n&lt;2</a:t>
            </a:r>
            <a:r>
              <a:rPr lang="en-US" altLang="zh-CN" b="1" baseline="30000" dirty="0"/>
              <a:t>n</a:t>
            </a:r>
            <a:r>
              <a:rPr lang="en-US" altLang="zh-CN" b="1" dirty="0"/>
              <a:t>”</a:t>
            </a:r>
            <a:r>
              <a:rPr lang="zh-CN" altLang="en-US" b="1" dirty="0"/>
              <a:t>，证</a:t>
            </a:r>
            <a:r>
              <a:rPr lang="en-US" altLang="zh-CN" b="1" dirty="0">
                <a:solidFill>
                  <a:schemeClr val="tx2"/>
                </a:solidFill>
                <a:ea typeface="华文细黑" pitchFamily="2" charset="-122"/>
                <a:sym typeface="Symbol" pitchFamily="18" charset="2"/>
              </a:rPr>
              <a:t></a:t>
            </a:r>
            <a:r>
              <a:rPr lang="en-US" altLang="zh-CN" b="1" dirty="0">
                <a:solidFill>
                  <a:schemeClr val="tx2"/>
                </a:solidFill>
                <a:ea typeface="华文细黑" pitchFamily="2" charset="-122"/>
              </a:rPr>
              <a:t> n P(n)</a:t>
            </a:r>
            <a:endParaRPr lang="en-US" altLang="zh-CN" b="1" dirty="0"/>
          </a:p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b="1" dirty="0"/>
              <a:t>     </a:t>
            </a:r>
            <a:r>
              <a:rPr lang="zh-CN" altLang="en-US" b="1" dirty="0"/>
              <a:t>基础步骤：因为</a:t>
            </a:r>
            <a:r>
              <a:rPr lang="en-US" altLang="zh-CN" b="1" dirty="0"/>
              <a:t>1&lt;2</a:t>
            </a:r>
            <a:r>
              <a:rPr lang="en-US" altLang="zh-CN" b="1" baseline="30000" dirty="0"/>
              <a:t>1</a:t>
            </a:r>
            <a:r>
              <a:rPr lang="zh-CN" altLang="en-US" b="1" dirty="0"/>
              <a:t>，所以</a:t>
            </a:r>
            <a:r>
              <a:rPr lang="en-US" altLang="zh-CN" b="1" dirty="0"/>
              <a:t>P(1)</a:t>
            </a:r>
            <a:r>
              <a:rPr lang="zh-CN" altLang="en-US" b="1" dirty="0"/>
              <a:t>为真。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b="1" dirty="0"/>
              <a:t>     归纳步骤：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b="1" dirty="0"/>
              <a:t>             假设</a:t>
            </a:r>
            <a:r>
              <a:rPr lang="en-US" altLang="zh-CN" b="1" dirty="0"/>
              <a:t>P(k)</a:t>
            </a:r>
            <a:r>
              <a:rPr lang="zh-CN" altLang="en-US" b="1" dirty="0"/>
              <a:t>为真</a:t>
            </a:r>
            <a:r>
              <a:rPr lang="en-US" altLang="zh-CN" b="1" dirty="0"/>
              <a:t>(k</a:t>
            </a:r>
            <a:r>
              <a:rPr lang="zh-CN" altLang="en-US" b="1" dirty="0"/>
              <a:t>≥</a:t>
            </a:r>
            <a:r>
              <a:rPr lang="en-US" altLang="zh-CN" b="1" dirty="0"/>
              <a:t>1)</a:t>
            </a:r>
            <a:r>
              <a:rPr lang="zh-CN" altLang="en-US" b="1" dirty="0"/>
              <a:t>，即 </a:t>
            </a:r>
            <a:r>
              <a:rPr lang="en-US" altLang="zh-CN" b="1" dirty="0"/>
              <a:t>k&lt;2</a:t>
            </a:r>
            <a:r>
              <a:rPr lang="en-US" altLang="zh-CN" b="1" baseline="30000" dirty="0"/>
              <a:t>k</a:t>
            </a:r>
            <a:r>
              <a:rPr lang="en-US" altLang="zh-CN" b="1" dirty="0"/>
              <a:t> </a:t>
            </a:r>
            <a:r>
              <a:rPr lang="zh-CN" altLang="en-US" b="1" dirty="0"/>
              <a:t>。证</a:t>
            </a:r>
            <a:r>
              <a:rPr lang="en-US" altLang="zh-CN" b="1" dirty="0"/>
              <a:t>P(k+1)</a:t>
            </a:r>
            <a:r>
              <a:rPr lang="zh-CN" altLang="en-US" b="1" dirty="0"/>
              <a:t>为真。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b="1" dirty="0"/>
              <a:t>             </a:t>
            </a:r>
            <a:r>
              <a:rPr lang="en-US" altLang="zh-CN" b="1" dirty="0"/>
              <a:t>k+1&lt;2</a:t>
            </a:r>
            <a:r>
              <a:rPr lang="en-US" altLang="zh-CN" b="1" baseline="30000" dirty="0"/>
              <a:t>k</a:t>
            </a:r>
            <a:r>
              <a:rPr lang="en-US" altLang="zh-CN" b="1" dirty="0"/>
              <a:t>+1&lt;2</a:t>
            </a:r>
            <a:r>
              <a:rPr lang="en-US" altLang="zh-CN" b="1" baseline="30000" dirty="0"/>
              <a:t>k</a:t>
            </a:r>
            <a:r>
              <a:rPr lang="en-US" altLang="zh-CN" b="1" dirty="0"/>
              <a:t>+2</a:t>
            </a:r>
            <a:r>
              <a:rPr lang="en-US" altLang="zh-CN" b="1" baseline="30000" dirty="0"/>
              <a:t>k</a:t>
            </a:r>
            <a:r>
              <a:rPr lang="en-US" altLang="zh-CN" b="1" dirty="0"/>
              <a:t>  =2</a:t>
            </a:r>
            <a:r>
              <a:rPr lang="en-US" altLang="zh-CN" b="1" baseline="30000" dirty="0"/>
              <a:t>k+1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b="1" dirty="0"/>
              <a:t>             </a:t>
            </a:r>
            <a:r>
              <a:rPr lang="zh-CN" altLang="en-US" b="1" dirty="0"/>
              <a:t>因此， </a:t>
            </a:r>
            <a:r>
              <a:rPr lang="en-US" altLang="zh-CN" b="1" dirty="0"/>
              <a:t>P(k+1)</a:t>
            </a:r>
            <a:r>
              <a:rPr lang="zh-CN" altLang="en-US" b="1" dirty="0"/>
              <a:t>为真</a:t>
            </a:r>
            <a:r>
              <a:rPr lang="en-US" altLang="zh-CN" b="1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</a:t>
            </a:r>
            <a:endParaRPr lang="en-US" altLang="zh-CN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295400"/>
            <a:ext cx="8224838" cy="47244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ea typeface="楷体_GB2312" pitchFamily="49" charset="-122"/>
              </a:rPr>
              <a:t>例</a:t>
            </a:r>
            <a:r>
              <a:rPr lang="en-US" altLang="zh-CN" b="1" dirty="0">
                <a:ea typeface="楷体_GB2312" pitchFamily="49" charset="-122"/>
              </a:rPr>
              <a:t>3 </a:t>
            </a:r>
            <a:r>
              <a:rPr lang="zh-CN" altLang="en-US" b="1" dirty="0">
                <a:ea typeface="楷体_GB2312" pitchFamily="49" charset="-122"/>
              </a:rPr>
              <a:t>证明对所有正整数</a:t>
            </a:r>
            <a:r>
              <a:rPr lang="en-US" altLang="zh-CN" b="1" i="1" dirty="0">
                <a:ea typeface="楷体_GB2312" pitchFamily="49" charset="-122"/>
              </a:rPr>
              <a:t>n</a:t>
            </a:r>
            <a:r>
              <a:rPr lang="zh-CN" altLang="en-US" b="1" dirty="0">
                <a:ea typeface="楷体_GB2312" pitchFamily="49" charset="-122"/>
              </a:rPr>
              <a:t>，有</a:t>
            </a:r>
            <a:r>
              <a:rPr lang="en-US" altLang="zh-CN" b="1" i="1" dirty="0">
                <a:ea typeface="楷体_GB2312" pitchFamily="49" charset="-122"/>
              </a:rPr>
              <a:t>n</a:t>
            </a:r>
            <a:r>
              <a:rPr lang="en-US" altLang="zh-CN" b="1" baseline="30000" dirty="0">
                <a:ea typeface="楷体_GB2312" pitchFamily="49" charset="-122"/>
              </a:rPr>
              <a:t>3</a:t>
            </a:r>
            <a:r>
              <a:rPr lang="en-US" altLang="zh-CN" b="1" dirty="0">
                <a:ea typeface="楷体_GB2312" pitchFamily="49" charset="-122"/>
              </a:rPr>
              <a:t>-</a:t>
            </a:r>
            <a:r>
              <a:rPr lang="en-US" altLang="zh-CN" b="1" i="1" dirty="0">
                <a:ea typeface="楷体_GB2312" pitchFamily="49" charset="-122"/>
              </a:rPr>
              <a:t>n</a:t>
            </a:r>
            <a:r>
              <a:rPr lang="zh-CN" altLang="en-US" b="1" dirty="0">
                <a:ea typeface="楷体_GB2312" pitchFamily="49" charset="-122"/>
              </a:rPr>
              <a:t>能被</a:t>
            </a:r>
            <a:r>
              <a:rPr lang="en-US" altLang="zh-CN" b="1" dirty="0">
                <a:ea typeface="楷体_GB2312" pitchFamily="49" charset="-122"/>
              </a:rPr>
              <a:t>3</a:t>
            </a:r>
            <a:r>
              <a:rPr lang="zh-CN" altLang="en-US" b="1" dirty="0">
                <a:ea typeface="楷体_GB2312" pitchFamily="49" charset="-122"/>
              </a:rPr>
              <a:t>整除。</a:t>
            </a:r>
            <a:endParaRPr lang="en-US" altLang="zh-CN" b="1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Ø"/>
              <a:defRPr/>
            </a:pPr>
            <a:endParaRPr lang="en-US" altLang="zh-CN" b="1" baseline="30000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ea typeface="楷体_GB2312" pitchFamily="49" charset="-122"/>
              </a:rPr>
              <a:t>例</a:t>
            </a:r>
            <a:r>
              <a:rPr lang="en-US" altLang="zh-CN" b="1" dirty="0">
                <a:ea typeface="楷体_GB2312" pitchFamily="49" charset="-122"/>
              </a:rPr>
              <a:t>4  </a:t>
            </a:r>
            <a:r>
              <a:rPr lang="zh-CN" altLang="en-US" b="1" dirty="0">
                <a:ea typeface="楷体_GB2312" pitchFamily="49" charset="-122"/>
              </a:rPr>
              <a:t>证明对所有非负整数</a:t>
            </a:r>
            <a:r>
              <a:rPr lang="en-US" altLang="zh-CN" b="1" i="1" dirty="0">
                <a:ea typeface="楷体_GB2312" pitchFamily="49" charset="-122"/>
              </a:rPr>
              <a:t>n</a:t>
            </a:r>
            <a:r>
              <a:rPr lang="zh-CN" altLang="en-US" b="1" dirty="0">
                <a:ea typeface="楷体_GB2312" pitchFamily="49" charset="-122"/>
              </a:rPr>
              <a:t>，</a:t>
            </a:r>
            <a:endParaRPr lang="en-US" altLang="zh-CN" b="1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ea typeface="楷体_GB2312" pitchFamily="49" charset="-122"/>
              </a:rPr>
              <a:t>           1+2+2</a:t>
            </a:r>
            <a:r>
              <a:rPr lang="en-US" altLang="zh-CN" b="1" baseline="30000" dirty="0">
                <a:ea typeface="楷体_GB2312" pitchFamily="49" charset="-122"/>
              </a:rPr>
              <a:t>2</a:t>
            </a:r>
            <a:r>
              <a:rPr lang="en-US" altLang="zh-CN" b="1" dirty="0">
                <a:ea typeface="楷体_GB2312" pitchFamily="49" charset="-122"/>
              </a:rPr>
              <a:t>+…+2</a:t>
            </a:r>
            <a:r>
              <a:rPr lang="en-US" altLang="zh-CN" b="1" i="1" baseline="30000" dirty="0">
                <a:ea typeface="楷体_GB2312" pitchFamily="49" charset="-122"/>
              </a:rPr>
              <a:t>n</a:t>
            </a:r>
            <a:r>
              <a:rPr lang="en-US" altLang="zh-CN" b="1" dirty="0">
                <a:ea typeface="楷体_GB2312" pitchFamily="49" charset="-122"/>
              </a:rPr>
              <a:t>=2</a:t>
            </a:r>
            <a:r>
              <a:rPr lang="en-US" altLang="zh-CN" b="1" i="1" baseline="30000" dirty="0">
                <a:ea typeface="楷体_GB2312" pitchFamily="49" charset="-122"/>
              </a:rPr>
              <a:t>n</a:t>
            </a:r>
            <a:r>
              <a:rPr lang="en-US" altLang="zh-CN" b="1" baseline="30000" dirty="0">
                <a:ea typeface="楷体_GB2312" pitchFamily="49" charset="-122"/>
              </a:rPr>
              <a:t>+1</a:t>
            </a:r>
            <a:r>
              <a:rPr lang="en-US" altLang="zh-CN" b="1" dirty="0">
                <a:ea typeface="楷体_GB2312" pitchFamily="49" charset="-122"/>
              </a:rPr>
              <a:t>-1  </a:t>
            </a:r>
            <a:r>
              <a:rPr lang="zh-CN" altLang="en-US" b="1" dirty="0">
                <a:ea typeface="楷体_GB2312" pitchFamily="49" charset="-122"/>
              </a:rPr>
              <a:t>。</a:t>
            </a:r>
            <a:endParaRPr lang="en-US" altLang="zh-CN" b="1" baseline="30000" dirty="0">
              <a:ea typeface="楷体_GB2312" pitchFamily="49" charset="-122"/>
            </a:endParaRPr>
          </a:p>
          <a:p>
            <a:pPr lvl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归纳基础可以不从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开始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lnSpc>
                <a:spcPct val="130000"/>
              </a:lnSpc>
              <a:buFontTx/>
              <a:buNone/>
              <a:defRPr/>
            </a:pP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ea typeface="楷体_GB2312" pitchFamily="49" charset="-122"/>
              </a:rPr>
              <a:t>例</a:t>
            </a:r>
            <a:r>
              <a:rPr lang="en-US" altLang="zh-CN" b="1" dirty="0">
                <a:ea typeface="楷体_GB2312" pitchFamily="49" charset="-122"/>
              </a:rPr>
              <a:t>7 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有穷集合的子集个数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b="1" dirty="0">
                <a:ea typeface="楷体_GB2312" pitchFamily="49" charset="-122"/>
              </a:rPr>
              <a:t>若</a:t>
            </a:r>
            <a:r>
              <a:rPr lang="en-US" altLang="zh-CN" b="1" dirty="0">
                <a:ea typeface="楷体_GB2312" pitchFamily="49" charset="-122"/>
              </a:rPr>
              <a:t>S</a:t>
            </a:r>
            <a:r>
              <a:rPr lang="zh-CN" altLang="en-US" b="1" dirty="0">
                <a:ea typeface="楷体_GB2312" pitchFamily="49" charset="-122"/>
              </a:rPr>
              <a:t>是有</a:t>
            </a:r>
            <a:r>
              <a:rPr lang="en-US" altLang="zh-CN" b="1" i="1" dirty="0">
                <a:ea typeface="楷体_GB2312" pitchFamily="49" charset="-122"/>
              </a:rPr>
              <a:t>n</a:t>
            </a:r>
            <a:r>
              <a:rPr lang="zh-CN" altLang="en-US" b="1" dirty="0">
                <a:ea typeface="楷体_GB2312" pitchFamily="49" charset="-122"/>
              </a:rPr>
              <a:t>个元素的有穷集合，则</a:t>
            </a:r>
            <a:r>
              <a:rPr lang="en-US" altLang="zh-CN" b="1" dirty="0">
                <a:ea typeface="楷体_GB2312" pitchFamily="49" charset="-122"/>
              </a:rPr>
              <a:t>S</a:t>
            </a:r>
            <a:r>
              <a:rPr lang="zh-CN" altLang="en-US" b="1" dirty="0">
                <a:ea typeface="楷体_GB2312" pitchFamily="49" charset="-122"/>
              </a:rPr>
              <a:t>有</a:t>
            </a:r>
            <a:r>
              <a:rPr lang="en-US" altLang="zh-CN" b="1" dirty="0">
                <a:ea typeface="楷体_GB2312" pitchFamily="49" charset="-122"/>
              </a:rPr>
              <a:t>2</a:t>
            </a:r>
            <a:r>
              <a:rPr lang="en-US" altLang="zh-CN" b="1" i="1" baseline="30000" dirty="0">
                <a:ea typeface="楷体_GB2312" pitchFamily="49" charset="-122"/>
              </a:rPr>
              <a:t>n</a:t>
            </a:r>
            <a:r>
              <a:rPr lang="zh-CN" altLang="en-US" b="1" dirty="0">
                <a:ea typeface="楷体_GB2312" pitchFamily="49" charset="-122"/>
              </a:rPr>
              <a:t>个子集。</a:t>
            </a:r>
            <a:endParaRPr lang="en-US" altLang="zh-CN" b="1" baseline="30000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11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95400"/>
            <a:ext cx="8501063" cy="4724400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是正整数。证明：可以用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形状的碎片来铺满去掉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个格的任何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i="1" baseline="30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×2</a:t>
            </a:r>
            <a:r>
              <a:rPr lang="en-US" altLang="zh-CN" i="1" baseline="30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棋盘，其中碎片一次覆盖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个格。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0" y="2500313"/>
            <a:ext cx="823913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7188" y="2903538"/>
            <a:ext cx="8743950" cy="2000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设</a:t>
            </a:r>
            <a:r>
              <a:rPr lang="en-US" altLang="zh-CN" i="0" dirty="0">
                <a:latin typeface="+mn-lt"/>
                <a:ea typeface="楷体_GB2312" pitchFamily="49" charset="-122"/>
              </a:rPr>
              <a:t>P(n)</a:t>
            </a:r>
            <a:r>
              <a:rPr lang="zh-CN" altLang="en-US" i="0" dirty="0">
                <a:latin typeface="+mn-lt"/>
                <a:ea typeface="楷体_GB2312" pitchFamily="49" charset="-122"/>
              </a:rPr>
              <a:t>是命题函数：可以用</a:t>
            </a:r>
            <a:r>
              <a:rPr lang="en-US" altLang="zh-CN" i="0" dirty="0">
                <a:latin typeface="+mn-lt"/>
                <a:ea typeface="楷体_GB2312" pitchFamily="49" charset="-122"/>
              </a:rPr>
              <a:t>L</a:t>
            </a:r>
            <a:r>
              <a:rPr lang="zh-CN" altLang="en-US" i="0" dirty="0">
                <a:latin typeface="+mn-lt"/>
                <a:ea typeface="楷体_GB2312" pitchFamily="49" charset="-122"/>
              </a:rPr>
              <a:t>形状的碎片来铺满去掉</a:t>
            </a:r>
            <a:endParaRPr lang="en-US" altLang="zh-CN" i="0" dirty="0">
              <a:latin typeface="+mn-lt"/>
              <a:ea typeface="楷体_GB2312" pitchFamily="49" charset="-122"/>
            </a:endParaRPr>
          </a:p>
          <a:p>
            <a:pPr latinLnBrk="1"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一个格的的任何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细黑" pitchFamily="2" charset="-122"/>
              </a:rPr>
              <a:t>2</a:t>
            </a:r>
            <a:r>
              <a:rPr lang="en-US" altLang="zh-CN" i="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细黑" pitchFamily="2" charset="-122"/>
              </a:rPr>
              <a:t>n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细黑" pitchFamily="2" charset="-122"/>
              </a:rPr>
              <a:t>×2</a:t>
            </a:r>
            <a:r>
              <a:rPr lang="en-US" altLang="zh-CN" i="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细黑" pitchFamily="2" charset="-122"/>
              </a:rPr>
              <a:t>n</a:t>
            </a:r>
            <a:r>
              <a:rPr lang="zh-CN" altLang="en-US" i="0" dirty="0">
                <a:latin typeface="+mn-lt"/>
                <a:ea typeface="楷体_GB2312" pitchFamily="49" charset="-122"/>
              </a:rPr>
              <a:t>棋盘。</a:t>
            </a:r>
            <a:endParaRPr lang="en-US" altLang="zh-CN" i="0" dirty="0">
              <a:latin typeface="+mn-lt"/>
              <a:ea typeface="楷体_GB2312" pitchFamily="49" charset="-122"/>
            </a:endParaRPr>
          </a:p>
          <a:p>
            <a:pPr latinLnBrk="1">
              <a:defRPr/>
            </a:pPr>
            <a:endParaRPr lang="en-US" altLang="zh-CN" sz="1200" i="0" dirty="0">
              <a:latin typeface="楷体_GB2312" pitchFamily="49" charset="-122"/>
              <a:ea typeface="楷体_GB2312" pitchFamily="49" charset="-122"/>
            </a:endParaRPr>
          </a:p>
          <a:p>
            <a:pPr latinLnBrk="1">
              <a:defRPr/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基础步骤：命题</a:t>
            </a:r>
            <a:r>
              <a:rPr lang="en-US" altLang="zh-CN" i="0" dirty="0">
                <a:ea typeface="楷体_GB2312" pitchFamily="49" charset="-122"/>
              </a:rPr>
              <a:t>P(1)</a:t>
            </a:r>
            <a:r>
              <a:rPr lang="zh-CN" altLang="en-US" i="0" dirty="0">
                <a:ea typeface="楷体_GB2312" pitchFamily="49" charset="-122"/>
              </a:rPr>
              <a:t>为真，因为可以用</a:t>
            </a:r>
            <a:r>
              <a:rPr lang="en-US" altLang="zh-CN" i="0" dirty="0">
                <a:ea typeface="楷体_GB2312" pitchFamily="49" charset="-122"/>
              </a:rPr>
              <a:t>1</a:t>
            </a:r>
            <a:r>
              <a:rPr lang="zh-CN" altLang="en-US" i="0" dirty="0">
                <a:ea typeface="楷体_GB2312" pitchFamily="49" charset="-122"/>
              </a:rPr>
              <a:t>个</a:t>
            </a:r>
            <a:r>
              <a:rPr lang="en-US" altLang="zh-CN" i="0" dirty="0">
                <a:ea typeface="楷体_GB2312" pitchFamily="49" charset="-122"/>
              </a:rPr>
              <a:t>L</a:t>
            </a:r>
            <a:r>
              <a:rPr lang="zh-CN" altLang="en-US" i="0" dirty="0">
                <a:ea typeface="楷体_GB2312" pitchFamily="49" charset="-122"/>
              </a:rPr>
              <a:t>形状的碎片</a:t>
            </a:r>
            <a:endParaRPr lang="en-US" altLang="zh-CN" i="0" dirty="0">
              <a:ea typeface="楷体_GB2312" pitchFamily="49" charset="-122"/>
            </a:endParaRPr>
          </a:p>
          <a:p>
            <a:pPr latinLnBrk="1">
              <a:defRPr/>
            </a:pPr>
            <a:r>
              <a:rPr lang="zh-CN" altLang="en-US" i="0" dirty="0">
                <a:ea typeface="楷体_GB2312" pitchFamily="49" charset="-122"/>
              </a:rPr>
              <a:t>来铺满去掉</a:t>
            </a:r>
            <a:r>
              <a:rPr lang="en-US" altLang="zh-CN" i="0" dirty="0">
                <a:ea typeface="楷体_GB2312" pitchFamily="49" charset="-122"/>
              </a:rPr>
              <a:t>1</a:t>
            </a:r>
            <a:r>
              <a:rPr lang="zh-CN" altLang="en-US" i="0" dirty="0">
                <a:ea typeface="楷体_GB2312" pitchFamily="49" charset="-122"/>
              </a:rPr>
              <a:t>个格的任何</a:t>
            </a:r>
            <a:r>
              <a:rPr lang="en-US" altLang="zh-CN" i="0" dirty="0">
                <a:ea typeface="楷体_GB2312" pitchFamily="49" charset="-122"/>
              </a:rPr>
              <a:t>2×2</a:t>
            </a:r>
            <a:r>
              <a:rPr lang="zh-CN" altLang="en-US" i="0" dirty="0">
                <a:ea typeface="楷体_GB2312" pitchFamily="49" charset="-122"/>
              </a:rPr>
              <a:t>的棋盘。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5072063"/>
            <a:ext cx="6215063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11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95400"/>
            <a:ext cx="8501063" cy="4724400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是正整数。证明：可以用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形状的碎片来铺满去掉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个格的任何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baseline="30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×2</a:t>
            </a:r>
            <a:r>
              <a:rPr lang="en-US" altLang="zh-CN" baseline="30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棋盘，其中碎片一次覆盖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个格。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0" y="2500313"/>
            <a:ext cx="823913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7188" y="2428875"/>
            <a:ext cx="8429625" cy="2046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归纳步骤：假定</a:t>
            </a:r>
            <a:r>
              <a:rPr lang="en-US" altLang="zh-CN" i="0" dirty="0">
                <a:latin typeface="+mn-lt"/>
                <a:ea typeface="楷体_GB2312" pitchFamily="49" charset="-122"/>
              </a:rPr>
              <a:t>P(k)</a:t>
            </a:r>
            <a:r>
              <a:rPr lang="zh-CN" altLang="en-US" i="0" dirty="0">
                <a:latin typeface="+mn-lt"/>
                <a:ea typeface="楷体_GB2312" pitchFamily="49" charset="-122"/>
              </a:rPr>
              <a:t>为真，即假定可以用</a:t>
            </a:r>
            <a:r>
              <a:rPr lang="en-US" altLang="zh-CN" i="0" dirty="0">
                <a:latin typeface="+mn-lt"/>
                <a:ea typeface="楷体_GB2312" pitchFamily="49" charset="-122"/>
              </a:rPr>
              <a:t>L</a:t>
            </a:r>
            <a:r>
              <a:rPr lang="zh-CN" altLang="en-US" i="0" dirty="0">
                <a:latin typeface="+mn-lt"/>
                <a:ea typeface="楷体_GB2312" pitchFamily="49" charset="-122"/>
              </a:rPr>
              <a:t>形状</a:t>
            </a:r>
            <a:endParaRPr lang="en-US" altLang="zh-CN" i="0" dirty="0">
              <a:latin typeface="+mn-lt"/>
              <a:ea typeface="楷体_GB2312" pitchFamily="49" charset="-122"/>
            </a:endParaRPr>
          </a:p>
          <a:p>
            <a:pPr latinLnBrk="1"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碎片来铺满去掉</a:t>
            </a:r>
            <a:r>
              <a:rPr lang="en-US" altLang="zh-CN" i="0" dirty="0">
                <a:latin typeface="+mn-lt"/>
                <a:ea typeface="楷体_GB2312" pitchFamily="49" charset="-122"/>
              </a:rPr>
              <a:t>1</a:t>
            </a:r>
            <a:r>
              <a:rPr lang="zh-CN" altLang="en-US" i="0" dirty="0">
                <a:latin typeface="+mn-lt"/>
                <a:ea typeface="楷体_GB2312" pitchFamily="49" charset="-122"/>
              </a:rPr>
              <a:t>个格的任何</a:t>
            </a:r>
            <a:r>
              <a:rPr lang="en-US" altLang="zh-CN" i="0" dirty="0">
                <a:latin typeface="+mn-lt"/>
                <a:ea typeface="华文细黑" pitchFamily="2" charset="-122"/>
              </a:rPr>
              <a:t>2</a:t>
            </a:r>
            <a:r>
              <a:rPr lang="en-US" altLang="zh-CN" i="0" baseline="30000" dirty="0">
                <a:latin typeface="+mn-lt"/>
                <a:ea typeface="华文细黑" pitchFamily="2" charset="-122"/>
              </a:rPr>
              <a:t>k</a:t>
            </a:r>
            <a:r>
              <a:rPr lang="en-US" altLang="zh-CN" i="0" dirty="0">
                <a:latin typeface="+mn-lt"/>
                <a:ea typeface="华文细黑" pitchFamily="2" charset="-122"/>
              </a:rPr>
              <a:t>×2</a:t>
            </a:r>
            <a:r>
              <a:rPr lang="en-US" altLang="zh-CN" i="0" baseline="30000" dirty="0">
                <a:latin typeface="+mn-lt"/>
                <a:ea typeface="华文细黑" pitchFamily="2" charset="-122"/>
              </a:rPr>
              <a:t>k</a:t>
            </a:r>
            <a:r>
              <a:rPr lang="zh-CN" altLang="en-US" i="0" dirty="0">
                <a:latin typeface="+mn-lt"/>
                <a:ea typeface="楷体_GB2312" pitchFamily="49" charset="-122"/>
              </a:rPr>
              <a:t>的棋盘。</a:t>
            </a:r>
            <a:endParaRPr lang="en-US" altLang="zh-CN" i="0" dirty="0">
              <a:latin typeface="+mn-lt"/>
              <a:ea typeface="楷体_GB2312" pitchFamily="49" charset="-122"/>
            </a:endParaRPr>
          </a:p>
          <a:p>
            <a:pPr latinLnBrk="1">
              <a:spcBef>
                <a:spcPts val="1800"/>
              </a:spcBef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必须证明在这个假定下</a:t>
            </a:r>
            <a:r>
              <a:rPr lang="en-US" altLang="zh-CN" i="0" dirty="0">
                <a:latin typeface="+mn-lt"/>
                <a:ea typeface="楷体_GB2312" pitchFamily="49" charset="-122"/>
              </a:rPr>
              <a:t>P(k+1)</a:t>
            </a:r>
            <a:r>
              <a:rPr lang="zh-CN" altLang="en-US" i="0" dirty="0">
                <a:latin typeface="+mn-lt"/>
                <a:ea typeface="楷体_GB2312" pitchFamily="49" charset="-122"/>
              </a:rPr>
              <a:t>也必然为真；即可以用</a:t>
            </a:r>
            <a:r>
              <a:rPr lang="en-US" altLang="zh-CN" i="0" dirty="0">
                <a:latin typeface="+mn-lt"/>
                <a:ea typeface="楷体_GB2312" pitchFamily="49" charset="-122"/>
              </a:rPr>
              <a:t>L</a:t>
            </a:r>
            <a:r>
              <a:rPr lang="zh-CN" altLang="en-US" i="0" dirty="0">
                <a:latin typeface="+mn-lt"/>
                <a:ea typeface="楷体_GB2312" pitchFamily="49" charset="-122"/>
              </a:rPr>
              <a:t>形状的碎片来铺满去掉一个格的任何</a:t>
            </a:r>
            <a:r>
              <a:rPr lang="en-US" altLang="zh-CN" i="0" dirty="0">
                <a:latin typeface="+mn-lt"/>
                <a:ea typeface="华文细黑" pitchFamily="2" charset="-122"/>
              </a:rPr>
              <a:t>2</a:t>
            </a:r>
            <a:r>
              <a:rPr lang="en-US" altLang="zh-CN" i="0" baseline="30000" dirty="0">
                <a:latin typeface="+mn-lt"/>
                <a:ea typeface="华文细黑" pitchFamily="2" charset="-122"/>
              </a:rPr>
              <a:t>k+1</a:t>
            </a:r>
            <a:r>
              <a:rPr lang="en-US" altLang="zh-CN" i="0" dirty="0">
                <a:latin typeface="+mn-lt"/>
                <a:ea typeface="华文细黑" pitchFamily="2" charset="-122"/>
              </a:rPr>
              <a:t>×2</a:t>
            </a:r>
            <a:r>
              <a:rPr lang="en-US" altLang="zh-CN" i="0" baseline="30000" dirty="0">
                <a:latin typeface="+mn-lt"/>
                <a:ea typeface="华文细黑" pitchFamily="2" charset="-122"/>
              </a:rPr>
              <a:t>k+1</a:t>
            </a:r>
            <a:r>
              <a:rPr lang="zh-CN" altLang="en-US" i="0" dirty="0">
                <a:latin typeface="+mn-lt"/>
                <a:ea typeface="楷体_GB2312" pitchFamily="49" charset="-122"/>
              </a:rPr>
              <a:t>棋盘。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4413250"/>
            <a:ext cx="2071688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50" y="4429125"/>
            <a:ext cx="1785938" cy="245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FF00"/>
                </a:solidFill>
              </a:rPr>
              <a:t>第二数学归纳法</a:t>
            </a:r>
            <a:r>
              <a:rPr lang="en-US" altLang="zh-CN"/>
              <a:t>(</a:t>
            </a:r>
            <a:r>
              <a:rPr lang="zh-CN" altLang="en-US">
                <a:solidFill>
                  <a:srgbClr val="FFFF00"/>
                </a:solidFill>
              </a:rPr>
              <a:t>强归纳法</a:t>
            </a:r>
            <a:r>
              <a:rPr lang="en-US" altLang="zh-CN"/>
              <a:t>)</a:t>
            </a:r>
            <a:endParaRPr lang="zh-CN" altLang="zh-CN"/>
          </a:p>
        </p:txBody>
      </p:sp>
      <p:sp>
        <p:nvSpPr>
          <p:cNvPr id="2846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46088" y="1500188"/>
            <a:ext cx="8269287" cy="471487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b="1" dirty="0"/>
              <a:t>定义</a:t>
            </a:r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第二数学归纳法   </a:t>
            </a:r>
            <a:r>
              <a:rPr lang="zh-CN" altLang="en-US" b="1" dirty="0"/>
              <a:t>若想证</a:t>
            </a:r>
            <a:r>
              <a:rPr lang="en-US" altLang="zh-CN" b="1" dirty="0">
                <a:solidFill>
                  <a:schemeClr val="tx2"/>
                </a:solidFill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chemeClr val="tx2"/>
                </a:solidFill>
              </a:rPr>
              <a:t>n </a:t>
            </a:r>
            <a:r>
              <a:rPr lang="en-US" altLang="zh-CN" b="1" dirty="0">
                <a:solidFill>
                  <a:schemeClr val="tx2"/>
                </a:solidFill>
              </a:rPr>
              <a:t>P(</a:t>
            </a:r>
            <a:r>
              <a:rPr lang="en-US" altLang="zh-CN" b="1" i="1" dirty="0">
                <a:solidFill>
                  <a:schemeClr val="tx2"/>
                </a:solidFill>
              </a:rPr>
              <a:t>n</a:t>
            </a:r>
            <a:r>
              <a:rPr lang="en-US" altLang="zh-CN" b="1" dirty="0">
                <a:solidFill>
                  <a:schemeClr val="tx2"/>
                </a:solidFill>
              </a:rPr>
              <a:t>)</a:t>
            </a:r>
            <a:endParaRPr lang="zh-CN" altLang="en-US" b="1" dirty="0"/>
          </a:p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b="1" dirty="0"/>
              <a:t>1</a:t>
            </a:r>
            <a:r>
              <a:rPr lang="zh-CN" altLang="en-US" b="1" dirty="0"/>
              <a:t>、归纳基础： 证明</a:t>
            </a:r>
            <a:r>
              <a:rPr lang="en-US" altLang="zh-CN" b="1" dirty="0"/>
              <a:t>P(1)</a:t>
            </a:r>
            <a:r>
              <a:rPr lang="zh-CN" altLang="en-US" b="1" dirty="0"/>
              <a:t>为真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b="1" dirty="0"/>
              <a:t>2</a:t>
            </a:r>
            <a:r>
              <a:rPr lang="zh-CN" altLang="en-US" b="1" dirty="0"/>
              <a:t>、归纳步骤：  证明对任意的正整数</a:t>
            </a:r>
            <a:r>
              <a:rPr lang="en-US" altLang="zh-CN" b="1" i="1" dirty="0"/>
              <a:t>k</a:t>
            </a:r>
            <a:r>
              <a:rPr lang="zh-CN" altLang="en-US" b="1" dirty="0"/>
              <a:t>，</a:t>
            </a:r>
            <a:r>
              <a:rPr lang="en-US" altLang="zh-CN" b="1" dirty="0"/>
              <a:t>P(1) ∧ P(2) ∧ … ∧ P(</a:t>
            </a:r>
            <a:r>
              <a:rPr lang="en-US" altLang="zh-CN" b="1" i="1" dirty="0"/>
              <a:t>k</a:t>
            </a:r>
            <a:r>
              <a:rPr lang="en-US" altLang="zh-CN" b="1" dirty="0"/>
              <a:t>) → P(</a:t>
            </a:r>
            <a:r>
              <a:rPr lang="en-US" altLang="zh-CN" b="1" i="1" dirty="0"/>
              <a:t>k</a:t>
            </a:r>
            <a:r>
              <a:rPr lang="en-US" altLang="zh-CN" b="1" dirty="0"/>
              <a:t>+1) </a:t>
            </a:r>
            <a:r>
              <a:rPr lang="zh-CN" altLang="en-US" b="1" dirty="0"/>
              <a:t>为真。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42875"/>
            <a:ext cx="8042275" cy="8382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+mn-lt"/>
              </a:rPr>
              <a:t>举例</a:t>
            </a:r>
            <a:endParaRPr lang="en-US" altLang="zh-CN" sz="3600" dirty="0">
              <a:latin typeface="+mn-lt"/>
            </a:endParaRP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300311"/>
            <a:ext cx="8786812" cy="5153025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证明：任意一个大于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的自然数或为素数，或能表示为若干个素数的乘积。</a:t>
            </a:r>
          </a:p>
          <a:p>
            <a:pPr>
              <a:lnSpc>
                <a:spcPct val="130000"/>
              </a:lnSpc>
              <a:buNone/>
              <a:defRPr/>
            </a:pPr>
            <a:r>
              <a:rPr lang="zh-CN" altLang="en-US" dirty="0"/>
              <a:t>证明：</a:t>
            </a:r>
            <a:r>
              <a:rPr lang="zh-CN" altLang="en-US" spc="-100" dirty="0"/>
              <a:t>设</a:t>
            </a:r>
            <a:r>
              <a:rPr lang="en-US" altLang="zh-CN" spc="-100" dirty="0"/>
              <a:t>P(</a:t>
            </a:r>
            <a:r>
              <a:rPr lang="en-US" altLang="zh-CN" i="1" spc="-100" dirty="0"/>
              <a:t>n</a:t>
            </a:r>
            <a:r>
              <a:rPr lang="en-US" altLang="zh-CN" spc="-100" dirty="0"/>
              <a:t>)</a:t>
            </a:r>
            <a:r>
              <a:rPr lang="zh-CN" altLang="en-US" spc="-100" dirty="0"/>
              <a:t>：</a:t>
            </a:r>
            <a:r>
              <a:rPr lang="en-US" altLang="zh-CN" i="1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spc="-100" dirty="0"/>
              <a:t>为素数或能表示为若干素数乘积，</a:t>
            </a:r>
            <a:r>
              <a:rPr lang="en-US" altLang="zh-CN" i="1" spc="-100" dirty="0"/>
              <a:t>n</a:t>
            </a:r>
            <a:r>
              <a:rPr lang="zh-CN" altLang="en-US" spc="-100" dirty="0"/>
              <a:t>＞</a:t>
            </a:r>
            <a:r>
              <a:rPr lang="en-US" altLang="zh-CN" spc="-100" dirty="0"/>
              <a:t>1</a:t>
            </a:r>
            <a:endParaRPr lang="zh-CN" altLang="en-US" spc="-100" dirty="0"/>
          </a:p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   基础步骤：</a:t>
            </a:r>
            <a:r>
              <a:rPr lang="en-US" altLang="zh-CN" dirty="0"/>
              <a:t>P(2)</a:t>
            </a:r>
            <a:r>
              <a:rPr lang="zh-CN" altLang="en-US" dirty="0"/>
              <a:t>为真。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   归纳步骤：假定</a:t>
            </a:r>
            <a:r>
              <a:rPr lang="en-US" altLang="zh-CN" dirty="0"/>
              <a:t>P(</a:t>
            </a:r>
            <a:r>
              <a:rPr lang="en-US" altLang="zh-CN" i="1" dirty="0"/>
              <a:t>j</a:t>
            </a:r>
            <a:r>
              <a:rPr lang="en-US" altLang="zh-CN" dirty="0"/>
              <a:t>)</a:t>
            </a:r>
            <a:r>
              <a:rPr lang="zh-CN" altLang="en-US" dirty="0"/>
              <a:t>对所有</a:t>
            </a:r>
            <a:r>
              <a:rPr lang="en-US" altLang="zh-CN" dirty="0"/>
              <a:t>2</a:t>
            </a:r>
            <a:r>
              <a:rPr lang="zh-CN" altLang="en-US" dirty="0"/>
              <a:t>≤ </a:t>
            </a:r>
            <a:r>
              <a:rPr lang="en-US" altLang="zh-CN" i="1" dirty="0"/>
              <a:t>j</a:t>
            </a:r>
            <a:r>
              <a:rPr lang="zh-CN" altLang="en-US" dirty="0"/>
              <a:t>≤</a:t>
            </a:r>
            <a:r>
              <a:rPr lang="en-US" altLang="zh-CN" i="1" dirty="0"/>
              <a:t>k</a:t>
            </a:r>
            <a:r>
              <a:rPr lang="zh-CN" altLang="en-US" dirty="0"/>
              <a:t>的整数都为真，证明</a:t>
            </a:r>
            <a:r>
              <a:rPr lang="en-US" altLang="zh-CN" dirty="0"/>
              <a:t>P(</a:t>
            </a:r>
            <a:r>
              <a:rPr lang="en-US" altLang="zh-CN" i="1" dirty="0"/>
              <a:t>k</a:t>
            </a:r>
            <a:r>
              <a:rPr lang="en-US" altLang="zh-CN" dirty="0"/>
              <a:t>+1)</a:t>
            </a:r>
            <a:r>
              <a:rPr lang="zh-CN" altLang="en-US" dirty="0"/>
              <a:t>为真。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    若</a:t>
            </a:r>
            <a:r>
              <a:rPr lang="en-US" altLang="zh-CN" i="1" dirty="0"/>
              <a:t>k</a:t>
            </a:r>
            <a:r>
              <a:rPr lang="en-US" altLang="zh-CN" dirty="0"/>
              <a:t>+1</a:t>
            </a:r>
            <a:r>
              <a:rPr lang="zh-CN" altLang="en-US" dirty="0"/>
              <a:t>为合数，则存在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 (2</a:t>
            </a:r>
            <a:r>
              <a:rPr lang="zh-CN" altLang="en-US" dirty="0"/>
              <a:t>≤</a:t>
            </a:r>
            <a:r>
              <a:rPr lang="en-US" altLang="zh-CN" i="1" dirty="0"/>
              <a:t>a</a:t>
            </a:r>
            <a:r>
              <a:rPr lang="zh-CN" altLang="en-US" dirty="0"/>
              <a:t>≤ </a:t>
            </a:r>
            <a:r>
              <a:rPr lang="en-US" altLang="zh-CN" i="1" dirty="0"/>
              <a:t>b</a:t>
            </a:r>
            <a:r>
              <a:rPr lang="en-US" altLang="zh-CN" dirty="0"/>
              <a:t>&lt;</a:t>
            </a:r>
            <a:r>
              <a:rPr lang="en-US" altLang="zh-CN" i="1" dirty="0"/>
              <a:t>k</a:t>
            </a:r>
            <a:r>
              <a:rPr lang="en-US" altLang="zh-CN" dirty="0"/>
              <a:t>+1)</a:t>
            </a:r>
            <a:r>
              <a:rPr lang="zh-CN" altLang="en-US" dirty="0"/>
              <a:t>，使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    </a:t>
            </a:r>
            <a:r>
              <a:rPr lang="en-US" altLang="zh-CN" i="1" dirty="0"/>
              <a:t>k</a:t>
            </a:r>
            <a:r>
              <a:rPr lang="en-US" altLang="zh-CN" dirty="0"/>
              <a:t>+1=</a:t>
            </a:r>
            <a:r>
              <a:rPr lang="en-US" altLang="zh-CN" i="1" dirty="0" err="1"/>
              <a:t>ab</a:t>
            </a:r>
            <a:r>
              <a:rPr lang="zh-CN" altLang="en-US" dirty="0"/>
              <a:t>，而</a:t>
            </a: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i="1" dirty="0"/>
              <a:t>b</a:t>
            </a:r>
            <a:r>
              <a:rPr lang="zh-CN" altLang="en-US" dirty="0"/>
              <a:t>都可以表示为素数之积。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3643313" cy="541338"/>
          </a:xfrm>
        </p:spPr>
        <p:txBody>
          <a:bodyPr/>
          <a:lstStyle/>
          <a:p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2.4 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序列与求和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52513"/>
            <a:ext cx="7391400" cy="828675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zh-CN" sz="1800"/>
          </a:p>
          <a:p>
            <a:pPr>
              <a:lnSpc>
                <a:spcPct val="120000"/>
              </a:lnSpc>
            </a:pPr>
            <a:endParaRPr lang="en-US" altLang="zh-CN" sz="1800"/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642938" y="1412875"/>
            <a:ext cx="7786687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361950" latinLnBrk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b="1" i="0" dirty="0">
                <a:ea typeface="华文细黑" pitchFamily="2" charset="-122"/>
              </a:rPr>
              <a:t>序列是用来表示元素的有序表</a:t>
            </a:r>
          </a:p>
          <a:p>
            <a:pPr marL="361950" indent="-361950" latinLnBrk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b="1" i="0" dirty="0">
                <a:ea typeface="华文细黑" pitchFamily="2" charset="-122"/>
              </a:rPr>
              <a:t>在计算机科学中序列是一种重要的数据结构（线性表、链表）</a:t>
            </a:r>
          </a:p>
          <a:p>
            <a:pPr indent="187325" latinLnBrk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altLang="zh-CN" sz="2000" b="1" i="0" dirty="0">
              <a:ea typeface="华文细黑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42875"/>
            <a:ext cx="8042275" cy="8382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+mn-lt"/>
              </a:rPr>
              <a:t>例</a:t>
            </a:r>
            <a:r>
              <a:rPr lang="en-US" altLang="zh-CN" sz="3600" dirty="0">
                <a:latin typeface="+mn-lt"/>
              </a:rPr>
              <a:t>13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76350"/>
            <a:ext cx="8429625" cy="5153025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ea typeface="楷体_GB2312" pitchFamily="49" charset="-122"/>
              </a:rPr>
              <a:t>证明：考虑一种游戏，其中两名选手轮流从两堆火柴中的一堆取出任意数目的火柴，取走最后一根火柴的选手获胜。证明如果开始时两堆火柴的数目相同，则第二名选手总是可以保证获胜。</a:t>
            </a:r>
            <a:endParaRPr lang="en-US" altLang="zh-CN" b="1" dirty="0">
              <a:ea typeface="楷体_GB2312" pitchFamily="49" charset="-122"/>
            </a:endParaRPr>
          </a:p>
          <a:p>
            <a:pPr marL="0" indent="0">
              <a:lnSpc>
                <a:spcPct val="130000"/>
              </a:lnSpc>
              <a:buFont typeface="Wingdings" pitchFamily="2" charset="2"/>
              <a:buNone/>
              <a:defRPr/>
            </a:pPr>
            <a:endParaRPr lang="en-US" altLang="zh-CN" b="1" dirty="0">
              <a:ea typeface="楷体_GB2312" pitchFamily="49" charset="-122"/>
            </a:endParaRPr>
          </a:p>
          <a:p>
            <a:pPr marL="0" indent="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楷体_GB2312" pitchFamily="49" charset="-122"/>
              </a:rPr>
              <a:t>证明：设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楷体_GB2312" pitchFamily="49" charset="-122"/>
              </a:rPr>
              <a:t>为每堆火柴数目，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a typeface="楷体_GB2312" pitchFamily="49" charset="-122"/>
              </a:rPr>
              <a:t>P(n)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楷体_GB2312" pitchFamily="49" charset="-122"/>
              </a:rPr>
              <a:t>：当每堆开始有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楷体_GB2312" pitchFamily="49" charset="-122"/>
              </a:rPr>
              <a:t>根火柴时，第二名选手可以获胜。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良序性</a:t>
            </a:r>
            <a:endParaRPr lang="zh-CN" altLang="zh-CN"/>
          </a:p>
        </p:txBody>
      </p:sp>
      <p:sp>
        <p:nvSpPr>
          <p:cNvPr id="2846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0850" y="1428750"/>
            <a:ext cx="8269288" cy="6429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C00000"/>
                </a:solidFill>
              </a:rPr>
              <a:t>良序性</a:t>
            </a:r>
            <a:r>
              <a:rPr lang="zh-CN" altLang="en-US" dirty="0"/>
              <a:t>  每个非空的非负整数集都有最小元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63" y="2286000"/>
            <a:ext cx="45833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例</a:t>
            </a:r>
            <a:r>
              <a:rPr lang="en-US" altLang="zh-CN" i="0" dirty="0">
                <a:latin typeface="+mn-lt"/>
                <a:ea typeface="楷体_GB2312" pitchFamily="49" charset="-122"/>
              </a:rPr>
              <a:t>16 </a:t>
            </a:r>
            <a:r>
              <a:rPr lang="zh-CN" altLang="en-US" i="0" dirty="0">
                <a:latin typeface="+mn-lt"/>
                <a:ea typeface="楷体_GB2312" pitchFamily="49" charset="-122"/>
              </a:rPr>
              <a:t>用良序性证明整除算法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461963" y="3071813"/>
            <a:ext cx="8269287" cy="1285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i="0" kern="0" dirty="0">
                <a:solidFill>
                  <a:srgbClr val="C00000"/>
                </a:solidFill>
                <a:latin typeface="+mn-lt"/>
                <a:ea typeface="+mn-ea"/>
              </a:rPr>
              <a:t>无穷下降法</a:t>
            </a:r>
            <a:r>
              <a:rPr lang="zh-CN" altLang="en-US" i="0" kern="0" dirty="0">
                <a:latin typeface="+mn-lt"/>
                <a:ea typeface="+mn-ea"/>
              </a:rPr>
              <a:t>  用于证明命题函数</a:t>
            </a:r>
            <a:r>
              <a:rPr lang="en-US" altLang="zh-CN" i="0" kern="0" dirty="0">
                <a:latin typeface="+mn-lt"/>
                <a:ea typeface="+mn-ea"/>
              </a:rPr>
              <a:t>P(n)</a:t>
            </a:r>
            <a:r>
              <a:rPr lang="zh-CN" altLang="en-US" i="0" kern="0" dirty="0">
                <a:latin typeface="+mn-lt"/>
                <a:ea typeface="+mn-ea"/>
              </a:rPr>
              <a:t>，对于所有正整数</a:t>
            </a:r>
            <a:r>
              <a:rPr lang="en-US" altLang="zh-CN" i="0" kern="0" dirty="0">
                <a:latin typeface="+mn-lt"/>
                <a:ea typeface="+mn-ea"/>
              </a:rPr>
              <a:t>k</a:t>
            </a:r>
            <a:r>
              <a:rPr lang="zh-CN" altLang="en-US" i="0" kern="0" dirty="0">
                <a:latin typeface="+mn-lt"/>
                <a:ea typeface="+mn-ea"/>
              </a:rPr>
              <a:t>来说，</a:t>
            </a:r>
            <a:r>
              <a:rPr lang="en-US" altLang="zh-CN" i="0" kern="0" dirty="0">
                <a:latin typeface="+mn-lt"/>
                <a:ea typeface="+mn-ea"/>
              </a:rPr>
              <a:t>P(k)</a:t>
            </a:r>
            <a:r>
              <a:rPr lang="zh-CN" altLang="en-US" i="0" kern="0" dirty="0">
                <a:latin typeface="+mn-lt"/>
                <a:ea typeface="+mn-ea"/>
              </a:rPr>
              <a:t>都为假。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63" y="4476750"/>
            <a:ext cx="413446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例</a:t>
            </a:r>
            <a:r>
              <a:rPr lang="en-US" altLang="zh-CN" i="0" dirty="0">
                <a:latin typeface="+mn-lt"/>
                <a:ea typeface="楷体_GB2312" pitchFamily="49" charset="-122"/>
              </a:rPr>
              <a:t>18  </a:t>
            </a:r>
            <a:r>
              <a:rPr lang="zh-CN" altLang="en-US" i="0" dirty="0">
                <a:latin typeface="+mn-lt"/>
                <a:ea typeface="楷体_GB2312" pitchFamily="49" charset="-122"/>
              </a:rPr>
              <a:t>证明      是无理数。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341656" y="4547868"/>
          <a:ext cx="4286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241200" imgH="215640" progId="Equation.3">
                  <p:embed/>
                </p:oleObj>
              </mc:Choice>
              <mc:Fallback>
                <p:oleObj name="Equation" r:id="rId3" imgW="24120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656" y="4547868"/>
                        <a:ext cx="42862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460375" y="5214938"/>
            <a:ext cx="8269288" cy="714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i="0" kern="0" dirty="0">
                <a:latin typeface="+mn-lt"/>
                <a:ea typeface="+mn-ea"/>
              </a:rPr>
              <a:t>数学归纳法的有效性：源于良序性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猜测以下计算公式，并用数学归纳法证明</a:t>
            </a:r>
          </a:p>
        </p:txBody>
      </p:sp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2071688"/>
            <a:ext cx="6315075" cy="973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768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7775" y="3509963"/>
            <a:ext cx="1528763" cy="820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7683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40188" y="3582988"/>
            <a:ext cx="3522662" cy="612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7683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82688" y="4446588"/>
            <a:ext cx="5251450" cy="696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7684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14425" y="5310188"/>
            <a:ext cx="6846888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猜测以下计算公式</a:t>
            </a:r>
          </a:p>
        </p:txBody>
      </p: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928813"/>
            <a:ext cx="6315075" cy="973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325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613" y="3368675"/>
            <a:ext cx="1462087" cy="836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476625" y="3395663"/>
            <a:ext cx="2127250" cy="763587"/>
            <a:chOff x="2349" y="2519"/>
            <a:chExt cx="1451" cy="481"/>
          </a:xfrm>
        </p:grpSpPr>
        <p:pic>
          <p:nvPicPr>
            <p:cNvPr id="53257" name="Picture 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47" y="2519"/>
              <a:ext cx="953" cy="4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53258" name="AutoShape 12"/>
            <p:cNvSpPr>
              <a:spLocks noChangeArrowheads="1"/>
            </p:cNvSpPr>
            <p:nvPr/>
          </p:nvSpPr>
          <p:spPr bwMode="auto">
            <a:xfrm>
              <a:off x="2349" y="2704"/>
              <a:ext cx="499" cy="136"/>
            </a:xfrm>
            <a:prstGeom prst="rightArrow">
              <a:avLst>
                <a:gd name="adj1" fmla="val 50000"/>
                <a:gd name="adj2" fmla="val 91728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latinLnBrk="1"/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767388" y="3427413"/>
            <a:ext cx="1462087" cy="690562"/>
            <a:chOff x="3846" y="2478"/>
            <a:chExt cx="998" cy="435"/>
          </a:xfrm>
        </p:grpSpPr>
        <p:pic>
          <p:nvPicPr>
            <p:cNvPr id="53255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345" y="2478"/>
              <a:ext cx="499" cy="4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53256" name="AutoShape 13"/>
            <p:cNvSpPr>
              <a:spLocks noChangeArrowheads="1"/>
            </p:cNvSpPr>
            <p:nvPr/>
          </p:nvSpPr>
          <p:spPr bwMode="auto">
            <a:xfrm>
              <a:off x="3846" y="2659"/>
              <a:ext cx="499" cy="136"/>
            </a:xfrm>
            <a:prstGeom prst="rightArrow">
              <a:avLst>
                <a:gd name="adj1" fmla="val 50000"/>
                <a:gd name="adj2" fmla="val 91728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latinLnBrk="1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1465263"/>
            <a:ext cx="8043863" cy="44640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用数学归纳法证明：当</a:t>
            </a:r>
            <a:r>
              <a:rPr lang="en-US" altLang="zh-CN" dirty="0"/>
              <a:t>n≥2</a:t>
            </a:r>
            <a:r>
              <a:rPr lang="zh-CN" altLang="en-US" dirty="0"/>
              <a:t>时，如下</a:t>
            </a:r>
            <a:r>
              <a:rPr lang="en-US" altLang="zh-CN" dirty="0"/>
              <a:t>P(n)</a:t>
            </a:r>
            <a:r>
              <a:rPr lang="zh-CN" altLang="en-US" dirty="0"/>
              <a:t>成立</a:t>
            </a:r>
          </a:p>
          <a:p>
            <a:pPr>
              <a:defRPr/>
            </a:pP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归纳基础：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n=2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P(2)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成立</a:t>
            </a:r>
          </a:p>
          <a:p>
            <a:pPr lvl="1">
              <a:defRPr/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归纳假设：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n=k(k≥2)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时，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P(k)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成立</a:t>
            </a:r>
          </a:p>
          <a:p>
            <a:pPr lvl="1">
              <a:defRPr/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归纳步骤：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n=k+1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时，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P(k+1)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是否成立？</a:t>
            </a:r>
          </a:p>
        </p:txBody>
      </p:sp>
      <p:pic>
        <p:nvPicPr>
          <p:cNvPr id="54275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9363" y="2143125"/>
            <a:ext cx="6380162" cy="887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1504950"/>
            <a:ext cx="8043863" cy="44640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用数学归纳法证明：当</a:t>
            </a:r>
            <a:r>
              <a:rPr lang="en-US" altLang="zh-CN" dirty="0"/>
              <a:t>n≥2</a:t>
            </a:r>
            <a:r>
              <a:rPr lang="zh-CN" altLang="en-US" dirty="0"/>
              <a:t>时，如下</a:t>
            </a:r>
            <a:r>
              <a:rPr lang="en-US" altLang="zh-CN" dirty="0"/>
              <a:t>P(n)</a:t>
            </a:r>
            <a:r>
              <a:rPr lang="zh-CN" altLang="en-US" dirty="0"/>
              <a:t>成立</a:t>
            </a:r>
          </a:p>
          <a:p>
            <a:pPr>
              <a:defRPr/>
            </a:pPr>
            <a:endParaRPr lang="zh-CN" altLang="en-US" dirty="0"/>
          </a:p>
          <a:p>
            <a:pPr lvl="1">
              <a:spcBef>
                <a:spcPts val="1800"/>
              </a:spcBef>
              <a:defRPr/>
            </a:pPr>
            <a:endParaRPr lang="en-US" altLang="zh-CN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归纳步骤：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n=k+1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时，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P(k+1)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是否成立？</a:t>
            </a:r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2143125"/>
            <a:ext cx="6294438" cy="874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799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38" y="4108450"/>
            <a:ext cx="6553201" cy="820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79910" name="Picture 6"/>
          <p:cNvPicPr>
            <a:picLocks noChangeAspect="1" noChangeArrowheads="1"/>
          </p:cNvPicPr>
          <p:nvPr/>
        </p:nvPicPr>
        <p:blipFill>
          <a:blip r:embed="rId4"/>
          <a:srcRect b="75732"/>
          <a:stretch>
            <a:fillRect/>
          </a:stretch>
        </p:blipFill>
        <p:spPr bwMode="auto">
          <a:xfrm>
            <a:off x="6378575" y="4071938"/>
            <a:ext cx="2908300" cy="785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 t="24429" b="48697"/>
          <a:stretch>
            <a:fillRect/>
          </a:stretch>
        </p:blipFill>
        <p:spPr bwMode="auto">
          <a:xfrm>
            <a:off x="785813" y="5286375"/>
            <a:ext cx="2908300" cy="869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 t="48860" b="24268"/>
          <a:stretch>
            <a:fillRect/>
          </a:stretch>
        </p:blipFill>
        <p:spPr bwMode="auto">
          <a:xfrm>
            <a:off x="3786188" y="5286375"/>
            <a:ext cx="2908300" cy="869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/>
          <a:srcRect t="75732" r="53875"/>
          <a:stretch>
            <a:fillRect/>
          </a:stretch>
        </p:blipFill>
        <p:spPr bwMode="auto">
          <a:xfrm>
            <a:off x="6088063" y="5373688"/>
            <a:ext cx="1341457" cy="785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358188" cy="44640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证明对正整数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是</a:t>
            </a:r>
            <a:r>
              <a:rPr lang="en-US" altLang="zh-CN" dirty="0"/>
              <a:t>4</a:t>
            </a:r>
            <a:r>
              <a:rPr lang="en-US" altLang="zh-CN" baseline="30000" dirty="0"/>
              <a:t>n</a:t>
            </a:r>
            <a:r>
              <a:rPr lang="en-US" altLang="zh-CN" dirty="0"/>
              <a:t>+7</a:t>
            </a:r>
            <a:r>
              <a:rPr lang="en-US" altLang="zh-CN" baseline="30000" dirty="0"/>
              <a:t>n</a:t>
            </a:r>
            <a:r>
              <a:rPr lang="en-US" altLang="zh-CN" dirty="0"/>
              <a:t>+1</a:t>
            </a:r>
            <a:r>
              <a:rPr lang="zh-CN" altLang="en-US" dirty="0"/>
              <a:t>的因子</a:t>
            </a:r>
          </a:p>
          <a:p>
            <a:pPr lvl="1">
              <a:defRPr/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归纳基础：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n=1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时，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是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4+7+1=12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的因子，成立</a:t>
            </a:r>
          </a:p>
          <a:p>
            <a:pPr lvl="1">
              <a:defRPr/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归纳假设：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n=k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时，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是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CN" baseline="30000" dirty="0">
                <a:solidFill>
                  <a:schemeClr val="accent6">
                    <a:lumMod val="50000"/>
                  </a:schemeClr>
                </a:solidFill>
              </a:rPr>
              <a:t>k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+7</a:t>
            </a:r>
            <a:r>
              <a:rPr lang="en-US" altLang="zh-CN" baseline="30000" dirty="0">
                <a:solidFill>
                  <a:schemeClr val="accent6">
                    <a:lumMod val="50000"/>
                  </a:schemeClr>
                </a:solidFill>
              </a:rPr>
              <a:t>k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+1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的因子</a:t>
            </a:r>
          </a:p>
          <a:p>
            <a:pPr lvl="1">
              <a:defRPr/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归纳步骤：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n=k+1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时，是否成立？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00188"/>
            <a:ext cx="8043863" cy="44640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证明对正整数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是</a:t>
            </a:r>
            <a:r>
              <a:rPr lang="en-US" altLang="zh-CN" dirty="0"/>
              <a:t>4</a:t>
            </a:r>
            <a:r>
              <a:rPr lang="en-US" altLang="zh-CN" baseline="30000" dirty="0"/>
              <a:t>n</a:t>
            </a:r>
            <a:r>
              <a:rPr lang="en-US" altLang="zh-CN" dirty="0"/>
              <a:t>+7</a:t>
            </a:r>
            <a:r>
              <a:rPr lang="en-US" altLang="zh-CN" baseline="30000" dirty="0"/>
              <a:t>n</a:t>
            </a:r>
            <a:r>
              <a:rPr lang="en-US" altLang="zh-CN" dirty="0"/>
              <a:t>+1</a:t>
            </a:r>
            <a:r>
              <a:rPr lang="zh-CN" altLang="en-US" dirty="0"/>
              <a:t>的因子</a:t>
            </a:r>
          </a:p>
          <a:p>
            <a:pPr lvl="1">
              <a:defRPr/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归纳步骤：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n=k+1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时，是否成立？</a:t>
            </a:r>
          </a:p>
        </p:txBody>
      </p:sp>
      <p:pic>
        <p:nvPicPr>
          <p:cNvPr id="3819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8900" y="2857500"/>
            <a:ext cx="2065338" cy="306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819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0463" y="3292475"/>
            <a:ext cx="4411662" cy="2279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1958" name="AutoShape 6"/>
          <p:cNvSpPr>
            <a:spLocks noChangeArrowheads="1"/>
          </p:cNvSpPr>
          <p:nvPr/>
        </p:nvSpPr>
        <p:spPr bwMode="auto">
          <a:xfrm>
            <a:off x="1558925" y="5676900"/>
            <a:ext cx="1512888" cy="431800"/>
          </a:xfrm>
          <a:prstGeom prst="wedgeRectCallout">
            <a:avLst>
              <a:gd name="adj1" fmla="val -61157"/>
              <a:gd name="adj2" fmla="val -18750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36000" anchor="ctr" anchorCtr="1"/>
          <a:lstStyle/>
          <a:p>
            <a:pPr marL="342900" indent="-342900" algn="ctr" latinLnBrk="1">
              <a:buFont typeface="Wingdings" pitchFamily="2" charset="2"/>
              <a:buNone/>
              <a:defRPr/>
            </a:pPr>
            <a:r>
              <a:rPr lang="zh-CN" altLang="en-US" b="1" i="0" dirty="0">
                <a:solidFill>
                  <a:srgbClr val="C00000"/>
                </a:solidFill>
                <a:latin typeface="+mn-lt"/>
                <a:ea typeface="楷体_GB2312" pitchFamily="49" charset="-122"/>
              </a:rPr>
              <a:t>归纳假设</a:t>
            </a:r>
          </a:p>
        </p:txBody>
      </p:sp>
      <p:sp>
        <p:nvSpPr>
          <p:cNvPr id="381959" name="Line 7"/>
          <p:cNvSpPr>
            <a:spLocks noChangeShapeType="1"/>
          </p:cNvSpPr>
          <p:nvPr/>
        </p:nvSpPr>
        <p:spPr bwMode="auto">
          <a:xfrm>
            <a:off x="1466850" y="5603875"/>
            <a:ext cx="1462088" cy="0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81960" name="Line 8"/>
          <p:cNvSpPr>
            <a:spLocks noChangeShapeType="1"/>
          </p:cNvSpPr>
          <p:nvPr/>
        </p:nvSpPr>
        <p:spPr bwMode="auto">
          <a:xfrm>
            <a:off x="3286125" y="5603875"/>
            <a:ext cx="1195388" cy="0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81961" name="Line 9"/>
          <p:cNvSpPr>
            <a:spLocks noChangeShapeType="1"/>
          </p:cNvSpPr>
          <p:nvPr/>
        </p:nvSpPr>
        <p:spPr bwMode="auto">
          <a:xfrm>
            <a:off x="4902200" y="5603875"/>
            <a:ext cx="598488" cy="0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81964" name="AutoShape 12"/>
          <p:cNvSpPr>
            <a:spLocks noChangeArrowheads="1"/>
          </p:cNvSpPr>
          <p:nvPr/>
        </p:nvSpPr>
        <p:spPr bwMode="auto">
          <a:xfrm>
            <a:off x="3465513" y="5711825"/>
            <a:ext cx="2035175" cy="431800"/>
          </a:xfrm>
          <a:prstGeom prst="wedgeRectCallout">
            <a:avLst>
              <a:gd name="adj1" fmla="val -19833"/>
              <a:gd name="adj2" fmla="val 23528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36000" anchor="ctr" anchorCtr="1"/>
          <a:lstStyle/>
          <a:p>
            <a:pPr marL="342900" indent="-342900" algn="ctr" latinLnBrk="1">
              <a:buFont typeface="Wingdings" pitchFamily="2" charset="2"/>
              <a:buNone/>
              <a:defRPr/>
            </a:pPr>
            <a:r>
              <a:rPr lang="en-US" altLang="zh-CN" b="1" i="0" dirty="0">
                <a:solidFill>
                  <a:srgbClr val="C00000"/>
                </a:solidFill>
                <a:latin typeface="+mn-lt"/>
                <a:ea typeface="楷体_GB2312" pitchFamily="49" charset="-122"/>
              </a:rPr>
              <a:t>6</a:t>
            </a:r>
            <a:r>
              <a:rPr lang="zh-CN" altLang="en-US" b="1" i="0" dirty="0">
                <a:solidFill>
                  <a:srgbClr val="C00000"/>
                </a:solidFill>
                <a:latin typeface="+mn-lt"/>
                <a:ea typeface="楷体_GB2312" pitchFamily="49" charset="-122"/>
              </a:rPr>
              <a:t>的倍数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8" grpId="0"/>
      <p:bldP spid="381959" grpId="0" animBg="1"/>
      <p:bldP spid="381960" grpId="0" animBg="1"/>
      <p:bldP spid="381961" grpId="0" animBg="1"/>
      <p:bldP spid="38196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作 业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27610E-B6C4-405E-B6E9-3B66665B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68" y="4219089"/>
            <a:ext cx="6193764" cy="12208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1DC954-01FE-400A-8FA8-5F60E8811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350366"/>
            <a:ext cx="8709264" cy="5606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EDF8D0-1A4B-4484-95CA-184E6ACDC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00" y="1943409"/>
            <a:ext cx="4000886" cy="3174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0AF030-4390-42EA-9833-AA2F0D85A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036" y="2276872"/>
            <a:ext cx="4240462" cy="2635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7B7604-4CFF-4F8A-9885-E66494009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468" y="2607372"/>
            <a:ext cx="4719612" cy="2455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E524EEB-1ABF-4A44-B0FC-6AB2F07782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467" y="3077052"/>
            <a:ext cx="2593365" cy="3368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3068CF8-445F-4E0C-BAD9-1AE0DE812C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275" y="3368854"/>
            <a:ext cx="2039493" cy="647839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C0288682-D664-4411-BCBA-057BF8739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75" y="5587010"/>
            <a:ext cx="8040688" cy="3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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000" i="0" kern="0"/>
              <a:t>证明：每当</a:t>
            </a:r>
            <a:r>
              <a:rPr lang="en-US" altLang="zh-CN" sz="2000" i="1" kern="0"/>
              <a:t>n</a:t>
            </a:r>
            <a:r>
              <a:rPr lang="zh-CN" altLang="en-US" sz="2000" i="0" kern="0"/>
              <a:t>是正整数时，就有</a:t>
            </a:r>
            <a:endParaRPr lang="en-US" altLang="zh-CN" sz="2000" i="0" kern="0"/>
          </a:p>
          <a:p>
            <a:pPr>
              <a:buFont typeface="Wingdings" pitchFamily="2" charset="2"/>
              <a:buNone/>
            </a:pPr>
            <a:endParaRPr lang="en-US" altLang="zh-CN" sz="2000" i="0" kern="0" dirty="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371C7BE-4E60-4FD6-86E2-CFD022A497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292694"/>
              </p:ext>
            </p:extLst>
          </p:nvPr>
        </p:nvGraphicFramePr>
        <p:xfrm>
          <a:off x="2420676" y="6003654"/>
          <a:ext cx="3888431" cy="449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公式" r:id="rId10" imgW="1866600" imgH="215640" progId="Equation.3">
                  <p:embed/>
                </p:oleObj>
              </mc:Choice>
              <mc:Fallback>
                <p:oleObj name="公式" r:id="rId10" imgW="1866600" imgH="215640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676" y="6003654"/>
                        <a:ext cx="3888431" cy="449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378E5705-9883-4DE7-B53D-D809A494B14F}"/>
              </a:ext>
            </a:extLst>
          </p:cNvPr>
          <p:cNvSpPr txBox="1"/>
          <p:nvPr/>
        </p:nvSpPr>
        <p:spPr>
          <a:xfrm>
            <a:off x="107504" y="1252432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7B6C39-455B-41C4-90CB-06F6C74DF22B}"/>
              </a:ext>
            </a:extLst>
          </p:cNvPr>
          <p:cNvSpPr txBox="1"/>
          <p:nvPr/>
        </p:nvSpPr>
        <p:spPr>
          <a:xfrm>
            <a:off x="107504" y="302144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AC8435-9F7A-42B0-9687-86794B9E76E4}"/>
              </a:ext>
            </a:extLst>
          </p:cNvPr>
          <p:cNvSpPr txBox="1"/>
          <p:nvPr/>
        </p:nvSpPr>
        <p:spPr>
          <a:xfrm>
            <a:off x="107504" y="414908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BDACB44-B5DF-43D3-B739-A95B3012B9DB}"/>
              </a:ext>
            </a:extLst>
          </p:cNvPr>
          <p:cNvSpPr txBox="1"/>
          <p:nvPr/>
        </p:nvSpPr>
        <p:spPr>
          <a:xfrm>
            <a:off x="107504" y="558107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序列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357313"/>
            <a:ext cx="8786813" cy="5438775"/>
          </a:xfrm>
        </p:spPr>
        <p:txBody>
          <a:bodyPr/>
          <a:lstStyle/>
          <a:p>
            <a:pPr marL="0" indent="0">
              <a:spcBef>
                <a:spcPts val="1800"/>
              </a:spcBef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Def1 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序列是从  </a:t>
            </a:r>
            <a:r>
              <a:rPr lang="zh-CN" altLang="en-US" b="1" dirty="0">
                <a:solidFill>
                  <a:srgbClr val="FF0000"/>
                </a:solidFill>
              </a:rPr>
              <a:t>整数集合的子集 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到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zh-CN" altLang="en-US" b="1" dirty="0">
                <a:solidFill>
                  <a:srgbClr val="FF0000"/>
                </a:solidFill>
              </a:rPr>
              <a:t>集合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的函数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00050" lvl="1" indent="0">
              <a:spcBef>
                <a:spcPts val="600"/>
              </a:spcBef>
              <a:defRPr/>
            </a:pPr>
            <a:r>
              <a:rPr lang="zh-CN" altLang="en-US" b="1" dirty="0">
                <a:solidFill>
                  <a:srgbClr val="C00000"/>
                </a:solidFill>
                <a:ea typeface="仿宋_GB2312" pitchFamily="49" charset="-122"/>
              </a:rPr>
              <a:t> </a:t>
            </a:r>
            <a:r>
              <a:rPr lang="en-US" altLang="zh-CN" b="1" i="1" dirty="0" err="1">
                <a:solidFill>
                  <a:srgbClr val="C00000"/>
                </a:solidFill>
                <a:ea typeface="仿宋_GB2312" pitchFamily="49" charset="-122"/>
              </a:rPr>
              <a:t>a</a:t>
            </a:r>
            <a:r>
              <a:rPr lang="en-US" altLang="zh-CN" b="1" i="1" baseline="-25000" dirty="0" err="1">
                <a:solidFill>
                  <a:srgbClr val="C00000"/>
                </a:solidFill>
                <a:ea typeface="仿宋_GB2312" pitchFamily="49" charset="-122"/>
              </a:rPr>
              <a:t>i</a:t>
            </a:r>
            <a:r>
              <a:rPr lang="en-US" altLang="zh-CN" b="1" i="1" baseline="-25000" dirty="0">
                <a:solidFill>
                  <a:srgbClr val="C00000"/>
                </a:solidFill>
                <a:ea typeface="仿宋_GB2312" pitchFamily="49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a typeface="仿宋_GB2312" pitchFamily="49" charset="-122"/>
              </a:rPr>
              <a:t>表示 整数 </a:t>
            </a:r>
            <a:r>
              <a:rPr lang="en-US" altLang="zh-CN" b="1" i="1" dirty="0" err="1">
                <a:solidFill>
                  <a:srgbClr val="C00000"/>
                </a:solidFill>
                <a:ea typeface="仿宋_GB2312" pitchFamily="49" charset="-122"/>
              </a:rPr>
              <a:t>i</a:t>
            </a:r>
            <a:r>
              <a:rPr lang="en-US" altLang="zh-CN" b="1" i="1" dirty="0">
                <a:solidFill>
                  <a:srgbClr val="C00000"/>
                </a:solidFill>
                <a:ea typeface="仿宋_GB2312" pitchFamily="49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a typeface="仿宋_GB2312" pitchFamily="49" charset="-122"/>
              </a:rPr>
              <a:t>的像，</a:t>
            </a:r>
            <a:r>
              <a:rPr lang="en-US" altLang="zh-CN" b="1" i="1" dirty="0">
                <a:solidFill>
                  <a:srgbClr val="C00000"/>
                </a:solidFill>
                <a:ea typeface="仿宋_GB2312" pitchFamily="49" charset="-122"/>
              </a:rPr>
              <a:t>a</a:t>
            </a:r>
            <a:r>
              <a:rPr lang="en-US" altLang="zh-CN" b="1" i="1" baseline="-25000" dirty="0">
                <a:solidFill>
                  <a:srgbClr val="C00000"/>
                </a:solidFill>
                <a:ea typeface="仿宋_GB2312" pitchFamily="49" charset="-122"/>
              </a:rPr>
              <a:t>n </a:t>
            </a:r>
            <a:r>
              <a:rPr lang="zh-CN" altLang="en-US" b="1" dirty="0">
                <a:solidFill>
                  <a:srgbClr val="C00000"/>
                </a:solidFill>
                <a:ea typeface="仿宋_GB2312" pitchFamily="49" charset="-122"/>
              </a:rPr>
              <a:t>为序列的一个项</a:t>
            </a:r>
            <a:endParaRPr lang="en-US" altLang="zh-CN" b="1" dirty="0">
              <a:solidFill>
                <a:srgbClr val="C00000"/>
              </a:solidFill>
              <a:ea typeface="仿宋_GB2312" pitchFamily="49" charset="-122"/>
            </a:endParaRPr>
          </a:p>
          <a:p>
            <a:pPr marL="400050" lvl="1" indent="0">
              <a:spcBef>
                <a:spcPts val="600"/>
              </a:spcBef>
              <a:defRPr/>
            </a:pPr>
            <a:r>
              <a:rPr lang="zh-CN" altLang="en-US" b="1" dirty="0">
                <a:solidFill>
                  <a:srgbClr val="C00000"/>
                </a:solidFill>
                <a:ea typeface="仿宋_GB2312" pitchFamily="49" charset="-122"/>
              </a:rPr>
              <a:t>序列记为</a:t>
            </a:r>
            <a:r>
              <a:rPr lang="en-US" altLang="zh-CN" b="1" dirty="0">
                <a:solidFill>
                  <a:srgbClr val="C00000"/>
                </a:solidFill>
                <a:ea typeface="仿宋_GB2312" pitchFamily="49" charset="-122"/>
              </a:rPr>
              <a:t>{</a:t>
            </a:r>
            <a:r>
              <a:rPr lang="en-US" altLang="zh-CN" b="1" i="1" dirty="0">
                <a:solidFill>
                  <a:srgbClr val="C00000"/>
                </a:solidFill>
                <a:ea typeface="仿宋_GB2312" pitchFamily="49" charset="-122"/>
              </a:rPr>
              <a:t>a</a:t>
            </a:r>
            <a:r>
              <a:rPr lang="en-US" altLang="zh-CN" b="1" i="1" baseline="-25000" dirty="0">
                <a:solidFill>
                  <a:srgbClr val="C00000"/>
                </a:solidFill>
                <a:ea typeface="仿宋_GB2312" pitchFamily="49" charset="-122"/>
              </a:rPr>
              <a:t>n</a:t>
            </a:r>
            <a:r>
              <a:rPr lang="en-US" altLang="zh-CN" b="1" dirty="0">
                <a:solidFill>
                  <a:srgbClr val="C00000"/>
                </a:solidFill>
                <a:ea typeface="仿宋_GB2312" pitchFamily="49" charset="-122"/>
              </a:rPr>
              <a:t>}</a:t>
            </a:r>
            <a:r>
              <a:rPr lang="en-US" altLang="zh-CN" b="1" i="1" dirty="0">
                <a:solidFill>
                  <a:srgbClr val="C00000"/>
                </a:solidFill>
                <a:ea typeface="仿宋_GB2312" pitchFamily="49" charset="-122"/>
              </a:rPr>
              <a:t> </a:t>
            </a:r>
            <a:endParaRPr lang="zh-CN" altLang="en-US" b="1" dirty="0">
              <a:solidFill>
                <a:srgbClr val="C00000"/>
              </a:solidFill>
              <a:ea typeface="仿宋_GB2312" pitchFamily="49" charset="-122"/>
            </a:endParaRPr>
          </a:p>
          <a:p>
            <a:pPr marL="0" indent="0">
              <a:spcBef>
                <a:spcPts val="1800"/>
              </a:spcBef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Def2 </a:t>
            </a:r>
            <a:r>
              <a:rPr lang="zh-CN" altLang="en-US" b="1" dirty="0"/>
              <a:t> 形如</a:t>
            </a:r>
            <a:r>
              <a:rPr lang="en-US" altLang="zh-CN" b="1" i="1" dirty="0"/>
              <a:t>a</a:t>
            </a:r>
            <a:r>
              <a:rPr lang="en-US" altLang="zh-CN" b="1" dirty="0"/>
              <a:t>,</a:t>
            </a:r>
            <a:r>
              <a:rPr lang="en-US" altLang="zh-CN" b="1" i="1" dirty="0"/>
              <a:t>ar</a:t>
            </a:r>
            <a:r>
              <a:rPr lang="en-US" altLang="zh-CN" b="1" dirty="0"/>
              <a:t>,</a:t>
            </a:r>
            <a:r>
              <a:rPr lang="en-US" altLang="zh-CN" b="1" i="1" dirty="0"/>
              <a:t>ar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,…,</a:t>
            </a:r>
            <a:r>
              <a:rPr lang="en-US" altLang="zh-CN" b="1" i="1" dirty="0" err="1"/>
              <a:t>ar</a:t>
            </a:r>
            <a:r>
              <a:rPr lang="en-US" altLang="zh-CN" b="1" i="1" baseline="30000" dirty="0" err="1"/>
              <a:t>n</a:t>
            </a:r>
            <a:r>
              <a:rPr lang="zh-CN" altLang="en-US" b="1" dirty="0"/>
              <a:t>的序列称为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几何级数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00050" lvl="1" indent="0">
              <a:spcBef>
                <a:spcPts val="600"/>
              </a:spcBef>
              <a:defRPr/>
            </a:pPr>
            <a:r>
              <a:rPr lang="zh-CN" altLang="en-US" b="1" dirty="0">
                <a:ea typeface="仿宋_GB2312" pitchFamily="49" charset="-122"/>
              </a:rPr>
              <a:t>其中</a:t>
            </a:r>
            <a:r>
              <a:rPr lang="en-US" altLang="zh-CN" b="1" i="1" dirty="0" err="1">
                <a:ea typeface="仿宋_GB2312" pitchFamily="49" charset="-122"/>
              </a:rPr>
              <a:t>a</a:t>
            </a:r>
            <a:r>
              <a:rPr lang="en-US" altLang="zh-CN" b="1" dirty="0" err="1">
                <a:ea typeface="仿宋_GB2312" pitchFamily="49" charset="-122"/>
              </a:rPr>
              <a:t>,</a:t>
            </a:r>
            <a:r>
              <a:rPr lang="en-US" altLang="zh-CN" b="1" i="1" dirty="0" err="1">
                <a:ea typeface="仿宋_GB2312" pitchFamily="49" charset="-122"/>
              </a:rPr>
              <a:t>r</a:t>
            </a:r>
            <a:r>
              <a:rPr lang="zh-CN" altLang="en-US" b="1" dirty="0">
                <a:ea typeface="仿宋_GB2312" pitchFamily="49" charset="-122"/>
              </a:rPr>
              <a:t>均为实数</a:t>
            </a:r>
            <a:endParaRPr lang="en-US" altLang="zh-CN" b="1" dirty="0">
              <a:ea typeface="仿宋_GB2312" pitchFamily="49" charset="-122"/>
            </a:endParaRPr>
          </a:p>
          <a:p>
            <a:pPr marL="400050" lvl="1" indent="0">
              <a:spcBef>
                <a:spcPts val="600"/>
              </a:spcBef>
              <a:defRPr/>
            </a:pPr>
            <a:r>
              <a:rPr lang="zh-CN" altLang="en-US" b="1" dirty="0">
                <a:ea typeface="仿宋_GB2312" pitchFamily="49" charset="-122"/>
              </a:rPr>
              <a:t>如序列</a:t>
            </a:r>
            <a:r>
              <a:rPr lang="en-US" altLang="zh-CN" b="1" dirty="0">
                <a:ea typeface="仿宋_GB2312" pitchFamily="49" charset="-122"/>
              </a:rPr>
              <a:t>{</a:t>
            </a:r>
            <a:r>
              <a:rPr lang="en-US" altLang="zh-CN" b="1" i="1" dirty="0" err="1">
                <a:ea typeface="仿宋_GB2312" pitchFamily="49" charset="-122"/>
              </a:rPr>
              <a:t>b</a:t>
            </a:r>
            <a:r>
              <a:rPr lang="en-US" altLang="zh-CN" b="1" i="1" baseline="-25000" dirty="0" err="1">
                <a:ea typeface="仿宋_GB2312" pitchFamily="49" charset="-122"/>
              </a:rPr>
              <a:t>n</a:t>
            </a:r>
            <a:r>
              <a:rPr lang="en-US" altLang="zh-CN" b="1" dirty="0">
                <a:ea typeface="仿宋_GB2312" pitchFamily="49" charset="-122"/>
              </a:rPr>
              <a:t>}</a:t>
            </a:r>
            <a:r>
              <a:rPr lang="zh-CN" altLang="en-US" b="1" dirty="0">
                <a:ea typeface="仿宋_GB2312" pitchFamily="49" charset="-122"/>
              </a:rPr>
              <a:t>，</a:t>
            </a:r>
            <a:r>
              <a:rPr lang="en-US" altLang="zh-CN" b="1" i="1" dirty="0">
                <a:ea typeface="仿宋_GB2312" pitchFamily="49" charset="-122"/>
              </a:rPr>
              <a:t> </a:t>
            </a:r>
            <a:r>
              <a:rPr lang="en-US" altLang="zh-CN" b="1" i="1" dirty="0" err="1">
                <a:ea typeface="仿宋_GB2312" pitchFamily="49" charset="-122"/>
              </a:rPr>
              <a:t>b</a:t>
            </a:r>
            <a:r>
              <a:rPr lang="en-US" altLang="zh-CN" b="1" i="1" baseline="-25000" dirty="0" err="1">
                <a:ea typeface="仿宋_GB2312" pitchFamily="49" charset="-122"/>
              </a:rPr>
              <a:t>n</a:t>
            </a:r>
            <a:r>
              <a:rPr lang="en-US" altLang="zh-CN" b="1" i="1" baseline="-25000" dirty="0">
                <a:ea typeface="仿宋_GB2312" pitchFamily="49" charset="-122"/>
              </a:rPr>
              <a:t> </a:t>
            </a:r>
            <a:r>
              <a:rPr lang="en-US" altLang="zh-CN" b="1" dirty="0">
                <a:ea typeface="仿宋_GB2312" pitchFamily="49" charset="-122"/>
              </a:rPr>
              <a:t>=(-1)</a:t>
            </a:r>
            <a:r>
              <a:rPr lang="en-US" altLang="zh-CN" b="1" i="1" baseline="30000" dirty="0">
                <a:ea typeface="仿宋_GB2312" pitchFamily="49" charset="-122"/>
              </a:rPr>
              <a:t>n</a:t>
            </a:r>
            <a:endParaRPr lang="zh-CN" altLang="en-US" b="1" i="1" baseline="30000" dirty="0">
              <a:ea typeface="仿宋_GB2312" pitchFamily="49" charset="-122"/>
            </a:endParaRPr>
          </a:p>
          <a:p>
            <a:pPr marL="0" indent="0">
              <a:spcBef>
                <a:spcPts val="1800"/>
              </a:spcBef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Def3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  算术级数</a:t>
            </a:r>
            <a:r>
              <a:rPr lang="zh-CN" altLang="en-US" b="1" dirty="0"/>
              <a:t>是形如</a:t>
            </a:r>
            <a:r>
              <a:rPr lang="en-US" altLang="zh-CN" b="1" i="1" dirty="0"/>
              <a:t>a</a:t>
            </a:r>
            <a:r>
              <a:rPr lang="en-US" altLang="zh-CN" b="1" dirty="0"/>
              <a:t>,</a:t>
            </a:r>
            <a:r>
              <a:rPr lang="en-US" altLang="zh-CN" b="1" i="1" dirty="0"/>
              <a:t>a</a:t>
            </a:r>
            <a:r>
              <a:rPr lang="en-US" altLang="zh-CN" b="1" dirty="0"/>
              <a:t>+</a:t>
            </a:r>
            <a:r>
              <a:rPr lang="en-US" altLang="zh-CN" b="1" i="1" dirty="0"/>
              <a:t>d</a:t>
            </a:r>
            <a:r>
              <a:rPr lang="en-US" altLang="zh-CN" b="1" dirty="0"/>
              <a:t>,</a:t>
            </a:r>
            <a:r>
              <a:rPr lang="en-US" altLang="zh-CN" b="1" i="1" dirty="0"/>
              <a:t>a</a:t>
            </a:r>
            <a:r>
              <a:rPr lang="en-US" altLang="zh-CN" b="1" dirty="0"/>
              <a:t>+2</a:t>
            </a:r>
            <a:r>
              <a:rPr lang="en-US" altLang="zh-CN" b="1" i="1" dirty="0"/>
              <a:t>d</a:t>
            </a:r>
            <a:r>
              <a:rPr lang="en-US" altLang="zh-CN" b="1" dirty="0"/>
              <a:t>,…,</a:t>
            </a:r>
            <a:r>
              <a:rPr lang="en-US" altLang="zh-CN" b="1" i="1" dirty="0" err="1"/>
              <a:t>a</a:t>
            </a:r>
            <a:r>
              <a:rPr lang="en-US" altLang="zh-CN" b="1" dirty="0" err="1"/>
              <a:t>+</a:t>
            </a:r>
            <a:r>
              <a:rPr lang="en-US" altLang="zh-CN" b="1" i="1" dirty="0" err="1"/>
              <a:t>nd</a:t>
            </a:r>
            <a:r>
              <a:rPr lang="zh-CN" altLang="en-US" b="1" dirty="0"/>
              <a:t>的序列</a:t>
            </a:r>
            <a:endParaRPr lang="en-US" altLang="zh-CN" b="1" dirty="0"/>
          </a:p>
          <a:p>
            <a:pPr marL="400050" lvl="1" indent="0">
              <a:spcBef>
                <a:spcPts val="600"/>
              </a:spcBef>
              <a:defRPr/>
            </a:pPr>
            <a:r>
              <a:rPr lang="zh-CN" altLang="en-US" b="1" dirty="0">
                <a:ea typeface="仿宋_GB2312" pitchFamily="49" charset="-122"/>
              </a:rPr>
              <a:t>其中</a:t>
            </a:r>
            <a:r>
              <a:rPr lang="en-US" altLang="zh-CN" b="1" i="1" dirty="0" err="1">
                <a:ea typeface="仿宋_GB2312" pitchFamily="49" charset="-122"/>
              </a:rPr>
              <a:t>a</a:t>
            </a:r>
            <a:r>
              <a:rPr lang="en-US" altLang="zh-CN" b="1" dirty="0" err="1">
                <a:ea typeface="仿宋_GB2312" pitchFamily="49" charset="-122"/>
              </a:rPr>
              <a:t>,</a:t>
            </a:r>
            <a:r>
              <a:rPr lang="en-US" altLang="zh-CN" b="1" i="1" dirty="0" err="1">
                <a:ea typeface="仿宋_GB2312" pitchFamily="49" charset="-122"/>
              </a:rPr>
              <a:t>d</a:t>
            </a:r>
            <a:r>
              <a:rPr lang="zh-CN" altLang="en-US" b="1" dirty="0">
                <a:ea typeface="仿宋_GB2312" pitchFamily="49" charset="-122"/>
              </a:rPr>
              <a:t>为实数</a:t>
            </a:r>
            <a:endParaRPr lang="en-US" altLang="zh-CN" b="1" dirty="0">
              <a:ea typeface="仿宋_GB2312" pitchFamily="49" charset="-122"/>
            </a:endParaRPr>
          </a:p>
          <a:p>
            <a:pPr marL="400050" lvl="1" indent="0">
              <a:spcBef>
                <a:spcPts val="600"/>
              </a:spcBef>
              <a:defRPr/>
            </a:pPr>
            <a:r>
              <a:rPr lang="zh-CN" altLang="en-US" b="1" dirty="0">
                <a:ea typeface="仿宋_GB2312" pitchFamily="49" charset="-122"/>
              </a:rPr>
              <a:t>如序列</a:t>
            </a:r>
            <a:r>
              <a:rPr lang="en-US" altLang="zh-CN" b="1" dirty="0">
                <a:ea typeface="仿宋_GB2312" pitchFamily="49" charset="-122"/>
              </a:rPr>
              <a:t>{</a:t>
            </a:r>
            <a:r>
              <a:rPr lang="en-US" altLang="zh-CN" b="1" i="1" dirty="0" err="1">
                <a:ea typeface="仿宋_GB2312" pitchFamily="49" charset="-122"/>
              </a:rPr>
              <a:t>c</a:t>
            </a:r>
            <a:r>
              <a:rPr lang="en-US" altLang="zh-CN" b="1" i="1" baseline="-25000" dirty="0" err="1">
                <a:ea typeface="仿宋_GB2312" pitchFamily="49" charset="-122"/>
              </a:rPr>
              <a:t>n</a:t>
            </a:r>
            <a:r>
              <a:rPr lang="en-US" altLang="zh-CN" b="1" dirty="0">
                <a:ea typeface="仿宋_GB2312" pitchFamily="49" charset="-122"/>
              </a:rPr>
              <a:t>}</a:t>
            </a:r>
            <a:r>
              <a:rPr lang="zh-CN" altLang="en-US" b="1" dirty="0">
                <a:ea typeface="仿宋_GB2312" pitchFamily="49" charset="-122"/>
              </a:rPr>
              <a:t>，</a:t>
            </a:r>
            <a:r>
              <a:rPr lang="en-US" altLang="zh-CN" b="1" i="1" dirty="0">
                <a:ea typeface="仿宋_GB2312" pitchFamily="49" charset="-122"/>
              </a:rPr>
              <a:t> </a:t>
            </a:r>
            <a:r>
              <a:rPr lang="en-US" altLang="zh-CN" b="1" i="1" dirty="0" err="1">
                <a:ea typeface="仿宋_GB2312" pitchFamily="49" charset="-122"/>
              </a:rPr>
              <a:t>c</a:t>
            </a:r>
            <a:r>
              <a:rPr lang="en-US" altLang="zh-CN" b="1" i="1" baseline="-25000" dirty="0" err="1">
                <a:ea typeface="仿宋_GB2312" pitchFamily="49" charset="-122"/>
              </a:rPr>
              <a:t>n</a:t>
            </a:r>
            <a:r>
              <a:rPr lang="en-US" altLang="zh-CN" b="1" i="1" baseline="-25000" dirty="0">
                <a:ea typeface="仿宋_GB2312" pitchFamily="49" charset="-122"/>
              </a:rPr>
              <a:t> </a:t>
            </a:r>
            <a:r>
              <a:rPr lang="en-US" altLang="zh-CN" b="1" dirty="0">
                <a:ea typeface="仿宋_GB2312" pitchFamily="49" charset="-122"/>
              </a:rPr>
              <a:t>=-1-4</a:t>
            </a:r>
            <a:r>
              <a:rPr lang="en-US" altLang="zh-CN" b="1" i="1" dirty="0">
                <a:ea typeface="仿宋_GB2312" pitchFamily="49" charset="-122"/>
              </a:rPr>
              <a:t>n</a:t>
            </a:r>
            <a:endParaRPr lang="zh-CN" altLang="en-US" b="1" i="1" baseline="30000" dirty="0"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419225"/>
            <a:ext cx="8582025" cy="47244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>
                <a:ea typeface="楷体_GB2312" pitchFamily="49" charset="-122"/>
              </a:rPr>
              <a:t>例</a:t>
            </a:r>
            <a:r>
              <a:rPr lang="en-US" altLang="zh-CN" dirty="0">
                <a:ea typeface="楷体_GB2312" pitchFamily="49" charset="-122"/>
              </a:rPr>
              <a:t>5  </a:t>
            </a:r>
            <a:r>
              <a:rPr lang="zh-CN" altLang="en-US" dirty="0">
                <a:ea typeface="楷体_GB2312" pitchFamily="49" charset="-122"/>
              </a:rPr>
              <a:t>求具有下列前</a:t>
            </a:r>
            <a:r>
              <a:rPr lang="en-US" altLang="zh-CN" dirty="0">
                <a:ea typeface="楷体_GB2312" pitchFamily="49" charset="-122"/>
              </a:rPr>
              <a:t>5</a:t>
            </a:r>
            <a:r>
              <a:rPr lang="zh-CN" altLang="en-US" dirty="0">
                <a:ea typeface="楷体_GB2312" pitchFamily="49" charset="-122"/>
              </a:rPr>
              <a:t>项的序列公式：</a:t>
            </a:r>
            <a:endParaRPr lang="en-US" altLang="zh-CN" dirty="0">
              <a:ea typeface="楷体_GB2312" pitchFamily="49" charset="-122"/>
            </a:endParaRPr>
          </a:p>
          <a:p>
            <a:pPr marL="514350" indent="-514350">
              <a:lnSpc>
                <a:spcPct val="120000"/>
              </a:lnSpc>
              <a:buFont typeface="Wingdings" pitchFamily="2" charset="2"/>
              <a:buAutoNum type="alphaLcParenBoth"/>
              <a:defRPr/>
            </a:pPr>
            <a:r>
              <a:rPr lang="en-US" altLang="zh-CN" dirty="0">
                <a:ea typeface="楷体_GB2312" pitchFamily="49" charset="-122"/>
              </a:rPr>
              <a:t>1, 1/2, 1/4, 1/8, 1/16</a:t>
            </a:r>
          </a:p>
          <a:p>
            <a:pPr marL="514350" indent="-514350">
              <a:lnSpc>
                <a:spcPct val="120000"/>
              </a:lnSpc>
              <a:buFont typeface="Wingdings" pitchFamily="2" charset="2"/>
              <a:buAutoNum type="alphaLcParenBoth"/>
              <a:defRPr/>
            </a:pPr>
            <a:r>
              <a:rPr lang="en-US" altLang="zh-CN" dirty="0">
                <a:ea typeface="楷体_GB2312" pitchFamily="49" charset="-122"/>
              </a:rPr>
              <a:t>1, 3, 5, 7, 9</a:t>
            </a:r>
          </a:p>
          <a:p>
            <a:pPr marL="514350" indent="-514350">
              <a:lnSpc>
                <a:spcPct val="120000"/>
              </a:lnSpc>
              <a:buFont typeface="Wingdings" pitchFamily="2" charset="2"/>
              <a:buAutoNum type="alphaLcParenBoth"/>
              <a:defRPr/>
            </a:pPr>
            <a:r>
              <a:rPr lang="en-US" altLang="zh-CN" dirty="0">
                <a:ea typeface="楷体_GB2312" pitchFamily="49" charset="-122"/>
              </a:rPr>
              <a:t>1, -1, 1, -1, 1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altLang="zh-CN" dirty="0">
              <a:ea typeface="楷体_GB2312" pitchFamily="49" charset="-122"/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>
                <a:ea typeface="楷体_GB2312" pitchFamily="49" charset="-122"/>
              </a:rPr>
              <a:t>例</a:t>
            </a:r>
            <a:r>
              <a:rPr lang="en-US" altLang="zh-CN" dirty="0">
                <a:ea typeface="楷体_GB2312" pitchFamily="49" charset="-122"/>
              </a:rPr>
              <a:t>6  </a:t>
            </a:r>
            <a:r>
              <a:rPr lang="zh-CN" altLang="en-US" dirty="0">
                <a:ea typeface="楷体_GB2312" pitchFamily="49" charset="-122"/>
              </a:rPr>
              <a:t>如果前</a:t>
            </a:r>
            <a:r>
              <a:rPr lang="en-US" altLang="zh-CN" dirty="0">
                <a:ea typeface="楷体_GB2312" pitchFamily="49" charset="-122"/>
              </a:rPr>
              <a:t>10</a:t>
            </a:r>
            <a:r>
              <a:rPr lang="zh-CN" altLang="en-US" dirty="0">
                <a:ea typeface="楷体_GB2312" pitchFamily="49" charset="-122"/>
              </a:rPr>
              <a:t>项是</a:t>
            </a:r>
            <a:r>
              <a:rPr lang="en-US" altLang="zh-CN" dirty="0">
                <a:ea typeface="楷体_GB2312" pitchFamily="49" charset="-122"/>
              </a:rPr>
              <a:t>1,2,2,3,3,3,4,4,4,4</a:t>
            </a:r>
            <a:r>
              <a:rPr lang="zh-CN" altLang="en-US" dirty="0">
                <a:ea typeface="楷体_GB2312" pitchFamily="49" charset="-122"/>
              </a:rPr>
              <a:t>，则如何产生序列项？</a:t>
            </a:r>
            <a:endParaRPr lang="en-US" altLang="zh-CN" dirty="0">
              <a:ea typeface="楷体_GB2312" pitchFamily="49" charset="-122"/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5572125" y="1928813"/>
            <a:ext cx="1857375" cy="571500"/>
          </a:xfrm>
          <a:prstGeom prst="wedgeRoundRectCallout">
            <a:avLst>
              <a:gd name="adj1" fmla="val -73514"/>
              <a:gd name="adj2" fmla="val 456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latinLnBrk="1">
              <a:defRPr/>
            </a:pP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</a:rPr>
              <a:t>n</a:t>
            </a:r>
            <a:r>
              <a:rPr lang="en-US" altLang="zh-CN" i="0" dirty="0">
                <a:solidFill>
                  <a:schemeClr val="tx1"/>
                </a:solidFill>
              </a:rPr>
              <a:t>=1/2</a:t>
            </a:r>
            <a:r>
              <a:rPr lang="en-US" altLang="zh-CN" baseline="30000" dirty="0">
                <a:solidFill>
                  <a:schemeClr val="tx1"/>
                </a:solidFill>
              </a:rPr>
              <a:t>n</a:t>
            </a:r>
            <a:r>
              <a:rPr lang="en-US" altLang="zh-CN" i="0" baseline="30000" dirty="0">
                <a:solidFill>
                  <a:schemeClr val="tx1"/>
                </a:solidFill>
              </a:rPr>
              <a:t>-1</a:t>
            </a:r>
            <a:endParaRPr lang="zh-CN" altLang="en-US" i="0" baseline="30000" dirty="0">
              <a:solidFill>
                <a:schemeClr val="tx1"/>
              </a:solidFill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3429000" y="2571750"/>
            <a:ext cx="1857375" cy="571500"/>
          </a:xfrm>
          <a:prstGeom prst="wedgeRoundRectCallout">
            <a:avLst>
              <a:gd name="adj1" fmla="val -73514"/>
              <a:gd name="adj2" fmla="val 456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latinLnBrk="1">
              <a:defRPr/>
            </a:pP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</a:rPr>
              <a:t>n</a:t>
            </a:r>
            <a:r>
              <a:rPr lang="en-US" altLang="zh-CN" i="0" dirty="0">
                <a:solidFill>
                  <a:schemeClr val="tx1"/>
                </a:solidFill>
              </a:rPr>
              <a:t>=2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en-US" altLang="zh-CN" i="0" dirty="0">
                <a:solidFill>
                  <a:schemeClr val="tx1"/>
                </a:solidFill>
              </a:rPr>
              <a:t>-1</a:t>
            </a:r>
            <a:endParaRPr lang="zh-CN" altLang="en-US" i="0" baseline="30000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3357563" y="3571875"/>
            <a:ext cx="1857375" cy="571500"/>
          </a:xfrm>
          <a:prstGeom prst="wedgeRoundRectCallout">
            <a:avLst>
              <a:gd name="adj1" fmla="val -71817"/>
              <a:gd name="adj2" fmla="val -5612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latinLnBrk="1">
              <a:defRPr/>
            </a:pP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</a:rPr>
              <a:t>n</a:t>
            </a:r>
            <a:r>
              <a:rPr lang="en-US" altLang="zh-CN" i="0" dirty="0">
                <a:solidFill>
                  <a:schemeClr val="tx1"/>
                </a:solidFill>
              </a:rPr>
              <a:t>=(-1)</a:t>
            </a:r>
            <a:r>
              <a:rPr lang="en-US" altLang="zh-CN" i="0" baseline="30000" dirty="0">
                <a:solidFill>
                  <a:schemeClr val="tx1"/>
                </a:solidFill>
              </a:rPr>
              <a:t>n+1</a:t>
            </a:r>
            <a:endParaRPr lang="zh-CN" altLang="en-US" i="0" baseline="30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419225"/>
            <a:ext cx="8582025" cy="1223963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例</a:t>
            </a:r>
            <a:r>
              <a:rPr lang="en-US" altLang="zh-CN">
                <a:ea typeface="楷体_GB2312" pitchFamily="49" charset="-122"/>
              </a:rPr>
              <a:t>8  </a:t>
            </a:r>
            <a:r>
              <a:rPr lang="zh-CN" altLang="en-US">
                <a:ea typeface="楷体_GB2312" pitchFamily="49" charset="-122"/>
              </a:rPr>
              <a:t>如果序列</a:t>
            </a:r>
            <a:r>
              <a:rPr lang="en-US" altLang="zh-CN">
                <a:ea typeface="楷体_GB2312" pitchFamily="49" charset="-122"/>
              </a:rPr>
              <a:t>{</a:t>
            </a:r>
            <a:r>
              <a:rPr lang="en-US" altLang="zh-CN" i="1">
                <a:ea typeface="仿宋_GB2312" pitchFamily="49" charset="-122"/>
              </a:rPr>
              <a:t>a</a:t>
            </a:r>
            <a:r>
              <a:rPr lang="en-US" altLang="zh-CN" i="1" baseline="-25000">
                <a:ea typeface="仿宋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}</a:t>
            </a:r>
            <a:r>
              <a:rPr lang="zh-CN" altLang="en-US">
                <a:ea typeface="楷体_GB2312" pitchFamily="49" charset="-122"/>
              </a:rPr>
              <a:t>的前</a:t>
            </a:r>
            <a:r>
              <a:rPr lang="en-US" altLang="zh-CN">
                <a:ea typeface="楷体_GB2312" pitchFamily="49" charset="-122"/>
              </a:rPr>
              <a:t>10</a:t>
            </a:r>
            <a:r>
              <a:rPr lang="zh-CN" altLang="en-US">
                <a:ea typeface="楷体_GB2312" pitchFamily="49" charset="-122"/>
              </a:rPr>
              <a:t>项是</a:t>
            </a:r>
            <a:r>
              <a:rPr lang="en-US" altLang="zh-CN">
                <a:ea typeface="楷体_GB2312" pitchFamily="49" charset="-122"/>
              </a:rPr>
              <a:t>1, 7, 25, 79, 241, 727, 2185, 6559, 19681, 59047</a:t>
            </a:r>
            <a:r>
              <a:rPr lang="zh-CN" altLang="en-US">
                <a:ea typeface="楷体_GB2312" pitchFamily="49" charset="-122"/>
              </a:rPr>
              <a:t>，试猜想</a:t>
            </a:r>
            <a:r>
              <a:rPr lang="en-US" altLang="zh-CN" i="1">
                <a:ea typeface="仿宋_GB2312" pitchFamily="49" charset="-122"/>
              </a:rPr>
              <a:t>a</a:t>
            </a:r>
            <a:r>
              <a:rPr lang="en-US" altLang="zh-CN" i="1" baseline="-25000">
                <a:ea typeface="仿宋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的简单公式？</a:t>
            </a:r>
            <a:endParaRPr lang="en-US" altLang="zh-CN">
              <a:ea typeface="楷体_GB2312" pitchFamily="49" charset="-122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2388" y="3071813"/>
            <a:ext cx="9196388" cy="321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标注 7"/>
          <p:cNvSpPr/>
          <p:nvPr/>
        </p:nvSpPr>
        <p:spPr bwMode="auto">
          <a:xfrm>
            <a:off x="5500688" y="2643188"/>
            <a:ext cx="1857375" cy="571500"/>
          </a:xfrm>
          <a:prstGeom prst="wedgeRoundRectCallout">
            <a:avLst>
              <a:gd name="adj1" fmla="val -81153"/>
              <a:gd name="adj2" fmla="val -7818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latinLnBrk="1">
              <a:defRPr/>
            </a:pP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</a:rPr>
              <a:t>n</a:t>
            </a:r>
            <a:r>
              <a:rPr lang="en-US" altLang="zh-CN" i="0" dirty="0">
                <a:solidFill>
                  <a:schemeClr val="tx1"/>
                </a:solidFill>
              </a:rPr>
              <a:t>=3</a:t>
            </a:r>
            <a:r>
              <a:rPr lang="en-US" altLang="zh-CN" baseline="30000" dirty="0">
                <a:solidFill>
                  <a:schemeClr val="tx1"/>
                </a:solidFill>
              </a:rPr>
              <a:t>n</a:t>
            </a:r>
            <a:r>
              <a:rPr lang="en-US" altLang="zh-CN" i="0" dirty="0">
                <a:solidFill>
                  <a:schemeClr val="tx1"/>
                </a:solidFill>
              </a:rPr>
              <a:t>-2</a:t>
            </a:r>
            <a:endParaRPr lang="zh-CN" altLang="en-US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求和与记号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0538" y="1419225"/>
            <a:ext cx="8367712" cy="4938713"/>
          </a:xfrm>
        </p:spPr>
        <p:txBody>
          <a:bodyPr/>
          <a:lstStyle/>
          <a:p>
            <a:pPr marL="361950" indent="-361950">
              <a:lnSpc>
                <a:spcPct val="150000"/>
              </a:lnSpc>
              <a:defRPr/>
            </a:pPr>
            <a:r>
              <a:rPr lang="zh-CN" altLang="en-US" dirty="0"/>
              <a:t>序列</a:t>
            </a:r>
            <a:r>
              <a:rPr lang="en-US" altLang="zh-CN" dirty="0">
                <a:ea typeface="楷体_GB2312" pitchFamily="49" charset="-122"/>
              </a:rPr>
              <a:t>{</a:t>
            </a:r>
            <a:r>
              <a:rPr lang="en-US" altLang="zh-CN" i="1" dirty="0">
                <a:ea typeface="仿宋_GB2312" pitchFamily="49" charset="-122"/>
              </a:rPr>
              <a:t>a</a:t>
            </a:r>
            <a:r>
              <a:rPr lang="en-US" altLang="zh-CN" i="1" baseline="-25000" dirty="0">
                <a:ea typeface="仿宋_GB2312" pitchFamily="49" charset="-122"/>
              </a:rPr>
              <a:t>n</a:t>
            </a:r>
            <a:r>
              <a:rPr lang="en-US" altLang="zh-CN" dirty="0">
                <a:ea typeface="楷体_GB2312" pitchFamily="49" charset="-122"/>
              </a:rPr>
              <a:t>}</a:t>
            </a:r>
            <a:r>
              <a:rPr lang="zh-CN" altLang="en-US" dirty="0"/>
              <a:t>中这些项</a:t>
            </a:r>
            <a:r>
              <a:rPr lang="en-US" altLang="zh-CN" i="1" dirty="0">
                <a:ea typeface="仿宋_GB2312" pitchFamily="49" charset="-122"/>
              </a:rPr>
              <a:t>a</a:t>
            </a:r>
            <a:r>
              <a:rPr lang="en-US" altLang="zh-CN" i="1" baseline="-25000" dirty="0">
                <a:ea typeface="仿宋_GB2312" pitchFamily="49" charset="-122"/>
              </a:rPr>
              <a:t>m</a:t>
            </a:r>
            <a:r>
              <a:rPr lang="en-US" altLang="zh-CN" dirty="0">
                <a:ea typeface="楷体_GB2312" pitchFamily="49" charset="-122"/>
              </a:rPr>
              <a:t>, </a:t>
            </a:r>
            <a:r>
              <a:rPr lang="en-US" altLang="zh-CN" i="1" dirty="0">
                <a:ea typeface="仿宋_GB2312" pitchFamily="49" charset="-122"/>
              </a:rPr>
              <a:t>a</a:t>
            </a:r>
            <a:r>
              <a:rPr lang="en-US" altLang="zh-CN" i="1" baseline="-25000" dirty="0">
                <a:ea typeface="仿宋_GB2312" pitchFamily="49" charset="-122"/>
              </a:rPr>
              <a:t>m</a:t>
            </a:r>
            <a:r>
              <a:rPr lang="en-US" altLang="zh-CN" baseline="-25000" dirty="0">
                <a:ea typeface="仿宋_GB2312" pitchFamily="49" charset="-122"/>
              </a:rPr>
              <a:t>+1</a:t>
            </a:r>
            <a:r>
              <a:rPr lang="en-US" altLang="zh-CN" dirty="0">
                <a:ea typeface="楷体_GB2312" pitchFamily="49" charset="-122"/>
              </a:rPr>
              <a:t>, …,</a:t>
            </a:r>
            <a:r>
              <a:rPr lang="en-US" altLang="zh-CN" i="1" dirty="0">
                <a:ea typeface="仿宋_GB2312" pitchFamily="49" charset="-122"/>
              </a:rPr>
              <a:t>a</a:t>
            </a:r>
            <a:r>
              <a:rPr lang="en-US" altLang="zh-CN" i="1" baseline="-25000" dirty="0">
                <a:ea typeface="仿宋_GB2312" pitchFamily="49" charset="-122"/>
              </a:rPr>
              <a:t>n</a:t>
            </a:r>
            <a:r>
              <a:rPr lang="zh-CN" altLang="en-US" dirty="0"/>
              <a:t>之和的记号</a:t>
            </a:r>
            <a:endParaRPr lang="en-US" altLang="zh-CN" dirty="0"/>
          </a:p>
          <a:p>
            <a:pPr marL="762000" lvl="1" indent="-361950">
              <a:lnSpc>
                <a:spcPct val="150000"/>
              </a:lnSpc>
              <a:defRPr/>
            </a:pPr>
            <a:r>
              <a:rPr lang="en-US" altLang="zh-CN" i="1" dirty="0" err="1"/>
              <a:t>i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为求和下标，字母</a:t>
            </a:r>
            <a:r>
              <a:rPr lang="en-US" altLang="zh-CN" i="1" dirty="0" err="1">
                <a:ea typeface="仿宋_GB2312" pitchFamily="49" charset="-122"/>
              </a:rPr>
              <a:t>i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具有任意性</a:t>
            </a:r>
            <a:endParaRPr lang="en-US" altLang="zh-CN" dirty="0">
              <a:latin typeface="仿宋_GB2312" pitchFamily="49" charset="-122"/>
              <a:ea typeface="仿宋_GB2312" pitchFamily="49" charset="-122"/>
            </a:endParaRPr>
          </a:p>
          <a:p>
            <a:pPr marL="361950" indent="-361950">
              <a:lnSpc>
                <a:spcPct val="130000"/>
              </a:lnSpc>
              <a:buFont typeface="Wingdings" pitchFamily="2" charset="2"/>
              <a:buNone/>
              <a:defRPr/>
            </a:pPr>
            <a:endParaRPr lang="en-US" altLang="zh-CN" dirty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>
                <a:ea typeface="楷体_GB2312" pitchFamily="49" charset="-122"/>
              </a:rPr>
              <a:t>例</a:t>
            </a:r>
            <a:r>
              <a:rPr lang="en-US" altLang="zh-CN" dirty="0">
                <a:ea typeface="楷体_GB2312" pitchFamily="49" charset="-122"/>
              </a:rPr>
              <a:t>9  </a:t>
            </a:r>
            <a:r>
              <a:rPr lang="zh-CN" altLang="en-US" dirty="0">
                <a:ea typeface="楷体_GB2312" pitchFamily="49" charset="-122"/>
              </a:rPr>
              <a:t>表示序列</a:t>
            </a:r>
            <a:r>
              <a:rPr lang="en-US" altLang="zh-CN" dirty="0">
                <a:ea typeface="楷体_GB2312" pitchFamily="49" charset="-122"/>
              </a:rPr>
              <a:t>{</a:t>
            </a:r>
            <a:r>
              <a:rPr lang="en-US" altLang="zh-CN" i="1" dirty="0">
                <a:ea typeface="楷体_GB2312" pitchFamily="49" charset="-122"/>
              </a:rPr>
              <a:t>a</a:t>
            </a:r>
            <a:r>
              <a:rPr lang="en-US" altLang="zh-CN" i="1" baseline="-25000" dirty="0">
                <a:ea typeface="楷体_GB2312" pitchFamily="49" charset="-122"/>
              </a:rPr>
              <a:t>n</a:t>
            </a:r>
            <a:r>
              <a:rPr lang="en-US" altLang="zh-CN" dirty="0">
                <a:ea typeface="楷体_GB2312" pitchFamily="49" charset="-122"/>
              </a:rPr>
              <a:t>}</a:t>
            </a:r>
            <a:r>
              <a:rPr lang="zh-CN" altLang="en-US" dirty="0">
                <a:ea typeface="楷体_GB2312" pitchFamily="49" charset="-122"/>
              </a:rPr>
              <a:t>前</a:t>
            </a:r>
            <a:r>
              <a:rPr lang="en-US" altLang="zh-CN" dirty="0">
                <a:ea typeface="楷体_GB2312" pitchFamily="49" charset="-122"/>
              </a:rPr>
              <a:t>100</a:t>
            </a:r>
            <a:r>
              <a:rPr lang="zh-CN" altLang="en-US" dirty="0">
                <a:ea typeface="楷体_GB2312" pitchFamily="49" charset="-122"/>
              </a:rPr>
              <a:t>项之和，对</a:t>
            </a:r>
            <a:r>
              <a:rPr lang="en-US" altLang="zh-CN" i="1" dirty="0">
                <a:ea typeface="楷体_GB2312" pitchFamily="49" charset="-122"/>
              </a:rPr>
              <a:t>n</a:t>
            </a:r>
            <a:r>
              <a:rPr lang="en-US" altLang="zh-CN" dirty="0">
                <a:ea typeface="楷体_GB2312" pitchFamily="49" charset="-122"/>
              </a:rPr>
              <a:t>=1,2,3,…</a:t>
            </a:r>
            <a:r>
              <a:rPr lang="zh-CN" altLang="en-US" dirty="0">
                <a:ea typeface="楷体_GB2312" pitchFamily="49" charset="-122"/>
              </a:rPr>
              <a:t>，       </a:t>
            </a:r>
            <a:r>
              <a:rPr lang="en-US" altLang="zh-CN" i="1" dirty="0">
                <a:ea typeface="楷体_GB2312" pitchFamily="49" charset="-122"/>
              </a:rPr>
              <a:t> a</a:t>
            </a:r>
            <a:r>
              <a:rPr lang="en-US" altLang="zh-CN" i="1" baseline="-25000" dirty="0">
                <a:ea typeface="楷体_GB2312" pitchFamily="49" charset="-122"/>
              </a:rPr>
              <a:t>n </a:t>
            </a:r>
            <a:r>
              <a:rPr lang="en-US" altLang="zh-CN" dirty="0">
                <a:ea typeface="楷体_GB2312" pitchFamily="49" charset="-122"/>
              </a:rPr>
              <a:t>=1/</a:t>
            </a:r>
            <a:r>
              <a:rPr lang="en-US" altLang="zh-CN" i="1" dirty="0">
                <a:ea typeface="楷体_GB2312" pitchFamily="49" charset="-122"/>
              </a:rPr>
              <a:t>n</a:t>
            </a:r>
          </a:p>
          <a:p>
            <a:pPr marL="0" indent="0">
              <a:lnSpc>
                <a:spcPct val="130000"/>
              </a:lnSpc>
              <a:buFont typeface="Wingdings" pitchFamily="2" charset="2"/>
              <a:buNone/>
              <a:defRPr/>
            </a:pPr>
            <a:endParaRPr lang="en-US" altLang="zh-CN" dirty="0">
              <a:ea typeface="楷体_GB2312" pitchFamily="49" charset="-122"/>
            </a:endParaRPr>
          </a:p>
          <a:p>
            <a:pPr marL="0" indent="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>
                <a:ea typeface="楷体_GB2312" pitchFamily="49" charset="-122"/>
              </a:rPr>
              <a:t>例</a:t>
            </a:r>
            <a:r>
              <a:rPr lang="en-US" altLang="zh-CN" dirty="0">
                <a:ea typeface="楷体_GB2312" pitchFamily="49" charset="-122"/>
              </a:rPr>
              <a:t>10</a:t>
            </a:r>
            <a:endParaRPr lang="en-US" altLang="zh-CN" i="1" dirty="0">
              <a:ea typeface="楷体_GB2312" pitchFamily="49" charset="-122"/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643813" y="1285875"/>
          <a:ext cx="8572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355320" imgH="431640" progId="Equation.3">
                  <p:embed/>
                </p:oleObj>
              </mc:Choice>
              <mc:Fallback>
                <p:oleObj name="Equation" r:id="rId3" imgW="35532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13" y="1285875"/>
                        <a:ext cx="85725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0"/>
          <p:cNvGrpSpPr>
            <a:grpSpLocks/>
          </p:cNvGrpSpPr>
          <p:nvPr/>
        </p:nvGrpSpPr>
        <p:grpSpPr bwMode="auto">
          <a:xfrm>
            <a:off x="7143750" y="4143375"/>
            <a:ext cx="1785938" cy="1214438"/>
            <a:chOff x="3214678" y="2071678"/>
            <a:chExt cx="1785950" cy="1214446"/>
          </a:xfrm>
        </p:grpSpPr>
        <p:sp>
          <p:nvSpPr>
            <p:cNvPr id="16" name="圆角矩形标注 15"/>
            <p:cNvSpPr/>
            <p:nvPr/>
          </p:nvSpPr>
          <p:spPr bwMode="auto">
            <a:xfrm>
              <a:off x="3214678" y="2071678"/>
              <a:ext cx="1785950" cy="1214446"/>
            </a:xfrm>
            <a:prstGeom prst="wedgeRoundRectCallout">
              <a:avLst>
                <a:gd name="adj1" fmla="val -77329"/>
                <a:gd name="adj2" fmla="val -47844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latinLnBrk="1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030" name="Object 3"/>
            <p:cNvGraphicFramePr>
              <a:graphicFrameLocks noChangeAspect="1"/>
            </p:cNvGraphicFramePr>
            <p:nvPr/>
          </p:nvGraphicFramePr>
          <p:xfrm>
            <a:off x="3643306" y="2143116"/>
            <a:ext cx="785818" cy="1057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Equation" r:id="rId5" imgW="330120" imgH="444240" progId="Equation.3">
                    <p:embed/>
                  </p:oleObj>
                </mc:Choice>
                <mc:Fallback>
                  <p:oleObj name="Equation" r:id="rId5" imgW="330120" imgH="4442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306" y="2143116"/>
                          <a:ext cx="785818" cy="10578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1654175" y="5173663"/>
          <a:ext cx="1346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7" imgW="558720" imgH="431640" progId="Equation.3">
                  <p:embed/>
                </p:oleObj>
              </mc:Choice>
              <mc:Fallback>
                <p:oleObj name="Equation" r:id="rId7" imgW="5587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5173663"/>
                        <a:ext cx="13462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求和与记号</a:t>
            </a:r>
          </a:p>
        </p:txBody>
      </p:sp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75" y="1243013"/>
            <a:ext cx="528637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矩形 9"/>
          <p:cNvSpPr>
            <a:spLocks noChangeArrowheads="1"/>
          </p:cNvSpPr>
          <p:nvPr/>
        </p:nvSpPr>
        <p:spPr bwMode="auto">
          <a:xfrm>
            <a:off x="2714625" y="6072188"/>
            <a:ext cx="71438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latinLnBrk="1"/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0538" y="1419225"/>
            <a:ext cx="8367712" cy="4938713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>
                <a:ea typeface="楷体_GB2312" pitchFamily="49" charset="-122"/>
              </a:rPr>
              <a:t>例</a:t>
            </a:r>
            <a:r>
              <a:rPr lang="en-US" altLang="zh-CN" dirty="0">
                <a:ea typeface="楷体_GB2312" pitchFamily="49" charset="-122"/>
              </a:rPr>
              <a:t>13 </a:t>
            </a:r>
            <a:r>
              <a:rPr lang="zh-CN" altLang="en-US" dirty="0">
                <a:ea typeface="楷体_GB2312" pitchFamily="49" charset="-122"/>
              </a:rPr>
              <a:t>很多情况需要求双重求和（比如在计算机程序中嵌套循环的分析中）。双重求和</a:t>
            </a:r>
            <a:endParaRPr lang="en-US" altLang="zh-CN" dirty="0">
              <a:ea typeface="楷体_GB2312" pitchFamily="49" charset="-122"/>
            </a:endParaRPr>
          </a:p>
          <a:p>
            <a:pPr marL="725488" indent="-725488">
              <a:lnSpc>
                <a:spcPct val="130000"/>
              </a:lnSpc>
              <a:buFont typeface="Wingdings" pitchFamily="2" charset="2"/>
              <a:buNone/>
              <a:defRPr/>
            </a:pPr>
            <a:endParaRPr lang="en-US" altLang="zh-CN" sz="1200" dirty="0"/>
          </a:p>
          <a:p>
            <a:pPr marL="725488" indent="-725488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      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先计算内层求和，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再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计算外层求和！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6000750" y="1928813"/>
          <a:ext cx="10001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Equation" r:id="rId3" imgW="495000" imgH="444240" progId="Equation.3">
                  <p:embed/>
                </p:oleObj>
              </mc:Choice>
              <mc:Fallback>
                <p:oleObj name="Equation" r:id="rId3" imgW="4950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1928813"/>
                        <a:ext cx="1000125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214438" y="3929063"/>
          <a:ext cx="68453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Equation" r:id="rId5" imgW="3276360" imgH="444240" progId="Equation.3">
                  <p:embed/>
                </p:oleObj>
              </mc:Choice>
              <mc:Fallback>
                <p:oleObj name="Equation" r:id="rId5" imgW="32763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929063"/>
                        <a:ext cx="6845300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集合的可数问题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419225"/>
            <a:ext cx="8572500" cy="4724400"/>
          </a:xfrm>
        </p:spPr>
        <p:txBody>
          <a:bodyPr/>
          <a:lstStyle/>
          <a:p>
            <a:pPr marL="441325" indent="-441325">
              <a:lnSpc>
                <a:spcPct val="120000"/>
              </a:lnSpc>
              <a:spcBef>
                <a:spcPts val="1800"/>
              </a:spcBef>
              <a:tabLst>
                <a:tab pos="441325" algn="l"/>
              </a:tabLst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Def4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zh-CN" altLang="en-US" b="1" dirty="0"/>
              <a:t>集合</a:t>
            </a:r>
            <a:r>
              <a:rPr lang="en-US" altLang="zh-CN" b="1" dirty="0"/>
              <a:t>A</a:t>
            </a:r>
            <a:r>
              <a:rPr lang="zh-CN" altLang="en-US" b="1" dirty="0"/>
              <a:t>和集合</a:t>
            </a:r>
            <a:r>
              <a:rPr lang="en-US" altLang="zh-CN" b="1" dirty="0"/>
              <a:t>B</a:t>
            </a:r>
            <a:r>
              <a:rPr lang="zh-CN" altLang="en-US" b="1" dirty="0"/>
              <a:t>有相同的基数，当且仅当存在从</a:t>
            </a:r>
            <a:r>
              <a:rPr lang="en-US" altLang="zh-CN" b="1" dirty="0"/>
              <a:t>A</a:t>
            </a:r>
            <a:r>
              <a:rPr lang="zh-CN" altLang="en-US" b="1" dirty="0"/>
              <a:t>到</a:t>
            </a:r>
            <a:r>
              <a:rPr lang="en-US" altLang="zh-CN" b="1" dirty="0"/>
              <a:t>B</a:t>
            </a:r>
            <a:r>
              <a:rPr lang="zh-CN" altLang="en-US" b="1" dirty="0"/>
              <a:t>的一一对应。</a:t>
            </a:r>
          </a:p>
          <a:p>
            <a:pPr marL="441325" indent="-441325">
              <a:lnSpc>
                <a:spcPct val="120000"/>
              </a:lnSpc>
              <a:spcBef>
                <a:spcPts val="1800"/>
              </a:spcBef>
              <a:tabLst>
                <a:tab pos="441325" algn="l"/>
              </a:tabLst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Def5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b="1" dirty="0"/>
              <a:t>有限集  或  与自然数集基数相同的集合  称为可数的。</a:t>
            </a:r>
          </a:p>
          <a:p>
            <a:pPr>
              <a:lnSpc>
                <a:spcPct val="120000"/>
              </a:lnSpc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zh-CN" altLang="en-US" b="1" dirty="0"/>
              <a:t>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078">
  <a:themeElements>
    <a:clrScheme name="B078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6699FF"/>
      </a:accent2>
      <a:accent3>
        <a:srgbClr val="FFFFFF"/>
      </a:accent3>
      <a:accent4>
        <a:srgbClr val="000000"/>
      </a:accent4>
      <a:accent5>
        <a:srgbClr val="ADCAFF"/>
      </a:accent5>
      <a:accent6>
        <a:srgbClr val="5C8AE7"/>
      </a:accent6>
      <a:hlink>
        <a:srgbClr val="99CCFF"/>
      </a:hlink>
      <a:folHlink>
        <a:srgbClr val="3366CC"/>
      </a:folHlink>
    </a:clrScheme>
    <a:fontScheme name="B078">
      <a:majorFont>
        <a:latin typeface="Times New Roman"/>
        <a:ea typeface="华文细黑"/>
        <a:cs typeface=""/>
      </a:majorFont>
      <a:minorFont>
        <a:latin typeface="Times New Roman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细黑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i="0" dirty="0" smtClean="0">
            <a:latin typeface="楷体_GB2312" pitchFamily="49" charset="-122"/>
            <a:ea typeface="楷体_GB2312" pitchFamily="49" charset="-122"/>
          </a:defRPr>
        </a:defPPr>
      </a:lstStyle>
    </a:txDef>
  </a:objectDefaults>
  <a:extraClrSchemeLst>
    <a:extraClrScheme>
      <a:clrScheme name="B07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8">
        <a:dk1>
          <a:srgbClr val="000000"/>
        </a:dk1>
        <a:lt1>
          <a:srgbClr val="FFFFCC"/>
        </a:lt1>
        <a:dk2>
          <a:srgbClr val="000798"/>
        </a:dk2>
        <a:lt2>
          <a:srgbClr val="B2B2B2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9">
        <a:dk1>
          <a:srgbClr val="000000"/>
        </a:dk1>
        <a:lt1>
          <a:srgbClr val="FFFFCC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BADF1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C:\coolpt\TempSlide\B078.POT</Template>
  <TotalTime>24030</TotalTime>
  <Words>1520</Words>
  <Application>Microsoft Office PowerPoint</Application>
  <PresentationFormat>全屏显示(4:3)</PresentationFormat>
  <Paragraphs>162</Paragraphs>
  <Slides>28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楷体_GB2312</vt:lpstr>
      <vt:lpstr>Gulim</vt:lpstr>
      <vt:lpstr>Times New Roman</vt:lpstr>
      <vt:lpstr>Arial</vt:lpstr>
      <vt:lpstr>华文细黑</vt:lpstr>
      <vt:lpstr>Wingdings</vt:lpstr>
      <vt:lpstr>仿宋_GB2312</vt:lpstr>
      <vt:lpstr>微软雅黑</vt:lpstr>
      <vt:lpstr>华文中宋</vt:lpstr>
      <vt:lpstr>仿宋</vt:lpstr>
      <vt:lpstr>B078</vt:lpstr>
      <vt:lpstr>公式</vt:lpstr>
      <vt:lpstr>Equation</vt:lpstr>
      <vt:lpstr>PowerPoint 演示文稿</vt:lpstr>
      <vt:lpstr>2.4 序列与求和</vt:lpstr>
      <vt:lpstr>序列</vt:lpstr>
      <vt:lpstr>举例</vt:lpstr>
      <vt:lpstr>举例</vt:lpstr>
      <vt:lpstr>求和与记号</vt:lpstr>
      <vt:lpstr>求和与记号</vt:lpstr>
      <vt:lpstr>举例</vt:lpstr>
      <vt:lpstr>集合的可数问题</vt:lpstr>
      <vt:lpstr>举例</vt:lpstr>
      <vt:lpstr>举例</vt:lpstr>
      <vt:lpstr>3.3 数学归纳法</vt:lpstr>
      <vt:lpstr>数学归纳法</vt:lpstr>
      <vt:lpstr>例2</vt:lpstr>
      <vt:lpstr>举例</vt:lpstr>
      <vt:lpstr>例11</vt:lpstr>
      <vt:lpstr>例11</vt:lpstr>
      <vt:lpstr>第二数学归纳法(强归纳法)</vt:lpstr>
      <vt:lpstr>举例</vt:lpstr>
      <vt:lpstr>例13</vt:lpstr>
      <vt:lpstr>良序性</vt:lpstr>
      <vt:lpstr>练习</vt:lpstr>
      <vt:lpstr>练习</vt:lpstr>
      <vt:lpstr>练习</vt:lpstr>
      <vt:lpstr>练习</vt:lpstr>
      <vt:lpstr>练习</vt:lpstr>
      <vt:lpstr>练习</vt:lpstr>
      <vt:lpstr>作 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deadlocks</dc:title>
  <dc:creator>rdm</dc:creator>
  <cp:lastModifiedBy>云泷 段</cp:lastModifiedBy>
  <cp:revision>1507</cp:revision>
  <dcterms:created xsi:type="dcterms:W3CDTF">2001-07-18T23:57:34Z</dcterms:created>
  <dcterms:modified xsi:type="dcterms:W3CDTF">2020-03-24T10:00:31Z</dcterms:modified>
</cp:coreProperties>
</file>