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40"/>
  </p:notesMasterIdLst>
  <p:handoutMasterIdLst>
    <p:handoutMasterId r:id="rId41"/>
  </p:handoutMasterIdLst>
  <p:sldIdLst>
    <p:sldId id="650" r:id="rId2"/>
    <p:sldId id="585" r:id="rId3"/>
    <p:sldId id="586" r:id="rId4"/>
    <p:sldId id="587" r:id="rId5"/>
    <p:sldId id="626" r:id="rId6"/>
    <p:sldId id="589" r:id="rId7"/>
    <p:sldId id="590" r:id="rId8"/>
    <p:sldId id="591" r:id="rId9"/>
    <p:sldId id="595" r:id="rId10"/>
    <p:sldId id="624" r:id="rId11"/>
    <p:sldId id="592" r:id="rId12"/>
    <p:sldId id="625" r:id="rId13"/>
    <p:sldId id="593" r:id="rId14"/>
    <p:sldId id="594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52" r:id="rId25"/>
    <p:sldId id="636" r:id="rId26"/>
    <p:sldId id="637" r:id="rId27"/>
    <p:sldId id="651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</p:sldIdLst>
  <p:sldSz cx="9144000" cy="6858000" type="screen4x3"/>
  <p:notesSz cx="6858000" cy="9144000"/>
  <p:embeddedFontLst>
    <p:embeddedFont>
      <p:font typeface="Gulim" panose="020B0600000101010101" pitchFamily="34" charset="-127"/>
      <p:regular r:id="rId42"/>
    </p:embeddedFont>
    <p:embeddedFont>
      <p:font typeface="华文中宋" panose="02010600040101010101" pitchFamily="2" charset="-122"/>
      <p:regular r:id="rId43"/>
    </p:embeddedFont>
    <p:embeddedFont>
      <p:font typeface="楷体_GB2312" panose="02010600030101010101" charset="-122"/>
      <p:regular r:id="rId44"/>
    </p:embeddedFont>
    <p:embeddedFont>
      <p:font typeface="Webdings" panose="05030102010509060703" pitchFamily="18" charset="2"/>
      <p:regular r:id="rId45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  <a:srgbClr val="00A249"/>
    <a:srgbClr val="CC00CC"/>
    <a:srgbClr val="CCFFCC"/>
    <a:srgbClr val="D1EDFF"/>
    <a:srgbClr val="7F7F7F"/>
    <a:srgbClr val="CCECFF"/>
    <a:srgbClr val="CC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0000" autoAdjust="0"/>
  </p:normalViewPr>
  <p:slideViewPr>
    <p:cSldViewPr>
      <p:cViewPr varScale="1">
        <p:scale>
          <a:sx n="81" d="100"/>
          <a:sy n="81" d="100"/>
        </p:scale>
        <p:origin x="12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8.xml"/><Relationship Id="rId18" Type="http://schemas.openxmlformats.org/officeDocument/2006/relationships/slide" Target="slides/slide33.xml"/><Relationship Id="rId3" Type="http://schemas.openxmlformats.org/officeDocument/2006/relationships/slide" Target="slides/slide5.xml"/><Relationship Id="rId21" Type="http://schemas.openxmlformats.org/officeDocument/2006/relationships/slide" Target="slides/slide36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32.xml"/><Relationship Id="rId2" Type="http://schemas.openxmlformats.org/officeDocument/2006/relationships/slide" Target="slides/slide3.xml"/><Relationship Id="rId16" Type="http://schemas.openxmlformats.org/officeDocument/2006/relationships/slide" Target="slides/slide31.xml"/><Relationship Id="rId20" Type="http://schemas.openxmlformats.org/officeDocument/2006/relationships/slide" Target="slides/slide35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30.xml"/><Relationship Id="rId23" Type="http://schemas.openxmlformats.org/officeDocument/2006/relationships/slide" Target="slides/slide38.xml"/><Relationship Id="rId10" Type="http://schemas.openxmlformats.org/officeDocument/2006/relationships/slide" Target="slides/slide13.xml"/><Relationship Id="rId19" Type="http://schemas.openxmlformats.org/officeDocument/2006/relationships/slide" Target="slides/slide34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29.xml"/><Relationship Id="rId22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4A3C8E51-4467-40CE-BB1E-A0C4BCEDB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93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968AA29C-BB98-49C1-AC9F-D66618E26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71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6C29-5CF4-48A3-940B-AE751411A7A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81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EFCC-C3C5-4AA0-8B13-48A2291D49D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86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003B5-050B-4554-BD05-D941972BC180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08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C529C-6CDF-493C-B73A-92A1418CCA1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26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8AA29C-BB98-49C1-AC9F-D66618E268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957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A58F8-448F-4D35-93F1-5340608AFFF9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73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BF2ED-DDEF-430C-88A1-C9699FDD8AEB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比如集合</a:t>
            </a:r>
            <a:r>
              <a:rPr lang="en-US" altLang="zh-CN">
                <a:ea typeface="宋体" charset="-122"/>
              </a:rPr>
              <a:t>{a,b,c}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{1,2,3}</a:t>
            </a:r>
          </a:p>
          <a:p>
            <a:pPr eaLnBrk="1" hangingPunct="1"/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！</a:t>
            </a:r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79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99E5D-54CE-4206-AD8C-858D44ED9D4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>
                <a:ea typeface="宋体" charset="-122"/>
              </a:rPr>
              <a:t>在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个最小正整数集合的两个排列不等的第一位置，如果一个排列的数比另一个小，则这个排列按照字典序排在另一个的前面。</a:t>
            </a:r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73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57643-373F-424B-9DCB-D068F3974E89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>
                <a:ea typeface="宋体" charset="-122"/>
              </a:rPr>
              <a:t>如果</a:t>
            </a:r>
            <a:r>
              <a:rPr lang="en-US" altLang="zh-CN" i="1">
                <a:ea typeface="仿宋_GB2312" pitchFamily="49" charset="-122"/>
              </a:rPr>
              <a:t>a</a:t>
            </a:r>
            <a:r>
              <a:rPr lang="en-US" altLang="zh-CN" i="1" baseline="-25000">
                <a:ea typeface="仿宋_GB2312" pitchFamily="49" charset="-122"/>
              </a:rPr>
              <a:t>n</a:t>
            </a:r>
            <a:r>
              <a:rPr lang="en-US" altLang="zh-CN" baseline="-25000">
                <a:ea typeface="仿宋_GB2312" pitchFamily="49" charset="-122"/>
              </a:rPr>
              <a:t>-2</a:t>
            </a:r>
            <a:r>
              <a:rPr lang="en-US" altLang="zh-CN">
                <a:ea typeface="仿宋_GB2312" pitchFamily="49" charset="-122"/>
              </a:rPr>
              <a:t> &gt; </a:t>
            </a:r>
            <a:r>
              <a:rPr lang="en-US" altLang="zh-CN" i="1">
                <a:ea typeface="仿宋_GB2312" pitchFamily="49" charset="-122"/>
              </a:rPr>
              <a:t>a</a:t>
            </a:r>
            <a:r>
              <a:rPr lang="en-US" altLang="zh-CN" i="1" baseline="-25000">
                <a:ea typeface="仿宋_GB2312" pitchFamily="49" charset="-122"/>
              </a:rPr>
              <a:t>n</a:t>
            </a:r>
            <a:r>
              <a:rPr lang="en-US" altLang="zh-CN" baseline="-25000">
                <a:ea typeface="仿宋_GB2312" pitchFamily="49" charset="-122"/>
              </a:rPr>
              <a:t>-1</a:t>
            </a:r>
            <a:r>
              <a:rPr lang="en-US" altLang="zh-CN" i="1" baseline="-25000">
                <a:ea typeface="仿宋_GB2312" pitchFamily="49" charset="-122"/>
              </a:rPr>
              <a:t> </a:t>
            </a:r>
            <a:r>
              <a:rPr lang="zh-CN" altLang="en-US">
                <a:ea typeface="仿宋_GB2312" pitchFamily="49" charset="-122"/>
              </a:rPr>
              <a:t>呢？交换这三项获得不了下一个较大的数，这时要看后四项</a:t>
            </a:r>
            <a:endParaRPr lang="en-US" altLang="zh-CN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>
                <a:ea typeface="仿宋_GB2312" pitchFamily="49" charset="-122"/>
              </a:rPr>
              <a:t>因此可得出一般描述。</a:t>
            </a:r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74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5176B-72E8-4145-BAF4-FA619CE6CB15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>
                <a:ea typeface="宋体" charset="-122"/>
              </a:rPr>
              <a:t>从</a:t>
            </a:r>
            <a:r>
              <a:rPr lang="en-US" altLang="zh-CN">
                <a:ea typeface="宋体" charset="-122"/>
              </a:rPr>
              <a:t>123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132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213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231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312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321</a:t>
            </a:r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4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377B1-CA48-43F1-9B78-52DC1126B92D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3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B8306-FDBD-4434-998E-7C951435AD1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54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B8A07-77EA-452F-906C-2DB5041CE53D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对应的算法如下</a:t>
            </a:r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0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DBA81-30C1-4EB8-B6FE-C69249EB0208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711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49FDA-4884-4EB9-94AA-82320006FCA5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96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0CCCC-3FE6-4FCF-AA76-E93323A7F3D8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15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02963-544B-46CC-AF27-8B99EE1D4B86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21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F9925-6137-4BCF-A1AC-82AF71E2D40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6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9F5DD-4541-4839-B47A-3DC5D600970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55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1A351-7E72-4C98-B784-F37BC6300DB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97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8842B-211E-4906-AF51-944D1F3F010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24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23952-0628-4322-97CD-60D40CA3ADB6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23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EBDDE-D894-4668-8AD1-D3114D404730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13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57474-503E-46E2-A541-62436A90D685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2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E5D051-F711-4249-8D8A-947378E98D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BFC82-D9D5-402B-95B4-D327A29730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228600"/>
            <a:ext cx="2009775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8801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3E31C-6A0A-4EE7-A2FD-BBABB34883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1975" y="228600"/>
            <a:ext cx="8042275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0670-90EC-45CC-BAB8-C52D188742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AA7D-2381-437B-8A47-6BBEBDA8B8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52ECA-D940-4A17-BBF4-24D1EA5D0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9433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295400"/>
            <a:ext cx="39449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43A6B-C9DF-406F-9DF6-61BA9B4AB3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41B2-A834-4711-B16E-B10950DA8A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D9CBC-67F2-463F-877A-AB593A1A80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43EE-0C06-4756-A86A-56A116CC97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8BFC1-739C-4294-AC90-8DBB1764A5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3E26D-6387-4EE7-A7F8-721C96BA04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80406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206A25F1-8737-4264-8837-FF785B5A25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1752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2388" y="6350000"/>
            <a:ext cx="27416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1362075"/>
            <a:ext cx="7772400" cy="1066800"/>
          </a:xfrm>
        </p:spPr>
        <p:txBody>
          <a:bodyPr/>
          <a:lstStyle/>
          <a:p>
            <a: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Chapter 3  </a:t>
            </a: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计数</a:t>
            </a:r>
            <a:endParaRPr lang="en-US" altLang="zh-CN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ea typeface="隶书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2357430"/>
            <a:ext cx="6572296" cy="200026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Counting</a:t>
            </a:r>
            <a:endParaRPr lang="zh-CN" alt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315913"/>
            <a:ext cx="63182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i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395288" y="1557338"/>
            <a:ext cx="84201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zh-CN" altLang="en-US" i="0" kern="0" dirty="0">
                <a:latin typeface="+mn-lt"/>
                <a:ea typeface="+mn-ea"/>
              </a:rPr>
              <a:t>例</a:t>
            </a:r>
            <a:r>
              <a:rPr lang="en-US" altLang="zh-CN" i="0" kern="0" dirty="0">
                <a:latin typeface="+mn-lt"/>
                <a:ea typeface="+mn-ea"/>
              </a:rPr>
              <a:t>3. </a:t>
            </a:r>
            <a:r>
              <a:rPr lang="zh-CN" altLang="en-US" i="0" kern="0" dirty="0">
                <a:latin typeface="+mn-lt"/>
                <a:ea typeface="+mn-ea"/>
              </a:rPr>
              <a:t>长度 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en-US" altLang="zh-CN" i="0" kern="0" dirty="0">
                <a:latin typeface="+mn-lt"/>
                <a:ea typeface="+mn-ea"/>
              </a:rPr>
              <a:t> </a:t>
            </a:r>
            <a:r>
              <a:rPr lang="zh-CN" altLang="en-US" i="0" kern="0" dirty="0">
                <a:latin typeface="+mn-lt"/>
                <a:ea typeface="+mn-ea"/>
              </a:rPr>
              <a:t>的二进制串有多少个恰含</a:t>
            </a:r>
            <a:r>
              <a:rPr lang="en-US" altLang="zh-CN" kern="0" dirty="0">
                <a:latin typeface="+mn-lt"/>
                <a:ea typeface="+mn-ea"/>
              </a:rPr>
              <a:t>r</a:t>
            </a:r>
            <a:r>
              <a:rPr lang="zh-CN" altLang="en-US" i="0" kern="0" dirty="0">
                <a:latin typeface="+mn-lt"/>
                <a:ea typeface="+mn-ea"/>
              </a:rPr>
              <a:t>个</a:t>
            </a:r>
            <a:r>
              <a:rPr lang="en-US" altLang="zh-CN" i="0" kern="0" dirty="0">
                <a:latin typeface="+mn-lt"/>
                <a:ea typeface="+mn-ea"/>
              </a:rPr>
              <a:t>1</a:t>
            </a:r>
            <a:r>
              <a:rPr lang="zh-CN" altLang="en-US" i="0" kern="0" dirty="0">
                <a:latin typeface="+mn-lt"/>
                <a:ea typeface="+mn-ea"/>
              </a:rPr>
              <a:t>？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i="0" kern="0" dirty="0">
                <a:latin typeface="+mn-lt"/>
                <a:ea typeface="+mn-ea"/>
              </a:rPr>
              <a:t>位的二进制串的这</a:t>
            </a:r>
            <a:r>
              <a:rPr lang="en-US" altLang="zh-CN" kern="0" dirty="0">
                <a:ea typeface="华文细黑" pitchFamily="2" charset="-122"/>
              </a:rPr>
              <a:t>r</a:t>
            </a:r>
            <a:r>
              <a:rPr lang="zh-CN" altLang="en-US" i="0" kern="0" dirty="0">
                <a:ea typeface="华文细黑" pitchFamily="2" charset="-122"/>
              </a:rPr>
              <a:t>个</a:t>
            </a:r>
            <a:r>
              <a:rPr lang="en-US" altLang="zh-CN" i="0" kern="0" dirty="0">
                <a:ea typeface="华文细黑" pitchFamily="2" charset="-122"/>
              </a:rPr>
              <a:t>1</a:t>
            </a:r>
            <a:r>
              <a:rPr lang="zh-CN" altLang="en-US" i="0" kern="0" dirty="0">
                <a:ea typeface="华文细黑" pitchFamily="2" charset="-122"/>
              </a:rPr>
              <a:t>的位置实际就是集合</a:t>
            </a:r>
            <a:r>
              <a:rPr lang="en-US" altLang="zh-CN" i="0" kern="0" dirty="0">
                <a:ea typeface="华文细黑" pitchFamily="2" charset="-122"/>
              </a:rPr>
              <a:t>{1,2,…,</a:t>
            </a:r>
            <a:r>
              <a:rPr lang="en-US" altLang="zh-CN" kern="0" dirty="0">
                <a:ea typeface="华文细黑" pitchFamily="2" charset="-122"/>
              </a:rPr>
              <a:t>n</a:t>
            </a:r>
            <a:r>
              <a:rPr lang="en-US" altLang="zh-CN" i="0" kern="0" dirty="0">
                <a:ea typeface="华文细黑" pitchFamily="2" charset="-122"/>
              </a:rPr>
              <a:t>}</a:t>
            </a:r>
            <a:r>
              <a:rPr lang="zh-CN" altLang="en-US" i="0" kern="0" dirty="0">
                <a:ea typeface="华文细黑" pitchFamily="2" charset="-122"/>
              </a:rPr>
              <a:t>的一个 </a:t>
            </a:r>
            <a:r>
              <a:rPr lang="en-US" altLang="zh-CN" kern="0" dirty="0">
                <a:ea typeface="华文细黑" pitchFamily="2" charset="-122"/>
              </a:rPr>
              <a:t>r </a:t>
            </a:r>
            <a:r>
              <a:rPr lang="zh-CN" altLang="en-US" i="0" kern="0" dirty="0">
                <a:ea typeface="华文细黑" pitchFamily="2" charset="-122"/>
              </a:rPr>
              <a:t>组合。</a:t>
            </a:r>
            <a:endParaRPr lang="en-US" altLang="zh-CN" i="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zh-CN" altLang="en-US" i="0" kern="0" dirty="0">
                <a:latin typeface="+mn-lt"/>
                <a:ea typeface="+mn-ea"/>
              </a:rPr>
              <a:t>离散数学课程组由</a:t>
            </a:r>
            <a:r>
              <a:rPr lang="en-US" altLang="zh-CN" i="0" kern="0" dirty="0">
                <a:latin typeface="+mn-lt"/>
                <a:ea typeface="+mn-ea"/>
              </a:rPr>
              <a:t>3</a:t>
            </a:r>
            <a:r>
              <a:rPr lang="zh-CN" altLang="en-US" i="0" kern="0" dirty="0">
                <a:latin typeface="+mn-lt"/>
                <a:ea typeface="+mn-ea"/>
              </a:rPr>
              <a:t>名数学系教师，</a:t>
            </a:r>
            <a:r>
              <a:rPr lang="en-US" altLang="zh-CN" i="0" kern="0" dirty="0">
                <a:latin typeface="+mn-lt"/>
                <a:ea typeface="+mn-ea"/>
              </a:rPr>
              <a:t>4</a:t>
            </a:r>
            <a:r>
              <a:rPr lang="zh-CN" altLang="en-US" i="0" kern="0" dirty="0">
                <a:latin typeface="+mn-lt"/>
                <a:ea typeface="+mn-ea"/>
              </a:rPr>
              <a:t>名计科系教师组成，已知数学系、计科系教师分为</a:t>
            </a:r>
            <a:r>
              <a:rPr lang="en-US" altLang="zh-CN" i="0" kern="0" dirty="0">
                <a:latin typeface="+mn-lt"/>
                <a:ea typeface="+mn-ea"/>
              </a:rPr>
              <a:t>9</a:t>
            </a:r>
            <a:r>
              <a:rPr lang="zh-CN" altLang="en-US" i="0" kern="0" dirty="0">
                <a:latin typeface="+mn-lt"/>
                <a:ea typeface="+mn-ea"/>
              </a:rPr>
              <a:t>、</a:t>
            </a:r>
            <a:r>
              <a:rPr lang="en-US" altLang="zh-CN" i="0" kern="0" dirty="0">
                <a:latin typeface="+mn-lt"/>
                <a:ea typeface="+mn-ea"/>
              </a:rPr>
              <a:t>11</a:t>
            </a:r>
            <a:r>
              <a:rPr lang="zh-CN" altLang="en-US" i="0" kern="0" dirty="0">
                <a:latin typeface="+mn-lt"/>
                <a:ea typeface="+mn-ea"/>
              </a:rPr>
              <a:t>人。</a:t>
            </a:r>
            <a:endParaRPr lang="en-US" altLang="zh-CN" i="0" kern="0" dirty="0">
              <a:latin typeface="+mn-lt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"/>
              <a:defRPr/>
            </a:pPr>
            <a:r>
              <a:rPr lang="en-US" altLang="zh-CN" i="0" kern="0" dirty="0">
                <a:latin typeface="+mn-lt"/>
                <a:ea typeface="+mn-ea"/>
              </a:rPr>
              <a:t>C(9,3)</a:t>
            </a:r>
            <a:r>
              <a:rPr lang="en-US" altLang="zh-CN" i="0" kern="0" dirty="0">
                <a:latin typeface="+mn-lt"/>
                <a:ea typeface="+mn-ea"/>
                <a:sym typeface="Wingdings"/>
              </a:rPr>
              <a:t></a:t>
            </a:r>
            <a:r>
              <a:rPr lang="en-US" altLang="zh-CN" i="0" kern="0" dirty="0">
                <a:latin typeface="+mn-lt"/>
                <a:ea typeface="+mn-ea"/>
              </a:rPr>
              <a:t>C(11,4)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i="0" kern="0" dirty="0">
                <a:latin typeface="+mn-lt"/>
                <a:ea typeface="+mn-ea"/>
              </a:rPr>
              <a:t>C(20, 7)</a:t>
            </a:r>
            <a:r>
              <a:rPr lang="zh-CN" altLang="en-US" i="0" kern="0" dirty="0">
                <a:latin typeface="+mn-lt"/>
                <a:ea typeface="+mn-ea"/>
              </a:rPr>
              <a:t>    对？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i="0" kern="0" dirty="0">
                <a:latin typeface="+mn-lt"/>
                <a:ea typeface="+mn-ea"/>
              </a:rPr>
              <a:t>C(9, 3)</a:t>
            </a:r>
            <a:r>
              <a:rPr lang="zh-CN" altLang="en-US" i="0" kern="0" dirty="0">
                <a:latin typeface="+mn-lt"/>
                <a:ea typeface="+mn-ea"/>
              </a:rPr>
              <a:t>＋</a:t>
            </a:r>
            <a:r>
              <a:rPr lang="en-US" altLang="zh-CN" i="0" kern="0" dirty="0">
                <a:latin typeface="+mn-lt"/>
                <a:ea typeface="+mn-ea"/>
              </a:rPr>
              <a:t>C(11, 4)   </a:t>
            </a:r>
            <a:r>
              <a:rPr lang="zh-CN" altLang="en-US" i="0" kern="0" dirty="0">
                <a:latin typeface="+mn-lt"/>
                <a:ea typeface="+mn-ea"/>
              </a:rPr>
              <a:t>对？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en-US" i="0" kern="0" dirty="0">
              <a:latin typeface="+mn-lt"/>
              <a:ea typeface="+mn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76825" y="5353199"/>
            <a:ext cx="3959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i="0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有可能没数学系的教师！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22988" y="5929461"/>
            <a:ext cx="305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不再是 </a:t>
            </a:r>
            <a:r>
              <a:rPr lang="en-US" altLang="zh-CN" i="0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7 </a:t>
            </a:r>
            <a:r>
              <a:rPr lang="zh-CN" altLang="en-US" i="0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个委员！</a:t>
            </a:r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6643702" y="2928934"/>
            <a:ext cx="1643074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algn="ctr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C(</a:t>
            </a:r>
            <a:r>
              <a:rPr lang="en-US" altLang="zh-CN" sz="3200" b="1" i="0" dirty="0" err="1">
                <a:solidFill>
                  <a:schemeClr val="tx2"/>
                </a:solidFill>
                <a:ea typeface="华文细黑" pitchFamily="2" charset="-122"/>
              </a:rPr>
              <a:t>n,r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83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15913"/>
            <a:ext cx="7793038" cy="541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63650"/>
            <a:ext cx="8501063" cy="2522538"/>
          </a:xfrm>
        </p:spPr>
        <p:txBody>
          <a:bodyPr/>
          <a:lstStyle/>
          <a:p>
            <a:pPr marL="711200" indent="-7112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例</a:t>
            </a:r>
            <a:r>
              <a:rPr lang="en-US" altLang="zh-CN" dirty="0">
                <a:solidFill>
                  <a:schemeClr val="tx2"/>
                </a:solidFill>
              </a:rPr>
              <a:t>4  </a:t>
            </a:r>
            <a:r>
              <a:rPr lang="zh-CN" altLang="en-US" dirty="0"/>
              <a:t>一个</a:t>
            </a:r>
            <a:r>
              <a:rPr lang="en-US" altLang="zh-CN" dirty="0"/>
              <a:t>CLUB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名男士、</a:t>
            </a:r>
            <a:r>
              <a:rPr lang="en-US" altLang="zh-CN" dirty="0"/>
              <a:t>12</a:t>
            </a:r>
            <a:r>
              <a:rPr lang="zh-CN" altLang="en-US" dirty="0"/>
              <a:t>名女士。选出</a:t>
            </a:r>
            <a:r>
              <a:rPr lang="en-US" altLang="zh-CN" dirty="0"/>
              <a:t>4</a:t>
            </a:r>
            <a:r>
              <a:rPr lang="zh-CN" altLang="en-US" dirty="0"/>
              <a:t>人组成  董事会。</a:t>
            </a:r>
          </a:p>
          <a:p>
            <a:pPr marL="711200" indent="-711200" eaLnBrk="1" hangingPunct="1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）至少包含</a:t>
            </a:r>
            <a:r>
              <a:rPr lang="en-US" altLang="zh-CN" dirty="0"/>
              <a:t>2</a:t>
            </a:r>
            <a:r>
              <a:rPr lang="zh-CN" altLang="en-US" dirty="0"/>
              <a:t>名女士；</a:t>
            </a:r>
          </a:p>
          <a:p>
            <a:pPr marL="711200" indent="-711200" eaLnBrk="1" hangingPunct="1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2</a:t>
            </a:r>
            <a:r>
              <a:rPr lang="zh-CN" altLang="en-US" dirty="0"/>
              <a:t>）同时满足某男某女不能同时参加。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57188" y="4000500"/>
            <a:ext cx="8501062" cy="58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  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1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）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C(12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2)C(10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2)+C(12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3)C(10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1)+C(12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4)   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57188" y="4946650"/>
            <a:ext cx="85471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  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2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）上式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- C(11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1)C(9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1)-C(11</a:t>
            </a:r>
            <a:r>
              <a:rPr lang="zh-CN" altLang="en-US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i="0" dirty="0">
                <a:solidFill>
                  <a:schemeClr val="tx2"/>
                </a:solidFill>
                <a:ea typeface="华文细黑" pitchFamily="2" charset="-122"/>
              </a:rPr>
              <a:t>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  <p:bldP spid="1198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315913"/>
            <a:ext cx="63182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i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练习</a:t>
            </a:r>
            <a:endParaRPr lang="en-US" altLang="zh-CN" sz="3600" i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95288" y="1484313"/>
            <a:ext cx="84201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zh-CN" altLang="en-US" b="1" i="0" kern="0" dirty="0">
                <a:latin typeface="+mn-lt"/>
                <a:ea typeface="楷体_GB2312" pitchFamily="49" charset="-122"/>
              </a:rPr>
              <a:t>密码锁有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5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个数字按键（分别是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1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2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3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4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、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5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），锁被设定为可识别 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6 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个 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4 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位密码（允许重复），请问有多少组可识别的密码？</a:t>
            </a:r>
            <a:endParaRPr lang="en-US" altLang="zh-CN" b="1" i="0" kern="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04888" y="357663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4 </a:t>
            </a:r>
            <a:r>
              <a:rPr lang="zh-CN" altLang="en-US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位密码</a:t>
            </a:r>
            <a:r>
              <a:rPr lang="en-US" altLang="zh-CN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(</a:t>
            </a:r>
            <a:r>
              <a:rPr lang="zh-CN" altLang="en-US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允许重复</a:t>
            </a:r>
            <a:r>
              <a:rPr lang="en-US" altLang="zh-CN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04888" y="4205288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b="1" i="0">
                <a:solidFill>
                  <a:srgbClr val="A50021"/>
                </a:solidFill>
                <a:latin typeface="+mn-lt"/>
                <a:ea typeface="楷体_GB2312" pitchFamily="49" charset="-122"/>
              </a:rPr>
              <a:t>可识别的密码组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925" y="3576638"/>
            <a:ext cx="14398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925" y="4225925"/>
            <a:ext cx="14398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910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15913"/>
            <a:ext cx="6318250" cy="541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/Combinations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7938"/>
            <a:ext cx="8140700" cy="45085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组合的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函数表示</a:t>
            </a:r>
            <a:r>
              <a:rPr lang="zh-CN" altLang="en-US" b="1" dirty="0"/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 </a:t>
            </a:r>
            <a:r>
              <a:rPr lang="en-US" altLang="zh-CN" b="1" dirty="0"/>
              <a:t>|A| = </a:t>
            </a:r>
            <a:r>
              <a:rPr lang="en-US" altLang="zh-CN" b="1" i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B={0</a:t>
            </a:r>
            <a:r>
              <a:rPr lang="zh-CN" altLang="en-US" b="1" dirty="0"/>
              <a:t>，</a:t>
            </a:r>
            <a:r>
              <a:rPr lang="en-US" altLang="zh-CN" b="1" dirty="0"/>
              <a:t>1}</a:t>
            </a:r>
            <a:r>
              <a:rPr lang="zh-CN" altLang="en-US" b="1" dirty="0"/>
              <a:t>，</a:t>
            </a:r>
            <a:r>
              <a:rPr lang="en-US" altLang="zh-CN" b="1" dirty="0"/>
              <a:t>F:A</a:t>
            </a:r>
            <a:r>
              <a:rPr lang="en-US" altLang="zh-CN" b="1" dirty="0">
                <a:sym typeface="Symbol" pitchFamily="18" charset="2"/>
              </a:rPr>
              <a:t>B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使得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中的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个元素的像为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1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ym typeface="Symbol" pitchFamily="18" charset="2"/>
              </a:rPr>
              <a:t>                      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zh-CN" altLang="en-US" b="1" dirty="0">
                <a:solidFill>
                  <a:srgbClr val="C00000"/>
                </a:solidFill>
              </a:rPr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组合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| { F| F:A</a:t>
            </a:r>
            <a:r>
              <a:rPr lang="en-US" altLang="zh-CN" b="1" dirty="0">
                <a:sym typeface="Symbol" pitchFamily="18" charset="2"/>
              </a:rPr>
              <a:t>B  </a:t>
            </a:r>
            <a:r>
              <a:rPr lang="en-US" altLang="zh-CN" b="1" i="1" dirty="0">
                <a:sym typeface="Symbol" pitchFamily="18" charset="2"/>
              </a:rPr>
              <a:t>r</a:t>
            </a:r>
            <a:r>
              <a:rPr lang="en-US" altLang="zh-CN" b="1" dirty="0">
                <a:sym typeface="Symbol" pitchFamily="18" charset="2"/>
              </a:rPr>
              <a:t>=|{</a:t>
            </a:r>
            <a:r>
              <a:rPr lang="en-US" altLang="zh-CN" b="1" i="1" dirty="0" err="1">
                <a:sym typeface="Symbol" pitchFamily="18" charset="2"/>
              </a:rPr>
              <a:t>a</a:t>
            </a:r>
            <a:r>
              <a:rPr lang="en-US" altLang="zh-CN" b="1" dirty="0" err="1">
                <a:sym typeface="Symbol" pitchFamily="18" charset="2"/>
              </a:rPr>
              <a:t>|</a:t>
            </a:r>
            <a:r>
              <a:rPr lang="en-US" altLang="zh-CN" b="1" i="1" dirty="0" err="1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A F(</a:t>
            </a:r>
            <a:r>
              <a:rPr lang="en-US" altLang="zh-CN" b="1" i="1" dirty="0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)=1}|}| </a:t>
            </a:r>
            <a:r>
              <a:rPr lang="en-US" altLang="zh-CN" b="1" dirty="0"/>
              <a:t>= C(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r</a:t>
            </a:r>
            <a:r>
              <a:rPr lang="en-US" altLang="zh-CN" b="1" dirty="0"/>
              <a:t>)</a:t>
            </a:r>
            <a:endParaRPr lang="en-US" altLang="zh-CN" b="1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7938"/>
            <a:ext cx="8786812" cy="51514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组合的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球盒模型表示</a:t>
            </a:r>
            <a:r>
              <a:rPr lang="zh-CN" altLang="en-US" b="1" dirty="0"/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</a:t>
            </a:r>
            <a:r>
              <a:rPr lang="en-US" altLang="zh-CN" b="1" dirty="0"/>
              <a:t>B={0</a:t>
            </a:r>
            <a:r>
              <a:rPr lang="zh-CN" altLang="en-US" b="1" dirty="0"/>
              <a:t>，</a:t>
            </a:r>
            <a:r>
              <a:rPr lang="en-US" altLang="zh-CN" b="1" dirty="0"/>
              <a:t>1}   </a:t>
            </a:r>
            <a:r>
              <a:rPr lang="en-US" altLang="zh-CN" b="1" dirty="0">
                <a:sym typeface="Symbol" pitchFamily="18" charset="2"/>
              </a:rPr>
              <a:t> </a:t>
            </a:r>
            <a:r>
              <a:rPr lang="en-US" altLang="zh-CN" b="1" dirty="0"/>
              <a:t> </a:t>
            </a:r>
            <a:r>
              <a:rPr lang="zh-CN" altLang="en-US" b="1" dirty="0"/>
              <a:t>两个盒子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</a:t>
            </a:r>
            <a:r>
              <a:rPr lang="en-US" altLang="zh-CN" b="1" dirty="0"/>
              <a:t>|A|=</a:t>
            </a:r>
            <a:r>
              <a:rPr lang="en-US" altLang="zh-CN" b="1" i="1" dirty="0"/>
              <a:t>n</a:t>
            </a:r>
            <a:r>
              <a:rPr lang="en-US" altLang="zh-CN" b="1" dirty="0"/>
              <a:t>           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zh-CN" altLang="en-US" b="1" dirty="0"/>
              <a:t>个不同的球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F:A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B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且使得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中的</a:t>
            </a:r>
            <a:r>
              <a:rPr lang="en-US" altLang="zh-CN" b="1" i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个元素的像为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1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ym typeface="Symbol" pitchFamily="18" charset="2"/>
              </a:rPr>
              <a:t>                           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指定一个盒子恰好放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个球的一放法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ym typeface="Symbol" pitchFamily="18" charset="2"/>
              </a:rPr>
              <a:t>                            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zh-CN" altLang="en-US" b="1" dirty="0">
                <a:solidFill>
                  <a:srgbClr val="C00000"/>
                </a:solidFill>
              </a:rPr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组合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满足条件的</a:t>
            </a:r>
            <a:r>
              <a:rPr lang="en-US" altLang="zh-CN" b="1" dirty="0"/>
              <a:t>F</a:t>
            </a:r>
            <a:r>
              <a:rPr lang="zh-CN" altLang="en-US" b="1" dirty="0"/>
              <a:t>总数 </a:t>
            </a:r>
            <a:r>
              <a:rPr lang="en-US" altLang="zh-CN" b="1" dirty="0"/>
              <a:t>= C(</a:t>
            </a:r>
            <a:r>
              <a:rPr lang="en-US" altLang="zh-CN" b="1" i="1" dirty="0"/>
              <a:t>n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dirty="0"/>
              <a:t>) = </a:t>
            </a:r>
            <a:r>
              <a:rPr lang="zh-CN" altLang="en-US" b="1" dirty="0"/>
              <a:t>满足条件的球的放法总数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315913"/>
            <a:ext cx="63182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组合</a:t>
            </a:r>
            <a:r>
              <a:rPr lang="en-US" altLang="zh-CN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/Combinations</a:t>
            </a:r>
            <a:endParaRPr lang="en-US" altLang="zh-CN" sz="3600" i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黑体" pitchFamily="2" charset="-122"/>
              </a:rPr>
              <a:t>作 业</a:t>
            </a:r>
            <a:endParaRPr lang="zh-CN" altLang="zh-CN" sz="3600" dirty="0">
              <a:ea typeface="黑体" pitchFamily="2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304713"/>
            <a:ext cx="8269287" cy="41721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endParaRPr lang="en-US" altLang="zh-CN" sz="24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84FF72-439A-44DC-ACC7-CB1A83F64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919"/>
          <a:stretch/>
        </p:blipFill>
        <p:spPr>
          <a:xfrm>
            <a:off x="617884" y="1813447"/>
            <a:ext cx="2793148" cy="10394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9B6F6-228C-4C39-AB19-528E117C3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28" t="-2642" r="-1" b="2642"/>
          <a:stretch/>
        </p:blipFill>
        <p:spPr>
          <a:xfrm>
            <a:off x="3339024" y="1813447"/>
            <a:ext cx="3393216" cy="10394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33FF2F-CA62-4E44-8457-A0A8F6EA01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8096" b="28934"/>
          <a:stretch/>
        </p:blipFill>
        <p:spPr>
          <a:xfrm>
            <a:off x="561975" y="3299457"/>
            <a:ext cx="4154672" cy="10394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F5AE65-F4A8-4AF9-8647-73F67A683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788150"/>
            <a:ext cx="8269287" cy="36904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73B57F8-FDA5-4E26-B0CD-D4D547C5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909436"/>
            <a:ext cx="8269287" cy="41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i="0" kern="0" dirty="0">
                <a:solidFill>
                  <a:srgbClr val="FF0000"/>
                </a:solidFill>
              </a:rPr>
              <a:t>2.</a:t>
            </a:r>
            <a:endParaRPr lang="en-US" altLang="zh-CN" sz="2400" i="0" kern="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1ABAC55-7972-4457-87FF-FE29A5FB4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370935"/>
            <a:ext cx="8269287" cy="41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i="0" kern="0" dirty="0">
                <a:solidFill>
                  <a:srgbClr val="FF0000"/>
                </a:solidFill>
              </a:rPr>
              <a:t>3.</a:t>
            </a:r>
            <a:endParaRPr lang="en-US" altLang="zh-CN" sz="2400" i="0" kern="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318250" cy="541338"/>
          </a:xfrm>
        </p:spPr>
        <p:txBody>
          <a:bodyPr/>
          <a:lstStyle/>
          <a:p>
            <a:pPr eaLnBrk="1" hangingPunct="1"/>
            <a:endParaRPr lang="zh-CN" altLang="zh-CN" sz="280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00188"/>
            <a:ext cx="6380163" cy="4737100"/>
          </a:xfrm>
        </p:spPr>
        <p:txBody>
          <a:bodyPr/>
          <a:lstStyle/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3.1 </a:t>
            </a:r>
            <a:r>
              <a:rPr lang="zh-CN" altLang="en-US"/>
              <a:t>计数的基础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鸽巢原理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排列与组合</a:t>
            </a:r>
            <a:endParaRPr lang="en-US" altLang="zh-CN"/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3.5 </a:t>
            </a:r>
            <a:r>
              <a:rPr lang="zh-CN" altLang="en-US">
                <a:solidFill>
                  <a:srgbClr val="C00000"/>
                </a:solidFill>
              </a:rPr>
              <a:t>一般性的排列与组合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生成排列和组合</a:t>
            </a:r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357313"/>
            <a:ext cx="8296275" cy="2071687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定义</a:t>
            </a:r>
            <a:r>
              <a:rPr lang="en-US" altLang="zh-CN" b="1" dirty="0"/>
              <a:t>1     </a:t>
            </a:r>
            <a:r>
              <a:rPr lang="en-US" altLang="zh-CN" b="1" i="1" dirty="0"/>
              <a:t>n</a:t>
            </a:r>
            <a:r>
              <a:rPr lang="zh-CN" altLang="en-US" b="1" dirty="0"/>
              <a:t>个不同元素的集合</a:t>
            </a:r>
            <a:r>
              <a:rPr lang="en-US" altLang="zh-CN" b="1" dirty="0"/>
              <a:t>A</a:t>
            </a:r>
            <a:r>
              <a:rPr lang="zh-CN" altLang="en-US" b="1" dirty="0"/>
              <a:t>，每个元素可被重复选取，则</a:t>
            </a:r>
            <a:r>
              <a:rPr lang="en-US" altLang="zh-CN" b="1" dirty="0"/>
              <a:t>A</a:t>
            </a:r>
            <a:r>
              <a:rPr lang="zh-CN" altLang="en-US" b="1" dirty="0"/>
              <a:t>中任意选择 </a:t>
            </a:r>
            <a:r>
              <a:rPr lang="en-US" altLang="zh-CN" b="1" i="1" dirty="0"/>
              <a:t>r</a:t>
            </a:r>
            <a:r>
              <a:rPr lang="zh-CN" altLang="en-US" b="1" dirty="0"/>
              <a:t>个进行排列称为</a:t>
            </a:r>
            <a:r>
              <a:rPr lang="en-US" altLang="zh-CN" b="1" dirty="0"/>
              <a:t>A</a:t>
            </a:r>
            <a:r>
              <a:rPr lang="zh-CN" altLang="en-US" b="1" dirty="0"/>
              <a:t>的一个     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可重排列</a:t>
            </a:r>
            <a:r>
              <a:rPr lang="en-US" altLang="zh-CN" b="1" dirty="0"/>
              <a:t>/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-Permutation with repetition</a:t>
            </a:r>
            <a:r>
              <a:rPr lang="zh-CN" altLang="en-US" b="1" dirty="0"/>
              <a:t>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142875"/>
            <a:ext cx="8042275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可重排列</a:t>
            </a: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533400" y="3500438"/>
            <a:ext cx="8153400" cy="1357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定理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1  </a:t>
            </a:r>
            <a:r>
              <a:rPr lang="en-US" altLang="zh-CN" b="1" dirty="0">
                <a:latin typeface="Times New Roman" charset="0"/>
                <a:ea typeface="华文细黑" pitchFamily="2" charset="-122"/>
              </a:rPr>
              <a:t>n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个不同元素的集合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A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，每个元素可重复选取，则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A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r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-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可重排列总数 为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n</a:t>
            </a:r>
            <a:r>
              <a:rPr lang="en-US" altLang="zh-CN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r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。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975" y="5214938"/>
            <a:ext cx="7296150" cy="785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1  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用英文字母可以构成多少个</a:t>
            </a:r>
            <a:r>
              <a:rPr lang="en-US" altLang="zh-CN" b="1" dirty="0">
                <a:latin typeface="+mn-lt"/>
                <a:ea typeface="楷体_GB2312" pitchFamily="49" charset="-122"/>
              </a:rPr>
              <a:t>r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位字符串？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01000" y="5214938"/>
            <a:ext cx="785813" cy="785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26</a:t>
            </a:r>
            <a:r>
              <a:rPr lang="en-US" altLang="zh-CN" baseline="30000" dirty="0">
                <a:latin typeface="+mn-lt"/>
                <a:ea typeface="楷体_GB2312" pitchFamily="49" charset="-122"/>
              </a:rPr>
              <a:t>r</a:t>
            </a:r>
            <a:endParaRPr lang="zh-CN" altLang="en-US" baseline="3000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57313"/>
            <a:ext cx="8153400" cy="1785937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/>
              <a:t>定义</a:t>
            </a:r>
            <a:r>
              <a:rPr lang="en-US" altLang="zh-CN" b="1" dirty="0"/>
              <a:t>2  </a:t>
            </a:r>
            <a:r>
              <a:rPr lang="en-US" altLang="zh-CN" b="1" i="1" dirty="0"/>
              <a:t>n</a:t>
            </a:r>
            <a:r>
              <a:rPr lang="zh-CN" altLang="en-US" b="1" dirty="0"/>
              <a:t>个不同元素的集合</a:t>
            </a:r>
            <a:r>
              <a:rPr lang="en-US" altLang="zh-CN" b="1" dirty="0"/>
              <a:t>A</a:t>
            </a:r>
            <a:r>
              <a:rPr lang="zh-CN" altLang="en-US" b="1" dirty="0"/>
              <a:t>，每个元素可重复选取，则</a:t>
            </a:r>
            <a:r>
              <a:rPr lang="en-US" altLang="zh-CN" b="1" dirty="0"/>
              <a:t>A</a:t>
            </a:r>
            <a:r>
              <a:rPr lang="zh-CN" altLang="en-US" b="1" dirty="0"/>
              <a:t>中任意选择</a:t>
            </a:r>
            <a:r>
              <a:rPr lang="en-US" altLang="zh-CN" b="1" i="1" dirty="0"/>
              <a:t>r</a:t>
            </a:r>
            <a:r>
              <a:rPr lang="zh-CN" altLang="en-US" b="1" dirty="0"/>
              <a:t>个称为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r-</a:t>
            </a:r>
            <a:r>
              <a:rPr lang="zh-CN" altLang="en-US" b="1" dirty="0">
                <a:solidFill>
                  <a:srgbClr val="C00000"/>
                </a:solidFill>
              </a:rPr>
              <a:t>可重组合</a:t>
            </a:r>
            <a:r>
              <a:rPr lang="en-US" altLang="zh-CN" b="1" dirty="0"/>
              <a:t>/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-Combination with repetition</a:t>
            </a:r>
            <a:r>
              <a:rPr lang="zh-CN" altLang="en-US" b="1" dirty="0"/>
              <a:t>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可重组合</a:t>
            </a:r>
            <a:endParaRPr lang="zh-CN" altLang="en-US" sz="320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3714750"/>
            <a:ext cx="41338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b="1" dirty="0">
                <a:latin typeface="+mn-lt"/>
                <a:ea typeface="楷体_GB2312" pitchFamily="49" charset="-122"/>
              </a:rPr>
              <a:t>r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-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可重组合有多少个呢？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357188" y="1285875"/>
            <a:ext cx="84296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600" i="0" dirty="0">
                <a:latin typeface="+mn-lt"/>
                <a:ea typeface="+mn-ea"/>
              </a:rPr>
              <a:t>例</a:t>
            </a:r>
            <a:r>
              <a:rPr lang="en-US" altLang="zh-CN" sz="2600" i="0" dirty="0">
                <a:latin typeface="+mn-lt"/>
                <a:ea typeface="+mn-ea"/>
              </a:rPr>
              <a:t>2  </a:t>
            </a:r>
            <a:r>
              <a:rPr lang="zh-CN" altLang="en-US" sz="2600" i="0" dirty="0">
                <a:latin typeface="+mn-lt"/>
                <a:ea typeface="+mn-ea"/>
              </a:rPr>
              <a:t>从包含</a:t>
            </a:r>
            <a:r>
              <a:rPr lang="en-US" altLang="zh-CN" sz="2600" i="0" dirty="0">
                <a:latin typeface="+mn-lt"/>
                <a:ea typeface="+mn-ea"/>
              </a:rPr>
              <a:t>1</a:t>
            </a:r>
            <a:r>
              <a:rPr lang="zh-CN" altLang="en-US" sz="2600" i="0" dirty="0">
                <a:latin typeface="+mn-lt"/>
                <a:ea typeface="+mn-ea"/>
              </a:rPr>
              <a:t>美元、</a:t>
            </a:r>
            <a:r>
              <a:rPr lang="en-US" altLang="zh-CN" sz="2600" i="0" dirty="0">
                <a:latin typeface="+mn-lt"/>
                <a:ea typeface="+mn-ea"/>
              </a:rPr>
              <a:t>2</a:t>
            </a:r>
            <a:r>
              <a:rPr lang="zh-CN" altLang="en-US" sz="2600" i="0" dirty="0">
                <a:latin typeface="+mn-lt"/>
                <a:ea typeface="+mn-ea"/>
              </a:rPr>
              <a:t>美元、</a:t>
            </a:r>
            <a:r>
              <a:rPr lang="en-US" altLang="zh-CN" sz="2600" i="0" dirty="0">
                <a:latin typeface="+mn-lt"/>
                <a:ea typeface="+mn-ea"/>
              </a:rPr>
              <a:t>5</a:t>
            </a:r>
            <a:r>
              <a:rPr lang="zh-CN" altLang="en-US" sz="2600" i="0" dirty="0">
                <a:latin typeface="+mn-lt"/>
                <a:ea typeface="+mn-ea"/>
              </a:rPr>
              <a:t>美元、</a:t>
            </a:r>
            <a:r>
              <a:rPr lang="en-US" altLang="zh-CN" sz="2600" i="0" dirty="0">
                <a:latin typeface="+mn-lt"/>
                <a:ea typeface="+mn-ea"/>
              </a:rPr>
              <a:t>10</a:t>
            </a:r>
            <a:r>
              <a:rPr lang="zh-CN" altLang="en-US" sz="2600" i="0" dirty="0">
                <a:latin typeface="+mn-lt"/>
                <a:ea typeface="+mn-ea"/>
              </a:rPr>
              <a:t>美元、</a:t>
            </a:r>
            <a:r>
              <a:rPr lang="en-US" altLang="zh-CN" sz="2600" i="0" dirty="0">
                <a:latin typeface="+mn-lt"/>
                <a:ea typeface="+mn-ea"/>
              </a:rPr>
              <a:t>20</a:t>
            </a:r>
            <a:r>
              <a:rPr lang="zh-CN" altLang="en-US" sz="2600" i="0" dirty="0">
                <a:latin typeface="+mn-lt"/>
                <a:ea typeface="+mn-ea"/>
              </a:rPr>
              <a:t>美元、</a:t>
            </a:r>
            <a:r>
              <a:rPr lang="en-US" altLang="zh-CN" sz="2600" i="0" dirty="0">
                <a:latin typeface="+mn-lt"/>
                <a:ea typeface="+mn-ea"/>
              </a:rPr>
              <a:t> 50</a:t>
            </a:r>
            <a:r>
              <a:rPr lang="zh-CN" altLang="en-US" sz="2600" i="0" dirty="0">
                <a:latin typeface="+mn-lt"/>
                <a:ea typeface="+mn-ea"/>
              </a:rPr>
              <a:t>美元及</a:t>
            </a:r>
            <a:r>
              <a:rPr lang="en-US" altLang="zh-CN" sz="2600" i="0" dirty="0">
                <a:latin typeface="+mn-lt"/>
                <a:ea typeface="+mn-ea"/>
              </a:rPr>
              <a:t>100</a:t>
            </a:r>
            <a:r>
              <a:rPr lang="zh-CN" altLang="en-US" sz="2600" i="0" dirty="0">
                <a:latin typeface="+mn-lt"/>
                <a:ea typeface="+mn-ea"/>
              </a:rPr>
              <a:t>美元的钱袋中选</a:t>
            </a:r>
            <a:r>
              <a:rPr lang="en-US" altLang="zh-CN" sz="2600" i="0" dirty="0">
                <a:latin typeface="+mn-lt"/>
                <a:ea typeface="+mn-ea"/>
              </a:rPr>
              <a:t>5</a:t>
            </a:r>
            <a:r>
              <a:rPr lang="zh-CN" altLang="en-US" sz="2600" i="0" dirty="0">
                <a:latin typeface="+mn-lt"/>
                <a:ea typeface="+mn-ea"/>
              </a:rPr>
              <a:t>张纸币，有多少种方式？假定不管纸币被选的次序，同币值的纸币不加区别，且至少每种纸币有</a:t>
            </a:r>
            <a:r>
              <a:rPr lang="en-US" altLang="zh-CN" sz="2600" i="0" dirty="0">
                <a:latin typeface="+mn-lt"/>
                <a:ea typeface="+mn-ea"/>
              </a:rPr>
              <a:t>5</a:t>
            </a:r>
            <a:r>
              <a:rPr lang="zh-CN" altLang="en-US" sz="2600" i="0" dirty="0">
                <a:latin typeface="+mn-lt"/>
                <a:ea typeface="+mn-ea"/>
              </a:rPr>
              <a:t>张。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sz="26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sz="2600" i="0" dirty="0">
              <a:latin typeface="+mn-lt"/>
              <a:ea typeface="+mn-ea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2600" i="0" dirty="0">
              <a:latin typeface="+mn-lt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可重组合</a:t>
            </a:r>
            <a:endParaRPr lang="zh-CN" altLang="en-US" sz="320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 b="57697"/>
          <a:stretch>
            <a:fillRect/>
          </a:stretch>
        </p:blipFill>
        <p:spPr bwMode="auto">
          <a:xfrm>
            <a:off x="500063" y="5500688"/>
            <a:ext cx="60991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7188" y="3357563"/>
            <a:ext cx="8501062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解：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7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个隔间，每个保存一种纸币；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6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个隔板；每选一张纸币在相应隔间里放一个标记。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8" y="4286250"/>
            <a:ext cx="850106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选择</a:t>
            </a:r>
            <a:r>
              <a:rPr lang="en-US" altLang="zh-CN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5</a:t>
            </a:r>
            <a:r>
              <a:rPr lang="zh-CN" altLang="en-US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张纸币的方法数就是安排</a:t>
            </a:r>
            <a:r>
              <a:rPr lang="en-US" altLang="zh-CN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6</a:t>
            </a:r>
            <a:r>
              <a:rPr lang="zh-CN" altLang="en-US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条竖线和</a:t>
            </a:r>
            <a:r>
              <a:rPr lang="en-US" altLang="zh-CN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5</a:t>
            </a:r>
            <a:r>
              <a:rPr lang="zh-CN" altLang="en-US" sz="26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颗星的方法数！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8" y="4857750"/>
            <a:ext cx="850106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sz="2600" b="1" i="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C(5+6,5)=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C(11,5)=11!/(5!6!)=462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318250" cy="541338"/>
          </a:xfrm>
        </p:spPr>
        <p:txBody>
          <a:bodyPr/>
          <a:lstStyle/>
          <a:p>
            <a:pPr eaLnBrk="1" hangingPunct="1"/>
            <a:endParaRPr lang="zh-CN" altLang="zh-CN" sz="28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428750"/>
            <a:ext cx="6048375" cy="3857625"/>
          </a:xfrm>
        </p:spPr>
        <p:txBody>
          <a:bodyPr/>
          <a:lstStyle/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/>
              <a:t>3.1 </a:t>
            </a:r>
            <a:r>
              <a:rPr lang="zh-CN" altLang="en-US" sz="3200"/>
              <a:t>计数的基础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/>
              <a:t>3.2 </a:t>
            </a:r>
            <a:r>
              <a:rPr lang="zh-CN" altLang="en-US" sz="3200"/>
              <a:t>鸽巢原理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rgbClr val="C00000"/>
                </a:solidFill>
              </a:rPr>
              <a:t>3.3 </a:t>
            </a:r>
            <a:r>
              <a:rPr lang="zh-CN" altLang="en-US" sz="3200">
                <a:solidFill>
                  <a:srgbClr val="C00000"/>
                </a:solidFill>
              </a:rPr>
              <a:t>排列与组合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/>
              <a:t>3.5 </a:t>
            </a:r>
            <a:r>
              <a:rPr lang="zh-CN" altLang="en-US" sz="3200"/>
              <a:t>一般性排列与组合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/>
              <a:t>3.6 </a:t>
            </a:r>
            <a:r>
              <a:rPr lang="zh-CN" altLang="en-US" sz="3200"/>
              <a:t>生成排列和组合</a:t>
            </a:r>
            <a:r>
              <a:rPr lang="zh-CN" altLang="en-US" sz="3200">
                <a:latin typeface="宋体" charset="-122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57313"/>
            <a:ext cx="8153400" cy="1785937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/>
              <a:t>定义</a:t>
            </a:r>
            <a:r>
              <a:rPr lang="en-US" altLang="zh-CN" b="1" dirty="0"/>
              <a:t>2  </a:t>
            </a:r>
            <a:r>
              <a:rPr lang="en-US" altLang="zh-CN" b="1" i="1" dirty="0"/>
              <a:t>n</a:t>
            </a:r>
            <a:r>
              <a:rPr lang="zh-CN" altLang="en-US" b="1" dirty="0"/>
              <a:t>个不同元素的集合</a:t>
            </a:r>
            <a:r>
              <a:rPr lang="en-US" altLang="zh-CN" b="1" dirty="0"/>
              <a:t>A</a:t>
            </a:r>
            <a:r>
              <a:rPr lang="zh-CN" altLang="en-US" b="1" dirty="0"/>
              <a:t>，每个元素可重复选取，则</a:t>
            </a:r>
            <a:r>
              <a:rPr lang="en-US" altLang="zh-CN" b="1" dirty="0"/>
              <a:t>A</a:t>
            </a:r>
            <a:r>
              <a:rPr lang="zh-CN" altLang="en-US" b="1" dirty="0"/>
              <a:t>中任意选择</a:t>
            </a:r>
            <a:r>
              <a:rPr lang="en-US" altLang="zh-CN" b="1" i="1" dirty="0"/>
              <a:t>r</a:t>
            </a:r>
            <a:r>
              <a:rPr lang="zh-CN" altLang="en-US" b="1" dirty="0"/>
              <a:t>个的方式称为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r-</a:t>
            </a:r>
            <a:r>
              <a:rPr lang="zh-CN" altLang="en-US" b="1" dirty="0">
                <a:solidFill>
                  <a:srgbClr val="C00000"/>
                </a:solidFill>
              </a:rPr>
              <a:t>可重组合</a:t>
            </a:r>
            <a:r>
              <a:rPr lang="en-US" altLang="zh-CN" b="1" dirty="0"/>
              <a:t>/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-Combination with repetition</a:t>
            </a:r>
            <a:r>
              <a:rPr lang="zh-CN" altLang="en-US" b="1" dirty="0"/>
              <a:t>。</a:t>
            </a: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490538" y="3286125"/>
            <a:ext cx="81534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定理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2  </a:t>
            </a:r>
            <a:r>
              <a:rPr lang="en-US" altLang="zh-CN" b="1" dirty="0">
                <a:latin typeface="Times New Roman" charset="0"/>
                <a:ea typeface="华文细黑" pitchFamily="2" charset="-122"/>
              </a:rPr>
              <a:t>n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个不同元素的集合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A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，每个元素可重复选取，则</a:t>
            </a:r>
            <a:r>
              <a:rPr lang="en-US" altLang="zh-CN" b="1" i="0" dirty="0">
                <a:latin typeface="Times New Roman" charset="0"/>
                <a:ea typeface="华文细黑" pitchFamily="2" charset="-122"/>
              </a:rPr>
              <a:t>A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的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r</a:t>
            </a:r>
            <a:r>
              <a:rPr lang="en-US" altLang="zh-CN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-</a:t>
            </a:r>
            <a:r>
              <a:rPr lang="zh-CN" altLang="en-US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可重组合总数</a:t>
            </a:r>
            <a:r>
              <a:rPr lang="zh-CN" altLang="en-US" b="1" i="0" dirty="0">
                <a:latin typeface="Times New Roman" charset="0"/>
                <a:ea typeface="华文细黑" pitchFamily="2" charset="-122"/>
              </a:rPr>
              <a:t>为 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C(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n</a:t>
            </a:r>
            <a:r>
              <a:rPr lang="en-US" altLang="zh-CN" b="1" i="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-1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+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r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,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r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)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华文细黑" pitchFamily="2" charset="-122"/>
              </a:rPr>
              <a:t>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可重组合</a:t>
            </a:r>
            <a:endParaRPr lang="zh-CN" altLang="en-US" sz="320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3" y="4714875"/>
            <a:ext cx="8153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3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 设一家甜点店有</a:t>
            </a:r>
            <a:r>
              <a:rPr lang="en-US" altLang="zh-CN" i="0" dirty="0">
                <a:latin typeface="+mn-lt"/>
                <a:ea typeface="楷体_GB2312" pitchFamily="49" charset="-122"/>
              </a:rPr>
              <a:t>4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种不同类型的甜点，那么从中选</a:t>
            </a:r>
            <a:r>
              <a:rPr lang="en-US" altLang="zh-CN" i="0" dirty="0">
                <a:latin typeface="+mn-lt"/>
                <a:ea typeface="楷体_GB2312" pitchFamily="49" charset="-122"/>
              </a:rPr>
              <a:t>6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块甜点有多少种不同的方法？假定只关心甜点的类型，不管是哪一块与选择顺序。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6643688" y="5857875"/>
            <a:ext cx="2500312" cy="642938"/>
          </a:xfrm>
          <a:prstGeom prst="wedgeRoundRectCallout">
            <a:avLst>
              <a:gd name="adj1" fmla="val -71493"/>
              <a:gd name="adj2" fmla="val -674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atinLnBrk="1">
              <a:defRPr/>
            </a:pPr>
            <a:r>
              <a:rPr lang="en-US" altLang="zh-CN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C(4-1+6,6)=84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可重组合</a:t>
            </a:r>
            <a:endParaRPr lang="zh-CN" altLang="en-US" sz="320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357313"/>
            <a:ext cx="835821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4 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 方程  </a:t>
            </a:r>
            <a:r>
              <a:rPr lang="en-US" altLang="zh-CN" b="1" dirty="0">
                <a:latin typeface="+mn-lt"/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latin typeface="+mn-lt"/>
                <a:ea typeface="楷体_GB2312" pitchFamily="49" charset="-122"/>
              </a:rPr>
              <a:t>1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+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2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+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3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=11 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有多少个解呢？其中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1</a:t>
            </a:r>
            <a:r>
              <a:rPr lang="zh-CN" altLang="en-US" b="1" i="0" baseline="-25000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2</a:t>
            </a:r>
            <a:r>
              <a:rPr lang="zh-CN" altLang="en-US" b="1" i="0" baseline="-25000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3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是非负整数。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8625" y="2571750"/>
            <a:ext cx="8286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+mn-lt"/>
                <a:ea typeface="楷体_GB2312" pitchFamily="49" charset="-122"/>
              </a:rPr>
              <a:t>解：</a:t>
            </a: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一个解对应从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3</a:t>
            </a: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元素集合中选</a:t>
            </a:r>
            <a:r>
              <a:rPr lang="en-US" altLang="zh-CN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11</a:t>
            </a:r>
            <a:r>
              <a:rPr lang="zh-CN" altLang="en-US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个元素的方式</a:t>
            </a:r>
            <a:endParaRPr lang="en-US" altLang="zh-CN" b="1" i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ea typeface="楷体_GB2312" pitchFamily="49" charset="-122"/>
              </a:rPr>
              <a:t>      （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1</a:t>
            </a:r>
            <a:r>
              <a:rPr lang="zh-CN" altLang="en-US" b="1" i="0" baseline="-25000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2</a:t>
            </a:r>
            <a:r>
              <a:rPr lang="zh-CN" altLang="en-US" b="1" i="0" baseline="-25000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ea typeface="楷体_GB2312" pitchFamily="49" charset="-122"/>
              </a:rPr>
              <a:t>3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分别对应每一个元素的选取次数）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1563" y="3857625"/>
            <a:ext cx="82867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latin typeface="+mn-lt"/>
                <a:ea typeface="楷体_GB2312" pitchFamily="49" charset="-122"/>
              </a:rPr>
              <a:t>因此，解的个数就是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C(3-1+11,11)=C(13,11)=78</a:t>
            </a:r>
            <a:endParaRPr lang="zh-CN" altLang="en-US" b="1" i="0" dirty="0">
              <a:latin typeface="+mn-lt"/>
              <a:ea typeface="楷体_GB2312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8625" y="4572000"/>
            <a:ext cx="8286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如果问题加一个限制条件，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≥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≥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="1" i="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≥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，方程的解又是多少个呢？</a:t>
            </a:r>
            <a:endParaRPr lang="zh-CN" altLang="en-US" b="1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3786188" y="5715000"/>
            <a:ext cx="3786187" cy="642938"/>
          </a:xfrm>
          <a:prstGeom prst="wedgeRoundRectCallout">
            <a:avLst>
              <a:gd name="adj1" fmla="val -43495"/>
              <a:gd name="adj2" fmla="val -1214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1"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C(3-1+5,5)=C (7,5)=21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可重组合</a:t>
            </a:r>
            <a:endParaRPr lang="zh-CN" altLang="en-US" sz="3200" i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625" y="1428750"/>
            <a:ext cx="81438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练习   有多少种方法把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10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个相同的球放入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8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个不同的箱子？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8625" y="2786063"/>
            <a:ext cx="828675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解：</a:t>
            </a:r>
            <a:r>
              <a:rPr lang="zh-CN" altLang="en-US" i="0" dirty="0">
                <a:ea typeface="楷体_GB2312" pitchFamily="49" charset="-122"/>
              </a:rPr>
              <a:t>把</a:t>
            </a:r>
            <a:r>
              <a:rPr lang="en-US" altLang="zh-CN" i="0" dirty="0">
                <a:ea typeface="楷体_GB2312" pitchFamily="49" charset="-122"/>
              </a:rPr>
              <a:t>10</a:t>
            </a:r>
            <a:r>
              <a:rPr lang="zh-CN" altLang="en-US" i="0" dirty="0">
                <a:ea typeface="楷体_GB2312" pitchFamily="49" charset="-122"/>
              </a:rPr>
              <a:t>个相同的球放入</a:t>
            </a:r>
            <a:r>
              <a:rPr lang="en-US" altLang="zh-CN" i="0" dirty="0">
                <a:ea typeface="楷体_GB2312" pitchFamily="49" charset="-122"/>
              </a:rPr>
              <a:t>8</a:t>
            </a:r>
            <a:r>
              <a:rPr lang="zh-CN" altLang="en-US" i="0" dirty="0">
                <a:ea typeface="楷体_GB2312" pitchFamily="49" charset="-122"/>
              </a:rPr>
              <a:t>个不同的箱子的方法数</a:t>
            </a:r>
            <a:r>
              <a:rPr lang="en-US" altLang="zh-CN" i="0" dirty="0">
                <a:ea typeface="楷体_GB2312" pitchFamily="49" charset="-122"/>
              </a:rPr>
              <a:t>=</a:t>
            </a:r>
          </a:p>
          <a:p>
            <a:pPr marL="757238" indent="-757238"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         </a:t>
            </a: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从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8</a:t>
            </a: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个元素的集合中允许重复的选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10</a:t>
            </a: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个的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10-</a:t>
            </a: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可   重组合数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43000" y="4643438"/>
            <a:ext cx="7429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因此解的个数为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C(8-1+10,10)=C(17,10)=17!/7!10! =10448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14450"/>
            <a:ext cx="8439150" cy="2257425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定义</a:t>
            </a:r>
            <a:r>
              <a:rPr lang="en-US" altLang="zh-CN" dirty="0"/>
              <a:t>3   </a:t>
            </a:r>
            <a:r>
              <a:rPr lang="en-US" altLang="zh-CN" i="1" dirty="0"/>
              <a:t>k</a:t>
            </a:r>
            <a:r>
              <a:rPr lang="zh-CN" altLang="en-US" dirty="0"/>
              <a:t>个不同元素的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重集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dirty="0"/>
              <a:t>，其中每个元素的重数分别为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，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zh-CN" altLang="en-US" dirty="0"/>
              <a:t>。则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i="1" dirty="0"/>
              <a:t>n</a:t>
            </a:r>
            <a:r>
              <a:rPr lang="zh-CN" altLang="en-US" dirty="0"/>
              <a:t>个元素进行的一个不同排列称为</a:t>
            </a:r>
            <a:r>
              <a:rPr lang="en-US" altLang="zh-CN" dirty="0"/>
              <a:t>A</a:t>
            </a:r>
            <a:r>
              <a:rPr lang="zh-CN" altLang="en-US" dirty="0"/>
              <a:t>的一个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限重排列</a:t>
            </a:r>
            <a:r>
              <a:rPr lang="en-US" altLang="zh-CN" dirty="0"/>
              <a:t>/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-Permutation with limited repetition</a:t>
            </a:r>
            <a:r>
              <a:rPr lang="zh-CN" altLang="en-US" dirty="0"/>
              <a:t>。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90538" y="5643563"/>
            <a:ext cx="8153400" cy="714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i="0"/>
              <a:t>定理</a:t>
            </a:r>
            <a:r>
              <a:rPr lang="en-US" altLang="zh-CN" b="1" i="0"/>
              <a:t>3  A</a:t>
            </a:r>
            <a:r>
              <a:rPr lang="zh-CN" altLang="en-US" b="1" i="0"/>
              <a:t>的</a:t>
            </a:r>
            <a:r>
              <a:rPr lang="en-US" altLang="zh-CN" b="1"/>
              <a:t>n</a:t>
            </a:r>
            <a:r>
              <a:rPr lang="en-US" altLang="zh-CN" b="1" i="0"/>
              <a:t>-</a:t>
            </a:r>
            <a:r>
              <a:rPr lang="zh-CN" altLang="en-US" b="1" i="0"/>
              <a:t>限重排列总数为  </a:t>
            </a:r>
            <a:r>
              <a:rPr lang="en-US" altLang="zh-CN" b="1"/>
              <a:t>n</a:t>
            </a:r>
            <a:r>
              <a:rPr lang="en-US" altLang="zh-CN" b="1" i="0"/>
              <a:t>!/  (</a:t>
            </a:r>
            <a:r>
              <a:rPr lang="en-US" altLang="zh-CN" b="1"/>
              <a:t>n</a:t>
            </a:r>
            <a:r>
              <a:rPr lang="en-US" altLang="zh-CN" b="1" i="0" baseline="-25000"/>
              <a:t>1</a:t>
            </a:r>
            <a:r>
              <a:rPr lang="en-US" altLang="zh-CN" b="1" i="0"/>
              <a:t>!</a:t>
            </a:r>
            <a:r>
              <a:rPr lang="en-US" altLang="zh-CN" b="1"/>
              <a:t>n</a:t>
            </a:r>
            <a:r>
              <a:rPr lang="en-US" altLang="zh-CN" b="1" i="0" baseline="-25000"/>
              <a:t>2</a:t>
            </a:r>
            <a:r>
              <a:rPr lang="en-US" altLang="zh-CN" b="1" i="0"/>
              <a:t>!…</a:t>
            </a:r>
            <a:r>
              <a:rPr lang="en-US" altLang="zh-CN" b="1"/>
              <a:t>n</a:t>
            </a:r>
            <a:r>
              <a:rPr lang="en-US" altLang="zh-CN" b="1" baseline="-25000"/>
              <a:t>k</a:t>
            </a:r>
            <a:r>
              <a:rPr lang="en-US" altLang="zh-CN" b="1" i="0"/>
              <a:t>!)</a:t>
            </a:r>
            <a:endParaRPr lang="en-US" altLang="zh-CN" b="1" i="0" baseline="-25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限重排列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625" y="3714750"/>
            <a:ext cx="8358188" cy="1714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例</a:t>
            </a:r>
            <a:r>
              <a:rPr lang="en-US" altLang="zh-CN" i="0" dirty="0">
                <a:latin typeface="+mn-lt"/>
                <a:ea typeface="楷体_GB2312" pitchFamily="49" charset="-122"/>
              </a:rPr>
              <a:t>5  SUCCESS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中有</a:t>
            </a:r>
            <a:r>
              <a:rPr lang="en-US" altLang="zh-CN" i="0" dirty="0">
                <a:latin typeface="+mn-lt"/>
                <a:ea typeface="楷体_GB2312" pitchFamily="49" charset="-122"/>
              </a:rPr>
              <a:t>7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个字符，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4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个不同的字符，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S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重数为</a:t>
            </a:r>
            <a:r>
              <a:rPr lang="en-US" altLang="zh-CN" i="0" dirty="0">
                <a:latin typeface="+mn-lt"/>
                <a:ea typeface="楷体_GB2312" pitchFamily="49" charset="-122"/>
              </a:rPr>
              <a:t>3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C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重数为</a:t>
            </a:r>
            <a:r>
              <a:rPr lang="en-US" altLang="zh-CN" i="0" dirty="0">
                <a:latin typeface="+mn-lt"/>
                <a:ea typeface="楷体_GB2312" pitchFamily="49" charset="-122"/>
              </a:rPr>
              <a:t>2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E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重数为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itchFamily="49" charset="-122"/>
              </a:rPr>
              <a:t>U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重数为</a:t>
            </a:r>
            <a:r>
              <a:rPr lang="en-US" altLang="zh-CN" i="0" dirty="0">
                <a:latin typeface="+mn-lt"/>
                <a:ea typeface="楷体_GB2312" pitchFamily="49" charset="-122"/>
              </a:rPr>
              <a:t>1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，它的</a:t>
            </a:r>
            <a:r>
              <a:rPr lang="en-US" altLang="zh-CN" i="0" dirty="0">
                <a:latin typeface="+mn-lt"/>
                <a:ea typeface="楷体_GB2312" pitchFamily="49" charset="-122"/>
              </a:rPr>
              <a:t>7-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限重排列数是多少？</a:t>
            </a:r>
            <a:endParaRPr lang="en-US" altLang="zh-CN" i="0" baseline="-25000" dirty="0">
              <a:latin typeface="+mn-lt"/>
              <a:ea typeface="楷体_GB2312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786063" y="5072063"/>
            <a:ext cx="6215062" cy="642937"/>
          </a:xfrm>
          <a:prstGeom prst="wedgeRoundRectCallout">
            <a:avLst>
              <a:gd name="adj1" fmla="val -36522"/>
              <a:gd name="adj2" fmla="val -1017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1"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C(7,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3)C(4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,2)C(2,1) C(1,1)=7!/(3!2!1!1!)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 autoUpdateAnimBg="0"/>
      <p:bldP spid="5" grpId="0" animBg="1" autoUpdateAnimBg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限重排列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906" y="1484784"/>
            <a:ext cx="8358188" cy="1714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" panose="02010609060101010101" pitchFamily="49" charset="-122"/>
              </a:rPr>
              <a:t>练习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假设一个大家庭中有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14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个孩子，包括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组三胞胎、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组双胞胎以及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个单胞胎。这些孩子坐在一排椅子上，如果相同的三胞胎或双胞胎的孩子不能相互区分，那么有多少种方式？</a:t>
            </a:r>
            <a:endParaRPr lang="en-US" altLang="zh-CN" i="0" baseline="-250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" name="圆角矩形标注 5">
            <a:extLst>
              <a:ext uri="{FF2B5EF4-FFF2-40B4-BE49-F238E27FC236}">
                <a16:creationId xmlns:a16="http://schemas.microsoft.com/office/drawing/2014/main" id="{D77227A1-E8C0-4FB9-BB89-BB8BBC1FFC8C}"/>
              </a:ext>
            </a:extLst>
          </p:cNvPr>
          <p:cNvSpPr/>
          <p:nvPr/>
        </p:nvSpPr>
        <p:spPr bwMode="auto">
          <a:xfrm>
            <a:off x="5537630" y="3284984"/>
            <a:ext cx="3354850" cy="613274"/>
          </a:xfrm>
          <a:prstGeom prst="wedgeRoundRectCallout">
            <a:avLst>
              <a:gd name="adj1" fmla="val -36522"/>
              <a:gd name="adj2" fmla="val -1017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1"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14!/(3!3!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2!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2!2!1!1!)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5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1357313"/>
            <a:ext cx="8231188" cy="29718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定义</a:t>
            </a:r>
            <a:r>
              <a:rPr lang="en-US" altLang="zh-CN"/>
              <a:t>4   </a:t>
            </a:r>
            <a:r>
              <a:rPr lang="en-US" altLang="zh-CN" i="1"/>
              <a:t>n</a:t>
            </a:r>
            <a:r>
              <a:rPr lang="zh-CN" altLang="en-US"/>
              <a:t>个元素的集合</a:t>
            </a:r>
            <a:r>
              <a:rPr lang="en-US" altLang="zh-CN"/>
              <a:t>A</a:t>
            </a:r>
            <a:r>
              <a:rPr lang="zh-CN" altLang="en-US"/>
              <a:t>中任意选择</a:t>
            </a:r>
            <a:r>
              <a:rPr lang="en-US" altLang="zh-CN" i="1"/>
              <a:t>r</a:t>
            </a:r>
            <a:r>
              <a:rPr lang="zh-CN" altLang="en-US"/>
              <a:t>个（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 i="1"/>
              <a:t>n</a:t>
            </a:r>
            <a:r>
              <a:rPr lang="zh-CN" altLang="en-US"/>
              <a:t>）进行排列且头尾相连称为</a:t>
            </a:r>
            <a:r>
              <a:rPr lang="en-US" altLang="zh-CN"/>
              <a:t>A</a:t>
            </a:r>
            <a:r>
              <a:rPr lang="zh-CN" altLang="en-US"/>
              <a:t>的一个</a:t>
            </a:r>
            <a:r>
              <a:rPr lang="en-US" altLang="zh-CN" i="1">
                <a:solidFill>
                  <a:srgbClr val="C00000"/>
                </a:solidFill>
              </a:rPr>
              <a:t>r</a:t>
            </a:r>
            <a:r>
              <a:rPr lang="en-US" altLang="zh-CN">
                <a:solidFill>
                  <a:srgbClr val="C00000"/>
                </a:solidFill>
              </a:rPr>
              <a:t>-</a:t>
            </a:r>
            <a:r>
              <a:rPr lang="zh-CN" altLang="en-US">
                <a:solidFill>
                  <a:srgbClr val="C00000"/>
                </a:solidFill>
              </a:rPr>
              <a:t>循环排列</a:t>
            </a:r>
            <a:r>
              <a:rPr lang="en-US" altLang="zh-CN"/>
              <a:t>/ </a:t>
            </a:r>
            <a:r>
              <a:rPr lang="en-US" altLang="zh-CN" i="1">
                <a:solidFill>
                  <a:srgbClr val="C00000"/>
                </a:solidFill>
              </a:rPr>
              <a:t>r</a:t>
            </a:r>
            <a:r>
              <a:rPr lang="en-US" altLang="zh-CN">
                <a:solidFill>
                  <a:srgbClr val="C00000"/>
                </a:solidFill>
              </a:rPr>
              <a:t>-</a:t>
            </a:r>
            <a:r>
              <a:rPr lang="zh-CN" altLang="en-US">
                <a:solidFill>
                  <a:srgbClr val="C00000"/>
                </a:solidFill>
              </a:rPr>
              <a:t>圆排列</a:t>
            </a:r>
            <a:r>
              <a:rPr lang="en-US" altLang="zh-CN"/>
              <a:t>/ </a:t>
            </a:r>
            <a:r>
              <a:rPr lang="en-US" altLang="zh-CN" i="1">
                <a:solidFill>
                  <a:srgbClr val="C00000"/>
                </a:solidFill>
              </a:rPr>
              <a:t>r</a:t>
            </a:r>
            <a:r>
              <a:rPr lang="en-US" altLang="zh-CN">
                <a:solidFill>
                  <a:srgbClr val="C00000"/>
                </a:solidFill>
              </a:rPr>
              <a:t>- Circle Permutation</a:t>
            </a:r>
          </a:p>
        </p:txBody>
      </p:sp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412750" y="3254681"/>
            <a:ext cx="8153400" cy="1062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i="0"/>
              <a:t>定理</a:t>
            </a:r>
            <a:r>
              <a:rPr lang="en-US" altLang="zh-CN" b="1" i="0"/>
              <a:t>4  </a:t>
            </a:r>
            <a:r>
              <a:rPr lang="en-US" altLang="zh-CN" b="1"/>
              <a:t>n</a:t>
            </a:r>
            <a:r>
              <a:rPr lang="zh-CN" altLang="en-US" b="1" i="0"/>
              <a:t>个元素的集合</a:t>
            </a:r>
            <a:r>
              <a:rPr lang="en-US" altLang="zh-CN" b="1" i="0"/>
              <a:t>A</a:t>
            </a:r>
            <a:r>
              <a:rPr lang="zh-CN" altLang="en-US" b="1" i="0"/>
              <a:t>的</a:t>
            </a:r>
            <a:r>
              <a:rPr lang="en-US" altLang="zh-CN" b="1"/>
              <a:t>r</a:t>
            </a:r>
            <a:r>
              <a:rPr lang="en-US" altLang="zh-CN" b="1" i="0"/>
              <a:t>-</a:t>
            </a:r>
            <a:r>
              <a:rPr lang="zh-CN" altLang="en-US" b="1" i="0"/>
              <a:t>循环排列数为</a:t>
            </a:r>
            <a:r>
              <a:rPr lang="en-US" altLang="zh-CN" sz="3600" b="1" i="0"/>
              <a:t>P(</a:t>
            </a:r>
            <a:r>
              <a:rPr lang="en-US" altLang="zh-CN" sz="3600" b="1"/>
              <a:t>n</a:t>
            </a:r>
            <a:r>
              <a:rPr lang="en-US" altLang="zh-CN" sz="3600" b="1" i="0"/>
              <a:t>,</a:t>
            </a:r>
            <a:r>
              <a:rPr lang="en-US" altLang="zh-CN" sz="3600" b="1"/>
              <a:t>r</a:t>
            </a:r>
            <a:r>
              <a:rPr lang="en-US" altLang="zh-CN" sz="3600" b="1" i="0"/>
              <a:t>)/</a:t>
            </a:r>
            <a:r>
              <a:rPr lang="en-US" altLang="zh-CN" sz="3600" b="1"/>
              <a:t>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循环排列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BC4F7-D3A2-4387-A394-E1BE864D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307938"/>
            <a:ext cx="8358188" cy="1714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" panose="02010609060101010101" pitchFamily="49" charset="-122"/>
              </a:rPr>
              <a:t>练习</a:t>
            </a:r>
            <a:r>
              <a:rPr lang="en-US" altLang="zh-CN" i="0" dirty="0">
                <a:latin typeface="+mn-lt"/>
                <a:ea typeface="楷体" panose="02010609060101010101" pitchFamily="49" charset="-122"/>
              </a:rPr>
              <a:t> 4</a:t>
            </a:r>
            <a:r>
              <a:rPr lang="zh-CN" altLang="en-US" i="0" dirty="0">
                <a:latin typeface="+mn-lt"/>
                <a:ea typeface="楷体" panose="02010609060101010101" pitchFamily="49" charset="-122"/>
              </a:rPr>
              <a:t>个人坐在一个圆桌旁边，有多少种坐法？如果每个人左右相邻的人都相同就认为是同一种坐法。</a:t>
            </a:r>
            <a:endParaRPr lang="en-US" altLang="zh-CN" i="0" baseline="-25000" dirty="0"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42875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 </a:t>
            </a:r>
            <a:r>
              <a:rPr lang="zh-CN" altLang="en-US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排列与组合的推广</a:t>
            </a:r>
            <a:r>
              <a:rPr lang="en-US" altLang="zh-CN" sz="3200" i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200" i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总结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643063"/>
            <a:ext cx="7286625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黑体" pitchFamily="2" charset="-122"/>
              </a:rPr>
              <a:t>作 业</a:t>
            </a:r>
            <a:endParaRPr lang="zh-CN" altLang="zh-CN" sz="3600" dirty="0">
              <a:ea typeface="黑体" pitchFamily="2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69018"/>
            <a:ext cx="8269287" cy="48922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endParaRPr lang="en-US" altLang="zh-CN" sz="24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D349DD-5037-4D0E-B523-2D27695C0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31488"/>
          <a:stretch/>
        </p:blipFill>
        <p:spPr>
          <a:xfrm>
            <a:off x="689430" y="1484784"/>
            <a:ext cx="7782726" cy="388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769B7B-082D-4188-849E-0D9CF25DF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8511"/>
          <a:stretch/>
        </p:blipFill>
        <p:spPr>
          <a:xfrm>
            <a:off x="711057" y="1874424"/>
            <a:ext cx="3577003" cy="3884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0D175C-82E1-4657-96DC-11AFF2553E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686" b="62443"/>
          <a:stretch/>
        </p:blipFill>
        <p:spPr>
          <a:xfrm>
            <a:off x="611560" y="2570221"/>
            <a:ext cx="4959288" cy="41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2782D9-AC2A-4F91-82AB-3BD2E7E997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259" r="84974" b="2310"/>
          <a:stretch/>
        </p:blipFill>
        <p:spPr>
          <a:xfrm>
            <a:off x="4367700" y="3374868"/>
            <a:ext cx="1654332" cy="305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BE2882-8FF9-42BD-9920-B62BBFCC85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26" b="62443"/>
          <a:stretch/>
        </p:blipFill>
        <p:spPr>
          <a:xfrm>
            <a:off x="633188" y="2930260"/>
            <a:ext cx="5605026" cy="412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D8D6B4-4146-4DB2-80D2-C99612950A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67" t="39063" r="20321" b="34506"/>
          <a:stretch/>
        </p:blipFill>
        <p:spPr>
          <a:xfrm>
            <a:off x="711057" y="3374868"/>
            <a:ext cx="3381248" cy="305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D78F80-B031-4AB4-A124-D0D903A8A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5" y="4115491"/>
            <a:ext cx="7408577" cy="310127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E239803E-FC36-4DC4-8AB8-323E48014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564904"/>
            <a:ext cx="8269287" cy="48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i="0" kern="0" dirty="0">
                <a:solidFill>
                  <a:srgbClr val="FF0000"/>
                </a:solidFill>
              </a:rPr>
              <a:t>2.</a:t>
            </a:r>
            <a:endParaRPr lang="en-US" altLang="zh-CN" sz="2400" i="0" kern="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7E456E9-6338-4AD7-9C21-3D667906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24592"/>
            <a:ext cx="1368152" cy="4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i="0" kern="0" dirty="0">
                <a:solidFill>
                  <a:srgbClr val="FF0000"/>
                </a:solidFill>
              </a:rPr>
              <a:t>3.</a:t>
            </a:r>
            <a:endParaRPr lang="en-US" altLang="zh-CN" sz="2400" i="0" kern="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318250" cy="541338"/>
          </a:xfrm>
        </p:spPr>
        <p:txBody>
          <a:bodyPr/>
          <a:lstStyle/>
          <a:p>
            <a:pPr eaLnBrk="1" hangingPunct="1"/>
            <a:endParaRPr lang="zh-CN" altLang="zh-CN" sz="280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00188"/>
            <a:ext cx="6380163" cy="4737100"/>
          </a:xfrm>
        </p:spPr>
        <p:txBody>
          <a:bodyPr/>
          <a:lstStyle/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3.1 </a:t>
            </a:r>
            <a:r>
              <a:rPr lang="zh-CN" altLang="en-US"/>
              <a:t>计数的基础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鸽巢原理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排列与组合</a:t>
            </a:r>
            <a:endParaRPr lang="en-US" altLang="zh-CN"/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一般性的排列与组合</a:t>
            </a:r>
          </a:p>
          <a:p>
            <a:pPr marL="0" indent="187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3.6 </a:t>
            </a:r>
            <a:r>
              <a:rPr lang="zh-CN" altLang="en-US">
                <a:solidFill>
                  <a:srgbClr val="C00000"/>
                </a:solidFill>
              </a:rPr>
              <a:t>生成排列和组合</a:t>
            </a:r>
            <a:endParaRPr lang="zh-CN" altLang="en-US">
              <a:solidFill>
                <a:srgbClr val="C00000"/>
              </a:solidFill>
              <a:latin typeface="宋体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8153400" cy="1000125"/>
          </a:xfrm>
        </p:spPr>
        <p:txBody>
          <a:bodyPr/>
          <a:lstStyle/>
          <a:p>
            <a:pPr eaLnBrk="1" hangingPunct="1"/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生成排列和组合</a:t>
            </a:r>
            <a:b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Generating Permutations and Combinations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19225"/>
            <a:ext cx="8429625" cy="4724400"/>
          </a:xfrm>
        </p:spPr>
        <p:txBody>
          <a:bodyPr/>
          <a:lstStyle/>
          <a:p>
            <a:pPr marL="441325" indent="-4413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"/>
              <a:defRPr/>
            </a:pPr>
            <a:r>
              <a:rPr lang="zh-CN" altLang="en-US" b="1" dirty="0"/>
              <a:t>在实际应用中，往往不仅需要计数，而且要把各种情况都枚举出来。</a:t>
            </a:r>
            <a:endParaRPr lang="en-US" altLang="zh-CN" b="1" dirty="0"/>
          </a:p>
          <a:p>
            <a:pPr marL="441325" indent="-4413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"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生成排列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841375" lvl="1" indent="-4413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zh-CN" altLang="en-US" b="1" dirty="0">
                <a:ea typeface="仿宋_GB2312" pitchFamily="49" charset="-122"/>
              </a:rPr>
              <a:t>任何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元素集合可与集合</a:t>
            </a:r>
            <a:r>
              <a:rPr lang="en-US" altLang="zh-CN" b="1" dirty="0">
                <a:ea typeface="仿宋_GB2312" pitchFamily="49" charset="-122"/>
              </a:rPr>
              <a:t>{1,2,…,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en-US" altLang="zh-CN" b="1" dirty="0">
                <a:ea typeface="仿宋_GB2312" pitchFamily="49" charset="-122"/>
              </a:rPr>
              <a:t>}</a:t>
            </a:r>
            <a:r>
              <a:rPr lang="zh-CN" altLang="en-US" b="1" dirty="0">
                <a:ea typeface="仿宋_GB2312" pitchFamily="49" charset="-122"/>
              </a:rPr>
              <a:t>建立一一对应</a:t>
            </a:r>
            <a:endParaRPr lang="en-US" altLang="zh-CN" b="1" dirty="0">
              <a:ea typeface="仿宋_GB2312" pitchFamily="49" charset="-122"/>
            </a:endParaRPr>
          </a:p>
          <a:p>
            <a:pPr marL="841375" lvl="1" indent="-4413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元素集合的所有排列：生成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个最小正整数的排列，然后用对应的元素替换这些整数</a:t>
            </a:r>
            <a:endParaRPr lang="en-US" altLang="zh-CN" b="1" dirty="0">
              <a:ea typeface="仿宋_GB2312" pitchFamily="49" charset="-122"/>
            </a:endParaRPr>
          </a:p>
          <a:p>
            <a:pPr marL="841375" lvl="1" indent="-441325" algn="just" eaLnBrk="1" hangingPunct="1">
              <a:lnSpc>
                <a:spcPct val="12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zh-CN" altLang="en-US" b="1" dirty="0">
                <a:ea typeface="仿宋_GB2312" pitchFamily="49" charset="-122"/>
              </a:rPr>
              <a:t>生成  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个最小正整数的全排列  的算法有很多，以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字典序</a:t>
            </a:r>
            <a:r>
              <a:rPr lang="zh-CN" altLang="en-US" b="1" dirty="0">
                <a:ea typeface="仿宋_GB2312" pitchFamily="49" charset="-122"/>
              </a:rPr>
              <a:t>为基础的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排列生成算法 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44475"/>
            <a:ext cx="6318250" cy="541338"/>
          </a:xfrm>
        </p:spPr>
        <p:txBody>
          <a:bodyPr/>
          <a:lstStyle/>
          <a:p>
            <a:pPr eaLnBrk="1" hangingPunct="1"/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625" y="1419225"/>
            <a:ext cx="8429625" cy="47244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/Permutations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/>
              <a:t>定义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i="1" dirty="0"/>
              <a:t>n</a:t>
            </a:r>
            <a:r>
              <a:rPr lang="zh-CN" altLang="en-US" b="1" dirty="0"/>
              <a:t>个元素的集合</a:t>
            </a:r>
            <a:r>
              <a:rPr lang="en-US" altLang="zh-CN" b="1" dirty="0"/>
              <a:t>A</a:t>
            </a:r>
            <a:r>
              <a:rPr lang="zh-CN" altLang="en-US" b="1" dirty="0"/>
              <a:t>中任意选择 </a:t>
            </a:r>
            <a:r>
              <a:rPr lang="en-US" altLang="zh-CN" b="1" i="1" dirty="0"/>
              <a:t>r</a:t>
            </a:r>
            <a:r>
              <a:rPr lang="zh-CN" altLang="en-US" b="1" dirty="0"/>
              <a:t>个（</a:t>
            </a:r>
            <a:r>
              <a:rPr lang="en-US" altLang="zh-CN" b="1" i="1" dirty="0"/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 </a:t>
            </a:r>
            <a:r>
              <a:rPr lang="en-US" altLang="zh-CN" b="1" i="1" dirty="0"/>
              <a:t>n</a:t>
            </a:r>
            <a:r>
              <a:rPr lang="zh-CN" altLang="en-US" b="1" dirty="0"/>
              <a:t>）进行排列称为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排列</a:t>
            </a:r>
            <a:r>
              <a:rPr lang="en-US" altLang="zh-CN" b="1" dirty="0"/>
              <a:t>/ 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-Permutation</a:t>
            </a:r>
          </a:p>
          <a:p>
            <a:pPr marL="400050" lvl="1" indent="0" eaLnBrk="1" hangingPunct="1">
              <a:spcBef>
                <a:spcPts val="12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spc="-100" dirty="0">
                <a:ea typeface="楷体_GB2312" charset="-122"/>
                <a:cs typeface="+mn-cs"/>
              </a:rPr>
              <a:t>2,3 </a:t>
            </a:r>
            <a:r>
              <a:rPr lang="zh-CN" altLang="en-US" b="1" spc="-100" dirty="0">
                <a:ea typeface="楷体_GB2312" charset="-122"/>
                <a:cs typeface="+mn-cs"/>
              </a:rPr>
              <a:t>是</a:t>
            </a:r>
            <a:r>
              <a:rPr lang="en-US" altLang="zh-CN" b="1" spc="-100" dirty="0">
                <a:ea typeface="楷体_GB2312" charset="-122"/>
                <a:cs typeface="+mn-cs"/>
              </a:rPr>
              <a:t>{1,2,3}</a:t>
            </a:r>
            <a:r>
              <a:rPr lang="zh-CN" altLang="en-US" b="1" spc="-100" dirty="0">
                <a:ea typeface="楷体_GB2312" charset="-122"/>
                <a:cs typeface="+mn-cs"/>
              </a:rPr>
              <a:t>的一个</a:t>
            </a:r>
            <a:r>
              <a:rPr lang="en-US" altLang="zh-CN" b="1" spc="-100" dirty="0">
                <a:ea typeface="楷体_GB2312" charset="-122"/>
                <a:cs typeface="+mn-cs"/>
              </a:rPr>
              <a:t>2-</a:t>
            </a:r>
            <a:r>
              <a:rPr lang="zh-CN" altLang="en-US" b="1" spc="-100" dirty="0">
                <a:ea typeface="楷体_GB2312" charset="-122"/>
                <a:cs typeface="+mn-cs"/>
              </a:rPr>
              <a:t>排列</a:t>
            </a:r>
            <a:endParaRPr lang="en-US" altLang="zh-CN" b="1" spc="-100" dirty="0">
              <a:ea typeface="楷体_GB2312" charset="-122"/>
              <a:cs typeface="+mn-cs"/>
            </a:endParaRP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 </a:t>
            </a:r>
            <a:r>
              <a:rPr lang="en-US" altLang="zh-CN" b="1" i="1" dirty="0"/>
              <a:t>n</a:t>
            </a:r>
            <a:r>
              <a:rPr lang="zh-CN" altLang="en-US" b="1" dirty="0"/>
              <a:t>个元素的集合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排列数</a:t>
            </a:r>
            <a:r>
              <a:rPr lang="zh-CN" altLang="en-US" b="1" dirty="0"/>
              <a:t>为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/>
              <a:t>          </a:t>
            </a:r>
            <a:r>
              <a:rPr lang="en-US" altLang="zh-CN" b="1" i="1" dirty="0"/>
              <a:t>n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-1)(</a:t>
            </a:r>
            <a:r>
              <a:rPr lang="en-US" altLang="zh-CN" b="1" i="1" dirty="0"/>
              <a:t>n</a:t>
            </a:r>
            <a:r>
              <a:rPr lang="en-US" altLang="zh-CN" b="1" dirty="0"/>
              <a:t>-2)…(</a:t>
            </a:r>
            <a:r>
              <a:rPr lang="en-US" altLang="zh-CN" b="1" i="1" dirty="0"/>
              <a:t>n</a:t>
            </a:r>
            <a:r>
              <a:rPr lang="en-US" altLang="zh-CN" b="1" dirty="0"/>
              <a:t>-</a:t>
            </a:r>
            <a:r>
              <a:rPr lang="en-US" altLang="zh-CN" b="1" i="1" dirty="0"/>
              <a:t>r</a:t>
            </a:r>
            <a:r>
              <a:rPr lang="en-US" altLang="zh-CN" b="1" dirty="0"/>
              <a:t>+1)= </a:t>
            </a:r>
            <a:r>
              <a:rPr lang="en-US" altLang="zh-CN" b="1" dirty="0">
                <a:solidFill>
                  <a:srgbClr val="006C31"/>
                </a:solidFill>
              </a:rPr>
              <a:t> 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/ (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)!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b="1" dirty="0"/>
              <a:t>记为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i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b="1" dirty="0">
                <a:solidFill>
                  <a:srgbClr val="006C31"/>
                </a:solidFill>
              </a:rPr>
              <a:t>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 eaLnBrk="1" hangingPunct="1">
              <a:spcBef>
                <a:spcPts val="1200"/>
              </a:spcBef>
              <a:buNone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特别地，当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i="1" dirty="0">
                <a:solidFill>
                  <a:srgbClr val="C00000"/>
                </a:solidFill>
              </a:rPr>
              <a:t>n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时，</a:t>
            </a:r>
            <a:r>
              <a:rPr lang="zh-CN" altLang="en-US" b="1" dirty="0"/>
              <a:t>称为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zh-CN" altLang="en-US" b="1" dirty="0">
                <a:solidFill>
                  <a:srgbClr val="C00000"/>
                </a:solidFill>
              </a:rPr>
              <a:t>全排列，</a:t>
            </a:r>
            <a:r>
              <a:rPr lang="en-US" altLang="zh-CN" b="1" dirty="0">
                <a:solidFill>
                  <a:srgbClr val="C00000"/>
                </a:solidFill>
              </a:rPr>
              <a:t>P(</a:t>
            </a:r>
            <a:r>
              <a:rPr lang="en-US" altLang="zh-CN" b="1" i="1" dirty="0" err="1">
                <a:solidFill>
                  <a:srgbClr val="C00000"/>
                </a:solidFill>
              </a:rPr>
              <a:t>n</a:t>
            </a:r>
            <a:r>
              <a:rPr lang="en-US" altLang="zh-CN" b="1" dirty="0" err="1">
                <a:solidFill>
                  <a:srgbClr val="C00000"/>
                </a:solidFill>
              </a:rPr>
              <a:t>,</a:t>
            </a:r>
            <a:r>
              <a:rPr lang="en-US" altLang="zh-CN" b="1" i="1" dirty="0" err="1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)=</a:t>
            </a:r>
            <a:r>
              <a:rPr lang="en-US" altLang="zh-CN" b="1" i="1" dirty="0">
                <a:solidFill>
                  <a:srgbClr val="C00000"/>
                </a:solidFill>
              </a:rPr>
              <a:t>n</a:t>
            </a:r>
            <a:r>
              <a:rPr lang="en-US" altLang="zh-CN" b="1" dirty="0">
                <a:solidFill>
                  <a:srgbClr val="C00000"/>
                </a:solidFill>
              </a:rPr>
              <a:t>!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3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3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3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3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8153400" cy="1000125"/>
          </a:xfrm>
        </p:spPr>
        <p:txBody>
          <a:bodyPr/>
          <a:lstStyle/>
          <a:p>
            <a:pPr eaLnBrk="1" hangingPunct="1"/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生成排列和组合</a:t>
            </a:r>
            <a:b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Generating Permutations and Combinations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19225"/>
            <a:ext cx="8429625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zh-CN" altLang="en-US" b="1" dirty="0"/>
              <a:t>字典序 </a:t>
            </a:r>
            <a:r>
              <a:rPr lang="en-US" altLang="zh-CN" b="1" dirty="0"/>
              <a:t>lexicographic ordering</a:t>
            </a:r>
          </a:p>
          <a:p>
            <a:pPr marL="361950" indent="-361950" eaLnBrk="1" hangingPunct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ea typeface="仿宋_GB2312" pitchFamily="49" charset="-122"/>
              </a:rPr>
              <a:t>    </a:t>
            </a:r>
            <a:r>
              <a:rPr lang="zh-CN" altLang="en-US" b="1" dirty="0">
                <a:ea typeface="仿宋_GB2312" pitchFamily="49" charset="-122"/>
              </a:rPr>
              <a:t>如果对于某个</a:t>
            </a:r>
            <a:r>
              <a:rPr lang="en-US" altLang="zh-CN" b="1" i="1" dirty="0">
                <a:ea typeface="仿宋_GB2312" pitchFamily="49" charset="-122"/>
              </a:rPr>
              <a:t>k</a:t>
            </a:r>
            <a:r>
              <a:rPr lang="zh-CN" altLang="en-US" b="1" dirty="0">
                <a:ea typeface="仿宋_GB2312" pitchFamily="49" charset="-122"/>
              </a:rPr>
              <a:t>，</a:t>
            </a:r>
            <a:r>
              <a:rPr lang="en-US" altLang="zh-CN" b="1" dirty="0">
                <a:ea typeface="仿宋_GB2312" pitchFamily="49" charset="-122"/>
              </a:rPr>
              <a:t>1</a:t>
            </a:r>
            <a:r>
              <a:rPr lang="zh-CN" altLang="en-US" b="1" dirty="0">
                <a:ea typeface="仿宋_GB2312" pitchFamily="49" charset="-122"/>
              </a:rPr>
              <a:t>≤</a:t>
            </a:r>
            <a:r>
              <a:rPr lang="en-US" altLang="zh-CN" b="1" i="1" dirty="0">
                <a:ea typeface="仿宋_GB2312" pitchFamily="49" charset="-122"/>
              </a:rPr>
              <a:t>k</a:t>
            </a:r>
            <a:r>
              <a:rPr lang="zh-CN" altLang="en-US" b="1" dirty="0">
                <a:ea typeface="仿宋_GB2312" pitchFamily="49" charset="-122"/>
              </a:rPr>
              <a:t>≤</a:t>
            </a:r>
            <a:r>
              <a:rPr lang="en-US" altLang="zh-CN" b="1" i="1" dirty="0"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，</a:t>
            </a:r>
            <a:r>
              <a:rPr lang="en-US" altLang="zh-CN" b="1" i="1" dirty="0">
                <a:ea typeface="仿宋_GB2312" pitchFamily="49" charset="-122"/>
              </a:rPr>
              <a:t>a</a:t>
            </a:r>
            <a:r>
              <a:rPr lang="en-US" altLang="zh-CN" b="1" baseline="-25000" dirty="0">
                <a:ea typeface="仿宋_GB2312" pitchFamily="49" charset="-122"/>
              </a:rPr>
              <a:t>1</a:t>
            </a:r>
            <a:r>
              <a:rPr lang="en-US" altLang="zh-CN" b="1" dirty="0">
                <a:ea typeface="仿宋_GB2312" pitchFamily="49" charset="-122"/>
              </a:rPr>
              <a:t>=</a:t>
            </a:r>
            <a:r>
              <a:rPr lang="en-US" altLang="zh-CN" b="1" i="1" dirty="0">
                <a:ea typeface="仿宋_GB2312" pitchFamily="49" charset="-122"/>
              </a:rPr>
              <a:t>b</a:t>
            </a:r>
            <a:r>
              <a:rPr lang="en-US" altLang="zh-CN" b="1" baseline="-25000" dirty="0">
                <a:ea typeface="仿宋_GB2312" pitchFamily="49" charset="-122"/>
              </a:rPr>
              <a:t>1</a:t>
            </a:r>
            <a:r>
              <a:rPr lang="en-US" altLang="zh-CN" b="1" dirty="0">
                <a:ea typeface="仿宋_GB2312" pitchFamily="49" charset="-122"/>
              </a:rPr>
              <a:t>,</a:t>
            </a:r>
            <a:r>
              <a:rPr lang="en-US" altLang="zh-CN" b="1" i="1" dirty="0">
                <a:ea typeface="仿宋_GB2312" pitchFamily="49" charset="-122"/>
              </a:rPr>
              <a:t>a</a:t>
            </a:r>
            <a:r>
              <a:rPr lang="en-US" altLang="zh-CN" b="1" baseline="-25000" dirty="0">
                <a:ea typeface="仿宋_GB2312" pitchFamily="49" charset="-122"/>
              </a:rPr>
              <a:t>2</a:t>
            </a:r>
            <a:r>
              <a:rPr lang="en-US" altLang="zh-CN" b="1" dirty="0">
                <a:ea typeface="仿宋_GB2312" pitchFamily="49" charset="-122"/>
              </a:rPr>
              <a:t>=</a:t>
            </a:r>
            <a:r>
              <a:rPr lang="en-US" altLang="zh-CN" b="1" i="1" dirty="0">
                <a:ea typeface="仿宋_GB2312" pitchFamily="49" charset="-122"/>
              </a:rPr>
              <a:t>b</a:t>
            </a:r>
            <a:r>
              <a:rPr lang="en-US" altLang="zh-CN" b="1" baseline="-25000" dirty="0">
                <a:ea typeface="仿宋_GB2312" pitchFamily="49" charset="-122"/>
              </a:rPr>
              <a:t>2</a:t>
            </a:r>
            <a:r>
              <a:rPr lang="en-US" altLang="zh-CN" b="1" dirty="0">
                <a:ea typeface="仿宋_GB2312" pitchFamily="49" charset="-122"/>
              </a:rPr>
              <a:t>,…,</a:t>
            </a:r>
            <a:r>
              <a:rPr lang="en-US" altLang="zh-CN" b="1" i="1" dirty="0">
                <a:ea typeface="仿宋_GB2312" pitchFamily="49" charset="-122"/>
              </a:rPr>
              <a:t>a</a:t>
            </a:r>
            <a:r>
              <a:rPr lang="en-US" altLang="zh-CN" b="1" i="1" baseline="-25000" dirty="0">
                <a:ea typeface="仿宋_GB2312" pitchFamily="49" charset="-122"/>
              </a:rPr>
              <a:t>k</a:t>
            </a:r>
            <a:r>
              <a:rPr lang="en-US" altLang="zh-CN" b="1" baseline="-25000" dirty="0">
                <a:ea typeface="仿宋_GB2312" pitchFamily="49" charset="-122"/>
              </a:rPr>
              <a:t>-1</a:t>
            </a:r>
            <a:r>
              <a:rPr lang="en-US" altLang="zh-CN" b="1" dirty="0">
                <a:ea typeface="仿宋_GB2312" pitchFamily="49" charset="-122"/>
              </a:rPr>
              <a:t>=</a:t>
            </a:r>
            <a:r>
              <a:rPr lang="en-US" altLang="zh-CN" b="1" i="1" dirty="0">
                <a:ea typeface="仿宋_GB2312" pitchFamily="49" charset="-122"/>
              </a:rPr>
              <a:t>b</a:t>
            </a:r>
            <a:r>
              <a:rPr lang="en-US" altLang="zh-CN" b="1" i="1" baseline="-25000" dirty="0">
                <a:ea typeface="仿宋_GB2312" pitchFamily="49" charset="-122"/>
              </a:rPr>
              <a:t>k</a:t>
            </a:r>
            <a:r>
              <a:rPr lang="en-US" altLang="zh-CN" b="1" baseline="-25000" dirty="0">
                <a:ea typeface="仿宋_GB2312" pitchFamily="49" charset="-122"/>
              </a:rPr>
              <a:t>-1</a:t>
            </a:r>
            <a:r>
              <a:rPr lang="en-US" altLang="zh-CN" b="1" dirty="0">
                <a:ea typeface="仿宋_GB2312" pitchFamily="49" charset="-122"/>
              </a:rPr>
              <a:t>,   </a:t>
            </a:r>
            <a:r>
              <a:rPr lang="zh-CN" altLang="en-US" b="1" dirty="0">
                <a:ea typeface="仿宋_GB2312" pitchFamily="49" charset="-122"/>
              </a:rPr>
              <a:t>并且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i="1" baseline="-25000" dirty="0" err="1">
                <a:ea typeface="仿宋_GB2312" pitchFamily="49" charset="-122"/>
              </a:rPr>
              <a:t>k</a:t>
            </a:r>
            <a:r>
              <a:rPr lang="en-US" altLang="zh-CN" b="1" dirty="0">
                <a:ea typeface="仿宋_GB2312" pitchFamily="49" charset="-122"/>
              </a:rPr>
              <a:t>&lt;</a:t>
            </a:r>
            <a:r>
              <a:rPr lang="en-US" altLang="zh-CN" b="1" i="1" dirty="0" err="1">
                <a:ea typeface="仿宋_GB2312" pitchFamily="49" charset="-122"/>
              </a:rPr>
              <a:t>b</a:t>
            </a:r>
            <a:r>
              <a:rPr lang="en-US" altLang="zh-CN" b="1" i="1" baseline="-25000" dirty="0" err="1">
                <a:ea typeface="仿宋_GB2312" pitchFamily="49" charset="-122"/>
              </a:rPr>
              <a:t>k</a:t>
            </a:r>
            <a:r>
              <a:rPr lang="zh-CN" altLang="en-US" b="1" dirty="0">
                <a:ea typeface="仿宋_GB2312" pitchFamily="49" charset="-122"/>
              </a:rPr>
              <a:t>，则</a:t>
            </a:r>
            <a:r>
              <a:rPr lang="zh-CN" altLang="en-US" b="1" dirty="0">
                <a:solidFill>
                  <a:srgbClr val="006C31"/>
                </a:solidFill>
                <a:ea typeface="仿宋_GB2312" pitchFamily="49" charset="-122"/>
              </a:rPr>
              <a:t>排列</a:t>
            </a:r>
            <a:r>
              <a:rPr lang="en-US" altLang="zh-CN" b="1" i="1" dirty="0">
                <a:solidFill>
                  <a:srgbClr val="006C31"/>
                </a:solidFill>
                <a:ea typeface="仿宋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6C31"/>
                </a:solidFill>
                <a:ea typeface="仿宋_GB2312" pitchFamily="49" charset="-122"/>
              </a:rPr>
              <a:t>1</a:t>
            </a:r>
            <a:r>
              <a:rPr lang="en-US" altLang="zh-CN" b="1" i="1" dirty="0">
                <a:solidFill>
                  <a:srgbClr val="006C31"/>
                </a:solidFill>
                <a:ea typeface="仿宋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6C31"/>
                </a:solidFill>
                <a:ea typeface="仿宋_GB2312" pitchFamily="49" charset="-122"/>
              </a:rPr>
              <a:t>2</a:t>
            </a:r>
            <a:r>
              <a:rPr lang="en-US" altLang="zh-CN" b="1" dirty="0">
                <a:solidFill>
                  <a:srgbClr val="006C31"/>
                </a:solidFill>
                <a:ea typeface="仿宋_GB2312" pitchFamily="49" charset="-122"/>
              </a:rPr>
              <a:t>…</a:t>
            </a:r>
            <a:r>
              <a:rPr lang="en-US" altLang="zh-CN" b="1" i="1" dirty="0">
                <a:solidFill>
                  <a:srgbClr val="006C31"/>
                </a:solidFill>
                <a:ea typeface="仿宋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006C31"/>
                </a:solidFill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在</a:t>
            </a:r>
            <a:r>
              <a:rPr lang="zh-CN" altLang="en-US" b="1" dirty="0">
                <a:solidFill>
                  <a:srgbClr val="006C31"/>
                </a:solidFill>
                <a:ea typeface="仿宋_GB2312" pitchFamily="49" charset="-122"/>
              </a:rPr>
              <a:t>排列</a:t>
            </a:r>
            <a:r>
              <a:rPr lang="en-US" altLang="zh-CN" b="1" i="1" dirty="0">
                <a:solidFill>
                  <a:srgbClr val="006C31"/>
                </a:solidFill>
                <a:ea typeface="仿宋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6C31"/>
                </a:solidFill>
                <a:ea typeface="仿宋_GB2312" pitchFamily="49" charset="-122"/>
              </a:rPr>
              <a:t>1</a:t>
            </a:r>
            <a:r>
              <a:rPr lang="en-US" altLang="zh-CN" b="1" i="1" dirty="0">
                <a:solidFill>
                  <a:srgbClr val="006C31"/>
                </a:solidFill>
                <a:ea typeface="仿宋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6C31"/>
                </a:solidFill>
                <a:ea typeface="仿宋_GB2312" pitchFamily="49" charset="-122"/>
              </a:rPr>
              <a:t>2</a:t>
            </a:r>
            <a:r>
              <a:rPr lang="en-US" altLang="zh-CN" b="1" dirty="0">
                <a:solidFill>
                  <a:srgbClr val="006C31"/>
                </a:solidFill>
                <a:ea typeface="仿宋_GB2312" pitchFamily="49" charset="-122"/>
              </a:rPr>
              <a:t>…</a:t>
            </a:r>
            <a:r>
              <a:rPr lang="en-US" altLang="zh-CN" b="1" i="1" dirty="0" err="1">
                <a:solidFill>
                  <a:srgbClr val="006C31"/>
                </a:solidFill>
                <a:ea typeface="仿宋_GB2312" pitchFamily="49" charset="-122"/>
              </a:rPr>
              <a:t>b</a:t>
            </a:r>
            <a:r>
              <a:rPr lang="en-US" altLang="zh-CN" b="1" i="1" baseline="-25000" dirty="0" err="1">
                <a:solidFill>
                  <a:srgbClr val="006C31"/>
                </a:solidFill>
                <a:ea typeface="仿宋_GB2312" pitchFamily="49" charset="-122"/>
              </a:rPr>
              <a:t>n</a:t>
            </a:r>
            <a:r>
              <a:rPr lang="zh-CN" altLang="en-US" b="1" dirty="0">
                <a:ea typeface="仿宋_GB2312" pitchFamily="49" charset="-122"/>
              </a:rPr>
              <a:t>的前面。</a:t>
            </a:r>
            <a:endParaRPr lang="en-US" altLang="zh-CN" b="1" dirty="0">
              <a:ea typeface="仿宋_GB2312" pitchFamily="49" charset="-122"/>
            </a:endParaRPr>
          </a:p>
          <a:p>
            <a:pPr marL="361950" indent="-361950" eaLnBrk="1" hangingPunct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ea typeface="仿宋_GB2312" pitchFamily="49" charset="-122"/>
              </a:rPr>
              <a:t>    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如：集合</a:t>
            </a:r>
            <a:r>
              <a:rPr lang="en-US" altLang="zh-CN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{1,2,3,4,5}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的排列</a:t>
            </a:r>
            <a:r>
              <a:rPr lang="en-US" altLang="zh-CN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23415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与</a:t>
            </a:r>
            <a:r>
              <a:rPr lang="en-US" altLang="zh-CN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23514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，谁在前？</a:t>
            </a:r>
            <a:endParaRPr lang="en-US" altLang="zh-CN" sz="2600" b="1" dirty="0">
              <a:solidFill>
                <a:schemeClr val="accent5">
                  <a:lumMod val="50000"/>
                </a:schemeClr>
              </a:solidFill>
              <a:ea typeface="仿宋_GB2312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b="1" dirty="0"/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8153400" cy="1000125"/>
          </a:xfrm>
        </p:spPr>
        <p:txBody>
          <a:bodyPr/>
          <a:lstStyle/>
          <a:p>
            <a:pPr eaLnBrk="1" hangingPunct="1"/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生成排列和组合</a:t>
            </a:r>
            <a:b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Generating Permutations and Combinations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95400"/>
            <a:ext cx="8501063" cy="5562600"/>
          </a:xfrm>
        </p:spPr>
        <p:txBody>
          <a:bodyPr/>
          <a:lstStyle/>
          <a:p>
            <a:pPr marL="361950" indent="-361950" eaLnBrk="1" hangingPunct="1">
              <a:lnSpc>
                <a:spcPct val="13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{1,2,…,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的排列算法是从一给定排列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…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按照字典顺序构造下一个排列的过程！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3275" lvl="1" indent="-403225" eaLnBrk="1" hangingPunct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>
                <a:ea typeface="仿宋_GB2312" pitchFamily="49" charset="-122"/>
              </a:rPr>
              <a:t>首先假设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-1</a:t>
            </a:r>
            <a:r>
              <a:rPr lang="en-US" altLang="zh-CN" i="1" baseline="-25000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&lt;</a:t>
            </a:r>
            <a:r>
              <a:rPr lang="en-US" altLang="zh-CN" i="1" dirty="0">
                <a:ea typeface="仿宋_GB2312" pitchFamily="49" charset="-122"/>
              </a:rPr>
              <a:t> 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zh-CN" altLang="en-US" dirty="0">
                <a:ea typeface="仿宋_GB2312" pitchFamily="49" charset="-122"/>
              </a:rPr>
              <a:t>，交换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-1</a:t>
            </a:r>
            <a:r>
              <a:rPr lang="en-US" altLang="zh-CN" i="1" baseline="-25000" dirty="0">
                <a:ea typeface="仿宋_GB2312" pitchFamily="49" charset="-122"/>
              </a:rPr>
              <a:t> </a:t>
            </a:r>
            <a:r>
              <a:rPr lang="zh-CN" altLang="en-US" dirty="0">
                <a:ea typeface="仿宋_GB2312" pitchFamily="49" charset="-122"/>
              </a:rPr>
              <a:t>和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zh-CN" altLang="en-US" dirty="0">
                <a:ea typeface="仿宋_GB2312" pitchFamily="49" charset="-122"/>
              </a:rPr>
              <a:t>可得到一个更大的排列，而且是大于原来排列的最小排列。</a:t>
            </a:r>
            <a:endParaRPr lang="en-US" altLang="zh-CN" dirty="0">
              <a:ea typeface="仿宋_GB2312" pitchFamily="49" charset="-122"/>
            </a:endParaRPr>
          </a:p>
          <a:p>
            <a:pPr marL="361950" indent="-361950" eaLnBrk="1" hangingPunct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仿宋_GB2312" pitchFamily="49" charset="-122"/>
              </a:rPr>
              <a:t>          </a:t>
            </a:r>
            <a:r>
              <a:rPr lang="zh-CN" altLang="en-US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如</a:t>
            </a:r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234156</a:t>
            </a:r>
            <a:r>
              <a:rPr lang="zh-CN" altLang="en-US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，后面的下一个最大排列是</a:t>
            </a:r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234165</a:t>
            </a:r>
          </a:p>
          <a:p>
            <a:pPr marL="914400" lvl="1" indent="-514350" eaLnBrk="1" hangingPunct="1">
              <a:lnSpc>
                <a:spcPct val="130000"/>
              </a:lnSpc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zh-CN" altLang="en-US" dirty="0">
                <a:ea typeface="仿宋_GB2312" pitchFamily="49" charset="-122"/>
              </a:rPr>
              <a:t>如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-1</a:t>
            </a:r>
            <a:r>
              <a:rPr lang="en-US" altLang="zh-CN" dirty="0">
                <a:ea typeface="仿宋_GB2312" pitchFamily="49" charset="-122"/>
              </a:rPr>
              <a:t>&gt;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zh-CN" altLang="en-US" dirty="0">
                <a:ea typeface="仿宋_GB2312" pitchFamily="49" charset="-122"/>
              </a:rPr>
              <a:t>，这时看排列中最后三个数，如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-2</a:t>
            </a:r>
            <a:r>
              <a:rPr lang="en-US" altLang="zh-CN" dirty="0">
                <a:ea typeface="仿宋_GB2312" pitchFamily="49" charset="-122"/>
              </a:rPr>
              <a:t> &lt; 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-1</a:t>
            </a:r>
            <a:r>
              <a:rPr lang="en-US" altLang="zh-CN" i="1" baseline="-25000" dirty="0">
                <a:ea typeface="仿宋_GB2312" pitchFamily="49" charset="-122"/>
              </a:rPr>
              <a:t> </a:t>
            </a:r>
            <a:r>
              <a:rPr lang="zh-CN" altLang="en-US" dirty="0">
                <a:ea typeface="仿宋_GB2312" pitchFamily="49" charset="-122"/>
              </a:rPr>
              <a:t>，则将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-1</a:t>
            </a:r>
            <a:r>
              <a:rPr lang="zh-CN" altLang="en-US" dirty="0">
                <a:ea typeface="仿宋_GB2312" pitchFamily="49" charset="-122"/>
              </a:rPr>
              <a:t>和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zh-CN" altLang="en-US" dirty="0">
                <a:ea typeface="仿宋_GB2312" pitchFamily="49" charset="-122"/>
              </a:rPr>
              <a:t>中大于</a:t>
            </a:r>
            <a:r>
              <a:rPr lang="en-US" altLang="zh-CN" i="1" dirty="0">
                <a:ea typeface="仿宋_GB2312" pitchFamily="49" charset="-122"/>
              </a:rPr>
              <a:t>a</a:t>
            </a:r>
            <a:r>
              <a:rPr lang="en-US" altLang="zh-CN" i="1" baseline="-25000" dirty="0">
                <a:ea typeface="仿宋_GB2312" pitchFamily="49" charset="-122"/>
              </a:rPr>
              <a:t>n</a:t>
            </a:r>
            <a:r>
              <a:rPr lang="en-US" altLang="zh-CN" baseline="-25000" dirty="0">
                <a:ea typeface="仿宋_GB2312" pitchFamily="49" charset="-122"/>
              </a:rPr>
              <a:t>-2</a:t>
            </a:r>
            <a:r>
              <a:rPr lang="zh-CN" altLang="en-US" dirty="0">
                <a:ea typeface="仿宋_GB2312" pitchFamily="49" charset="-122"/>
              </a:rPr>
              <a:t>的较小的数放在</a:t>
            </a:r>
            <a:r>
              <a:rPr lang="en-US" altLang="zh-CN" i="1" dirty="0">
                <a:ea typeface="仿宋_GB2312" pitchFamily="49" charset="-122"/>
              </a:rPr>
              <a:t>n</a:t>
            </a:r>
            <a:r>
              <a:rPr lang="en-US" altLang="zh-CN" dirty="0">
                <a:ea typeface="仿宋_GB2312" pitchFamily="49" charset="-122"/>
              </a:rPr>
              <a:t>-2</a:t>
            </a:r>
            <a:r>
              <a:rPr lang="zh-CN" altLang="en-US" dirty="0">
                <a:ea typeface="仿宋_GB2312" pitchFamily="49" charset="-122"/>
              </a:rPr>
              <a:t>位置，剩下</a:t>
            </a:r>
            <a:r>
              <a:rPr lang="en-US" altLang="zh-CN" dirty="0">
                <a:ea typeface="仿宋_GB2312" pitchFamily="49" charset="-122"/>
              </a:rPr>
              <a:t>2</a:t>
            </a:r>
            <a:r>
              <a:rPr lang="zh-CN" altLang="en-US" dirty="0">
                <a:ea typeface="仿宋_GB2312" pitchFamily="49" charset="-122"/>
              </a:rPr>
              <a:t>个数按递增排序放在最后两个位置。</a:t>
            </a:r>
            <a:endParaRPr lang="en-US" altLang="zh-CN" dirty="0">
              <a:ea typeface="仿宋_GB2312" pitchFamily="49" charset="-122"/>
            </a:endParaRPr>
          </a:p>
          <a:p>
            <a:pPr marL="914400" lvl="1" indent="-514350" eaLnBrk="1" hangingPunct="1">
              <a:lnSpc>
                <a:spcPct val="13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      </a:t>
            </a:r>
            <a:r>
              <a:rPr lang="zh-CN" altLang="en-US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如</a:t>
            </a:r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234165</a:t>
            </a:r>
            <a:r>
              <a:rPr lang="zh-CN" altLang="en-US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，后面的下一个最大排列是</a:t>
            </a:r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ea typeface="仿宋_GB2312" pitchFamily="49" charset="-122"/>
              </a:rPr>
              <a:t>234516</a:t>
            </a: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8153400" cy="1000125"/>
          </a:xfrm>
        </p:spPr>
        <p:txBody>
          <a:bodyPr/>
          <a:lstStyle/>
          <a:p>
            <a:pPr eaLnBrk="1" hangingPunct="1"/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3.6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生成排列和组合</a:t>
            </a:r>
            <a:b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Generating Permutations and Combinations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95400"/>
            <a:ext cx="8501063" cy="5276850"/>
          </a:xfrm>
        </p:spPr>
        <p:txBody>
          <a:bodyPr/>
          <a:lstStyle/>
          <a:p>
            <a:pPr marL="361950" indent="-361950" eaLnBrk="1" hangingPunct="1">
              <a:lnSpc>
                <a:spcPct val="130000"/>
              </a:lnSpc>
              <a:spcBef>
                <a:spcPts val="600"/>
              </a:spcBef>
              <a:buClr>
                <a:srgbClr val="00A249"/>
              </a:buClr>
              <a:buFont typeface="Webdings" pitchFamily="18" charset="2"/>
              <a:buChar char="²"/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{1,2,…,n}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的排列算法是从一给定排列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…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按照字典顺序构造下一个排列的过程！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93700" lvl="1" indent="6350" eaLnBrk="1" hangingPunct="1">
              <a:lnSpc>
                <a:spcPct val="13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首先找到整数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和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使得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＜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，且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&gt;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+2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&gt;…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&gt;a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，把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大于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的最小整数换在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位置，再按照递增顺序从位置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列出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+1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到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中的剩余整数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 marL="393700" lvl="1" indent="-393700" eaLnBrk="1" hangingPunct="1">
              <a:lnSpc>
                <a:spcPct val="130000"/>
              </a:lnSpc>
              <a:spcBef>
                <a:spcPts val="2400"/>
              </a:spcBef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例：在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362541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后面按照字典顺序下一个最大的排列？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 marL="393700" lvl="1" indent="6350" eaLnBrk="1" hangingPunct="1">
              <a:lnSpc>
                <a:spcPct val="13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   按字典顺序生成整数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的排列。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7143750" y="5286375"/>
            <a:ext cx="1571625" cy="642938"/>
          </a:xfrm>
          <a:prstGeom prst="wedgeRoundRectCallout">
            <a:avLst>
              <a:gd name="adj1" fmla="val -36522"/>
              <a:gd name="adj2" fmla="val -1017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1"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364125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3838"/>
            <a:ext cx="8153400" cy="541337"/>
          </a:xfrm>
        </p:spPr>
        <p:txBody>
          <a:bodyPr/>
          <a:lstStyle/>
          <a:p>
            <a:pPr eaLnBrk="1" hangingPunct="1"/>
            <a:endParaRPr lang="zh-CN" altLang="zh-CN" sz="280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412875"/>
            <a:ext cx="8412163" cy="27305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定理</a:t>
            </a:r>
            <a:r>
              <a:rPr lang="en-US" altLang="zh-CN"/>
              <a:t>1</a:t>
            </a:r>
            <a:r>
              <a:rPr lang="zh-CN" altLang="en-US"/>
              <a:t>  用字典序排序方法可由</a:t>
            </a:r>
            <a:r>
              <a:rPr lang="en-US" altLang="zh-CN"/>
              <a:t>{1,2,3,…,</a:t>
            </a:r>
            <a:r>
              <a:rPr lang="en-US" altLang="zh-CN" i="1"/>
              <a:t>n</a:t>
            </a:r>
            <a:r>
              <a:rPr lang="en-US" altLang="zh-CN"/>
              <a:t>}</a:t>
            </a:r>
            <a:r>
              <a:rPr lang="zh-CN" altLang="en-US"/>
              <a:t>上的第一个排列</a:t>
            </a:r>
            <a:r>
              <a:rPr lang="en-US" altLang="zh-CN"/>
              <a:t>1,2,…,</a:t>
            </a:r>
            <a:r>
              <a:rPr lang="en-US" altLang="zh-CN" i="1"/>
              <a:t>n</a:t>
            </a:r>
            <a:r>
              <a:rPr lang="zh-CN" altLang="en-US"/>
              <a:t>（全顺序）开始，得到</a:t>
            </a:r>
            <a:r>
              <a:rPr lang="en-US" altLang="zh-CN" i="1"/>
              <a:t>n</a:t>
            </a:r>
            <a:r>
              <a:rPr lang="en-US" altLang="zh-CN"/>
              <a:t>! </a:t>
            </a:r>
            <a:r>
              <a:rPr lang="zh-CN" altLang="en-US"/>
              <a:t>个排列，且最后一个排列是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/>
              <a:t>-1,…, 2, 1</a:t>
            </a:r>
            <a:r>
              <a:rPr lang="zh-CN" altLang="en-US"/>
              <a:t>（全逆序）。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1">
              <a:defRPr/>
            </a:pPr>
            <a:endParaRPr lang="zh-CN" altLang="en-US">
              <a:ea typeface="华文细黑" pitchFamily="2" charset="-122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2071687" cy="54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字典序 排列算法</a:t>
            </a:r>
          </a:p>
        </p:txBody>
      </p:sp>
      <p:pic>
        <p:nvPicPr>
          <p:cNvPr id="6963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0"/>
            <a:ext cx="69484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643063" y="1111250"/>
            <a:ext cx="7500937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1643063" y="4000500"/>
            <a:ext cx="7500937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643063" y="2214563"/>
            <a:ext cx="7500937" cy="1587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1643063" y="3643313"/>
            <a:ext cx="7500937" cy="1587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95400"/>
            <a:ext cx="8643938" cy="52768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00A249"/>
              </a:buClr>
              <a:buFont typeface="Webdings" pitchFamily="18" charset="2"/>
              <a:buChar char="B"/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生成组合</a:t>
            </a:r>
            <a:r>
              <a:rPr lang="zh-CN" altLang="en-US" dirty="0"/>
              <a:t>（生成一个有穷集的元素的所有组合）</a:t>
            </a:r>
            <a:endParaRPr lang="en-US" altLang="zh-CN" dirty="0"/>
          </a:p>
          <a:p>
            <a:pPr marL="630238" lvl="1" indent="-230188" eaLnBrk="1" hangingPunct="1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ebdings" pitchFamily="18" charset="2"/>
              <a:buChar char="²"/>
              <a:defRPr/>
            </a:pPr>
            <a:r>
              <a:rPr lang="zh-CN" altLang="en-US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一个组合就是其一个子集，故可利用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7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70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sz="27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r>
              <a:rPr lang="en-US" altLang="zh-CN" sz="270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,…,</a:t>
            </a:r>
            <a:r>
              <a:rPr lang="en-US" altLang="zh-CN" sz="27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700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的子集与</a:t>
            </a:r>
            <a:r>
              <a:rPr lang="en-US" altLang="zh-CN" sz="27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位二进制串的一一对应关系来生成！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30288" lvl="2" indent="-230188" eaLnBrk="1" hangingPunct="1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从具有</a:t>
            </a:r>
            <a:r>
              <a:rPr lang="en-US" altLang="zh-CN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的二进制位串开始，找下一个最大的二进制展开式，直到找到</a:t>
            </a:r>
            <a:r>
              <a:rPr lang="en-US" altLang="zh-CN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为止。</a:t>
            </a:r>
            <a:endParaRPr lang="en-US" altLang="zh-C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30288" lvl="2" indent="-230188" eaLnBrk="1" hangingPunct="1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找下一个最大二进制展开式：先确定从右边起第一个不是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的位置，然后把这个位置右边的所有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变成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并且将这个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变成</a:t>
            </a:r>
            <a:r>
              <a:rPr lang="en-US" altLang="zh-CN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  <a:p>
            <a:pPr marL="630238" lvl="1" indent="-230188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如在</a:t>
            </a:r>
            <a:r>
              <a:rPr lang="en-US" altLang="zh-C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10001100111</a:t>
            </a:r>
            <a:r>
              <a:rPr lang="zh-CN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后面的下一个最大的二进制位串</a:t>
            </a:r>
          </a:p>
        </p:txBody>
      </p:sp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0" y="330993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0538" y="0"/>
            <a:ext cx="8153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i="0">
                <a:solidFill>
                  <a:schemeClr val="bg1"/>
                </a:solidFill>
              </a:rPr>
              <a:t>3.6 </a:t>
            </a:r>
            <a:r>
              <a:rPr lang="zh-CN" altLang="en-US" sz="3600" i="0">
                <a:solidFill>
                  <a:schemeClr val="bg1"/>
                </a:solidFill>
              </a:rPr>
              <a:t>生成排列和组合</a:t>
            </a:r>
            <a:br>
              <a:rPr lang="zh-CN" altLang="en-US" sz="2400" i="0">
                <a:solidFill>
                  <a:schemeClr val="bg1"/>
                </a:solidFill>
              </a:rPr>
            </a:br>
            <a:r>
              <a:rPr lang="en-US" altLang="zh-CN" sz="3200" i="0">
                <a:solidFill>
                  <a:schemeClr val="bg1"/>
                </a:solidFill>
                <a:ea typeface="黑体" pitchFamily="2" charset="-122"/>
              </a:rPr>
              <a:t>Generating Permutations and Combinations</a:t>
            </a:r>
            <a:endParaRPr lang="en-US" altLang="zh-CN" sz="3800" i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143625" y="5143500"/>
            <a:ext cx="2714625" cy="642938"/>
          </a:xfrm>
          <a:prstGeom prst="wedgeRoundRectCallout">
            <a:avLst>
              <a:gd name="adj1" fmla="val -73058"/>
              <a:gd name="adj2" fmla="val 404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10001101000</a:t>
            </a:r>
            <a:endParaRPr lang="zh-CN" altLang="en-US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ChangeArrowheads="1"/>
          </p:cNvSpPr>
          <p:nvPr/>
        </p:nvSpPr>
        <p:spPr bwMode="auto">
          <a:xfrm>
            <a:off x="0" y="330993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0538" y="0"/>
            <a:ext cx="8153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i="0">
                <a:solidFill>
                  <a:schemeClr val="bg1"/>
                </a:solidFill>
              </a:rPr>
              <a:t>3.6 </a:t>
            </a:r>
            <a:r>
              <a:rPr lang="zh-CN" altLang="en-US" sz="3600" i="0">
                <a:solidFill>
                  <a:schemeClr val="bg1"/>
                </a:solidFill>
              </a:rPr>
              <a:t>生成排列和组合</a:t>
            </a:r>
            <a:br>
              <a:rPr lang="zh-CN" altLang="en-US" sz="2400" i="0">
                <a:solidFill>
                  <a:schemeClr val="bg1"/>
                </a:solidFill>
              </a:rPr>
            </a:br>
            <a:r>
              <a:rPr lang="en-US" altLang="zh-CN" sz="3200" i="0">
                <a:solidFill>
                  <a:schemeClr val="bg1"/>
                </a:solidFill>
                <a:ea typeface="黑体" pitchFamily="2" charset="-122"/>
              </a:rPr>
              <a:t>Generating Permutations and Combinations</a:t>
            </a:r>
            <a:endParaRPr lang="en-US" altLang="zh-CN" sz="3800" i="0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928813"/>
            <a:ext cx="85725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214313" y="1357313"/>
            <a:ext cx="5929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生成下一个最大的二进制位串的算法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95400"/>
            <a:ext cx="8643938" cy="449103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00A249"/>
              </a:buClr>
              <a:buFont typeface="Webdings" pitchFamily="18" charset="2"/>
              <a:buChar char="B"/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生成集合</a:t>
            </a:r>
            <a:r>
              <a:rPr lang="en-US" altLang="zh-CN" dirty="0">
                <a:solidFill>
                  <a:srgbClr val="C00000"/>
                </a:solidFill>
              </a:rPr>
              <a:t>{1,2,…,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i="1" dirty="0">
                <a:solidFill>
                  <a:srgbClr val="C00000"/>
                </a:solidFill>
              </a:rPr>
              <a:t>r-</a:t>
            </a:r>
            <a:r>
              <a:rPr lang="zh-CN" altLang="en-US" dirty="0">
                <a:solidFill>
                  <a:srgbClr val="C00000"/>
                </a:solidFill>
              </a:rPr>
              <a:t>组合</a:t>
            </a:r>
            <a:endParaRPr lang="en-US" altLang="zh-CN" dirty="0">
              <a:solidFill>
                <a:srgbClr val="C00000"/>
              </a:solidFill>
            </a:endParaRPr>
          </a:p>
          <a:p>
            <a:pPr marL="898525" lvl="2" indent="-361950" eaLnBrk="1" hangingPunct="1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组合可以表示成一个长为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的序列，这个序列按照递增的顺序包含了这个子集中的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个元素，使用这些序列上的字典顺序可以列出这些组合。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98525" lvl="2" indent="-361950" eaLnBrk="1" hangingPunct="1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后面的下一个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组合：首先找到序列中使得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≠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的最后元素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，然后用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代替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，且对于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+2,…,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代替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如集合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{1,2,3,4,5,6}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{1,2,5,6}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后面的下一个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组合是？</a:t>
            </a:r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0" y="330993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0538" y="0"/>
            <a:ext cx="8153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i="0">
                <a:solidFill>
                  <a:schemeClr val="bg1"/>
                </a:solidFill>
              </a:rPr>
              <a:t>3.6 </a:t>
            </a:r>
            <a:r>
              <a:rPr lang="zh-CN" altLang="en-US" sz="3600" i="0">
                <a:solidFill>
                  <a:schemeClr val="bg1"/>
                </a:solidFill>
              </a:rPr>
              <a:t>生成排列和组合</a:t>
            </a:r>
            <a:br>
              <a:rPr lang="zh-CN" altLang="en-US" sz="2400" i="0">
                <a:solidFill>
                  <a:schemeClr val="bg1"/>
                </a:solidFill>
              </a:rPr>
            </a:br>
            <a:r>
              <a:rPr lang="en-US" altLang="zh-CN" sz="3200" i="0">
                <a:solidFill>
                  <a:schemeClr val="bg1"/>
                </a:solidFill>
                <a:ea typeface="黑体" pitchFamily="2" charset="-122"/>
              </a:rPr>
              <a:t>Generating Permutations and Combinations</a:t>
            </a:r>
            <a:endParaRPr lang="en-US" altLang="zh-CN" sz="3800" i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3" y="5786438"/>
            <a:ext cx="1517650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i="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{1,3,4,5}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ChangeArrowheads="1"/>
          </p:cNvSpPr>
          <p:nvPr/>
        </p:nvSpPr>
        <p:spPr bwMode="auto">
          <a:xfrm>
            <a:off x="0" y="330993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90538" y="0"/>
            <a:ext cx="8153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i="0">
                <a:solidFill>
                  <a:schemeClr val="bg1"/>
                </a:solidFill>
              </a:rPr>
              <a:t>3.6 </a:t>
            </a:r>
            <a:r>
              <a:rPr lang="zh-CN" altLang="en-US" sz="3600" i="0">
                <a:solidFill>
                  <a:schemeClr val="bg1"/>
                </a:solidFill>
              </a:rPr>
              <a:t>生成排列和组合</a:t>
            </a:r>
            <a:br>
              <a:rPr lang="zh-CN" altLang="en-US" sz="2400" i="0">
                <a:solidFill>
                  <a:schemeClr val="bg1"/>
                </a:solidFill>
              </a:rPr>
            </a:br>
            <a:r>
              <a:rPr lang="en-US" altLang="zh-CN" sz="3200" i="0">
                <a:solidFill>
                  <a:schemeClr val="bg1"/>
                </a:solidFill>
                <a:ea typeface="黑体" pitchFamily="2" charset="-122"/>
              </a:rPr>
              <a:t>Generating Permutations and Combinations</a:t>
            </a:r>
            <a:endParaRPr lang="en-US" altLang="zh-CN" sz="3800" i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1262063"/>
            <a:ext cx="55308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按字典序生成下一个</a:t>
            </a:r>
            <a:r>
              <a:rPr lang="en-US" altLang="zh-CN" dirty="0">
                <a:latin typeface="+mn-lt"/>
                <a:ea typeface="楷体_GB2312" pitchFamily="49" charset="-122"/>
              </a:rPr>
              <a:t>r-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组合的算法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857375"/>
            <a:ext cx="7875588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15913"/>
            <a:ext cx="7793037" cy="541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1~2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625601"/>
            <a:ext cx="8585200" cy="13033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pc="-100" dirty="0">
                <a:solidFill>
                  <a:schemeClr val="tx2"/>
                </a:solidFill>
                <a:ea typeface="楷体_GB2312" charset="-122"/>
              </a:rPr>
              <a:t>例</a:t>
            </a:r>
            <a:r>
              <a:rPr lang="en-US" altLang="zh-CN" spc="-100" dirty="0">
                <a:solidFill>
                  <a:schemeClr val="tx2"/>
                </a:solidFill>
                <a:ea typeface="楷体_GB2312" charset="-122"/>
              </a:rPr>
              <a:t>1  </a:t>
            </a:r>
            <a:r>
              <a:rPr lang="zh-CN" altLang="en-US" spc="-100" dirty="0">
                <a:ea typeface="楷体_GB2312" charset="-122"/>
              </a:rPr>
              <a:t>教室里有两排座位，每排</a:t>
            </a:r>
            <a:r>
              <a:rPr lang="en-US" altLang="zh-CN" spc="-100" dirty="0">
                <a:ea typeface="楷体_GB2312" charset="-122"/>
              </a:rPr>
              <a:t>8</a:t>
            </a:r>
            <a:r>
              <a:rPr lang="zh-CN" altLang="en-US" spc="-100" dirty="0">
                <a:ea typeface="楷体_GB2312" charset="-122"/>
              </a:rPr>
              <a:t>个。</a:t>
            </a:r>
            <a:r>
              <a:rPr lang="en-US" altLang="zh-CN" spc="-100" dirty="0">
                <a:ea typeface="楷体_GB2312" charset="-122"/>
              </a:rPr>
              <a:t>14</a:t>
            </a:r>
            <a:r>
              <a:rPr lang="zh-CN" altLang="en-US" spc="-100" dirty="0">
                <a:ea typeface="楷体_GB2312" charset="-122"/>
              </a:rPr>
              <a:t>个同学上课，</a:t>
            </a:r>
            <a:r>
              <a:rPr lang="en-US" altLang="zh-CN" spc="-100" dirty="0">
                <a:ea typeface="楷体_GB2312" charset="-122"/>
              </a:rPr>
              <a:t>5</a:t>
            </a:r>
            <a:r>
              <a:rPr lang="zh-CN" altLang="en-US" spc="-100" dirty="0">
                <a:ea typeface="楷体_GB2312" charset="-122"/>
              </a:rPr>
              <a:t>人喜欢前排，</a:t>
            </a:r>
            <a:r>
              <a:rPr lang="en-US" altLang="zh-CN" spc="-100" dirty="0">
                <a:ea typeface="楷体_GB2312" charset="-122"/>
              </a:rPr>
              <a:t>4</a:t>
            </a:r>
            <a:r>
              <a:rPr lang="zh-CN" altLang="en-US" spc="-100" dirty="0">
                <a:ea typeface="楷体_GB2312" charset="-122"/>
              </a:rPr>
              <a:t>人喜欢后排，求满足要求的坐法。</a:t>
            </a:r>
            <a:endParaRPr lang="en-US" altLang="zh-CN" spc="-100" dirty="0">
              <a:ea typeface="楷体_GB2312" charset="-122"/>
            </a:endParaRPr>
          </a:p>
        </p:txBody>
      </p:sp>
      <p:sp>
        <p:nvSpPr>
          <p:cNvPr id="103428" name="Rectangle 1028"/>
          <p:cNvSpPr>
            <a:spLocks noChangeArrowheads="1"/>
          </p:cNvSpPr>
          <p:nvPr/>
        </p:nvSpPr>
        <p:spPr bwMode="auto">
          <a:xfrm>
            <a:off x="1758950" y="2928939"/>
            <a:ext cx="6170613" cy="642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indent="374650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P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（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8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5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）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P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（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8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4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）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P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（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7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5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）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88" y="3786202"/>
            <a:ext cx="8358187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例</a:t>
            </a:r>
            <a:r>
              <a:rPr lang="en-US" altLang="zh-CN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2  </a:t>
            </a:r>
            <a:r>
              <a:rPr lang="zh-CN" altLang="en-US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假定一个推销员要访问</a:t>
            </a:r>
            <a:r>
              <a:rPr lang="en-US" altLang="zh-CN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8</a:t>
            </a:r>
            <a:r>
              <a:rPr lang="zh-CN" altLang="en-US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个不同城市，访问必须从某指定城市开始，但其他</a:t>
            </a:r>
            <a:r>
              <a:rPr lang="en-US" altLang="zh-CN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7</a:t>
            </a:r>
            <a:r>
              <a:rPr lang="zh-CN" altLang="en-US" i="0" spc="-100" dirty="0">
                <a:solidFill>
                  <a:schemeClr val="tx2"/>
                </a:solidFill>
                <a:latin typeface="+mn-lt"/>
                <a:ea typeface="楷体_GB2312" charset="-122"/>
              </a:rPr>
              <a:t>个城市的访问无次序要求，当访问这些城市，可以有多少种可能路径计算总距离。</a:t>
            </a:r>
            <a:endParaRPr lang="en-US" altLang="zh-CN" i="0" spc="-100" dirty="0">
              <a:solidFill>
                <a:schemeClr val="tx2"/>
              </a:solidFill>
              <a:latin typeface="+mn-lt"/>
              <a:ea typeface="楷体_GB2312" charset="-122"/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1770063" y="5572125"/>
            <a:ext cx="6088062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indent="374650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7*6*5*4*3*2*1=7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！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=P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（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7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，</a:t>
            </a: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7</a:t>
            </a:r>
            <a:r>
              <a:rPr lang="zh-CN" altLang="en-US" sz="3200" b="1" i="0" dirty="0">
                <a:solidFill>
                  <a:schemeClr val="tx2"/>
                </a:solidFill>
                <a:ea typeface="华文细黑" pitchFamily="2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 autoUpdateAnimBg="0"/>
      <p:bldP spid="7" grpId="0"/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285750"/>
            <a:ext cx="63182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i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练习</a:t>
            </a:r>
            <a:endParaRPr lang="en-US" altLang="zh-CN" sz="3600" i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95288" y="1628775"/>
            <a:ext cx="84201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altLang="zh-CN" b="1" i="0" kern="0" dirty="0">
                <a:latin typeface="+mn-lt"/>
                <a:ea typeface="楷体_GB2312" pitchFamily="49" charset="-122"/>
              </a:rPr>
              <a:t>20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个男士、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16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个女士，有多少种站法？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b="1" i="0" kern="0" dirty="0">
                <a:latin typeface="+mn-lt"/>
                <a:ea typeface="楷体_GB2312" pitchFamily="49" charset="-122"/>
              </a:rPr>
              <a:t>所有人站成一排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b="1" i="0" kern="0" dirty="0">
                <a:latin typeface="+mn-lt"/>
                <a:ea typeface="楷体_GB2312" pitchFamily="49" charset="-122"/>
              </a:rPr>
              <a:t>选出</a:t>
            </a:r>
            <a:r>
              <a:rPr lang="en-US" altLang="zh-CN" b="1" i="0" kern="0" dirty="0">
                <a:latin typeface="+mn-lt"/>
                <a:ea typeface="楷体_GB2312" pitchFamily="49" charset="-122"/>
              </a:rPr>
              <a:t>7</a:t>
            </a:r>
            <a:r>
              <a:rPr lang="zh-CN" altLang="en-US" b="1" i="0" kern="0" dirty="0">
                <a:latin typeface="+mn-lt"/>
                <a:ea typeface="楷体_GB2312" pitchFamily="49" charset="-122"/>
              </a:rPr>
              <a:t>个站成一排</a:t>
            </a: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b="1" i="0" kern="0" dirty="0">
                <a:latin typeface="+mn-lt"/>
                <a:ea typeface="楷体_GB2312" pitchFamily="49" charset="-122"/>
              </a:rPr>
              <a:t>所有人站成一排（女士在左、男士在右）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altLang="zh-CN" b="1" i="0" kern="0" dirty="0">
              <a:latin typeface="+mn-lt"/>
              <a:ea typeface="楷体_GB2312" pitchFamily="49" charset="-122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4930775" y="2574925"/>
            <a:ext cx="3455988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indent="374650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 dirty="0">
                <a:solidFill>
                  <a:schemeClr val="tx2"/>
                </a:solidFill>
                <a:ea typeface="华文细黑" pitchFamily="2" charset="-122"/>
              </a:rPr>
              <a:t>P(36, 36)=36!</a:t>
            </a: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4930775" y="3346450"/>
            <a:ext cx="3455988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indent="374650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>
                <a:solidFill>
                  <a:schemeClr val="tx2"/>
                </a:solidFill>
                <a:ea typeface="华文细黑" pitchFamily="2" charset="-122"/>
              </a:rPr>
              <a:t>P(36, 7)</a:t>
            </a:r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2627313" y="4508500"/>
            <a:ext cx="5759450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indent="374650" latinLnBrk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i="0">
                <a:solidFill>
                  <a:schemeClr val="tx2"/>
                </a:solidFill>
                <a:ea typeface="华文细黑" pitchFamily="2" charset="-122"/>
              </a:rPr>
              <a:t>P(16, 16)P(20, 20)=16!20!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6318250" cy="54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/Permutations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49375"/>
            <a:ext cx="8269288" cy="51514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排列的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函数表示</a:t>
            </a:r>
            <a:r>
              <a:rPr lang="zh-CN" altLang="en-US" b="1" dirty="0"/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        </a:t>
            </a:r>
            <a:r>
              <a:rPr lang="en-US" altLang="zh-CN" b="1" dirty="0"/>
              <a:t>|A| = </a:t>
            </a:r>
            <a:r>
              <a:rPr lang="en-US" altLang="zh-CN" b="1" i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B={1,2,…,</a:t>
            </a:r>
            <a:r>
              <a:rPr lang="en-US" altLang="zh-CN" b="1" i="1" dirty="0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，</a:t>
            </a:r>
            <a:r>
              <a:rPr lang="en-US" altLang="zh-CN" b="1" i="1" dirty="0"/>
              <a:t>r</a:t>
            </a:r>
            <a:r>
              <a:rPr lang="zh-CN" altLang="en-US" b="1" dirty="0"/>
              <a:t>≤</a:t>
            </a:r>
            <a:r>
              <a:rPr lang="en-US" altLang="zh-CN" b="1" i="1" dirty="0"/>
              <a:t>n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 B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A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）</a:t>
            </a:r>
            <a:r>
              <a:rPr lang="en-US" altLang="zh-CN" b="1" dirty="0">
                <a:sym typeface="Symbol" pitchFamily="18" charset="2"/>
              </a:rPr>
              <a:t>F</a:t>
            </a:r>
            <a:r>
              <a:rPr lang="zh-CN" altLang="en-US" b="1" dirty="0">
                <a:sym typeface="Symbol" pitchFamily="18" charset="2"/>
              </a:rPr>
              <a:t>是一个单射  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en-US" altLang="zh-CN" b="1" i="1" dirty="0"/>
              <a:t>r</a:t>
            </a:r>
            <a:r>
              <a:rPr lang="en-US" altLang="zh-CN" b="1" dirty="0"/>
              <a:t>-</a:t>
            </a:r>
            <a:r>
              <a:rPr lang="zh-CN" altLang="en-US" b="1" dirty="0"/>
              <a:t>排列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B</a:t>
            </a:r>
            <a:r>
              <a:rPr lang="zh-CN" altLang="en-US" b="1" dirty="0"/>
              <a:t>到</a:t>
            </a:r>
            <a:r>
              <a:rPr lang="en-US" altLang="zh-CN" b="1" dirty="0"/>
              <a:t>A</a:t>
            </a:r>
            <a:r>
              <a:rPr lang="zh-CN" altLang="en-US" b="1" dirty="0"/>
              <a:t>的所有</a:t>
            </a:r>
            <a:r>
              <a:rPr lang="zh-CN" altLang="en-US" b="1" dirty="0">
                <a:sym typeface="Symbol" pitchFamily="18" charset="2"/>
              </a:rPr>
              <a:t>单射总数 </a:t>
            </a:r>
            <a:r>
              <a:rPr lang="en-US" altLang="zh-CN" b="1" dirty="0">
                <a:sym typeface="Symbol" pitchFamily="18" charset="2"/>
              </a:rPr>
              <a:t>=</a:t>
            </a:r>
            <a:r>
              <a:rPr lang="zh-CN" altLang="en-US" b="1" dirty="0">
                <a:sym typeface="Symbol" pitchFamily="18" charset="2"/>
              </a:rPr>
              <a:t> </a:t>
            </a:r>
            <a:r>
              <a:rPr lang="en-US" altLang="zh-CN" b="1" dirty="0"/>
              <a:t>P(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r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7938"/>
            <a:ext cx="8501063" cy="5151437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/>
              <a:t>排列的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球盒模型表示</a:t>
            </a:r>
            <a:r>
              <a:rPr lang="zh-CN" altLang="en-US" b="1" dirty="0"/>
              <a:t>：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|A| = </a:t>
            </a:r>
            <a:r>
              <a:rPr lang="en-US" altLang="zh-CN" b="1" i="1" dirty="0"/>
              <a:t>n</a:t>
            </a:r>
            <a:r>
              <a:rPr lang="en-US" altLang="zh-CN" b="1" dirty="0"/>
              <a:t>            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zh-CN" altLang="en-US" b="1" dirty="0"/>
              <a:t>个盒子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B={1,2,…,</a:t>
            </a:r>
            <a:r>
              <a:rPr lang="en-US" altLang="zh-CN" b="1" i="1" dirty="0"/>
              <a:t>r</a:t>
            </a:r>
            <a:r>
              <a:rPr lang="en-US" altLang="zh-CN" b="1" dirty="0"/>
              <a:t>}   </a:t>
            </a:r>
            <a:r>
              <a:rPr lang="en-US" altLang="zh-CN" b="1" dirty="0">
                <a:sym typeface="Symbol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/>
              <a:t>r</a:t>
            </a:r>
            <a:r>
              <a:rPr lang="zh-CN" altLang="en-US" b="1" dirty="0"/>
              <a:t>个不同的球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/>
              <a:t>F:B</a:t>
            </a:r>
            <a:r>
              <a:rPr lang="en-US" altLang="zh-CN" b="1" dirty="0">
                <a:sym typeface="Symbol" pitchFamily="18" charset="2"/>
              </a:rPr>
              <a:t>A</a:t>
            </a:r>
            <a:r>
              <a:rPr lang="zh-CN" altLang="en-US" b="1" dirty="0">
                <a:sym typeface="Symbol" pitchFamily="18" charset="2"/>
              </a:rPr>
              <a:t>且是单射  </a:t>
            </a:r>
            <a:r>
              <a:rPr lang="zh-CN" altLang="en-US" b="1" dirty="0">
                <a:solidFill>
                  <a:srgbClr val="006C31"/>
                </a:solidFill>
                <a:sym typeface="Symbol" pitchFamily="18" charset="2"/>
              </a:rPr>
              <a:t>每个盒子最多放一个球的一放法</a:t>
            </a:r>
            <a:endParaRPr lang="en-US" altLang="zh-CN" b="1" dirty="0">
              <a:solidFill>
                <a:srgbClr val="006C31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6C31"/>
                </a:solidFill>
                <a:sym typeface="Symbol" pitchFamily="18" charset="2"/>
              </a:rPr>
              <a:t>		          </a:t>
            </a:r>
            <a:r>
              <a:rPr lang="zh-CN" altLang="en-US" b="1" dirty="0">
                <a:solidFill>
                  <a:srgbClr val="006C31"/>
                </a:solidFill>
                <a:sym typeface="Symbol" pitchFamily="18" charset="2"/>
              </a:rPr>
              <a:t> </a:t>
            </a:r>
            <a:r>
              <a:rPr lang="en-US" altLang="zh-CN" b="1" dirty="0">
                <a:solidFill>
                  <a:srgbClr val="006C31"/>
                </a:solidFill>
              </a:rPr>
              <a:t>A</a:t>
            </a:r>
            <a:r>
              <a:rPr lang="zh-CN" altLang="en-US" b="1" dirty="0">
                <a:solidFill>
                  <a:srgbClr val="006C31"/>
                </a:solidFill>
              </a:rPr>
              <a:t>的一个</a:t>
            </a:r>
            <a:r>
              <a:rPr lang="en-US" altLang="zh-CN" b="1" i="1" dirty="0">
                <a:solidFill>
                  <a:srgbClr val="006C31"/>
                </a:solidFill>
              </a:rPr>
              <a:t>r</a:t>
            </a:r>
            <a:r>
              <a:rPr lang="en-US" altLang="zh-CN" b="1" dirty="0">
                <a:solidFill>
                  <a:srgbClr val="006C31"/>
                </a:solidFill>
              </a:rPr>
              <a:t>-</a:t>
            </a:r>
            <a:r>
              <a:rPr lang="zh-CN" altLang="en-US" b="1" dirty="0">
                <a:solidFill>
                  <a:srgbClr val="006C31"/>
                </a:solidFill>
              </a:rPr>
              <a:t>排列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/>
              <a:t>B</a:t>
            </a:r>
            <a:r>
              <a:rPr lang="zh-CN" altLang="en-US" b="1" dirty="0"/>
              <a:t>到</a:t>
            </a:r>
            <a:r>
              <a:rPr lang="en-US" altLang="zh-CN" b="1" dirty="0"/>
              <a:t>A</a:t>
            </a:r>
            <a:r>
              <a:rPr lang="zh-CN" altLang="en-US" b="1" dirty="0"/>
              <a:t>的所有</a:t>
            </a:r>
            <a:r>
              <a:rPr lang="zh-CN" altLang="en-US" b="1" dirty="0">
                <a:sym typeface="Symbol" pitchFamily="18" charset="2"/>
              </a:rPr>
              <a:t>单射总数 </a:t>
            </a:r>
            <a:r>
              <a:rPr lang="en-US" altLang="zh-CN" b="1" dirty="0">
                <a:sym typeface="Symbol" pitchFamily="18" charset="2"/>
              </a:rPr>
              <a:t>= </a:t>
            </a:r>
            <a:r>
              <a:rPr lang="zh-CN" altLang="en-US" b="1" dirty="0"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6C31"/>
                </a:solidFill>
                <a:sym typeface="Symbol" pitchFamily="18" charset="2"/>
              </a:rPr>
              <a:t>球放入盒子的放法总数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6C31"/>
                </a:solidFill>
                <a:sym typeface="Symbol" pitchFamily="18" charset="2"/>
              </a:rPr>
              <a:t>                             </a:t>
            </a:r>
            <a:r>
              <a:rPr lang="en-US" altLang="zh-CN" b="1" dirty="0">
                <a:solidFill>
                  <a:srgbClr val="006C31"/>
                </a:solidFill>
                <a:sym typeface="Symbol" pitchFamily="18" charset="2"/>
              </a:rPr>
              <a:t>=</a:t>
            </a:r>
            <a:r>
              <a:rPr lang="zh-CN" altLang="en-US" b="1" dirty="0">
                <a:solidFill>
                  <a:srgbClr val="006C31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6C31"/>
                </a:solidFill>
              </a:rPr>
              <a:t>P(</a:t>
            </a:r>
            <a:r>
              <a:rPr lang="en-US" altLang="zh-CN" b="1" i="1" dirty="0" err="1">
                <a:solidFill>
                  <a:srgbClr val="006C31"/>
                </a:solidFill>
              </a:rPr>
              <a:t>n</a:t>
            </a:r>
            <a:r>
              <a:rPr lang="en-US" altLang="zh-CN" b="1" dirty="0" err="1">
                <a:solidFill>
                  <a:srgbClr val="006C31"/>
                </a:solidFill>
              </a:rPr>
              <a:t>,</a:t>
            </a:r>
            <a:r>
              <a:rPr lang="en-US" altLang="zh-CN" b="1" i="1" dirty="0" err="1">
                <a:solidFill>
                  <a:srgbClr val="006C31"/>
                </a:solidFill>
              </a:rPr>
              <a:t>r</a:t>
            </a:r>
            <a:r>
              <a:rPr lang="en-US" altLang="zh-CN" b="1" dirty="0">
                <a:solidFill>
                  <a:srgbClr val="006C31"/>
                </a:solidFill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285750"/>
            <a:ext cx="63182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排列</a:t>
            </a:r>
            <a:r>
              <a:rPr lang="en-US" altLang="zh-CN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/Permutations</a:t>
            </a:r>
            <a:endParaRPr lang="en-US" altLang="zh-CN" sz="3600" i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44475"/>
            <a:ext cx="6318250" cy="54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/Combinations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77938"/>
            <a:ext cx="8429684" cy="51514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定义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i="1" dirty="0"/>
              <a:t>n</a:t>
            </a:r>
            <a:r>
              <a:rPr lang="zh-CN" altLang="en-US" b="1" dirty="0"/>
              <a:t>个元素的集合</a:t>
            </a:r>
            <a:r>
              <a:rPr lang="en-US" altLang="zh-CN" b="1" dirty="0"/>
              <a:t>A</a:t>
            </a:r>
            <a:r>
              <a:rPr lang="zh-CN" altLang="en-US" b="1" dirty="0"/>
              <a:t>中任意选择</a:t>
            </a:r>
            <a:r>
              <a:rPr lang="en-US" altLang="zh-CN" b="1" i="1" dirty="0"/>
              <a:t>r</a:t>
            </a:r>
            <a:r>
              <a:rPr lang="zh-CN" altLang="en-US" b="1" dirty="0"/>
              <a:t>个（</a:t>
            </a:r>
            <a:r>
              <a:rPr lang="en-US" altLang="zh-CN" b="1" i="1" dirty="0"/>
              <a:t>r </a:t>
            </a:r>
            <a:r>
              <a:rPr lang="en-US" altLang="zh-CN" b="1" dirty="0">
                <a:sym typeface="Symbol" pitchFamily="18" charset="2"/>
              </a:rPr>
              <a:t> </a:t>
            </a:r>
            <a:r>
              <a:rPr lang="en-US" altLang="zh-CN" b="1" i="1" dirty="0"/>
              <a:t>n</a:t>
            </a:r>
            <a:r>
              <a:rPr lang="zh-CN" altLang="en-US" b="1" dirty="0"/>
              <a:t>）称为</a:t>
            </a:r>
            <a:r>
              <a:rPr lang="en-US" altLang="zh-CN" b="1" dirty="0"/>
              <a:t>A</a:t>
            </a:r>
            <a:r>
              <a:rPr lang="zh-CN" altLang="en-US" b="1" dirty="0"/>
              <a:t>的一个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组合</a:t>
            </a:r>
            <a:r>
              <a:rPr lang="en-US" altLang="zh-CN" b="1" dirty="0"/>
              <a:t>/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-Combination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2</a:t>
            </a:r>
            <a:r>
              <a:rPr lang="zh-CN" altLang="en-US" b="1" dirty="0"/>
              <a:t>： </a:t>
            </a:r>
            <a:r>
              <a:rPr lang="en-US" altLang="zh-CN" b="1" i="1" dirty="0"/>
              <a:t>n</a:t>
            </a:r>
            <a:r>
              <a:rPr lang="zh-CN" altLang="en-US" b="1" dirty="0"/>
              <a:t>个元素的集合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i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组合数</a:t>
            </a:r>
            <a:r>
              <a:rPr lang="zh-CN" altLang="en-US" b="1" dirty="0"/>
              <a:t>为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dirty="0"/>
          </a:p>
          <a:p>
            <a:pPr marL="0" indent="0" eaLnBrk="1" hangingPunct="1">
              <a:lnSpc>
                <a:spcPct val="20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en-US" altLang="zh-CN" b="1" dirty="0"/>
              <a:t>              </a:t>
            </a:r>
            <a:r>
              <a:rPr lang="zh-CN" altLang="en-US" b="1" dirty="0"/>
              <a:t>记为</a:t>
            </a:r>
            <a:r>
              <a:rPr lang="en-US" altLang="zh-CN" b="1" i="1" dirty="0">
                <a:solidFill>
                  <a:srgbClr val="C00000"/>
                </a:solidFill>
              </a:rPr>
              <a:t>C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</a:rPr>
              <a:t>n,r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182688" y="4143375"/>
          <a:ext cx="74183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2857320" imgH="419040" progId="Equation.3">
                  <p:embed/>
                </p:oleObj>
              </mc:Choice>
              <mc:Fallback>
                <p:oleObj name="Equation" r:id="rId4" imgW="2857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143375"/>
                        <a:ext cx="7418387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140700" cy="51514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200"/>
              <a:t>定理</a:t>
            </a:r>
            <a:r>
              <a:rPr lang="en-US" altLang="zh-CN" sz="3200"/>
              <a:t>2  </a:t>
            </a:r>
            <a:r>
              <a:rPr lang="zh-CN" altLang="en-US" sz="3200"/>
              <a:t>推论（组合推论） ：设</a:t>
            </a:r>
            <a:r>
              <a:rPr lang="en-US" altLang="zh-CN" sz="3200" i="1"/>
              <a:t>n</a:t>
            </a:r>
            <a:r>
              <a:rPr lang="zh-CN" altLang="en-US" sz="3200"/>
              <a:t>和</a:t>
            </a:r>
            <a:r>
              <a:rPr lang="en-US" altLang="zh-CN" sz="3200" i="1"/>
              <a:t>r</a:t>
            </a:r>
            <a:r>
              <a:rPr lang="zh-CN" altLang="en-US" sz="3200"/>
              <a:t>是满足</a:t>
            </a:r>
            <a:r>
              <a:rPr lang="en-US" altLang="zh-CN" sz="3200" i="1"/>
              <a:t>r</a:t>
            </a:r>
            <a:r>
              <a:rPr lang="zh-CN" altLang="en-US" sz="3200"/>
              <a:t>≤</a:t>
            </a:r>
            <a:r>
              <a:rPr lang="en-US" altLang="zh-CN" sz="3200" i="1"/>
              <a:t>n</a:t>
            </a:r>
            <a:r>
              <a:rPr lang="zh-CN" altLang="en-US" sz="3200"/>
              <a:t>的非负整数，那么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3200"/>
              <a:t>C(</a:t>
            </a:r>
            <a:r>
              <a:rPr lang="en-US" altLang="zh-CN" sz="3200" i="1"/>
              <a:t>n</a:t>
            </a:r>
            <a:r>
              <a:rPr lang="en-US" altLang="zh-CN" sz="3200"/>
              <a:t>, </a:t>
            </a:r>
            <a:r>
              <a:rPr lang="en-US" altLang="zh-CN" sz="3200" i="1"/>
              <a:t>r</a:t>
            </a:r>
            <a:r>
              <a:rPr lang="en-US" altLang="zh-CN" sz="3200"/>
              <a:t>)= C(</a:t>
            </a:r>
            <a:r>
              <a:rPr lang="en-US" altLang="zh-CN" sz="3200" i="1"/>
              <a:t>n</a:t>
            </a:r>
            <a:r>
              <a:rPr lang="en-US" altLang="zh-CN" sz="3200"/>
              <a:t>, </a:t>
            </a:r>
            <a:r>
              <a:rPr lang="en-US" altLang="zh-CN" sz="3200" i="1"/>
              <a:t>n</a:t>
            </a:r>
            <a:r>
              <a:rPr lang="en-US" altLang="zh-CN" sz="3200"/>
              <a:t>-</a:t>
            </a:r>
            <a:r>
              <a:rPr lang="en-US" altLang="zh-CN" sz="3200" i="1"/>
              <a:t>r</a:t>
            </a:r>
            <a:r>
              <a:rPr lang="en-US" altLang="zh-CN" sz="3200"/>
              <a:t>)</a:t>
            </a:r>
            <a:endParaRPr lang="zh-CN" altLang="en-US" sz="320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32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0063" y="315913"/>
            <a:ext cx="63182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组合</a:t>
            </a:r>
            <a:r>
              <a:rPr lang="en-US" altLang="zh-CN" sz="3600" i="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/Combinations</a:t>
            </a:r>
            <a:endParaRPr lang="en-US" altLang="zh-CN" sz="3600" i="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25711</TotalTime>
  <Words>2975</Words>
  <Application>Microsoft Office PowerPoint</Application>
  <PresentationFormat>全屏显示(4:3)</PresentationFormat>
  <Paragraphs>221</Paragraphs>
  <Slides>38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Times New Roman</vt:lpstr>
      <vt:lpstr>Wingdings</vt:lpstr>
      <vt:lpstr>Webdings</vt:lpstr>
      <vt:lpstr>宋体</vt:lpstr>
      <vt:lpstr>华文中宋</vt:lpstr>
      <vt:lpstr>楷体_GB2312</vt:lpstr>
      <vt:lpstr>Gulim</vt:lpstr>
      <vt:lpstr>B078</vt:lpstr>
      <vt:lpstr>Equation</vt:lpstr>
      <vt:lpstr>Chapter 3  计数</vt:lpstr>
      <vt:lpstr>PowerPoint 演示文稿</vt:lpstr>
      <vt:lpstr>3.3 排列与组合</vt:lpstr>
      <vt:lpstr>Example 1~2</vt:lpstr>
      <vt:lpstr>PowerPoint 演示文稿</vt:lpstr>
      <vt:lpstr>排列/Permutations</vt:lpstr>
      <vt:lpstr>PowerPoint 演示文稿</vt:lpstr>
      <vt:lpstr>组合/Combinations</vt:lpstr>
      <vt:lpstr>PowerPoint 演示文稿</vt:lpstr>
      <vt:lpstr>PowerPoint 演示文稿</vt:lpstr>
      <vt:lpstr>Example 4</vt:lpstr>
      <vt:lpstr>PowerPoint 演示文稿</vt:lpstr>
      <vt:lpstr>组合/Combinations</vt:lpstr>
      <vt:lpstr>PowerPoint 演示文稿</vt:lpstr>
      <vt:lpstr>作 业</vt:lpstr>
      <vt:lpstr>PowerPoint 演示文稿</vt:lpstr>
      <vt:lpstr>3.5 排列与组合的推广——r-可重排列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</vt:lpstr>
      <vt:lpstr>PowerPoint 演示文稿</vt:lpstr>
      <vt:lpstr>3.6 生成排列和组合 Generating Permutations and Combinations</vt:lpstr>
      <vt:lpstr>3.6 生成排列和组合 Generating Permutations and Combinations</vt:lpstr>
      <vt:lpstr>3.6 生成排列和组合 Generating Permutations and Combinations</vt:lpstr>
      <vt:lpstr>3.6 生成排列和组合 Generating Permutations and Combinations</vt:lpstr>
      <vt:lpstr>PowerPoint 演示文稿</vt:lpstr>
      <vt:lpstr>字典序 排列算法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云泷 段</cp:lastModifiedBy>
  <cp:revision>1549</cp:revision>
  <dcterms:created xsi:type="dcterms:W3CDTF">2001-07-18T23:57:34Z</dcterms:created>
  <dcterms:modified xsi:type="dcterms:W3CDTF">2020-04-01T04:18:56Z</dcterms:modified>
</cp:coreProperties>
</file>