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82" r:id="rId1"/>
  </p:sldMasterIdLst>
  <p:notesMasterIdLst>
    <p:notesMasterId r:id="rId58"/>
  </p:notesMasterIdLst>
  <p:handoutMasterIdLst>
    <p:handoutMasterId r:id="rId59"/>
  </p:handoutMasterIdLst>
  <p:sldIdLst>
    <p:sldId id="350" r:id="rId2"/>
    <p:sldId id="307" r:id="rId3"/>
    <p:sldId id="309" r:id="rId4"/>
    <p:sldId id="310" r:id="rId5"/>
    <p:sldId id="308"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49" r:id="rId35"/>
    <p:sldId id="339" r:id="rId36"/>
    <p:sldId id="341" r:id="rId37"/>
    <p:sldId id="340" r:id="rId38"/>
    <p:sldId id="342" r:id="rId39"/>
    <p:sldId id="343" r:id="rId40"/>
    <p:sldId id="344" r:id="rId41"/>
    <p:sldId id="290" r:id="rId42"/>
    <p:sldId id="345" r:id="rId43"/>
    <p:sldId id="291" r:id="rId44"/>
    <p:sldId id="292" r:id="rId45"/>
    <p:sldId id="293" r:id="rId46"/>
    <p:sldId id="294" r:id="rId47"/>
    <p:sldId id="295" r:id="rId48"/>
    <p:sldId id="346" r:id="rId49"/>
    <p:sldId id="296" r:id="rId50"/>
    <p:sldId id="297" r:id="rId51"/>
    <p:sldId id="298" r:id="rId52"/>
    <p:sldId id="299" r:id="rId53"/>
    <p:sldId id="300" r:id="rId54"/>
    <p:sldId id="305" r:id="rId55"/>
    <p:sldId id="347" r:id="rId56"/>
    <p:sldId id="306" r:id="rId57"/>
  </p:sldIdLst>
  <p:sldSz cx="12192000" cy="6858000"/>
  <p:notesSz cx="6858000" cy="9144000"/>
  <p:embeddedFontLst>
    <p:embeddedFont>
      <p:font typeface="楷体_GB2312" panose="02010600030101010101" charset="-122"/>
      <p:regular r:id="rId60"/>
    </p:embeddedFont>
    <p:embeddedFont>
      <p:font typeface="Calibri" panose="020F0502020204030204" pitchFamily="34" charset="0"/>
      <p:regular r:id="rId61"/>
      <p:bold r:id="rId62"/>
      <p:italic r:id="rId63"/>
      <p:boldItalic r:id="rId64"/>
    </p:embeddedFont>
    <p:embeddedFont>
      <p:font typeface="Gulim" panose="020B0600000101010101" pitchFamily="34" charset="-127"/>
      <p:regular r:id="rId65"/>
    </p:embeddedFont>
    <p:embeddedFont>
      <p:font typeface="黑体" panose="02010609060101010101" pitchFamily="49" charset="-122"/>
      <p:regular r:id="rId66"/>
    </p:embeddedFont>
    <p:embeddedFont>
      <p:font typeface="华文仿宋" panose="02010600040101010101" pitchFamily="2" charset="-122"/>
      <p:regular r:id="rId67"/>
    </p:embeddedFont>
    <p:embeddedFont>
      <p:font typeface="华文细黑" panose="02010600040101010101" pitchFamily="2" charset="-122"/>
      <p:regular r:id="rId68"/>
    </p:embeddedFont>
    <p:embeddedFont>
      <p:font typeface="华文中宋" panose="02010600040101010101" pitchFamily="2" charset="-122"/>
      <p:regular r:id="rId69"/>
    </p:embeddedFont>
    <p:embeddedFont>
      <p:font typeface="楷体" panose="02010609060101010101" pitchFamily="49" charset="-122"/>
      <p:regular r:id="rId70"/>
    </p:embeddedFont>
  </p:embeddedFontLst>
  <p:defaultTextStyle>
    <a:defPPr>
      <a:defRPr lang="ko-KR"/>
    </a:defPPr>
    <a:lvl1pPr algn="l" rtl="0" fontAlgn="base">
      <a:spcBef>
        <a:spcPct val="0"/>
      </a:spcBef>
      <a:spcAft>
        <a:spcPct val="0"/>
      </a:spcAft>
      <a:defRPr kumimoji="1" sz="2800" i="1" kern="1200">
        <a:solidFill>
          <a:schemeClr val="tx1"/>
        </a:solidFill>
        <a:latin typeface="Times New Roman" pitchFamily="18" charset="0"/>
        <a:ea typeface="华文细黑" charset="-122"/>
        <a:cs typeface="+mn-cs"/>
      </a:defRPr>
    </a:lvl1pPr>
    <a:lvl2pPr marL="4572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2pPr>
    <a:lvl3pPr marL="9144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3pPr>
    <a:lvl4pPr marL="13716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4pPr>
    <a:lvl5pPr marL="18288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5pPr>
    <a:lvl6pPr marL="2286000" algn="l" defTabSz="914400" rtl="0" eaLnBrk="1" latinLnBrk="0" hangingPunct="1">
      <a:defRPr kumimoji="1" sz="2800" i="1" kern="1200">
        <a:solidFill>
          <a:schemeClr val="tx1"/>
        </a:solidFill>
        <a:latin typeface="Times New Roman" pitchFamily="18" charset="0"/>
        <a:ea typeface="华文细黑" charset="-122"/>
        <a:cs typeface="+mn-cs"/>
      </a:defRPr>
    </a:lvl6pPr>
    <a:lvl7pPr marL="2743200" algn="l" defTabSz="914400" rtl="0" eaLnBrk="1" latinLnBrk="0" hangingPunct="1">
      <a:defRPr kumimoji="1" sz="2800" i="1" kern="1200">
        <a:solidFill>
          <a:schemeClr val="tx1"/>
        </a:solidFill>
        <a:latin typeface="Times New Roman" pitchFamily="18" charset="0"/>
        <a:ea typeface="华文细黑" charset="-122"/>
        <a:cs typeface="+mn-cs"/>
      </a:defRPr>
    </a:lvl7pPr>
    <a:lvl8pPr marL="3200400" algn="l" defTabSz="914400" rtl="0" eaLnBrk="1" latinLnBrk="0" hangingPunct="1">
      <a:defRPr kumimoji="1" sz="2800" i="1" kern="1200">
        <a:solidFill>
          <a:schemeClr val="tx1"/>
        </a:solidFill>
        <a:latin typeface="Times New Roman" pitchFamily="18" charset="0"/>
        <a:ea typeface="华文细黑" charset="-122"/>
        <a:cs typeface="+mn-cs"/>
      </a:defRPr>
    </a:lvl8pPr>
    <a:lvl9pPr marL="3657600" algn="l" defTabSz="914400" rtl="0" eaLnBrk="1" latinLnBrk="0" hangingPunct="1">
      <a:defRPr kumimoji="1" sz="2800" i="1" kern="1200">
        <a:solidFill>
          <a:schemeClr val="tx1"/>
        </a:solidFill>
        <a:latin typeface="Times New Roman" pitchFamily="18" charset="0"/>
        <a:ea typeface="华文细黑"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CC"/>
    <a:srgbClr val="00A249"/>
    <a:srgbClr val="FFCCFF"/>
    <a:srgbClr val="006C31"/>
    <a:srgbClr val="CC00CC"/>
    <a:srgbClr val="D1EDFF"/>
    <a:srgbClr val="7F7F7F"/>
    <a:srgbClr val="CCE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4" autoAdjust="0"/>
    <p:restoredTop sz="90000" autoAdjust="0"/>
  </p:normalViewPr>
  <p:slideViewPr>
    <p:cSldViewPr>
      <p:cViewPr varScale="1">
        <p:scale>
          <a:sx n="74" d="100"/>
          <a:sy n="74" d="100"/>
        </p:scale>
        <p:origin x="946" y="72"/>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0"/>
    </p:cViewPr>
  </p:sorterViewPr>
  <p:notesViewPr>
    <p:cSldViewPr>
      <p:cViewPr varScale="1">
        <p:scale>
          <a:sx n="51" d="100"/>
          <a:sy n="51" d="100"/>
        </p:scale>
        <p:origin x="-189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7.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5" Type="http://schemas.openxmlformats.org/officeDocument/2006/relationships/image" Target="../media/image31.emf"/><Relationship Id="rId4"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image" Target="../media/image33.emf"/><Relationship Id="rId1" Type="http://schemas.openxmlformats.org/officeDocument/2006/relationships/image" Target="../media/image32.emf"/><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000" i="0">
                <a:ea typeface="宋体" pitchFamily="2" charset="-122"/>
              </a:defRPr>
            </a:lvl1pPr>
          </a:lstStyle>
          <a:p>
            <a:pPr>
              <a:defRPr/>
            </a:pPr>
            <a:endParaRPr lang="zh-CN" altLang="en-US"/>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000" i="0">
                <a:ea typeface="宋体" pitchFamily="2" charset="-122"/>
              </a:defRPr>
            </a:lvl1pPr>
          </a:lstStyle>
          <a:p>
            <a:pPr>
              <a:defRPr/>
            </a:pPr>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000" i="0">
                <a:ea typeface="宋体" pitchFamily="2" charset="-122"/>
              </a:defRPr>
            </a:lvl1pPr>
          </a:lstStyle>
          <a:p>
            <a:pPr>
              <a:defRPr/>
            </a:pPr>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000" i="0">
                <a:ea typeface="宋体" pitchFamily="2" charset="-122"/>
              </a:defRPr>
            </a:lvl1pPr>
          </a:lstStyle>
          <a:p>
            <a:pPr>
              <a:defRPr/>
            </a:pPr>
            <a:fld id="{4A3C8E51-4467-40CE-BB1E-A0C4BCEDB2CA}" type="slidenum">
              <a:rPr lang="zh-CN" altLang="en-US"/>
              <a:pPr>
                <a:defRPr/>
              </a:pPr>
              <a:t>‹#›</a:t>
            </a:fld>
            <a:endParaRPr lang="en-US" altLang="zh-CN"/>
          </a:p>
        </p:txBody>
      </p:sp>
    </p:spTree>
    <p:extLst>
      <p:ext uri="{BB962C8B-B14F-4D97-AF65-F5344CB8AC3E}">
        <p14:creationId xmlns:p14="http://schemas.microsoft.com/office/powerpoint/2010/main" val="1123935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i="0">
                <a:latin typeface="Gulim" pitchFamily="34" charset="-127"/>
                <a:ea typeface="Gulim" pitchFamily="34" charset="-127"/>
              </a:defRPr>
            </a:lvl1pPr>
          </a:lstStyle>
          <a:p>
            <a:pPr>
              <a:defRPr/>
            </a:pPr>
            <a:endParaRPr lang="zh-CN" altLang="en-US"/>
          </a:p>
        </p:txBody>
      </p:sp>
      <p:sp>
        <p:nvSpPr>
          <p:cNvPr id="2508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i="0">
                <a:latin typeface="Gulim" pitchFamily="34" charset="-127"/>
                <a:ea typeface="Gulim" pitchFamily="34" charset="-127"/>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508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508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i="0">
                <a:latin typeface="Gulim" pitchFamily="34" charset="-127"/>
                <a:ea typeface="Gulim" pitchFamily="34" charset="-127"/>
              </a:defRPr>
            </a:lvl1pPr>
          </a:lstStyle>
          <a:p>
            <a:pPr>
              <a:defRPr/>
            </a:pPr>
            <a:endParaRPr lang="en-US" altLang="zh-CN"/>
          </a:p>
        </p:txBody>
      </p:sp>
      <p:sp>
        <p:nvSpPr>
          <p:cNvPr id="250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i="0">
                <a:latin typeface="Gulim" pitchFamily="34" charset="-127"/>
                <a:ea typeface="Gulim" pitchFamily="34" charset="-127"/>
              </a:defRPr>
            </a:lvl1pPr>
          </a:lstStyle>
          <a:p>
            <a:pPr>
              <a:defRPr/>
            </a:pPr>
            <a:fld id="{968AA29C-BB98-49C1-AC9F-D66618E268F4}" type="slidenum">
              <a:rPr lang="zh-CN" altLang="en-US"/>
              <a:pPr>
                <a:defRPr/>
              </a:pPr>
              <a:t>‹#›</a:t>
            </a:fld>
            <a:endParaRPr lang="en-US" altLang="zh-CN"/>
          </a:p>
        </p:txBody>
      </p:sp>
    </p:spTree>
    <p:extLst>
      <p:ext uri="{BB962C8B-B14F-4D97-AF65-F5344CB8AC3E}">
        <p14:creationId xmlns:p14="http://schemas.microsoft.com/office/powerpoint/2010/main" val="1849171416"/>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1pPr>
    <a:lvl2pPr marL="4572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2pPr>
    <a:lvl3pPr marL="9144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3pPr>
    <a:lvl4pPr marL="13716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4pPr>
    <a:lvl5pPr marL="18288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1</a:t>
            </a:fld>
            <a:endParaRPr lang="zh-CN" altLang="en-US"/>
          </a:p>
        </p:txBody>
      </p:sp>
    </p:spTree>
    <p:extLst>
      <p:ext uri="{BB962C8B-B14F-4D97-AF65-F5344CB8AC3E}">
        <p14:creationId xmlns:p14="http://schemas.microsoft.com/office/powerpoint/2010/main" val="4141736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只有一个台阶的方法数</a:t>
            </a:r>
            <a:r>
              <a:rPr lang="en-US" altLang="zh-CN" dirty="0"/>
              <a:t>h1…</a:t>
            </a:r>
          </a:p>
          <a:p>
            <a:r>
              <a:rPr lang="zh-CN" altLang="en-US" dirty="0"/>
              <a:t>最后一个台阶要么是跨</a:t>
            </a:r>
            <a:r>
              <a:rPr lang="en-US" altLang="zh-CN" dirty="0"/>
              <a:t>2</a:t>
            </a:r>
            <a:r>
              <a:rPr lang="zh-CN" altLang="en-US" dirty="0"/>
              <a:t>个台阶上来的，要么是跨一个台阶上来的，因此上来的方法数</a:t>
            </a:r>
            <a:r>
              <a:rPr lang="en-US" altLang="zh-CN" dirty="0"/>
              <a:t>=</a:t>
            </a:r>
            <a:r>
              <a:rPr lang="zh-CN" altLang="en-US" dirty="0"/>
              <a:t>跨一个台阶上来之前的</a:t>
            </a:r>
            <a:r>
              <a:rPr lang="en-US" altLang="zh-CN" dirty="0"/>
              <a:t>n-1</a:t>
            </a:r>
            <a:r>
              <a:rPr lang="zh-CN" altLang="en-US" dirty="0"/>
              <a:t>个台阶的上法 </a:t>
            </a:r>
            <a:r>
              <a:rPr lang="en-US" altLang="zh-CN" dirty="0"/>
              <a:t>+ </a:t>
            </a:r>
            <a:r>
              <a:rPr lang="zh-CN" altLang="en-US" dirty="0"/>
              <a:t>跨两个台阶上来之前的</a:t>
            </a:r>
            <a:r>
              <a:rPr lang="en-US" altLang="zh-CN" dirty="0"/>
              <a:t>n-2</a:t>
            </a:r>
            <a:r>
              <a:rPr lang="zh-CN" altLang="en-US" dirty="0"/>
              <a:t>个台阶的上法，即</a:t>
            </a:r>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11</a:t>
            </a:fld>
            <a:endParaRPr lang="zh-CN" altLang="en-US"/>
          </a:p>
        </p:txBody>
      </p:sp>
    </p:spTree>
    <p:extLst>
      <p:ext uri="{BB962C8B-B14F-4D97-AF65-F5344CB8AC3E}">
        <p14:creationId xmlns:p14="http://schemas.microsoft.com/office/powerpoint/2010/main" val="1316918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这个问题大家可能比较熟悉了。那么这个答案是多少呢？</a:t>
            </a:r>
            <a:endParaRPr lang="en-US" altLang="zh-CN" dirty="0"/>
          </a:p>
          <a:p>
            <a:r>
              <a:rPr lang="en-US" altLang="zh-CN" dirty="0"/>
              <a:t>N=1</a:t>
            </a:r>
            <a:r>
              <a:rPr lang="zh-CN" altLang="en-US" dirty="0"/>
              <a:t>，</a:t>
            </a:r>
            <a:r>
              <a:rPr lang="en-US" altLang="zh-CN" dirty="0"/>
              <a:t>1</a:t>
            </a:r>
            <a:r>
              <a:rPr lang="zh-CN" altLang="en-US" dirty="0"/>
              <a:t>次 </a:t>
            </a:r>
            <a:r>
              <a:rPr lang="en-US" altLang="zh-CN" dirty="0"/>
              <a:t>n=2</a:t>
            </a:r>
            <a:r>
              <a:rPr lang="zh-CN" altLang="en-US" dirty="0"/>
              <a:t>，</a:t>
            </a:r>
            <a:r>
              <a:rPr lang="en-US" altLang="zh-CN" dirty="0"/>
              <a:t>3</a:t>
            </a:r>
            <a:r>
              <a:rPr lang="zh-CN" altLang="en-US" dirty="0"/>
              <a:t>次</a:t>
            </a:r>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12</a:t>
            </a:fld>
            <a:endParaRPr lang="zh-CN" altLang="en-US"/>
          </a:p>
        </p:txBody>
      </p:sp>
    </p:spTree>
    <p:extLst>
      <p:ext uri="{BB962C8B-B14F-4D97-AF65-F5344CB8AC3E}">
        <p14:creationId xmlns:p14="http://schemas.microsoft.com/office/powerpoint/2010/main" val="2734173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lain" startAt="6"/>
            </a:pPr>
            <a:r>
              <a:rPr lang="zh-CN" altLang="en-US" dirty="0"/>
              <a:t>还需要有初始条件，很显然</a:t>
            </a:r>
            <a:endParaRPr lang="en-US" altLang="zh-CN" dirty="0"/>
          </a:p>
          <a:p>
            <a:pPr marL="228600" indent="-228600">
              <a:buNone/>
            </a:pPr>
            <a:r>
              <a:rPr lang="zh-CN" altLang="en-US" dirty="0"/>
              <a:t>大家可以思考当柱子数目大于</a:t>
            </a:r>
            <a:r>
              <a:rPr lang="en-US" altLang="zh-CN" dirty="0"/>
              <a:t>3</a:t>
            </a:r>
            <a:r>
              <a:rPr lang="zh-CN" altLang="en-US" dirty="0"/>
              <a:t>时，是否可以完成操作，有什么影响。</a:t>
            </a:r>
            <a:endParaRPr lang="en-US" altLang="zh-CN" dirty="0"/>
          </a:p>
          <a:p>
            <a:pPr marL="228600" indent="-228600">
              <a:buNone/>
            </a:pPr>
            <a:r>
              <a:rPr lang="zh-CN" altLang="en-US" dirty="0"/>
              <a:t>比如搬动次数肯定要减少，那当柱子数</a:t>
            </a:r>
            <a:r>
              <a:rPr lang="en-US" altLang="zh-CN" dirty="0"/>
              <a:t>n</a:t>
            </a:r>
            <a:r>
              <a:rPr lang="zh-CN" altLang="en-US" dirty="0"/>
              <a:t>为</a:t>
            </a:r>
            <a:r>
              <a:rPr lang="en-US" altLang="zh-CN" dirty="0"/>
              <a:t>k</a:t>
            </a:r>
            <a:r>
              <a:rPr lang="zh-CN" altLang="en-US" dirty="0"/>
              <a:t>时，要搬动的次数是多少呢？</a:t>
            </a:r>
            <a:endParaRPr lang="en-US" altLang="zh-CN" dirty="0"/>
          </a:p>
          <a:p>
            <a:pPr marL="228600" indent="-228600">
              <a:buNone/>
            </a:pPr>
            <a:r>
              <a:rPr lang="zh-CN" altLang="en-US" dirty="0"/>
              <a:t>这个问题到现在还未解决，</a:t>
            </a:r>
            <a:r>
              <a:rPr lang="en-US" altLang="zh-CN" dirty="0"/>
              <a:t>Brahma</a:t>
            </a:r>
            <a:r>
              <a:rPr lang="zh-CN" altLang="en-US" dirty="0"/>
              <a:t>问题或</a:t>
            </a:r>
            <a:r>
              <a:rPr lang="en-US" altLang="zh-CN" dirty="0" err="1"/>
              <a:t>Reve</a:t>
            </a:r>
            <a:r>
              <a:rPr lang="zh-CN" altLang="en-US" dirty="0"/>
              <a:t>问题。</a:t>
            </a:r>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13</a:t>
            </a:fld>
            <a:endParaRPr lang="zh-CN" altLang="en-US"/>
          </a:p>
        </p:txBody>
      </p:sp>
    </p:spTree>
    <p:extLst>
      <p:ext uri="{BB962C8B-B14F-4D97-AF65-F5344CB8AC3E}">
        <p14:creationId xmlns:p14="http://schemas.microsoft.com/office/powerpoint/2010/main" val="3823604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其中以</a:t>
            </a:r>
            <a:r>
              <a:rPr lang="en-US" altLang="zh-CN" dirty="0"/>
              <a:t>1</a:t>
            </a:r>
            <a:r>
              <a:rPr lang="en-US" altLang="zh-CN" baseline="0" dirty="0"/>
              <a:t> </a:t>
            </a:r>
            <a:r>
              <a:rPr lang="zh-CN" altLang="en-US" baseline="0" dirty="0"/>
              <a:t>结尾的最后一位肯定不会出现</a:t>
            </a:r>
            <a:r>
              <a:rPr lang="en-US" altLang="zh-CN" baseline="0" dirty="0"/>
              <a:t>2</a:t>
            </a:r>
            <a:r>
              <a:rPr lang="zh-CN" altLang="en-US" baseline="0" dirty="0"/>
              <a:t>个连续</a:t>
            </a:r>
            <a:r>
              <a:rPr lang="en-US" altLang="zh-CN" baseline="0" dirty="0"/>
              <a:t>0</a:t>
            </a:r>
            <a:r>
              <a:rPr lang="zh-CN" altLang="en-US" baseline="0" dirty="0"/>
              <a:t>，所以实际上以</a:t>
            </a:r>
            <a:r>
              <a:rPr lang="en-US" altLang="zh-CN" baseline="0" dirty="0"/>
              <a:t>1</a:t>
            </a:r>
            <a:r>
              <a:rPr lang="zh-CN" altLang="en-US" baseline="0" dirty="0"/>
              <a:t>结尾时的</a:t>
            </a:r>
            <a:r>
              <a:rPr lang="en-US" altLang="zh-CN" baseline="0" dirty="0"/>
              <a:t>an</a:t>
            </a:r>
            <a:r>
              <a:rPr lang="zh-CN" altLang="en-US" baseline="0" dirty="0"/>
              <a:t>等于剩下</a:t>
            </a:r>
            <a:r>
              <a:rPr lang="en-US" altLang="zh-CN" baseline="0" dirty="0"/>
              <a:t>n-1</a:t>
            </a:r>
            <a:r>
              <a:rPr lang="zh-CN" altLang="en-US" baseline="0" dirty="0"/>
              <a:t>位二进位串不含</a:t>
            </a:r>
            <a:r>
              <a:rPr lang="en-US" altLang="zh-CN" baseline="0" dirty="0"/>
              <a:t>2</a:t>
            </a:r>
            <a:r>
              <a:rPr lang="zh-CN" altLang="en-US" baseline="0" dirty="0"/>
              <a:t>个连续</a:t>
            </a:r>
            <a:r>
              <a:rPr lang="en-US" altLang="zh-CN" baseline="0" dirty="0"/>
              <a:t>0</a:t>
            </a:r>
            <a:r>
              <a:rPr lang="zh-CN" altLang="en-US" baseline="0" dirty="0"/>
              <a:t>的数目，即</a:t>
            </a:r>
            <a:r>
              <a:rPr lang="en-US" altLang="zh-CN" baseline="0" dirty="0"/>
              <a:t>an=an-1 </a:t>
            </a:r>
            <a:r>
              <a:rPr lang="zh-CN" altLang="en-US" baseline="0" dirty="0"/>
              <a:t>。</a:t>
            </a:r>
            <a:endParaRPr lang="en-US" altLang="zh-CN" baseline="0" dirty="0"/>
          </a:p>
          <a:p>
            <a:pPr eaLnBrk="1" hangingPunct="1">
              <a:spcBef>
                <a:spcPct val="0"/>
              </a:spcBef>
            </a:pPr>
            <a:r>
              <a:rPr lang="zh-CN" altLang="en-US" baseline="0" dirty="0"/>
              <a:t>以</a:t>
            </a:r>
            <a:r>
              <a:rPr lang="en-US" altLang="zh-CN" baseline="0" dirty="0"/>
              <a:t>0</a:t>
            </a:r>
            <a:r>
              <a:rPr lang="zh-CN" altLang="en-US" baseline="0" dirty="0"/>
              <a:t>结尾时，如果</a:t>
            </a:r>
            <a:r>
              <a:rPr lang="en-US" altLang="zh-CN" baseline="0" dirty="0"/>
              <a:t>n-1</a:t>
            </a:r>
            <a:r>
              <a:rPr lang="zh-CN" altLang="en-US" baseline="0" dirty="0"/>
              <a:t>位也是</a:t>
            </a:r>
            <a:r>
              <a:rPr lang="en-US" altLang="zh-CN" baseline="0" dirty="0"/>
              <a:t>0</a:t>
            </a:r>
            <a:r>
              <a:rPr lang="zh-CN" altLang="en-US" baseline="0" dirty="0"/>
              <a:t>，这就出现了</a:t>
            </a:r>
            <a:r>
              <a:rPr lang="en-US" altLang="zh-CN" baseline="0" dirty="0"/>
              <a:t>2</a:t>
            </a:r>
            <a:r>
              <a:rPr lang="zh-CN" altLang="en-US" baseline="0" dirty="0"/>
              <a:t>个连续</a:t>
            </a:r>
            <a:r>
              <a:rPr lang="en-US" altLang="zh-CN" baseline="0" dirty="0"/>
              <a:t>0</a:t>
            </a:r>
            <a:r>
              <a:rPr lang="zh-CN" altLang="en-US" baseline="0" dirty="0"/>
              <a:t>，不在计数范围，只需要考虑末</a:t>
            </a:r>
            <a:r>
              <a:rPr lang="en-US" altLang="zh-CN" baseline="0" dirty="0"/>
              <a:t>2</a:t>
            </a:r>
            <a:r>
              <a:rPr lang="zh-CN" altLang="en-US" baseline="0" dirty="0"/>
              <a:t>位为</a:t>
            </a:r>
            <a:r>
              <a:rPr lang="en-US" altLang="zh-CN" baseline="0" dirty="0"/>
              <a:t>10</a:t>
            </a:r>
            <a:r>
              <a:rPr lang="zh-CN" altLang="en-US" baseline="0" dirty="0"/>
              <a:t>时情况即可，这时，</a:t>
            </a:r>
            <a:r>
              <a:rPr lang="en-US" altLang="zh-CN" baseline="0" dirty="0"/>
              <a:t>an</a:t>
            </a:r>
            <a:r>
              <a:rPr lang="zh-CN" altLang="en-US" baseline="0" dirty="0"/>
              <a:t>等于剩下</a:t>
            </a:r>
            <a:r>
              <a:rPr lang="en-US" altLang="zh-CN" baseline="0" dirty="0"/>
              <a:t>n-2</a:t>
            </a:r>
            <a:r>
              <a:rPr lang="zh-CN" altLang="en-US" baseline="0" dirty="0"/>
              <a:t>位二进位串中不含</a:t>
            </a:r>
            <a:r>
              <a:rPr lang="en-US" altLang="zh-CN" baseline="0" dirty="0"/>
              <a:t>2</a:t>
            </a:r>
            <a:r>
              <a:rPr lang="zh-CN" altLang="en-US" baseline="0" dirty="0"/>
              <a:t>个连续</a:t>
            </a:r>
            <a:r>
              <a:rPr lang="en-US" altLang="zh-CN" baseline="0" dirty="0"/>
              <a:t>0</a:t>
            </a:r>
            <a:r>
              <a:rPr lang="zh-CN" altLang="en-US" baseline="0" dirty="0"/>
              <a:t>的数目。</a:t>
            </a:r>
            <a:r>
              <a:rPr lang="en-US" altLang="zh-CN" baseline="0" dirty="0"/>
              <a:t>an=an-2 </a:t>
            </a:r>
          </a:p>
          <a:p>
            <a:pPr eaLnBrk="1" hangingPunct="1">
              <a:spcBef>
                <a:spcPct val="0"/>
              </a:spcBef>
            </a:pPr>
            <a:r>
              <a:rPr lang="zh-CN" altLang="en-US" baseline="0" dirty="0"/>
              <a:t>因此，利用求和法则，</a:t>
            </a:r>
            <a:r>
              <a:rPr lang="en-US" altLang="zh-CN" baseline="0" dirty="0"/>
              <a:t>an</a:t>
            </a:r>
            <a:r>
              <a:rPr lang="zh-CN" altLang="en-US" baseline="0" dirty="0"/>
              <a:t>等于两种情况计数之和。</a:t>
            </a:r>
            <a:endParaRPr lang="en-US" altLang="zh-CN" dirty="0"/>
          </a:p>
          <a:p>
            <a:pPr eaLnBrk="1" hangingPunct="1">
              <a:spcBef>
                <a:spcPct val="0"/>
              </a:spcBef>
            </a:pPr>
            <a:r>
              <a:rPr lang="zh-CN" altLang="en-US" dirty="0"/>
              <a:t>用递推关系计数</a:t>
            </a:r>
          </a:p>
        </p:txBody>
      </p:sp>
      <p:sp>
        <p:nvSpPr>
          <p:cNvPr id="727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F85624-FEBD-4097-B306-615DFD11C1B7}" type="slidenum">
              <a:rPr lang="zh-CN" altLang="en-US" smtClean="0"/>
              <a:pPr/>
              <a:t>14</a:t>
            </a:fld>
            <a:endParaRPr lang="zh-CN" altLang="en-US"/>
          </a:p>
        </p:txBody>
      </p:sp>
    </p:spTree>
    <p:extLst>
      <p:ext uri="{BB962C8B-B14F-4D97-AF65-F5344CB8AC3E}">
        <p14:creationId xmlns:p14="http://schemas.microsoft.com/office/powerpoint/2010/main" val="626520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用递推关系计数</a:t>
            </a:r>
            <a:r>
              <a:rPr lang="en-US" altLang="zh-CN" dirty="0">
                <a:latin typeface="Times New Roman" pitchFamily="18" charset="0"/>
                <a:ea typeface="楷体_GB2312" pitchFamily="49" charset="-122"/>
                <a:cs typeface="Times New Roman" pitchFamily="18" charset="0"/>
              </a:rPr>
              <a:t>,</a:t>
            </a:r>
          </a:p>
          <a:p>
            <a:pPr eaLnBrk="1" hangingPunct="1">
              <a:spcBef>
                <a:spcPct val="0"/>
              </a:spcBef>
            </a:pPr>
            <a:r>
              <a:rPr lang="en-US" altLang="zh-CN" i="1" dirty="0">
                <a:latin typeface="Times New Roman" pitchFamily="18" charset="0"/>
                <a:ea typeface="楷体_GB2312" pitchFamily="49" charset="-122"/>
                <a:cs typeface="Times New Roman" pitchFamily="18" charset="0"/>
              </a:rPr>
              <a:t> a</a:t>
            </a:r>
            <a:r>
              <a:rPr lang="en-US" altLang="zh-CN" baseline="-25000" dirty="0">
                <a:latin typeface="Times New Roman" pitchFamily="18" charset="0"/>
                <a:ea typeface="楷体_GB2312" pitchFamily="49" charset="-122"/>
                <a:cs typeface="Times New Roman" pitchFamily="18" charset="0"/>
              </a:rPr>
              <a:t>5</a:t>
            </a:r>
            <a:r>
              <a:rPr lang="en-US" altLang="zh-CN" dirty="0">
                <a:latin typeface="Times New Roman" pitchFamily="18" charset="0"/>
                <a:ea typeface="楷体_GB2312" pitchFamily="49" charset="-122"/>
                <a:cs typeface="Times New Roman" pitchFamily="18" charset="0"/>
              </a:rPr>
              <a:t>=11</a:t>
            </a:r>
          </a:p>
          <a:p>
            <a:pPr eaLnBrk="1" hangingPunct="1">
              <a:spcBef>
                <a:spcPct val="0"/>
              </a:spcBef>
            </a:pPr>
            <a:r>
              <a:rPr lang="zh-CN" altLang="en-US" dirty="0">
                <a:latin typeface="Times New Roman" pitchFamily="18" charset="0"/>
                <a:ea typeface="楷体_GB2312" pitchFamily="49" charset="-122"/>
                <a:cs typeface="Times New Roman" pitchFamily="18" charset="0"/>
              </a:rPr>
              <a:t>思考：平面上</a:t>
            </a:r>
            <a:r>
              <a:rPr lang="en-US" altLang="zh-CN" dirty="0">
                <a:latin typeface="Times New Roman" pitchFamily="18" charset="0"/>
                <a:ea typeface="楷体_GB2312" pitchFamily="49" charset="-122"/>
                <a:cs typeface="Times New Roman" pitchFamily="18" charset="0"/>
              </a:rPr>
              <a:t>n</a:t>
            </a:r>
            <a:r>
              <a:rPr lang="zh-CN" altLang="en-US" dirty="0">
                <a:latin typeface="Times New Roman" pitchFamily="18" charset="0"/>
                <a:ea typeface="楷体_GB2312" pitchFamily="49" charset="-122"/>
                <a:cs typeface="Times New Roman" pitchFamily="18" charset="0"/>
              </a:rPr>
              <a:t>个相互交叠的圆，共把平面分成多少个区域？（任两个圆交于不同的两点，任三个圆无公共交点）。</a:t>
            </a:r>
            <a:endParaRPr lang="en-US" altLang="zh-CN" dirty="0">
              <a:latin typeface="Times New Roman" pitchFamily="18" charset="0"/>
              <a:ea typeface="楷体_GB2312" pitchFamily="49" charset="-122"/>
              <a:cs typeface="Times New Roman" pitchFamily="18" charset="0"/>
            </a:endParaRPr>
          </a:p>
          <a:p>
            <a:pPr eaLnBrk="1" hangingPunct="1">
              <a:spcBef>
                <a:spcPct val="0"/>
              </a:spcBef>
            </a:pPr>
            <a:r>
              <a:rPr lang="zh-CN" altLang="en-US" dirty="0">
                <a:latin typeface="Times New Roman" pitchFamily="18" charset="0"/>
                <a:ea typeface="楷体_GB2312" pitchFamily="49" charset="-122"/>
                <a:cs typeface="Times New Roman" pitchFamily="18" charset="0"/>
              </a:rPr>
              <a:t>解：</a:t>
            </a:r>
            <a:r>
              <a:rPr lang="en-US" altLang="zh-CN" dirty="0">
                <a:latin typeface="Times New Roman" pitchFamily="18" charset="0"/>
                <a:ea typeface="楷体_GB2312" pitchFamily="49" charset="-122"/>
                <a:cs typeface="Times New Roman" pitchFamily="18" charset="0"/>
              </a:rPr>
              <a:t>h1=2</a:t>
            </a:r>
            <a:r>
              <a:rPr lang="zh-CN" altLang="en-US" dirty="0">
                <a:latin typeface="Times New Roman" pitchFamily="18" charset="0"/>
                <a:ea typeface="楷体_GB2312" pitchFamily="49" charset="-122"/>
                <a:cs typeface="Times New Roman" pitchFamily="18" charset="0"/>
              </a:rPr>
              <a:t>；</a:t>
            </a:r>
            <a:r>
              <a:rPr lang="en-US" altLang="zh-CN" dirty="0">
                <a:latin typeface="Times New Roman" pitchFamily="18" charset="0"/>
                <a:ea typeface="楷体_GB2312" pitchFamily="49" charset="-122"/>
                <a:cs typeface="Times New Roman" pitchFamily="18" charset="0"/>
              </a:rPr>
              <a:t>h2=4</a:t>
            </a:r>
            <a:r>
              <a:rPr lang="zh-CN" altLang="en-US" dirty="0">
                <a:latin typeface="Times New Roman" pitchFamily="18" charset="0"/>
                <a:ea typeface="楷体_GB2312" pitchFamily="49" charset="-122"/>
                <a:cs typeface="Times New Roman" pitchFamily="18" charset="0"/>
              </a:rPr>
              <a:t>；</a:t>
            </a:r>
            <a:r>
              <a:rPr lang="en-US" altLang="zh-CN" dirty="0">
                <a:latin typeface="Times New Roman" pitchFamily="18" charset="0"/>
                <a:ea typeface="楷体_GB2312" pitchFamily="49" charset="-122"/>
                <a:cs typeface="Times New Roman" pitchFamily="18" charset="0"/>
              </a:rPr>
              <a:t>h3=8</a:t>
            </a:r>
            <a:r>
              <a:rPr lang="zh-CN" altLang="en-US" dirty="0">
                <a:latin typeface="Times New Roman" pitchFamily="18" charset="0"/>
                <a:ea typeface="楷体_GB2312" pitchFamily="49" charset="-122"/>
                <a:cs typeface="Times New Roman" pitchFamily="18" charset="0"/>
              </a:rPr>
              <a:t>；</a:t>
            </a:r>
            <a:r>
              <a:rPr lang="en-US" altLang="zh-CN" dirty="0">
                <a:latin typeface="Times New Roman" pitchFamily="18" charset="0"/>
                <a:ea typeface="楷体_GB2312" pitchFamily="49" charset="-122"/>
                <a:cs typeface="Times New Roman" pitchFamily="18" charset="0"/>
              </a:rPr>
              <a:t>h4=</a:t>
            </a:r>
            <a:r>
              <a:rPr lang="zh-CN" altLang="en-US" dirty="0">
                <a:latin typeface="Times New Roman" pitchFamily="18" charset="0"/>
                <a:ea typeface="楷体_GB2312" pitchFamily="49" charset="-122"/>
                <a:cs typeface="Times New Roman" pitchFamily="18" charset="0"/>
              </a:rPr>
              <a:t>？新圆和就圆有</a:t>
            </a:r>
            <a:r>
              <a:rPr lang="en-US" altLang="zh-CN" dirty="0">
                <a:latin typeface="Times New Roman" pitchFamily="18" charset="0"/>
                <a:ea typeface="楷体_GB2312" pitchFamily="49" charset="-122"/>
                <a:cs typeface="Times New Roman" pitchFamily="18" charset="0"/>
              </a:rPr>
              <a:t>2(n-1)</a:t>
            </a:r>
            <a:r>
              <a:rPr lang="zh-CN" altLang="en-US" dirty="0">
                <a:latin typeface="Times New Roman" pitchFamily="18" charset="0"/>
                <a:ea typeface="楷体_GB2312" pitchFamily="49" charset="-122"/>
                <a:cs typeface="Times New Roman" pitchFamily="18" charset="0"/>
              </a:rPr>
              <a:t>个交点，将新圆分成</a:t>
            </a:r>
            <a:r>
              <a:rPr lang="en-US" altLang="zh-CN" dirty="0">
                <a:latin typeface="Times New Roman" pitchFamily="18" charset="0"/>
                <a:ea typeface="楷体_GB2312" pitchFamily="49" charset="-122"/>
                <a:cs typeface="Times New Roman" pitchFamily="18" charset="0"/>
              </a:rPr>
              <a:t>2(n-1)</a:t>
            </a:r>
            <a:r>
              <a:rPr lang="zh-CN" altLang="en-US" dirty="0">
                <a:latin typeface="Times New Roman" pitchFamily="18" charset="0"/>
                <a:ea typeface="楷体_GB2312" pitchFamily="49" charset="-122"/>
                <a:cs typeface="Times New Roman" pitchFamily="18" charset="0"/>
              </a:rPr>
              <a:t>个弧段，每个弧段把原来的区域一分为二，故新增</a:t>
            </a:r>
            <a:r>
              <a:rPr lang="en-US" altLang="zh-CN" dirty="0">
                <a:latin typeface="Times New Roman" pitchFamily="18" charset="0"/>
                <a:ea typeface="楷体_GB2312" pitchFamily="49" charset="-122"/>
                <a:cs typeface="Times New Roman" pitchFamily="18" charset="0"/>
              </a:rPr>
              <a:t>2(n-1)</a:t>
            </a:r>
            <a:r>
              <a:rPr lang="zh-CN" altLang="en-US" dirty="0">
                <a:latin typeface="Times New Roman" pitchFamily="18" charset="0"/>
                <a:ea typeface="楷体_GB2312" pitchFamily="49" charset="-122"/>
                <a:cs typeface="Times New Roman" pitchFamily="18" charset="0"/>
              </a:rPr>
              <a:t>个区域，因此</a:t>
            </a:r>
            <a:r>
              <a:rPr lang="en-US" altLang="zh-CN" dirty="0" err="1">
                <a:latin typeface="Times New Roman" pitchFamily="18" charset="0"/>
                <a:ea typeface="楷体_GB2312" pitchFamily="49" charset="-122"/>
                <a:cs typeface="Times New Roman" pitchFamily="18" charset="0"/>
              </a:rPr>
              <a:t>hn</a:t>
            </a:r>
            <a:r>
              <a:rPr lang="en-US" altLang="zh-CN" dirty="0">
                <a:latin typeface="Times New Roman" pitchFamily="18" charset="0"/>
                <a:ea typeface="楷体_GB2312" pitchFamily="49" charset="-122"/>
                <a:cs typeface="Times New Roman" pitchFamily="18" charset="0"/>
              </a:rPr>
              <a:t>=hn-1+2(n-1)     </a:t>
            </a:r>
            <a:r>
              <a:rPr lang="zh-CN" altLang="en-US" dirty="0">
                <a:latin typeface="Times New Roman" pitchFamily="18" charset="0"/>
                <a:ea typeface="楷体_GB2312" pitchFamily="49" charset="-122"/>
                <a:cs typeface="Times New Roman" pitchFamily="18" charset="0"/>
              </a:rPr>
              <a:t>画图。</a:t>
            </a:r>
            <a:endParaRPr lang="zh-CN" altLang="en-US" dirty="0"/>
          </a:p>
        </p:txBody>
      </p:sp>
      <p:sp>
        <p:nvSpPr>
          <p:cNvPr id="737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AB406B6-74F9-489D-9B48-0451773E2747}" type="slidenum">
              <a:rPr lang="zh-CN" altLang="en-US" smtClean="0"/>
              <a:pPr/>
              <a:t>15</a:t>
            </a:fld>
            <a:endParaRPr lang="zh-CN" altLang="en-US"/>
          </a:p>
        </p:txBody>
      </p:sp>
    </p:spTree>
    <p:extLst>
      <p:ext uri="{BB962C8B-B14F-4D97-AF65-F5344CB8AC3E}">
        <p14:creationId xmlns:p14="http://schemas.microsoft.com/office/powerpoint/2010/main" val="56829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通过前面的多个例子，可以看出，在计数时经常建立的模型是递推关系，如何求解这些递推关系，以解决计数问题呢？</a:t>
            </a:r>
            <a:endParaRPr lang="en-US" altLang="zh-CN" dirty="0"/>
          </a:p>
          <a:p>
            <a:pPr eaLnBrk="1" hangingPunct="1">
              <a:spcBef>
                <a:spcPct val="0"/>
              </a:spcBef>
            </a:pPr>
            <a:r>
              <a:rPr lang="zh-CN" altLang="en-US" dirty="0"/>
              <a:t>下面来学习下递推关系的求解方法，前面已经学习了</a:t>
            </a:r>
            <a:endParaRPr lang="en-US" altLang="zh-CN" dirty="0"/>
          </a:p>
          <a:p>
            <a:pPr eaLnBrk="1" hangingPunct="1">
              <a:spcBef>
                <a:spcPct val="0"/>
              </a:spcBef>
            </a:pPr>
            <a:r>
              <a:rPr lang="zh-CN" altLang="en-US" dirty="0"/>
              <a:t>用迭代法和递归法求解递推关系，方法比较简单。除此之外呢，还有一些求解方法，比如特征根法和生成函数法，因为生成函数法较难，以后只有在研究生进一步学习图像、图形处理等较难算法时会用到，因此这里就不学习了，重点主要是学习特征根法。</a:t>
            </a:r>
            <a:endParaRPr lang="en-US" altLang="zh-CN" dirty="0"/>
          </a:p>
          <a:p>
            <a:pPr eaLnBrk="1" hangingPunct="1">
              <a:spcBef>
                <a:spcPct val="0"/>
              </a:spcBef>
            </a:pPr>
            <a:r>
              <a:rPr lang="zh-CN" altLang="en-US" dirty="0"/>
              <a:t>那么特征根法主要适用于求什么样的递推关系呢？是不是任何类型的递推关系都可以求解呢？</a:t>
            </a:r>
          </a:p>
        </p:txBody>
      </p:sp>
      <p:sp>
        <p:nvSpPr>
          <p:cNvPr id="747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F48B202-386F-4673-8FC7-C6806CCBD643}" type="slidenum">
              <a:rPr lang="zh-CN" altLang="en-US" smtClean="0"/>
              <a:pPr/>
              <a:t>16</a:t>
            </a:fld>
            <a:endParaRPr lang="zh-CN" altLang="en-US"/>
          </a:p>
        </p:txBody>
      </p:sp>
    </p:spTree>
    <p:extLst>
      <p:ext uri="{BB962C8B-B14F-4D97-AF65-F5344CB8AC3E}">
        <p14:creationId xmlns:p14="http://schemas.microsoft.com/office/powerpoint/2010/main" val="3616812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latin typeface="Times New Roman" pitchFamily="18" charset="0"/>
                <a:cs typeface="Times New Roman" pitchFamily="18" charset="0"/>
              </a:rPr>
              <a:t>前面</a:t>
            </a:r>
            <a:r>
              <a:rPr lang="en-US" altLang="zh-CN" dirty="0">
                <a:latin typeface="Times New Roman" pitchFamily="18" charset="0"/>
                <a:cs typeface="Times New Roman" pitchFamily="18" charset="0"/>
              </a:rPr>
              <a:t>k</a:t>
            </a:r>
            <a:r>
              <a:rPr lang="zh-CN" altLang="en-US" dirty="0">
                <a:latin typeface="Times New Roman" pitchFamily="18" charset="0"/>
                <a:cs typeface="Times New Roman" pitchFamily="18" charset="0"/>
              </a:rPr>
              <a:t>项的线性组合，称为常系数的</a:t>
            </a:r>
            <a:r>
              <a:rPr lang="en-US" altLang="zh-CN" dirty="0">
                <a:latin typeface="Times New Roman" pitchFamily="18" charset="0"/>
                <a:cs typeface="Times New Roman" pitchFamily="18" charset="0"/>
              </a:rPr>
              <a:t>k</a:t>
            </a:r>
            <a:r>
              <a:rPr lang="zh-CN" altLang="en-US" dirty="0">
                <a:latin typeface="Times New Roman" pitchFamily="18" charset="0"/>
                <a:cs typeface="Times New Roman" pitchFamily="18" charset="0"/>
              </a:rPr>
              <a:t>阶线性齐次递推关系，常系数体现在前</a:t>
            </a:r>
            <a:r>
              <a:rPr lang="en-US" altLang="zh-CN" dirty="0">
                <a:latin typeface="Times New Roman" pitchFamily="18" charset="0"/>
                <a:cs typeface="Times New Roman" pitchFamily="18" charset="0"/>
              </a:rPr>
              <a:t>k</a:t>
            </a:r>
            <a:r>
              <a:rPr lang="zh-CN" altLang="en-US" dirty="0">
                <a:latin typeface="Times New Roman" pitchFamily="18" charset="0"/>
                <a:cs typeface="Times New Roman" pitchFamily="18" charset="0"/>
              </a:rPr>
              <a:t>项的系数都是与</a:t>
            </a:r>
            <a:r>
              <a:rPr lang="en-US" altLang="zh-CN" dirty="0">
                <a:latin typeface="Times New Roman" pitchFamily="18" charset="0"/>
                <a:cs typeface="Times New Roman" pitchFamily="18" charset="0"/>
              </a:rPr>
              <a:t>n</a:t>
            </a:r>
            <a:r>
              <a:rPr lang="zh-CN" altLang="en-US" dirty="0">
                <a:latin typeface="Times New Roman" pitchFamily="18" charset="0"/>
                <a:cs typeface="Times New Roman" pitchFamily="18" charset="0"/>
              </a:rPr>
              <a:t>无关的常数、因为前面涉及到的项是</a:t>
            </a:r>
            <a:r>
              <a:rPr lang="en-US" altLang="zh-CN" dirty="0">
                <a:latin typeface="Times New Roman" pitchFamily="18" charset="0"/>
                <a:cs typeface="Times New Roman" pitchFamily="18" charset="0"/>
              </a:rPr>
              <a:t>an-k</a:t>
            </a:r>
            <a:r>
              <a:rPr lang="zh-CN" altLang="en-US" dirty="0">
                <a:latin typeface="Times New Roman" pitchFamily="18" charset="0"/>
                <a:cs typeface="Times New Roman" pitchFamily="18" charset="0"/>
              </a:rPr>
              <a:t>，所以是</a:t>
            </a:r>
            <a:r>
              <a:rPr lang="en-US" altLang="zh-CN" dirty="0">
                <a:latin typeface="Times New Roman" pitchFamily="18" charset="0"/>
                <a:cs typeface="Times New Roman" pitchFamily="18" charset="0"/>
              </a:rPr>
              <a:t>k</a:t>
            </a:r>
            <a:r>
              <a:rPr lang="zh-CN" altLang="en-US" dirty="0">
                <a:latin typeface="Times New Roman" pitchFamily="18" charset="0"/>
                <a:cs typeface="Times New Roman" pitchFamily="18" charset="0"/>
              </a:rPr>
              <a:t>阶 的，一定要保证</a:t>
            </a:r>
            <a:r>
              <a:rPr lang="en-US" altLang="zh-CN" dirty="0">
                <a:latin typeface="Times New Roman" pitchFamily="18" charset="0"/>
                <a:cs typeface="Times New Roman" pitchFamily="18" charset="0"/>
              </a:rPr>
              <a:t>ck</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0</a:t>
            </a:r>
            <a:r>
              <a:rPr lang="zh-CN" altLang="en-US" dirty="0">
                <a:latin typeface="Times New Roman" pitchFamily="18" charset="0"/>
                <a:cs typeface="Times New Roman" pitchFamily="18" charset="0"/>
              </a:rPr>
              <a:t>，否则就是更低的阶了。另外线性体现出现在</a:t>
            </a:r>
            <a:r>
              <a:rPr lang="en-US" altLang="zh-CN" dirty="0" err="1">
                <a:latin typeface="Times New Roman" pitchFamily="18" charset="0"/>
                <a:cs typeface="Times New Roman" pitchFamily="18" charset="0"/>
              </a:rPr>
              <a:t>ai</a:t>
            </a:r>
            <a:r>
              <a:rPr lang="zh-CN" altLang="en-US" dirty="0">
                <a:latin typeface="Times New Roman" pitchFamily="18" charset="0"/>
                <a:cs typeface="Times New Roman" pitchFamily="18" charset="0"/>
              </a:rPr>
              <a:t>的都是</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次。齐次体现在，出现的幂应相同 。</a:t>
            </a:r>
            <a:endParaRPr lang="en-US" altLang="zh-CN" dirty="0">
              <a:latin typeface="Times New Roman" pitchFamily="18" charset="0"/>
              <a:cs typeface="Times New Roman" pitchFamily="18" charset="0"/>
            </a:endParaRPr>
          </a:p>
          <a:p>
            <a:pPr eaLnBrk="1" hangingPunct="1">
              <a:spcBef>
                <a:spcPct val="0"/>
              </a:spcBef>
            </a:pPr>
            <a:r>
              <a:rPr lang="zh-CN" altLang="en-US" dirty="0">
                <a:latin typeface="Times New Roman" pitchFamily="18" charset="0"/>
                <a:cs typeface="Times New Roman" pitchFamily="18" charset="0"/>
              </a:rPr>
              <a:t>因为是</a:t>
            </a:r>
            <a:r>
              <a:rPr lang="en-US" altLang="zh-CN" dirty="0">
                <a:latin typeface="Times New Roman" pitchFamily="18" charset="0"/>
                <a:cs typeface="Times New Roman" pitchFamily="18" charset="0"/>
              </a:rPr>
              <a:t>k </a:t>
            </a:r>
            <a:r>
              <a:rPr lang="zh-CN" altLang="en-US" dirty="0">
                <a:latin typeface="Times New Roman" pitchFamily="18" charset="0"/>
                <a:cs typeface="Times New Roman" pitchFamily="18" charset="0"/>
              </a:rPr>
              <a:t>阶的，与前 </a:t>
            </a:r>
            <a:r>
              <a:rPr lang="en-US" altLang="zh-CN" dirty="0">
                <a:latin typeface="Times New Roman" pitchFamily="18" charset="0"/>
                <a:cs typeface="Times New Roman" pitchFamily="18" charset="0"/>
              </a:rPr>
              <a:t>k</a:t>
            </a:r>
            <a:r>
              <a:rPr lang="zh-CN" altLang="en-US" dirty="0">
                <a:latin typeface="Times New Roman" pitchFamily="18" charset="0"/>
                <a:cs typeface="Times New Roman" pitchFamily="18" charset="0"/>
              </a:rPr>
              <a:t>项线性相关，因此初始条件应该有</a:t>
            </a:r>
            <a:r>
              <a:rPr lang="en-US" altLang="zh-CN" dirty="0">
                <a:latin typeface="Times New Roman" pitchFamily="18" charset="0"/>
                <a:cs typeface="Times New Roman" pitchFamily="18" charset="0"/>
              </a:rPr>
              <a:t>k</a:t>
            </a:r>
            <a:r>
              <a:rPr lang="zh-CN" altLang="en-US" dirty="0">
                <a:latin typeface="Times New Roman" pitchFamily="18" charset="0"/>
                <a:cs typeface="Times New Roman" pitchFamily="18" charset="0"/>
              </a:rPr>
              <a:t>个</a:t>
            </a:r>
            <a:endParaRPr lang="en-US" altLang="zh-CN" dirty="0">
              <a:latin typeface="Times New Roman" pitchFamily="18" charset="0"/>
              <a:cs typeface="Times New Roman" pitchFamily="18" charset="0"/>
            </a:endParaRPr>
          </a:p>
          <a:p>
            <a:pPr eaLnBrk="1" hangingPunct="1">
              <a:spcBef>
                <a:spcPct val="0"/>
              </a:spcBef>
            </a:pPr>
            <a:r>
              <a:rPr lang="zh-CN" altLang="en-US" dirty="0">
                <a:latin typeface="Times New Roman" pitchFamily="18" charset="0"/>
                <a:cs typeface="Times New Roman" pitchFamily="18" charset="0"/>
              </a:rPr>
              <a:t>这个定义中的递推关系是线性的，因为它的右边是序列前项的倍数之和</a:t>
            </a:r>
            <a:r>
              <a:rPr lang="en-US" altLang="zh-CN" dirty="0">
                <a:latin typeface="Times New Roman" pitchFamily="18" charset="0"/>
                <a:cs typeface="Times New Roman" pitchFamily="18" charset="0"/>
              </a:rPr>
              <a:t>.</a:t>
            </a:r>
            <a:endParaRPr lang="zh-CN" altLang="en-US" dirty="0"/>
          </a:p>
        </p:txBody>
      </p:sp>
      <p:sp>
        <p:nvSpPr>
          <p:cNvPr id="7578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215356-4C7D-4779-8546-EF92736A4CF1}" type="slidenum">
              <a:rPr lang="zh-CN" altLang="en-US" smtClean="0"/>
              <a:pPr/>
              <a:t>17</a:t>
            </a:fld>
            <a:endParaRPr lang="zh-CN" altLang="en-US"/>
          </a:p>
        </p:txBody>
      </p:sp>
    </p:spTree>
    <p:extLst>
      <p:ext uri="{BB962C8B-B14F-4D97-AF65-F5344CB8AC3E}">
        <p14:creationId xmlns:p14="http://schemas.microsoft.com/office/powerpoint/2010/main" val="955734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基本方法：就是找形如</a:t>
            </a:r>
            <a:r>
              <a:rPr lang="en-US" altLang="zh-CN" sz="1200" b="0" i="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1200" b="0" i="1" baseline="-25000"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1200" b="0"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1200" b="0" i="1" dirty="0" err="1">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1200" b="0" i="1" baseline="30000" dirty="0" err="1">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n</a:t>
            </a:r>
            <a:r>
              <a:rPr lang="zh-CN" altLang="en-US" sz="1200" b="0"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的解，怎么求呢？</a:t>
            </a:r>
            <a:endParaRPr lang="en-US" altLang="zh-CN" sz="1200" b="0"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eaLnBrk="1" hangingPunct="1">
              <a:spcBef>
                <a:spcPct val="0"/>
              </a:spcBef>
            </a:pPr>
            <a:r>
              <a:rPr lang="zh-CN" altLang="en-US" sz="1200" b="0"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给出方法，</a:t>
            </a:r>
            <a:r>
              <a:rPr lang="en-US" altLang="zh-CN" sz="1200" b="0"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sz="1200" b="0"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，即如果</a:t>
            </a:r>
            <a:r>
              <a:rPr lang="en-US" altLang="zh-CN" i="1" dirty="0">
                <a:latin typeface="Times New Roman" pitchFamily="18" charset="0"/>
                <a:cs typeface="Times New Roman" pitchFamily="18" charset="0"/>
              </a:rPr>
              <a:t>a</a:t>
            </a:r>
            <a:r>
              <a:rPr lang="en-US" altLang="zh-CN" i="1" baseline="-25000"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r</a:t>
            </a:r>
            <a:r>
              <a:rPr lang="en-US" altLang="zh-CN" i="1" baseline="30000" dirty="0" err="1">
                <a:latin typeface="Times New Roman" pitchFamily="18" charset="0"/>
                <a:cs typeface="Times New Roman" pitchFamily="18" charset="0"/>
              </a:rPr>
              <a:t>n</a:t>
            </a:r>
            <a:r>
              <a:rPr lang="zh-CN" altLang="en-US" dirty="0">
                <a:latin typeface="Times New Roman" pitchFamily="18" charset="0"/>
                <a:cs typeface="Times New Roman" pitchFamily="18" charset="0"/>
              </a:rPr>
              <a:t>是递推关系</a:t>
            </a:r>
            <a:r>
              <a:rPr lang="en-US" altLang="zh-CN" i="1" dirty="0">
                <a:latin typeface="Times New Roman" pitchFamily="18" charset="0"/>
                <a:ea typeface="楷体_GB2312" pitchFamily="49" charset="-122"/>
                <a:cs typeface="Times New Roman" pitchFamily="18" charset="0"/>
              </a:rPr>
              <a:t>a</a:t>
            </a:r>
            <a:r>
              <a:rPr lang="en-US" altLang="zh-CN" i="1" baseline="-25000" dirty="0">
                <a:latin typeface="Times New Roman" pitchFamily="18" charset="0"/>
                <a:ea typeface="楷体_GB2312" pitchFamily="49" charset="-122"/>
                <a:cs typeface="Times New Roman" pitchFamily="18" charset="0"/>
              </a:rPr>
              <a:t>n </a:t>
            </a:r>
            <a:r>
              <a:rPr lang="it-IT"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en-US" altLang="zh-CN" i="1" dirty="0">
                <a:latin typeface="Times New Roman" pitchFamily="18" charset="0"/>
                <a:ea typeface="楷体_GB2312" pitchFamily="49" charset="-122"/>
                <a:cs typeface="Times New Roman" pitchFamily="18" charset="0"/>
              </a:rPr>
              <a:t>a</a:t>
            </a:r>
            <a:r>
              <a:rPr lang="en-US" altLang="zh-CN" i="1" baseline="-25000" dirty="0">
                <a:latin typeface="Times New Roman" pitchFamily="18" charset="0"/>
                <a:ea typeface="楷体_GB2312" pitchFamily="49" charset="-122"/>
                <a:cs typeface="Times New Roman" pitchFamily="18" charset="0"/>
              </a:rPr>
              <a:t>n </a:t>
            </a:r>
            <a:r>
              <a:rPr lang="en-US" altLang="zh-CN" baseline="-25000" dirty="0">
                <a:latin typeface="Times New Roman" pitchFamily="18" charset="0"/>
                <a:ea typeface="楷体_GB2312" pitchFamily="49" charset="-122"/>
                <a:cs typeface="Times New Roman" pitchFamily="18" charset="0"/>
              </a:rPr>
              <a:t>-1</a:t>
            </a:r>
            <a:r>
              <a:rPr lang="it-IT" altLang="zh-CN" dirty="0">
                <a:latin typeface="Times New Roman" pitchFamily="18" charset="0"/>
                <a:cs typeface="Times New Roman" pitchFamily="18" charset="0"/>
              </a:rPr>
              <a:t> + </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2</a:t>
            </a:r>
            <a:r>
              <a:rPr lang="en-US" altLang="zh-CN" i="1" dirty="0">
                <a:latin typeface="Times New Roman" pitchFamily="18" charset="0"/>
                <a:ea typeface="楷体_GB2312" pitchFamily="49" charset="-122"/>
                <a:cs typeface="Times New Roman" pitchFamily="18" charset="0"/>
              </a:rPr>
              <a:t>a</a:t>
            </a:r>
            <a:r>
              <a:rPr lang="en-US" altLang="zh-CN" i="1" baseline="-25000" dirty="0">
                <a:latin typeface="Times New Roman" pitchFamily="18" charset="0"/>
                <a:ea typeface="楷体_GB2312" pitchFamily="49" charset="-122"/>
                <a:cs typeface="Times New Roman" pitchFamily="18" charset="0"/>
              </a:rPr>
              <a:t>n </a:t>
            </a:r>
            <a:r>
              <a:rPr lang="en-US" altLang="zh-CN" baseline="-25000" dirty="0">
                <a:latin typeface="Times New Roman" pitchFamily="18" charset="0"/>
                <a:ea typeface="楷体_GB2312" pitchFamily="49" charset="-122"/>
                <a:cs typeface="Times New Roman" pitchFamily="18" charset="0"/>
              </a:rPr>
              <a:t>-2</a:t>
            </a:r>
            <a:r>
              <a:rPr lang="it-IT" altLang="zh-CN" dirty="0">
                <a:latin typeface="Times New Roman" pitchFamily="18" charset="0"/>
                <a:cs typeface="Times New Roman" pitchFamily="18" charset="0"/>
              </a:rPr>
              <a:t> + </a:t>
            </a:r>
            <a:r>
              <a:rPr lang="en-US" altLang="zh-CN" dirty="0">
                <a:latin typeface="Times New Roman" pitchFamily="18" charset="0"/>
                <a:cs typeface="Times New Roman" pitchFamily="18" charset="0"/>
              </a:rPr>
              <a:t>…</a:t>
            </a:r>
            <a:r>
              <a:rPr lang="it-IT" altLang="zh-CN" dirty="0">
                <a:latin typeface="Times New Roman" pitchFamily="18" charset="0"/>
                <a:cs typeface="Times New Roman" pitchFamily="18" charset="0"/>
              </a:rPr>
              <a:t> + </a:t>
            </a:r>
            <a:r>
              <a:rPr lang="en-US" altLang="zh-CN" i="1" dirty="0" err="1">
                <a:latin typeface="Times New Roman" pitchFamily="18" charset="0"/>
                <a:cs typeface="Times New Roman" pitchFamily="18" charset="0"/>
              </a:rPr>
              <a:t>c</a:t>
            </a:r>
            <a:r>
              <a:rPr lang="en-US" altLang="zh-CN" i="1" baseline="-25000" dirty="0" err="1">
                <a:latin typeface="Times New Roman" pitchFamily="18" charset="0"/>
                <a:cs typeface="Times New Roman" pitchFamily="18" charset="0"/>
              </a:rPr>
              <a:t>k</a:t>
            </a:r>
            <a:r>
              <a:rPr lang="en-US" altLang="zh-CN" i="1" dirty="0" err="1">
                <a:latin typeface="Times New Roman" pitchFamily="18" charset="0"/>
                <a:ea typeface="楷体_GB2312" pitchFamily="49" charset="-122"/>
                <a:cs typeface="Times New Roman" pitchFamily="18" charset="0"/>
              </a:rPr>
              <a:t>a</a:t>
            </a:r>
            <a:r>
              <a:rPr lang="en-US" altLang="zh-CN" i="1" baseline="-25000" dirty="0" err="1">
                <a:latin typeface="Times New Roman" pitchFamily="18" charset="0"/>
                <a:ea typeface="楷体_GB2312" pitchFamily="49" charset="-122"/>
                <a:cs typeface="Times New Roman" pitchFamily="18" charset="0"/>
              </a:rPr>
              <a:t>n</a:t>
            </a:r>
            <a:r>
              <a:rPr lang="en-US" altLang="zh-CN" i="1" baseline="-25000" dirty="0">
                <a:latin typeface="Times New Roman" pitchFamily="18" charset="0"/>
                <a:ea typeface="楷体_GB2312" pitchFamily="49" charset="-122"/>
                <a:cs typeface="Times New Roman" pitchFamily="18" charset="0"/>
              </a:rPr>
              <a:t> </a:t>
            </a:r>
            <a:r>
              <a:rPr lang="en-US" altLang="zh-CN" baseline="-25000" dirty="0">
                <a:latin typeface="Times New Roman" pitchFamily="18" charset="0"/>
                <a:ea typeface="楷体_GB2312" pitchFamily="49" charset="-122"/>
                <a:cs typeface="Times New Roman" pitchFamily="18" charset="0"/>
              </a:rPr>
              <a:t>-</a:t>
            </a:r>
            <a:r>
              <a:rPr lang="en-US" altLang="zh-CN" i="1" baseline="-25000" dirty="0">
                <a:latin typeface="Times New Roman" pitchFamily="18" charset="0"/>
                <a:ea typeface="楷体_GB2312" pitchFamily="49" charset="-122"/>
                <a:cs typeface="Times New Roman" pitchFamily="18" charset="0"/>
              </a:rPr>
              <a:t>k</a:t>
            </a:r>
            <a:r>
              <a:rPr lang="zh-CN" altLang="en-US" dirty="0">
                <a:latin typeface="Times New Roman" pitchFamily="18" charset="0"/>
                <a:cs typeface="Times New Roman" pitchFamily="18" charset="0"/>
              </a:rPr>
              <a:t>的解，则</a:t>
            </a:r>
            <a:r>
              <a:rPr lang="en-US" altLang="zh-CN" dirty="0">
                <a:latin typeface="Times New Roman" pitchFamily="18" charset="0"/>
                <a:cs typeface="Times New Roman" pitchFamily="18" charset="0"/>
              </a:rPr>
              <a:t>r</a:t>
            </a:r>
            <a:r>
              <a:rPr lang="zh-CN" altLang="en-US" dirty="0">
                <a:latin typeface="Times New Roman" pitchFamily="18" charset="0"/>
                <a:cs typeface="Times New Roman" pitchFamily="18" charset="0"/>
              </a:rPr>
              <a:t>肯定是</a:t>
            </a:r>
            <a:r>
              <a:rPr lang="en-US" altLang="zh-CN" i="1" dirty="0" err="1">
                <a:latin typeface="Times New Roman" pitchFamily="18" charset="0"/>
                <a:cs typeface="Times New Roman" pitchFamily="18" charset="0"/>
              </a:rPr>
              <a:t>r</a:t>
            </a:r>
            <a:r>
              <a:rPr lang="en-US" altLang="zh-CN" i="1" baseline="30000" dirty="0" err="1">
                <a:latin typeface="Times New Roman" pitchFamily="18" charset="0"/>
                <a:cs typeface="Times New Roman" pitchFamily="18" charset="0"/>
              </a:rPr>
              <a:t>k</a:t>
            </a:r>
            <a:r>
              <a:rPr lang="en-US" altLang="zh-CN" i="1" baseline="30000"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r</a:t>
            </a:r>
            <a:r>
              <a:rPr lang="en-US" altLang="zh-CN" i="1" baseline="30000" dirty="0">
                <a:latin typeface="Times New Roman" pitchFamily="18" charset="0"/>
                <a:cs typeface="Times New Roman" pitchFamily="18" charset="0"/>
              </a:rPr>
              <a:t>k</a:t>
            </a:r>
            <a:r>
              <a:rPr lang="en-US" altLang="zh-CN" baseline="30000" dirty="0">
                <a:latin typeface="Times New Roman" pitchFamily="18" charset="0"/>
                <a:cs typeface="Times New Roman" pitchFamily="18" charset="0"/>
              </a:rPr>
              <a:t>-1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2</a:t>
            </a:r>
            <a:r>
              <a:rPr lang="en-US" altLang="zh-CN" i="1" dirty="0">
                <a:latin typeface="Times New Roman" pitchFamily="18" charset="0"/>
                <a:cs typeface="Times New Roman" pitchFamily="18" charset="0"/>
              </a:rPr>
              <a:t>r</a:t>
            </a:r>
            <a:r>
              <a:rPr lang="en-US" altLang="zh-CN" i="1" baseline="30000" dirty="0">
                <a:latin typeface="Times New Roman" pitchFamily="18" charset="0"/>
                <a:cs typeface="Times New Roman" pitchFamily="18" charset="0"/>
              </a:rPr>
              <a:t>k</a:t>
            </a:r>
            <a:r>
              <a:rPr lang="en-US" altLang="zh-CN" baseline="30000" dirty="0">
                <a:latin typeface="Times New Roman" pitchFamily="18" charset="0"/>
                <a:cs typeface="Times New Roman" pitchFamily="18" charset="0"/>
              </a:rPr>
              <a:t>-2  </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c</a:t>
            </a:r>
            <a:r>
              <a:rPr lang="en-US" altLang="zh-CN" i="1" baseline="-25000" dirty="0">
                <a:latin typeface="Times New Roman" pitchFamily="18" charset="0"/>
                <a:cs typeface="Times New Roman" pitchFamily="18" charset="0"/>
              </a:rPr>
              <a:t>k-</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r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i="1" baseline="-25000" dirty="0">
                <a:latin typeface="Times New Roman" pitchFamily="18" charset="0"/>
                <a:cs typeface="Times New Roman" pitchFamily="18" charset="0"/>
              </a:rPr>
              <a:t>k</a:t>
            </a:r>
            <a:r>
              <a:rPr lang="it-IT" altLang="zh-CN" dirty="0">
                <a:latin typeface="Times New Roman" pitchFamily="18" charset="0"/>
                <a:cs typeface="Times New Roman" pitchFamily="18" charset="0"/>
              </a:rPr>
              <a:t> =0 </a:t>
            </a:r>
            <a:r>
              <a:rPr lang="zh-CN" altLang="en-US" dirty="0">
                <a:latin typeface="Times New Roman" pitchFamily="18" charset="0"/>
                <a:cs typeface="Times New Roman" pitchFamily="18" charset="0"/>
              </a:rPr>
              <a:t>方程的解，即解这个方程求出</a:t>
            </a:r>
            <a:r>
              <a:rPr lang="en-US" altLang="zh-CN" dirty="0">
                <a:latin typeface="Times New Roman" pitchFamily="18" charset="0"/>
                <a:cs typeface="Times New Roman" pitchFamily="18" charset="0"/>
              </a:rPr>
              <a:t>r</a:t>
            </a:r>
            <a:r>
              <a:rPr lang="zh-CN" altLang="en-US" dirty="0">
                <a:latin typeface="Times New Roman" pitchFamily="18" charset="0"/>
                <a:cs typeface="Times New Roman" pitchFamily="18" charset="0"/>
              </a:rPr>
              <a:t>，也就求出了递推关系</a:t>
            </a:r>
            <a:r>
              <a:rPr lang="en-US" altLang="zh-CN" i="1" dirty="0">
                <a:latin typeface="Times New Roman" pitchFamily="18" charset="0"/>
                <a:cs typeface="Times New Roman" pitchFamily="18" charset="0"/>
              </a:rPr>
              <a:t>a</a:t>
            </a:r>
            <a:r>
              <a:rPr lang="en-US" altLang="zh-CN" i="1" baseline="-25000"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r</a:t>
            </a:r>
            <a:r>
              <a:rPr lang="en-US" altLang="zh-CN" i="1" baseline="30000" dirty="0" err="1">
                <a:latin typeface="Times New Roman" pitchFamily="18" charset="0"/>
                <a:cs typeface="Times New Roman" pitchFamily="18" charset="0"/>
              </a:rPr>
              <a:t>n</a:t>
            </a:r>
            <a:endParaRPr lang="en-US" altLang="zh-CN" sz="1200" b="0"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eaLnBrk="1" hangingPunct="1">
              <a:spcBef>
                <a:spcPct val="0"/>
              </a:spcBef>
            </a:pPr>
            <a:r>
              <a:rPr lang="zh-CN" altLang="en-US" dirty="0"/>
              <a:t>其中方程</a:t>
            </a:r>
            <a:r>
              <a:rPr lang="en-US" altLang="zh-CN" dirty="0"/>
              <a:t>…</a:t>
            </a:r>
            <a:r>
              <a:rPr lang="zh-CN" altLang="en-US" dirty="0"/>
              <a:t>称为</a:t>
            </a:r>
            <a:r>
              <a:rPr lang="en-US" altLang="zh-CN" dirty="0"/>
              <a:t>…</a:t>
            </a:r>
            <a:r>
              <a:rPr lang="zh-CN" altLang="en-US" dirty="0"/>
              <a:t>，而该特征方程的解</a:t>
            </a:r>
            <a:r>
              <a:rPr lang="en-US" altLang="zh-CN" dirty="0"/>
              <a:t>r</a:t>
            </a:r>
            <a:r>
              <a:rPr lang="zh-CN" altLang="en-US" dirty="0"/>
              <a:t>称为</a:t>
            </a:r>
            <a:r>
              <a:rPr lang="en-US" altLang="zh-CN" dirty="0"/>
              <a:t>….</a:t>
            </a:r>
          </a:p>
          <a:p>
            <a:pPr eaLnBrk="1" hangingPunct="1">
              <a:spcBef>
                <a:spcPct val="0"/>
              </a:spcBef>
            </a:pPr>
            <a:r>
              <a:rPr lang="zh-CN" altLang="en-US" dirty="0"/>
              <a:t>先看</a:t>
            </a:r>
            <a:r>
              <a:rPr lang="en-US" altLang="zh-CN" dirty="0"/>
              <a:t>2</a:t>
            </a:r>
            <a:r>
              <a:rPr lang="zh-CN" altLang="en-US" dirty="0"/>
              <a:t>阶的</a:t>
            </a:r>
            <a:r>
              <a:rPr lang="zh-CN" altLang="en-US" sz="1200"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常系数线性齐次递推关系的解求法</a:t>
            </a:r>
            <a:r>
              <a:rPr lang="zh-CN" altLang="en-US" dirty="0"/>
              <a:t>，然后推出一般性的结果</a:t>
            </a:r>
          </a:p>
        </p:txBody>
      </p:sp>
      <p:sp>
        <p:nvSpPr>
          <p:cNvPr id="768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B66E02-C17A-4C97-9155-9EB0D76FA87E}" type="slidenum">
              <a:rPr lang="zh-CN" altLang="en-US" smtClean="0"/>
              <a:pPr/>
              <a:t>18</a:t>
            </a:fld>
            <a:endParaRPr lang="zh-CN" altLang="en-US"/>
          </a:p>
        </p:txBody>
      </p:sp>
    </p:spTree>
    <p:extLst>
      <p:ext uri="{BB962C8B-B14F-4D97-AF65-F5344CB8AC3E}">
        <p14:creationId xmlns:p14="http://schemas.microsoft.com/office/powerpoint/2010/main" val="1421008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当且仅当：如果</a:t>
            </a:r>
            <a:r>
              <a:rPr lang="en-US" altLang="zh-CN" dirty="0"/>
              <a:t>an</a:t>
            </a:r>
            <a:r>
              <a:rPr lang="zh-CN" altLang="en-US" dirty="0"/>
              <a:t>可以表示成特征方程的两个不等根</a:t>
            </a:r>
            <a:r>
              <a:rPr lang="en-US" altLang="zh-CN" dirty="0"/>
              <a:t>r1</a:t>
            </a:r>
            <a:r>
              <a:rPr lang="zh-CN" altLang="en-US" dirty="0"/>
              <a:t>和</a:t>
            </a:r>
            <a:r>
              <a:rPr lang="en-US" altLang="zh-CN" dirty="0"/>
              <a:t>r2</a:t>
            </a:r>
            <a:r>
              <a:rPr lang="zh-CN" altLang="en-US" dirty="0"/>
              <a:t>的</a:t>
            </a:r>
            <a:r>
              <a:rPr lang="en-US" altLang="zh-CN" dirty="0"/>
              <a:t>n</a:t>
            </a:r>
            <a:r>
              <a:rPr lang="zh-CN" altLang="en-US" dirty="0"/>
              <a:t>次幂的线性组合这种形式，那么序列</a:t>
            </a:r>
            <a:r>
              <a:rPr lang="en-US" altLang="zh-CN" dirty="0"/>
              <a:t>{an}</a:t>
            </a:r>
            <a:r>
              <a:rPr lang="zh-CN" altLang="en-US" dirty="0"/>
              <a:t>肯定是递推关系的解，反过来，如果序列</a:t>
            </a:r>
            <a:r>
              <a:rPr lang="en-US" altLang="zh-CN" dirty="0"/>
              <a:t>{an}</a:t>
            </a:r>
            <a:r>
              <a:rPr lang="zh-CN" altLang="en-US" dirty="0"/>
              <a:t>是递推关系的解，则一定能表示成这两个不等特征根的</a:t>
            </a:r>
            <a:r>
              <a:rPr lang="en-US" altLang="zh-CN" dirty="0"/>
              <a:t>n</a:t>
            </a:r>
            <a:r>
              <a:rPr lang="zh-CN" altLang="en-US" dirty="0"/>
              <a:t>次幂的线性组合。</a:t>
            </a:r>
            <a:endParaRPr lang="en-US" altLang="zh-CN" dirty="0"/>
          </a:p>
          <a:p>
            <a:pPr eaLnBrk="1" hangingPunct="1">
              <a:spcBef>
                <a:spcPct val="0"/>
              </a:spcBef>
            </a:pPr>
            <a:r>
              <a:rPr lang="zh-CN" altLang="en-US" dirty="0"/>
              <a:t>下面来看怎样用定理</a:t>
            </a:r>
            <a:r>
              <a:rPr lang="en-US" altLang="zh-CN" dirty="0"/>
              <a:t>1 </a:t>
            </a:r>
            <a:r>
              <a:rPr lang="zh-CN" altLang="en-US" dirty="0"/>
              <a:t>求解递推关系</a:t>
            </a:r>
            <a:endParaRPr lang="en-US" altLang="zh-CN" dirty="0"/>
          </a:p>
        </p:txBody>
      </p:sp>
      <p:sp>
        <p:nvSpPr>
          <p:cNvPr id="778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FC8358-6D6B-4459-8F22-AEFF20915E16}" type="slidenum">
              <a:rPr lang="zh-CN" altLang="en-US" smtClean="0"/>
              <a:pPr/>
              <a:t>19</a:t>
            </a:fld>
            <a:endParaRPr lang="zh-CN" altLang="en-US"/>
          </a:p>
        </p:txBody>
      </p:sp>
    </p:spTree>
    <p:extLst>
      <p:ext uri="{BB962C8B-B14F-4D97-AF65-F5344CB8AC3E}">
        <p14:creationId xmlns:p14="http://schemas.microsoft.com/office/powerpoint/2010/main" val="635051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a:t>一个递推关系的解，不再是隐式定义的，而是显式定义的，只要指出</a:t>
            </a:r>
            <a:r>
              <a:rPr lang="en-US" altLang="zh-CN"/>
              <a:t>n</a:t>
            </a:r>
            <a:r>
              <a:rPr lang="zh-CN" altLang="en-US"/>
              <a:t>是多少，就直接代入序列公式，求出</a:t>
            </a:r>
            <a:r>
              <a:rPr lang="en-US" altLang="zh-CN"/>
              <a:t>an</a:t>
            </a:r>
            <a:r>
              <a:rPr lang="zh-CN" altLang="en-US"/>
              <a:t>。</a:t>
            </a:r>
            <a:endParaRPr lang="en-US" altLang="zh-CN"/>
          </a:p>
          <a:p>
            <a:pPr eaLnBrk="1" hangingPunct="1">
              <a:spcBef>
                <a:spcPct val="0"/>
              </a:spcBef>
            </a:pPr>
            <a:endParaRPr lang="en-US" altLang="zh-CN"/>
          </a:p>
          <a:p>
            <a:pPr eaLnBrk="1" hangingPunct="1">
              <a:spcBef>
                <a:spcPct val="0"/>
              </a:spcBef>
            </a:pPr>
            <a:r>
              <a:rPr lang="zh-CN" altLang="en-US"/>
              <a:t>类似的我们可以求解出斐波那契数</a:t>
            </a:r>
            <a:r>
              <a:rPr lang="en-US" altLang="zh-CN"/>
              <a:t>fn=fn-1+fn-2</a:t>
            </a:r>
            <a:r>
              <a:rPr lang="zh-CN" altLang="en-US"/>
              <a:t>的显式公式</a:t>
            </a:r>
            <a:endParaRPr lang="en-US" altLang="zh-CN"/>
          </a:p>
        </p:txBody>
      </p:sp>
      <p:sp>
        <p:nvSpPr>
          <p:cNvPr id="788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7C721A1-B52B-48E5-A40A-87F2631ACB9C}" type="slidenum">
              <a:rPr lang="zh-CN" altLang="en-US" smtClean="0"/>
              <a:pPr/>
              <a:t>20</a:t>
            </a:fld>
            <a:endParaRPr lang="zh-CN" altLang="en-US"/>
          </a:p>
        </p:txBody>
      </p:sp>
    </p:spTree>
    <p:extLst>
      <p:ext uri="{BB962C8B-B14F-4D97-AF65-F5344CB8AC3E}">
        <p14:creationId xmlns:p14="http://schemas.microsoft.com/office/powerpoint/2010/main" val="1015424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2</a:t>
            </a:fld>
            <a:endParaRPr lang="zh-CN" altLang="en-US"/>
          </a:p>
        </p:txBody>
      </p:sp>
    </p:spTree>
    <p:extLst>
      <p:ext uri="{BB962C8B-B14F-4D97-AF65-F5344CB8AC3E}">
        <p14:creationId xmlns:p14="http://schemas.microsoft.com/office/powerpoint/2010/main" val="2006359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p>
        </p:txBody>
      </p:sp>
      <p:sp>
        <p:nvSpPr>
          <p:cNvPr id="798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083835C-7CB2-4A47-8135-3703EBF647F7}" type="slidenum">
              <a:rPr lang="zh-CN" altLang="en-US" smtClean="0"/>
              <a:pPr/>
              <a:t>21</a:t>
            </a:fld>
            <a:endParaRPr lang="zh-CN" altLang="en-US"/>
          </a:p>
        </p:txBody>
      </p:sp>
    </p:spTree>
    <p:extLst>
      <p:ext uri="{BB962C8B-B14F-4D97-AF65-F5344CB8AC3E}">
        <p14:creationId xmlns:p14="http://schemas.microsoft.com/office/powerpoint/2010/main" val="556766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a:t>这是当递推关系的特征方程有两个不等的特征根时，递推关系的解，但是如果当特征方程存在二重特征根时，定理</a:t>
            </a:r>
            <a:r>
              <a:rPr lang="en-US" altLang="zh-CN"/>
              <a:t>1</a:t>
            </a:r>
            <a:r>
              <a:rPr lang="zh-CN" altLang="en-US"/>
              <a:t>就不适用了。</a:t>
            </a:r>
            <a:endParaRPr lang="en-US" altLang="zh-CN"/>
          </a:p>
          <a:p>
            <a:pPr eaLnBrk="1" hangingPunct="1">
              <a:spcBef>
                <a:spcPct val="0"/>
              </a:spcBef>
            </a:pPr>
            <a:r>
              <a:rPr lang="zh-CN" altLang="en-US"/>
              <a:t>针对这种情况又给出定理</a:t>
            </a:r>
            <a:r>
              <a:rPr lang="en-US" altLang="zh-CN"/>
              <a:t>2</a:t>
            </a:r>
            <a:r>
              <a:rPr lang="zh-CN" altLang="en-US"/>
              <a:t>处理。</a:t>
            </a:r>
            <a:endParaRPr lang="en-US" altLang="zh-CN"/>
          </a:p>
        </p:txBody>
      </p:sp>
      <p:sp>
        <p:nvSpPr>
          <p:cNvPr id="809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0403B34-BC8A-48E7-80BE-8B250E39C904}" type="slidenum">
              <a:rPr lang="zh-CN" altLang="en-US" smtClean="0"/>
              <a:pPr/>
              <a:t>22</a:t>
            </a:fld>
            <a:endParaRPr lang="zh-CN" altLang="en-US"/>
          </a:p>
        </p:txBody>
      </p:sp>
    </p:spTree>
    <p:extLst>
      <p:ext uri="{BB962C8B-B14F-4D97-AF65-F5344CB8AC3E}">
        <p14:creationId xmlns:p14="http://schemas.microsoft.com/office/powerpoint/2010/main" val="3522369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a:t>定理</a:t>
            </a:r>
            <a:r>
              <a:rPr lang="en-US" altLang="zh-CN"/>
              <a:t>1 </a:t>
            </a:r>
            <a:r>
              <a:rPr lang="zh-CN" altLang="en-US"/>
              <a:t>的特殊情况。</a:t>
            </a:r>
            <a:endParaRPr lang="en-US" altLang="zh-CN"/>
          </a:p>
        </p:txBody>
      </p:sp>
      <p:sp>
        <p:nvSpPr>
          <p:cNvPr id="819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AB2694-B453-4052-8CCA-E2ABD87D30D1}" type="slidenum">
              <a:rPr lang="zh-CN" altLang="en-US" smtClean="0"/>
              <a:pPr/>
              <a:t>23</a:t>
            </a:fld>
            <a:endParaRPr lang="zh-CN" altLang="en-US"/>
          </a:p>
        </p:txBody>
      </p:sp>
    </p:spTree>
    <p:extLst>
      <p:ext uri="{BB962C8B-B14F-4D97-AF65-F5344CB8AC3E}">
        <p14:creationId xmlns:p14="http://schemas.microsoft.com/office/powerpoint/2010/main" val="2022732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p>
        </p:txBody>
      </p:sp>
      <p:sp>
        <p:nvSpPr>
          <p:cNvPr id="829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82746EA-DE30-4D0F-9AEB-A68D943ADDA1}" type="slidenum">
              <a:rPr lang="zh-CN" altLang="en-US" smtClean="0"/>
              <a:pPr/>
              <a:t>24</a:t>
            </a:fld>
            <a:endParaRPr lang="zh-CN" altLang="en-US"/>
          </a:p>
        </p:txBody>
      </p:sp>
    </p:spTree>
    <p:extLst>
      <p:ext uri="{BB962C8B-B14F-4D97-AF65-F5344CB8AC3E}">
        <p14:creationId xmlns:p14="http://schemas.microsoft.com/office/powerpoint/2010/main" val="3688460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a:t>前面讨论的都是</a:t>
            </a:r>
            <a:r>
              <a:rPr lang="en-US" altLang="zh-CN"/>
              <a:t>2</a:t>
            </a:r>
            <a:r>
              <a:rPr lang="zh-CN" altLang="en-US"/>
              <a:t>阶的情形，下面来学习一般性结果，即阶可以大于</a:t>
            </a:r>
            <a:r>
              <a:rPr lang="en-US" altLang="zh-CN"/>
              <a:t>2</a:t>
            </a:r>
            <a:r>
              <a:rPr lang="zh-CN" altLang="en-US"/>
              <a:t>，且特征方程有不等的根。</a:t>
            </a:r>
            <a:endParaRPr lang="en-US" altLang="zh-CN"/>
          </a:p>
        </p:txBody>
      </p:sp>
      <p:sp>
        <p:nvSpPr>
          <p:cNvPr id="839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8E58C1B-7D81-40B8-944C-5BFE32849327}" type="slidenum">
              <a:rPr lang="zh-CN" altLang="en-US" smtClean="0"/>
              <a:pPr/>
              <a:t>25</a:t>
            </a:fld>
            <a:endParaRPr lang="zh-CN" altLang="en-US"/>
          </a:p>
        </p:txBody>
      </p:sp>
    </p:spTree>
    <p:extLst>
      <p:ext uri="{BB962C8B-B14F-4D97-AF65-F5344CB8AC3E}">
        <p14:creationId xmlns:p14="http://schemas.microsoft.com/office/powerpoint/2010/main" val="1782043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p>
        </p:txBody>
      </p:sp>
      <p:sp>
        <p:nvSpPr>
          <p:cNvPr id="849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CB9479C-097C-41A2-8510-7537BE0F6FD9}" type="slidenum">
              <a:rPr lang="zh-CN" altLang="en-US" smtClean="0"/>
              <a:pPr/>
              <a:t>26</a:t>
            </a:fld>
            <a:endParaRPr lang="zh-CN" altLang="en-US"/>
          </a:p>
        </p:txBody>
      </p:sp>
    </p:spTree>
    <p:extLst>
      <p:ext uri="{BB962C8B-B14F-4D97-AF65-F5344CB8AC3E}">
        <p14:creationId xmlns:p14="http://schemas.microsoft.com/office/powerpoint/2010/main" val="3120694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a:t>前面给出</a:t>
            </a:r>
            <a:r>
              <a:rPr lang="en-US" altLang="zh-CN"/>
              <a:t>k</a:t>
            </a:r>
            <a:r>
              <a:rPr lang="zh-CN" altLang="en-US"/>
              <a:t>阶就恰好有</a:t>
            </a:r>
            <a:r>
              <a:rPr lang="en-US" altLang="zh-CN"/>
              <a:t>k</a:t>
            </a:r>
            <a:r>
              <a:rPr lang="zh-CN" altLang="en-US"/>
              <a:t>个不同的特征根，如果有相同的怎么办，下面给出关于常系数线性齐次递推关系的最一般化的结果。允许特征方程有重根。</a:t>
            </a:r>
            <a:endParaRPr lang="en-US" altLang="zh-CN"/>
          </a:p>
        </p:txBody>
      </p:sp>
      <p:sp>
        <p:nvSpPr>
          <p:cNvPr id="860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F0D1623-C47A-4280-936C-6C8BC36D0679}" type="slidenum">
              <a:rPr lang="zh-CN" altLang="en-US" smtClean="0"/>
              <a:pPr/>
              <a:t>27</a:t>
            </a:fld>
            <a:endParaRPr lang="zh-CN" altLang="en-US"/>
          </a:p>
        </p:txBody>
      </p:sp>
    </p:spTree>
    <p:extLst>
      <p:ext uri="{BB962C8B-B14F-4D97-AF65-F5344CB8AC3E}">
        <p14:creationId xmlns:p14="http://schemas.microsoft.com/office/powerpoint/2010/main" val="1225013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p>
        </p:txBody>
      </p:sp>
      <p:sp>
        <p:nvSpPr>
          <p:cNvPr id="870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98C9BC7-49C6-45A4-8650-4EAA223D92E0}" type="slidenum">
              <a:rPr lang="zh-CN" altLang="en-US" smtClean="0"/>
              <a:pPr/>
              <a:t>28</a:t>
            </a:fld>
            <a:endParaRPr lang="zh-CN" altLang="en-US"/>
          </a:p>
        </p:txBody>
      </p:sp>
    </p:spTree>
    <p:extLst>
      <p:ext uri="{BB962C8B-B14F-4D97-AF65-F5344CB8AC3E}">
        <p14:creationId xmlns:p14="http://schemas.microsoft.com/office/powerpoint/2010/main" val="4254603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p>
        </p:txBody>
      </p:sp>
      <p:sp>
        <p:nvSpPr>
          <p:cNvPr id="880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A2AB6F2-FDC9-4FCE-9C99-AFD61CFEE83B}" type="slidenum">
              <a:rPr lang="zh-CN" altLang="en-US" smtClean="0"/>
              <a:pPr/>
              <a:t>29</a:t>
            </a:fld>
            <a:endParaRPr lang="zh-CN" altLang="en-US"/>
          </a:p>
        </p:txBody>
      </p:sp>
    </p:spTree>
    <p:extLst>
      <p:ext uri="{BB962C8B-B14F-4D97-AF65-F5344CB8AC3E}">
        <p14:creationId xmlns:p14="http://schemas.microsoft.com/office/powerpoint/2010/main" val="1485524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p>
        </p:txBody>
      </p:sp>
      <p:sp>
        <p:nvSpPr>
          <p:cNvPr id="890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089C1A1-386B-409A-B874-F681636CC34A}" type="slidenum">
              <a:rPr lang="zh-CN" altLang="en-US" smtClean="0"/>
              <a:pPr/>
              <a:t>30</a:t>
            </a:fld>
            <a:endParaRPr lang="zh-CN" altLang="en-US"/>
          </a:p>
        </p:txBody>
      </p:sp>
    </p:spTree>
    <p:extLst>
      <p:ext uri="{BB962C8B-B14F-4D97-AF65-F5344CB8AC3E}">
        <p14:creationId xmlns:p14="http://schemas.microsoft.com/office/powerpoint/2010/main" val="269355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3</a:t>
            </a:fld>
            <a:endParaRPr lang="zh-CN" altLang="en-US"/>
          </a:p>
        </p:txBody>
      </p:sp>
    </p:spTree>
    <p:extLst>
      <p:ext uri="{BB962C8B-B14F-4D97-AF65-F5344CB8AC3E}">
        <p14:creationId xmlns:p14="http://schemas.microsoft.com/office/powerpoint/2010/main" val="26285657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901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前面学习的是常系数线性齐次递推关系的求解，针对各种情况都有相应的解。</a:t>
            </a:r>
            <a:endParaRPr lang="en-US" altLang="zh-CN" dirty="0"/>
          </a:p>
          <a:p>
            <a:pPr eaLnBrk="1" hangingPunct="1">
              <a:spcBef>
                <a:spcPct val="0"/>
              </a:spcBef>
            </a:pPr>
            <a:r>
              <a:rPr lang="zh-CN" altLang="en-US" dirty="0"/>
              <a:t>那么针对非齐次的递推关系是否也都有简单的方法来求解呢？我们下面来学习下这种情况的求解</a:t>
            </a:r>
            <a:endParaRPr lang="en-US" altLang="zh-CN" dirty="0"/>
          </a:p>
          <a:p>
            <a:pPr eaLnBrk="1" hangingPunct="1">
              <a:spcBef>
                <a:spcPct val="0"/>
              </a:spcBef>
            </a:pPr>
            <a:r>
              <a:rPr lang="zh-CN" altLang="en-US" dirty="0"/>
              <a:t>首先给出它的准确定义以及相关概念。</a:t>
            </a:r>
            <a:endParaRPr lang="en-US" altLang="zh-CN" dirty="0"/>
          </a:p>
          <a:p>
            <a:pPr eaLnBrk="1" hangingPunct="1">
              <a:spcBef>
                <a:spcPct val="0"/>
              </a:spcBef>
            </a:pPr>
            <a:r>
              <a:rPr lang="zh-CN" altLang="en-US" dirty="0"/>
              <a:t>去掉</a:t>
            </a:r>
            <a:r>
              <a:rPr lang="en-US" altLang="zh-CN" dirty="0"/>
              <a:t>F(n)</a:t>
            </a:r>
            <a:r>
              <a:rPr lang="zh-CN" altLang="en-US" dirty="0"/>
              <a:t>后的方程是齐次的，我们称它为对应非齐次的相伴的齐次递推关系</a:t>
            </a:r>
            <a:endParaRPr lang="en-US" altLang="zh-CN" dirty="0"/>
          </a:p>
          <a:p>
            <a:pPr eaLnBrk="1" hangingPunct="1">
              <a:spcBef>
                <a:spcPct val="0"/>
              </a:spcBef>
            </a:pPr>
            <a:r>
              <a:rPr lang="zh-CN" altLang="en-US" dirty="0"/>
              <a:t>仅对某些特定类型的递推关系有。</a:t>
            </a:r>
            <a:endParaRPr lang="en-US" altLang="zh-CN" dirty="0"/>
          </a:p>
        </p:txBody>
      </p:sp>
      <p:sp>
        <p:nvSpPr>
          <p:cNvPr id="901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B9964D-E383-455C-ADFE-846B21FA9A96}" type="slidenum">
              <a:rPr lang="zh-CN" altLang="en-US" smtClean="0"/>
              <a:pPr/>
              <a:t>31</a:t>
            </a:fld>
            <a:endParaRPr lang="zh-CN" altLang="en-US"/>
          </a:p>
        </p:txBody>
      </p:sp>
    </p:spTree>
    <p:extLst>
      <p:ext uri="{BB962C8B-B14F-4D97-AF65-F5344CB8AC3E}">
        <p14:creationId xmlns:p14="http://schemas.microsoft.com/office/powerpoint/2010/main" val="37618612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i="1" dirty="0"/>
              <a:t>k</a:t>
            </a:r>
            <a:r>
              <a:rPr lang="zh-CN" altLang="en-US" dirty="0">
                <a:cs typeface="Times New Roman" pitchFamily="18" charset="0"/>
              </a:rPr>
              <a:t>阶常系数线性非齐次递推关系</a:t>
            </a:r>
            <a:r>
              <a:rPr lang="zh-CN" altLang="en-US" dirty="0">
                <a:solidFill>
                  <a:srgbClr val="FFFF00"/>
                </a:solidFill>
                <a:cs typeface="Times New Roman" pitchFamily="18" charset="0"/>
              </a:rPr>
              <a:t>的通解是</a:t>
            </a:r>
            <a:r>
              <a:rPr lang="zh-CN" altLang="en-US" dirty="0">
                <a:cs typeface="Times New Roman" pitchFamily="18" charset="0"/>
              </a:rPr>
              <a:t>递推关系的特解加上其相伴的齐次递推关系的通解。</a:t>
            </a:r>
            <a:r>
              <a:rPr lang="zh-CN" altLang="en-US" dirty="0"/>
              <a:t> </a:t>
            </a:r>
            <a:endParaRPr lang="en-US" altLang="zh-CN" dirty="0"/>
          </a:p>
          <a:p>
            <a:pPr eaLnBrk="1" hangingPunct="1">
              <a:spcBef>
                <a:spcPct val="0"/>
              </a:spcBef>
            </a:pPr>
            <a:r>
              <a:rPr lang="zh-CN" altLang="en-US" dirty="0"/>
              <a:t>关键是找该非齐次 的一个特解。</a:t>
            </a:r>
            <a:endParaRPr lang="en-US" altLang="zh-CN" dirty="0"/>
          </a:p>
        </p:txBody>
      </p:sp>
      <p:sp>
        <p:nvSpPr>
          <p:cNvPr id="911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C43B04-CAC0-4A03-A37D-97D46AF1F340}" type="slidenum">
              <a:rPr lang="zh-CN" altLang="en-US" smtClean="0"/>
              <a:pPr/>
              <a:t>32</a:t>
            </a:fld>
            <a:endParaRPr lang="zh-CN" altLang="en-US"/>
          </a:p>
        </p:txBody>
      </p:sp>
    </p:spTree>
    <p:extLst>
      <p:ext uri="{BB962C8B-B14F-4D97-AF65-F5344CB8AC3E}">
        <p14:creationId xmlns:p14="http://schemas.microsoft.com/office/powerpoint/2010/main" val="726161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921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26AF41-D196-4B4B-B3A3-FE680AC4A96E}" type="slidenum">
              <a:rPr lang="zh-CN" altLang="en-US" smtClean="0"/>
              <a:pPr/>
              <a:t>33</a:t>
            </a:fld>
            <a:endParaRPr lang="zh-CN" altLang="en-US"/>
          </a:p>
        </p:txBody>
      </p:sp>
    </p:spTree>
    <p:extLst>
      <p:ext uri="{BB962C8B-B14F-4D97-AF65-F5344CB8AC3E}">
        <p14:creationId xmlns:p14="http://schemas.microsoft.com/office/powerpoint/2010/main" val="13139594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921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26AF41-D196-4B4B-B3A3-FE680AC4A96E}" type="slidenum">
              <a:rPr lang="zh-CN" altLang="en-US" smtClean="0"/>
              <a:pPr/>
              <a:t>34</a:t>
            </a:fld>
            <a:endParaRPr lang="zh-CN" altLang="en-US"/>
          </a:p>
        </p:txBody>
      </p:sp>
    </p:spTree>
    <p:extLst>
      <p:ext uri="{BB962C8B-B14F-4D97-AF65-F5344CB8AC3E}">
        <p14:creationId xmlns:p14="http://schemas.microsoft.com/office/powerpoint/2010/main" val="3047034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如果</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是多项式函数与常数的幂函数的形式，则特解有一般规律。</a:t>
            </a:r>
            <a:endParaRPr lang="en-US" altLang="zh-CN" dirty="0"/>
          </a:p>
        </p:txBody>
      </p:sp>
      <p:sp>
        <p:nvSpPr>
          <p:cNvPr id="931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18D034D-2414-433D-AC20-538A9C84450E}" type="slidenum">
              <a:rPr lang="zh-CN" altLang="en-US" smtClean="0"/>
              <a:pPr/>
              <a:t>35</a:t>
            </a:fld>
            <a:endParaRPr lang="zh-CN" altLang="en-US"/>
          </a:p>
        </p:txBody>
      </p:sp>
    </p:spTree>
    <p:extLst>
      <p:ext uri="{BB962C8B-B14F-4D97-AF65-F5344CB8AC3E}">
        <p14:creationId xmlns:p14="http://schemas.microsoft.com/office/powerpoint/2010/main" val="32815569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p>
        </p:txBody>
      </p:sp>
      <p:sp>
        <p:nvSpPr>
          <p:cNvPr id="952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F48D77F-FF8C-4579-BBB3-C8F46FBD2B53}" type="slidenum">
              <a:rPr lang="zh-CN" altLang="en-US" smtClean="0"/>
              <a:pPr/>
              <a:t>36</a:t>
            </a:fld>
            <a:endParaRPr lang="zh-CN" altLang="en-US"/>
          </a:p>
        </p:txBody>
      </p:sp>
    </p:spTree>
    <p:extLst>
      <p:ext uri="{BB962C8B-B14F-4D97-AF65-F5344CB8AC3E}">
        <p14:creationId xmlns:p14="http://schemas.microsoft.com/office/powerpoint/2010/main" val="2542172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942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a:p>
        </p:txBody>
      </p:sp>
      <p:sp>
        <p:nvSpPr>
          <p:cNvPr id="942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734494-66B1-47C3-BD84-2132E82E6808}" type="slidenum">
              <a:rPr lang="zh-CN" altLang="en-US" smtClean="0"/>
              <a:pPr/>
              <a:t>37</a:t>
            </a:fld>
            <a:endParaRPr lang="zh-CN" altLang="en-US"/>
          </a:p>
        </p:txBody>
      </p:sp>
    </p:spTree>
    <p:extLst>
      <p:ext uri="{BB962C8B-B14F-4D97-AF65-F5344CB8AC3E}">
        <p14:creationId xmlns:p14="http://schemas.microsoft.com/office/powerpoint/2010/main" val="370378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40</a:t>
            </a:fld>
            <a:endParaRPr lang="zh-CN" altLang="en-US"/>
          </a:p>
        </p:txBody>
      </p:sp>
    </p:spTree>
    <p:extLst>
      <p:ext uri="{BB962C8B-B14F-4D97-AF65-F5344CB8AC3E}">
        <p14:creationId xmlns:p14="http://schemas.microsoft.com/office/powerpoint/2010/main" val="3584203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962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比如二分检索，在完成对已排序的表中检索指定元素时，</a:t>
            </a:r>
            <a:r>
              <a:rPr lang="en-US" altLang="zh-CN" dirty="0"/>
              <a:t>…,</a:t>
            </a:r>
            <a:r>
              <a:rPr lang="zh-CN" altLang="en-US" dirty="0"/>
              <a:t>将对一个表的检索归约为长度减半的表的检索，不断归约，直到变成一个对一个元素的表的判断，容易求解，因此是一个分治算法；</a:t>
            </a:r>
            <a:endParaRPr lang="en-US" altLang="zh-CN" dirty="0"/>
          </a:p>
          <a:p>
            <a:pPr eaLnBrk="1" hangingPunct="1">
              <a:spcBef>
                <a:spcPct val="0"/>
              </a:spcBef>
            </a:pPr>
            <a:r>
              <a:rPr lang="zh-CN" altLang="en-US" dirty="0"/>
              <a:t>类似的归并排序是指将一个表分成相等大小的两半并且分别排序每一半，然后将两个排好序的半个表归并。每一半的排序方法类似，继续划分排序归并，直到划分成一个元素一组停止。比如对</a:t>
            </a:r>
            <a:r>
              <a:rPr lang="en-US" altLang="zh-CN" dirty="0"/>
              <a:t>8 2 4 6 9 7 10 1 5 3</a:t>
            </a:r>
          </a:p>
          <a:p>
            <a:pPr eaLnBrk="1" hangingPunct="1">
              <a:spcBef>
                <a:spcPct val="0"/>
              </a:spcBef>
            </a:pPr>
            <a:r>
              <a:rPr lang="zh-CN" altLang="en-US" dirty="0"/>
              <a:t>同样整数的快速乘法也似采用分治算法，具体我们一会再讲。</a:t>
            </a:r>
            <a:endParaRPr lang="en-US" altLang="zh-CN" dirty="0"/>
          </a:p>
          <a:p>
            <a:pPr eaLnBrk="1" hangingPunct="1">
              <a:spcBef>
                <a:spcPct val="0"/>
              </a:spcBef>
            </a:pPr>
            <a:r>
              <a:rPr lang="zh-CN" altLang="en-US" dirty="0"/>
              <a:t>那么这些算法</a:t>
            </a:r>
            <a:r>
              <a:rPr lang="en-US" altLang="zh-CN" dirty="0"/>
              <a:t>…</a:t>
            </a:r>
            <a:r>
              <a:rPr lang="zh-CN" altLang="en-US" dirty="0"/>
              <a:t>。</a:t>
            </a:r>
          </a:p>
        </p:txBody>
      </p:sp>
      <p:sp>
        <p:nvSpPr>
          <p:cNvPr id="962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5DD8ED-4BA8-4FB0-86EE-B457CF4ACBC4}" type="slidenum">
              <a:rPr lang="zh-CN" altLang="en-US" smtClean="0"/>
              <a:pPr/>
              <a:t>41</a:t>
            </a:fld>
            <a:endParaRPr lang="zh-CN" altLang="en-US"/>
          </a:p>
        </p:txBody>
      </p:sp>
    </p:spTree>
    <p:extLst>
      <p:ext uri="{BB962C8B-B14F-4D97-AF65-F5344CB8AC3E}">
        <p14:creationId xmlns:p14="http://schemas.microsoft.com/office/powerpoint/2010/main" val="31145876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962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962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5DD8ED-4BA8-4FB0-86EE-B457CF4ACBC4}" type="slidenum">
              <a:rPr lang="zh-CN" altLang="en-US" smtClean="0"/>
              <a:pPr/>
              <a:t>42</a:t>
            </a:fld>
            <a:endParaRPr lang="zh-CN" altLang="en-US"/>
          </a:p>
        </p:txBody>
      </p:sp>
    </p:spTree>
    <p:extLst>
      <p:ext uri="{BB962C8B-B14F-4D97-AF65-F5344CB8AC3E}">
        <p14:creationId xmlns:p14="http://schemas.microsoft.com/office/powerpoint/2010/main" val="371747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Recurrence relations</a:t>
            </a:r>
            <a:r>
              <a:rPr lang="zh-CN" altLang="en-US" dirty="0"/>
              <a:t>递推关系</a:t>
            </a:r>
            <a:r>
              <a:rPr lang="en-US" altLang="zh-CN" baseline="0" dirty="0"/>
              <a:t>    recursive </a:t>
            </a:r>
            <a:r>
              <a:rPr lang="zh-CN" altLang="en-US" baseline="0" dirty="0"/>
              <a:t>递归的</a:t>
            </a:r>
            <a:endParaRPr lang="en-US" altLang="zh-CN" dirty="0"/>
          </a:p>
          <a:p>
            <a:r>
              <a:rPr lang="zh-CN" altLang="en-US" dirty="0"/>
              <a:t>有许多计数问题是很难用第</a:t>
            </a:r>
            <a:r>
              <a:rPr lang="en-US" altLang="zh-CN" dirty="0"/>
              <a:t>4</a:t>
            </a:r>
            <a:r>
              <a:rPr lang="zh-CN" altLang="en-US" dirty="0"/>
              <a:t>章的简单计数规则、原理和排列组合公式计数，比如</a:t>
            </a:r>
            <a:endParaRPr lang="en-US" altLang="zh-CN" dirty="0"/>
          </a:p>
          <a:p>
            <a:r>
              <a:rPr lang="zh-CN" altLang="en-US" dirty="0"/>
              <a:t>求序列前</a:t>
            </a:r>
            <a:r>
              <a:rPr lang="en-US" altLang="zh-CN" dirty="0"/>
              <a:t>n</a:t>
            </a:r>
            <a:r>
              <a:rPr lang="zh-CN" altLang="en-US" dirty="0"/>
              <a:t>项的和</a:t>
            </a:r>
            <a:r>
              <a:rPr lang="en-US" altLang="zh-CN" dirty="0" err="1"/>
              <a:t>sn</a:t>
            </a:r>
            <a:endParaRPr lang="en-US" altLang="zh-CN" dirty="0"/>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5</a:t>
            </a:fld>
            <a:endParaRPr lang="zh-CN" altLang="en-US"/>
          </a:p>
        </p:txBody>
      </p:sp>
    </p:spTree>
    <p:extLst>
      <p:ext uri="{BB962C8B-B14F-4D97-AF65-F5344CB8AC3E}">
        <p14:creationId xmlns:p14="http://schemas.microsoft.com/office/powerpoint/2010/main" val="1028450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具体如何用递推关系 描述和分析 分治算法的效率呢，我们考虑</a:t>
            </a:r>
            <a:r>
              <a:rPr lang="en-US" altLang="zh-CN" dirty="0"/>
              <a:t>…</a:t>
            </a:r>
          </a:p>
          <a:p>
            <a:pPr eaLnBrk="1" hangingPunct="1">
              <a:spcBef>
                <a:spcPct val="0"/>
              </a:spcBef>
            </a:pPr>
            <a:r>
              <a:rPr lang="zh-CN" altLang="en-US" dirty="0"/>
              <a:t>考虑</a:t>
            </a:r>
            <a:r>
              <a:rPr lang="en-US" altLang="zh-CN" dirty="0"/>
              <a:t>n</a:t>
            </a:r>
            <a:r>
              <a:rPr lang="zh-CN" altLang="en-US" dirty="0"/>
              <a:t>是</a:t>
            </a:r>
            <a:r>
              <a:rPr lang="en-US" altLang="zh-CN" dirty="0"/>
              <a:t>b</a:t>
            </a:r>
            <a:r>
              <a:rPr lang="zh-CN" altLang="en-US" dirty="0"/>
              <a:t>的倍数，每个子问题规模相同，但大家注意不一定是，</a:t>
            </a:r>
            <a:r>
              <a:rPr lang="en-US" altLang="zh-CN" dirty="0"/>
              <a:t>a</a:t>
            </a:r>
            <a:r>
              <a:rPr lang="zh-CN" altLang="en-US" dirty="0"/>
              <a:t>份，每份就是</a:t>
            </a:r>
            <a:r>
              <a:rPr lang="en-US" altLang="zh-CN" dirty="0"/>
              <a:t>n/a</a:t>
            </a:r>
            <a:r>
              <a:rPr lang="zh-CN" altLang="en-US" dirty="0"/>
              <a:t>。不是简简单单的个数的关系。</a:t>
            </a:r>
            <a:endParaRPr lang="en-US" altLang="zh-CN" dirty="0"/>
          </a:p>
          <a:p>
            <a:pPr eaLnBrk="1" hangingPunct="1">
              <a:spcBef>
                <a:spcPct val="0"/>
              </a:spcBef>
            </a:pPr>
            <a:r>
              <a:rPr lang="en-US" altLang="zh-CN" dirty="0"/>
              <a:t>…</a:t>
            </a:r>
          </a:p>
          <a:p>
            <a:pPr eaLnBrk="1" hangingPunct="1">
              <a:spcBef>
                <a:spcPct val="0"/>
              </a:spcBef>
            </a:pPr>
            <a:r>
              <a:rPr lang="zh-CN" altLang="en-US" dirty="0"/>
              <a:t>针对分治递推关系的学习，我们先考虑建立一些较为特殊（典型的、有用的）的分治递推关系，（通过这些递推关系有助于研究某些重要算法的复杂性，）然后将说明怎样用这些分治递推关系估计这些算法的复杂性。</a:t>
            </a:r>
          </a:p>
        </p:txBody>
      </p:sp>
      <p:sp>
        <p:nvSpPr>
          <p:cNvPr id="972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17A430B-385A-48F7-8838-5DC2E9CB2B73}" type="slidenum">
              <a:rPr lang="zh-CN" altLang="en-US" smtClean="0"/>
              <a:pPr/>
              <a:t>43</a:t>
            </a:fld>
            <a:endParaRPr lang="zh-CN" altLang="en-US"/>
          </a:p>
        </p:txBody>
      </p:sp>
    </p:spTree>
    <p:extLst>
      <p:ext uri="{BB962C8B-B14F-4D97-AF65-F5344CB8AC3E}">
        <p14:creationId xmlns:p14="http://schemas.microsoft.com/office/powerpoint/2010/main" val="809550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dirty="0"/>
              <a:t>N</a:t>
            </a:r>
            <a:r>
              <a:rPr lang="zh-CN" altLang="en-US" dirty="0"/>
              <a:t>为偶数</a:t>
            </a:r>
            <a:endParaRPr lang="en-US" altLang="zh-CN" dirty="0"/>
          </a:p>
          <a:p>
            <a:pPr eaLnBrk="1" hangingPunct="1">
              <a:spcBef>
                <a:spcPct val="0"/>
              </a:spcBef>
            </a:pPr>
            <a:r>
              <a:rPr lang="en-US" altLang="zh-CN" dirty="0"/>
              <a:t>a</a:t>
            </a:r>
            <a:r>
              <a:rPr lang="zh-CN" altLang="en-US" dirty="0"/>
              <a:t>为？</a:t>
            </a:r>
            <a:r>
              <a:rPr lang="en-US" altLang="zh-CN" dirty="0"/>
              <a:t>b</a:t>
            </a:r>
            <a:r>
              <a:rPr lang="zh-CN" altLang="en-US" dirty="0"/>
              <a:t>为？</a:t>
            </a:r>
            <a:r>
              <a:rPr lang="en-US" altLang="zh-CN" dirty="0"/>
              <a:t>g(n)</a:t>
            </a:r>
            <a:r>
              <a:rPr lang="zh-CN" altLang="en-US" dirty="0"/>
              <a:t>为？</a:t>
            </a:r>
            <a:endParaRPr lang="en-US" altLang="zh-CN" dirty="0"/>
          </a:p>
          <a:p>
            <a:pPr eaLnBrk="1" hangingPunct="1">
              <a:spcBef>
                <a:spcPct val="0"/>
              </a:spcBef>
            </a:pPr>
            <a:r>
              <a:rPr lang="zh-CN" altLang="en-US" dirty="0"/>
              <a:t>虽然每次分成了两个部分，但是每次划分后只需要对其中一部分进行检索就可以了，因此子问题只有一个，</a:t>
            </a:r>
            <a:r>
              <a:rPr lang="en-US" altLang="zh-CN" dirty="0"/>
              <a:t>a=1</a:t>
            </a:r>
            <a:r>
              <a:rPr lang="zh-CN" altLang="en-US" dirty="0"/>
              <a:t>；</a:t>
            </a:r>
            <a:endParaRPr lang="en-US" altLang="zh-CN" dirty="0"/>
          </a:p>
          <a:p>
            <a:pPr eaLnBrk="1" hangingPunct="1">
              <a:spcBef>
                <a:spcPct val="0"/>
              </a:spcBef>
            </a:pPr>
            <a:r>
              <a:rPr lang="zh-CN" altLang="en-US" dirty="0"/>
              <a:t>子问题的规模为</a:t>
            </a:r>
            <a:r>
              <a:rPr lang="en-US" altLang="zh-CN" dirty="0"/>
              <a:t>n/2</a:t>
            </a:r>
            <a:r>
              <a:rPr lang="zh-CN" altLang="en-US" dirty="0"/>
              <a:t>，故</a:t>
            </a:r>
            <a:r>
              <a:rPr lang="en-US" altLang="zh-CN" dirty="0"/>
              <a:t>b=2</a:t>
            </a:r>
            <a:r>
              <a:rPr lang="zh-CN" altLang="en-US" dirty="0"/>
              <a:t>；</a:t>
            </a:r>
            <a:endParaRPr lang="en-US" altLang="zh-CN" dirty="0"/>
          </a:p>
          <a:p>
            <a:pPr eaLnBrk="1" hangingPunct="1">
              <a:spcBef>
                <a:spcPct val="0"/>
              </a:spcBef>
            </a:pPr>
            <a:r>
              <a:rPr lang="zh-CN" altLang="en-US" dirty="0"/>
              <a:t>在变成分解后</a:t>
            </a:r>
            <a:r>
              <a:rPr lang="en-US" altLang="zh-CN" dirty="0"/>
              <a:t>n/2</a:t>
            </a:r>
            <a:r>
              <a:rPr lang="zh-CN" altLang="en-US" dirty="0"/>
              <a:t>规模问题的求解中，有额外的</a:t>
            </a:r>
            <a:r>
              <a:rPr lang="en-US" altLang="zh-CN" dirty="0"/>
              <a:t>2</a:t>
            </a:r>
            <a:r>
              <a:rPr lang="zh-CN" altLang="en-US" dirty="0"/>
              <a:t>次比较运算，所以</a:t>
            </a:r>
            <a:r>
              <a:rPr lang="en-US" altLang="zh-CN" dirty="0"/>
              <a:t>g(n)</a:t>
            </a:r>
            <a:r>
              <a:rPr lang="zh-CN" altLang="en-US" dirty="0"/>
              <a:t>为</a:t>
            </a:r>
            <a:r>
              <a:rPr lang="en-US" altLang="zh-CN" dirty="0"/>
              <a:t>2.</a:t>
            </a:r>
            <a:endParaRPr lang="zh-CN" altLang="en-US" dirty="0"/>
          </a:p>
        </p:txBody>
      </p:sp>
      <p:sp>
        <p:nvSpPr>
          <p:cNvPr id="983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3F5651A-7EF4-40DB-8D77-B8A3792041E6}" type="slidenum">
              <a:rPr lang="zh-CN" altLang="en-US" smtClean="0"/>
              <a:pPr/>
              <a:t>44</a:t>
            </a:fld>
            <a:endParaRPr lang="zh-CN" altLang="en-US"/>
          </a:p>
        </p:txBody>
      </p:sp>
    </p:spTree>
    <p:extLst>
      <p:ext uri="{BB962C8B-B14F-4D97-AF65-F5344CB8AC3E}">
        <p14:creationId xmlns:p14="http://schemas.microsoft.com/office/powerpoint/2010/main" val="3340828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再来看</a:t>
            </a:r>
            <a:r>
              <a:rPr lang="en-US" altLang="zh-CN" dirty="0"/>
              <a:t>…</a:t>
            </a:r>
            <a:r>
              <a:rPr lang="zh-CN" altLang="en-US" dirty="0"/>
              <a:t>例子：</a:t>
            </a:r>
            <a:endParaRPr lang="en-US" altLang="zh-CN" dirty="0"/>
          </a:p>
          <a:p>
            <a:pPr eaLnBrk="1" hangingPunct="1"/>
            <a:r>
              <a:rPr lang="zh-CN" altLang="en-US" dirty="0"/>
              <a:t>考虑在序列</a:t>
            </a:r>
            <a:r>
              <a:rPr lang="en-US" altLang="zh-CN" dirty="0"/>
              <a:t>al</a:t>
            </a:r>
            <a:r>
              <a:rPr lang="zh-CN" altLang="en-US" dirty="0"/>
              <a:t>，</a:t>
            </a:r>
            <a:r>
              <a:rPr lang="en-US" altLang="zh-CN" dirty="0"/>
              <a:t>a2 . ... . an</a:t>
            </a:r>
            <a:r>
              <a:rPr lang="zh-CN" altLang="en-US" dirty="0"/>
              <a:t>中查找最大和最小元素的算法</a:t>
            </a:r>
            <a:endParaRPr lang="en-US" altLang="zh-CN" dirty="0"/>
          </a:p>
          <a:p>
            <a:pPr eaLnBrk="1" hangingPunct="1"/>
            <a:r>
              <a:rPr lang="en-US" altLang="zh-CN" dirty="0"/>
              <a:t>N=1…;</a:t>
            </a:r>
          </a:p>
          <a:p>
            <a:pPr eaLnBrk="1" hangingPunct="1"/>
            <a:r>
              <a:rPr lang="en-US" altLang="zh-CN" dirty="0"/>
              <a:t>n&gt;1</a:t>
            </a:r>
            <a:r>
              <a:rPr lang="zh-CN" altLang="en-US" dirty="0"/>
              <a:t>时，</a:t>
            </a:r>
            <a:r>
              <a:rPr lang="en-US" altLang="zh-CN" dirty="0"/>
              <a:t>…</a:t>
            </a:r>
            <a:r>
              <a:rPr lang="zh-CN" altLang="en-US" dirty="0"/>
              <a:t>，如何求出了两个较小集合的最大和最小元素，如何获得原集合的最大和最小元素呢？可以通过</a:t>
            </a:r>
            <a:r>
              <a:rPr lang="en-US" altLang="zh-CN" dirty="0"/>
              <a:t>…</a:t>
            </a:r>
            <a:r>
              <a:rPr lang="zh-CN" altLang="en-US" dirty="0"/>
              <a:t>，最大元素中大的，和最小元素中小的，分别就是原集合的最大和最小元素。</a:t>
            </a:r>
            <a:endParaRPr lang="en-US" altLang="zh-CN" dirty="0"/>
          </a:p>
          <a:p>
            <a:pPr eaLnBrk="1" hangingPunct="1"/>
            <a:r>
              <a:rPr lang="en-US" altLang="zh-CN" dirty="0"/>
              <a:t>A=2</a:t>
            </a:r>
            <a:r>
              <a:rPr lang="zh-CN" altLang="en-US" dirty="0"/>
              <a:t>，</a:t>
            </a:r>
            <a:r>
              <a:rPr lang="en-US" altLang="zh-CN" dirty="0"/>
              <a:t>b=2,</a:t>
            </a:r>
            <a:r>
              <a:rPr lang="zh-CN" altLang="en-US" dirty="0"/>
              <a:t>相同多元素或者多一个</a:t>
            </a:r>
            <a:r>
              <a:rPr lang="en-US" altLang="zh-CN" dirty="0"/>
              <a:t>,g(n)=2,</a:t>
            </a:r>
            <a:r>
              <a:rPr lang="zh-CN" altLang="en-US" dirty="0"/>
              <a:t>因为在合并时需要两次比较，一次比获最大，一次比获最小。</a:t>
            </a:r>
          </a:p>
        </p:txBody>
      </p:sp>
      <p:sp>
        <p:nvSpPr>
          <p:cNvPr id="993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39D57F8-9C5A-49F0-81B6-BE4BD6258959}" type="slidenum">
              <a:rPr lang="zh-CN" altLang="en-US" smtClean="0"/>
              <a:pPr/>
              <a:t>45</a:t>
            </a:fld>
            <a:endParaRPr lang="zh-CN" altLang="en-US"/>
          </a:p>
        </p:txBody>
      </p:sp>
    </p:spTree>
    <p:extLst>
      <p:ext uri="{BB962C8B-B14F-4D97-AF65-F5344CB8AC3E}">
        <p14:creationId xmlns:p14="http://schemas.microsoft.com/office/powerpoint/2010/main" val="5360829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前面我们已经提了归并排序算法</a:t>
            </a:r>
          </a:p>
        </p:txBody>
      </p:sp>
      <p:sp>
        <p:nvSpPr>
          <p:cNvPr id="1003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40BB3E-BDC2-44C8-AA5B-4D2E50129800}" type="slidenum">
              <a:rPr lang="zh-CN" altLang="en-US" smtClean="0"/>
              <a:pPr/>
              <a:t>46</a:t>
            </a:fld>
            <a:endParaRPr lang="zh-CN" altLang="en-US"/>
          </a:p>
        </p:txBody>
      </p:sp>
    </p:spTree>
    <p:extLst>
      <p:ext uri="{BB962C8B-B14F-4D97-AF65-F5344CB8AC3E}">
        <p14:creationId xmlns:p14="http://schemas.microsoft.com/office/powerpoint/2010/main" val="3588790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再来看第</a:t>
            </a:r>
            <a:r>
              <a:rPr lang="en-US" altLang="zh-CN" dirty="0"/>
              <a:t>4</a:t>
            </a:r>
            <a:r>
              <a:rPr lang="zh-CN" altLang="en-US" dirty="0"/>
              <a:t>个例子，就是整数的快速乘法，考虑</a:t>
            </a:r>
            <a:r>
              <a:rPr lang="en-US" altLang="zh-CN" dirty="0"/>
              <a:t>…</a:t>
            </a:r>
            <a:r>
              <a:rPr lang="zh-CN" altLang="en-US" dirty="0"/>
              <a:t>，如果位数不是偶数，前面补</a:t>
            </a:r>
            <a:r>
              <a:rPr lang="en-US" altLang="zh-CN" dirty="0"/>
              <a:t>0</a:t>
            </a:r>
            <a:r>
              <a:rPr lang="zh-CN" altLang="en-US" dirty="0"/>
              <a:t>，补足</a:t>
            </a:r>
            <a:r>
              <a:rPr lang="en-US" altLang="zh-CN" dirty="0"/>
              <a:t>2n</a:t>
            </a:r>
            <a:r>
              <a:rPr lang="zh-CN" altLang="en-US" dirty="0"/>
              <a:t>位</a:t>
            </a:r>
            <a:endParaRPr lang="en-US" altLang="zh-CN" dirty="0"/>
          </a:p>
          <a:p>
            <a:pPr eaLnBrk="1" hangingPunct="1"/>
            <a:r>
              <a:rPr lang="zh-CN" altLang="en-US" dirty="0"/>
              <a:t>这时，可以将每个</a:t>
            </a:r>
            <a:r>
              <a:rPr lang="en-US" altLang="zh-CN" dirty="0"/>
              <a:t>2n</a:t>
            </a:r>
            <a:r>
              <a:rPr lang="zh-CN" altLang="en-US" dirty="0"/>
              <a:t>位的二进制整数分解成两块，每块就是一个</a:t>
            </a:r>
            <a:r>
              <a:rPr lang="en-US" altLang="zh-CN" dirty="0"/>
              <a:t>n</a:t>
            </a:r>
            <a:r>
              <a:rPr lang="zh-CN" altLang="en-US" dirty="0"/>
              <a:t>位的二进制表达式。如</a:t>
            </a:r>
            <a:r>
              <a:rPr lang="en-US" altLang="zh-CN" dirty="0"/>
              <a:t>a</a:t>
            </a:r>
            <a:r>
              <a:rPr lang="zh-CN" altLang="en-US" dirty="0"/>
              <a:t>分解成</a:t>
            </a:r>
            <a:r>
              <a:rPr lang="en-US" altLang="zh-CN" dirty="0"/>
              <a:t>A1</a:t>
            </a:r>
            <a:r>
              <a:rPr lang="zh-CN" altLang="en-US" dirty="0"/>
              <a:t>和</a:t>
            </a:r>
            <a:r>
              <a:rPr lang="en-US" altLang="zh-CN" dirty="0"/>
              <a:t>A0</a:t>
            </a:r>
            <a:r>
              <a:rPr lang="zh-CN" altLang="en-US" dirty="0"/>
              <a:t>两部分，</a:t>
            </a:r>
            <a:r>
              <a:rPr lang="en-US" altLang="zh-CN" dirty="0"/>
              <a:t>b</a:t>
            </a:r>
            <a:r>
              <a:rPr lang="zh-CN" altLang="en-US" dirty="0"/>
              <a:t>分解成</a:t>
            </a:r>
            <a:r>
              <a:rPr lang="en-US" altLang="zh-CN" dirty="0"/>
              <a:t>B1</a:t>
            </a:r>
            <a:r>
              <a:rPr lang="zh-CN" altLang="en-US" dirty="0"/>
              <a:t>和</a:t>
            </a:r>
            <a:r>
              <a:rPr lang="en-US" altLang="zh-CN" dirty="0"/>
              <a:t>B0</a:t>
            </a:r>
            <a:r>
              <a:rPr lang="zh-CN" altLang="en-US" dirty="0"/>
              <a:t>两部分，则</a:t>
            </a:r>
            <a:r>
              <a:rPr lang="en-US" altLang="zh-CN" dirty="0"/>
              <a:t>a</a:t>
            </a:r>
            <a:r>
              <a:rPr lang="zh-CN" altLang="en-US" dirty="0"/>
              <a:t>和</a:t>
            </a:r>
            <a:r>
              <a:rPr lang="en-US" altLang="zh-CN" dirty="0"/>
              <a:t>b</a:t>
            </a:r>
            <a:r>
              <a:rPr lang="zh-CN" altLang="en-US" dirty="0"/>
              <a:t>就可以表示成（</a:t>
            </a:r>
            <a:r>
              <a:rPr lang="en-US" altLang="zh-CN" dirty="0"/>
              <a:t>n</a:t>
            </a:r>
            <a:r>
              <a:rPr lang="zh-CN" altLang="en-US" dirty="0"/>
              <a:t>位的</a:t>
            </a:r>
            <a:r>
              <a:rPr lang="en-US" altLang="zh-CN" dirty="0"/>
              <a:t>A1</a:t>
            </a:r>
            <a:r>
              <a:rPr lang="zh-CN" altLang="en-US" dirty="0"/>
              <a:t>向高位移位</a:t>
            </a:r>
            <a:r>
              <a:rPr lang="en-US" altLang="zh-CN" dirty="0"/>
              <a:t>n</a:t>
            </a:r>
            <a:r>
              <a:rPr lang="zh-CN" altLang="en-US" dirty="0"/>
              <a:t>位，然后加上</a:t>
            </a:r>
            <a:r>
              <a:rPr lang="en-US" altLang="zh-CN" dirty="0"/>
              <a:t>A0</a:t>
            </a:r>
            <a:r>
              <a:rPr lang="zh-CN" altLang="en-US" dirty="0"/>
              <a:t>）</a:t>
            </a:r>
            <a:endParaRPr lang="en-US" altLang="zh-CN" dirty="0"/>
          </a:p>
          <a:p>
            <a:pPr eaLnBrk="1" hangingPunct="1"/>
            <a:r>
              <a:rPr lang="zh-CN" altLang="en-US" dirty="0"/>
              <a:t>则</a:t>
            </a:r>
            <a:r>
              <a:rPr lang="en-US" altLang="zh-CN" dirty="0"/>
              <a:t>a</a:t>
            </a:r>
            <a:r>
              <a:rPr lang="zh-CN" altLang="en-US" dirty="0"/>
              <a:t>与</a:t>
            </a:r>
            <a:r>
              <a:rPr lang="en-US" altLang="zh-CN" dirty="0"/>
              <a:t>b</a:t>
            </a:r>
            <a:r>
              <a:rPr lang="zh-CN" altLang="en-US" dirty="0"/>
              <a:t>的乘积就转换成了</a:t>
            </a:r>
            <a:r>
              <a:rPr lang="en-US" altLang="zh-CN" dirty="0">
                <a:latin typeface="Times New Roman" pitchFamily="18" charset="0"/>
                <a:cs typeface="Times New Roman" pitchFamily="18" charset="0"/>
              </a:rPr>
              <a:t>2</a:t>
            </a:r>
            <a:r>
              <a:rPr lang="en-US" altLang="zh-CN" i="1" baseline="30000" dirty="0">
                <a:latin typeface="Times New Roman" pitchFamily="18" charset="0"/>
                <a:cs typeface="Times New Roman" pitchFamily="18" charset="0"/>
              </a:rPr>
              <a:t>n</a:t>
            </a:r>
            <a:r>
              <a:rPr lang="en-US" altLang="zh-CN"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0</a:t>
            </a:r>
            <a:r>
              <a:rPr lang="zh-CN" altLang="en-US" sz="1200" kern="1200" dirty="0">
                <a:solidFill>
                  <a:schemeClr val="tx1"/>
                </a:solidFill>
                <a:latin typeface="+mn-lt"/>
                <a:ea typeface="+mn-ea"/>
                <a:cs typeface="+mn-cs"/>
              </a:rPr>
              <a:t>与</a:t>
            </a:r>
            <a:r>
              <a:rPr lang="en-US" altLang="zh-CN" dirty="0">
                <a:latin typeface="Times New Roman" pitchFamily="18" charset="0"/>
                <a:cs typeface="Times New Roman" pitchFamily="18" charset="0"/>
              </a:rPr>
              <a:t>2</a:t>
            </a:r>
            <a:r>
              <a:rPr lang="en-US" altLang="zh-CN" i="1" baseline="30000" dirty="0">
                <a:latin typeface="Times New Roman" pitchFamily="18" charset="0"/>
                <a:cs typeface="Times New Roman" pitchFamily="18" charset="0"/>
              </a:rPr>
              <a:t>n</a:t>
            </a:r>
            <a:r>
              <a:rPr lang="en-US" altLang="zh-CN"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0</a:t>
            </a:r>
            <a:r>
              <a:rPr lang="zh-CN" altLang="en-US" dirty="0"/>
              <a:t>，人们证明该乘积等于</a:t>
            </a:r>
            <a:r>
              <a:rPr lang="en-US" altLang="zh-CN" dirty="0"/>
              <a:t>…</a:t>
            </a:r>
            <a:r>
              <a:rPr lang="zh-CN" altLang="en-US" dirty="0"/>
              <a:t>。</a:t>
            </a:r>
            <a:endParaRPr lang="en-US" altLang="zh-CN" dirty="0"/>
          </a:p>
          <a:p>
            <a:pPr eaLnBrk="1" hangingPunct="1"/>
            <a:r>
              <a:rPr lang="zh-CN" altLang="en-US" dirty="0"/>
              <a:t>该公式中需要进行</a:t>
            </a:r>
            <a:r>
              <a:rPr lang="en-US" altLang="zh-CN" dirty="0"/>
              <a:t>2</a:t>
            </a:r>
            <a:r>
              <a:rPr lang="zh-CN" altLang="en-US" dirty="0"/>
              <a:t>次</a:t>
            </a:r>
            <a:r>
              <a:rPr lang="en-US" altLang="zh-CN" dirty="0"/>
              <a:t>n</a:t>
            </a:r>
            <a:r>
              <a:rPr lang="zh-CN" altLang="en-US" dirty="0"/>
              <a:t>位的减法，和</a:t>
            </a:r>
            <a:r>
              <a:rPr lang="en-US" altLang="zh-CN" dirty="0"/>
              <a:t>3</a:t>
            </a:r>
            <a:r>
              <a:rPr lang="zh-CN" altLang="en-US" dirty="0"/>
              <a:t>次</a:t>
            </a:r>
            <a:r>
              <a:rPr lang="en-US" altLang="zh-CN" dirty="0"/>
              <a:t>n</a:t>
            </a:r>
            <a:r>
              <a:rPr lang="zh-CN" altLang="en-US" dirty="0"/>
              <a:t>位的乘法，相比原来的</a:t>
            </a:r>
            <a:r>
              <a:rPr lang="en-US" altLang="zh-CN" dirty="0"/>
              <a:t>n</a:t>
            </a:r>
            <a:r>
              <a:rPr lang="zh-CN" altLang="en-US" dirty="0"/>
              <a:t>次</a:t>
            </a:r>
            <a:r>
              <a:rPr lang="en-US" altLang="zh-CN" dirty="0"/>
              <a:t>n</a:t>
            </a:r>
            <a:r>
              <a:rPr lang="zh-CN" altLang="en-US" dirty="0"/>
              <a:t>位的乘法而言，计算量有很大减少，这就是快速整数乘法算法的思想。</a:t>
            </a:r>
            <a:endParaRPr lang="en-US" altLang="zh-CN" dirty="0"/>
          </a:p>
          <a:p>
            <a:pPr eaLnBrk="1" hangingPunct="1"/>
            <a:r>
              <a:rPr lang="zh-CN" altLang="en-US" dirty="0"/>
              <a:t>首先这个算法是否是一种分治算法？分解成了</a:t>
            </a:r>
            <a:r>
              <a:rPr lang="en-US" altLang="zh-CN" dirty="0"/>
              <a:t>3</a:t>
            </a:r>
            <a:r>
              <a:rPr lang="zh-CN" altLang="en-US" dirty="0"/>
              <a:t>个规模减半的问题的求解，再进行合并，所以该算法是分治算法，那么，该算法的按位元素按次数为多少呢？</a:t>
            </a:r>
            <a:endParaRPr lang="en-US" altLang="zh-CN" dirty="0"/>
          </a:p>
          <a:p>
            <a:pPr eaLnBrk="1" hangingPunct="1"/>
            <a:r>
              <a:rPr lang="en-US" altLang="zh-CN" dirty="0"/>
              <a:t>A=3</a:t>
            </a:r>
            <a:r>
              <a:rPr lang="zh-CN" altLang="en-US" dirty="0"/>
              <a:t>，</a:t>
            </a:r>
            <a:r>
              <a:rPr lang="en-US" altLang="zh-CN" dirty="0"/>
              <a:t>b=2</a:t>
            </a:r>
            <a:r>
              <a:rPr lang="zh-CN" altLang="en-US" dirty="0"/>
              <a:t>，</a:t>
            </a:r>
            <a:r>
              <a:rPr lang="en-US" altLang="zh-CN" dirty="0"/>
              <a:t>g(n)</a:t>
            </a:r>
            <a:r>
              <a:rPr lang="zh-CN" altLang="en-US" dirty="0"/>
              <a:t>我们设为</a:t>
            </a:r>
            <a:r>
              <a:rPr lang="en-US" altLang="zh-CN" dirty="0" err="1"/>
              <a:t>Cn</a:t>
            </a:r>
            <a:r>
              <a:rPr lang="en-US" altLang="zh-CN" dirty="0"/>
              <a:t>, </a:t>
            </a:r>
            <a:r>
              <a:rPr lang="en-US" altLang="zh-CN" dirty="0" err="1"/>
              <a:t>Cn</a:t>
            </a:r>
            <a:r>
              <a:rPr lang="zh-CN" altLang="en-US" dirty="0"/>
              <a:t>表示由加法、减法和移位运算用到的总的按位运算数，因为每次加法、减法和移位使用的运算次数是</a:t>
            </a:r>
            <a:r>
              <a:rPr lang="en-US" altLang="zh-CN" dirty="0"/>
              <a:t>n</a:t>
            </a:r>
            <a:r>
              <a:rPr lang="zh-CN" altLang="en-US" dirty="0"/>
              <a:t>位运算的常数倍，因此</a:t>
            </a:r>
            <a:r>
              <a:rPr lang="en-US" altLang="zh-CN" dirty="0" err="1"/>
              <a:t>Cn</a:t>
            </a:r>
            <a:r>
              <a:rPr lang="zh-CN" altLang="en-US" dirty="0"/>
              <a:t>应当是</a:t>
            </a:r>
            <a:r>
              <a:rPr lang="en-US" altLang="zh-CN" dirty="0"/>
              <a:t>n</a:t>
            </a:r>
            <a:r>
              <a:rPr lang="zh-CN" altLang="en-US" dirty="0"/>
              <a:t>阶的。</a:t>
            </a:r>
            <a:endParaRPr lang="en-US" altLang="zh-CN" dirty="0"/>
          </a:p>
          <a:p>
            <a:pPr eaLnBrk="1" hangingPunct="1"/>
            <a:r>
              <a:rPr lang="en-US" altLang="zh-CN" dirty="0"/>
              <a:t>4  2  5n</a:t>
            </a:r>
            <a:endParaRPr lang="zh-CN" altLang="en-US" dirty="0"/>
          </a:p>
        </p:txBody>
      </p:sp>
      <p:sp>
        <p:nvSpPr>
          <p:cNvPr id="10138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C55FB18-7164-4D58-AF95-0AD5B4D3A6E1}" type="slidenum">
              <a:rPr lang="zh-CN" altLang="en-US" smtClean="0"/>
              <a:pPr/>
              <a:t>47</a:t>
            </a:fld>
            <a:endParaRPr lang="zh-CN" altLang="en-US"/>
          </a:p>
        </p:txBody>
      </p:sp>
    </p:spTree>
    <p:extLst>
      <p:ext uri="{BB962C8B-B14F-4D97-AF65-F5344CB8AC3E}">
        <p14:creationId xmlns:p14="http://schemas.microsoft.com/office/powerpoint/2010/main" val="35886688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通过这</a:t>
            </a:r>
            <a:r>
              <a:rPr lang="en-US" altLang="zh-CN" dirty="0"/>
              <a:t>5</a:t>
            </a:r>
            <a:r>
              <a:rPr lang="zh-CN" altLang="en-US" dirty="0"/>
              <a:t>个例子，大家可以看出他们的算法复杂性都是形如</a:t>
            </a:r>
            <a:r>
              <a:rPr lang="zh-CN" altLang="en-US" dirty="0">
                <a:latin typeface="Times New Roman" pitchFamily="18" charset="0"/>
                <a:cs typeface="Times New Roman" pitchFamily="18" charset="0"/>
              </a:rPr>
              <a:t>为 </a:t>
            </a:r>
            <a:r>
              <a:rPr lang="en-US" altLang="zh-CN" i="1" dirty="0">
                <a:solidFill>
                  <a:srgbClr val="C00000"/>
                </a:solidFill>
                <a:latin typeface="Times New Roman" pitchFamily="18" charset="0"/>
                <a:cs typeface="Times New Roman" pitchFamily="18" charset="0"/>
              </a:rPr>
              <a:t>f</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n</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 </a:t>
            </a:r>
            <a:r>
              <a:rPr lang="en-US" altLang="zh-CN" i="1" dirty="0" err="1">
                <a:solidFill>
                  <a:srgbClr val="C00000"/>
                </a:solidFill>
                <a:latin typeface="Times New Roman" pitchFamily="18" charset="0"/>
                <a:cs typeface="Times New Roman" pitchFamily="18" charset="0"/>
              </a:rPr>
              <a:t>af</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n</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b</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g</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n</a:t>
            </a:r>
            <a:r>
              <a:rPr lang="en-US" altLang="zh-CN" i="0" dirty="0">
                <a:solidFill>
                  <a:srgbClr val="C00000"/>
                </a:solidFill>
                <a:latin typeface="Times New Roman" pitchFamily="18" charset="0"/>
                <a:cs typeface="Times New Roman" pitchFamily="18" charset="0"/>
              </a:rPr>
              <a:t>)</a:t>
            </a:r>
            <a:r>
              <a:rPr lang="zh-CN" altLang="en-US" dirty="0">
                <a:solidFill>
                  <a:srgbClr val="C00000"/>
                </a:solidFill>
                <a:latin typeface="Times New Roman" pitchFamily="18" charset="0"/>
                <a:cs typeface="Times New Roman" pitchFamily="18" charset="0"/>
              </a:rPr>
              <a:t>的形式。这些递推形式的算法运算量是无法直接说出算法的阶的，那么如何通过这种递推关系形式的 推出算法运算量的显式的函数式，从而获得算法的阶呢？</a:t>
            </a:r>
            <a:endParaRPr lang="en-US" altLang="zh-CN" dirty="0">
              <a:solidFill>
                <a:srgbClr val="C00000"/>
              </a:solidFill>
              <a:latin typeface="Times New Roman" pitchFamily="18" charset="0"/>
              <a:cs typeface="Times New Roman" pitchFamily="18" charset="0"/>
            </a:endParaRPr>
          </a:p>
          <a:p>
            <a:pPr eaLnBrk="1" hangingPunct="1"/>
            <a:r>
              <a:rPr lang="zh-CN" altLang="en-US" dirty="0">
                <a:solidFill>
                  <a:srgbClr val="C00000"/>
                </a:solidFill>
                <a:latin typeface="Times New Roman" pitchFamily="18" charset="0"/>
                <a:cs typeface="Times New Roman" pitchFamily="18" charset="0"/>
              </a:rPr>
              <a:t>我们给出定理</a:t>
            </a:r>
            <a:r>
              <a:rPr lang="en-US" altLang="zh-CN" dirty="0">
                <a:solidFill>
                  <a:srgbClr val="C00000"/>
                </a:solidFill>
                <a:latin typeface="Times New Roman" pitchFamily="18" charset="0"/>
                <a:cs typeface="Times New Roman" pitchFamily="18" charset="0"/>
              </a:rPr>
              <a:t>1.</a:t>
            </a:r>
            <a:endParaRPr lang="zh-CN" altLang="en-US" dirty="0"/>
          </a:p>
        </p:txBody>
      </p:sp>
      <p:sp>
        <p:nvSpPr>
          <p:cNvPr id="10138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C55FB18-7164-4D58-AF95-0AD5B4D3A6E1}" type="slidenum">
              <a:rPr lang="zh-CN" altLang="en-US" smtClean="0"/>
              <a:pPr/>
              <a:t>48</a:t>
            </a:fld>
            <a:endParaRPr lang="zh-CN" altLang="en-US"/>
          </a:p>
        </p:txBody>
      </p:sp>
    </p:spTree>
    <p:extLst>
      <p:ext uri="{BB962C8B-B14F-4D97-AF65-F5344CB8AC3E}">
        <p14:creationId xmlns:p14="http://schemas.microsoft.com/office/powerpoint/2010/main" val="12806095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z="1200" i="1" dirty="0">
                <a:latin typeface="Times New Roman" pitchFamily="18" charset="0"/>
                <a:cs typeface="Times New Roman" pitchFamily="18" charset="0"/>
              </a:rPr>
              <a:t>a</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1</a:t>
            </a:r>
            <a:r>
              <a:rPr lang="zh-CN" altLang="en-US" sz="1200" dirty="0">
                <a:latin typeface="Times New Roman" pitchFamily="18" charset="0"/>
                <a:cs typeface="Times New Roman" pitchFamily="18" charset="0"/>
              </a:rPr>
              <a:t>，表示子问题个数至少一个；</a:t>
            </a:r>
            <a:r>
              <a:rPr lang="en-US" altLang="zh-CN" sz="1200" i="1" dirty="0">
                <a:latin typeface="Times New Roman" pitchFamily="18" charset="0"/>
                <a:cs typeface="Times New Roman" pitchFamily="18" charset="0"/>
              </a:rPr>
              <a:t>b</a:t>
            </a:r>
            <a:r>
              <a:rPr lang="zh-CN" altLang="en-US" sz="1200" dirty="0">
                <a:latin typeface="Times New Roman" pitchFamily="18" charset="0"/>
                <a:cs typeface="Times New Roman" pitchFamily="18" charset="0"/>
              </a:rPr>
              <a:t>是大于</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的整数，每个子问题规模一定要变小。</a:t>
            </a:r>
            <a:endParaRPr lang="en-US" altLang="zh-CN" sz="1200" dirty="0">
              <a:latin typeface="Times New Roman" pitchFamily="18" charset="0"/>
              <a:cs typeface="Times New Roman" pitchFamily="18" charset="0"/>
            </a:endParaRPr>
          </a:p>
          <a:p>
            <a:pPr eaLnBrk="1" hangingPunct="1"/>
            <a:r>
              <a:rPr lang="zh-CN" altLang="en-US" sz="1200" dirty="0">
                <a:latin typeface="Times New Roman" pitchFamily="18" charset="0"/>
                <a:cs typeface="Times New Roman" pitchFamily="18" charset="0"/>
              </a:rPr>
              <a:t>可以证明，当</a:t>
            </a:r>
            <a:r>
              <a:rPr lang="en-US" altLang="zh-CN" sz="1200" dirty="0">
                <a:latin typeface="Times New Roman" pitchFamily="18" charset="0"/>
                <a:cs typeface="Times New Roman" pitchFamily="18" charset="0"/>
              </a:rPr>
              <a:t>a=1</a:t>
            </a:r>
            <a:r>
              <a:rPr lang="zh-CN" altLang="en-US" sz="1200" dirty="0">
                <a:latin typeface="Times New Roman" pitchFamily="18" charset="0"/>
                <a:cs typeface="Times New Roman" pitchFamily="18" charset="0"/>
              </a:rPr>
              <a:t>时，</a:t>
            </a:r>
            <a:r>
              <a:rPr lang="en-US" altLang="zh-CN" sz="1200" dirty="0">
                <a:latin typeface="Times New Roman" pitchFamily="18" charset="0"/>
                <a:cs typeface="Times New Roman" pitchFamily="18" charset="0"/>
              </a:rPr>
              <a:t>fn</a:t>
            </a:r>
            <a:r>
              <a:rPr lang="zh-CN" altLang="en-US" sz="1200" dirty="0">
                <a:latin typeface="Times New Roman" pitchFamily="18" charset="0"/>
                <a:cs typeface="Times New Roman" pitchFamily="18" charset="0"/>
              </a:rPr>
              <a:t>是</a:t>
            </a:r>
            <a:r>
              <a:rPr lang="en-US" altLang="zh-CN" sz="1200" dirty="0">
                <a:latin typeface="Times New Roman" pitchFamily="18" charset="0"/>
                <a:cs typeface="Times New Roman" pitchFamily="18" charset="0"/>
              </a:rPr>
              <a:t>log n</a:t>
            </a:r>
            <a:r>
              <a:rPr lang="en-US" altLang="zh-CN" sz="1200" baseline="0" dirty="0">
                <a:latin typeface="Times New Roman" pitchFamily="18" charset="0"/>
                <a:cs typeface="Times New Roman" pitchFamily="18" charset="0"/>
              </a:rPr>
              <a:t> </a:t>
            </a:r>
            <a:r>
              <a:rPr lang="zh-CN" altLang="en-US" sz="1200" baseline="0" dirty="0">
                <a:latin typeface="Times New Roman" pitchFamily="18" charset="0"/>
                <a:cs typeface="Times New Roman" pitchFamily="18" charset="0"/>
              </a:rPr>
              <a:t>阶的，</a:t>
            </a:r>
            <a:r>
              <a:rPr lang="en-US" altLang="zh-CN" sz="1200" baseline="0" dirty="0">
                <a:latin typeface="Times New Roman" pitchFamily="18" charset="0"/>
                <a:cs typeface="Times New Roman" pitchFamily="18" charset="0"/>
              </a:rPr>
              <a:t>a&gt;1,</a:t>
            </a:r>
            <a:r>
              <a:rPr lang="zh-CN" altLang="en-US" sz="1200" baseline="0" dirty="0">
                <a:latin typeface="Times New Roman" pitchFamily="18" charset="0"/>
                <a:cs typeface="Times New Roman" pitchFamily="18" charset="0"/>
              </a:rPr>
              <a:t>是</a:t>
            </a:r>
            <a:r>
              <a:rPr lang="en-US" altLang="zh-CN" sz="1200" baseline="0" dirty="0" err="1">
                <a:latin typeface="Times New Roman" pitchFamily="18" charset="0"/>
                <a:cs typeface="Times New Roman" pitchFamily="18" charset="0"/>
              </a:rPr>
              <a:t>n^logb</a:t>
            </a:r>
            <a:r>
              <a:rPr lang="en-US" altLang="zh-CN" sz="1200" baseline="0" dirty="0">
                <a:latin typeface="Times New Roman" pitchFamily="18" charset="0"/>
                <a:cs typeface="Times New Roman" pitchFamily="18" charset="0"/>
              </a:rPr>
              <a:t> a </a:t>
            </a:r>
            <a:r>
              <a:rPr lang="zh-CN" altLang="en-US" sz="1200" baseline="0" dirty="0">
                <a:latin typeface="Times New Roman" pitchFamily="18" charset="0"/>
                <a:cs typeface="Times New Roman" pitchFamily="18" charset="0"/>
              </a:rPr>
              <a:t>阶的。  </a:t>
            </a:r>
            <a:endParaRPr lang="en-US" altLang="zh-CN" sz="1200" baseline="0" dirty="0">
              <a:latin typeface="Times New Roman" pitchFamily="18" charset="0"/>
              <a:cs typeface="Times New Roman" pitchFamily="18" charset="0"/>
            </a:endParaRPr>
          </a:p>
          <a:p>
            <a:pPr eaLnBrk="1" hangingPunct="1"/>
            <a:r>
              <a:rPr lang="zh-CN" altLang="en-US" sz="1200" baseline="0" dirty="0">
                <a:latin typeface="Times New Roman" pitchFamily="18" charset="0"/>
                <a:cs typeface="Times New Roman" pitchFamily="18" charset="0"/>
              </a:rPr>
              <a:t>注意：可以看出阶与</a:t>
            </a:r>
            <a:r>
              <a:rPr lang="en-US" altLang="zh-CN" sz="1200" baseline="0" dirty="0">
                <a:latin typeface="Times New Roman" pitchFamily="18" charset="0"/>
                <a:cs typeface="Times New Roman" pitchFamily="18" charset="0"/>
              </a:rPr>
              <a:t>c</a:t>
            </a:r>
            <a:r>
              <a:rPr lang="zh-CN" altLang="en-US" sz="1200" baseline="0" dirty="0">
                <a:latin typeface="Times New Roman" pitchFamily="18" charset="0"/>
                <a:cs typeface="Times New Roman" pitchFamily="18" charset="0"/>
              </a:rPr>
              <a:t>无关！</a:t>
            </a:r>
            <a:endParaRPr lang="en-US" altLang="zh-CN" sz="1200" baseline="0" dirty="0">
              <a:latin typeface="Times New Roman" pitchFamily="18" charset="0"/>
              <a:cs typeface="Times New Roman" pitchFamily="18" charset="0"/>
            </a:endParaRPr>
          </a:p>
          <a:p>
            <a:pPr eaLnBrk="1" hangingPunct="1"/>
            <a:r>
              <a:rPr lang="zh-CN" altLang="en-US" sz="1200" baseline="0" dirty="0">
                <a:latin typeface="Times New Roman" pitchFamily="18" charset="0"/>
                <a:cs typeface="Times New Roman" pitchFamily="18" charset="0"/>
              </a:rPr>
              <a:t>进一步的，当</a:t>
            </a:r>
            <a:r>
              <a:rPr lang="en-US" altLang="zh-CN" sz="1200" baseline="0" dirty="0">
                <a:latin typeface="Times New Roman" pitchFamily="18" charset="0"/>
                <a:cs typeface="Times New Roman" pitchFamily="18" charset="0"/>
              </a:rPr>
              <a:t>…,</a:t>
            </a:r>
            <a:r>
              <a:rPr lang="zh-CN" altLang="en-US" sz="1200" baseline="0" dirty="0">
                <a:latin typeface="Times New Roman" pitchFamily="18" charset="0"/>
                <a:cs typeface="Times New Roman" pitchFamily="18" charset="0"/>
              </a:rPr>
              <a:t>即归约过程的子问题规模都是相等的。如第二次归约后每个子问题规模都为</a:t>
            </a:r>
            <a:r>
              <a:rPr lang="en-US" altLang="zh-CN" sz="1200" baseline="0" dirty="0">
                <a:latin typeface="Times New Roman" pitchFamily="18" charset="0"/>
                <a:cs typeface="Times New Roman" pitchFamily="18" charset="0"/>
              </a:rPr>
              <a:t>n/b</a:t>
            </a:r>
            <a:r>
              <a:rPr lang="en-US" altLang="zh-CN" sz="1200" baseline="30000" dirty="0">
                <a:latin typeface="Times New Roman" pitchFamily="18" charset="0"/>
                <a:cs typeface="Times New Roman" pitchFamily="18" charset="0"/>
              </a:rPr>
              <a:t>2</a:t>
            </a:r>
            <a:r>
              <a:rPr lang="en-US" altLang="zh-CN" sz="1200" baseline="0" dirty="0">
                <a:latin typeface="Times New Roman" pitchFamily="18" charset="0"/>
                <a:cs typeface="Times New Roman" pitchFamily="18" charset="0"/>
              </a:rPr>
              <a:t>.</a:t>
            </a:r>
          </a:p>
          <a:p>
            <a:pPr eaLnBrk="1" hangingPunct="1"/>
            <a:r>
              <a:rPr lang="zh-CN" altLang="en-US" sz="1200" baseline="0" dirty="0">
                <a:latin typeface="Times New Roman" pitchFamily="18" charset="0"/>
                <a:cs typeface="Times New Roman" pitchFamily="18" charset="0"/>
              </a:rPr>
              <a:t>可以得出</a:t>
            </a:r>
            <a:r>
              <a:rPr lang="en-US" altLang="zh-CN" sz="1200" baseline="0" dirty="0">
                <a:latin typeface="Times New Roman" pitchFamily="18" charset="0"/>
                <a:cs typeface="Times New Roman" pitchFamily="18" charset="0"/>
              </a:rPr>
              <a:t>fn</a:t>
            </a:r>
            <a:r>
              <a:rPr lang="zh-CN" altLang="en-US" sz="1200" baseline="0" dirty="0">
                <a:latin typeface="Times New Roman" pitchFamily="18" charset="0"/>
                <a:cs typeface="Times New Roman" pitchFamily="18" charset="0"/>
              </a:rPr>
              <a:t>的显式函数是</a:t>
            </a:r>
            <a:r>
              <a:rPr lang="en-US" altLang="zh-CN" sz="1200" baseline="0" dirty="0">
                <a:latin typeface="Times New Roman" pitchFamily="18" charset="0"/>
                <a:cs typeface="Times New Roman" pitchFamily="18" charset="0"/>
              </a:rPr>
              <a:t>….</a:t>
            </a:r>
            <a:r>
              <a:rPr lang="zh-CN" altLang="en-US" sz="1200" baseline="0" dirty="0">
                <a:latin typeface="Times New Roman" pitchFamily="18" charset="0"/>
                <a:cs typeface="Times New Roman" pitchFamily="18" charset="0"/>
              </a:rPr>
              <a:t>，其中</a:t>
            </a:r>
            <a:r>
              <a:rPr lang="en-US" altLang="zh-CN" sz="1200" baseline="0" dirty="0" err="1">
                <a:latin typeface="Times New Roman" pitchFamily="18" charset="0"/>
                <a:cs typeface="Times New Roman" pitchFamily="18" charset="0"/>
              </a:rPr>
              <a:t>ab</a:t>
            </a:r>
            <a:r>
              <a:rPr lang="zh-CN" altLang="en-US" sz="1200" baseline="0" dirty="0">
                <a:latin typeface="Times New Roman" pitchFamily="18" charset="0"/>
                <a:cs typeface="Times New Roman" pitchFamily="18" charset="0"/>
              </a:rPr>
              <a:t>都是常数，</a:t>
            </a:r>
            <a:r>
              <a:rPr lang="en-US" altLang="zh-CN" sz="1200" baseline="0" dirty="0">
                <a:latin typeface="Times New Roman" pitchFamily="18" charset="0"/>
                <a:cs typeface="Times New Roman" pitchFamily="18" charset="0"/>
              </a:rPr>
              <a:t>C1</a:t>
            </a:r>
            <a:r>
              <a:rPr lang="zh-CN" altLang="en-US" sz="1200" baseline="0" dirty="0">
                <a:latin typeface="Times New Roman" pitchFamily="18" charset="0"/>
                <a:cs typeface="Times New Roman" pitchFamily="18" charset="0"/>
              </a:rPr>
              <a:t>、</a:t>
            </a:r>
            <a:r>
              <a:rPr lang="en-US" altLang="zh-CN" sz="1200" baseline="0" dirty="0">
                <a:latin typeface="Times New Roman" pitchFamily="18" charset="0"/>
                <a:cs typeface="Times New Roman" pitchFamily="18" charset="0"/>
              </a:rPr>
              <a:t>C2</a:t>
            </a:r>
            <a:r>
              <a:rPr lang="zh-CN" altLang="en-US" sz="1200" baseline="0" dirty="0">
                <a:latin typeface="Times New Roman" pitchFamily="18" charset="0"/>
                <a:cs typeface="Times New Roman" pitchFamily="18" charset="0"/>
              </a:rPr>
              <a:t>是关于</a:t>
            </a:r>
            <a:r>
              <a:rPr lang="en-US" altLang="zh-CN" sz="1200" baseline="0" dirty="0">
                <a:latin typeface="Times New Roman" pitchFamily="18" charset="0"/>
                <a:cs typeface="Times New Roman" pitchFamily="18" charset="0"/>
              </a:rPr>
              <a:t>c</a:t>
            </a:r>
            <a:r>
              <a:rPr lang="zh-CN" altLang="en-US" sz="1200" baseline="0" dirty="0">
                <a:latin typeface="Times New Roman" pitchFamily="18" charset="0"/>
                <a:cs typeface="Times New Roman" pitchFamily="18" charset="0"/>
              </a:rPr>
              <a:t>的函数，而</a:t>
            </a:r>
            <a:r>
              <a:rPr lang="en-US" altLang="zh-CN" sz="1200" baseline="0" dirty="0">
                <a:latin typeface="Times New Roman" pitchFamily="18" charset="0"/>
                <a:cs typeface="Times New Roman" pitchFamily="18" charset="0"/>
              </a:rPr>
              <a:t>c</a:t>
            </a:r>
            <a:r>
              <a:rPr lang="zh-CN" altLang="en-US" sz="1200" baseline="0" dirty="0">
                <a:latin typeface="Times New Roman" pitchFamily="18" charset="0"/>
                <a:cs typeface="Times New Roman" pitchFamily="18" charset="0"/>
              </a:rPr>
              <a:t>也是</a:t>
            </a:r>
            <a:r>
              <a:rPr lang="en-US" altLang="zh-CN" sz="1200" baseline="0" dirty="0">
                <a:latin typeface="Times New Roman" pitchFamily="18" charset="0"/>
                <a:cs typeface="Times New Roman" pitchFamily="18" charset="0"/>
              </a:rPr>
              <a:t>n</a:t>
            </a:r>
            <a:r>
              <a:rPr lang="zh-CN" altLang="en-US" sz="1200" baseline="0" dirty="0">
                <a:latin typeface="Times New Roman" pitchFamily="18" charset="0"/>
                <a:cs typeface="Times New Roman" pitchFamily="18" charset="0"/>
              </a:rPr>
              <a:t>的一个显式函数</a:t>
            </a:r>
            <a:r>
              <a:rPr lang="en-US" altLang="zh-CN" sz="1200" baseline="0" dirty="0">
                <a:latin typeface="Times New Roman" pitchFamily="18" charset="0"/>
                <a:cs typeface="Times New Roman" pitchFamily="18" charset="0"/>
              </a:rPr>
              <a:t>,</a:t>
            </a:r>
            <a:r>
              <a:rPr lang="zh-CN" altLang="en-US" sz="1200" baseline="0" dirty="0">
                <a:latin typeface="Times New Roman" pitchFamily="18" charset="0"/>
                <a:cs typeface="Times New Roman" pitchFamily="18" charset="0"/>
              </a:rPr>
              <a:t>因此</a:t>
            </a:r>
            <a:r>
              <a:rPr lang="en-US" altLang="zh-CN" sz="1200" baseline="0" dirty="0">
                <a:latin typeface="Times New Roman" pitchFamily="18" charset="0"/>
                <a:cs typeface="Times New Roman" pitchFamily="18" charset="0"/>
              </a:rPr>
              <a:t>fn</a:t>
            </a:r>
            <a:r>
              <a:rPr lang="zh-CN" altLang="en-US" sz="1200" baseline="0" dirty="0">
                <a:latin typeface="Times New Roman" pitchFamily="18" charset="0"/>
                <a:cs typeface="Times New Roman" pitchFamily="18" charset="0"/>
              </a:rPr>
              <a:t>是关于</a:t>
            </a:r>
            <a:r>
              <a:rPr lang="en-US" altLang="zh-CN" sz="1200" baseline="0" dirty="0">
                <a:latin typeface="Times New Roman" pitchFamily="18" charset="0"/>
                <a:cs typeface="Times New Roman" pitchFamily="18" charset="0"/>
              </a:rPr>
              <a:t>n</a:t>
            </a:r>
            <a:r>
              <a:rPr lang="zh-CN" altLang="en-US" sz="1200" baseline="0" dirty="0">
                <a:latin typeface="Times New Roman" pitchFamily="18" charset="0"/>
                <a:cs typeface="Times New Roman" pitchFamily="18" charset="0"/>
              </a:rPr>
              <a:t>的一个显式函数。  </a:t>
            </a:r>
            <a:endParaRPr lang="en-US" altLang="zh-CN" sz="1200" baseline="0" dirty="0">
              <a:latin typeface="Times New Roman" pitchFamily="18" charset="0"/>
              <a:cs typeface="Times New Roman" pitchFamily="18" charset="0"/>
            </a:endParaRPr>
          </a:p>
          <a:p>
            <a:pPr eaLnBrk="1" hangingPunct="1"/>
            <a:r>
              <a:rPr lang="zh-CN" altLang="en-US" sz="1200" baseline="0" dirty="0">
                <a:latin typeface="Times New Roman" pitchFamily="18" charset="0"/>
                <a:cs typeface="Times New Roman" pitchFamily="18" charset="0"/>
              </a:rPr>
              <a:t>注意：这只适用于</a:t>
            </a:r>
            <a:r>
              <a:rPr lang="en-US" altLang="zh-CN" sz="1200" baseline="0" dirty="0">
                <a:latin typeface="Times New Roman" pitchFamily="18" charset="0"/>
                <a:cs typeface="Times New Roman" pitchFamily="18" charset="0"/>
              </a:rPr>
              <a:t>a&gt;1</a:t>
            </a:r>
            <a:r>
              <a:rPr lang="zh-CN" altLang="en-US" sz="1200" baseline="0" dirty="0">
                <a:latin typeface="Times New Roman" pitchFamily="18" charset="0"/>
                <a:cs typeface="Times New Roman" pitchFamily="18" charset="0"/>
              </a:rPr>
              <a:t>的情况。</a:t>
            </a:r>
            <a:endParaRPr lang="en-US" altLang="zh-CN" sz="1200" baseline="0" dirty="0">
              <a:latin typeface="Times New Roman" pitchFamily="18" charset="0"/>
              <a:cs typeface="Times New Roman" pitchFamily="18" charset="0"/>
            </a:endParaRPr>
          </a:p>
          <a:p>
            <a:pPr eaLnBrk="1" hangingPunct="1"/>
            <a:r>
              <a:rPr lang="zh-CN" altLang="en-US" sz="1200" baseline="0" dirty="0">
                <a:latin typeface="Times New Roman" pitchFamily="18" charset="0"/>
                <a:cs typeface="Times New Roman" pitchFamily="18" charset="0"/>
              </a:rPr>
              <a:t>这就是定理</a:t>
            </a:r>
            <a:r>
              <a:rPr lang="en-US" altLang="zh-CN" sz="1200" baseline="0" dirty="0">
                <a:latin typeface="Times New Roman" pitchFamily="18" charset="0"/>
                <a:cs typeface="Times New Roman" pitchFamily="18" charset="0"/>
              </a:rPr>
              <a:t>1 </a:t>
            </a:r>
            <a:r>
              <a:rPr lang="zh-CN" altLang="en-US" sz="1200" baseline="0" dirty="0">
                <a:latin typeface="Times New Roman" pitchFamily="18" charset="0"/>
                <a:cs typeface="Times New Roman" pitchFamily="18" charset="0"/>
              </a:rPr>
              <a:t>给出了这种形式的递推关系的解，以及显式计算公式。</a:t>
            </a:r>
            <a:endParaRPr lang="zh-CN" altLang="en-US" dirty="0"/>
          </a:p>
        </p:txBody>
      </p:sp>
      <p:sp>
        <p:nvSpPr>
          <p:cNvPr id="1024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85BE0D-D98E-48A5-8221-AFE857131489}" type="slidenum">
              <a:rPr lang="zh-CN" altLang="en-US" smtClean="0"/>
              <a:pPr/>
              <a:t>49</a:t>
            </a:fld>
            <a:endParaRPr lang="zh-CN" altLang="en-US"/>
          </a:p>
        </p:txBody>
      </p:sp>
    </p:spTree>
    <p:extLst>
      <p:ext uri="{BB962C8B-B14F-4D97-AF65-F5344CB8AC3E}">
        <p14:creationId xmlns:p14="http://schemas.microsoft.com/office/powerpoint/2010/main" val="20408024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根据定理</a:t>
            </a:r>
            <a:r>
              <a:rPr lang="en-US" altLang="zh-CN" dirty="0"/>
              <a:t>1</a:t>
            </a:r>
            <a:r>
              <a:rPr lang="zh-CN" altLang="en-US" dirty="0"/>
              <a:t>，我们来看这个例子。</a:t>
            </a:r>
            <a:endParaRPr lang="en-US" altLang="zh-CN" dirty="0"/>
          </a:p>
          <a:p>
            <a:pPr eaLnBrk="1" hangingPunct="1"/>
            <a:r>
              <a:rPr lang="en-US" altLang="zh-CN" dirty="0"/>
              <a:t>…</a:t>
            </a:r>
          </a:p>
          <a:p>
            <a:pPr eaLnBrk="1" hangingPunct="1"/>
            <a:r>
              <a:rPr lang="en-US" altLang="zh-CN" dirty="0"/>
              <a:t>fn=…,</a:t>
            </a:r>
            <a:r>
              <a:rPr lang="zh-CN" altLang="en-US" dirty="0"/>
              <a:t>求</a:t>
            </a:r>
            <a:r>
              <a:rPr lang="en-US" altLang="zh-CN" dirty="0"/>
              <a:t>f(2^k)</a:t>
            </a:r>
            <a:r>
              <a:rPr lang="zh-CN" altLang="en-US" dirty="0"/>
              <a:t>，将</a:t>
            </a:r>
            <a:r>
              <a:rPr lang="en-US" altLang="zh-CN" dirty="0"/>
              <a:t>2^k</a:t>
            </a:r>
            <a:r>
              <a:rPr lang="zh-CN" altLang="en-US" dirty="0"/>
              <a:t>替换</a:t>
            </a:r>
            <a:r>
              <a:rPr lang="en-US" altLang="zh-CN" dirty="0"/>
              <a:t>n</a:t>
            </a:r>
            <a:r>
              <a:rPr lang="zh-CN" altLang="en-US" dirty="0"/>
              <a:t>。</a:t>
            </a:r>
          </a:p>
        </p:txBody>
      </p:sp>
      <p:sp>
        <p:nvSpPr>
          <p:cNvPr id="1034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23CAA04-A895-4273-A33B-4C811C2A8C30}" type="slidenum">
              <a:rPr lang="zh-CN" altLang="en-US" smtClean="0"/>
              <a:pPr/>
              <a:t>50</a:t>
            </a:fld>
            <a:endParaRPr lang="zh-CN" altLang="en-US"/>
          </a:p>
        </p:txBody>
      </p:sp>
    </p:spTree>
    <p:extLst>
      <p:ext uri="{BB962C8B-B14F-4D97-AF65-F5344CB8AC3E}">
        <p14:creationId xmlns:p14="http://schemas.microsoft.com/office/powerpoint/2010/main" val="2505807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1044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下面我们来讨论前面的</a:t>
            </a:r>
            <a:r>
              <a:rPr lang="en-US" altLang="zh-CN" dirty="0"/>
              <a:t>5</a:t>
            </a:r>
            <a:r>
              <a:rPr lang="zh-CN" altLang="en-US" dirty="0"/>
              <a:t>个例子的算法的阶与算法复杂度运算次数的显式函数。</a:t>
            </a:r>
            <a:endParaRPr lang="en-US" altLang="zh-CN" dirty="0"/>
          </a:p>
          <a:p>
            <a:pPr eaLnBrk="1" hangingPunct="1"/>
            <a:r>
              <a:rPr lang="zh-CN" altLang="en-US" dirty="0"/>
              <a:t>首先二分检索。因为</a:t>
            </a:r>
            <a:r>
              <a:rPr lang="en-US" altLang="zh-CN" dirty="0"/>
              <a:t>a=1</a:t>
            </a:r>
            <a:r>
              <a:rPr lang="zh-CN" altLang="en-US" dirty="0"/>
              <a:t>，所以</a:t>
            </a:r>
            <a:r>
              <a:rPr lang="en-US" altLang="zh-CN" dirty="0" err="1"/>
              <a:t>logn</a:t>
            </a:r>
            <a:r>
              <a:rPr lang="zh-CN" altLang="en-US" dirty="0"/>
              <a:t>阶的。</a:t>
            </a:r>
            <a:endParaRPr lang="en-US" altLang="zh-CN" dirty="0"/>
          </a:p>
          <a:p>
            <a:pPr eaLnBrk="1" hangingPunct="1"/>
            <a:endParaRPr lang="zh-CN" altLang="en-US" dirty="0"/>
          </a:p>
        </p:txBody>
      </p:sp>
      <p:sp>
        <p:nvSpPr>
          <p:cNvPr id="1044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83F8CD-EB04-4EF5-84E5-63F4134A6409}" type="slidenum">
              <a:rPr lang="zh-CN" altLang="en-US" smtClean="0"/>
              <a:pPr/>
              <a:t>51</a:t>
            </a:fld>
            <a:endParaRPr lang="zh-CN" altLang="en-US"/>
          </a:p>
        </p:txBody>
      </p:sp>
    </p:spTree>
    <p:extLst>
      <p:ext uri="{BB962C8B-B14F-4D97-AF65-F5344CB8AC3E}">
        <p14:creationId xmlns:p14="http://schemas.microsoft.com/office/powerpoint/2010/main" val="1167842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定理</a:t>
            </a:r>
            <a:r>
              <a:rPr lang="en-US" altLang="zh-CN" dirty="0"/>
              <a:t>1</a:t>
            </a:r>
            <a:r>
              <a:rPr lang="zh-CN" altLang="en-US" dirty="0"/>
              <a:t>是较简单形式递推关系的求解，如果是更复杂的形式，这里给出更一般的定理</a:t>
            </a:r>
            <a:r>
              <a:rPr lang="en-US" altLang="zh-CN" dirty="0"/>
              <a:t>2  </a:t>
            </a:r>
            <a:r>
              <a:rPr lang="zh-CN" altLang="en-US" dirty="0"/>
              <a:t>主定理来说明。</a:t>
            </a:r>
            <a:endParaRPr lang="en-US" altLang="zh-CN" dirty="0"/>
          </a:p>
          <a:p>
            <a:pPr eaLnBrk="1" hangingPunct="1"/>
            <a:r>
              <a:rPr lang="en-US" altLang="zh-CN" dirty="0"/>
              <a:t>…</a:t>
            </a: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a:t>如果</a:t>
            </a:r>
            <a:r>
              <a:rPr lang="en-US" altLang="zh-CN" dirty="0"/>
              <a:t>a&gt;</a:t>
            </a:r>
            <a:r>
              <a:rPr lang="en-US" altLang="zh-CN" dirty="0" err="1"/>
              <a:t>b^d</a:t>
            </a:r>
            <a:r>
              <a:rPr lang="zh-CN" altLang="en-US" dirty="0"/>
              <a:t>，</a:t>
            </a:r>
            <a:r>
              <a:rPr lang="en-US" altLang="zh-CN" dirty="0"/>
              <a:t>fn</a:t>
            </a:r>
            <a:r>
              <a:rPr lang="zh-CN" altLang="en-US" dirty="0"/>
              <a:t>的阶为</a:t>
            </a:r>
            <a:r>
              <a:rPr lang="en-US" altLang="zh-CN" baseline="0" dirty="0"/>
              <a:t>…,</a:t>
            </a:r>
            <a:r>
              <a:rPr lang="zh-CN" altLang="en-US" baseline="0" dirty="0"/>
              <a:t>取决于前半部分的阶；</a:t>
            </a:r>
            <a:r>
              <a:rPr lang="zh-CN" altLang="en-US" dirty="0"/>
              <a:t>如果</a:t>
            </a:r>
            <a:r>
              <a:rPr lang="en-US" altLang="zh-CN" dirty="0"/>
              <a:t>a&lt; </a:t>
            </a:r>
            <a:r>
              <a:rPr lang="en-US" altLang="zh-CN" dirty="0" err="1"/>
              <a:t>b^d</a:t>
            </a:r>
            <a:r>
              <a:rPr lang="zh-CN" altLang="en-US" dirty="0"/>
              <a:t>，</a:t>
            </a:r>
            <a:r>
              <a:rPr lang="en-US" altLang="zh-CN" dirty="0"/>
              <a:t>fn</a:t>
            </a:r>
            <a:r>
              <a:rPr lang="zh-CN" altLang="en-US" dirty="0"/>
              <a:t>的阶为</a:t>
            </a:r>
            <a:r>
              <a:rPr lang="en-US" altLang="zh-CN" baseline="0" dirty="0"/>
              <a:t>…,</a:t>
            </a:r>
            <a:r>
              <a:rPr lang="zh-CN" altLang="en-US" baseline="0" dirty="0"/>
              <a:t>和后半部分的阶相同；否则，如果等于，则阶为</a:t>
            </a:r>
            <a:r>
              <a:rPr lang="en-US" altLang="zh-CN" baseline="0" dirty="0" err="1"/>
              <a:t>logn</a:t>
            </a:r>
            <a:r>
              <a:rPr lang="en-US" altLang="zh-CN" baseline="0" dirty="0"/>
              <a:t>(a=1</a:t>
            </a:r>
            <a:r>
              <a:rPr lang="zh-CN" altLang="en-US" baseline="0" dirty="0"/>
              <a:t>时前半部的阶</a:t>
            </a:r>
            <a:r>
              <a:rPr lang="en-US" altLang="zh-CN" baseline="0" dirty="0"/>
              <a:t>)×</a:t>
            </a:r>
            <a:r>
              <a:rPr lang="zh-CN" altLang="en-US" baseline="0" dirty="0"/>
              <a:t>后半部的阶。</a:t>
            </a:r>
            <a:endParaRPr lang="zh-CN" altLang="en-US" dirty="0"/>
          </a:p>
          <a:p>
            <a:pPr eaLnBrk="1" hangingPunct="1"/>
            <a:endParaRPr lang="zh-CN" altLang="en-US" dirty="0"/>
          </a:p>
        </p:txBody>
      </p:sp>
      <p:sp>
        <p:nvSpPr>
          <p:cNvPr id="1054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39328EB-1323-458F-B53D-3AA555697B8A}" type="slidenum">
              <a:rPr lang="zh-CN" altLang="en-US" smtClean="0"/>
              <a:pPr/>
              <a:t>52</a:t>
            </a:fld>
            <a:endParaRPr lang="zh-CN" altLang="en-US"/>
          </a:p>
        </p:txBody>
      </p:sp>
    </p:spTree>
    <p:extLst>
      <p:ext uri="{BB962C8B-B14F-4D97-AF65-F5344CB8AC3E}">
        <p14:creationId xmlns:p14="http://schemas.microsoft.com/office/powerpoint/2010/main" val="340546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3n == 2 3(n-1)- 3(n-2)</a:t>
            </a:r>
            <a:r>
              <a:rPr lang="zh-CN" altLang="en-US" dirty="0"/>
              <a:t>，所以序列</a:t>
            </a:r>
            <a:r>
              <a:rPr lang="en-US" altLang="zh-CN" dirty="0"/>
              <a:t>an=3n</a:t>
            </a:r>
            <a:r>
              <a:rPr lang="zh-CN" altLang="en-US" dirty="0"/>
              <a:t>是递推关系</a:t>
            </a:r>
            <a:r>
              <a:rPr lang="en-US" altLang="zh-CN" dirty="0"/>
              <a:t>an=2an-1-an-2</a:t>
            </a:r>
            <a:r>
              <a:rPr lang="zh-CN" altLang="en-US" dirty="0"/>
              <a:t>的解。</a:t>
            </a:r>
            <a:endParaRPr lang="en-US" altLang="zh-CN" dirty="0"/>
          </a:p>
          <a:p>
            <a:r>
              <a:rPr lang="zh-CN" altLang="en-US" dirty="0"/>
              <a:t>那么</a:t>
            </a:r>
            <a:r>
              <a:rPr lang="en-US" altLang="zh-CN" dirty="0"/>
              <a:t>an=2^n</a:t>
            </a:r>
            <a:r>
              <a:rPr lang="zh-CN" altLang="en-US" dirty="0"/>
              <a:t>呢？大家练习下</a:t>
            </a:r>
            <a:endParaRPr lang="en-US" altLang="zh-CN" dirty="0"/>
          </a:p>
          <a:p>
            <a:r>
              <a:rPr lang="en-US" altLang="zh-CN" sz="1200" i="1" dirty="0">
                <a:latin typeface="Times New Roman" pitchFamily="18" charset="0"/>
              </a:rPr>
              <a:t>a</a:t>
            </a:r>
            <a:r>
              <a:rPr lang="en-US" altLang="zh-CN" sz="1200" baseline="-25000" dirty="0">
                <a:latin typeface="Times New Roman" pitchFamily="18" charset="0"/>
              </a:rPr>
              <a:t>0</a:t>
            </a:r>
            <a:r>
              <a:rPr lang="en-US" altLang="zh-CN" sz="1200" dirty="0">
                <a:latin typeface="Times New Roman" pitchFamily="18" charset="0"/>
              </a:rPr>
              <a:t>=1</a:t>
            </a:r>
            <a:r>
              <a:rPr lang="zh-CN" altLang="en-US" sz="1200" dirty="0">
                <a:latin typeface="Times New Roman" pitchFamily="18" charset="0"/>
              </a:rPr>
              <a:t>， </a:t>
            </a:r>
            <a:r>
              <a:rPr lang="en-US" altLang="zh-CN" sz="1200" i="1" dirty="0">
                <a:latin typeface="Times New Roman" pitchFamily="18" charset="0"/>
              </a:rPr>
              <a:t>a</a:t>
            </a:r>
            <a:r>
              <a:rPr lang="en-US" altLang="zh-CN" sz="1200" baseline="-25000" dirty="0">
                <a:latin typeface="Times New Roman" pitchFamily="18" charset="0"/>
              </a:rPr>
              <a:t>1</a:t>
            </a:r>
            <a:r>
              <a:rPr lang="en-US" altLang="zh-CN" sz="1200" dirty="0">
                <a:latin typeface="Times New Roman" pitchFamily="18" charset="0"/>
              </a:rPr>
              <a:t>=2</a:t>
            </a:r>
            <a:r>
              <a:rPr lang="zh-CN" altLang="en-US" sz="1200" dirty="0">
                <a:latin typeface="Times New Roman" pitchFamily="18" charset="0"/>
              </a:rPr>
              <a:t>， </a:t>
            </a:r>
            <a:r>
              <a:rPr lang="en-US" altLang="zh-CN" sz="1200" i="1" dirty="0">
                <a:latin typeface="Times New Roman" pitchFamily="18" charset="0"/>
              </a:rPr>
              <a:t>a</a:t>
            </a:r>
            <a:r>
              <a:rPr lang="en-US" altLang="zh-CN" sz="1200" baseline="-25000" dirty="0">
                <a:latin typeface="Times New Roman" pitchFamily="18" charset="0"/>
              </a:rPr>
              <a:t>2</a:t>
            </a:r>
            <a:r>
              <a:rPr lang="en-US" altLang="zh-CN" sz="1200" dirty="0">
                <a:latin typeface="Times New Roman" pitchFamily="18" charset="0"/>
              </a:rPr>
              <a:t>=4</a:t>
            </a:r>
            <a:r>
              <a:rPr lang="zh-CN" altLang="en-US" sz="1200" dirty="0">
                <a:latin typeface="Times New Roman" pitchFamily="18" charset="0"/>
              </a:rPr>
              <a:t>≠</a:t>
            </a:r>
            <a:r>
              <a:rPr lang="en-US" altLang="zh-CN" sz="1200" dirty="0">
                <a:latin typeface="Times New Roman" pitchFamily="18" charset="0"/>
              </a:rPr>
              <a:t>2</a:t>
            </a:r>
            <a:r>
              <a:rPr lang="en-US" altLang="zh-CN" sz="1200" i="1" dirty="0">
                <a:latin typeface="Times New Roman" pitchFamily="18" charset="0"/>
              </a:rPr>
              <a:t>a</a:t>
            </a:r>
            <a:r>
              <a:rPr lang="en-US" altLang="zh-CN" sz="1200" baseline="-25000" dirty="0">
                <a:latin typeface="Times New Roman" pitchFamily="18" charset="0"/>
              </a:rPr>
              <a:t>1</a:t>
            </a:r>
            <a:r>
              <a:rPr lang="en-US" altLang="zh-CN" sz="1200" dirty="0">
                <a:latin typeface="Times New Roman" pitchFamily="18" charset="0"/>
              </a:rPr>
              <a:t>- </a:t>
            </a:r>
            <a:r>
              <a:rPr lang="en-US" altLang="zh-CN" sz="1200" i="1" dirty="0">
                <a:latin typeface="Times New Roman" pitchFamily="18" charset="0"/>
              </a:rPr>
              <a:t>a</a:t>
            </a:r>
            <a:r>
              <a:rPr lang="en-US" altLang="zh-CN" sz="1200" baseline="-25000" dirty="0">
                <a:latin typeface="Times New Roman" pitchFamily="18" charset="0"/>
              </a:rPr>
              <a:t>0</a:t>
            </a:r>
            <a:r>
              <a:rPr lang="en-US" altLang="zh-CN" sz="1200" dirty="0">
                <a:latin typeface="Times New Roman" pitchFamily="18" charset="0"/>
              </a:rPr>
              <a:t> </a:t>
            </a:r>
            <a:r>
              <a:rPr lang="zh-CN" altLang="en-US" sz="1200" dirty="0">
                <a:latin typeface="Times New Roman" pitchFamily="18" charset="0"/>
              </a:rPr>
              <a:t>，</a:t>
            </a:r>
            <a:r>
              <a:rPr lang="en-US" altLang="zh-CN" sz="1200" dirty="0">
                <a:latin typeface="Times New Roman" pitchFamily="18" charset="0"/>
              </a:rPr>
              <a:t>…2^n </a:t>
            </a:r>
            <a:r>
              <a:rPr lang="zh-CN" altLang="en-US" sz="1200" dirty="0">
                <a:latin typeface="Times New Roman" pitchFamily="18" charset="0"/>
              </a:rPr>
              <a:t>≠</a:t>
            </a:r>
            <a:r>
              <a:rPr lang="en-US" altLang="zh-CN" sz="1200" dirty="0">
                <a:latin typeface="Times New Roman" pitchFamily="18" charset="0"/>
              </a:rPr>
              <a:t> 2 2^(n-1)- 2^(n-2)  </a:t>
            </a:r>
            <a:r>
              <a:rPr lang="zh-CN" altLang="en-US" sz="1200" dirty="0">
                <a:latin typeface="Times New Roman" pitchFamily="18" charset="0"/>
              </a:rPr>
              <a:t>不是该递推关系的解</a:t>
            </a:r>
            <a:endParaRPr lang="en-US" altLang="zh-CN" sz="1200" dirty="0">
              <a:latin typeface="Times New Roman" pitchFamily="18" charset="0"/>
            </a:endParaRPr>
          </a:p>
          <a:p>
            <a:r>
              <a:rPr lang="en-US" altLang="zh-CN" sz="1200" dirty="0">
                <a:latin typeface="Times New Roman" pitchFamily="18" charset="0"/>
              </a:rPr>
              <a:t>An=5</a:t>
            </a:r>
            <a:r>
              <a:rPr lang="zh-CN" altLang="en-US" sz="1200" dirty="0">
                <a:latin typeface="Times New Roman" pitchFamily="18" charset="0"/>
              </a:rPr>
              <a:t>呢？</a:t>
            </a:r>
            <a:r>
              <a:rPr lang="en-US" altLang="zh-CN" sz="1200" dirty="0">
                <a:latin typeface="Times New Roman" pitchFamily="18" charset="0"/>
              </a:rPr>
              <a:t>A0=a1=a2=…=an=5</a:t>
            </a:r>
          </a:p>
          <a:p>
            <a:r>
              <a:rPr lang="en-US" altLang="zh-CN" sz="1200" dirty="0">
                <a:latin typeface="Times New Roman" pitchFamily="18" charset="0"/>
              </a:rPr>
              <a:t>A2=5=2 a1-a0=10-5=5</a:t>
            </a:r>
            <a:r>
              <a:rPr lang="en-US" altLang="zh-CN" sz="1200" baseline="0" dirty="0">
                <a:latin typeface="Times New Roman" pitchFamily="18" charset="0"/>
              </a:rPr>
              <a:t>     … 5=2*5-5,</a:t>
            </a:r>
            <a:r>
              <a:rPr lang="zh-CN" altLang="en-US" sz="1200" baseline="0" dirty="0">
                <a:latin typeface="Times New Roman" pitchFamily="18" charset="0"/>
              </a:rPr>
              <a:t>故是递推关系的解，</a:t>
            </a:r>
            <a:endParaRPr lang="en-US" altLang="zh-CN" sz="1200" baseline="0" dirty="0">
              <a:latin typeface="Times New Roman" pitchFamily="18" charset="0"/>
            </a:endParaRPr>
          </a:p>
          <a:p>
            <a:r>
              <a:rPr lang="zh-CN" altLang="en-US" sz="1200" baseline="0" dirty="0">
                <a:latin typeface="Times New Roman" pitchFamily="18" charset="0"/>
              </a:rPr>
              <a:t>因此，我们可以知道一个递推关系的解是不唯一的。</a:t>
            </a:r>
            <a:endParaRPr lang="zh-CN" altLang="en-US" dirty="0"/>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6</a:t>
            </a:fld>
            <a:endParaRPr lang="zh-CN" altLang="en-US"/>
          </a:p>
        </p:txBody>
      </p:sp>
    </p:spTree>
    <p:extLst>
      <p:ext uri="{BB962C8B-B14F-4D97-AF65-F5344CB8AC3E}">
        <p14:creationId xmlns:p14="http://schemas.microsoft.com/office/powerpoint/2010/main" val="28078157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原来是</a:t>
            </a:r>
            <a:r>
              <a:rPr lang="en-US" altLang="zh-CN" dirty="0"/>
              <a:t>2n</a:t>
            </a:r>
            <a:r>
              <a:rPr lang="zh-CN" altLang="en-US" dirty="0"/>
              <a:t>位，肯定是偶数即，可以平分，</a:t>
            </a:r>
            <a:endParaRPr lang="en-US" altLang="zh-CN" dirty="0"/>
          </a:p>
          <a:p>
            <a:pPr eaLnBrk="1" hangingPunct="1"/>
            <a:r>
              <a:rPr lang="zh-CN" altLang="en-US" dirty="0"/>
              <a:t>现在为</a:t>
            </a:r>
            <a:r>
              <a:rPr lang="en-US" altLang="zh-CN" dirty="0"/>
              <a:t>n</a:t>
            </a:r>
            <a:r>
              <a:rPr lang="zh-CN" altLang="en-US" dirty="0"/>
              <a:t>位，就要考虑为偶数情况</a:t>
            </a:r>
            <a:endParaRPr lang="en-US" altLang="zh-CN" dirty="0"/>
          </a:p>
          <a:p>
            <a:pPr eaLnBrk="1" hangingPunct="1"/>
            <a:r>
              <a:rPr lang="zh-CN" altLang="en-US" dirty="0"/>
              <a:t>正常来讲，</a:t>
            </a:r>
            <a:r>
              <a:rPr lang="en-US" altLang="zh-CN" dirty="0"/>
              <a:t>n</a:t>
            </a:r>
            <a:r>
              <a:rPr lang="zh-CN" altLang="en-US" dirty="0"/>
              <a:t>位整数相乘，需要需要的的按位运算乘法次数</a:t>
            </a:r>
            <a:r>
              <a:rPr lang="en-US" altLang="zh-CN" dirty="0"/>
              <a:t>n^2</a:t>
            </a:r>
            <a:r>
              <a:rPr lang="zh-CN" altLang="en-US" dirty="0"/>
              <a:t>阶</a:t>
            </a:r>
            <a:r>
              <a:rPr lang="en-US" altLang="zh-CN" dirty="0"/>
              <a:t>,</a:t>
            </a:r>
            <a:r>
              <a:rPr lang="zh-CN" altLang="en-US" dirty="0"/>
              <a:t>这里的快速乘法算法仅是</a:t>
            </a:r>
            <a:r>
              <a:rPr lang="en-US" altLang="zh-CN" dirty="0"/>
              <a:t>n^log3(1.6)</a:t>
            </a:r>
            <a:r>
              <a:rPr lang="zh-CN" altLang="en-US" dirty="0"/>
              <a:t>阶</a:t>
            </a:r>
            <a:endParaRPr lang="en-US" altLang="zh-CN" dirty="0"/>
          </a:p>
          <a:p>
            <a:pPr eaLnBrk="1" hangingPunct="1"/>
            <a:r>
              <a:rPr lang="zh-CN" altLang="en-US" dirty="0"/>
              <a:t>显然乘法比加法省时</a:t>
            </a:r>
            <a:endParaRPr lang="en-US" altLang="zh-CN" dirty="0"/>
          </a:p>
          <a:p>
            <a:pPr eaLnBrk="1" hangingPunct="1"/>
            <a:r>
              <a:rPr lang="zh-CN" altLang="en-US" dirty="0"/>
              <a:t>类似大家可以了解下</a:t>
            </a:r>
            <a:r>
              <a:rPr lang="en-US" altLang="zh-CN" dirty="0"/>
              <a:t>n</a:t>
            </a:r>
            <a:r>
              <a:rPr lang="zh-CN" altLang="en-US" dirty="0"/>
              <a:t>阶方阵的快速乘法算法的复杂性估计，本来需要</a:t>
            </a:r>
            <a:r>
              <a:rPr lang="en-US" altLang="zh-CN" dirty="0"/>
              <a:t>O</a:t>
            </a:r>
            <a:r>
              <a:rPr lang="zh-CN" altLang="en-US" dirty="0"/>
              <a:t>（</a:t>
            </a:r>
            <a:r>
              <a:rPr lang="en-US" altLang="zh-CN" dirty="0"/>
              <a:t>n^3</a:t>
            </a:r>
            <a:r>
              <a:rPr lang="zh-CN" altLang="en-US" dirty="0"/>
              <a:t>）</a:t>
            </a:r>
            <a:r>
              <a:rPr lang="en-US" altLang="zh-CN" dirty="0"/>
              <a:t>,</a:t>
            </a:r>
            <a:r>
              <a:rPr lang="zh-CN" altLang="en-US" dirty="0"/>
              <a:t>该算法仅为</a:t>
            </a:r>
            <a:r>
              <a:rPr lang="en-US" altLang="zh-CN" dirty="0"/>
              <a:t>O(n^log7)(2.8)</a:t>
            </a:r>
          </a:p>
          <a:p>
            <a:pPr eaLnBrk="1" hangingPunct="1"/>
            <a:r>
              <a:rPr lang="en-US" altLang="zh-CN" dirty="0"/>
              <a:t>F(n)=7f(n/2)+15n^2/4   a=7,b=2,c=15/4,d=2</a:t>
            </a:r>
            <a:endParaRPr lang="zh-CN" altLang="en-US" dirty="0"/>
          </a:p>
        </p:txBody>
      </p:sp>
      <p:sp>
        <p:nvSpPr>
          <p:cNvPr id="1065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A0832E4-CFEA-4BCD-8008-B4981D8CE321}" type="slidenum">
              <a:rPr lang="zh-CN" altLang="en-US" smtClean="0"/>
              <a:pPr/>
              <a:t>53</a:t>
            </a:fld>
            <a:endParaRPr lang="zh-CN" altLang="en-US"/>
          </a:p>
        </p:txBody>
      </p:sp>
    </p:spTree>
    <p:extLst>
      <p:ext uri="{BB962C8B-B14F-4D97-AF65-F5344CB8AC3E}">
        <p14:creationId xmlns:p14="http://schemas.microsoft.com/office/powerpoint/2010/main" val="18433526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p:spPr>
      </p:sp>
      <p:sp>
        <p:nvSpPr>
          <p:cNvPr id="1280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a:solidFill>
                <a:schemeClr val="tx2"/>
              </a:solidFill>
            </a:endParaRPr>
          </a:p>
        </p:txBody>
      </p:sp>
      <p:sp>
        <p:nvSpPr>
          <p:cNvPr id="1280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E1444D8-8308-4ABE-A0E6-ABEFC4DB8BA5}" type="slidenum">
              <a:rPr lang="zh-CN" altLang="en-US" smtClean="0"/>
              <a:pPr/>
              <a:t>54</a:t>
            </a:fld>
            <a:endParaRPr lang="zh-CN" altLang="en-US"/>
          </a:p>
        </p:txBody>
      </p:sp>
    </p:spTree>
    <p:extLst>
      <p:ext uri="{BB962C8B-B14F-4D97-AF65-F5344CB8AC3E}">
        <p14:creationId xmlns:p14="http://schemas.microsoft.com/office/powerpoint/2010/main" val="33095929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a:solidFill>
                <a:schemeClr val="tx2"/>
              </a:solidFill>
            </a:endParaRPr>
          </a:p>
        </p:txBody>
      </p:sp>
      <p:sp>
        <p:nvSpPr>
          <p:cNvPr id="1290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0E39073-D9A4-4252-B0C9-21E117BD4E53}" type="slidenum">
              <a:rPr lang="zh-CN" altLang="en-US" smtClean="0"/>
              <a:pPr/>
              <a:t>55</a:t>
            </a:fld>
            <a:endParaRPr lang="zh-CN" altLang="en-US"/>
          </a:p>
        </p:txBody>
      </p:sp>
    </p:spTree>
    <p:extLst>
      <p:ext uri="{BB962C8B-B14F-4D97-AF65-F5344CB8AC3E}">
        <p14:creationId xmlns:p14="http://schemas.microsoft.com/office/powerpoint/2010/main" val="35703675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a:solidFill>
                <a:schemeClr val="tx2"/>
              </a:solidFill>
            </a:endParaRPr>
          </a:p>
        </p:txBody>
      </p:sp>
      <p:sp>
        <p:nvSpPr>
          <p:cNvPr id="1290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0E39073-D9A4-4252-B0C9-21E117BD4E53}" type="slidenum">
              <a:rPr lang="zh-CN" altLang="en-US" smtClean="0"/>
              <a:pPr/>
              <a:t>56</a:t>
            </a:fld>
            <a:endParaRPr lang="zh-CN" altLang="en-US"/>
          </a:p>
        </p:txBody>
      </p:sp>
    </p:spTree>
    <p:extLst>
      <p:ext uri="{BB962C8B-B14F-4D97-AF65-F5344CB8AC3E}">
        <p14:creationId xmlns:p14="http://schemas.microsoft.com/office/powerpoint/2010/main" val="967375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eaLnBrk="1" hangingPunct="1">
              <a:lnSpc>
                <a:spcPct val="120000"/>
              </a:lnSpc>
              <a:defRPr/>
            </a:pPr>
            <a:r>
              <a:rPr lang="zh-CN" altLang="en-US" dirty="0">
                <a:latin typeface="Times New Roman" pitchFamily="18" charset="0"/>
              </a:rPr>
              <a:t>序列的递归定义要用到递推关系说明递归的方法，但不足够，另外还需要初始条件的配合</a:t>
            </a:r>
            <a:endParaRPr lang="en-US" altLang="zh-CN" dirty="0">
              <a:latin typeface="Times New Roman" pitchFamily="18" charset="0"/>
            </a:endParaRPr>
          </a:p>
          <a:p>
            <a:pPr lvl="0" eaLnBrk="1" hangingPunct="1">
              <a:lnSpc>
                <a:spcPct val="120000"/>
              </a:lnSpc>
              <a:defRPr/>
            </a:pPr>
            <a:r>
              <a:rPr lang="zh-CN" altLang="en-US" dirty="0">
                <a:latin typeface="Times New Roman" pitchFamily="18" charset="0"/>
              </a:rPr>
              <a:t>序列的初始条件说明了</a:t>
            </a:r>
            <a:r>
              <a:rPr lang="zh-CN" altLang="en-US" b="1" dirty="0">
                <a:latin typeface="Times New Roman" pitchFamily="18" charset="0"/>
              </a:rPr>
              <a:t>在递推关系起作用的首项</a:t>
            </a:r>
            <a:r>
              <a:rPr lang="zh-CN" altLang="en-US" dirty="0">
                <a:latin typeface="Times New Roman" pitchFamily="18" charset="0"/>
              </a:rPr>
              <a:t>之前的那些项。递推关系和初始条件唯一地确定了一个递归定义的对象，如序列。</a:t>
            </a:r>
            <a:endParaRPr lang="en-US" altLang="zh-CN" dirty="0">
              <a:latin typeface="Times New Roman" pitchFamily="18" charset="0"/>
            </a:endParaRPr>
          </a:p>
          <a:p>
            <a:pPr lvl="0" eaLnBrk="1" hangingPunct="1">
              <a:lnSpc>
                <a:spcPct val="120000"/>
              </a:lnSpc>
              <a:defRPr/>
            </a:pPr>
            <a:r>
              <a:rPr lang="zh-CN" altLang="en-US" dirty="0">
                <a:latin typeface="Times New Roman" pitchFamily="18" charset="0"/>
              </a:rPr>
              <a:t>另外</a:t>
            </a:r>
            <a:r>
              <a:rPr lang="en-US" altLang="zh-CN" dirty="0">
                <a:latin typeface="Times New Roman" pitchFamily="18" charset="0"/>
              </a:rPr>
              <a:t>…</a:t>
            </a:r>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7</a:t>
            </a:fld>
            <a:endParaRPr lang="zh-CN" altLang="en-US"/>
          </a:p>
        </p:txBody>
      </p:sp>
    </p:spTree>
    <p:extLst>
      <p:ext uri="{BB962C8B-B14F-4D97-AF65-F5344CB8AC3E}">
        <p14:creationId xmlns:p14="http://schemas.microsoft.com/office/powerpoint/2010/main" val="335193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本</a:t>
            </a:r>
            <a:r>
              <a:rPr lang="en-US" altLang="zh-CN" dirty="0"/>
              <a:t>+</a:t>
            </a:r>
            <a:r>
              <a:rPr lang="zh-CN" altLang="en-US" dirty="0"/>
              <a:t>息</a:t>
            </a:r>
            <a:endParaRPr lang="en-US" altLang="zh-CN" dirty="0"/>
          </a:p>
          <a:p>
            <a:r>
              <a:rPr lang="zh-CN" altLang="en-US" dirty="0"/>
              <a:t>还得有初始条件</a:t>
            </a:r>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8</a:t>
            </a:fld>
            <a:endParaRPr lang="zh-CN" altLang="en-US"/>
          </a:p>
        </p:txBody>
      </p:sp>
    </p:spTree>
    <p:extLst>
      <p:ext uri="{BB962C8B-B14F-4D97-AF65-F5344CB8AC3E}">
        <p14:creationId xmlns:p14="http://schemas.microsoft.com/office/powerpoint/2010/main" val="2707276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该递推关系如何求解呢？</a:t>
            </a:r>
            <a:endParaRPr lang="en-US" altLang="zh-CN" dirty="0"/>
          </a:p>
          <a:p>
            <a:r>
              <a:rPr lang="zh-CN" altLang="en-US" dirty="0"/>
              <a:t>这个例子比较简单，可以采用简单的迭代法就可以，什么是迭代法呢？与递归是相反的过程，递归是连续地把计算归约到更小的情况来求函数值，比如</a:t>
            </a:r>
            <a:r>
              <a:rPr lang="en-US" altLang="zh-CN" sz="1200" dirty="0" err="1">
                <a:latin typeface="Times New Roman" pitchFamily="18" charset="0"/>
                <a:cs typeface="Times New Roman" pitchFamily="18" charset="0"/>
              </a:rPr>
              <a:t>P</a:t>
            </a:r>
            <a:r>
              <a:rPr lang="en-US" altLang="zh-CN" sz="1200" i="1" baseline="-25000" dirty="0" err="1">
                <a:latin typeface="Times New Roman" pitchFamily="18" charset="0"/>
                <a:cs typeface="Times New Roman" pitchFamily="18" charset="0"/>
              </a:rPr>
              <a:t>n</a:t>
            </a:r>
            <a:r>
              <a:rPr lang="en-US" altLang="zh-CN" sz="1200" dirty="0">
                <a:latin typeface="Times New Roman" pitchFamily="18" charset="0"/>
                <a:cs typeface="Times New Roman" pitchFamily="18" charset="0"/>
              </a:rPr>
              <a:t>= (1.11)P</a:t>
            </a:r>
            <a:r>
              <a:rPr lang="en-US" altLang="zh-CN" sz="1200" i="1" baseline="-25000"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-1</a:t>
            </a:r>
            <a:r>
              <a:rPr lang="zh-CN" altLang="en-US" dirty="0"/>
              <a:t>，</a:t>
            </a:r>
            <a:r>
              <a:rPr lang="en-US" altLang="zh-CN" sz="1200" dirty="0" err="1">
                <a:latin typeface="Times New Roman" pitchFamily="18" charset="0"/>
                <a:cs typeface="Times New Roman" pitchFamily="18" charset="0"/>
              </a:rPr>
              <a:t>P</a:t>
            </a:r>
            <a:r>
              <a:rPr lang="en-US" altLang="zh-CN" sz="1200" i="1" baseline="-25000" dirty="0" err="1">
                <a:latin typeface="Times New Roman" pitchFamily="18" charset="0"/>
                <a:cs typeface="Times New Roman" pitchFamily="18" charset="0"/>
              </a:rPr>
              <a:t>n</a:t>
            </a:r>
            <a:r>
              <a:rPr lang="en-US" altLang="zh-CN" sz="1200" dirty="0">
                <a:latin typeface="Times New Roman" pitchFamily="18" charset="0"/>
                <a:cs typeface="Times New Roman" pitchFamily="18" charset="0"/>
              </a:rPr>
              <a:t>= (1.11)((1.11)P</a:t>
            </a:r>
            <a:r>
              <a:rPr lang="en-US" altLang="zh-CN" sz="1200" i="1" baseline="-25000"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a:t>
            </a:r>
            <a:r>
              <a:rPr lang="zh-CN" altLang="en-US" dirty="0"/>
              <a:t>，继续归约下去；而迭代是从最小的情况的函数值开始，连续应用递归定义来求出更大的情形下的函数值方法。</a:t>
            </a:r>
            <a:endParaRPr lang="en-US" altLang="zh-CN" dirty="0"/>
          </a:p>
          <a:p>
            <a:r>
              <a:rPr lang="zh-CN" altLang="en-US" dirty="0"/>
              <a:t>比如求阶乘的算法</a:t>
            </a:r>
            <a:r>
              <a:rPr lang="zh-CN" altLang="en-US" baseline="0" dirty="0"/>
              <a:t>  </a:t>
            </a:r>
            <a:r>
              <a:rPr lang="en-US" altLang="zh-CN" baseline="0" dirty="0"/>
              <a:t>for </a:t>
            </a:r>
            <a:r>
              <a:rPr lang="en-US" altLang="zh-CN" baseline="0" dirty="0" err="1"/>
              <a:t>i</a:t>
            </a:r>
            <a:r>
              <a:rPr lang="en-US" altLang="zh-CN" baseline="0" dirty="0"/>
              <a:t>=1 to n  x=</a:t>
            </a:r>
            <a:r>
              <a:rPr lang="en-US" altLang="zh-CN" baseline="0" dirty="0" err="1"/>
              <a:t>i</a:t>
            </a:r>
            <a:r>
              <a:rPr lang="en-US" altLang="zh-CN" baseline="0" dirty="0"/>
              <a:t>*x;  </a:t>
            </a:r>
            <a:r>
              <a:rPr lang="zh-CN" altLang="en-US" baseline="0" dirty="0"/>
              <a:t>就是迭代的</a:t>
            </a:r>
            <a:endParaRPr lang="en-US" altLang="zh-CN" baseline="0" dirty="0"/>
          </a:p>
          <a:p>
            <a:r>
              <a:rPr lang="zh-CN" altLang="en-US" baseline="0" dirty="0"/>
              <a:t>而  </a:t>
            </a:r>
            <a:r>
              <a:rPr lang="en-US" altLang="zh-CN" baseline="0" dirty="0"/>
              <a:t>procedure </a:t>
            </a:r>
            <a:r>
              <a:rPr lang="en-US" altLang="zh-CN" baseline="0" dirty="0" err="1"/>
              <a:t>fac</a:t>
            </a:r>
            <a:r>
              <a:rPr lang="en-US" altLang="zh-CN" baseline="0" dirty="0"/>
              <a:t>(n) if (n=1) then </a:t>
            </a:r>
            <a:r>
              <a:rPr lang="en-US" altLang="zh-CN" baseline="0" dirty="0" err="1"/>
              <a:t>fac</a:t>
            </a:r>
            <a:r>
              <a:rPr lang="en-US" altLang="zh-CN" baseline="0" dirty="0"/>
              <a:t>(n)=1  else </a:t>
            </a:r>
            <a:r>
              <a:rPr lang="en-US" altLang="zh-CN" baseline="0" dirty="0" err="1"/>
              <a:t>fac</a:t>
            </a:r>
            <a:r>
              <a:rPr lang="en-US" altLang="zh-CN" baseline="0" dirty="0"/>
              <a:t>(n)=</a:t>
            </a:r>
            <a:r>
              <a:rPr lang="en-US" altLang="zh-CN" baseline="0" dirty="0" err="1"/>
              <a:t>fac</a:t>
            </a:r>
            <a:r>
              <a:rPr lang="en-US" altLang="zh-CN" baseline="0" dirty="0"/>
              <a:t>(n-1)*n;  </a:t>
            </a:r>
            <a:r>
              <a:rPr lang="zh-CN" altLang="en-US" baseline="0" dirty="0"/>
              <a:t>，就是递归的。</a:t>
            </a:r>
            <a:endParaRPr lang="en-US" altLang="zh-CN" baseline="0" dirty="0"/>
          </a:p>
          <a:p>
            <a:r>
              <a:rPr lang="zh-CN" altLang="en-US" baseline="0" dirty="0"/>
              <a:t>好下面来看该递推关系的迭代法求解。</a:t>
            </a:r>
            <a:endParaRPr lang="en-US" altLang="zh-CN" baseline="0" dirty="0"/>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9</a:t>
            </a:fld>
            <a:endParaRPr lang="zh-CN" altLang="en-US"/>
          </a:p>
        </p:txBody>
      </p:sp>
    </p:spTree>
    <p:extLst>
      <p:ext uri="{BB962C8B-B14F-4D97-AF65-F5344CB8AC3E}">
        <p14:creationId xmlns:p14="http://schemas.microsoft.com/office/powerpoint/2010/main" val="246297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200" dirty="0">
                <a:latin typeface="Times New Roman" pitchFamily="18" charset="0"/>
                <a:cs typeface="Times New Roman" pitchFamily="18" charset="0"/>
              </a:rPr>
              <a:t>P</a:t>
            </a:r>
            <a:r>
              <a:rPr lang="en-US" altLang="zh-CN" sz="2200" baseline="-25000" dirty="0">
                <a:latin typeface="Times New Roman" pitchFamily="18" charset="0"/>
                <a:cs typeface="Times New Roman" pitchFamily="18" charset="0"/>
              </a:rPr>
              <a:t>2</a:t>
            </a:r>
            <a:r>
              <a:rPr lang="en-US" altLang="zh-CN" sz="2200" dirty="0">
                <a:latin typeface="Times New Roman" pitchFamily="18" charset="0"/>
                <a:cs typeface="Times New Roman" pitchFamily="18" charset="0"/>
              </a:rPr>
              <a:t> =(1.11)</a:t>
            </a:r>
            <a:r>
              <a:rPr lang="en-US" altLang="zh-CN" sz="2200" baseline="300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P</a:t>
            </a:r>
            <a:r>
              <a:rPr lang="en-US" altLang="zh-CN" sz="2200" baseline="-25000" dirty="0">
                <a:latin typeface="Times New Roman" pitchFamily="18" charset="0"/>
                <a:cs typeface="Times New Roman" pitchFamily="18" charset="0"/>
              </a:rPr>
              <a:t>1</a:t>
            </a:r>
            <a:r>
              <a:rPr lang="en-US" altLang="zh-CN" sz="2200" dirty="0">
                <a:latin typeface="Times New Roman" pitchFamily="18" charset="0"/>
                <a:cs typeface="Times New Roman" pitchFamily="18" charset="0"/>
              </a:rPr>
              <a:t> </a:t>
            </a:r>
            <a:r>
              <a:rPr lang="zh-CN" altLang="en-US" sz="2200" baseline="0" dirty="0">
                <a:latin typeface="Times New Roman" pitchFamily="18" charset="0"/>
                <a:cs typeface="Times New Roman" pitchFamily="18" charset="0"/>
              </a:rPr>
              <a:t> </a:t>
            </a:r>
            <a:r>
              <a:rPr lang="zh-CN" altLang="en-US" dirty="0"/>
              <a:t>因为</a:t>
            </a:r>
            <a:r>
              <a:rPr lang="en-US" altLang="zh-CN" dirty="0"/>
              <a:t>P1</a:t>
            </a:r>
            <a:r>
              <a:rPr lang="zh-CN" altLang="en-US" dirty="0"/>
              <a:t>已经求出，所以直接在</a:t>
            </a:r>
            <a:r>
              <a:rPr lang="en-US" altLang="zh-CN" dirty="0"/>
              <a:t>p1</a:t>
            </a:r>
            <a:r>
              <a:rPr lang="zh-CN" altLang="en-US" dirty="0"/>
              <a:t>上乘以</a:t>
            </a:r>
            <a:r>
              <a:rPr lang="en-US" altLang="zh-CN" dirty="0"/>
              <a:t>1.11</a:t>
            </a:r>
            <a:r>
              <a:rPr lang="zh-CN" altLang="en-US" dirty="0"/>
              <a:t>就可以，也就是后项等于已求出</a:t>
            </a:r>
            <a:r>
              <a:rPr lang="zh-CN" altLang="en-US" baseline="0" dirty="0"/>
              <a:t>的 前项乘以</a:t>
            </a:r>
            <a:r>
              <a:rPr lang="en-US" altLang="zh-CN" baseline="0" dirty="0"/>
              <a:t>1.11</a:t>
            </a:r>
            <a:r>
              <a:rPr lang="zh-CN" altLang="en-US" baseline="0" dirty="0"/>
              <a:t>就可以了，这就是迭代法，一种简单求解递推关系的方法。</a:t>
            </a:r>
            <a:endParaRPr lang="zh-CN" altLang="en-US" dirty="0"/>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10</a:t>
            </a:fld>
            <a:endParaRPr lang="zh-CN" altLang="en-US"/>
          </a:p>
        </p:txBody>
      </p:sp>
    </p:spTree>
    <p:extLst>
      <p:ext uri="{BB962C8B-B14F-4D97-AF65-F5344CB8AC3E}">
        <p14:creationId xmlns:p14="http://schemas.microsoft.com/office/powerpoint/2010/main" val="30535262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서식1"/>
          <p:cNvPicPr>
            <a:picLocks noChangeArrowheads="1"/>
          </p:cNvPicPr>
          <p:nvPr/>
        </p:nvPicPr>
        <p:blipFill>
          <a:blip r:embed="rId2"/>
          <a:srcRect/>
          <a:stretch>
            <a:fillRect/>
          </a:stretch>
        </p:blipFill>
        <p:spPr bwMode="auto">
          <a:xfrm>
            <a:off x="1" y="1"/>
            <a:ext cx="12204700" cy="6873875"/>
          </a:xfrm>
          <a:prstGeom prst="rect">
            <a:avLst/>
          </a:prstGeom>
          <a:noFill/>
          <a:ln w="9525">
            <a:noFill/>
            <a:miter lim="800000"/>
            <a:headEnd/>
            <a:tailEnd/>
          </a:ln>
        </p:spPr>
      </p:pic>
      <p:sp>
        <p:nvSpPr>
          <p:cNvPr id="231427" name="Rectangle 3"/>
          <p:cNvSpPr>
            <a:spLocks noGrp="1" noChangeArrowheads="1"/>
          </p:cNvSpPr>
          <p:nvPr>
            <p:ph type="ctrTitle"/>
          </p:nvPr>
        </p:nvSpPr>
        <p:spPr>
          <a:xfrm>
            <a:off x="0" y="1752600"/>
            <a:ext cx="12192000" cy="990600"/>
          </a:xfrm>
        </p:spPr>
        <p:txBody>
          <a:bodyPr/>
          <a:lstStyle>
            <a:lvl1pPr algn="ctr">
              <a:defRPr sz="5000">
                <a:solidFill>
                  <a:srgbClr val="000099"/>
                </a:solidFill>
              </a:defRPr>
            </a:lvl1pPr>
          </a:lstStyle>
          <a:p>
            <a:endParaRPr lang="zh-CN" altLang="en-US"/>
          </a:p>
        </p:txBody>
      </p:sp>
      <p:sp>
        <p:nvSpPr>
          <p:cNvPr id="231428" name="Rectangle 4"/>
          <p:cNvSpPr>
            <a:spLocks noGrp="1" noChangeArrowheads="1"/>
          </p:cNvSpPr>
          <p:nvPr>
            <p:ph type="subTitle" idx="1"/>
          </p:nvPr>
        </p:nvSpPr>
        <p:spPr>
          <a:xfrm>
            <a:off x="0" y="2819400"/>
            <a:ext cx="12192000" cy="609600"/>
          </a:xfrm>
        </p:spPr>
        <p:txBody>
          <a:bodyPr/>
          <a:lstStyle>
            <a:lvl1pPr marL="0" indent="0" algn="ctr">
              <a:buFont typeface="Wingdings" pitchFamily="2" charset="2"/>
              <a:buNone/>
              <a:defRPr sz="3300">
                <a:solidFill>
                  <a:srgbClr val="99CCFF"/>
                </a:solidFill>
              </a:defRPr>
            </a:lvl1pPr>
          </a:lstStyle>
          <a:p>
            <a:endParaRPr lang="zh-CN" altLang="en-US"/>
          </a:p>
        </p:txBody>
      </p:sp>
      <p:sp>
        <p:nvSpPr>
          <p:cNvPr id="5" name="Rectangle 5"/>
          <p:cNvSpPr>
            <a:spLocks noGrp="1" noChangeArrowheads="1"/>
          </p:cNvSpPr>
          <p:nvPr>
            <p:ph type="dt" sz="half" idx="10"/>
          </p:nvPr>
        </p:nvSpPr>
        <p:spPr/>
        <p:txBody>
          <a:bodyPr/>
          <a:lstStyle>
            <a:lvl1pPr>
              <a:defRPr>
                <a:solidFill>
                  <a:schemeClr val="bg1"/>
                </a:solidFill>
                <a:latin typeface="+mn-lt"/>
              </a:defRPr>
            </a:lvl1pPr>
          </a:lstStyle>
          <a:p>
            <a:pPr>
              <a:defRPr/>
            </a:pPr>
            <a:endParaRPr lang="en-US" altLang="ko-KR"/>
          </a:p>
        </p:txBody>
      </p:sp>
      <p:sp>
        <p:nvSpPr>
          <p:cNvPr id="6" name="Rectangle 6"/>
          <p:cNvSpPr>
            <a:spLocks noGrp="1" noChangeArrowheads="1"/>
          </p:cNvSpPr>
          <p:nvPr>
            <p:ph type="ftr" sz="quarter" idx="11"/>
          </p:nvPr>
        </p:nvSpPr>
        <p:spPr/>
        <p:txBody>
          <a:bodyPr/>
          <a:lstStyle>
            <a:lvl1pPr>
              <a:defRPr>
                <a:solidFill>
                  <a:schemeClr val="bg1"/>
                </a:solidFill>
              </a:defRPr>
            </a:lvl1pPr>
          </a:lstStyle>
          <a:p>
            <a:pPr>
              <a:defRPr/>
            </a:pPr>
            <a:endParaRPr lang="en-US" altLang="ko-KR"/>
          </a:p>
        </p:txBody>
      </p:sp>
      <p:sp>
        <p:nvSpPr>
          <p:cNvPr id="7" name="Rectangle 7"/>
          <p:cNvSpPr>
            <a:spLocks noGrp="1" noChangeArrowheads="1"/>
          </p:cNvSpPr>
          <p:nvPr>
            <p:ph type="sldNum" sz="quarter" idx="12"/>
          </p:nvPr>
        </p:nvSpPr>
        <p:spPr/>
        <p:txBody>
          <a:bodyPr/>
          <a:lstStyle>
            <a:lvl1pPr>
              <a:defRPr>
                <a:solidFill>
                  <a:schemeClr val="bg1"/>
                </a:solidFill>
              </a:defRPr>
            </a:lvl1pPr>
          </a:lstStyle>
          <a:p>
            <a:pPr>
              <a:defRPr/>
            </a:pPr>
            <a:fld id="{BAE5D051-F711-4249-8D8A-947378E98D92}" type="slidenum">
              <a:rPr lang="en-US" altLang="ko-KR"/>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CFDBFC82-D9D5-402B-95B4-D327A2973004}" type="slidenum">
              <a:rPr lang="en-US" altLang="ko-KR"/>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92634" y="228600"/>
            <a:ext cx="26797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49300" y="228600"/>
            <a:ext cx="7840133"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0393E31C-6A0A-4EE7-A2FD-BBABB3488321}" type="slidenum">
              <a:rPr lang="en-US" altLang="ko-KR"/>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49301" y="228600"/>
            <a:ext cx="10723033"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36190670-90EC-45CC-BAB8-C52D1887425E}" type="slidenum">
              <a:rPr lang="en-US" altLang="ko-KR"/>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8251AA7D-2381-437B-8A47-6BBEBDA8B8EA}" type="slidenum">
              <a:rPr lang="en-US" altLang="ko-KR"/>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F1352ECA-D940-4A17-BBF4-24D1EA5D0F4F}" type="slidenum">
              <a:rPr lang="en-US" altLang="ko-KR"/>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49300" y="1295400"/>
            <a:ext cx="5257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0300" y="1295400"/>
            <a:ext cx="5259917"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E4143A6B-C9DF-406F-9DF6-61BA9B4AB3E6}" type="slidenum">
              <a:rPr lang="en-US" altLang="ko-KR"/>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a:ln/>
        </p:spPr>
        <p:txBody>
          <a:bodyPr/>
          <a:lstStyle>
            <a:lvl1pPr>
              <a:defRPr/>
            </a:lvl1pPr>
          </a:lstStyle>
          <a:p>
            <a:pPr>
              <a:defRPr/>
            </a:pPr>
            <a:fld id="{7DEB41B2-A834-4711-B16E-B10950DA8A18}" type="slidenum">
              <a:rPr lang="en-US" altLang="ko-KR"/>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78ED9CBC-67F2-463F-877A-AB593A1A8052}" type="slidenum">
              <a:rPr lang="en-US" altLang="ko-KR"/>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7"/>
          <p:cNvSpPr>
            <a:spLocks noGrp="1" noChangeArrowheads="1"/>
          </p:cNvSpPr>
          <p:nvPr>
            <p:ph type="sldNum" sz="quarter" idx="12"/>
          </p:nvPr>
        </p:nvSpPr>
        <p:spPr>
          <a:ln/>
        </p:spPr>
        <p:txBody>
          <a:bodyPr/>
          <a:lstStyle>
            <a:lvl1pPr>
              <a:defRPr/>
            </a:lvl1pPr>
          </a:lstStyle>
          <a:p>
            <a:pPr>
              <a:defRPr/>
            </a:pPr>
            <a:fld id="{2EFA43EE-0C06-4756-A86A-56A116CC97CD}" type="slidenum">
              <a:rPr lang="en-US" altLang="ko-KR"/>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A628BFC1-739C-4294-AC90-8DBB1764A595}" type="slidenum">
              <a:rPr lang="en-US" altLang="ko-KR"/>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C0F3E26D-6387-4EE7-A7F8-721C96BA045C}"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746" name="Picture 2" descr="서식1-1"/>
          <p:cNvPicPr>
            <a:picLocks noChangeArrowheads="1"/>
          </p:cNvPicPr>
          <p:nvPr/>
        </p:nvPicPr>
        <p:blipFill>
          <a:blip r:embed="rId14"/>
          <a:srcRect/>
          <a:stretch>
            <a:fillRect/>
          </a:stretch>
        </p:blipFill>
        <p:spPr bwMode="auto">
          <a:xfrm>
            <a:off x="1" y="1"/>
            <a:ext cx="12204700" cy="6873875"/>
          </a:xfrm>
          <a:prstGeom prst="rect">
            <a:avLst/>
          </a:prstGeom>
          <a:noFill/>
          <a:ln w="9525">
            <a:noFill/>
            <a:miter lim="800000"/>
            <a:headEnd/>
            <a:tailEnd/>
          </a:ln>
        </p:spPr>
      </p:pic>
      <p:sp>
        <p:nvSpPr>
          <p:cNvPr id="31747" name="Rectangle 3"/>
          <p:cNvSpPr>
            <a:spLocks noGrp="1" noChangeArrowheads="1"/>
          </p:cNvSpPr>
          <p:nvPr>
            <p:ph type="title"/>
          </p:nvPr>
        </p:nvSpPr>
        <p:spPr bwMode="auto">
          <a:xfrm>
            <a:off x="749301" y="228600"/>
            <a:ext cx="10723033"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zh-CN"/>
              <a:t> </a:t>
            </a:r>
            <a:endParaRPr lang="en-US" altLang="ko-KR"/>
          </a:p>
        </p:txBody>
      </p:sp>
      <p:sp>
        <p:nvSpPr>
          <p:cNvPr id="31748" name="Rectangle 4"/>
          <p:cNvSpPr>
            <a:spLocks noGrp="1" noChangeArrowheads="1"/>
          </p:cNvSpPr>
          <p:nvPr>
            <p:ph type="body" idx="1"/>
          </p:nvPr>
        </p:nvSpPr>
        <p:spPr bwMode="auto">
          <a:xfrm>
            <a:off x="749300" y="1295400"/>
            <a:ext cx="1072091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zh-CN"/>
              <a:t> </a:t>
            </a:r>
            <a:endParaRPr lang="en-US" altLang="ko-KR"/>
          </a:p>
          <a:p>
            <a:pPr lvl="1"/>
            <a:r>
              <a:rPr lang="ko-KR" altLang="zh-CN"/>
              <a:t> </a:t>
            </a:r>
            <a:endParaRPr lang="en-US" altLang="ko-KR"/>
          </a:p>
          <a:p>
            <a:pPr lvl="2"/>
            <a:r>
              <a:rPr lang="ko-KR" altLang="zh-CN"/>
              <a:t> </a:t>
            </a:r>
            <a:endParaRPr lang="en-US" altLang="ko-KR"/>
          </a:p>
          <a:p>
            <a:pPr lvl="3"/>
            <a:r>
              <a:rPr lang="ko-KR" altLang="zh-CN"/>
              <a:t> </a:t>
            </a:r>
            <a:endParaRPr lang="en-US" altLang="ko-KR"/>
          </a:p>
          <a:p>
            <a:pPr lvl="4"/>
            <a:r>
              <a:rPr lang="ko-KR" altLang="zh-CN"/>
              <a:t> </a:t>
            </a:r>
            <a:endParaRPr lang="en-US" altLang="ko-KR"/>
          </a:p>
        </p:txBody>
      </p:sp>
      <p:sp>
        <p:nvSpPr>
          <p:cNvPr id="230405" name="Rectangle 5"/>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400" i="0">
                <a:latin typeface="华文中宋" pitchFamily="2" charset="-122"/>
                <a:ea typeface="华文中宋" pitchFamily="2" charset="-122"/>
              </a:defRPr>
            </a:lvl1pPr>
          </a:lstStyle>
          <a:p>
            <a:pPr>
              <a:defRPr/>
            </a:pPr>
            <a:endParaRPr lang="en-US" altLang="ko-KR"/>
          </a:p>
        </p:txBody>
      </p:sp>
      <p:sp>
        <p:nvSpPr>
          <p:cNvPr id="230406" name="Rectangle 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latinLnBrk="1">
              <a:defRPr sz="1400" i="0">
                <a:ea typeface="华文中宋" pitchFamily="2" charset="-122"/>
              </a:defRPr>
            </a:lvl1pPr>
          </a:lstStyle>
          <a:p>
            <a:pPr>
              <a:defRPr/>
            </a:pPr>
            <a:endParaRPr lang="en-US" altLang="ko-KR"/>
          </a:p>
        </p:txBody>
      </p:sp>
      <p:sp>
        <p:nvSpPr>
          <p:cNvPr id="230407" name="Rectangle 7"/>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400" i="0">
                <a:ea typeface="华文中宋" pitchFamily="2" charset="-122"/>
              </a:defRPr>
            </a:lvl1pPr>
          </a:lstStyle>
          <a:p>
            <a:pPr>
              <a:defRPr/>
            </a:pPr>
            <a:fld id="{206A25F1-8737-4264-8837-FF785B5A2548}" type="slidenum">
              <a:rPr lang="en-US" altLang="ko-KR"/>
              <a:pPr>
                <a:defRPr/>
              </a:pPr>
              <a:t>‹#›</a:t>
            </a:fld>
            <a:endParaRPr lang="en-US" altLang="ko-KR"/>
          </a:p>
        </p:txBody>
      </p:sp>
      <p:pic>
        <p:nvPicPr>
          <p:cNvPr id="31752" name="Picture 8" descr="swpu"/>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8536517" y="6350000"/>
            <a:ext cx="3655483" cy="522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95" r:id="rId1"/>
    <p:sldLayoutId id="2147483894" r:id="rId2"/>
    <p:sldLayoutId id="2147483893" r:id="rId3"/>
    <p:sldLayoutId id="2147483892" r:id="rId4"/>
    <p:sldLayoutId id="2147483891" r:id="rId5"/>
    <p:sldLayoutId id="2147483890" r:id="rId6"/>
    <p:sldLayoutId id="2147483889" r:id="rId7"/>
    <p:sldLayoutId id="2147483888" r:id="rId8"/>
    <p:sldLayoutId id="2147483887" r:id="rId9"/>
    <p:sldLayoutId id="2147483886" r:id="rId10"/>
    <p:sldLayoutId id="2147483885" r:id="rId11"/>
    <p:sldLayoutId id="2147483884" r:id="rId12"/>
  </p:sldLayoutIdLst>
  <p:txStyles>
    <p:titleStyle>
      <a:lvl1pPr algn="l" rtl="0" eaLnBrk="0" fontAlgn="base" hangingPunct="0">
        <a:spcBef>
          <a:spcPct val="0"/>
        </a:spcBef>
        <a:spcAft>
          <a:spcPct val="0"/>
        </a:spcAft>
        <a:defRPr kumimoji="1" sz="3800">
          <a:solidFill>
            <a:schemeClr val="bg1"/>
          </a:solidFill>
          <a:latin typeface="+mj-lt"/>
          <a:ea typeface="+mj-ea"/>
          <a:cs typeface="+mj-cs"/>
        </a:defRPr>
      </a:lvl1pPr>
      <a:lvl2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2pPr>
      <a:lvl3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3pPr>
      <a:lvl4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4pPr>
      <a:lvl5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5pPr>
      <a:lvl6pPr marL="4572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6pPr>
      <a:lvl7pPr marL="9144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7pPr>
      <a:lvl8pPr marL="13716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8pPr>
      <a:lvl9pPr marL="18288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9pPr>
    </p:titleStyle>
    <p:bodyStyle>
      <a:lvl1pPr marL="342900" indent="-342900" algn="l" rtl="0" eaLnBrk="0" fontAlgn="base" hangingPunct="0">
        <a:lnSpc>
          <a:spcPct val="110000"/>
        </a:lnSpc>
        <a:spcBef>
          <a:spcPct val="20000"/>
        </a:spcBef>
        <a:spcAft>
          <a:spcPct val="0"/>
        </a:spcAft>
        <a:buFont typeface="Wingdings" pitchFamily="2" charset="2"/>
        <a:buChar char="v"/>
        <a:defRPr kumimoji="1" sz="2800">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3.e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e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9.e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2.emf"/><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6.bin"/><Relationship Id="rId5" Type="http://schemas.openxmlformats.org/officeDocument/2006/relationships/image" Target="../media/image23.emf"/><Relationship Id="rId4"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6.emf"/></Relationships>
</file>

<file path=ppt/slides/_rels/slide39.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28.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6.emf"/><Relationship Id="rId3" Type="http://schemas.openxmlformats.org/officeDocument/2006/relationships/notesSlide" Target="../notesSlides/notesSlide37.xml"/><Relationship Id="rId7" Type="http://schemas.openxmlformats.org/officeDocument/2006/relationships/image" Target="../media/image33.emf"/><Relationship Id="rId12" Type="http://schemas.openxmlformats.org/officeDocument/2006/relationships/oleObject" Target="../embeddings/oleObject27.bin"/><Relationship Id="rId17" Type="http://schemas.openxmlformats.org/officeDocument/2006/relationships/image" Target="../media/image38.emf"/><Relationship Id="rId2" Type="http://schemas.openxmlformats.org/officeDocument/2006/relationships/slideLayout" Target="../slideLayouts/slideLayout7.xml"/><Relationship Id="rId16" Type="http://schemas.openxmlformats.org/officeDocument/2006/relationships/oleObject" Target="../embeddings/oleObject29.bin"/><Relationship Id="rId1" Type="http://schemas.openxmlformats.org/officeDocument/2006/relationships/vmlDrawing" Target="../drawings/vmlDrawing16.vml"/><Relationship Id="rId6" Type="http://schemas.openxmlformats.org/officeDocument/2006/relationships/oleObject" Target="../embeddings/oleObject24.bin"/><Relationship Id="rId11" Type="http://schemas.openxmlformats.org/officeDocument/2006/relationships/image" Target="../media/image35.emf"/><Relationship Id="rId5" Type="http://schemas.openxmlformats.org/officeDocument/2006/relationships/image" Target="../media/image32.emf"/><Relationship Id="rId15" Type="http://schemas.openxmlformats.org/officeDocument/2006/relationships/image" Target="../media/image37.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4.emf"/><Relationship Id="rId14"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1.bin"/><Relationship Id="rId5" Type="http://schemas.openxmlformats.org/officeDocument/2006/relationships/image" Target="../media/image40.wmf"/><Relationship Id="rId4" Type="http://schemas.openxmlformats.org/officeDocument/2006/relationships/oleObject" Target="../embeddings/oleObject30.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47.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42.wmf"/><Relationship Id="rId4" Type="http://schemas.openxmlformats.org/officeDocument/2006/relationships/oleObject" Target="../embeddings/oleObject32.bin"/><Relationship Id="rId9" Type="http://schemas.openxmlformats.org/officeDocument/2006/relationships/image" Target="../media/image44.w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6.bin"/><Relationship Id="rId5" Type="http://schemas.openxmlformats.org/officeDocument/2006/relationships/image" Target="../media/image45.wmf"/><Relationship Id="rId4" Type="http://schemas.openxmlformats.org/officeDocument/2006/relationships/oleObject" Target="../embeddings/oleObject35.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47.wmf"/><Relationship Id="rId4" Type="http://schemas.openxmlformats.org/officeDocument/2006/relationships/oleObject" Target="../embeddings/oleObject37.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9.bin"/><Relationship Id="rId5" Type="http://schemas.openxmlformats.org/officeDocument/2006/relationships/image" Target="../media/image48.wmf"/><Relationship Id="rId4" Type="http://schemas.openxmlformats.org/officeDocument/2006/relationships/oleObject" Target="../embeddings/oleObject38.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1.png"/><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53.png"/><Relationship Id="rId7"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54.png"/><Relationship Id="rId10" Type="http://schemas.microsoft.com/office/2007/relationships/hdphoto" Target="../media/hdphoto7.wdp"/><Relationship Id="rId4" Type="http://schemas.microsoft.com/office/2007/relationships/hdphoto" Target="../media/hdphoto4.wdp"/><Relationship Id="rId9" Type="http://schemas.openxmlformats.org/officeDocument/2006/relationships/image" Target="../media/image5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dirty="0"/>
              <a:t>PROBLEM</a:t>
            </a:r>
            <a:endParaRPr lang="zh-CN" altLang="en-US" dirty="0"/>
          </a:p>
        </p:txBody>
      </p:sp>
      <p:sp>
        <p:nvSpPr>
          <p:cNvPr id="2" name="对话气泡: 圆角矩形 1">
            <a:extLst>
              <a:ext uri="{FF2B5EF4-FFF2-40B4-BE49-F238E27FC236}">
                <a16:creationId xmlns:a16="http://schemas.microsoft.com/office/drawing/2014/main" id="{4AF0014A-8D84-4A2C-B025-26BAA770D5BB}"/>
              </a:ext>
            </a:extLst>
          </p:cNvPr>
          <p:cNvSpPr/>
          <p:nvPr/>
        </p:nvSpPr>
        <p:spPr bwMode="auto">
          <a:xfrm>
            <a:off x="1271464" y="1412776"/>
            <a:ext cx="4104456" cy="1224136"/>
          </a:xfrm>
          <a:prstGeom prst="wedgeRoundRectCallout">
            <a:avLst>
              <a:gd name="adj1" fmla="val -68613"/>
              <a:gd name="adj2" fmla="val 5462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lang="zh-CN" altLang="en-US" i="0" dirty="0"/>
              <a:t>有多少个不含两个连续</a:t>
            </a:r>
            <a:r>
              <a:rPr lang="en-US" altLang="zh-CN" i="0" dirty="0"/>
              <a:t>0</a:t>
            </a:r>
            <a:r>
              <a:rPr lang="zh-CN" altLang="en-US" i="0" dirty="0"/>
              <a:t>的</a:t>
            </a:r>
            <a:r>
              <a:rPr lang="en-US" altLang="zh-CN" i="0" dirty="0"/>
              <a:t>n</a:t>
            </a:r>
            <a:r>
              <a:rPr lang="zh-CN" altLang="en-US" i="0" dirty="0"/>
              <a:t>位二进制位串？</a:t>
            </a:r>
            <a:endParaRPr lang="en-US" altLang="zh-CN" i="0" dirty="0"/>
          </a:p>
        </p:txBody>
      </p:sp>
      <p:sp>
        <p:nvSpPr>
          <p:cNvPr id="3" name="对话气泡: 圆角矩形 2">
            <a:extLst>
              <a:ext uri="{FF2B5EF4-FFF2-40B4-BE49-F238E27FC236}">
                <a16:creationId xmlns:a16="http://schemas.microsoft.com/office/drawing/2014/main" id="{CD46F394-B3EF-414E-8C96-51A5915C6579}"/>
              </a:ext>
            </a:extLst>
          </p:cNvPr>
          <p:cNvSpPr/>
          <p:nvPr/>
        </p:nvSpPr>
        <p:spPr>
          <a:xfrm>
            <a:off x="5159896" y="2780928"/>
            <a:ext cx="6096001" cy="1532334"/>
          </a:xfrm>
          <a:prstGeom prst="wedgeRoundRectCallout">
            <a:avLst>
              <a:gd name="adj1" fmla="val 44110"/>
              <a:gd name="adj2" fmla="val 70637"/>
              <a:gd name="adj3" fmla="val 16667"/>
            </a:avLst>
          </a:prstGeom>
          <a:solidFill>
            <a:srgbClr val="CCFFCC"/>
          </a:solidFill>
          <a:ln>
            <a:solidFill>
              <a:srgbClr val="00A249"/>
            </a:solidFill>
          </a:ln>
        </p:spPr>
        <p:style>
          <a:lnRef idx="1">
            <a:schemeClr val="accent2"/>
          </a:lnRef>
          <a:fillRef idx="2">
            <a:schemeClr val="accent2"/>
          </a:fillRef>
          <a:effectRef idx="1">
            <a:schemeClr val="accent2"/>
          </a:effectRef>
          <a:fontRef idx="minor">
            <a:schemeClr val="dk1"/>
          </a:fontRef>
        </p:style>
        <p:txBody>
          <a:bodyPr>
            <a:spAutoFit/>
          </a:bodyPr>
          <a:lstStyle/>
          <a:p>
            <a:pPr marL="0" indent="0" eaLnBrk="1" hangingPunct="1">
              <a:spcBef>
                <a:spcPts val="1800"/>
              </a:spcBef>
              <a:buFont typeface="Wingdings" pitchFamily="2" charset="2"/>
              <a:buNone/>
            </a:pPr>
            <a:r>
              <a:rPr lang="zh-CN" altLang="en-US" i="0" dirty="0"/>
              <a:t>一台只接受</a:t>
            </a:r>
            <a:r>
              <a:rPr lang="en-US" altLang="zh-CN" i="0" dirty="0"/>
              <a:t>1</a:t>
            </a:r>
            <a:r>
              <a:rPr lang="zh-CN" altLang="en-US" i="0" dirty="0"/>
              <a:t>元硬币、</a:t>
            </a:r>
            <a:r>
              <a:rPr lang="en-US" altLang="zh-CN" i="0" dirty="0"/>
              <a:t>1</a:t>
            </a:r>
            <a:r>
              <a:rPr lang="zh-CN" altLang="en-US" i="0" dirty="0"/>
              <a:t>元纸币和</a:t>
            </a:r>
            <a:r>
              <a:rPr lang="en-US" altLang="zh-CN" i="0" dirty="0"/>
              <a:t>5</a:t>
            </a:r>
            <a:r>
              <a:rPr lang="zh-CN" altLang="en-US" i="0" dirty="0"/>
              <a:t>元纸币的自动售货机，投</a:t>
            </a:r>
            <a:r>
              <a:rPr lang="en-US" altLang="zh-CN" i="0" dirty="0"/>
              <a:t>n</a:t>
            </a:r>
            <a:r>
              <a:rPr lang="zh-CN" altLang="en-US" i="0" dirty="0"/>
              <a:t>元有多少种方式呢？</a:t>
            </a:r>
            <a:endParaRPr lang="en-US" altLang="zh-CN" i="0" dirty="0"/>
          </a:p>
        </p:txBody>
      </p:sp>
      <p:sp>
        <p:nvSpPr>
          <p:cNvPr id="7" name="对话气泡: 圆角矩形 6">
            <a:extLst>
              <a:ext uri="{FF2B5EF4-FFF2-40B4-BE49-F238E27FC236}">
                <a16:creationId xmlns:a16="http://schemas.microsoft.com/office/drawing/2014/main" id="{35DEB4CD-EA26-4B82-9367-BDC130AC47BF}"/>
              </a:ext>
            </a:extLst>
          </p:cNvPr>
          <p:cNvSpPr/>
          <p:nvPr/>
        </p:nvSpPr>
        <p:spPr bwMode="auto">
          <a:xfrm>
            <a:off x="1252170" y="4643467"/>
            <a:ext cx="8568952" cy="1603513"/>
          </a:xfrm>
          <a:prstGeom prst="wedgeRoundRectCallout">
            <a:avLst>
              <a:gd name="adj1" fmla="val -57093"/>
              <a:gd name="adj2" fmla="val 48149"/>
              <a:gd name="adj3" fmla="val 16667"/>
            </a:avLst>
          </a:prstGeom>
          <a:solidFill>
            <a:srgbClr val="FFFFCC"/>
          </a:solidFill>
          <a:ln>
            <a:solidFill>
              <a:srgbClr val="FFFF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lang="zh-CN" altLang="en-US" i="0" dirty="0">
                <a:latin typeface="Times New Roman" pitchFamily="18" charset="0"/>
              </a:rPr>
              <a:t>传送信息时，可传送短信号和长信号，而长、短信号方式发送时间不同，请问在</a:t>
            </a:r>
            <a:r>
              <a:rPr lang="en-US" altLang="zh-CN" i="0" dirty="0">
                <a:latin typeface="Times New Roman" pitchFamily="18" charset="0"/>
              </a:rPr>
              <a:t>n</a:t>
            </a:r>
            <a:r>
              <a:rPr lang="zh-CN" altLang="en-US" i="0" dirty="0">
                <a:latin typeface="Times New Roman" pitchFamily="18" charset="0"/>
              </a:rPr>
              <a:t>秒时间内可传送多少种不同的信息呢？</a:t>
            </a:r>
            <a:endParaRPr lang="en-US" altLang="zh-CN" i="0" dirty="0">
              <a:latin typeface="Times New Roman" pitchFamily="18" charset="0"/>
            </a:endParaRPr>
          </a:p>
          <a:p>
            <a:pPr latinLnBrk="1"/>
            <a:endParaRPr lang="en-US" altLang="zh-CN" i="0" dirty="0"/>
          </a:p>
        </p:txBody>
      </p:sp>
    </p:spTree>
    <p:extLst>
      <p:ext uri="{BB962C8B-B14F-4D97-AF65-F5344CB8AC3E}">
        <p14:creationId xmlns:p14="http://schemas.microsoft.com/office/powerpoint/2010/main" val="2767553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t>4.1 </a:t>
            </a:r>
            <a:r>
              <a:rPr lang="zh-CN" altLang="en-US" dirty="0"/>
              <a:t>递推关系</a:t>
            </a:r>
            <a:r>
              <a:rPr lang="en-US" altLang="zh-CN" dirty="0"/>
              <a:t>(Recurrence Relations)</a:t>
            </a:r>
            <a:endParaRPr lang="zh-CN" altLang="en-US" dirty="0"/>
          </a:p>
        </p:txBody>
      </p:sp>
      <p:sp>
        <p:nvSpPr>
          <p:cNvPr id="19459" name="Rectangle 3"/>
          <p:cNvSpPr>
            <a:spLocks noGrp="1" noChangeArrowheads="1"/>
          </p:cNvSpPr>
          <p:nvPr>
            <p:ph type="body" idx="1"/>
          </p:nvPr>
        </p:nvSpPr>
        <p:spPr>
          <a:xfrm>
            <a:off x="1055440" y="1331366"/>
            <a:ext cx="8458200" cy="4833938"/>
          </a:xfrm>
        </p:spPr>
        <p:txBody>
          <a:bodyPr/>
          <a:lstStyle/>
          <a:p>
            <a:pPr eaLnBrk="1" hangingPunct="1">
              <a:lnSpc>
                <a:spcPct val="120000"/>
              </a:lnSpc>
              <a:spcBef>
                <a:spcPct val="30000"/>
              </a:spcBef>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rPr>
              <a:t>用递推关系构造模型</a:t>
            </a:r>
            <a:endPar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endParaRPr>
          </a:p>
          <a:p>
            <a:pPr lvl="1" eaLnBrk="1" hangingPunct="1">
              <a:defRPr/>
            </a:pPr>
            <a:r>
              <a:rPr lang="zh-CN" altLang="en-US" sz="2200" dirty="0">
                <a:latin typeface="Times New Roman" pitchFamily="18" charset="0"/>
                <a:cs typeface="Times New Roman" pitchFamily="18" charset="0"/>
              </a:rPr>
              <a:t>递推关系</a:t>
            </a:r>
            <a:r>
              <a:rPr lang="en-US" altLang="zh-CN" sz="2200" dirty="0">
                <a:latin typeface="Times New Roman" pitchFamily="18" charset="0"/>
                <a:cs typeface="Times New Roman" pitchFamily="18" charset="0"/>
              </a:rPr>
              <a:t>   </a:t>
            </a:r>
            <a:r>
              <a:rPr lang="en-US" altLang="zh-CN" sz="2200" dirty="0" err="1">
                <a:latin typeface="Times New Roman" pitchFamily="18" charset="0"/>
                <a:cs typeface="Times New Roman" pitchFamily="18" charset="0"/>
              </a:rPr>
              <a:t>P</a:t>
            </a:r>
            <a:r>
              <a:rPr lang="en-US" altLang="zh-CN" sz="2200" i="1" baseline="-25000" dirty="0" err="1">
                <a:latin typeface="Times New Roman" pitchFamily="18" charset="0"/>
                <a:cs typeface="Times New Roman" pitchFamily="18" charset="0"/>
              </a:rPr>
              <a:t>n</a:t>
            </a:r>
            <a:r>
              <a:rPr lang="en-US" altLang="zh-CN" sz="2200" dirty="0">
                <a:latin typeface="Times New Roman" pitchFamily="18" charset="0"/>
                <a:cs typeface="Times New Roman" pitchFamily="18" charset="0"/>
              </a:rPr>
              <a:t>= (1.11)P</a:t>
            </a:r>
            <a:r>
              <a:rPr lang="en-US" altLang="zh-CN" sz="2200" i="1" baseline="-25000" dirty="0">
                <a:latin typeface="Times New Roman" pitchFamily="18" charset="0"/>
                <a:cs typeface="Times New Roman" pitchFamily="18" charset="0"/>
              </a:rPr>
              <a:t>n</a:t>
            </a:r>
            <a:r>
              <a:rPr lang="en-US" altLang="zh-CN" sz="2200" baseline="-25000" dirty="0">
                <a:latin typeface="Times New Roman" pitchFamily="18" charset="0"/>
                <a:cs typeface="Times New Roman" pitchFamily="18" charset="0"/>
              </a:rPr>
              <a:t>-1     </a:t>
            </a:r>
            <a:r>
              <a:rPr lang="en-US" altLang="zh-CN" sz="2200" i="1" dirty="0">
                <a:latin typeface="Times New Roman" pitchFamily="18" charset="0"/>
                <a:cs typeface="Times New Roman" pitchFamily="18" charset="0"/>
              </a:rPr>
              <a:t>n</a:t>
            </a:r>
            <a:r>
              <a:rPr lang="zh-CN" altLang="en-US" sz="2200" i="1"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1</a:t>
            </a:r>
            <a:endParaRPr lang="en-US" altLang="zh-CN" sz="2200" baseline="-25000" dirty="0">
              <a:latin typeface="Times New Roman" pitchFamily="18" charset="0"/>
              <a:cs typeface="Times New Roman" pitchFamily="18" charset="0"/>
            </a:endParaRPr>
          </a:p>
          <a:p>
            <a:pPr lvl="1" eaLnBrk="1" hangingPunct="1">
              <a:lnSpc>
                <a:spcPct val="120000"/>
              </a:lnSpc>
              <a:buFont typeface="Wingdings" pitchFamily="2" charset="2"/>
              <a:buNone/>
              <a:defRPr/>
            </a:pPr>
            <a:r>
              <a:rPr lang="zh-CN" altLang="en-US" sz="2200" dirty="0">
                <a:latin typeface="Times New Roman" pitchFamily="18" charset="0"/>
                <a:cs typeface="Times New Roman" pitchFamily="18" charset="0"/>
              </a:rPr>
              <a:t>     初始条件   </a:t>
            </a:r>
            <a:r>
              <a:rPr lang="en-US" altLang="zh-CN" sz="2200" dirty="0">
                <a:latin typeface="Times New Roman" pitchFamily="18" charset="0"/>
                <a:cs typeface="Times New Roman" pitchFamily="18" charset="0"/>
              </a:rPr>
              <a:t>P</a:t>
            </a:r>
            <a:r>
              <a:rPr lang="en-US" altLang="zh-CN" sz="2200" baseline="-25000" dirty="0">
                <a:latin typeface="Times New Roman" pitchFamily="18" charset="0"/>
                <a:cs typeface="Times New Roman" pitchFamily="18" charset="0"/>
              </a:rPr>
              <a:t>0</a:t>
            </a:r>
            <a:r>
              <a:rPr lang="en-US" altLang="zh-CN" sz="2200" dirty="0">
                <a:latin typeface="Times New Roman" pitchFamily="18" charset="0"/>
                <a:cs typeface="Times New Roman" pitchFamily="18" charset="0"/>
              </a:rPr>
              <a:t>=10000</a:t>
            </a:r>
            <a:r>
              <a:rPr lang="zh-CN" altLang="en-US" sz="2200" dirty="0">
                <a:latin typeface="Times New Roman" pitchFamily="18" charset="0"/>
                <a:cs typeface="Times New Roman" pitchFamily="18" charset="0"/>
              </a:rPr>
              <a:t>。</a:t>
            </a:r>
            <a:endParaRPr lang="en-US" altLang="zh-CN" sz="2200" dirty="0">
              <a:latin typeface="Times New Roman" pitchFamily="18" charset="0"/>
              <a:cs typeface="Times New Roman" pitchFamily="18" charset="0"/>
            </a:endParaRPr>
          </a:p>
          <a:p>
            <a:pPr lvl="1" eaLnBrk="1" hangingPunct="1">
              <a:lnSpc>
                <a:spcPct val="120000"/>
              </a:lnSpc>
              <a:buFont typeface="Wingdings" pitchFamily="2" charset="2"/>
              <a:buNone/>
              <a:defRPr/>
            </a:pPr>
            <a:r>
              <a:rPr lang="zh-CN" altLang="en-US" sz="2200" dirty="0">
                <a:latin typeface="Times New Roman" pitchFamily="18" charset="0"/>
                <a:cs typeface="Times New Roman" pitchFamily="18" charset="0"/>
              </a:rPr>
              <a:t>     可使用迭代法找到关于</a:t>
            </a:r>
            <a:r>
              <a:rPr lang="en-US" altLang="zh-CN" sz="2200" dirty="0" err="1">
                <a:latin typeface="Times New Roman" pitchFamily="18" charset="0"/>
                <a:cs typeface="Times New Roman" pitchFamily="18" charset="0"/>
              </a:rPr>
              <a:t>P</a:t>
            </a:r>
            <a:r>
              <a:rPr lang="en-US" altLang="zh-CN" sz="2200" i="1" baseline="-25000" dirty="0" err="1">
                <a:latin typeface="Times New Roman" pitchFamily="18" charset="0"/>
                <a:cs typeface="Times New Roman" pitchFamily="18" charset="0"/>
              </a:rPr>
              <a:t>n</a:t>
            </a:r>
            <a:r>
              <a:rPr lang="zh-CN" altLang="en-US" sz="2200" dirty="0">
                <a:latin typeface="Times New Roman" pitchFamily="18" charset="0"/>
                <a:cs typeface="Times New Roman" pitchFamily="18" charset="0"/>
              </a:rPr>
              <a:t>的解：</a:t>
            </a:r>
            <a:endParaRPr lang="en-US" altLang="zh-CN" sz="2200" dirty="0">
              <a:latin typeface="Times New Roman" pitchFamily="18" charset="0"/>
              <a:cs typeface="Times New Roman" pitchFamily="18" charset="0"/>
            </a:endParaRPr>
          </a:p>
          <a:p>
            <a:pPr lvl="1" eaLnBrk="1" hangingPunct="1">
              <a:lnSpc>
                <a:spcPct val="120000"/>
              </a:lnSpc>
              <a:buNone/>
              <a:defRPr/>
            </a:pPr>
            <a:r>
              <a:rPr lang="en-US" altLang="zh-CN" sz="2200" dirty="0">
                <a:latin typeface="Times New Roman" pitchFamily="18" charset="0"/>
                <a:cs typeface="Times New Roman" pitchFamily="18" charset="0"/>
              </a:rPr>
              <a:t>              P</a:t>
            </a:r>
            <a:r>
              <a:rPr lang="en-US" altLang="zh-CN" sz="2200" baseline="-25000" dirty="0">
                <a:latin typeface="Times New Roman" pitchFamily="18" charset="0"/>
                <a:cs typeface="Times New Roman" pitchFamily="18" charset="0"/>
              </a:rPr>
              <a:t>1</a:t>
            </a:r>
            <a:r>
              <a:rPr lang="en-US" altLang="zh-CN" sz="2200" dirty="0">
                <a:latin typeface="Times New Roman" pitchFamily="18" charset="0"/>
                <a:cs typeface="Times New Roman" pitchFamily="18" charset="0"/>
              </a:rPr>
              <a:t> =(1.11)</a:t>
            </a:r>
            <a:r>
              <a:rPr lang="en-US" altLang="zh-CN" sz="2200" baseline="300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P</a:t>
            </a:r>
            <a:r>
              <a:rPr lang="en-US" altLang="zh-CN" sz="2200" baseline="-25000" dirty="0">
                <a:latin typeface="Times New Roman" pitchFamily="18" charset="0"/>
                <a:cs typeface="Times New Roman" pitchFamily="18" charset="0"/>
              </a:rPr>
              <a:t>0</a:t>
            </a:r>
            <a:endParaRPr lang="en-US" altLang="zh-CN" sz="2200" dirty="0">
              <a:latin typeface="Times New Roman" pitchFamily="18" charset="0"/>
              <a:cs typeface="Times New Roman" pitchFamily="18" charset="0"/>
            </a:endParaRPr>
          </a:p>
          <a:p>
            <a:pPr lvl="1" eaLnBrk="1" hangingPunct="1">
              <a:lnSpc>
                <a:spcPct val="120000"/>
              </a:lnSpc>
              <a:buNone/>
              <a:defRPr/>
            </a:pPr>
            <a:r>
              <a:rPr lang="en-US" altLang="zh-CN" sz="2200" dirty="0">
                <a:latin typeface="Times New Roman" pitchFamily="18" charset="0"/>
                <a:cs typeface="Times New Roman" pitchFamily="18" charset="0"/>
              </a:rPr>
              <a:t>		       P</a:t>
            </a:r>
            <a:r>
              <a:rPr lang="en-US" altLang="zh-CN" sz="2200" baseline="-25000" dirty="0">
                <a:latin typeface="Times New Roman" pitchFamily="18" charset="0"/>
                <a:cs typeface="Times New Roman" pitchFamily="18" charset="0"/>
              </a:rPr>
              <a:t>2</a:t>
            </a:r>
            <a:r>
              <a:rPr lang="en-US" altLang="zh-CN" sz="2200" dirty="0">
                <a:latin typeface="Times New Roman" pitchFamily="18" charset="0"/>
                <a:cs typeface="Times New Roman" pitchFamily="18" charset="0"/>
              </a:rPr>
              <a:t> =(1.11)</a:t>
            </a:r>
            <a:r>
              <a:rPr lang="en-US" altLang="zh-CN" sz="2200" baseline="300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P</a:t>
            </a:r>
            <a:r>
              <a:rPr lang="en-US" altLang="zh-CN" sz="2200" baseline="-25000" dirty="0">
                <a:latin typeface="Times New Roman" pitchFamily="18" charset="0"/>
                <a:cs typeface="Times New Roman" pitchFamily="18" charset="0"/>
              </a:rPr>
              <a:t>1</a:t>
            </a:r>
            <a:r>
              <a:rPr lang="en-US" altLang="zh-CN" sz="2200" dirty="0">
                <a:latin typeface="Times New Roman" pitchFamily="18" charset="0"/>
                <a:cs typeface="Times New Roman" pitchFamily="18" charset="0"/>
              </a:rPr>
              <a:t> =(1.11)</a:t>
            </a:r>
            <a:r>
              <a:rPr lang="en-US" altLang="zh-CN" sz="2200" baseline="30000" dirty="0">
                <a:latin typeface="Times New Roman" pitchFamily="18" charset="0"/>
                <a:cs typeface="Times New Roman" pitchFamily="18" charset="0"/>
              </a:rPr>
              <a:t>2 </a:t>
            </a:r>
            <a:r>
              <a:rPr lang="en-US" altLang="zh-CN" sz="2200" dirty="0">
                <a:latin typeface="Times New Roman" pitchFamily="18" charset="0"/>
                <a:cs typeface="Times New Roman" pitchFamily="18" charset="0"/>
              </a:rPr>
              <a:t>P</a:t>
            </a:r>
            <a:r>
              <a:rPr lang="en-US" altLang="zh-CN" sz="2200" baseline="-25000" dirty="0">
                <a:latin typeface="Times New Roman" pitchFamily="18" charset="0"/>
                <a:cs typeface="Times New Roman" pitchFamily="18" charset="0"/>
              </a:rPr>
              <a:t>0</a:t>
            </a:r>
          </a:p>
          <a:p>
            <a:pPr lvl="1" eaLnBrk="1" hangingPunct="1">
              <a:lnSpc>
                <a:spcPct val="120000"/>
              </a:lnSpc>
              <a:buNone/>
              <a:defRPr/>
            </a:pPr>
            <a:r>
              <a:rPr lang="en-US" altLang="zh-CN" sz="2200" baseline="-250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P</a:t>
            </a:r>
            <a:r>
              <a:rPr lang="en-US" altLang="zh-CN" sz="2200" baseline="-25000" dirty="0">
                <a:latin typeface="Times New Roman" pitchFamily="18" charset="0"/>
                <a:cs typeface="Times New Roman" pitchFamily="18" charset="0"/>
              </a:rPr>
              <a:t>3</a:t>
            </a:r>
            <a:r>
              <a:rPr lang="en-US" altLang="zh-CN" sz="2200" dirty="0">
                <a:latin typeface="Times New Roman" pitchFamily="18" charset="0"/>
                <a:cs typeface="Times New Roman" pitchFamily="18" charset="0"/>
              </a:rPr>
              <a:t> =(1.11)</a:t>
            </a:r>
            <a:r>
              <a:rPr lang="en-US" altLang="zh-CN" sz="2200" baseline="300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P</a:t>
            </a:r>
            <a:r>
              <a:rPr lang="en-US" altLang="zh-CN" sz="2200" baseline="-25000" dirty="0">
                <a:latin typeface="Times New Roman" pitchFamily="18" charset="0"/>
                <a:cs typeface="Times New Roman" pitchFamily="18" charset="0"/>
              </a:rPr>
              <a:t>2</a:t>
            </a:r>
            <a:r>
              <a:rPr lang="en-US" altLang="zh-CN" sz="2200" dirty="0">
                <a:latin typeface="Times New Roman" pitchFamily="18" charset="0"/>
                <a:cs typeface="Times New Roman" pitchFamily="18" charset="0"/>
              </a:rPr>
              <a:t>  =(1.11)</a:t>
            </a:r>
            <a:r>
              <a:rPr lang="en-US" altLang="zh-CN" sz="2200" baseline="30000" dirty="0">
                <a:latin typeface="Times New Roman" pitchFamily="18" charset="0"/>
                <a:cs typeface="Times New Roman" pitchFamily="18" charset="0"/>
              </a:rPr>
              <a:t>3 </a:t>
            </a:r>
            <a:r>
              <a:rPr lang="en-US" altLang="zh-CN" sz="2200" dirty="0">
                <a:latin typeface="Times New Roman" pitchFamily="18" charset="0"/>
                <a:cs typeface="Times New Roman" pitchFamily="18" charset="0"/>
              </a:rPr>
              <a:t>P</a:t>
            </a:r>
            <a:r>
              <a:rPr lang="en-US" altLang="zh-CN" sz="2200" baseline="-25000" dirty="0">
                <a:latin typeface="Times New Roman" pitchFamily="18" charset="0"/>
                <a:cs typeface="Times New Roman" pitchFamily="18" charset="0"/>
              </a:rPr>
              <a:t>0</a:t>
            </a:r>
          </a:p>
          <a:p>
            <a:pPr lvl="1" eaLnBrk="1" hangingPunct="1">
              <a:lnSpc>
                <a:spcPct val="120000"/>
              </a:lnSpc>
              <a:buNone/>
              <a:defRPr/>
            </a:pPr>
            <a:r>
              <a:rPr lang="en-US" altLang="zh-CN" sz="2200" dirty="0">
                <a:latin typeface="Times New Roman" pitchFamily="18" charset="0"/>
                <a:cs typeface="Times New Roman" pitchFamily="18" charset="0"/>
              </a:rPr>
              <a:t>              …</a:t>
            </a:r>
          </a:p>
          <a:p>
            <a:pPr lvl="1" eaLnBrk="1" hangingPunct="1">
              <a:lnSpc>
                <a:spcPct val="120000"/>
              </a:lnSpc>
              <a:buNone/>
              <a:defRPr/>
            </a:pPr>
            <a:r>
              <a:rPr lang="en-US" altLang="zh-CN" sz="2200" dirty="0">
                <a:latin typeface="Times New Roman" pitchFamily="18" charset="0"/>
                <a:cs typeface="Times New Roman" pitchFamily="18" charset="0"/>
              </a:rPr>
              <a:t>              </a:t>
            </a:r>
            <a:r>
              <a:rPr lang="en-US" altLang="zh-CN" sz="2200" dirty="0" err="1">
                <a:latin typeface="Times New Roman" pitchFamily="18" charset="0"/>
                <a:cs typeface="Times New Roman" pitchFamily="18" charset="0"/>
              </a:rPr>
              <a:t>P</a:t>
            </a:r>
            <a:r>
              <a:rPr lang="en-US" altLang="zh-CN" sz="2200" i="1" baseline="-25000" dirty="0" err="1">
                <a:latin typeface="Times New Roman" pitchFamily="18" charset="0"/>
                <a:cs typeface="Times New Roman" pitchFamily="18" charset="0"/>
              </a:rPr>
              <a:t>n</a:t>
            </a:r>
            <a:r>
              <a:rPr lang="en-US" altLang="zh-CN" sz="2200" dirty="0">
                <a:latin typeface="Times New Roman" pitchFamily="18" charset="0"/>
                <a:cs typeface="Times New Roman" pitchFamily="18" charset="0"/>
              </a:rPr>
              <a:t>  =(1.11)</a:t>
            </a:r>
            <a:r>
              <a:rPr lang="en-US" altLang="zh-CN" sz="2200" baseline="300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P</a:t>
            </a:r>
            <a:r>
              <a:rPr lang="en-US" altLang="zh-CN" sz="2200" i="1" baseline="-25000" dirty="0">
                <a:latin typeface="Times New Roman" pitchFamily="18" charset="0"/>
                <a:cs typeface="Times New Roman" pitchFamily="18" charset="0"/>
              </a:rPr>
              <a:t>n</a:t>
            </a:r>
            <a:r>
              <a:rPr lang="en-US" altLang="zh-CN" sz="2200" baseline="-25000" dirty="0">
                <a:latin typeface="Times New Roman" pitchFamily="18" charset="0"/>
                <a:cs typeface="Times New Roman" pitchFamily="18" charset="0"/>
              </a:rPr>
              <a:t>-1</a:t>
            </a:r>
            <a:r>
              <a:rPr lang="en-US" altLang="zh-CN" sz="2200" dirty="0">
                <a:latin typeface="Times New Roman" pitchFamily="18" charset="0"/>
                <a:cs typeface="Times New Roman" pitchFamily="18" charset="0"/>
              </a:rPr>
              <a:t>=(1.11)</a:t>
            </a:r>
            <a:r>
              <a:rPr lang="en-US" altLang="zh-CN" sz="2200" i="1" baseline="30000" dirty="0">
                <a:latin typeface="Times New Roman" pitchFamily="18" charset="0"/>
                <a:cs typeface="Times New Roman" pitchFamily="18" charset="0"/>
              </a:rPr>
              <a:t>n</a:t>
            </a:r>
            <a:r>
              <a:rPr lang="en-US" altLang="zh-CN" sz="2200" baseline="300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P</a:t>
            </a:r>
            <a:r>
              <a:rPr lang="en-US" altLang="zh-CN" sz="2200" baseline="-25000" dirty="0">
                <a:latin typeface="Times New Roman" pitchFamily="18" charset="0"/>
                <a:cs typeface="Times New Roman" pitchFamily="18" charset="0"/>
              </a:rPr>
              <a:t>0</a:t>
            </a:r>
            <a:endParaRPr lang="en-US" altLang="zh-CN" sz="2200" dirty="0">
              <a:latin typeface="Times New Roman" pitchFamily="18" charset="0"/>
              <a:cs typeface="Times New Roman" pitchFamily="18" charset="0"/>
            </a:endParaRPr>
          </a:p>
        </p:txBody>
      </p:sp>
      <p:pic>
        <p:nvPicPr>
          <p:cNvPr id="70657" name="Picture 1" descr="C:\Program Files\Microsoft Office\MEDIA\CAGCAT10\j0222019.wmf"/>
          <p:cNvPicPr>
            <a:picLocks noChangeAspect="1" noChangeArrowheads="1"/>
          </p:cNvPicPr>
          <p:nvPr/>
        </p:nvPicPr>
        <p:blipFill>
          <a:blip r:embed="rId3"/>
          <a:srcRect/>
          <a:stretch>
            <a:fillRect/>
          </a:stretch>
        </p:blipFill>
        <p:spPr bwMode="auto">
          <a:xfrm>
            <a:off x="9984432" y="4663036"/>
            <a:ext cx="1781251" cy="1787652"/>
          </a:xfrm>
          <a:prstGeom prst="rect">
            <a:avLst/>
          </a:prstGeom>
          <a:noFill/>
        </p:spPr>
      </p:pic>
      <p:sp>
        <p:nvSpPr>
          <p:cNvPr id="5" name="矩形 4"/>
          <p:cNvSpPr/>
          <p:nvPr/>
        </p:nvSpPr>
        <p:spPr>
          <a:xfrm>
            <a:off x="2634680" y="6019801"/>
            <a:ext cx="3389312" cy="430887"/>
          </a:xfrm>
          <a:prstGeom prst="rect">
            <a:avLst/>
          </a:prstGeom>
        </p:spPr>
        <p:txBody>
          <a:bodyPr wrap="square">
            <a:spAutoFit/>
          </a:bodyPr>
          <a:lstStyle/>
          <a:p>
            <a:r>
              <a:rPr lang="en-US" altLang="zh-CN" sz="2200" kern="0" dirty="0">
                <a:solidFill>
                  <a:srgbClr val="000000"/>
                </a:solidFill>
                <a:ea typeface="宋体"/>
                <a:cs typeface="Times New Roman" pitchFamily="18" charset="0"/>
              </a:rPr>
              <a:t> P</a:t>
            </a:r>
            <a:r>
              <a:rPr lang="en-US" altLang="zh-CN" sz="2200" kern="0" baseline="-25000" dirty="0">
                <a:solidFill>
                  <a:srgbClr val="000000"/>
                </a:solidFill>
                <a:ea typeface="宋体"/>
                <a:cs typeface="Times New Roman" pitchFamily="18" charset="0"/>
              </a:rPr>
              <a:t>30</a:t>
            </a:r>
            <a:r>
              <a:rPr lang="en-US" altLang="zh-CN" sz="2200" kern="0" dirty="0">
                <a:solidFill>
                  <a:srgbClr val="000000"/>
                </a:solidFill>
                <a:ea typeface="宋体"/>
                <a:cs typeface="Times New Roman" pitchFamily="18" charset="0"/>
              </a:rPr>
              <a:t> =</a:t>
            </a:r>
            <a:r>
              <a:rPr lang="zh-CN" altLang="en-US" sz="2200" kern="0" dirty="0">
                <a:solidFill>
                  <a:srgbClr val="000000"/>
                </a:solidFill>
                <a:ea typeface="宋体"/>
                <a:cs typeface="Times New Roman" pitchFamily="18"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animEffect transition="in" filter="randombar(horizontal)">
                                      <p:cBhvr>
                                        <p:cTn id="7" dur="500"/>
                                        <p:tgtEl>
                                          <p:spTgt spid="1945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9459">
                                            <p:txEl>
                                              <p:pRg st="4" end="4"/>
                                            </p:txEl>
                                          </p:spTgt>
                                        </p:tgtEl>
                                        <p:attrNameLst>
                                          <p:attrName>style.visibility</p:attrName>
                                        </p:attrNameLst>
                                      </p:cBhvr>
                                      <p:to>
                                        <p:strVal val="visible"/>
                                      </p:to>
                                    </p:set>
                                    <p:animEffect transition="in" filter="randombar(horizontal)">
                                      <p:cBhvr>
                                        <p:cTn id="12" dur="500"/>
                                        <p:tgtEl>
                                          <p:spTgt spid="1945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9459">
                                            <p:txEl>
                                              <p:pRg st="5" end="5"/>
                                            </p:txEl>
                                          </p:spTgt>
                                        </p:tgtEl>
                                        <p:attrNameLst>
                                          <p:attrName>style.visibility</p:attrName>
                                        </p:attrNameLst>
                                      </p:cBhvr>
                                      <p:to>
                                        <p:strVal val="visible"/>
                                      </p:to>
                                    </p:set>
                                    <p:animEffect transition="in" filter="randombar(horizontal)">
                                      <p:cBhvr>
                                        <p:cTn id="17" dur="500"/>
                                        <p:tgtEl>
                                          <p:spTgt spid="1945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9459">
                                            <p:txEl>
                                              <p:pRg st="6" end="6"/>
                                            </p:txEl>
                                          </p:spTgt>
                                        </p:tgtEl>
                                        <p:attrNameLst>
                                          <p:attrName>style.visibility</p:attrName>
                                        </p:attrNameLst>
                                      </p:cBhvr>
                                      <p:to>
                                        <p:strVal val="visible"/>
                                      </p:to>
                                    </p:set>
                                    <p:animEffect transition="in" filter="randombar(horizontal)">
                                      <p:cBhvr>
                                        <p:cTn id="22" dur="500"/>
                                        <p:tgtEl>
                                          <p:spTgt spid="1945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9459">
                                            <p:txEl>
                                              <p:pRg st="7" end="7"/>
                                            </p:txEl>
                                          </p:spTgt>
                                        </p:tgtEl>
                                        <p:attrNameLst>
                                          <p:attrName>style.visibility</p:attrName>
                                        </p:attrNameLst>
                                      </p:cBhvr>
                                      <p:to>
                                        <p:strVal val="visible"/>
                                      </p:to>
                                    </p:set>
                                    <p:animEffect transition="in" filter="randombar(horizontal)">
                                      <p:cBhvr>
                                        <p:cTn id="27" dur="500"/>
                                        <p:tgtEl>
                                          <p:spTgt spid="1945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9459">
                                            <p:txEl>
                                              <p:pRg st="8" end="8"/>
                                            </p:txEl>
                                          </p:spTgt>
                                        </p:tgtEl>
                                        <p:attrNameLst>
                                          <p:attrName>style.visibility</p:attrName>
                                        </p:attrNameLst>
                                      </p:cBhvr>
                                      <p:to>
                                        <p:strVal val="visible"/>
                                      </p:to>
                                    </p:set>
                                    <p:animEffect transition="in" filter="randombar(horizontal)">
                                      <p:cBhvr>
                                        <p:cTn id="32" dur="500"/>
                                        <p:tgtEl>
                                          <p:spTgt spid="1945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a:t>4.1 </a:t>
            </a:r>
            <a:r>
              <a:rPr lang="zh-CN" altLang="en-US" dirty="0"/>
              <a:t>递推关系</a:t>
            </a:r>
            <a:r>
              <a:rPr lang="en-US" altLang="zh-CN" dirty="0"/>
              <a:t>(Recurrence Relations)</a:t>
            </a:r>
            <a:endParaRPr lang="zh-CN" altLang="en-US" dirty="0"/>
          </a:p>
        </p:txBody>
      </p:sp>
      <p:sp>
        <p:nvSpPr>
          <p:cNvPr id="19459" name="Rectangle 3"/>
          <p:cNvSpPr>
            <a:spLocks noGrp="1" noChangeArrowheads="1"/>
          </p:cNvSpPr>
          <p:nvPr>
            <p:ph type="body" idx="1"/>
          </p:nvPr>
        </p:nvSpPr>
        <p:spPr>
          <a:xfrm>
            <a:off x="1055440" y="1524000"/>
            <a:ext cx="10513168" cy="4833938"/>
          </a:xfrm>
        </p:spPr>
        <p:txBody>
          <a:bodyPr/>
          <a:lstStyle/>
          <a:p>
            <a:pPr eaLnBrk="1" hangingPunct="1">
              <a:lnSpc>
                <a:spcPct val="120000"/>
              </a:lnSpc>
              <a:spcBef>
                <a:spcPct val="30000"/>
              </a:spcBef>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rPr>
              <a:t>用递推关系构造模型</a:t>
            </a:r>
            <a:endPar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endParaRPr>
          </a:p>
          <a:p>
            <a:pPr lvl="1" eaLnBrk="1" hangingPunct="1">
              <a:lnSpc>
                <a:spcPct val="120000"/>
              </a:lnSpc>
              <a:defRPr/>
            </a:pPr>
            <a:r>
              <a:rPr lang="zh-CN" altLang="en-US" dirty="0">
                <a:solidFill>
                  <a:schemeClr val="tx2"/>
                </a:solidFill>
                <a:effectLst>
                  <a:outerShdw blurRad="38100" dist="38100" dir="2700000" algn="tl">
                    <a:srgbClr val="C0C0C0"/>
                  </a:outerShdw>
                </a:effectLst>
                <a:latin typeface="Times New Roman" pitchFamily="18" charset="0"/>
                <a:cs typeface="+mn-cs"/>
              </a:rPr>
              <a:t>例</a:t>
            </a:r>
            <a:r>
              <a:rPr lang="en-US" altLang="zh-CN" dirty="0">
                <a:solidFill>
                  <a:schemeClr val="tx2"/>
                </a:solidFill>
                <a:effectLst>
                  <a:outerShdw blurRad="38100" dist="38100" dir="2700000" algn="tl">
                    <a:srgbClr val="C0C0C0"/>
                  </a:outerShdw>
                </a:effectLst>
                <a:latin typeface="Times New Roman" pitchFamily="18" charset="0"/>
                <a:cs typeface="+mn-cs"/>
              </a:rPr>
              <a:t>4  </a:t>
            </a:r>
            <a:r>
              <a:rPr lang="zh-CN" altLang="en-US" dirty="0">
                <a:latin typeface="Times New Roman" pitchFamily="18" charset="0"/>
                <a:ea typeface="楷体_GB2312" pitchFamily="49" charset="-122"/>
                <a:cs typeface="Times New Roman" pitchFamily="18" charset="0"/>
              </a:rPr>
              <a:t>有</a:t>
            </a:r>
            <a:r>
              <a:rPr lang="en-US" altLang="zh-CN" i="1" dirty="0">
                <a:latin typeface="Times New Roman" pitchFamily="18" charset="0"/>
                <a:ea typeface="楷体_GB2312" pitchFamily="49" charset="-122"/>
                <a:cs typeface="Times New Roman" pitchFamily="18" charset="0"/>
              </a:rPr>
              <a:t>n</a:t>
            </a:r>
            <a:r>
              <a:rPr lang="zh-CN" altLang="en-US" dirty="0">
                <a:latin typeface="Times New Roman" pitchFamily="18" charset="0"/>
                <a:ea typeface="楷体_GB2312" pitchFamily="49" charset="-122"/>
                <a:cs typeface="Times New Roman" pitchFamily="18" charset="0"/>
              </a:rPr>
              <a:t>级台阶，某人从下向上走，若每次只能跨</a:t>
            </a:r>
            <a:r>
              <a:rPr lang="en-US" altLang="zh-CN" dirty="0">
                <a:latin typeface="Times New Roman" pitchFamily="18" charset="0"/>
                <a:ea typeface="楷体_GB2312" pitchFamily="49" charset="-122"/>
                <a:cs typeface="Times New Roman" pitchFamily="18" charset="0"/>
              </a:rPr>
              <a:t>1</a:t>
            </a:r>
            <a:r>
              <a:rPr lang="zh-CN" altLang="en-US" dirty="0">
                <a:latin typeface="Times New Roman" pitchFamily="18" charset="0"/>
                <a:ea typeface="楷体_GB2312" pitchFamily="49" charset="-122"/>
                <a:cs typeface="Times New Roman" pitchFamily="18" charset="0"/>
              </a:rPr>
              <a:t>级或者</a:t>
            </a:r>
            <a:r>
              <a:rPr lang="en-US" altLang="zh-CN" dirty="0">
                <a:latin typeface="Times New Roman" pitchFamily="18" charset="0"/>
                <a:ea typeface="楷体_GB2312" pitchFamily="49" charset="-122"/>
                <a:cs typeface="Times New Roman" pitchFamily="18" charset="0"/>
              </a:rPr>
              <a:t>2</a:t>
            </a:r>
            <a:r>
              <a:rPr lang="zh-CN" altLang="en-US" dirty="0">
                <a:latin typeface="Times New Roman" pitchFamily="18" charset="0"/>
                <a:ea typeface="楷体_GB2312" pitchFamily="49" charset="-122"/>
                <a:cs typeface="Times New Roman" pitchFamily="18" charset="0"/>
              </a:rPr>
              <a:t>级，问他从地面走到第</a:t>
            </a:r>
            <a:r>
              <a:rPr lang="en-US" altLang="zh-CN" i="1" dirty="0">
                <a:latin typeface="Times New Roman" pitchFamily="18" charset="0"/>
                <a:ea typeface="楷体_GB2312" pitchFamily="49" charset="-122"/>
                <a:cs typeface="Times New Roman" pitchFamily="18" charset="0"/>
              </a:rPr>
              <a:t>n</a:t>
            </a:r>
            <a:r>
              <a:rPr lang="zh-CN" altLang="en-US" dirty="0">
                <a:latin typeface="Times New Roman" pitchFamily="18" charset="0"/>
                <a:ea typeface="楷体_GB2312" pitchFamily="49" charset="-122"/>
                <a:cs typeface="Times New Roman" pitchFamily="18" charset="0"/>
              </a:rPr>
              <a:t>级有多少种不同的方法</a:t>
            </a:r>
            <a:r>
              <a:rPr lang="en-US" altLang="zh-CN" dirty="0">
                <a:latin typeface="Times New Roman" pitchFamily="18" charset="0"/>
                <a:ea typeface="楷体_GB2312" pitchFamily="49" charset="-122"/>
                <a:cs typeface="Times New Roman" pitchFamily="18" charset="0"/>
              </a:rPr>
              <a:t>?</a:t>
            </a:r>
            <a:r>
              <a:rPr lang="zh-CN" altLang="en-US" dirty="0">
                <a:latin typeface="Times New Roman" pitchFamily="18" charset="0"/>
                <a:ea typeface="楷体_GB2312" pitchFamily="49" charset="-122"/>
                <a:cs typeface="Times New Roman" pitchFamily="18" charset="0"/>
              </a:rPr>
              <a:t>甚至是更具体的问题，例如</a:t>
            </a:r>
            <a:r>
              <a:rPr lang="en-US" altLang="zh-CN" i="1" dirty="0">
                <a:latin typeface="Times New Roman" pitchFamily="18" charset="0"/>
                <a:ea typeface="楷体_GB2312" pitchFamily="49" charset="-122"/>
                <a:cs typeface="Times New Roman" pitchFamily="18" charset="0"/>
              </a:rPr>
              <a:t>n</a:t>
            </a:r>
            <a:r>
              <a:rPr lang="en-US" altLang="zh-CN" dirty="0">
                <a:latin typeface="Times New Roman" pitchFamily="18" charset="0"/>
                <a:ea typeface="楷体_GB2312" pitchFamily="49" charset="-122"/>
                <a:cs typeface="Times New Roman" pitchFamily="18" charset="0"/>
              </a:rPr>
              <a:t>=10.</a:t>
            </a:r>
          </a:p>
        </p:txBody>
      </p:sp>
      <p:grpSp>
        <p:nvGrpSpPr>
          <p:cNvPr id="2" name="组合 31"/>
          <p:cNvGrpSpPr/>
          <p:nvPr/>
        </p:nvGrpSpPr>
        <p:grpSpPr>
          <a:xfrm>
            <a:off x="7865520" y="3732543"/>
            <a:ext cx="3415056" cy="2668259"/>
            <a:chOff x="4648201" y="3732542"/>
            <a:chExt cx="3415056" cy="2668259"/>
          </a:xfrm>
        </p:grpSpPr>
        <p:cxnSp>
          <p:nvCxnSpPr>
            <p:cNvPr id="6" name="直接连接符 5"/>
            <p:cNvCxnSpPr/>
            <p:nvPr/>
          </p:nvCxnSpPr>
          <p:spPr>
            <a:xfrm>
              <a:off x="4648201" y="6132520"/>
              <a:ext cx="351025" cy="1116"/>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7" name="直接连接符 6"/>
            <p:cNvCxnSpPr/>
            <p:nvPr/>
          </p:nvCxnSpPr>
          <p:spPr>
            <a:xfrm>
              <a:off x="4999226" y="5871490"/>
              <a:ext cx="339882" cy="1116"/>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5400000">
              <a:off x="4864825" y="5998676"/>
              <a:ext cx="268280" cy="523"/>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4" name="直接连接符 13"/>
            <p:cNvCxnSpPr/>
            <p:nvPr/>
          </p:nvCxnSpPr>
          <p:spPr>
            <a:xfrm>
              <a:off x="5337715" y="5602652"/>
              <a:ext cx="351025" cy="1116"/>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5" name="直接连接符 14"/>
            <p:cNvCxnSpPr/>
            <p:nvPr/>
          </p:nvCxnSpPr>
          <p:spPr>
            <a:xfrm>
              <a:off x="5688741" y="5341622"/>
              <a:ext cx="339882" cy="1116"/>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5400000">
              <a:off x="5554339" y="5468808"/>
              <a:ext cx="268280" cy="523"/>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a:off x="5210104" y="5743782"/>
              <a:ext cx="268280" cy="523"/>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8" name="直接连接符 17"/>
            <p:cNvCxnSpPr/>
            <p:nvPr/>
          </p:nvCxnSpPr>
          <p:spPr>
            <a:xfrm>
              <a:off x="6014693" y="5068323"/>
              <a:ext cx="351025" cy="1116"/>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9" name="直接连接符 18"/>
            <p:cNvCxnSpPr/>
            <p:nvPr/>
          </p:nvCxnSpPr>
          <p:spPr>
            <a:xfrm>
              <a:off x="6365718" y="4807293"/>
              <a:ext cx="339882" cy="1116"/>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5400000">
              <a:off x="6231317" y="4934479"/>
              <a:ext cx="268280" cy="523"/>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a:off x="5887082" y="5209452"/>
              <a:ext cx="268280" cy="523"/>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2" name="直接连接符 21"/>
            <p:cNvCxnSpPr/>
            <p:nvPr/>
          </p:nvCxnSpPr>
          <p:spPr>
            <a:xfrm rot="5400000">
              <a:off x="4520590" y="6266399"/>
              <a:ext cx="268280" cy="523"/>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4" name="直接连接符 23"/>
            <p:cNvCxnSpPr/>
            <p:nvPr/>
          </p:nvCxnSpPr>
          <p:spPr>
            <a:xfrm>
              <a:off x="6695372" y="4534593"/>
              <a:ext cx="351025" cy="1116"/>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5" name="直接连接符 24"/>
            <p:cNvCxnSpPr/>
            <p:nvPr/>
          </p:nvCxnSpPr>
          <p:spPr>
            <a:xfrm>
              <a:off x="7046398" y="4273563"/>
              <a:ext cx="339882" cy="1116"/>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6" name="直接连接符 25"/>
            <p:cNvCxnSpPr/>
            <p:nvPr/>
          </p:nvCxnSpPr>
          <p:spPr>
            <a:xfrm rot="5400000">
              <a:off x="6911996" y="4400749"/>
              <a:ext cx="268280" cy="523"/>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7" name="直接连接符 26"/>
            <p:cNvCxnSpPr/>
            <p:nvPr/>
          </p:nvCxnSpPr>
          <p:spPr>
            <a:xfrm rot="5400000">
              <a:off x="6567761" y="4675723"/>
              <a:ext cx="268280" cy="523"/>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8" name="直接连接符 27"/>
            <p:cNvCxnSpPr/>
            <p:nvPr/>
          </p:nvCxnSpPr>
          <p:spPr>
            <a:xfrm>
              <a:off x="7372350" y="4000264"/>
              <a:ext cx="351025" cy="1116"/>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9" name="直接连接符 28"/>
            <p:cNvCxnSpPr/>
            <p:nvPr/>
          </p:nvCxnSpPr>
          <p:spPr>
            <a:xfrm>
              <a:off x="7723375" y="3739234"/>
              <a:ext cx="339882" cy="1116"/>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0" name="直接连接符 29"/>
            <p:cNvCxnSpPr/>
            <p:nvPr/>
          </p:nvCxnSpPr>
          <p:spPr>
            <a:xfrm rot="5400000">
              <a:off x="7588974" y="3866420"/>
              <a:ext cx="268280" cy="523"/>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1" name="直接连接符 30"/>
            <p:cNvCxnSpPr/>
            <p:nvPr/>
          </p:nvCxnSpPr>
          <p:spPr>
            <a:xfrm rot="5400000">
              <a:off x="7244739" y="4141393"/>
              <a:ext cx="268280" cy="523"/>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sp>
        <p:nvSpPr>
          <p:cNvPr id="35" name="上弧形箭头 34"/>
          <p:cNvSpPr/>
          <p:nvPr/>
        </p:nvSpPr>
        <p:spPr>
          <a:xfrm rot="18994833">
            <a:off x="7549907" y="5989667"/>
            <a:ext cx="609600" cy="23359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上弧形箭头 35"/>
          <p:cNvSpPr/>
          <p:nvPr/>
        </p:nvSpPr>
        <p:spPr>
          <a:xfrm rot="18994833">
            <a:off x="7389945" y="5755037"/>
            <a:ext cx="1015947" cy="34363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TextBox 36"/>
          <p:cNvSpPr txBox="1"/>
          <p:nvPr/>
        </p:nvSpPr>
        <p:spPr>
          <a:xfrm>
            <a:off x="2819400" y="3733800"/>
            <a:ext cx="3429000" cy="1938992"/>
          </a:xfrm>
          <a:prstGeom prst="rect">
            <a:avLst/>
          </a:prstGeom>
          <a:noFill/>
        </p:spPr>
        <p:txBody>
          <a:bodyPr wrap="square" rtlCol="0">
            <a:spAutoFit/>
          </a:bodyPr>
          <a:lstStyle/>
          <a:p>
            <a:r>
              <a:rPr lang="zh-CN" altLang="en-US" sz="2400" i="0" dirty="0">
                <a:cs typeface="Times New Roman" pitchFamily="18" charset="0"/>
              </a:rPr>
              <a:t>解：</a:t>
            </a:r>
            <a:r>
              <a:rPr lang="en-US" altLang="zh-CN" sz="2400" dirty="0">
                <a:cs typeface="Times New Roman" pitchFamily="18" charset="0"/>
              </a:rPr>
              <a:t>h</a:t>
            </a:r>
            <a:r>
              <a:rPr lang="en-US" altLang="zh-CN" sz="2400" i="0" baseline="-25000" dirty="0">
                <a:cs typeface="Times New Roman" pitchFamily="18" charset="0"/>
              </a:rPr>
              <a:t>1</a:t>
            </a:r>
            <a:r>
              <a:rPr lang="en-US" altLang="zh-CN" sz="2400" i="0" dirty="0">
                <a:cs typeface="Times New Roman" pitchFamily="18" charset="0"/>
              </a:rPr>
              <a:t>=1</a:t>
            </a:r>
          </a:p>
          <a:p>
            <a:r>
              <a:rPr lang="en-US" altLang="zh-CN" sz="2400" i="0" dirty="0">
                <a:cs typeface="Times New Roman" pitchFamily="18" charset="0"/>
              </a:rPr>
              <a:t>        </a:t>
            </a:r>
            <a:r>
              <a:rPr lang="en-US" altLang="zh-CN" sz="2400" dirty="0">
                <a:cs typeface="Times New Roman" pitchFamily="18" charset="0"/>
              </a:rPr>
              <a:t>h</a:t>
            </a:r>
            <a:r>
              <a:rPr lang="en-US" altLang="zh-CN" sz="2400" i="0" baseline="-25000" dirty="0">
                <a:cs typeface="Times New Roman" pitchFamily="18" charset="0"/>
              </a:rPr>
              <a:t>2</a:t>
            </a:r>
            <a:r>
              <a:rPr lang="en-US" altLang="zh-CN" sz="2400" i="0" dirty="0">
                <a:cs typeface="Times New Roman" pitchFamily="18" charset="0"/>
              </a:rPr>
              <a:t>=2</a:t>
            </a:r>
          </a:p>
          <a:p>
            <a:r>
              <a:rPr lang="en-US" altLang="zh-CN" sz="2400" i="0" dirty="0">
                <a:cs typeface="Times New Roman" pitchFamily="18" charset="0"/>
              </a:rPr>
              <a:t>        </a:t>
            </a:r>
            <a:r>
              <a:rPr lang="en-US" altLang="zh-CN" sz="2400" dirty="0">
                <a:cs typeface="Times New Roman" pitchFamily="18" charset="0"/>
              </a:rPr>
              <a:t>h</a:t>
            </a:r>
            <a:r>
              <a:rPr lang="en-US" altLang="zh-CN" sz="2400" i="0" baseline="-25000" dirty="0">
                <a:cs typeface="Times New Roman" pitchFamily="18" charset="0"/>
              </a:rPr>
              <a:t>3</a:t>
            </a:r>
            <a:r>
              <a:rPr lang="en-US" altLang="zh-CN" sz="2400" i="0" dirty="0">
                <a:cs typeface="Times New Roman" pitchFamily="18" charset="0"/>
              </a:rPr>
              <a:t>=3</a:t>
            </a:r>
          </a:p>
          <a:p>
            <a:r>
              <a:rPr lang="en-US" altLang="zh-CN" sz="2400" i="0" dirty="0">
                <a:cs typeface="Times New Roman" pitchFamily="18" charset="0"/>
              </a:rPr>
              <a:t>        </a:t>
            </a:r>
          </a:p>
          <a:p>
            <a:r>
              <a:rPr lang="en-US" altLang="zh-CN" sz="2400" i="0" dirty="0">
                <a:cs typeface="Times New Roman" pitchFamily="18" charset="0"/>
              </a:rPr>
              <a:t>        </a:t>
            </a:r>
            <a:r>
              <a:rPr lang="en-US" altLang="zh-CN" sz="2400" dirty="0" err="1">
                <a:cs typeface="Times New Roman" pitchFamily="18" charset="0"/>
              </a:rPr>
              <a:t>h</a:t>
            </a:r>
            <a:r>
              <a:rPr lang="en-US" altLang="zh-CN" sz="2400" i="0" baseline="-25000" dirty="0" err="1">
                <a:cs typeface="Times New Roman" pitchFamily="18" charset="0"/>
              </a:rPr>
              <a:t>n</a:t>
            </a:r>
            <a:r>
              <a:rPr lang="en-US" altLang="zh-CN" sz="2400" i="0" dirty="0">
                <a:cs typeface="Times New Roman" pitchFamily="18" charset="0"/>
              </a:rPr>
              <a:t>= </a:t>
            </a:r>
            <a:r>
              <a:rPr lang="en-US" altLang="zh-CN" sz="2400" dirty="0">
                <a:cs typeface="Times New Roman" pitchFamily="18" charset="0"/>
              </a:rPr>
              <a:t>h</a:t>
            </a:r>
            <a:r>
              <a:rPr lang="en-US" altLang="zh-CN" sz="2400" i="0" baseline="-25000" dirty="0">
                <a:cs typeface="Times New Roman" pitchFamily="18" charset="0"/>
              </a:rPr>
              <a:t>n-1</a:t>
            </a:r>
            <a:r>
              <a:rPr lang="en-US" altLang="zh-CN" sz="2400" i="0" dirty="0">
                <a:cs typeface="Times New Roman" pitchFamily="18" charset="0"/>
              </a:rPr>
              <a:t> + </a:t>
            </a:r>
            <a:r>
              <a:rPr lang="en-US" altLang="zh-CN" sz="2400" dirty="0">
                <a:cs typeface="Times New Roman" pitchFamily="18" charset="0"/>
              </a:rPr>
              <a:t>h</a:t>
            </a:r>
            <a:r>
              <a:rPr lang="en-US" altLang="zh-CN" sz="2400" i="0" baseline="-25000" dirty="0">
                <a:cs typeface="Times New Roman" pitchFamily="18" charset="0"/>
              </a:rPr>
              <a:t>n-2</a:t>
            </a:r>
            <a:endParaRPr lang="en-US" altLang="zh-CN" sz="2400" i="0" dirty="0">
              <a:cs typeface="Times New Roman" pitchFamily="18" charset="0"/>
            </a:endParaRPr>
          </a:p>
        </p:txBody>
      </p:sp>
      <p:sp>
        <p:nvSpPr>
          <p:cNvPr id="3" name="矩形 2"/>
          <p:cNvSpPr/>
          <p:nvPr/>
        </p:nvSpPr>
        <p:spPr>
          <a:xfrm>
            <a:off x="5494148" y="5303460"/>
            <a:ext cx="582211" cy="400110"/>
          </a:xfrm>
          <a:prstGeom prst="rect">
            <a:avLst/>
          </a:prstGeom>
        </p:spPr>
        <p:txBody>
          <a:bodyPr wrap="none">
            <a:spAutoFit/>
          </a:bodyPr>
          <a:lstStyle/>
          <a:p>
            <a:r>
              <a:rPr lang="en-US" altLang="zh-CN" sz="2000" dirty="0">
                <a:cs typeface="Times New Roman" pitchFamily="18" charset="0"/>
              </a:rPr>
              <a:t>n</a:t>
            </a:r>
            <a:r>
              <a:rPr lang="zh-CN" altLang="en-US" sz="2000" i="0" dirty="0">
                <a:cs typeface="Times New Roman" pitchFamily="18" charset="0"/>
              </a:rPr>
              <a:t>≥</a:t>
            </a:r>
            <a:r>
              <a:rPr lang="en-US" altLang="zh-CN" sz="2000" i="0" dirty="0">
                <a:cs typeface="Times New Roman" pitchFamily="18" charset="0"/>
              </a:rPr>
              <a:t>3</a:t>
            </a:r>
            <a:endParaRPr lang="zh-CN" altLang="en-US" sz="200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dissolv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dissolve">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dissolve">
                                      <p:cBhvr>
                                        <p:cTn id="17" dur="500"/>
                                        <p:tgtEl>
                                          <p:spTgt spid="37">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7">
                                            <p:txEl>
                                              <p:pRg st="3" end="3"/>
                                            </p:txEl>
                                          </p:spTgt>
                                        </p:tgtEl>
                                        <p:attrNameLst>
                                          <p:attrName>style.visibility</p:attrName>
                                        </p:attrNameLst>
                                      </p:cBhvr>
                                      <p:to>
                                        <p:strVal val="visible"/>
                                      </p:to>
                                    </p:set>
                                    <p:animEffect transition="in" filter="dissolve">
                                      <p:cBhvr>
                                        <p:cTn id="20" dur="500"/>
                                        <p:tgtEl>
                                          <p:spTgt spid="3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7">
                                            <p:txEl>
                                              <p:pRg st="4" end="4"/>
                                            </p:txEl>
                                          </p:spTgt>
                                        </p:tgtEl>
                                        <p:attrNameLst>
                                          <p:attrName>style.visibility</p:attrName>
                                        </p:attrNameLst>
                                      </p:cBhvr>
                                      <p:to>
                                        <p:strVal val="visible"/>
                                      </p:to>
                                    </p:set>
                                    <p:animEffect transition="in" filter="dissolve">
                                      <p:cBhvr>
                                        <p:cTn id="25" dur="500"/>
                                        <p:tgtEl>
                                          <p:spTgt spid="37">
                                            <p:txEl>
                                              <p:pRg st="4" end="4"/>
                                            </p:txEl>
                                          </p:spTgt>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a:t>4.1 </a:t>
            </a:r>
            <a:r>
              <a:rPr lang="zh-CN" altLang="en-US" dirty="0"/>
              <a:t>递推关系</a:t>
            </a:r>
            <a:r>
              <a:rPr lang="en-US" altLang="zh-CN" dirty="0"/>
              <a:t>(Recurrence Relations)</a:t>
            </a:r>
            <a:endParaRPr lang="zh-CN" altLang="en-US" dirty="0"/>
          </a:p>
        </p:txBody>
      </p:sp>
      <p:sp>
        <p:nvSpPr>
          <p:cNvPr id="19459" name="Rectangle 3"/>
          <p:cNvSpPr>
            <a:spLocks noGrp="1" noChangeArrowheads="1"/>
          </p:cNvSpPr>
          <p:nvPr>
            <p:ph type="body" idx="1"/>
          </p:nvPr>
        </p:nvSpPr>
        <p:spPr>
          <a:xfrm>
            <a:off x="911424" y="1268760"/>
            <a:ext cx="10513168" cy="4833938"/>
          </a:xfrm>
        </p:spPr>
        <p:txBody>
          <a:bodyPr/>
          <a:lstStyle/>
          <a:p>
            <a:pPr eaLnBrk="1" hangingPunct="1">
              <a:lnSpc>
                <a:spcPct val="120000"/>
              </a:lnSpc>
              <a:spcBef>
                <a:spcPct val="30000"/>
              </a:spcBef>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rPr>
              <a:t>用递推关系构造模型</a:t>
            </a:r>
            <a:endPar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endParaRPr>
          </a:p>
          <a:p>
            <a:pPr lvl="1" eaLnBrk="1" hangingPunct="1">
              <a:lnSpc>
                <a:spcPct val="120000"/>
              </a:lnSpc>
              <a:spcBef>
                <a:spcPts val="1200"/>
              </a:spcBef>
              <a:defRPr/>
            </a:pPr>
            <a:r>
              <a:rPr lang="zh-CN" altLang="en-US" dirty="0">
                <a:solidFill>
                  <a:schemeClr val="tx2"/>
                </a:solidFill>
                <a:effectLst>
                  <a:outerShdw blurRad="38100" dist="38100" dir="2700000" algn="tl">
                    <a:srgbClr val="C0C0C0"/>
                  </a:outerShdw>
                </a:effectLst>
                <a:latin typeface="Times New Roman" pitchFamily="18" charset="0"/>
                <a:cs typeface="+mn-cs"/>
              </a:rPr>
              <a:t>例</a:t>
            </a:r>
            <a:r>
              <a:rPr lang="en-US" altLang="zh-CN" dirty="0">
                <a:solidFill>
                  <a:schemeClr val="tx2"/>
                </a:solidFill>
                <a:effectLst>
                  <a:outerShdw blurRad="38100" dist="38100" dir="2700000" algn="tl">
                    <a:srgbClr val="C0C0C0"/>
                  </a:outerShdw>
                </a:effectLst>
                <a:latin typeface="Times New Roman" pitchFamily="18" charset="0"/>
                <a:cs typeface="+mn-cs"/>
              </a:rPr>
              <a:t>5</a:t>
            </a:r>
            <a:r>
              <a:rPr lang="zh-CN" altLang="en-US" dirty="0">
                <a:solidFill>
                  <a:schemeClr val="tx2"/>
                </a:solidFill>
                <a:effectLst>
                  <a:outerShdw blurRad="38100" dist="38100" dir="2700000" algn="tl">
                    <a:srgbClr val="C0C0C0"/>
                  </a:outerShdw>
                </a:effectLst>
                <a:latin typeface="Times New Roman" pitchFamily="18" charset="0"/>
                <a:cs typeface="+mn-cs"/>
              </a:rPr>
              <a:t>（</a:t>
            </a:r>
            <a:r>
              <a:rPr lang="en-US" altLang="zh-CN" dirty="0">
                <a:solidFill>
                  <a:schemeClr val="tx2"/>
                </a:solidFill>
                <a:effectLst>
                  <a:outerShdw blurRad="38100" dist="38100" dir="2700000" algn="tl">
                    <a:srgbClr val="C0C0C0"/>
                  </a:outerShdw>
                </a:effectLst>
                <a:latin typeface="Times New Roman" pitchFamily="18" charset="0"/>
                <a:cs typeface="+mn-cs"/>
              </a:rPr>
              <a:t>Hanoi</a:t>
            </a:r>
            <a:r>
              <a:rPr lang="zh-CN" altLang="en-US" dirty="0">
                <a:solidFill>
                  <a:schemeClr val="tx2"/>
                </a:solidFill>
                <a:effectLst>
                  <a:outerShdw blurRad="38100" dist="38100" dir="2700000" algn="tl">
                    <a:srgbClr val="C0C0C0"/>
                  </a:outerShdw>
                </a:effectLst>
                <a:latin typeface="Times New Roman" pitchFamily="18" charset="0"/>
                <a:cs typeface="+mn-cs"/>
              </a:rPr>
              <a:t>塔问题）</a:t>
            </a:r>
            <a:r>
              <a:rPr lang="zh-CN" altLang="en-US" dirty="0">
                <a:latin typeface="Times New Roman" pitchFamily="18" charset="0"/>
                <a:ea typeface="楷体_GB2312" pitchFamily="49" charset="-122"/>
                <a:cs typeface="Times New Roman" pitchFamily="18" charset="0"/>
              </a:rPr>
              <a:t>现有</a:t>
            </a:r>
            <a:r>
              <a:rPr lang="en-US" altLang="zh-CN" dirty="0">
                <a:latin typeface="Times New Roman" pitchFamily="18" charset="0"/>
                <a:ea typeface="楷体_GB2312" pitchFamily="49" charset="-122"/>
                <a:cs typeface="Times New Roman" pitchFamily="18" charset="0"/>
              </a:rPr>
              <a:t>A</a:t>
            </a:r>
            <a:r>
              <a:rPr lang="zh-CN" altLang="en-US" dirty="0">
                <a:latin typeface="Times New Roman" pitchFamily="18" charset="0"/>
                <a:ea typeface="楷体_GB2312" pitchFamily="49" charset="-122"/>
                <a:cs typeface="Times New Roman" pitchFamily="18" charset="0"/>
              </a:rPr>
              <a:t>，</a:t>
            </a:r>
            <a:r>
              <a:rPr lang="en-US" altLang="zh-CN" dirty="0">
                <a:latin typeface="Times New Roman" pitchFamily="18" charset="0"/>
                <a:ea typeface="楷体_GB2312" pitchFamily="49" charset="-122"/>
                <a:cs typeface="Times New Roman" pitchFamily="18" charset="0"/>
              </a:rPr>
              <a:t>B</a:t>
            </a:r>
            <a:r>
              <a:rPr lang="zh-CN" altLang="en-US" dirty="0">
                <a:latin typeface="Times New Roman" pitchFamily="18" charset="0"/>
                <a:ea typeface="楷体_GB2312" pitchFamily="49" charset="-122"/>
                <a:cs typeface="Times New Roman" pitchFamily="18" charset="0"/>
              </a:rPr>
              <a:t>，</a:t>
            </a:r>
            <a:r>
              <a:rPr lang="en-US" altLang="zh-CN" dirty="0">
                <a:latin typeface="Times New Roman" pitchFamily="18" charset="0"/>
                <a:ea typeface="楷体_GB2312" pitchFamily="49" charset="-122"/>
                <a:cs typeface="Times New Roman" pitchFamily="18" charset="0"/>
              </a:rPr>
              <a:t>C</a:t>
            </a:r>
            <a:r>
              <a:rPr lang="zh-CN" altLang="en-US" dirty="0">
                <a:latin typeface="Times New Roman" pitchFamily="18" charset="0"/>
                <a:ea typeface="楷体_GB2312" pitchFamily="49" charset="-122"/>
                <a:cs typeface="Times New Roman" pitchFamily="18" charset="0"/>
              </a:rPr>
              <a:t>三根立柱以及</a:t>
            </a:r>
            <a:r>
              <a:rPr lang="en-US" altLang="zh-CN" i="1" dirty="0">
                <a:latin typeface="Times New Roman" pitchFamily="18" charset="0"/>
                <a:ea typeface="楷体_GB2312" pitchFamily="49" charset="-122"/>
                <a:cs typeface="Times New Roman" pitchFamily="18" charset="0"/>
              </a:rPr>
              <a:t>n</a:t>
            </a:r>
            <a:r>
              <a:rPr lang="zh-CN" altLang="en-US" dirty="0">
                <a:latin typeface="Times New Roman" pitchFamily="18" charset="0"/>
                <a:ea typeface="楷体_GB2312" pitchFamily="49" charset="-122"/>
                <a:cs typeface="Times New Roman" pitchFamily="18" charset="0"/>
              </a:rPr>
              <a:t>个大小不等的中空圆盘，这些圆盘自小到大套在</a:t>
            </a:r>
            <a:r>
              <a:rPr lang="en-US" altLang="zh-CN" dirty="0">
                <a:latin typeface="Times New Roman" pitchFamily="18" charset="0"/>
                <a:ea typeface="楷体_GB2312" pitchFamily="49" charset="-122"/>
                <a:cs typeface="Times New Roman" pitchFamily="18" charset="0"/>
              </a:rPr>
              <a:t>A</a:t>
            </a:r>
            <a:r>
              <a:rPr lang="zh-CN" altLang="en-US" dirty="0">
                <a:latin typeface="Times New Roman" pitchFamily="18" charset="0"/>
                <a:ea typeface="楷体_GB2312" pitchFamily="49" charset="-122"/>
                <a:cs typeface="Times New Roman" pitchFamily="18" charset="0"/>
              </a:rPr>
              <a:t>柱上形成塔形，要把</a:t>
            </a:r>
            <a:r>
              <a:rPr lang="en-US" altLang="zh-CN" i="1" dirty="0">
                <a:latin typeface="Times New Roman" pitchFamily="18" charset="0"/>
                <a:ea typeface="楷体_GB2312" pitchFamily="49" charset="-122"/>
                <a:cs typeface="Times New Roman" pitchFamily="18" charset="0"/>
              </a:rPr>
              <a:t>n</a:t>
            </a:r>
            <a:r>
              <a:rPr lang="zh-CN" altLang="en-US" dirty="0">
                <a:latin typeface="Times New Roman" pitchFamily="18" charset="0"/>
                <a:ea typeface="楷体_GB2312" pitchFamily="49" charset="-122"/>
                <a:cs typeface="Times New Roman" pitchFamily="18" charset="0"/>
              </a:rPr>
              <a:t>个圆盘从</a:t>
            </a:r>
            <a:r>
              <a:rPr lang="en-US" altLang="zh-CN" dirty="0">
                <a:latin typeface="Times New Roman" pitchFamily="18" charset="0"/>
                <a:ea typeface="楷体_GB2312" pitchFamily="49" charset="-122"/>
                <a:cs typeface="Times New Roman" pitchFamily="18" charset="0"/>
              </a:rPr>
              <a:t>A</a:t>
            </a:r>
            <a:r>
              <a:rPr lang="zh-CN" altLang="en-US" dirty="0">
                <a:latin typeface="Times New Roman" pitchFamily="18" charset="0"/>
                <a:ea typeface="楷体_GB2312" pitchFamily="49" charset="-122"/>
                <a:cs typeface="Times New Roman" pitchFamily="18" charset="0"/>
              </a:rPr>
              <a:t>柱上搬到</a:t>
            </a:r>
            <a:r>
              <a:rPr lang="en-US" altLang="zh-CN" dirty="0">
                <a:latin typeface="Times New Roman" pitchFamily="18" charset="0"/>
                <a:ea typeface="楷体_GB2312" pitchFamily="49" charset="-122"/>
                <a:cs typeface="Times New Roman" pitchFamily="18" charset="0"/>
              </a:rPr>
              <a:t>C</a:t>
            </a:r>
            <a:r>
              <a:rPr lang="zh-CN" altLang="en-US" dirty="0">
                <a:latin typeface="Times New Roman" pitchFamily="18" charset="0"/>
                <a:ea typeface="楷体_GB2312" pitchFamily="49" charset="-122"/>
                <a:cs typeface="Times New Roman" pitchFamily="18" charset="0"/>
              </a:rPr>
              <a:t>柱上，并保持原来的顺序不变，要求每次只能从一根立柱上拿下一个圆盘放在另一根立柱上，且不允许大盘压在小盘上，问至少要搬多少次？ </a:t>
            </a:r>
            <a:endParaRPr lang="en-US" altLang="zh-CN" sz="2200" dirty="0">
              <a:latin typeface="Times New Roman" pitchFamily="18" charset="0"/>
              <a:cs typeface="Times New Roman" pitchFamily="18" charset="0"/>
            </a:endParaRPr>
          </a:p>
        </p:txBody>
      </p:sp>
      <p:pic>
        <p:nvPicPr>
          <p:cNvPr id="43012" name="Picture 4"/>
          <p:cNvPicPr>
            <a:picLocks noChangeAspect="1" noChangeArrowheads="1"/>
          </p:cNvPicPr>
          <p:nvPr/>
        </p:nvPicPr>
        <p:blipFill>
          <a:blip r:embed="rId3"/>
          <a:srcRect/>
          <a:stretch>
            <a:fillRect/>
          </a:stretch>
        </p:blipFill>
        <p:spPr bwMode="auto">
          <a:xfrm>
            <a:off x="6672064" y="4712940"/>
            <a:ext cx="4134135" cy="1752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659396" y="1157674"/>
            <a:ext cx="10873208" cy="4785926"/>
          </a:xfrm>
          <a:prstGeom prst="rect">
            <a:avLst/>
          </a:prstGeom>
          <a:noFill/>
          <a:ln w="9525">
            <a:noFill/>
            <a:miter lim="800000"/>
            <a:headEnd/>
            <a:tailEnd/>
          </a:ln>
          <a:effectLst/>
        </p:spPr>
        <p:txBody>
          <a:bodyPr wrap="square" anchor="ctr">
            <a:spAutoFit/>
          </a:bodyPr>
          <a:lstStyle/>
          <a:p>
            <a:pPr>
              <a:spcBef>
                <a:spcPts val="600"/>
              </a:spcBef>
              <a:defRPr/>
            </a:pPr>
            <a:r>
              <a:rPr lang="zh-CN" altLang="en-US" sz="2600" i="0" dirty="0">
                <a:cs typeface="Times New Roman" pitchFamily="18" charset="0"/>
              </a:rPr>
              <a:t>解：</a:t>
            </a:r>
          </a:p>
          <a:p>
            <a:pPr>
              <a:spcBef>
                <a:spcPts val="600"/>
              </a:spcBef>
              <a:defRPr/>
            </a:pPr>
            <a:r>
              <a:rPr lang="zh-CN" altLang="en-US" sz="2600" i="0" dirty="0">
                <a:cs typeface="Times New Roman" pitchFamily="18" charset="0"/>
              </a:rPr>
              <a:t>记</a:t>
            </a:r>
            <a:r>
              <a:rPr lang="en-US" altLang="zh-CN" sz="2600" i="0" dirty="0">
                <a:cs typeface="Times New Roman" pitchFamily="18" charset="0"/>
              </a:rPr>
              <a:t>f(n)</a:t>
            </a:r>
            <a:r>
              <a:rPr lang="zh-CN" altLang="en-US" sz="2600" i="0" dirty="0">
                <a:cs typeface="Times New Roman" pitchFamily="18" charset="0"/>
              </a:rPr>
              <a:t>为</a:t>
            </a:r>
            <a:r>
              <a:rPr lang="en-US" altLang="zh-CN" sz="2600" i="0" dirty="0">
                <a:cs typeface="Times New Roman" pitchFamily="18" charset="0"/>
              </a:rPr>
              <a:t>n</a:t>
            </a:r>
            <a:r>
              <a:rPr lang="zh-CN" altLang="en-US" sz="2600" i="0" dirty="0">
                <a:cs typeface="Times New Roman" pitchFamily="18" charset="0"/>
              </a:rPr>
              <a:t>个圆盘从</a:t>
            </a:r>
            <a:r>
              <a:rPr lang="en-US" altLang="zh-CN" sz="2600" i="0" dirty="0">
                <a:cs typeface="Times New Roman" pitchFamily="18" charset="0"/>
              </a:rPr>
              <a:t>A</a:t>
            </a:r>
            <a:r>
              <a:rPr lang="zh-CN" altLang="en-US" sz="2600" i="0" dirty="0">
                <a:cs typeface="Times New Roman" pitchFamily="18" charset="0"/>
              </a:rPr>
              <a:t>柱搬到</a:t>
            </a:r>
            <a:r>
              <a:rPr lang="en-US" altLang="zh-CN" sz="2600" i="0" dirty="0">
                <a:cs typeface="Times New Roman" pitchFamily="18" charset="0"/>
              </a:rPr>
              <a:t>C</a:t>
            </a:r>
            <a:r>
              <a:rPr lang="zh-CN" altLang="en-US" sz="2600" i="0" dirty="0">
                <a:cs typeface="Times New Roman" pitchFamily="18" charset="0"/>
              </a:rPr>
              <a:t>柱所需的最小次数。整个   </a:t>
            </a:r>
            <a:endParaRPr lang="en-US" altLang="zh-CN" sz="2600" i="0" dirty="0">
              <a:cs typeface="Times New Roman" pitchFamily="18" charset="0"/>
            </a:endParaRPr>
          </a:p>
          <a:p>
            <a:pPr>
              <a:spcBef>
                <a:spcPts val="600"/>
              </a:spcBef>
              <a:defRPr/>
            </a:pPr>
            <a:r>
              <a:rPr lang="zh-CN" altLang="en-US" sz="2600" i="0" dirty="0">
                <a:cs typeface="Times New Roman" pitchFamily="18" charset="0"/>
              </a:rPr>
              <a:t>搬运过程可分成三个阶段</a:t>
            </a:r>
            <a:r>
              <a:rPr lang="en-US" altLang="zh-CN" sz="2600" i="0" dirty="0">
                <a:cs typeface="Times New Roman" pitchFamily="18" charset="0"/>
              </a:rPr>
              <a:t>:</a:t>
            </a:r>
            <a:endParaRPr lang="zh-CN" altLang="en-US" sz="2600" i="0" dirty="0">
              <a:cs typeface="Times New Roman" pitchFamily="18" charset="0"/>
            </a:endParaRPr>
          </a:p>
          <a:p>
            <a:pPr marL="500063" indent="-500063">
              <a:spcBef>
                <a:spcPts val="600"/>
              </a:spcBef>
              <a:defRPr/>
            </a:pPr>
            <a:r>
              <a:rPr lang="en-US" altLang="zh-CN" sz="2600" i="0" dirty="0">
                <a:cs typeface="Times New Roman" pitchFamily="18" charset="0"/>
              </a:rPr>
              <a:t>1</a:t>
            </a:r>
            <a:r>
              <a:rPr lang="zh-CN" altLang="en-US" sz="2600" i="0" dirty="0">
                <a:cs typeface="Times New Roman" pitchFamily="18" charset="0"/>
              </a:rPr>
              <a:t>）将套在</a:t>
            </a:r>
            <a:r>
              <a:rPr lang="en-US" altLang="zh-CN" sz="2600" i="0" dirty="0">
                <a:cs typeface="Times New Roman" pitchFamily="18" charset="0"/>
              </a:rPr>
              <a:t>A</a:t>
            </a:r>
            <a:r>
              <a:rPr lang="zh-CN" altLang="en-US" sz="2600" i="0" dirty="0">
                <a:cs typeface="Times New Roman" pitchFamily="18" charset="0"/>
              </a:rPr>
              <a:t>柱上面的</a:t>
            </a:r>
            <a:r>
              <a:rPr lang="en-US" altLang="zh-CN" sz="2600" i="0" dirty="0">
                <a:cs typeface="Times New Roman" pitchFamily="18" charset="0"/>
              </a:rPr>
              <a:t>n-1</a:t>
            </a:r>
            <a:r>
              <a:rPr lang="zh-CN" altLang="en-US" sz="2600" i="0" dirty="0">
                <a:cs typeface="Times New Roman" pitchFamily="18" charset="0"/>
              </a:rPr>
              <a:t>个圆盘从</a:t>
            </a:r>
            <a:r>
              <a:rPr lang="en-US" altLang="zh-CN" sz="2600" i="0" dirty="0">
                <a:cs typeface="Times New Roman" pitchFamily="18" charset="0"/>
              </a:rPr>
              <a:t>A</a:t>
            </a:r>
            <a:r>
              <a:rPr lang="zh-CN" altLang="en-US" sz="2600" i="0" dirty="0">
                <a:cs typeface="Times New Roman" pitchFamily="18" charset="0"/>
              </a:rPr>
              <a:t>柱按要求搬到</a:t>
            </a:r>
            <a:r>
              <a:rPr lang="en-US" altLang="zh-CN" sz="2600" i="0" dirty="0">
                <a:cs typeface="Times New Roman" pitchFamily="18" charset="0"/>
              </a:rPr>
              <a:t>B</a:t>
            </a:r>
            <a:r>
              <a:rPr lang="zh-CN" altLang="en-US" sz="2600" i="0" dirty="0">
                <a:cs typeface="Times New Roman" pitchFamily="18" charset="0"/>
              </a:rPr>
              <a:t>柱，搬 动次数为</a:t>
            </a:r>
            <a:r>
              <a:rPr lang="en-US" altLang="zh-CN" sz="2600" i="0" dirty="0">
                <a:cs typeface="Times New Roman" pitchFamily="18" charset="0"/>
              </a:rPr>
              <a:t>f(n-1);</a:t>
            </a:r>
          </a:p>
          <a:p>
            <a:pPr>
              <a:spcBef>
                <a:spcPts val="600"/>
              </a:spcBef>
              <a:defRPr/>
            </a:pPr>
            <a:r>
              <a:rPr lang="en-US" altLang="zh-CN" sz="2600" i="0" dirty="0">
                <a:cs typeface="Times New Roman" pitchFamily="18" charset="0"/>
              </a:rPr>
              <a:t>2</a:t>
            </a:r>
            <a:r>
              <a:rPr lang="zh-CN" altLang="en-US" sz="2600" i="0" dirty="0">
                <a:cs typeface="Times New Roman" pitchFamily="18" charset="0"/>
              </a:rPr>
              <a:t>）把</a:t>
            </a:r>
            <a:r>
              <a:rPr lang="en-US" altLang="zh-CN" sz="2600" i="0" dirty="0">
                <a:cs typeface="Times New Roman" pitchFamily="18" charset="0"/>
              </a:rPr>
              <a:t>A</a:t>
            </a:r>
            <a:r>
              <a:rPr lang="zh-CN" altLang="en-US" sz="2600" i="0" dirty="0">
                <a:cs typeface="Times New Roman" pitchFamily="18" charset="0"/>
              </a:rPr>
              <a:t>柱上最下面的那个圆盘搬到</a:t>
            </a:r>
            <a:r>
              <a:rPr lang="en-US" altLang="zh-CN" sz="2600" i="0" dirty="0">
                <a:cs typeface="Times New Roman" pitchFamily="18" charset="0"/>
              </a:rPr>
              <a:t>C</a:t>
            </a:r>
            <a:r>
              <a:rPr lang="zh-CN" altLang="en-US" sz="2600" i="0" dirty="0">
                <a:cs typeface="Times New Roman" pitchFamily="18" charset="0"/>
              </a:rPr>
              <a:t>柱上，搬动次数为</a:t>
            </a:r>
            <a:r>
              <a:rPr lang="en-US" altLang="zh-CN" sz="2600" i="0" dirty="0">
                <a:cs typeface="Times New Roman" pitchFamily="18" charset="0"/>
              </a:rPr>
              <a:t>1;</a:t>
            </a:r>
          </a:p>
          <a:p>
            <a:pPr marL="485775" indent="-485775">
              <a:spcBef>
                <a:spcPts val="600"/>
              </a:spcBef>
              <a:defRPr/>
            </a:pPr>
            <a:r>
              <a:rPr lang="en-US" altLang="zh-CN" sz="2600" i="0" dirty="0">
                <a:cs typeface="Times New Roman" pitchFamily="18" charset="0"/>
              </a:rPr>
              <a:t>3</a:t>
            </a:r>
            <a:r>
              <a:rPr lang="zh-CN" altLang="en-US" sz="2600" i="0" dirty="0">
                <a:cs typeface="Times New Roman" pitchFamily="18" charset="0"/>
              </a:rPr>
              <a:t>）把</a:t>
            </a:r>
            <a:r>
              <a:rPr lang="en-US" altLang="zh-CN" sz="2600" i="0" dirty="0">
                <a:cs typeface="Times New Roman" pitchFamily="18" charset="0"/>
              </a:rPr>
              <a:t>B</a:t>
            </a:r>
            <a:r>
              <a:rPr lang="zh-CN" altLang="en-US" sz="2600" i="0" dirty="0">
                <a:cs typeface="Times New Roman" pitchFamily="18" charset="0"/>
              </a:rPr>
              <a:t>柱上的</a:t>
            </a:r>
            <a:r>
              <a:rPr lang="en-US" altLang="zh-CN" sz="2600" i="0" dirty="0">
                <a:cs typeface="Times New Roman" pitchFamily="18" charset="0"/>
              </a:rPr>
              <a:t>n-1</a:t>
            </a:r>
            <a:r>
              <a:rPr lang="zh-CN" altLang="en-US" sz="2600" i="0" dirty="0">
                <a:cs typeface="Times New Roman" pitchFamily="18" charset="0"/>
              </a:rPr>
              <a:t>个圆盘按要求搬到</a:t>
            </a:r>
            <a:r>
              <a:rPr lang="en-US" altLang="zh-CN" sz="2600" i="0" dirty="0">
                <a:cs typeface="Times New Roman" pitchFamily="18" charset="0"/>
              </a:rPr>
              <a:t>C</a:t>
            </a:r>
            <a:r>
              <a:rPr lang="zh-CN" altLang="en-US" sz="2600" i="0" dirty="0">
                <a:cs typeface="Times New Roman" pitchFamily="18" charset="0"/>
              </a:rPr>
              <a:t>柱上，搬动次数为</a:t>
            </a:r>
            <a:r>
              <a:rPr lang="en-US" altLang="zh-CN" sz="2600" i="0" dirty="0">
                <a:cs typeface="Times New Roman" pitchFamily="18" charset="0"/>
              </a:rPr>
              <a:t>f(n-1);</a:t>
            </a:r>
          </a:p>
          <a:p>
            <a:pPr marL="485775" indent="-485775">
              <a:spcBef>
                <a:spcPts val="600"/>
              </a:spcBef>
              <a:defRPr/>
            </a:pPr>
            <a:r>
              <a:rPr lang="zh-CN" altLang="en-US" sz="2600" i="0" dirty="0">
                <a:cs typeface="Times New Roman" pitchFamily="18" charset="0"/>
              </a:rPr>
              <a:t>由加法原则知， </a:t>
            </a:r>
            <a:r>
              <a:rPr lang="en-US" altLang="zh-CN" sz="2600" i="0" dirty="0">
                <a:cs typeface="Times New Roman" pitchFamily="18" charset="0"/>
              </a:rPr>
              <a:t>f(n)=2f(n-1)+1</a:t>
            </a:r>
          </a:p>
          <a:p>
            <a:pPr>
              <a:spcBef>
                <a:spcPts val="600"/>
              </a:spcBef>
              <a:defRPr/>
            </a:pPr>
            <a:r>
              <a:rPr lang="zh-CN" altLang="en-US" sz="2600" i="0" dirty="0">
                <a:cs typeface="Times New Roman" pitchFamily="18" charset="0"/>
              </a:rPr>
              <a:t>又显然</a:t>
            </a:r>
            <a:r>
              <a:rPr lang="en-US" altLang="zh-CN" sz="2600" i="0" dirty="0">
                <a:cs typeface="Times New Roman" pitchFamily="18" charset="0"/>
              </a:rPr>
              <a:t>f(1)=1</a:t>
            </a:r>
            <a:r>
              <a:rPr lang="zh-CN" altLang="en-US" sz="2600" i="0" dirty="0">
                <a:cs typeface="Times New Roman" pitchFamily="18" charset="0"/>
              </a:rPr>
              <a:t>，所以有如下带有初值的递推关系</a:t>
            </a:r>
            <a:r>
              <a:rPr lang="en-US" altLang="zh-CN" sz="2600" i="0" dirty="0">
                <a:cs typeface="Times New Roman" pitchFamily="18" charset="0"/>
              </a:rPr>
              <a:t>: </a:t>
            </a:r>
          </a:p>
          <a:p>
            <a:pPr>
              <a:spcBef>
                <a:spcPts val="600"/>
              </a:spcBef>
              <a:defRPr/>
            </a:pPr>
            <a:r>
              <a:rPr lang="en-US" altLang="zh-CN" sz="2600" i="0" dirty="0">
                <a:cs typeface="Times New Roman" pitchFamily="18" charset="0"/>
              </a:rPr>
              <a:t>                                   f(n)=2f(n-1)+1</a:t>
            </a:r>
          </a:p>
          <a:p>
            <a:pPr>
              <a:spcBef>
                <a:spcPts val="600"/>
              </a:spcBef>
              <a:defRPr/>
            </a:pPr>
            <a:r>
              <a:rPr lang="en-US" altLang="zh-CN" sz="2600" i="0" dirty="0">
                <a:cs typeface="Times New Roman" pitchFamily="18" charset="0"/>
              </a:rPr>
              <a:t>                                   f(1)=1</a:t>
            </a:r>
          </a:p>
        </p:txBody>
      </p:sp>
      <p:sp>
        <p:nvSpPr>
          <p:cNvPr id="44035" name="AutoShape 5"/>
          <p:cNvSpPr>
            <a:spLocks/>
          </p:cNvSpPr>
          <p:nvPr/>
        </p:nvSpPr>
        <p:spPr bwMode="auto">
          <a:xfrm>
            <a:off x="3431704" y="5084539"/>
            <a:ext cx="168275" cy="720725"/>
          </a:xfrm>
          <a:prstGeom prst="leftBrace">
            <a:avLst>
              <a:gd name="adj1" fmla="val 35692"/>
              <a:gd name="adj2" fmla="val 50000"/>
            </a:avLst>
          </a:prstGeom>
          <a:noFill/>
          <a:ln w="22225">
            <a:solidFill>
              <a:schemeClr val="tx1"/>
            </a:solidFill>
            <a:round/>
            <a:headEnd/>
            <a:tailEnd/>
          </a:ln>
        </p:spPr>
        <p:txBody>
          <a:bodyPr wrap="none" anchor="ctr"/>
          <a:lstStyle/>
          <a:p>
            <a:endParaRPr lang="zh-CN" altLang="en-US">
              <a:cs typeface="Times New Roman" pitchFamily="18" charset="0"/>
            </a:endParaRPr>
          </a:p>
        </p:txBody>
      </p:sp>
      <p:sp>
        <p:nvSpPr>
          <p:cNvPr id="44036" name="Line 6"/>
          <p:cNvSpPr>
            <a:spLocks noChangeShapeType="1"/>
          </p:cNvSpPr>
          <p:nvPr/>
        </p:nvSpPr>
        <p:spPr bwMode="auto">
          <a:xfrm>
            <a:off x="2640014" y="6021388"/>
            <a:ext cx="6480175" cy="0"/>
          </a:xfrm>
          <a:prstGeom prst="line">
            <a:avLst/>
          </a:prstGeom>
          <a:noFill/>
          <a:ln w="9525">
            <a:noFill/>
            <a:round/>
            <a:headEnd/>
            <a:tailEnd/>
          </a:ln>
        </p:spPr>
        <p:txBody>
          <a:bodyPr wrap="none"/>
          <a:lstStyle/>
          <a:p>
            <a:endParaRPr lang="zh-CN" altLang="en-US"/>
          </a:p>
        </p:txBody>
      </p:sp>
      <p:sp>
        <p:nvSpPr>
          <p:cNvPr id="44037" name="Line 7"/>
          <p:cNvSpPr>
            <a:spLocks noChangeShapeType="1"/>
          </p:cNvSpPr>
          <p:nvPr/>
        </p:nvSpPr>
        <p:spPr bwMode="auto">
          <a:xfrm>
            <a:off x="2640013" y="6021388"/>
            <a:ext cx="6551612" cy="0"/>
          </a:xfrm>
          <a:prstGeom prst="line">
            <a:avLst/>
          </a:prstGeom>
          <a:noFill/>
          <a:ln w="9525">
            <a:noFill/>
            <a:round/>
            <a:headEnd/>
            <a:tailEnd/>
          </a:ln>
        </p:spPr>
        <p:txBody>
          <a:bodyPr wrap="none"/>
          <a:lstStyle/>
          <a:p>
            <a:endParaRPr lang="zh-CN" altLang="en-US"/>
          </a:p>
        </p:txBody>
      </p:sp>
      <p:pic>
        <p:nvPicPr>
          <p:cNvPr id="44038" name="Picture 8"/>
          <p:cNvPicPr>
            <a:picLocks noChangeAspect="1" noChangeArrowheads="1"/>
          </p:cNvPicPr>
          <p:nvPr/>
        </p:nvPicPr>
        <p:blipFill>
          <a:blip r:embed="rId3"/>
          <a:srcRect/>
          <a:stretch>
            <a:fillRect/>
          </a:stretch>
        </p:blipFill>
        <p:spPr bwMode="auto">
          <a:xfrm>
            <a:off x="8039262" y="4653136"/>
            <a:ext cx="4177418" cy="1684558"/>
          </a:xfrm>
          <a:prstGeom prst="rect">
            <a:avLst/>
          </a:prstGeom>
          <a:noFill/>
          <a:ln w="9525">
            <a:noFill/>
            <a:miter lim="800000"/>
            <a:headEnd/>
            <a:tailEnd/>
          </a:ln>
        </p:spPr>
      </p:pic>
      <p:sp>
        <p:nvSpPr>
          <p:cNvPr id="7" name="圆角矩形标注 6"/>
          <p:cNvSpPr/>
          <p:nvPr/>
        </p:nvSpPr>
        <p:spPr>
          <a:xfrm>
            <a:off x="1680160" y="5700326"/>
            <a:ext cx="1981200" cy="609600"/>
          </a:xfrm>
          <a:prstGeom prst="wedgeRoundRectCallout">
            <a:avLst>
              <a:gd name="adj1" fmla="val 43610"/>
              <a:gd name="adj2" fmla="val -105574"/>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dirty="0">
                <a:latin typeface="Times New Roman" pitchFamily="18" charset="0"/>
                <a:cs typeface="Times New Roman" pitchFamily="18" charset="0"/>
              </a:rPr>
              <a:t>f</a:t>
            </a:r>
            <a:r>
              <a:rPr lang="en-US" altLang="zh-CN" sz="2400" i="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n</a:t>
            </a:r>
            <a:r>
              <a:rPr lang="en-US" altLang="zh-CN" sz="2400" i="0" dirty="0">
                <a:latin typeface="Times New Roman" pitchFamily="18" charset="0"/>
                <a:cs typeface="Times New Roman" pitchFamily="18" charset="0"/>
              </a:rPr>
              <a:t>)=2</a:t>
            </a:r>
            <a:r>
              <a:rPr lang="en-US" altLang="zh-CN" sz="2200" baseline="30000" dirty="0">
                <a:latin typeface="Times New Roman" pitchFamily="18" charset="0"/>
                <a:cs typeface="Times New Roman" pitchFamily="18" charset="0"/>
              </a:rPr>
              <a:t>n</a:t>
            </a:r>
            <a:r>
              <a:rPr lang="en-US" altLang="zh-CN" sz="2200" i="0" dirty="0">
                <a:latin typeface="Times New Roman" pitchFamily="18" charset="0"/>
                <a:cs typeface="Times New Roman" pitchFamily="18" charset="0"/>
              </a:rPr>
              <a:t>-1</a:t>
            </a:r>
            <a:endParaRPr lang="zh-CN" altLang="en-US" sz="2200" i="0" dirty="0">
              <a:latin typeface="Times New Roman" pitchFamily="18" charset="0"/>
              <a:cs typeface="Times New Roman" pitchFamily="18" charset="0"/>
            </a:endParaRPr>
          </a:p>
        </p:txBody>
      </p:sp>
      <p:sp>
        <p:nvSpPr>
          <p:cNvPr id="9" name="矩形 8"/>
          <p:cNvSpPr/>
          <p:nvPr/>
        </p:nvSpPr>
        <p:spPr>
          <a:xfrm>
            <a:off x="5880101" y="4983236"/>
            <a:ext cx="660758" cy="461665"/>
          </a:xfrm>
          <a:prstGeom prst="rect">
            <a:avLst/>
          </a:prstGeom>
        </p:spPr>
        <p:txBody>
          <a:bodyPr wrap="none">
            <a:spAutoFit/>
          </a:bodyPr>
          <a:lstStyle/>
          <a:p>
            <a:r>
              <a:rPr lang="en-US" altLang="zh-CN" sz="2400" dirty="0">
                <a:cs typeface="Times New Roman" pitchFamily="18" charset="0"/>
              </a:rPr>
              <a:t>n</a:t>
            </a:r>
            <a:r>
              <a:rPr lang="zh-CN" altLang="en-US" sz="2400" dirty="0">
                <a:cs typeface="Times New Roman" pitchFamily="18" charset="0"/>
              </a:rPr>
              <a:t>≥</a:t>
            </a:r>
            <a:r>
              <a:rPr lang="en-US" altLang="zh-CN" sz="2400" dirty="0">
                <a:cs typeface="Times New Roman" pitchFamily="18" charset="0"/>
              </a:rPr>
              <a:t>2</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0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p:bldP spid="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dirty="0"/>
              <a:t>4.1 </a:t>
            </a:r>
            <a:r>
              <a:rPr lang="zh-CN" altLang="en-US" dirty="0"/>
              <a:t>递推关系</a:t>
            </a:r>
            <a:r>
              <a:rPr lang="en-US" altLang="zh-CN" dirty="0"/>
              <a:t>(Recurrence Relations)</a:t>
            </a:r>
            <a:endParaRPr lang="zh-CN" altLang="en-US" dirty="0"/>
          </a:p>
        </p:txBody>
      </p:sp>
      <p:sp>
        <p:nvSpPr>
          <p:cNvPr id="19459" name="Rectangle 3"/>
          <p:cNvSpPr>
            <a:spLocks noGrp="1" noChangeArrowheads="1"/>
          </p:cNvSpPr>
          <p:nvPr>
            <p:ph type="body" idx="1"/>
          </p:nvPr>
        </p:nvSpPr>
        <p:spPr>
          <a:xfrm>
            <a:off x="811916" y="1377291"/>
            <a:ext cx="10467072" cy="4833938"/>
          </a:xfrm>
        </p:spPr>
        <p:txBody>
          <a:bodyPr/>
          <a:lstStyle/>
          <a:p>
            <a:pPr eaLnBrk="1" hangingPunct="1">
              <a:lnSpc>
                <a:spcPct val="120000"/>
              </a:lnSpc>
              <a:spcBef>
                <a:spcPct val="30000"/>
              </a:spcBef>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rPr>
              <a:t>用递推关系构造模型</a:t>
            </a:r>
            <a:endPar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endParaRPr>
          </a:p>
          <a:p>
            <a:pPr lvl="1" eaLnBrk="1" hangingPunct="1">
              <a:defRPr/>
            </a:pPr>
            <a:r>
              <a:rPr lang="zh-CN" altLang="en-US" dirty="0">
                <a:solidFill>
                  <a:schemeClr val="tx2"/>
                </a:solidFill>
                <a:effectLst>
                  <a:outerShdw blurRad="38100" dist="38100" dir="2700000" algn="tl">
                    <a:srgbClr val="C0C0C0"/>
                  </a:outerShdw>
                </a:effectLst>
                <a:latin typeface="Times New Roman" pitchFamily="18" charset="0"/>
                <a:cs typeface="+mn-cs"/>
              </a:rPr>
              <a:t>例</a:t>
            </a:r>
            <a:r>
              <a:rPr lang="en-US" altLang="zh-CN" dirty="0">
                <a:solidFill>
                  <a:schemeClr val="tx2"/>
                </a:solidFill>
                <a:effectLst>
                  <a:outerShdw blurRad="38100" dist="38100" dir="2700000" algn="tl">
                    <a:srgbClr val="C0C0C0"/>
                  </a:outerShdw>
                </a:effectLst>
                <a:latin typeface="Times New Roman" pitchFamily="18" charset="0"/>
                <a:cs typeface="+mn-cs"/>
              </a:rPr>
              <a:t>6  </a:t>
            </a:r>
            <a:r>
              <a:rPr lang="zh-CN" altLang="en-US" dirty="0">
                <a:latin typeface="Times New Roman" pitchFamily="18" charset="0"/>
                <a:ea typeface="楷体_GB2312" pitchFamily="49" charset="-122"/>
                <a:cs typeface="Times New Roman" pitchFamily="18" charset="0"/>
              </a:rPr>
              <a:t>对于不含</a:t>
            </a:r>
            <a:r>
              <a:rPr lang="en-US" altLang="zh-CN" dirty="0">
                <a:latin typeface="Times New Roman" pitchFamily="18" charset="0"/>
                <a:ea typeface="楷体_GB2312" pitchFamily="49" charset="-122"/>
                <a:cs typeface="Times New Roman" pitchFamily="18" charset="0"/>
              </a:rPr>
              <a:t>2 </a:t>
            </a:r>
            <a:r>
              <a:rPr lang="zh-CN" altLang="en-US" dirty="0">
                <a:latin typeface="Times New Roman" pitchFamily="18" charset="0"/>
                <a:ea typeface="楷体_GB2312" pitchFamily="49" charset="-122"/>
                <a:cs typeface="Times New Roman" pitchFamily="18" charset="0"/>
              </a:rPr>
              <a:t>个连续</a:t>
            </a:r>
            <a:r>
              <a:rPr lang="en-US" altLang="zh-CN" dirty="0">
                <a:latin typeface="Times New Roman" pitchFamily="18" charset="0"/>
                <a:ea typeface="楷体_GB2312" pitchFamily="49" charset="-122"/>
                <a:cs typeface="Times New Roman" pitchFamily="18" charset="0"/>
              </a:rPr>
              <a:t>0</a:t>
            </a:r>
            <a:r>
              <a:rPr lang="zh-CN" altLang="en-US" dirty="0">
                <a:latin typeface="Times New Roman" pitchFamily="18" charset="0"/>
                <a:ea typeface="楷体_GB2312" pitchFamily="49" charset="-122"/>
                <a:cs typeface="Times New Roman" pitchFamily="18" charset="0"/>
              </a:rPr>
              <a:t>的</a:t>
            </a:r>
            <a:r>
              <a:rPr lang="en-US" altLang="zh-CN" i="1" dirty="0">
                <a:latin typeface="Times New Roman" pitchFamily="18" charset="0"/>
                <a:ea typeface="楷体_GB2312" pitchFamily="49" charset="-122"/>
                <a:cs typeface="Times New Roman" pitchFamily="18" charset="0"/>
              </a:rPr>
              <a:t>n</a:t>
            </a:r>
            <a:r>
              <a:rPr lang="zh-CN" altLang="en-US" dirty="0">
                <a:latin typeface="Times New Roman" pitchFamily="18" charset="0"/>
                <a:ea typeface="楷体_GB2312" pitchFamily="49" charset="-122"/>
                <a:cs typeface="Times New Roman" pitchFamily="18" charset="0"/>
              </a:rPr>
              <a:t>位二进位串的个数找出递推关系和初始条件。有多少个这样的</a:t>
            </a:r>
            <a:r>
              <a:rPr lang="en-US" altLang="zh-CN" dirty="0">
                <a:latin typeface="Times New Roman" pitchFamily="18" charset="0"/>
                <a:ea typeface="楷体_GB2312" pitchFamily="49" charset="-122"/>
                <a:cs typeface="Times New Roman" pitchFamily="18" charset="0"/>
              </a:rPr>
              <a:t>5</a:t>
            </a:r>
            <a:r>
              <a:rPr lang="zh-CN" altLang="en-US" dirty="0">
                <a:latin typeface="Times New Roman" pitchFamily="18" charset="0"/>
                <a:ea typeface="楷体_GB2312" pitchFamily="49" charset="-122"/>
                <a:cs typeface="Times New Roman" pitchFamily="18" charset="0"/>
              </a:rPr>
              <a:t>位二进位串</a:t>
            </a:r>
            <a:r>
              <a:rPr lang="en-US" altLang="zh-CN" dirty="0">
                <a:latin typeface="Times New Roman" pitchFamily="18" charset="0"/>
                <a:ea typeface="楷体_GB2312" pitchFamily="49" charset="-122"/>
                <a:cs typeface="Times New Roman" pitchFamily="18" charset="0"/>
              </a:rPr>
              <a:t>?</a:t>
            </a:r>
          </a:p>
          <a:p>
            <a:pPr lvl="1" eaLnBrk="1" hangingPunct="1">
              <a:lnSpc>
                <a:spcPct val="120000"/>
              </a:lnSpc>
              <a:spcBef>
                <a:spcPts val="1200"/>
              </a:spcBef>
              <a:buNone/>
              <a:defRPr/>
            </a:pPr>
            <a:r>
              <a:rPr lang="zh-CN" altLang="en-US" sz="2400" dirty="0">
                <a:latin typeface="Times New Roman" pitchFamily="18" charset="0"/>
                <a:ea typeface="楷体_GB2312" pitchFamily="49" charset="-122"/>
                <a:cs typeface="Times New Roman" pitchFamily="18" charset="0"/>
              </a:rPr>
              <a:t>     解：设</a:t>
            </a:r>
            <a:r>
              <a:rPr lang="en-US" altLang="zh-CN" sz="2400" i="1" dirty="0">
                <a:latin typeface="Times New Roman" pitchFamily="18" charset="0"/>
                <a:ea typeface="楷体_GB2312" pitchFamily="49" charset="-122"/>
                <a:cs typeface="Times New Roman" pitchFamily="18" charset="0"/>
              </a:rPr>
              <a:t>a</a:t>
            </a:r>
            <a:r>
              <a:rPr lang="en-US" altLang="zh-CN" sz="2400" i="1" baseline="-25000" dirty="0">
                <a:latin typeface="Times New Roman" pitchFamily="18" charset="0"/>
                <a:ea typeface="楷体_GB2312" pitchFamily="49" charset="-122"/>
                <a:cs typeface="Times New Roman" pitchFamily="18" charset="0"/>
              </a:rPr>
              <a:t>n</a:t>
            </a:r>
            <a:r>
              <a:rPr lang="zh-CN" altLang="en-US" sz="2400" dirty="0">
                <a:latin typeface="Times New Roman" pitchFamily="18" charset="0"/>
                <a:ea typeface="楷体_GB2312" pitchFamily="49" charset="-122"/>
                <a:cs typeface="Times New Roman" pitchFamily="18" charset="0"/>
              </a:rPr>
              <a:t>表示不含</a:t>
            </a:r>
            <a:r>
              <a:rPr lang="en-US" altLang="zh-CN" sz="2400" dirty="0">
                <a:latin typeface="Times New Roman" pitchFamily="18" charset="0"/>
                <a:ea typeface="楷体_GB2312" pitchFamily="49" charset="-122"/>
                <a:cs typeface="Times New Roman" pitchFamily="18" charset="0"/>
              </a:rPr>
              <a:t>2 </a:t>
            </a:r>
            <a:r>
              <a:rPr lang="zh-CN" altLang="en-US" sz="2400" dirty="0">
                <a:latin typeface="Times New Roman" pitchFamily="18" charset="0"/>
                <a:ea typeface="楷体_GB2312" pitchFamily="49" charset="-122"/>
                <a:cs typeface="Times New Roman" pitchFamily="18" charset="0"/>
              </a:rPr>
              <a:t>个连续</a:t>
            </a:r>
            <a:r>
              <a:rPr lang="en-US" altLang="zh-CN" sz="2400" dirty="0">
                <a:latin typeface="Times New Roman" pitchFamily="18" charset="0"/>
                <a:ea typeface="楷体_GB2312" pitchFamily="49" charset="-122"/>
                <a:cs typeface="Times New Roman" pitchFamily="18" charset="0"/>
              </a:rPr>
              <a:t>0 </a:t>
            </a:r>
            <a:r>
              <a:rPr lang="zh-CN" altLang="en-US" sz="2400" dirty="0">
                <a:latin typeface="Times New Roman" pitchFamily="18" charset="0"/>
                <a:ea typeface="楷体_GB2312" pitchFamily="49" charset="-122"/>
                <a:cs typeface="Times New Roman" pitchFamily="18" charset="0"/>
              </a:rPr>
              <a:t>的</a:t>
            </a:r>
            <a:r>
              <a:rPr lang="en-US" altLang="zh-CN" sz="2400" i="1" dirty="0">
                <a:latin typeface="Times New Roman" pitchFamily="18" charset="0"/>
                <a:ea typeface="楷体_GB2312" pitchFamily="49" charset="-122"/>
                <a:cs typeface="Times New Roman" pitchFamily="18" charset="0"/>
              </a:rPr>
              <a:t>n</a:t>
            </a:r>
            <a:r>
              <a:rPr lang="zh-CN" altLang="en-US" sz="2400" dirty="0">
                <a:latin typeface="Times New Roman" pitchFamily="18" charset="0"/>
                <a:ea typeface="楷体_GB2312" pitchFamily="49" charset="-122"/>
                <a:cs typeface="Times New Roman" pitchFamily="18" charset="0"/>
              </a:rPr>
              <a:t>位二进位串数。</a:t>
            </a:r>
            <a:endParaRPr lang="en-US" altLang="zh-CN" sz="2400" dirty="0">
              <a:latin typeface="Times New Roman" pitchFamily="18" charset="0"/>
              <a:ea typeface="楷体_GB2312" pitchFamily="49" charset="-122"/>
              <a:cs typeface="Times New Roman" pitchFamily="18" charset="0"/>
            </a:endParaRPr>
          </a:p>
          <a:p>
            <a:pPr lvl="1" eaLnBrk="1" hangingPunct="1">
              <a:lnSpc>
                <a:spcPct val="120000"/>
              </a:lnSpc>
              <a:buFont typeface="Wingdings" pitchFamily="2" charset="2"/>
              <a:buNone/>
              <a:defRPr/>
            </a:pPr>
            <a:r>
              <a:rPr lang="en-US" altLang="zh-CN" sz="2400" dirty="0">
                <a:latin typeface="Times New Roman" pitchFamily="18" charset="0"/>
                <a:ea typeface="楷体_GB2312" pitchFamily="49" charset="-122"/>
                <a:cs typeface="Times New Roman" pitchFamily="18" charset="0"/>
              </a:rPr>
              <a:t>     </a:t>
            </a:r>
            <a:r>
              <a:rPr lang="zh-CN" altLang="en-US" sz="2400" dirty="0">
                <a:latin typeface="Times New Roman" pitchFamily="18" charset="0"/>
                <a:ea typeface="楷体_GB2312" pitchFamily="49" charset="-122"/>
                <a:cs typeface="Times New Roman" pitchFamily="18" charset="0"/>
              </a:rPr>
              <a:t>为得到一个关于</a:t>
            </a:r>
            <a:r>
              <a:rPr lang="en-US" altLang="zh-CN"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a</a:t>
            </a:r>
            <a:r>
              <a:rPr lang="en-US" altLang="zh-CN" sz="2400" i="1" baseline="-25000" dirty="0">
                <a:latin typeface="Times New Roman" pitchFamily="18" charset="0"/>
                <a:ea typeface="楷体_GB2312" pitchFamily="49" charset="-122"/>
                <a:cs typeface="Times New Roman" pitchFamily="18" charset="0"/>
              </a:rPr>
              <a:t>n</a:t>
            </a:r>
            <a:r>
              <a:rPr lang="en-US" altLang="zh-CN" sz="2400" dirty="0">
                <a:latin typeface="Times New Roman" pitchFamily="18" charset="0"/>
                <a:ea typeface="楷体_GB2312" pitchFamily="49" charset="-122"/>
                <a:cs typeface="Times New Roman" pitchFamily="18" charset="0"/>
              </a:rPr>
              <a:t>}</a:t>
            </a:r>
            <a:r>
              <a:rPr lang="zh-CN" altLang="en-US" sz="2400" dirty="0">
                <a:latin typeface="Times New Roman" pitchFamily="18" charset="0"/>
                <a:ea typeface="楷体_GB2312" pitchFamily="49" charset="-122"/>
                <a:cs typeface="Times New Roman" pitchFamily="18" charset="0"/>
              </a:rPr>
              <a:t>的递推关系，用求和法则，不含</a:t>
            </a:r>
            <a:r>
              <a:rPr lang="en-US" altLang="zh-CN" sz="2400" dirty="0">
                <a:latin typeface="Times New Roman" pitchFamily="18" charset="0"/>
                <a:ea typeface="楷体_GB2312" pitchFamily="49" charset="-122"/>
                <a:cs typeface="Times New Roman" pitchFamily="18" charset="0"/>
              </a:rPr>
              <a:t>2</a:t>
            </a:r>
            <a:r>
              <a:rPr lang="zh-CN" altLang="en-US" sz="2400" dirty="0">
                <a:latin typeface="Times New Roman" pitchFamily="18" charset="0"/>
                <a:ea typeface="楷体_GB2312" pitchFamily="49" charset="-122"/>
                <a:cs typeface="Times New Roman" pitchFamily="18" charset="0"/>
              </a:rPr>
              <a:t>个连续</a:t>
            </a:r>
            <a:r>
              <a:rPr lang="en-US" altLang="zh-CN" sz="2400" dirty="0">
                <a:latin typeface="Times New Roman" pitchFamily="18" charset="0"/>
                <a:ea typeface="楷体_GB2312" pitchFamily="49" charset="-122"/>
                <a:cs typeface="Times New Roman" pitchFamily="18" charset="0"/>
              </a:rPr>
              <a:t>0</a:t>
            </a:r>
            <a:r>
              <a:rPr lang="zh-CN" altLang="en-US" sz="2400" dirty="0">
                <a:latin typeface="Times New Roman" pitchFamily="18" charset="0"/>
                <a:ea typeface="楷体_GB2312" pitchFamily="49" charset="-122"/>
                <a:cs typeface="Times New Roman" pitchFamily="18" charset="0"/>
              </a:rPr>
              <a:t>的</a:t>
            </a:r>
            <a:r>
              <a:rPr lang="en-US" altLang="zh-CN" sz="2400" i="1" dirty="0">
                <a:latin typeface="Times New Roman" pitchFamily="18" charset="0"/>
                <a:ea typeface="楷体_GB2312" pitchFamily="49" charset="-122"/>
                <a:cs typeface="Times New Roman" pitchFamily="18" charset="0"/>
              </a:rPr>
              <a:t>n</a:t>
            </a:r>
            <a:r>
              <a:rPr lang="en-US" altLang="zh-CN" sz="2400" dirty="0">
                <a:latin typeface="Times New Roman" pitchFamily="18" charset="0"/>
                <a:ea typeface="楷体_GB2312" pitchFamily="49" charset="-122"/>
                <a:cs typeface="Times New Roman" pitchFamily="18" charset="0"/>
              </a:rPr>
              <a:t> </a:t>
            </a:r>
            <a:r>
              <a:rPr lang="zh-CN" altLang="en-US" sz="2400" dirty="0">
                <a:latin typeface="Times New Roman" pitchFamily="18" charset="0"/>
                <a:ea typeface="楷体_GB2312" pitchFamily="49" charset="-122"/>
                <a:cs typeface="Times New Roman" pitchFamily="18" charset="0"/>
              </a:rPr>
              <a:t>位二进位串的个数等于以</a:t>
            </a:r>
            <a:r>
              <a:rPr lang="en-US" altLang="zh-CN" sz="2400" dirty="0">
                <a:latin typeface="Times New Roman" pitchFamily="18" charset="0"/>
                <a:ea typeface="楷体_GB2312" pitchFamily="49" charset="-122"/>
                <a:cs typeface="Times New Roman" pitchFamily="18" charset="0"/>
              </a:rPr>
              <a:t>0</a:t>
            </a:r>
            <a:r>
              <a:rPr lang="zh-CN" altLang="en-US" sz="2400" dirty="0">
                <a:latin typeface="Times New Roman" pitchFamily="18" charset="0"/>
                <a:ea typeface="楷体_GB2312" pitchFamily="49" charset="-122"/>
                <a:cs typeface="Times New Roman" pitchFamily="18" charset="0"/>
              </a:rPr>
              <a:t>结尾的这种二进位串数加上以</a:t>
            </a:r>
            <a:r>
              <a:rPr lang="en-US" altLang="zh-CN" sz="2400" dirty="0">
                <a:latin typeface="Times New Roman" pitchFamily="18" charset="0"/>
                <a:ea typeface="楷体_GB2312" pitchFamily="49" charset="-122"/>
                <a:cs typeface="Times New Roman" pitchFamily="18" charset="0"/>
              </a:rPr>
              <a:t>l </a:t>
            </a:r>
            <a:r>
              <a:rPr lang="zh-CN" altLang="en-US" sz="2400" dirty="0">
                <a:latin typeface="Times New Roman" pitchFamily="18" charset="0"/>
                <a:ea typeface="楷体_GB2312" pitchFamily="49" charset="-122"/>
                <a:cs typeface="Times New Roman" pitchFamily="18" charset="0"/>
              </a:rPr>
              <a:t>结尾的这种二进制位串数。</a:t>
            </a:r>
            <a:endParaRPr lang="en-US" altLang="zh-CN" sz="2400" dirty="0">
              <a:latin typeface="Times New Roman" pitchFamily="18" charset="0"/>
              <a:ea typeface="楷体_GB2312" pitchFamily="49" charset="-122"/>
              <a:cs typeface="Times New Roman" pitchFamily="18" charset="0"/>
            </a:endParaRPr>
          </a:p>
          <a:p>
            <a:pPr lvl="1" eaLnBrk="1" hangingPunct="1">
              <a:lnSpc>
                <a:spcPct val="120000"/>
              </a:lnSpc>
              <a:buFont typeface="Wingdings" pitchFamily="2" charset="2"/>
              <a:buNone/>
              <a:defRPr/>
            </a:pPr>
            <a:r>
              <a:rPr lang="en-US" altLang="zh-CN" sz="2400" i="1" dirty="0">
                <a:solidFill>
                  <a:srgbClr val="C00000"/>
                </a:solidFill>
                <a:latin typeface="Times New Roman" pitchFamily="18" charset="0"/>
                <a:ea typeface="楷体_GB2312" pitchFamily="49" charset="-122"/>
                <a:cs typeface="Times New Roman" pitchFamily="18" charset="0"/>
              </a:rPr>
              <a:t>     a</a:t>
            </a:r>
            <a:r>
              <a:rPr lang="en-US" altLang="zh-CN" sz="2400" i="1" baseline="-25000" dirty="0">
                <a:solidFill>
                  <a:srgbClr val="C00000"/>
                </a:solidFill>
                <a:latin typeface="Times New Roman" pitchFamily="18" charset="0"/>
                <a:ea typeface="楷体_GB2312" pitchFamily="49" charset="-122"/>
                <a:cs typeface="Times New Roman" pitchFamily="18" charset="0"/>
              </a:rPr>
              <a:t>n </a:t>
            </a:r>
            <a:r>
              <a:rPr lang="en-US" altLang="zh-CN" sz="2400" dirty="0">
                <a:solidFill>
                  <a:srgbClr val="C00000"/>
                </a:solidFill>
                <a:latin typeface="Times New Roman" pitchFamily="18" charset="0"/>
                <a:ea typeface="楷体_GB2312" pitchFamily="49" charset="-122"/>
                <a:cs typeface="Times New Roman" pitchFamily="18" charset="0"/>
              </a:rPr>
              <a:t>=</a:t>
            </a:r>
            <a:r>
              <a:rPr lang="en-US" altLang="zh-CN" sz="2400" i="1" dirty="0">
                <a:solidFill>
                  <a:srgbClr val="C00000"/>
                </a:solidFill>
                <a:latin typeface="Times New Roman" pitchFamily="18" charset="0"/>
                <a:ea typeface="楷体_GB2312" pitchFamily="49" charset="-122"/>
                <a:cs typeface="Times New Roman" pitchFamily="18" charset="0"/>
              </a:rPr>
              <a:t> a</a:t>
            </a:r>
            <a:r>
              <a:rPr lang="en-US" altLang="zh-CN" sz="2400" i="1" baseline="-25000" dirty="0">
                <a:solidFill>
                  <a:srgbClr val="C00000"/>
                </a:solidFill>
                <a:latin typeface="Times New Roman" pitchFamily="18" charset="0"/>
                <a:ea typeface="楷体_GB2312" pitchFamily="49" charset="-122"/>
                <a:cs typeface="Times New Roman" pitchFamily="18" charset="0"/>
              </a:rPr>
              <a:t>n</a:t>
            </a:r>
            <a:r>
              <a:rPr lang="en-US" altLang="zh-CN" sz="2400" baseline="-25000" dirty="0">
                <a:solidFill>
                  <a:srgbClr val="C00000"/>
                </a:solidFill>
                <a:latin typeface="Times New Roman" pitchFamily="18" charset="0"/>
                <a:ea typeface="楷体_GB2312" pitchFamily="49" charset="-122"/>
                <a:cs typeface="Times New Roman" pitchFamily="18" charset="0"/>
              </a:rPr>
              <a:t>-1</a:t>
            </a:r>
            <a:r>
              <a:rPr lang="en-US" altLang="zh-CN" sz="2400" dirty="0">
                <a:solidFill>
                  <a:srgbClr val="C00000"/>
                </a:solidFill>
                <a:latin typeface="Times New Roman" pitchFamily="18" charset="0"/>
                <a:ea typeface="楷体_GB2312" pitchFamily="49" charset="-122"/>
                <a:cs typeface="Times New Roman" pitchFamily="18" charset="0"/>
              </a:rPr>
              <a:t>+</a:t>
            </a:r>
            <a:r>
              <a:rPr lang="en-US" altLang="zh-CN" sz="2400" i="1" dirty="0">
                <a:solidFill>
                  <a:srgbClr val="C00000"/>
                </a:solidFill>
                <a:latin typeface="Times New Roman" pitchFamily="18" charset="0"/>
                <a:ea typeface="楷体_GB2312" pitchFamily="49" charset="-122"/>
                <a:cs typeface="Times New Roman" pitchFamily="18" charset="0"/>
              </a:rPr>
              <a:t> a</a:t>
            </a:r>
            <a:r>
              <a:rPr lang="en-US" altLang="zh-CN" sz="2400" i="1" baseline="-25000" dirty="0">
                <a:solidFill>
                  <a:srgbClr val="C00000"/>
                </a:solidFill>
                <a:latin typeface="Times New Roman" pitchFamily="18" charset="0"/>
                <a:ea typeface="楷体_GB2312" pitchFamily="49" charset="-122"/>
                <a:cs typeface="Times New Roman" pitchFamily="18" charset="0"/>
              </a:rPr>
              <a:t>n</a:t>
            </a:r>
            <a:r>
              <a:rPr lang="en-US" altLang="zh-CN" sz="2400" baseline="-25000" dirty="0">
                <a:solidFill>
                  <a:srgbClr val="C00000"/>
                </a:solidFill>
                <a:latin typeface="Times New Roman" pitchFamily="18" charset="0"/>
                <a:ea typeface="楷体_GB2312" pitchFamily="49" charset="-122"/>
                <a:cs typeface="Times New Roman" pitchFamily="18" charset="0"/>
              </a:rPr>
              <a:t>-2    </a:t>
            </a:r>
            <a:r>
              <a:rPr lang="en-US" altLang="zh-CN" sz="2400" i="1" dirty="0">
                <a:solidFill>
                  <a:srgbClr val="C00000"/>
                </a:solidFill>
                <a:latin typeface="Times New Roman" pitchFamily="18" charset="0"/>
                <a:ea typeface="楷体_GB2312" pitchFamily="49" charset="-122"/>
                <a:cs typeface="Times New Roman" pitchFamily="18" charset="0"/>
              </a:rPr>
              <a:t>n</a:t>
            </a:r>
            <a:r>
              <a:rPr lang="zh-CN" altLang="en-US" sz="2400" dirty="0">
                <a:solidFill>
                  <a:srgbClr val="C00000"/>
                </a:solidFill>
                <a:latin typeface="Times New Roman" pitchFamily="18" charset="0"/>
                <a:ea typeface="楷体_GB2312" pitchFamily="49" charset="-122"/>
                <a:cs typeface="Times New Roman" pitchFamily="18" charset="0"/>
              </a:rPr>
              <a:t>≥</a:t>
            </a:r>
            <a:r>
              <a:rPr lang="en-US" altLang="zh-CN" sz="2400" dirty="0">
                <a:solidFill>
                  <a:srgbClr val="C00000"/>
                </a:solidFill>
                <a:latin typeface="Times New Roman" pitchFamily="18" charset="0"/>
                <a:ea typeface="楷体_GB2312" pitchFamily="49" charset="-122"/>
                <a:cs typeface="Times New Roman" pitchFamily="18" charset="0"/>
              </a:rPr>
              <a:t>3</a:t>
            </a:r>
          </a:p>
          <a:p>
            <a:pPr lvl="1" eaLnBrk="1" hangingPunct="1">
              <a:lnSpc>
                <a:spcPct val="120000"/>
              </a:lnSpc>
              <a:buNone/>
              <a:defRPr/>
            </a:pPr>
            <a:r>
              <a:rPr lang="en-US" altLang="zh-CN" sz="2400" dirty="0">
                <a:solidFill>
                  <a:srgbClr val="C00000"/>
                </a:solidFill>
                <a:latin typeface="Times New Roman" pitchFamily="18" charset="0"/>
                <a:ea typeface="楷体_GB2312" pitchFamily="49" charset="-122"/>
                <a:cs typeface="Times New Roman" pitchFamily="18" charset="0"/>
              </a:rPr>
              <a:t>     </a:t>
            </a:r>
            <a:r>
              <a:rPr lang="en-US" altLang="zh-CN" sz="2400" i="1" dirty="0">
                <a:solidFill>
                  <a:srgbClr val="C00000"/>
                </a:solidFill>
                <a:latin typeface="Times New Roman" pitchFamily="18" charset="0"/>
                <a:ea typeface="楷体_GB2312" pitchFamily="49" charset="-122"/>
                <a:cs typeface="Times New Roman" pitchFamily="18" charset="0"/>
              </a:rPr>
              <a:t>a</a:t>
            </a:r>
            <a:r>
              <a:rPr lang="en-US" altLang="zh-CN" sz="2400" baseline="-25000" dirty="0">
                <a:solidFill>
                  <a:srgbClr val="C00000"/>
                </a:solidFill>
                <a:latin typeface="Times New Roman" pitchFamily="18" charset="0"/>
                <a:ea typeface="楷体_GB2312" pitchFamily="49" charset="-122"/>
                <a:cs typeface="Times New Roman" pitchFamily="18" charset="0"/>
              </a:rPr>
              <a:t>1</a:t>
            </a:r>
            <a:r>
              <a:rPr lang="en-US" altLang="zh-CN" sz="2400" i="1" baseline="-25000" dirty="0">
                <a:solidFill>
                  <a:srgbClr val="C00000"/>
                </a:solidFill>
                <a:latin typeface="Times New Roman" pitchFamily="18" charset="0"/>
                <a:ea typeface="楷体_GB2312" pitchFamily="49" charset="-122"/>
                <a:cs typeface="Times New Roman" pitchFamily="18" charset="0"/>
              </a:rPr>
              <a:t> </a:t>
            </a:r>
            <a:r>
              <a:rPr lang="en-US" altLang="zh-CN" sz="2400" dirty="0">
                <a:solidFill>
                  <a:srgbClr val="C00000"/>
                </a:solidFill>
                <a:latin typeface="Times New Roman" pitchFamily="18" charset="0"/>
                <a:ea typeface="楷体_GB2312" pitchFamily="49" charset="-122"/>
                <a:cs typeface="Times New Roman" pitchFamily="18" charset="0"/>
              </a:rPr>
              <a:t>=2</a:t>
            </a:r>
            <a:r>
              <a:rPr lang="zh-CN" altLang="en-US" sz="2400" dirty="0">
                <a:solidFill>
                  <a:srgbClr val="C00000"/>
                </a:solidFill>
                <a:latin typeface="Times New Roman" pitchFamily="18" charset="0"/>
                <a:ea typeface="楷体_GB2312" pitchFamily="49" charset="-122"/>
                <a:cs typeface="Times New Roman" pitchFamily="18" charset="0"/>
              </a:rPr>
              <a:t>，</a:t>
            </a:r>
            <a:r>
              <a:rPr lang="en-US" altLang="zh-CN" sz="2400" i="1" dirty="0">
                <a:solidFill>
                  <a:srgbClr val="C00000"/>
                </a:solidFill>
                <a:latin typeface="Times New Roman" pitchFamily="18" charset="0"/>
                <a:ea typeface="楷体_GB2312" pitchFamily="49" charset="-122"/>
                <a:cs typeface="Times New Roman" pitchFamily="18" charset="0"/>
              </a:rPr>
              <a:t> a</a:t>
            </a:r>
            <a:r>
              <a:rPr lang="en-US" altLang="zh-CN" sz="2400" baseline="-25000" dirty="0">
                <a:solidFill>
                  <a:srgbClr val="C00000"/>
                </a:solidFill>
                <a:latin typeface="Times New Roman" pitchFamily="18" charset="0"/>
                <a:ea typeface="楷体_GB2312" pitchFamily="49" charset="-122"/>
                <a:cs typeface="Times New Roman" pitchFamily="18" charset="0"/>
              </a:rPr>
              <a:t>2</a:t>
            </a:r>
            <a:r>
              <a:rPr lang="en-US" altLang="zh-CN" sz="2400" dirty="0">
                <a:solidFill>
                  <a:srgbClr val="C00000"/>
                </a:solidFill>
                <a:latin typeface="Times New Roman" pitchFamily="18" charset="0"/>
                <a:ea typeface="楷体_GB2312" pitchFamily="49" charset="-122"/>
                <a:cs typeface="Times New Roman" pitchFamily="18" charset="0"/>
              </a:rPr>
              <a:t>=3</a:t>
            </a:r>
          </a:p>
        </p:txBody>
      </p:sp>
      <p:grpSp>
        <p:nvGrpSpPr>
          <p:cNvPr id="2" name="组合 19"/>
          <p:cNvGrpSpPr/>
          <p:nvPr/>
        </p:nvGrpSpPr>
        <p:grpSpPr>
          <a:xfrm>
            <a:off x="6477000" y="4869160"/>
            <a:ext cx="2852058" cy="687388"/>
            <a:chOff x="4953000" y="5181600"/>
            <a:chExt cx="2852058" cy="687388"/>
          </a:xfrm>
        </p:grpSpPr>
        <p:sp>
          <p:nvSpPr>
            <p:cNvPr id="4" name="TextBox 3"/>
            <p:cNvSpPr txBox="1"/>
            <p:nvPr/>
          </p:nvSpPr>
          <p:spPr>
            <a:xfrm>
              <a:off x="5029200" y="5181600"/>
              <a:ext cx="2209800" cy="646331"/>
            </a:xfrm>
            <a:prstGeom prst="rect">
              <a:avLst/>
            </a:prstGeom>
            <a:noFill/>
          </p:spPr>
          <p:txBody>
            <a:bodyPr wrap="square" rtlCol="0">
              <a:spAutoFit/>
            </a:bodyPr>
            <a:lstStyle/>
            <a:p>
              <a:pPr algn="ctr"/>
              <a:r>
                <a:rPr lang="zh-CN" altLang="en-US" sz="1800" i="0" dirty="0">
                  <a:cs typeface="Times New Roman" pitchFamily="18" charset="0"/>
                </a:rPr>
                <a:t>任何不含</a:t>
              </a:r>
              <a:r>
                <a:rPr lang="en-US" altLang="zh-CN" sz="1800" i="0" dirty="0">
                  <a:cs typeface="Times New Roman" pitchFamily="18" charset="0"/>
                </a:rPr>
                <a:t>2</a:t>
              </a:r>
              <a:r>
                <a:rPr lang="zh-CN" altLang="en-US" sz="1800" i="0" dirty="0">
                  <a:cs typeface="Times New Roman" pitchFamily="18" charset="0"/>
                </a:rPr>
                <a:t>个连续的</a:t>
              </a:r>
              <a:r>
                <a:rPr lang="en-US" altLang="zh-CN" sz="1800" i="0" dirty="0">
                  <a:cs typeface="Times New Roman" pitchFamily="18" charset="0"/>
                </a:rPr>
                <a:t>0</a:t>
              </a:r>
              <a:r>
                <a:rPr lang="zh-CN" altLang="en-US" sz="1800" i="0" dirty="0">
                  <a:cs typeface="Times New Roman" pitchFamily="18" charset="0"/>
                </a:rPr>
                <a:t>的</a:t>
              </a:r>
              <a:r>
                <a:rPr lang="en-US" altLang="zh-CN" sz="1800" i="0" dirty="0">
                  <a:cs typeface="Times New Roman" pitchFamily="18" charset="0"/>
                </a:rPr>
                <a:t>n-1</a:t>
              </a:r>
              <a:r>
                <a:rPr lang="zh-CN" altLang="en-US" sz="1800" i="0" dirty="0">
                  <a:cs typeface="Times New Roman" pitchFamily="18" charset="0"/>
                </a:rPr>
                <a:t>位二进位串</a:t>
              </a:r>
            </a:p>
          </p:txBody>
        </p:sp>
        <p:cxnSp>
          <p:nvCxnSpPr>
            <p:cNvPr id="6" name="直接连接符 5"/>
            <p:cNvCxnSpPr/>
            <p:nvPr/>
          </p:nvCxnSpPr>
          <p:spPr>
            <a:xfrm rot="5400000">
              <a:off x="4610894" y="5524500"/>
              <a:ext cx="685800" cy="1588"/>
            </a:xfrm>
            <a:prstGeom prst="line">
              <a:avLst/>
            </a:prstGeom>
            <a:ln>
              <a:solidFill>
                <a:srgbClr val="0070C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953000" y="5867400"/>
              <a:ext cx="2362200" cy="1588"/>
            </a:xfrm>
            <a:prstGeom prst="line">
              <a:avLst/>
            </a:prstGeom>
            <a:ln>
              <a:solidFill>
                <a:srgbClr val="0070C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flipH="1" flipV="1">
              <a:off x="6972300" y="5524500"/>
              <a:ext cx="685800" cy="1588"/>
            </a:xfrm>
            <a:prstGeom prst="line">
              <a:avLst/>
            </a:prstGeom>
            <a:ln>
              <a:solidFill>
                <a:srgbClr val="0070C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24058" y="5334000"/>
              <a:ext cx="381000" cy="400110"/>
            </a:xfrm>
            <a:prstGeom prst="rect">
              <a:avLst/>
            </a:prstGeom>
            <a:noFill/>
          </p:spPr>
          <p:txBody>
            <a:bodyPr wrap="square" rtlCol="0">
              <a:spAutoFit/>
            </a:bodyPr>
            <a:lstStyle/>
            <a:p>
              <a:r>
                <a:rPr lang="en-US" altLang="zh-CN" sz="2000" i="0" dirty="0">
                  <a:cs typeface="Times New Roman" pitchFamily="18" charset="0"/>
                </a:rPr>
                <a:t>1</a:t>
              </a:r>
              <a:endParaRPr lang="zh-CN" altLang="en-US" sz="2000" i="0" dirty="0">
                <a:cs typeface="Times New Roman" pitchFamily="18" charset="0"/>
              </a:endParaRPr>
            </a:p>
          </p:txBody>
        </p:sp>
      </p:grpSp>
      <p:grpSp>
        <p:nvGrpSpPr>
          <p:cNvPr id="3" name="组合 20"/>
          <p:cNvGrpSpPr/>
          <p:nvPr/>
        </p:nvGrpSpPr>
        <p:grpSpPr>
          <a:xfrm>
            <a:off x="6450808" y="5629572"/>
            <a:ext cx="2845592" cy="687388"/>
            <a:chOff x="4926808" y="5942012"/>
            <a:chExt cx="2845592" cy="687388"/>
          </a:xfrm>
        </p:grpSpPr>
        <p:sp>
          <p:nvSpPr>
            <p:cNvPr id="12" name="TextBox 11"/>
            <p:cNvSpPr txBox="1"/>
            <p:nvPr/>
          </p:nvSpPr>
          <p:spPr>
            <a:xfrm>
              <a:off x="7086600" y="6076890"/>
              <a:ext cx="685800" cy="400110"/>
            </a:xfrm>
            <a:prstGeom prst="rect">
              <a:avLst/>
            </a:prstGeom>
            <a:noFill/>
          </p:spPr>
          <p:txBody>
            <a:bodyPr wrap="square" rtlCol="0">
              <a:spAutoFit/>
            </a:bodyPr>
            <a:lstStyle/>
            <a:p>
              <a:r>
                <a:rPr lang="en-US" altLang="zh-CN" sz="2000" i="0" dirty="0">
                  <a:cs typeface="Times New Roman" pitchFamily="18" charset="0"/>
                </a:rPr>
                <a:t>1   0</a:t>
              </a:r>
              <a:endParaRPr lang="zh-CN" altLang="en-US" sz="2000" i="0" dirty="0">
                <a:cs typeface="Times New Roman" pitchFamily="18" charset="0"/>
              </a:endParaRPr>
            </a:p>
          </p:txBody>
        </p:sp>
        <p:sp>
          <p:nvSpPr>
            <p:cNvPr id="14" name="TextBox 13"/>
            <p:cNvSpPr txBox="1"/>
            <p:nvPr/>
          </p:nvSpPr>
          <p:spPr>
            <a:xfrm>
              <a:off x="4926808" y="5942012"/>
              <a:ext cx="2209800" cy="646331"/>
            </a:xfrm>
            <a:prstGeom prst="rect">
              <a:avLst/>
            </a:prstGeom>
            <a:noFill/>
          </p:spPr>
          <p:txBody>
            <a:bodyPr wrap="square" rtlCol="0">
              <a:spAutoFit/>
            </a:bodyPr>
            <a:lstStyle/>
            <a:p>
              <a:pPr algn="ctr"/>
              <a:r>
                <a:rPr lang="zh-CN" altLang="en-US" sz="1800" i="0" dirty="0">
                  <a:cs typeface="Times New Roman" pitchFamily="18" charset="0"/>
                </a:rPr>
                <a:t>任何不含</a:t>
              </a:r>
              <a:r>
                <a:rPr lang="en-US" altLang="zh-CN" sz="1800" i="0" dirty="0">
                  <a:cs typeface="Times New Roman" pitchFamily="18" charset="0"/>
                </a:rPr>
                <a:t>2</a:t>
              </a:r>
              <a:r>
                <a:rPr lang="zh-CN" altLang="en-US" sz="1800" i="0" dirty="0">
                  <a:cs typeface="Times New Roman" pitchFamily="18" charset="0"/>
                </a:rPr>
                <a:t>个连续的</a:t>
              </a:r>
              <a:r>
                <a:rPr lang="en-US" altLang="zh-CN" sz="1800" i="0" dirty="0">
                  <a:cs typeface="Times New Roman" pitchFamily="18" charset="0"/>
                </a:rPr>
                <a:t>0</a:t>
              </a:r>
              <a:r>
                <a:rPr lang="zh-CN" altLang="en-US" sz="1800" i="0" dirty="0">
                  <a:cs typeface="Times New Roman" pitchFamily="18" charset="0"/>
                </a:rPr>
                <a:t>的</a:t>
              </a:r>
              <a:r>
                <a:rPr lang="en-US" altLang="zh-CN" sz="1800" i="0" dirty="0">
                  <a:cs typeface="Times New Roman" pitchFamily="18" charset="0"/>
                </a:rPr>
                <a:t>n-2</a:t>
              </a:r>
              <a:r>
                <a:rPr lang="zh-CN" altLang="en-US" sz="1800" i="0" dirty="0">
                  <a:cs typeface="Times New Roman" pitchFamily="18" charset="0"/>
                </a:rPr>
                <a:t>位二进位串</a:t>
              </a:r>
            </a:p>
          </p:txBody>
        </p:sp>
        <p:cxnSp>
          <p:nvCxnSpPr>
            <p:cNvPr id="15" name="直接连接符 14"/>
            <p:cNvCxnSpPr/>
            <p:nvPr/>
          </p:nvCxnSpPr>
          <p:spPr>
            <a:xfrm rot="5400000">
              <a:off x="4610100" y="6284912"/>
              <a:ext cx="685800" cy="1588"/>
            </a:xfrm>
            <a:prstGeom prst="line">
              <a:avLst/>
            </a:prstGeom>
            <a:ln>
              <a:solidFill>
                <a:srgbClr val="0070C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52206" y="6627812"/>
              <a:ext cx="2134394" cy="1588"/>
            </a:xfrm>
            <a:prstGeom prst="line">
              <a:avLst/>
            </a:prstGeom>
            <a:ln>
              <a:solidFill>
                <a:srgbClr val="0070C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flipH="1" flipV="1">
              <a:off x="6744494" y="6284912"/>
              <a:ext cx="685800" cy="1588"/>
            </a:xfrm>
            <a:prstGeom prst="line">
              <a:avLst/>
            </a:prstGeom>
            <a:ln>
              <a:solidFill>
                <a:srgbClr val="0070C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t>4.1 </a:t>
            </a:r>
            <a:r>
              <a:rPr lang="zh-CN" altLang="en-US" dirty="0"/>
              <a:t>递推关系</a:t>
            </a:r>
            <a:r>
              <a:rPr lang="en-US" altLang="zh-CN" dirty="0"/>
              <a:t>(Recurrence Relations)</a:t>
            </a:r>
            <a:endParaRPr lang="zh-CN" altLang="en-US" dirty="0"/>
          </a:p>
        </p:txBody>
      </p:sp>
      <p:sp>
        <p:nvSpPr>
          <p:cNvPr id="19459" name="Rectangle 3"/>
          <p:cNvSpPr>
            <a:spLocks noGrp="1" noChangeArrowheads="1"/>
          </p:cNvSpPr>
          <p:nvPr>
            <p:ph type="body" idx="1"/>
          </p:nvPr>
        </p:nvSpPr>
        <p:spPr>
          <a:xfrm>
            <a:off x="839416" y="1412776"/>
            <a:ext cx="10723032" cy="5334000"/>
          </a:xfrm>
        </p:spPr>
        <p:txBody>
          <a:bodyPr/>
          <a:lstStyle/>
          <a:p>
            <a:pPr eaLnBrk="1" hangingPunct="1">
              <a:lnSpc>
                <a:spcPct val="120000"/>
              </a:lnSpc>
              <a:spcBef>
                <a:spcPct val="30000"/>
              </a:spcBef>
              <a:defRPr/>
            </a:pPr>
            <a:r>
              <a:rPr lang="zh-CN" altLang="en-US" sz="2400" b="1" dirty="0">
                <a:solidFill>
                  <a:schemeClr val="accent1">
                    <a:lumMod val="50000"/>
                  </a:schemeClr>
                </a:solidFill>
                <a:effectLst>
                  <a:outerShdw blurRad="38100" dist="38100" dir="2700000" algn="tl">
                    <a:srgbClr val="000000">
                      <a:alpha val="43137"/>
                    </a:srgbClr>
                  </a:outerShdw>
                </a:effectLst>
                <a:latin typeface="Times New Roman" pitchFamily="18" charset="0"/>
              </a:rPr>
              <a:t>用递推关系构造模型</a:t>
            </a:r>
            <a:endParaRPr lang="en-US" altLang="zh-CN" sz="2400" b="1" dirty="0">
              <a:solidFill>
                <a:schemeClr val="accent1">
                  <a:lumMod val="50000"/>
                </a:schemeClr>
              </a:solidFill>
              <a:effectLst>
                <a:outerShdw blurRad="38100" dist="38100" dir="2700000" algn="tl">
                  <a:srgbClr val="000000">
                    <a:alpha val="43137"/>
                  </a:srgbClr>
                </a:outerShdw>
              </a:effectLst>
              <a:latin typeface="Times New Roman" pitchFamily="18" charset="0"/>
            </a:endParaRPr>
          </a:p>
          <a:p>
            <a:pPr lvl="1" eaLnBrk="1" hangingPunct="1">
              <a:lnSpc>
                <a:spcPct val="120000"/>
              </a:lnSpc>
              <a:defRPr/>
            </a:pPr>
            <a:r>
              <a:rPr lang="zh-CN" altLang="en-US" sz="2400" dirty="0">
                <a:solidFill>
                  <a:schemeClr val="tx2"/>
                </a:solidFill>
                <a:effectLst>
                  <a:outerShdw blurRad="38100" dist="38100" dir="2700000" algn="tl">
                    <a:srgbClr val="C0C0C0"/>
                  </a:outerShdw>
                </a:effectLst>
                <a:latin typeface="Times New Roman" pitchFamily="18" charset="0"/>
                <a:cs typeface="+mn-cs"/>
              </a:rPr>
              <a:t>练习：已知</a:t>
            </a:r>
            <a:r>
              <a:rPr lang="en-US" altLang="zh-CN" sz="2400" dirty="0">
                <a:solidFill>
                  <a:schemeClr val="tx2"/>
                </a:solidFill>
                <a:effectLst>
                  <a:outerShdw blurRad="38100" dist="38100" dir="2700000" algn="tl">
                    <a:srgbClr val="C0C0C0"/>
                  </a:outerShdw>
                </a:effectLst>
                <a:latin typeface="Times New Roman" pitchFamily="18" charset="0"/>
                <a:cs typeface="+mn-cs"/>
              </a:rPr>
              <a:t>2002</a:t>
            </a:r>
            <a:r>
              <a:rPr lang="zh-CN" altLang="en-US" sz="2400" dirty="0">
                <a:solidFill>
                  <a:schemeClr val="tx2"/>
                </a:solidFill>
                <a:effectLst>
                  <a:outerShdw blurRad="38100" dist="38100" dir="2700000" algn="tl">
                    <a:srgbClr val="C0C0C0"/>
                  </a:outerShdw>
                </a:effectLst>
                <a:latin typeface="Times New Roman" pitchFamily="18" charset="0"/>
                <a:cs typeface="+mn-cs"/>
              </a:rPr>
              <a:t>年世界人口为</a:t>
            </a:r>
            <a:r>
              <a:rPr lang="en-US" altLang="zh-CN" sz="2400" dirty="0">
                <a:solidFill>
                  <a:schemeClr val="tx2"/>
                </a:solidFill>
                <a:effectLst>
                  <a:outerShdw blurRad="38100" dist="38100" dir="2700000" algn="tl">
                    <a:srgbClr val="C0C0C0"/>
                  </a:outerShdw>
                </a:effectLst>
                <a:latin typeface="Times New Roman" pitchFamily="18" charset="0"/>
                <a:cs typeface="+mn-cs"/>
              </a:rPr>
              <a:t>62</a:t>
            </a:r>
            <a:r>
              <a:rPr lang="zh-CN" altLang="en-US" sz="2400" dirty="0">
                <a:solidFill>
                  <a:schemeClr val="tx2"/>
                </a:solidFill>
                <a:effectLst>
                  <a:outerShdw blurRad="38100" dist="38100" dir="2700000" algn="tl">
                    <a:srgbClr val="C0C0C0"/>
                  </a:outerShdw>
                </a:effectLst>
                <a:latin typeface="Times New Roman" pitchFamily="18" charset="0"/>
                <a:cs typeface="+mn-cs"/>
              </a:rPr>
              <a:t>亿人，且每年以</a:t>
            </a:r>
            <a:r>
              <a:rPr lang="en-US" altLang="zh-CN" sz="2400" dirty="0">
                <a:solidFill>
                  <a:schemeClr val="tx2"/>
                </a:solidFill>
                <a:effectLst>
                  <a:outerShdw blurRad="38100" dist="38100" dir="2700000" algn="tl">
                    <a:srgbClr val="C0C0C0"/>
                  </a:outerShdw>
                </a:effectLst>
                <a:latin typeface="Times New Roman" pitchFamily="18" charset="0"/>
                <a:cs typeface="+mn-cs"/>
              </a:rPr>
              <a:t>1.3%</a:t>
            </a:r>
            <a:r>
              <a:rPr lang="zh-CN" altLang="en-US" sz="2400" dirty="0">
                <a:solidFill>
                  <a:schemeClr val="tx2"/>
                </a:solidFill>
                <a:effectLst>
                  <a:outerShdw blurRad="38100" dist="38100" dir="2700000" algn="tl">
                    <a:srgbClr val="C0C0C0"/>
                  </a:outerShdw>
                </a:effectLst>
                <a:latin typeface="Times New Roman" pitchFamily="18" charset="0"/>
                <a:cs typeface="+mn-cs"/>
              </a:rPr>
              <a:t>速度增长，则</a:t>
            </a:r>
            <a:r>
              <a:rPr lang="en-US" altLang="zh-CN" sz="2400" dirty="0">
                <a:solidFill>
                  <a:schemeClr val="tx2"/>
                </a:solidFill>
                <a:effectLst>
                  <a:outerShdw blurRad="38100" dist="38100" dir="2700000" algn="tl">
                    <a:srgbClr val="C0C0C0"/>
                  </a:outerShdw>
                </a:effectLst>
                <a:latin typeface="Times New Roman" pitchFamily="18" charset="0"/>
                <a:cs typeface="+mn-cs"/>
              </a:rPr>
              <a:t>2002</a:t>
            </a:r>
            <a:r>
              <a:rPr lang="zh-CN" altLang="en-US" sz="2400" dirty="0">
                <a:solidFill>
                  <a:schemeClr val="tx2"/>
                </a:solidFill>
                <a:effectLst>
                  <a:outerShdw blurRad="38100" dist="38100" dir="2700000" algn="tl">
                    <a:srgbClr val="C0C0C0"/>
                  </a:outerShdw>
                </a:effectLst>
                <a:latin typeface="Times New Roman" pitchFamily="18" charset="0"/>
                <a:cs typeface="+mn-cs"/>
              </a:rPr>
              <a:t>年后</a:t>
            </a:r>
            <a:r>
              <a:rPr lang="en-US" altLang="zh-CN" sz="2400" i="1" dirty="0">
                <a:solidFill>
                  <a:schemeClr val="tx2"/>
                </a:solidFill>
                <a:effectLst>
                  <a:outerShdw blurRad="38100" dist="38100" dir="2700000" algn="tl">
                    <a:srgbClr val="C0C0C0"/>
                  </a:outerShdw>
                </a:effectLst>
                <a:latin typeface="Times New Roman" pitchFamily="18" charset="0"/>
                <a:cs typeface="+mn-cs"/>
              </a:rPr>
              <a:t>n</a:t>
            </a:r>
            <a:r>
              <a:rPr lang="zh-CN" altLang="en-US" sz="2400" dirty="0">
                <a:solidFill>
                  <a:schemeClr val="tx2"/>
                </a:solidFill>
                <a:effectLst>
                  <a:outerShdw blurRad="38100" dist="38100" dir="2700000" algn="tl">
                    <a:srgbClr val="C0C0C0"/>
                  </a:outerShdw>
                </a:effectLst>
                <a:latin typeface="Times New Roman" pitchFamily="18" charset="0"/>
                <a:cs typeface="+mn-cs"/>
              </a:rPr>
              <a:t>年人口为多少？</a:t>
            </a:r>
            <a:r>
              <a:rPr lang="en-US" altLang="zh-CN" sz="2400" dirty="0">
                <a:solidFill>
                  <a:schemeClr val="tx2"/>
                </a:solidFill>
                <a:effectLst>
                  <a:outerShdw blurRad="38100" dist="38100" dir="2700000" algn="tl">
                    <a:srgbClr val="C0C0C0"/>
                  </a:outerShdw>
                </a:effectLst>
                <a:latin typeface="Times New Roman" pitchFamily="18" charset="0"/>
                <a:cs typeface="+mn-cs"/>
              </a:rPr>
              <a:t>2022</a:t>
            </a:r>
            <a:r>
              <a:rPr lang="zh-CN" altLang="en-US" sz="2400" dirty="0">
                <a:solidFill>
                  <a:schemeClr val="tx2"/>
                </a:solidFill>
                <a:effectLst>
                  <a:outerShdw blurRad="38100" dist="38100" dir="2700000" algn="tl">
                    <a:srgbClr val="C0C0C0"/>
                  </a:outerShdw>
                </a:effectLst>
                <a:latin typeface="Times New Roman" pitchFamily="18" charset="0"/>
                <a:cs typeface="+mn-cs"/>
              </a:rPr>
              <a:t>年呢？</a:t>
            </a:r>
            <a:endParaRPr lang="en-US" altLang="zh-CN" sz="2400" dirty="0">
              <a:solidFill>
                <a:schemeClr val="tx2"/>
              </a:solidFill>
              <a:effectLst>
                <a:outerShdw blurRad="38100" dist="38100" dir="2700000" algn="tl">
                  <a:srgbClr val="C0C0C0"/>
                </a:outerShdw>
              </a:effectLst>
              <a:latin typeface="Times New Roman" pitchFamily="18" charset="0"/>
              <a:cs typeface="+mn-cs"/>
            </a:endParaRPr>
          </a:p>
          <a:p>
            <a:pPr lvl="2" eaLnBrk="1" hangingPunct="1">
              <a:lnSpc>
                <a:spcPct val="120000"/>
              </a:lnSpc>
              <a:buFont typeface="Wingdings" pitchFamily="2" charset="2"/>
              <a:buNone/>
              <a:defRPr/>
            </a:pPr>
            <a:r>
              <a:rPr lang="zh-CN" altLang="en-US" sz="2400" dirty="0">
                <a:effectLst>
                  <a:outerShdw blurRad="38100" dist="38100" dir="2700000" algn="tl">
                    <a:srgbClr val="C0C0C0"/>
                  </a:outerShdw>
                </a:effectLst>
                <a:latin typeface="Times New Roman" pitchFamily="18" charset="0"/>
                <a:cs typeface="+mn-cs"/>
              </a:rPr>
              <a:t>令</a:t>
            </a:r>
            <a:r>
              <a:rPr lang="en-US" altLang="zh-CN" sz="2400" i="1" dirty="0">
                <a:latin typeface="Times New Roman" pitchFamily="18" charset="0"/>
                <a:ea typeface="楷体_GB2312" pitchFamily="49" charset="-122"/>
                <a:cs typeface="Times New Roman" pitchFamily="18" charset="0"/>
              </a:rPr>
              <a:t>a</a:t>
            </a:r>
            <a:r>
              <a:rPr lang="en-US" altLang="zh-CN" sz="2400" i="1" baseline="-25000" dirty="0">
                <a:latin typeface="Times New Roman" pitchFamily="18" charset="0"/>
                <a:ea typeface="楷体_GB2312" pitchFamily="49" charset="-122"/>
                <a:cs typeface="Times New Roman" pitchFamily="18" charset="0"/>
              </a:rPr>
              <a:t>n</a:t>
            </a:r>
            <a:r>
              <a:rPr lang="zh-CN" altLang="en-US" sz="2400" dirty="0">
                <a:effectLst>
                  <a:outerShdw blurRad="38100" dist="38100" dir="2700000" algn="tl">
                    <a:srgbClr val="C0C0C0"/>
                  </a:outerShdw>
                </a:effectLst>
                <a:latin typeface="Times New Roman" pitchFamily="18" charset="0"/>
                <a:cs typeface="+mn-cs"/>
              </a:rPr>
              <a:t>是</a:t>
            </a:r>
            <a:r>
              <a:rPr lang="en-US" altLang="zh-CN" sz="2400" dirty="0">
                <a:effectLst>
                  <a:outerShdw blurRad="38100" dist="38100" dir="2700000" algn="tl">
                    <a:srgbClr val="C0C0C0"/>
                  </a:outerShdw>
                </a:effectLst>
                <a:latin typeface="Times New Roman" pitchFamily="18" charset="0"/>
                <a:cs typeface="+mn-cs"/>
              </a:rPr>
              <a:t>2002</a:t>
            </a:r>
            <a:r>
              <a:rPr lang="zh-CN" altLang="en-US" sz="2400" dirty="0">
                <a:effectLst>
                  <a:outerShdw blurRad="38100" dist="38100" dir="2700000" algn="tl">
                    <a:srgbClr val="C0C0C0"/>
                  </a:outerShdw>
                </a:effectLst>
                <a:latin typeface="Times New Roman" pitchFamily="18" charset="0"/>
                <a:cs typeface="+mn-cs"/>
              </a:rPr>
              <a:t>年后</a:t>
            </a:r>
            <a:r>
              <a:rPr lang="en-US" altLang="zh-CN" sz="2400" i="1" dirty="0">
                <a:effectLst>
                  <a:outerShdw blurRad="38100" dist="38100" dir="2700000" algn="tl">
                    <a:srgbClr val="C0C0C0"/>
                  </a:outerShdw>
                </a:effectLst>
                <a:latin typeface="Times New Roman" pitchFamily="18" charset="0"/>
                <a:cs typeface="+mn-cs"/>
              </a:rPr>
              <a:t>n</a:t>
            </a:r>
            <a:r>
              <a:rPr lang="zh-CN" altLang="en-US" sz="2400" dirty="0">
                <a:effectLst>
                  <a:outerShdw blurRad="38100" dist="38100" dir="2700000" algn="tl">
                    <a:srgbClr val="C0C0C0"/>
                  </a:outerShdw>
                </a:effectLst>
                <a:latin typeface="Times New Roman" pitchFamily="18" charset="0"/>
                <a:cs typeface="+mn-cs"/>
              </a:rPr>
              <a:t>年的人口数，单位：亿人</a:t>
            </a:r>
            <a:endParaRPr lang="en-US" altLang="zh-CN" sz="2400" dirty="0">
              <a:effectLst>
                <a:outerShdw blurRad="38100" dist="38100" dir="2700000" algn="tl">
                  <a:srgbClr val="C0C0C0"/>
                </a:outerShdw>
              </a:effectLst>
              <a:latin typeface="Times New Roman" pitchFamily="18" charset="0"/>
              <a:cs typeface="+mn-cs"/>
            </a:endParaRPr>
          </a:p>
          <a:p>
            <a:pPr lvl="2" eaLnBrk="1" hangingPunct="1">
              <a:lnSpc>
                <a:spcPct val="120000"/>
              </a:lnSpc>
              <a:spcBef>
                <a:spcPts val="0"/>
              </a:spcBef>
              <a:buNone/>
              <a:defRPr/>
            </a:pPr>
            <a:r>
              <a:rPr lang="en-US" altLang="zh-CN" sz="2400" dirty="0">
                <a:effectLst>
                  <a:outerShdw blurRad="38100" dist="38100" dir="2700000" algn="tl">
                    <a:srgbClr val="C0C0C0"/>
                  </a:outerShdw>
                </a:effectLst>
                <a:latin typeface="Times New Roman" pitchFamily="18" charset="0"/>
                <a:cs typeface="+mn-cs"/>
              </a:rPr>
              <a:t>a) </a:t>
            </a:r>
            <a:r>
              <a:rPr lang="en-US" altLang="zh-CN" sz="2400" i="1" dirty="0">
                <a:latin typeface="Times New Roman" pitchFamily="18" charset="0"/>
                <a:ea typeface="楷体_GB2312" pitchFamily="49" charset="-122"/>
                <a:cs typeface="Times New Roman" pitchFamily="18" charset="0"/>
              </a:rPr>
              <a:t>a</a:t>
            </a:r>
            <a:r>
              <a:rPr lang="en-US" altLang="zh-CN" sz="2400" i="1" baseline="-25000" dirty="0">
                <a:latin typeface="Times New Roman" pitchFamily="18" charset="0"/>
                <a:ea typeface="楷体_GB2312" pitchFamily="49" charset="-122"/>
                <a:cs typeface="Times New Roman" pitchFamily="18" charset="0"/>
              </a:rPr>
              <a:t>n</a:t>
            </a:r>
            <a:r>
              <a:rPr lang="en-US" altLang="zh-CN" sz="2400" dirty="0">
                <a:latin typeface="Times New Roman" pitchFamily="18" charset="0"/>
                <a:ea typeface="楷体_GB2312" pitchFamily="49" charset="-122"/>
                <a:cs typeface="Times New Roman" pitchFamily="18" charset="0"/>
              </a:rPr>
              <a:t>=1.013</a:t>
            </a:r>
            <a:r>
              <a:rPr lang="en-US" altLang="zh-CN" sz="2400" i="1" dirty="0">
                <a:latin typeface="Times New Roman" pitchFamily="18" charset="0"/>
                <a:ea typeface="楷体_GB2312" pitchFamily="49" charset="-122"/>
                <a:cs typeface="Times New Roman" pitchFamily="18" charset="0"/>
              </a:rPr>
              <a:t>a</a:t>
            </a:r>
            <a:r>
              <a:rPr lang="en-US" altLang="zh-CN" sz="2400" i="1" baseline="-25000" dirty="0">
                <a:latin typeface="Times New Roman" pitchFamily="18" charset="0"/>
                <a:ea typeface="楷体_GB2312" pitchFamily="49" charset="-122"/>
                <a:cs typeface="Times New Roman" pitchFamily="18" charset="0"/>
              </a:rPr>
              <a:t>n</a:t>
            </a:r>
            <a:r>
              <a:rPr lang="en-US" altLang="zh-CN" sz="2400" baseline="-25000" dirty="0">
                <a:latin typeface="Times New Roman" pitchFamily="18" charset="0"/>
                <a:ea typeface="楷体_GB2312" pitchFamily="49" charset="-122"/>
                <a:cs typeface="Times New Roman" pitchFamily="18" charset="0"/>
              </a:rPr>
              <a:t>-1</a:t>
            </a:r>
            <a:r>
              <a:rPr lang="en-US" altLang="zh-CN" sz="2400" dirty="0">
                <a:latin typeface="Times New Roman" pitchFamily="18" charset="0"/>
                <a:ea typeface="楷体_GB2312" pitchFamily="49" charset="-122"/>
                <a:cs typeface="Times New Roman" pitchFamily="18" charset="0"/>
              </a:rPr>
              <a:t>,    </a:t>
            </a:r>
            <a:r>
              <a:rPr lang="en-US" altLang="zh-CN" sz="2400" i="1" dirty="0">
                <a:latin typeface="Times New Roman" pitchFamily="18" charset="0"/>
                <a:ea typeface="楷体_GB2312" pitchFamily="49" charset="-122"/>
                <a:cs typeface="Times New Roman" pitchFamily="18" charset="0"/>
              </a:rPr>
              <a:t>a</a:t>
            </a:r>
            <a:r>
              <a:rPr lang="en-US" altLang="zh-CN" sz="2400" baseline="-25000" dirty="0">
                <a:latin typeface="Times New Roman" pitchFamily="18" charset="0"/>
                <a:ea typeface="楷体_GB2312" pitchFamily="49" charset="-122"/>
                <a:cs typeface="Times New Roman" pitchFamily="18" charset="0"/>
              </a:rPr>
              <a:t>0</a:t>
            </a:r>
            <a:r>
              <a:rPr lang="en-US" altLang="zh-CN" sz="2400" dirty="0">
                <a:latin typeface="Times New Roman" pitchFamily="18" charset="0"/>
                <a:ea typeface="楷体_GB2312" pitchFamily="49" charset="-122"/>
                <a:cs typeface="Times New Roman" pitchFamily="18" charset="0"/>
              </a:rPr>
              <a:t>=62</a:t>
            </a:r>
          </a:p>
          <a:p>
            <a:pPr lvl="2" eaLnBrk="1" hangingPunct="1">
              <a:lnSpc>
                <a:spcPct val="120000"/>
              </a:lnSpc>
              <a:spcBef>
                <a:spcPts val="0"/>
              </a:spcBef>
              <a:buNone/>
              <a:defRPr/>
            </a:pPr>
            <a:r>
              <a:rPr lang="en-US" altLang="zh-CN" sz="2400" dirty="0">
                <a:effectLst>
                  <a:outerShdw blurRad="38100" dist="38100" dir="2700000" algn="tl">
                    <a:srgbClr val="C0C0C0"/>
                  </a:outerShdw>
                </a:effectLst>
                <a:latin typeface="Times New Roman" pitchFamily="18" charset="0"/>
                <a:cs typeface="+mn-cs"/>
              </a:rPr>
              <a:t>b) </a:t>
            </a:r>
            <a:r>
              <a:rPr lang="en-US" altLang="zh-CN" sz="2400" i="1" dirty="0">
                <a:latin typeface="Times New Roman" pitchFamily="18" charset="0"/>
                <a:ea typeface="楷体_GB2312" pitchFamily="49" charset="-122"/>
                <a:cs typeface="Times New Roman" pitchFamily="18" charset="0"/>
              </a:rPr>
              <a:t>a</a:t>
            </a:r>
            <a:r>
              <a:rPr lang="en-US" altLang="zh-CN" sz="2400" i="1" baseline="-25000" dirty="0">
                <a:latin typeface="Times New Roman" pitchFamily="18" charset="0"/>
                <a:ea typeface="楷体_GB2312" pitchFamily="49" charset="-122"/>
                <a:cs typeface="Times New Roman" pitchFamily="18" charset="0"/>
              </a:rPr>
              <a:t>n</a:t>
            </a:r>
            <a:r>
              <a:rPr lang="en-US" altLang="zh-CN" sz="2400" dirty="0">
                <a:latin typeface="Times New Roman" pitchFamily="18" charset="0"/>
                <a:ea typeface="楷体_GB2312" pitchFamily="49" charset="-122"/>
                <a:cs typeface="Times New Roman" pitchFamily="18" charset="0"/>
              </a:rPr>
              <a:t>=62*(1.013)</a:t>
            </a:r>
            <a:r>
              <a:rPr lang="en-US" altLang="zh-CN" sz="2400" i="1" baseline="30000" dirty="0">
                <a:latin typeface="Times New Roman" pitchFamily="18" charset="0"/>
                <a:ea typeface="楷体_GB2312" pitchFamily="49" charset="-122"/>
                <a:cs typeface="Times New Roman" pitchFamily="18" charset="0"/>
              </a:rPr>
              <a:t>n</a:t>
            </a:r>
          </a:p>
          <a:p>
            <a:pPr lvl="2" eaLnBrk="1" hangingPunct="1">
              <a:lnSpc>
                <a:spcPct val="120000"/>
              </a:lnSpc>
              <a:spcBef>
                <a:spcPts val="0"/>
              </a:spcBef>
              <a:buNone/>
              <a:defRPr/>
            </a:pPr>
            <a:r>
              <a:rPr lang="en-US" altLang="zh-CN" sz="2400" dirty="0">
                <a:effectLst>
                  <a:outerShdw blurRad="38100" dist="38100" dir="2700000" algn="tl">
                    <a:srgbClr val="C0C0C0"/>
                  </a:outerShdw>
                </a:effectLst>
                <a:latin typeface="Times New Roman" pitchFamily="18" charset="0"/>
                <a:ea typeface="楷体_GB2312" pitchFamily="49" charset="-122"/>
                <a:cs typeface="Times New Roman" pitchFamily="18" charset="0"/>
              </a:rPr>
              <a:t>c) </a:t>
            </a:r>
            <a:r>
              <a:rPr lang="en-US" altLang="zh-CN" sz="2400" i="1" dirty="0">
                <a:latin typeface="Times New Roman" pitchFamily="18" charset="0"/>
                <a:ea typeface="楷体_GB2312" pitchFamily="49" charset="-122"/>
                <a:cs typeface="Times New Roman" pitchFamily="18" charset="0"/>
              </a:rPr>
              <a:t>a</a:t>
            </a:r>
            <a:r>
              <a:rPr lang="en-US" altLang="zh-CN" sz="2400" baseline="-25000" dirty="0">
                <a:latin typeface="Times New Roman" pitchFamily="18" charset="0"/>
                <a:ea typeface="楷体_GB2312" pitchFamily="49" charset="-122"/>
                <a:cs typeface="Times New Roman" pitchFamily="18" charset="0"/>
              </a:rPr>
              <a:t>20</a:t>
            </a:r>
            <a:r>
              <a:rPr lang="en-US" altLang="zh-CN" sz="2400" dirty="0">
                <a:latin typeface="Times New Roman" pitchFamily="18" charset="0"/>
                <a:ea typeface="楷体_GB2312" pitchFamily="49" charset="-122"/>
                <a:cs typeface="Times New Roman" pitchFamily="18" charset="0"/>
              </a:rPr>
              <a:t>=62*(1.013)</a:t>
            </a:r>
            <a:r>
              <a:rPr lang="en-US" altLang="zh-CN" sz="2400" baseline="30000" dirty="0">
                <a:latin typeface="Times New Roman" pitchFamily="18" charset="0"/>
                <a:ea typeface="楷体_GB2312" pitchFamily="49" charset="-122"/>
                <a:cs typeface="Times New Roman" pitchFamily="18" charset="0"/>
              </a:rPr>
              <a:t>20</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80</a:t>
            </a:r>
          </a:p>
          <a:p>
            <a:pPr lvl="1" eaLnBrk="1" hangingPunct="1">
              <a:lnSpc>
                <a:spcPct val="120000"/>
              </a:lnSpc>
              <a:defRPr/>
            </a:pPr>
            <a:r>
              <a:rPr lang="zh-CN" altLang="en-US" sz="2400" dirty="0">
                <a:solidFill>
                  <a:schemeClr val="tx2"/>
                </a:solidFill>
                <a:effectLst>
                  <a:outerShdw blurRad="38100" dist="38100" dir="2700000" algn="tl">
                    <a:srgbClr val="C0C0C0"/>
                  </a:outerShdw>
                </a:effectLst>
                <a:latin typeface="Times New Roman" pitchFamily="18" charset="0"/>
              </a:rPr>
              <a:t>售票机只接受</a:t>
            </a:r>
            <a:r>
              <a:rPr lang="en-US" altLang="zh-CN" sz="2400" dirty="0">
                <a:solidFill>
                  <a:schemeClr val="tx2"/>
                </a:solidFill>
                <a:effectLst>
                  <a:outerShdw blurRad="38100" dist="38100" dir="2700000" algn="tl">
                    <a:srgbClr val="C0C0C0"/>
                  </a:outerShdw>
                </a:effectLst>
                <a:latin typeface="Times New Roman" pitchFamily="18" charset="0"/>
              </a:rPr>
              <a:t>1</a:t>
            </a:r>
            <a:r>
              <a:rPr lang="zh-CN" altLang="en-US" sz="2400" dirty="0">
                <a:solidFill>
                  <a:schemeClr val="tx2"/>
                </a:solidFill>
                <a:effectLst>
                  <a:outerShdw blurRad="38100" dist="38100" dir="2700000" algn="tl">
                    <a:srgbClr val="C0C0C0"/>
                  </a:outerShdw>
                </a:effectLst>
                <a:latin typeface="Times New Roman" pitchFamily="18" charset="0"/>
              </a:rPr>
              <a:t>元硬币、</a:t>
            </a:r>
            <a:r>
              <a:rPr lang="en-US" altLang="zh-CN" sz="2400" dirty="0">
                <a:solidFill>
                  <a:schemeClr val="tx2"/>
                </a:solidFill>
                <a:effectLst>
                  <a:outerShdw blurRad="38100" dist="38100" dir="2700000" algn="tl">
                    <a:srgbClr val="C0C0C0"/>
                  </a:outerShdw>
                </a:effectLst>
                <a:latin typeface="Times New Roman" pitchFamily="18" charset="0"/>
              </a:rPr>
              <a:t>1</a:t>
            </a:r>
            <a:r>
              <a:rPr lang="zh-CN" altLang="en-US" sz="2400" dirty="0">
                <a:solidFill>
                  <a:schemeClr val="tx2"/>
                </a:solidFill>
                <a:effectLst>
                  <a:outerShdw blurRad="38100" dist="38100" dir="2700000" algn="tl">
                    <a:srgbClr val="C0C0C0"/>
                  </a:outerShdw>
                </a:effectLst>
                <a:latin typeface="Times New Roman" pitchFamily="18" charset="0"/>
              </a:rPr>
              <a:t>元纸币、</a:t>
            </a:r>
            <a:r>
              <a:rPr lang="en-US" altLang="zh-CN" sz="2400" dirty="0">
                <a:solidFill>
                  <a:schemeClr val="tx2"/>
                </a:solidFill>
                <a:effectLst>
                  <a:outerShdw blurRad="38100" dist="38100" dir="2700000" algn="tl">
                    <a:srgbClr val="C0C0C0"/>
                  </a:outerShdw>
                </a:effectLst>
                <a:latin typeface="Times New Roman" pitchFamily="18" charset="0"/>
              </a:rPr>
              <a:t>5</a:t>
            </a:r>
            <a:r>
              <a:rPr lang="zh-CN" altLang="en-US" sz="2400" dirty="0">
                <a:solidFill>
                  <a:schemeClr val="tx2"/>
                </a:solidFill>
                <a:effectLst>
                  <a:outerShdw blurRad="38100" dist="38100" dir="2700000" algn="tl">
                    <a:srgbClr val="C0C0C0"/>
                  </a:outerShdw>
                </a:effectLst>
                <a:latin typeface="Times New Roman" pitchFamily="18" charset="0"/>
              </a:rPr>
              <a:t>元纸币，投</a:t>
            </a:r>
            <a:r>
              <a:rPr lang="en-US" altLang="zh-CN" sz="2400" dirty="0">
                <a:solidFill>
                  <a:schemeClr val="tx2"/>
                </a:solidFill>
                <a:effectLst>
                  <a:outerShdw blurRad="38100" dist="38100" dir="2700000" algn="tl">
                    <a:srgbClr val="C0C0C0"/>
                  </a:outerShdw>
                </a:effectLst>
                <a:latin typeface="Times New Roman" pitchFamily="18" charset="0"/>
              </a:rPr>
              <a:t>n</a:t>
            </a:r>
            <a:r>
              <a:rPr lang="zh-CN" altLang="en-US" sz="2400" dirty="0">
                <a:solidFill>
                  <a:schemeClr val="tx2"/>
                </a:solidFill>
                <a:effectLst>
                  <a:outerShdw blurRad="38100" dist="38100" dir="2700000" algn="tl">
                    <a:srgbClr val="C0C0C0"/>
                  </a:outerShdw>
                </a:effectLst>
                <a:latin typeface="Times New Roman" pitchFamily="18" charset="0"/>
              </a:rPr>
              <a:t>元的方式数？</a:t>
            </a:r>
            <a:endParaRPr lang="en-US" altLang="zh-CN" sz="2400" dirty="0">
              <a:solidFill>
                <a:schemeClr val="tx2"/>
              </a:solidFill>
              <a:effectLst>
                <a:outerShdw blurRad="38100" dist="38100" dir="2700000" algn="tl">
                  <a:srgbClr val="C0C0C0"/>
                </a:outerShdw>
              </a:effectLst>
              <a:latin typeface="Times New Roman" pitchFamily="18" charset="0"/>
            </a:endParaRPr>
          </a:p>
          <a:p>
            <a:pPr marL="344487" lvl="1" indent="0" eaLnBrk="1" hangingPunct="1">
              <a:lnSpc>
                <a:spcPct val="120000"/>
              </a:lnSpc>
              <a:buNone/>
              <a:defRPr/>
            </a:pPr>
            <a:r>
              <a:rPr lang="en-US" altLang="zh-CN" sz="2400" dirty="0">
                <a:solidFill>
                  <a:schemeClr val="tx2"/>
                </a:solidFill>
                <a:effectLst>
                  <a:outerShdw blurRad="38100" dist="38100" dir="2700000" algn="tl">
                    <a:srgbClr val="C0C0C0"/>
                  </a:outerShdw>
                </a:effectLst>
                <a:latin typeface="Times New Roman" pitchFamily="18" charset="0"/>
              </a:rPr>
              <a:t>     </a:t>
            </a:r>
            <a:r>
              <a:rPr lang="en-US" altLang="zh-CN" sz="2400" dirty="0">
                <a:effectLst>
                  <a:outerShdw blurRad="38100" dist="38100" dir="2700000" algn="tl">
                    <a:srgbClr val="C0C0C0"/>
                  </a:outerShdw>
                </a:effectLst>
                <a:latin typeface="Times New Roman" pitchFamily="18" charset="0"/>
              </a:rPr>
              <a:t>a) </a:t>
            </a:r>
            <a:r>
              <a:rPr lang="en-US" altLang="zh-CN" sz="2400" i="1" dirty="0">
                <a:latin typeface="Times New Roman" pitchFamily="18" charset="0"/>
                <a:ea typeface="楷体_GB2312" pitchFamily="49" charset="-122"/>
                <a:cs typeface="Times New Roman" pitchFamily="18" charset="0"/>
              </a:rPr>
              <a:t>a</a:t>
            </a:r>
            <a:r>
              <a:rPr lang="en-US" altLang="zh-CN" sz="2400" i="1" baseline="-25000" dirty="0">
                <a:latin typeface="Times New Roman" pitchFamily="18" charset="0"/>
                <a:ea typeface="楷体_GB2312" pitchFamily="49" charset="-122"/>
                <a:cs typeface="Times New Roman" pitchFamily="18" charset="0"/>
              </a:rPr>
              <a:t>n</a:t>
            </a:r>
            <a:r>
              <a:rPr lang="en-US" altLang="zh-CN" sz="2400" dirty="0">
                <a:latin typeface="Times New Roman" pitchFamily="18" charset="0"/>
                <a:ea typeface="楷体_GB2312" pitchFamily="49" charset="-122"/>
                <a:cs typeface="Times New Roman" pitchFamily="18" charset="0"/>
              </a:rPr>
              <a:t>=2</a:t>
            </a:r>
            <a:r>
              <a:rPr lang="en-US" altLang="zh-CN" sz="2400" i="1" dirty="0">
                <a:latin typeface="Times New Roman" pitchFamily="18" charset="0"/>
                <a:ea typeface="楷体_GB2312" pitchFamily="49" charset="-122"/>
                <a:cs typeface="Times New Roman" pitchFamily="18" charset="0"/>
              </a:rPr>
              <a:t>a</a:t>
            </a:r>
            <a:r>
              <a:rPr lang="en-US" altLang="zh-CN" sz="2400" i="1" baseline="-25000" dirty="0">
                <a:latin typeface="Times New Roman" pitchFamily="18" charset="0"/>
                <a:ea typeface="楷体_GB2312" pitchFamily="49" charset="-122"/>
                <a:cs typeface="Times New Roman" pitchFamily="18" charset="0"/>
              </a:rPr>
              <a:t>n</a:t>
            </a:r>
            <a:r>
              <a:rPr lang="en-US" altLang="zh-CN" sz="2400" baseline="-25000" dirty="0">
                <a:latin typeface="Times New Roman" pitchFamily="18" charset="0"/>
                <a:ea typeface="楷体_GB2312" pitchFamily="49" charset="-122"/>
                <a:cs typeface="Times New Roman" pitchFamily="18" charset="0"/>
              </a:rPr>
              <a:t>-1</a:t>
            </a:r>
            <a:r>
              <a:rPr lang="en-US" altLang="zh-CN"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a</a:t>
            </a:r>
            <a:r>
              <a:rPr lang="en-US" altLang="zh-CN" sz="2400" i="1" baseline="-25000" dirty="0">
                <a:latin typeface="Times New Roman" pitchFamily="18" charset="0"/>
                <a:ea typeface="楷体_GB2312" pitchFamily="49" charset="-122"/>
                <a:cs typeface="Times New Roman" pitchFamily="18" charset="0"/>
              </a:rPr>
              <a:t>n</a:t>
            </a:r>
            <a:r>
              <a:rPr lang="en-US" altLang="zh-CN" sz="2400" baseline="-25000" dirty="0">
                <a:latin typeface="Times New Roman" pitchFamily="18" charset="0"/>
                <a:ea typeface="楷体_GB2312" pitchFamily="49" charset="-122"/>
                <a:cs typeface="Times New Roman" pitchFamily="18" charset="0"/>
              </a:rPr>
              <a:t>-5     </a:t>
            </a:r>
            <a:r>
              <a:rPr lang="en-US" altLang="zh-CN" sz="2400" dirty="0">
                <a:latin typeface="Times New Roman" pitchFamily="18" charset="0"/>
                <a:ea typeface="楷体_GB2312" pitchFamily="49" charset="-122"/>
                <a:cs typeface="Times New Roman" pitchFamily="18" charset="0"/>
              </a:rPr>
              <a:t>n</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5 </a:t>
            </a:r>
            <a:r>
              <a:rPr lang="en-US" altLang="zh-CN" sz="2400" baseline="-25000" dirty="0">
                <a:latin typeface="Times New Roman" pitchFamily="18" charset="0"/>
                <a:ea typeface="楷体_GB2312" pitchFamily="49" charset="-122"/>
                <a:cs typeface="Times New Roman" pitchFamily="18" charset="0"/>
              </a:rPr>
              <a:t>     </a:t>
            </a:r>
            <a:r>
              <a:rPr lang="en-US" altLang="zh-CN" sz="2400" dirty="0">
                <a:effectLst>
                  <a:outerShdw blurRad="38100" dist="38100" dir="2700000" algn="tl">
                    <a:srgbClr val="C0C0C0"/>
                  </a:outerShdw>
                </a:effectLst>
                <a:latin typeface="Times New Roman" pitchFamily="18" charset="0"/>
              </a:rPr>
              <a:t>b) </a:t>
            </a:r>
            <a:r>
              <a:rPr lang="en-US" altLang="zh-CN" sz="2400" i="1" dirty="0">
                <a:latin typeface="Times New Roman" pitchFamily="18" charset="0"/>
                <a:ea typeface="楷体_GB2312" pitchFamily="49" charset="-122"/>
                <a:cs typeface="Times New Roman" pitchFamily="18" charset="0"/>
              </a:rPr>
              <a:t>a</a:t>
            </a:r>
            <a:r>
              <a:rPr lang="en-US" altLang="zh-CN" sz="2400" baseline="-25000" dirty="0">
                <a:latin typeface="Times New Roman" pitchFamily="18" charset="0"/>
                <a:ea typeface="楷体_GB2312" pitchFamily="49" charset="-122"/>
                <a:cs typeface="Times New Roman" pitchFamily="18" charset="0"/>
              </a:rPr>
              <a:t>0</a:t>
            </a:r>
            <a:r>
              <a:rPr lang="en-US" altLang="zh-CN" sz="2400" dirty="0">
                <a:latin typeface="Times New Roman" pitchFamily="18" charset="0"/>
                <a:ea typeface="楷体_GB2312" pitchFamily="49" charset="-122"/>
                <a:cs typeface="Times New Roman" pitchFamily="18" charset="0"/>
              </a:rPr>
              <a:t>=1,</a:t>
            </a:r>
            <a:r>
              <a:rPr lang="en-US" altLang="zh-CN" sz="2400" i="1" dirty="0">
                <a:latin typeface="Times New Roman" pitchFamily="18" charset="0"/>
                <a:ea typeface="楷体_GB2312" pitchFamily="49" charset="-122"/>
                <a:cs typeface="Times New Roman" pitchFamily="18" charset="0"/>
              </a:rPr>
              <a:t> a</a:t>
            </a:r>
            <a:r>
              <a:rPr lang="en-US" altLang="zh-CN" sz="2400" baseline="-25000" dirty="0">
                <a:latin typeface="Times New Roman" pitchFamily="18" charset="0"/>
                <a:ea typeface="楷体_GB2312" pitchFamily="49" charset="-122"/>
                <a:cs typeface="Times New Roman" pitchFamily="18" charset="0"/>
              </a:rPr>
              <a:t>1</a:t>
            </a:r>
            <a:r>
              <a:rPr lang="en-US" altLang="zh-CN" sz="2400" dirty="0">
                <a:latin typeface="Times New Roman" pitchFamily="18" charset="0"/>
                <a:ea typeface="楷体_GB2312" pitchFamily="49" charset="-122"/>
                <a:cs typeface="Times New Roman" pitchFamily="18" charset="0"/>
              </a:rPr>
              <a:t>=2,</a:t>
            </a:r>
            <a:r>
              <a:rPr lang="en-US" altLang="zh-CN" sz="2400" i="1" dirty="0">
                <a:latin typeface="Times New Roman" pitchFamily="18" charset="0"/>
                <a:ea typeface="楷体_GB2312" pitchFamily="49" charset="-122"/>
                <a:cs typeface="Times New Roman" pitchFamily="18" charset="0"/>
              </a:rPr>
              <a:t> a</a:t>
            </a:r>
            <a:r>
              <a:rPr lang="en-US" altLang="zh-CN" sz="2400" baseline="-25000" dirty="0">
                <a:latin typeface="Times New Roman" pitchFamily="18" charset="0"/>
                <a:ea typeface="楷体_GB2312" pitchFamily="49" charset="-122"/>
                <a:cs typeface="Times New Roman" pitchFamily="18" charset="0"/>
              </a:rPr>
              <a:t>2</a:t>
            </a:r>
            <a:r>
              <a:rPr lang="en-US" altLang="zh-CN" sz="2400" dirty="0">
                <a:latin typeface="Times New Roman" pitchFamily="18" charset="0"/>
                <a:ea typeface="楷体_GB2312" pitchFamily="49" charset="-122"/>
                <a:cs typeface="Times New Roman" pitchFamily="18" charset="0"/>
              </a:rPr>
              <a:t>=4 ,</a:t>
            </a:r>
            <a:r>
              <a:rPr lang="en-US" altLang="zh-CN" sz="2400" i="1" dirty="0">
                <a:latin typeface="Times New Roman" pitchFamily="18" charset="0"/>
                <a:ea typeface="楷体_GB2312" pitchFamily="49" charset="-122"/>
                <a:cs typeface="Times New Roman" pitchFamily="18" charset="0"/>
              </a:rPr>
              <a:t> a</a:t>
            </a:r>
            <a:r>
              <a:rPr lang="en-US" altLang="zh-CN" sz="2400" baseline="-25000" dirty="0">
                <a:latin typeface="Times New Roman" pitchFamily="18" charset="0"/>
                <a:ea typeface="楷体_GB2312" pitchFamily="49" charset="-122"/>
                <a:cs typeface="Times New Roman" pitchFamily="18" charset="0"/>
              </a:rPr>
              <a:t>3</a:t>
            </a:r>
            <a:r>
              <a:rPr lang="en-US" altLang="zh-CN" sz="2400" dirty="0">
                <a:latin typeface="Times New Roman" pitchFamily="18" charset="0"/>
                <a:ea typeface="楷体_GB2312" pitchFamily="49" charset="-122"/>
                <a:cs typeface="Times New Roman" pitchFamily="18" charset="0"/>
              </a:rPr>
              <a:t>=8, </a:t>
            </a:r>
            <a:r>
              <a:rPr lang="en-US" altLang="zh-CN" sz="2400" i="1" dirty="0">
                <a:latin typeface="Times New Roman" pitchFamily="18" charset="0"/>
                <a:ea typeface="楷体_GB2312" pitchFamily="49" charset="-122"/>
                <a:cs typeface="Times New Roman" pitchFamily="18" charset="0"/>
              </a:rPr>
              <a:t>a</a:t>
            </a:r>
            <a:r>
              <a:rPr lang="en-US" altLang="zh-CN" sz="2400" baseline="-25000" dirty="0">
                <a:latin typeface="Times New Roman" pitchFamily="18" charset="0"/>
                <a:ea typeface="楷体_GB2312" pitchFamily="49" charset="-122"/>
                <a:cs typeface="Times New Roman" pitchFamily="18" charset="0"/>
              </a:rPr>
              <a:t>4</a:t>
            </a:r>
            <a:r>
              <a:rPr lang="en-US" altLang="zh-CN" sz="2400" dirty="0">
                <a:latin typeface="Times New Roman" pitchFamily="18" charset="0"/>
                <a:ea typeface="楷体_GB2312" pitchFamily="49" charset="-122"/>
                <a:cs typeface="Times New Roman" pitchFamily="18" charset="0"/>
              </a:rPr>
              <a:t>=16</a:t>
            </a:r>
            <a:r>
              <a:rPr lang="zh-CN" altLang="en-US" sz="2400" dirty="0">
                <a:latin typeface="Times New Roman" pitchFamily="18" charset="0"/>
                <a:ea typeface="楷体_GB2312" pitchFamily="49" charset="-122"/>
                <a:cs typeface="Times New Roman" pitchFamily="18" charset="0"/>
              </a:rPr>
              <a:t>，</a:t>
            </a:r>
            <a:endParaRPr lang="en-US" altLang="zh-CN" sz="2400" i="1" baseline="30000" dirty="0">
              <a:latin typeface="Times New Roman" pitchFamily="18" charset="0"/>
              <a:ea typeface="楷体_GB2312" pitchFamily="49" charset="-122"/>
              <a:cs typeface="Times New Roman" pitchFamily="18" charset="0"/>
            </a:endParaRPr>
          </a:p>
          <a:p>
            <a:pPr lvl="2" eaLnBrk="1" hangingPunct="1">
              <a:lnSpc>
                <a:spcPct val="120000"/>
              </a:lnSpc>
              <a:buNone/>
              <a:defRPr/>
            </a:pPr>
            <a:r>
              <a:rPr lang="en-US" altLang="zh-CN" sz="2400" dirty="0">
                <a:effectLst>
                  <a:outerShdw blurRad="38100" dist="38100" dir="2700000" algn="tl">
                    <a:srgbClr val="C0C0C0"/>
                  </a:outerShdw>
                </a:effectLst>
                <a:latin typeface="Times New Roman" pitchFamily="18" charset="0"/>
                <a:ea typeface="楷体_GB2312" pitchFamily="49" charset="-122"/>
                <a:cs typeface="Times New Roman" pitchFamily="18" charset="0"/>
              </a:rPr>
              <a:t>c) </a:t>
            </a:r>
            <a:r>
              <a:rPr lang="en-US" altLang="zh-CN" sz="2400" i="1" dirty="0">
                <a:latin typeface="Times New Roman" pitchFamily="18" charset="0"/>
                <a:ea typeface="楷体_GB2312" pitchFamily="49" charset="-122"/>
                <a:cs typeface="Times New Roman" pitchFamily="18" charset="0"/>
              </a:rPr>
              <a:t>a</a:t>
            </a:r>
            <a:r>
              <a:rPr lang="en-US" altLang="zh-CN" sz="2400" baseline="-25000" dirty="0">
                <a:latin typeface="Times New Roman" pitchFamily="18" charset="0"/>
                <a:ea typeface="楷体_GB2312" pitchFamily="49" charset="-122"/>
                <a:cs typeface="Times New Roman" pitchFamily="18" charset="0"/>
              </a:rPr>
              <a:t>10</a:t>
            </a:r>
            <a:r>
              <a:rPr lang="en-US" altLang="zh-CN" sz="2400" dirty="0">
                <a:latin typeface="Times New Roman" pitchFamily="18" charset="0"/>
                <a:ea typeface="楷体_GB2312" pitchFamily="49" charset="-122"/>
                <a:cs typeface="Times New Roman" pitchFamily="18" charset="0"/>
              </a:rPr>
              <a:t>=1217</a:t>
            </a:r>
          </a:p>
          <a:p>
            <a:pPr lvl="2" eaLnBrk="1" hangingPunct="1">
              <a:lnSpc>
                <a:spcPct val="120000"/>
              </a:lnSpc>
              <a:buFont typeface="Wingdings" pitchFamily="2" charset="2"/>
              <a:buNone/>
              <a:defRPr/>
            </a:pPr>
            <a:endParaRPr lang="en-US" altLang="zh-CN" sz="2400" dirty="0">
              <a:effectLst>
                <a:outerShdw blurRad="38100" dist="38100" dir="2700000" algn="tl">
                  <a:srgbClr val="C0C0C0"/>
                </a:outerShdw>
              </a:effectLst>
              <a:latin typeface="Times New Roman" pitchFamily="18"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dirty="0"/>
              <a:t>4.2 </a:t>
            </a:r>
            <a:r>
              <a:rPr lang="zh-CN" altLang="en-US" dirty="0"/>
              <a:t>求解递推关系</a:t>
            </a:r>
          </a:p>
        </p:txBody>
      </p:sp>
      <p:sp>
        <p:nvSpPr>
          <p:cNvPr id="19459" name="Rectangle 3"/>
          <p:cNvSpPr>
            <a:spLocks noGrp="1" noChangeArrowheads="1"/>
          </p:cNvSpPr>
          <p:nvPr>
            <p:ph type="body" idx="1"/>
          </p:nvPr>
        </p:nvSpPr>
        <p:spPr>
          <a:xfrm>
            <a:off x="1199456" y="1556792"/>
            <a:ext cx="8305800" cy="4833938"/>
          </a:xfrm>
        </p:spPr>
        <p:txBody>
          <a:bodyPr/>
          <a:lstStyle/>
          <a:p>
            <a:pPr eaLnBrk="1" hangingPunct="1">
              <a:lnSpc>
                <a:spcPct val="120000"/>
              </a:lnSpc>
              <a:spcBef>
                <a:spcPct val="30000"/>
              </a:spcBef>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rPr>
              <a:t>求解方法</a:t>
            </a:r>
            <a:endPar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endParaRPr>
          </a:p>
          <a:p>
            <a:pPr lvl="1" eaLnBrk="1" hangingPunct="1">
              <a:lnSpc>
                <a:spcPct val="120000"/>
              </a:lnSpc>
              <a:spcBef>
                <a:spcPct val="30000"/>
              </a:spcBef>
              <a:defRPr/>
            </a:pPr>
            <a:r>
              <a:rPr lang="zh-CN" altLang="en-US" sz="2400" dirty="0">
                <a:effectLst>
                  <a:outerShdw blurRad="38100" dist="38100" dir="2700000" algn="tl">
                    <a:srgbClr val="C0C0C0"/>
                  </a:outerShdw>
                </a:effectLst>
                <a:latin typeface="Times New Roman" pitchFamily="18" charset="0"/>
                <a:cs typeface="+mn-cs"/>
              </a:rPr>
              <a:t>迭代法和归约法</a:t>
            </a:r>
            <a:endParaRPr lang="en-US" altLang="zh-CN" sz="2400" dirty="0">
              <a:effectLst>
                <a:outerShdw blurRad="38100" dist="38100" dir="2700000" algn="tl">
                  <a:srgbClr val="C0C0C0"/>
                </a:outerShdw>
              </a:effectLst>
              <a:latin typeface="Times New Roman" pitchFamily="18" charset="0"/>
              <a:cs typeface="+mn-cs"/>
            </a:endParaRPr>
          </a:p>
          <a:p>
            <a:pPr lvl="1" eaLnBrk="1" hangingPunct="1">
              <a:lnSpc>
                <a:spcPct val="120000"/>
              </a:lnSpc>
              <a:spcBef>
                <a:spcPct val="30000"/>
              </a:spcBef>
              <a:defRPr/>
            </a:pPr>
            <a:r>
              <a:rPr lang="zh-CN" altLang="en-US" sz="2400" b="1" dirty="0">
                <a:latin typeface="宋体" pitchFamily="2" charset="-122"/>
              </a:rPr>
              <a:t>特征根法</a:t>
            </a:r>
            <a:endParaRPr lang="en-US" altLang="zh-CN" sz="2400" dirty="0">
              <a:latin typeface="Times New Roman" pitchFamily="18" charset="0"/>
              <a:ea typeface="楷体_GB2312" pitchFamily="49" charset="-122"/>
              <a:cs typeface="Times New Roman" pitchFamily="18" charset="0"/>
            </a:endParaRPr>
          </a:p>
          <a:p>
            <a:pPr lvl="2" eaLnBrk="1" hangingPunct="1">
              <a:lnSpc>
                <a:spcPct val="120000"/>
              </a:lnSpc>
              <a:spcBef>
                <a:spcPct val="30000"/>
              </a:spcBef>
              <a:defRPr/>
            </a:pPr>
            <a:r>
              <a:rPr lang="zh-CN" altLang="en-US" sz="2400" dirty="0">
                <a:latin typeface="Times New Roman" pitchFamily="18" charset="0"/>
                <a:ea typeface="楷体_GB2312" pitchFamily="49" charset="-122"/>
                <a:cs typeface="Times New Roman" pitchFamily="18" charset="0"/>
              </a:rPr>
              <a:t>序列的项由它的前项的线性组合来表示的递推关系（常系数线性递推关系）</a:t>
            </a:r>
            <a:endParaRPr lang="en-US" altLang="zh-CN" sz="2400" dirty="0">
              <a:latin typeface="Times New Roman" pitchFamily="18" charset="0"/>
              <a:ea typeface="楷体_GB2312" pitchFamily="49" charset="-122"/>
              <a:cs typeface="Times New Roman" pitchFamily="18" charset="0"/>
            </a:endParaRPr>
          </a:p>
          <a:p>
            <a:pPr lvl="1" eaLnBrk="1" hangingPunct="1">
              <a:lnSpc>
                <a:spcPct val="120000"/>
              </a:lnSpc>
              <a:spcBef>
                <a:spcPct val="30000"/>
              </a:spcBef>
              <a:defRPr/>
            </a:pPr>
            <a:r>
              <a:rPr lang="zh-CN" altLang="en-US" sz="2400" b="1" dirty="0">
                <a:latin typeface="宋体" pitchFamily="2" charset="-122"/>
              </a:rPr>
              <a:t>生成函数法</a:t>
            </a:r>
            <a:endParaRPr lang="en-US" altLang="zh-CN" sz="2400" dirty="0">
              <a:latin typeface="Times New Roman" pitchFamily="18" charset="0"/>
              <a:ea typeface="楷体_GB2312" pitchFamily="49" charset="-122"/>
              <a:cs typeface="Times New Roman" pitchFamily="18" charset="0"/>
            </a:endParaRPr>
          </a:p>
          <a:p>
            <a:pPr eaLnBrk="1" hangingPunct="1">
              <a:lnSpc>
                <a:spcPct val="120000"/>
              </a:lnSpc>
              <a:spcBef>
                <a:spcPct val="30000"/>
              </a:spcBef>
              <a:defRPr/>
            </a:pPr>
            <a:endParaRPr lang="en-US" altLang="zh-CN" dirty="0">
              <a:latin typeface="Times New Roman" pitchFamily="18" charset="0"/>
              <a:ea typeface="楷体_GB2312" pitchFamily="49" charset="-122"/>
              <a:cs typeface="Times New Roman" pitchFamily="18" charset="0"/>
            </a:endParaRPr>
          </a:p>
          <a:p>
            <a:pPr lvl="2" eaLnBrk="1" hangingPunct="1">
              <a:lnSpc>
                <a:spcPct val="120000"/>
              </a:lnSpc>
              <a:buFont typeface="Wingdings" pitchFamily="2" charset="2"/>
              <a:buNone/>
              <a:defRPr/>
            </a:pPr>
            <a:endParaRPr lang="en-US" altLang="zh-CN" sz="2800" dirty="0">
              <a:effectLst>
                <a:outerShdw blurRad="38100" dist="38100" dir="2700000" algn="tl">
                  <a:srgbClr val="C0C0C0"/>
                </a:outerShdw>
              </a:effectLst>
              <a:latin typeface="Times New Roman" pitchFamily="18"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t>4.2 </a:t>
            </a:r>
            <a:r>
              <a:rPr lang="zh-CN" altLang="en-US" dirty="0"/>
              <a:t>求解递推关系</a:t>
            </a:r>
            <a:r>
              <a:rPr lang="en-US" altLang="zh-CN" dirty="0"/>
              <a:t>—</a:t>
            </a:r>
            <a:r>
              <a:rPr lang="zh-CN" altLang="en-US" dirty="0"/>
              <a:t>特征根法</a:t>
            </a:r>
          </a:p>
        </p:txBody>
      </p:sp>
      <p:sp>
        <p:nvSpPr>
          <p:cNvPr id="19459" name="Rectangle 3"/>
          <p:cNvSpPr>
            <a:spLocks noGrp="1" noChangeArrowheads="1"/>
          </p:cNvSpPr>
          <p:nvPr>
            <p:ph type="body" idx="1"/>
          </p:nvPr>
        </p:nvSpPr>
        <p:spPr>
          <a:xfrm>
            <a:off x="1055440" y="1268760"/>
            <a:ext cx="9505056" cy="5105400"/>
          </a:xfrm>
        </p:spPr>
        <p:txBody>
          <a:bodyPr/>
          <a:lstStyle/>
          <a:p>
            <a:pPr>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定义</a:t>
            </a:r>
            <a:r>
              <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1  </a:t>
            </a:r>
            <a:r>
              <a:rPr lang="zh-CN" altLang="en-US" dirty="0">
                <a:latin typeface="Times New Roman" pitchFamily="18" charset="0"/>
                <a:cs typeface="Times New Roman" pitchFamily="18" charset="0"/>
              </a:rPr>
              <a:t>一个</a:t>
            </a:r>
            <a:r>
              <a:rPr lang="zh-CN" altLang="en-US"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常系数</a:t>
            </a:r>
            <a:r>
              <a:rPr lang="zh-CN" altLang="en-US" dirty="0">
                <a:latin typeface="Times New Roman" pitchFamily="18" charset="0"/>
                <a:cs typeface="Times New Roman" pitchFamily="18" charset="0"/>
              </a:rPr>
              <a:t>的</a:t>
            </a:r>
            <a:r>
              <a:rPr lang="en-US" altLang="zh-CN" i="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k</a:t>
            </a:r>
            <a:r>
              <a:rPr lang="zh-CN" altLang="en-US"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阶</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线性</a:t>
            </a:r>
            <a:r>
              <a:rPr lang="zh-CN" alt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齐次</a:t>
            </a:r>
            <a:r>
              <a:rPr lang="zh-CN" altLang="en-US" dirty="0">
                <a:latin typeface="Times New Roman" pitchFamily="18" charset="0"/>
                <a:cs typeface="Times New Roman" pitchFamily="18" charset="0"/>
              </a:rPr>
              <a:t>递推关系是形如</a:t>
            </a:r>
          </a:p>
          <a:p>
            <a:pPr>
              <a:buFont typeface="Wingdings" pitchFamily="2" charset="2"/>
              <a:buNone/>
              <a:defRPr/>
            </a:pPr>
            <a:r>
              <a:rPr lang="zh-CN" altLang="it-IT" dirty="0">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i="1" dirty="0">
                <a:latin typeface="Times New Roman" pitchFamily="18" charset="0"/>
                <a:ea typeface="楷体_GB2312" pitchFamily="49" charset="-122"/>
                <a:cs typeface="Times New Roman" pitchFamily="18" charset="0"/>
              </a:rPr>
              <a:t>a</a:t>
            </a:r>
            <a:r>
              <a:rPr lang="en-US" altLang="zh-CN" i="1" baseline="-25000" dirty="0">
                <a:latin typeface="Times New Roman" pitchFamily="18" charset="0"/>
                <a:ea typeface="楷体_GB2312" pitchFamily="49" charset="-122"/>
                <a:cs typeface="Times New Roman" pitchFamily="18" charset="0"/>
              </a:rPr>
              <a:t>n </a:t>
            </a:r>
            <a:r>
              <a:rPr lang="it-IT"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en-US" altLang="zh-CN" i="1" dirty="0">
                <a:latin typeface="Times New Roman" pitchFamily="18" charset="0"/>
                <a:ea typeface="楷体_GB2312" pitchFamily="49" charset="-122"/>
                <a:cs typeface="Times New Roman" pitchFamily="18" charset="0"/>
              </a:rPr>
              <a:t>a</a:t>
            </a:r>
            <a:r>
              <a:rPr lang="en-US" altLang="zh-CN" i="1" baseline="-25000" dirty="0">
                <a:latin typeface="Times New Roman" pitchFamily="18" charset="0"/>
                <a:ea typeface="楷体_GB2312" pitchFamily="49" charset="-122"/>
                <a:cs typeface="Times New Roman" pitchFamily="18" charset="0"/>
              </a:rPr>
              <a:t>n </a:t>
            </a:r>
            <a:r>
              <a:rPr lang="en-US" altLang="zh-CN" baseline="-25000" dirty="0">
                <a:latin typeface="Times New Roman" pitchFamily="18" charset="0"/>
                <a:ea typeface="楷体_GB2312" pitchFamily="49" charset="-122"/>
                <a:cs typeface="Times New Roman" pitchFamily="18" charset="0"/>
              </a:rPr>
              <a:t>-1</a:t>
            </a:r>
            <a:r>
              <a:rPr lang="it-IT" altLang="zh-CN" dirty="0">
                <a:latin typeface="Times New Roman" pitchFamily="18" charset="0"/>
                <a:cs typeface="Times New Roman" pitchFamily="18" charset="0"/>
              </a:rPr>
              <a:t> + </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2</a:t>
            </a:r>
            <a:r>
              <a:rPr lang="en-US" altLang="zh-CN" i="1" dirty="0">
                <a:latin typeface="Times New Roman" pitchFamily="18" charset="0"/>
                <a:ea typeface="楷体_GB2312" pitchFamily="49" charset="-122"/>
                <a:cs typeface="Times New Roman" pitchFamily="18" charset="0"/>
              </a:rPr>
              <a:t>a</a:t>
            </a:r>
            <a:r>
              <a:rPr lang="en-US" altLang="zh-CN" i="1" baseline="-25000" dirty="0">
                <a:latin typeface="Times New Roman" pitchFamily="18" charset="0"/>
                <a:ea typeface="楷体_GB2312" pitchFamily="49" charset="-122"/>
                <a:cs typeface="Times New Roman" pitchFamily="18" charset="0"/>
              </a:rPr>
              <a:t>n </a:t>
            </a:r>
            <a:r>
              <a:rPr lang="en-US" altLang="zh-CN" baseline="-25000" dirty="0">
                <a:latin typeface="Times New Roman" pitchFamily="18" charset="0"/>
                <a:ea typeface="楷体_GB2312" pitchFamily="49" charset="-122"/>
                <a:cs typeface="Times New Roman" pitchFamily="18" charset="0"/>
              </a:rPr>
              <a:t>-2</a:t>
            </a:r>
            <a:r>
              <a:rPr lang="it-IT" altLang="zh-CN" dirty="0">
                <a:latin typeface="Times New Roman" pitchFamily="18" charset="0"/>
                <a:cs typeface="Times New Roman" pitchFamily="18" charset="0"/>
              </a:rPr>
              <a:t> + </a:t>
            </a:r>
            <a:r>
              <a:rPr lang="en-US" altLang="zh-CN" dirty="0">
                <a:latin typeface="Times New Roman" pitchFamily="18" charset="0"/>
                <a:cs typeface="Times New Roman" pitchFamily="18" charset="0"/>
              </a:rPr>
              <a:t>…</a:t>
            </a:r>
            <a:r>
              <a:rPr lang="it-IT" altLang="zh-CN" dirty="0">
                <a:latin typeface="Times New Roman" pitchFamily="18" charset="0"/>
                <a:cs typeface="Times New Roman" pitchFamily="18" charset="0"/>
              </a:rPr>
              <a:t> + </a:t>
            </a:r>
            <a:r>
              <a:rPr lang="en-US" altLang="zh-CN" i="1" dirty="0" err="1">
                <a:latin typeface="Times New Roman" pitchFamily="18" charset="0"/>
                <a:cs typeface="Times New Roman" pitchFamily="18" charset="0"/>
              </a:rPr>
              <a:t>c</a:t>
            </a:r>
            <a:r>
              <a:rPr lang="en-US" altLang="zh-CN" i="1" baseline="-25000" dirty="0" err="1">
                <a:latin typeface="Times New Roman" pitchFamily="18" charset="0"/>
                <a:cs typeface="Times New Roman" pitchFamily="18" charset="0"/>
              </a:rPr>
              <a:t>k</a:t>
            </a:r>
            <a:r>
              <a:rPr lang="en-US" altLang="zh-CN" i="1" dirty="0" err="1">
                <a:latin typeface="Times New Roman" pitchFamily="18" charset="0"/>
                <a:ea typeface="楷体_GB2312" pitchFamily="49" charset="-122"/>
                <a:cs typeface="Times New Roman" pitchFamily="18" charset="0"/>
              </a:rPr>
              <a:t>a</a:t>
            </a:r>
            <a:r>
              <a:rPr lang="en-US" altLang="zh-CN" i="1" baseline="-25000" dirty="0" err="1">
                <a:latin typeface="Times New Roman" pitchFamily="18" charset="0"/>
                <a:ea typeface="楷体_GB2312" pitchFamily="49" charset="-122"/>
                <a:cs typeface="Times New Roman" pitchFamily="18" charset="0"/>
              </a:rPr>
              <a:t>n</a:t>
            </a:r>
            <a:r>
              <a:rPr lang="en-US" altLang="zh-CN" i="1" baseline="-25000" dirty="0">
                <a:latin typeface="Times New Roman" pitchFamily="18" charset="0"/>
                <a:ea typeface="楷体_GB2312" pitchFamily="49" charset="-122"/>
                <a:cs typeface="Times New Roman" pitchFamily="18" charset="0"/>
              </a:rPr>
              <a:t> </a:t>
            </a:r>
            <a:r>
              <a:rPr lang="en-US" altLang="zh-CN" baseline="-25000" dirty="0">
                <a:latin typeface="Times New Roman" pitchFamily="18" charset="0"/>
                <a:ea typeface="楷体_GB2312" pitchFamily="49" charset="-122"/>
                <a:cs typeface="Times New Roman" pitchFamily="18" charset="0"/>
              </a:rPr>
              <a:t>-</a:t>
            </a:r>
            <a:r>
              <a:rPr lang="en-US" altLang="zh-CN" i="1" baseline="-25000" dirty="0">
                <a:latin typeface="Times New Roman" pitchFamily="18" charset="0"/>
                <a:ea typeface="楷体_GB2312" pitchFamily="49" charset="-122"/>
                <a:cs typeface="Times New Roman" pitchFamily="18" charset="0"/>
              </a:rPr>
              <a:t>k</a:t>
            </a:r>
            <a:r>
              <a:rPr lang="it-IT" altLang="zh-CN" dirty="0">
                <a:latin typeface="Times New Roman" pitchFamily="18" charset="0"/>
                <a:cs typeface="Times New Roman" pitchFamily="18" charset="0"/>
              </a:rPr>
              <a:t> </a:t>
            </a:r>
          </a:p>
          <a:p>
            <a:pPr>
              <a:buFont typeface="Wingdings" pitchFamily="2" charset="2"/>
              <a:buNone/>
              <a:defRPr/>
            </a:pPr>
            <a:r>
              <a:rPr lang="zh-CN" altLang="en-US" dirty="0">
                <a:latin typeface="Times New Roman" pitchFamily="18" charset="0"/>
                <a:cs typeface="Times New Roman" pitchFamily="18" charset="0"/>
              </a:rPr>
              <a:t>    的递推关系，其中</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2</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i="1" baseline="-25000" dirty="0">
                <a:latin typeface="Times New Roman" pitchFamily="18" charset="0"/>
                <a:cs typeface="Times New Roman" pitchFamily="18" charset="0"/>
              </a:rPr>
              <a:t>k</a:t>
            </a:r>
            <a:r>
              <a:rPr lang="zh-CN" altLang="en-US" dirty="0">
                <a:latin typeface="Times New Roman" pitchFamily="18" charset="0"/>
                <a:cs typeface="Times New Roman" pitchFamily="18" charset="0"/>
              </a:rPr>
              <a:t>是实数，</a:t>
            </a:r>
            <a:r>
              <a:rPr lang="en-US" altLang="zh-CN" i="1" dirty="0">
                <a:latin typeface="Times New Roman" pitchFamily="18" charset="0"/>
                <a:cs typeface="Times New Roman" pitchFamily="18" charset="0"/>
              </a:rPr>
              <a:t>c</a:t>
            </a:r>
            <a:r>
              <a:rPr lang="en-US" altLang="zh-CN" i="1" baseline="-25000" dirty="0">
                <a:latin typeface="Times New Roman" pitchFamily="18" charset="0"/>
                <a:cs typeface="Times New Roman" pitchFamily="18" charset="0"/>
              </a:rPr>
              <a:t>k</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0</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defRPr/>
            </a:pPr>
            <a:r>
              <a:rPr lang="zh-CN" altLang="en-US" dirty="0">
                <a:latin typeface="Times New Roman" pitchFamily="18" charset="0"/>
                <a:cs typeface="Times New Roman" pitchFamily="18" charset="0"/>
              </a:rPr>
              <a:t>初始条件：</a:t>
            </a:r>
            <a:r>
              <a:rPr lang="en-US" altLang="zh-CN" i="1" dirty="0">
                <a:latin typeface="Times New Roman" pitchFamily="18" charset="0"/>
                <a:ea typeface="楷体_GB2312" pitchFamily="49" charset="-122"/>
                <a:cs typeface="Times New Roman" pitchFamily="18" charset="0"/>
              </a:rPr>
              <a:t>a</a:t>
            </a:r>
            <a:r>
              <a:rPr lang="en-US" altLang="zh-CN" baseline="-25000" dirty="0">
                <a:latin typeface="Times New Roman" pitchFamily="18" charset="0"/>
                <a:ea typeface="楷体_GB2312" pitchFamily="49" charset="-122"/>
                <a:cs typeface="Times New Roman" pitchFamily="18" charset="0"/>
              </a:rPr>
              <a:t>0</a:t>
            </a:r>
            <a:r>
              <a:rPr lang="en-US" altLang="zh-CN" i="1" baseline="-25000" dirty="0">
                <a:latin typeface="Times New Roman" pitchFamily="18" charset="0"/>
                <a:ea typeface="楷体_GB2312" pitchFamily="49" charset="-122"/>
                <a:cs typeface="Times New Roman" pitchFamily="18" charset="0"/>
              </a:rPr>
              <a:t> </a:t>
            </a:r>
            <a:r>
              <a:rPr lang="it-IT"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0</a:t>
            </a:r>
            <a:r>
              <a:rPr lang="zh-CN" altLang="en-US" dirty="0">
                <a:latin typeface="Times New Roman" pitchFamily="18" charset="0"/>
                <a:cs typeface="Times New Roman" pitchFamily="18" charset="0"/>
              </a:rPr>
              <a:t>，</a:t>
            </a:r>
            <a:r>
              <a:rPr lang="en-US" altLang="zh-CN" i="1" dirty="0">
                <a:latin typeface="Times New Roman" pitchFamily="18" charset="0"/>
                <a:ea typeface="楷体_GB2312" pitchFamily="49" charset="-122"/>
                <a:cs typeface="Times New Roman" pitchFamily="18" charset="0"/>
              </a:rPr>
              <a:t> a</a:t>
            </a:r>
            <a:r>
              <a:rPr lang="en-US" altLang="zh-CN" baseline="-25000" dirty="0">
                <a:latin typeface="Times New Roman" pitchFamily="18" charset="0"/>
                <a:ea typeface="楷体_GB2312" pitchFamily="49" charset="-122"/>
                <a:cs typeface="Times New Roman" pitchFamily="18" charset="0"/>
              </a:rPr>
              <a:t>1</a:t>
            </a:r>
            <a:r>
              <a:rPr lang="en-US" altLang="zh-CN" i="1" baseline="-25000" dirty="0">
                <a:latin typeface="Times New Roman" pitchFamily="18" charset="0"/>
                <a:ea typeface="楷体_GB2312" pitchFamily="49" charset="-122"/>
                <a:cs typeface="Times New Roman" pitchFamily="18" charset="0"/>
              </a:rPr>
              <a:t> </a:t>
            </a:r>
            <a:r>
              <a:rPr lang="it-IT"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 ，</a:t>
            </a:r>
            <a:r>
              <a:rPr lang="en-US" altLang="zh-CN" i="1" dirty="0">
                <a:latin typeface="Times New Roman" pitchFamily="18" charset="0"/>
                <a:ea typeface="楷体_GB2312" pitchFamily="49" charset="-122"/>
                <a:cs typeface="Times New Roman" pitchFamily="18" charset="0"/>
              </a:rPr>
              <a:t> a</a:t>
            </a:r>
            <a:r>
              <a:rPr lang="en-US" altLang="zh-CN" i="1" baseline="-25000" dirty="0">
                <a:latin typeface="Times New Roman" pitchFamily="18" charset="0"/>
                <a:ea typeface="楷体_GB2312" pitchFamily="49" charset="-122"/>
                <a:cs typeface="Times New Roman" pitchFamily="18" charset="0"/>
              </a:rPr>
              <a:t>k</a:t>
            </a:r>
            <a:r>
              <a:rPr lang="en-US" altLang="zh-CN" baseline="-25000" dirty="0">
                <a:latin typeface="Times New Roman" pitchFamily="18" charset="0"/>
                <a:ea typeface="楷体_GB2312" pitchFamily="49" charset="-122"/>
                <a:cs typeface="Times New Roman" pitchFamily="18" charset="0"/>
              </a:rPr>
              <a:t>-1</a:t>
            </a:r>
            <a:r>
              <a:rPr lang="en-US" altLang="zh-CN" i="1" baseline="-25000" dirty="0">
                <a:latin typeface="Times New Roman" pitchFamily="18" charset="0"/>
                <a:ea typeface="楷体_GB2312" pitchFamily="49" charset="-122"/>
                <a:cs typeface="Times New Roman" pitchFamily="18" charset="0"/>
              </a:rPr>
              <a:t> </a:t>
            </a:r>
            <a:r>
              <a:rPr lang="it-IT"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i="1" baseline="-25000" dirty="0">
                <a:latin typeface="Times New Roman" pitchFamily="18" charset="0"/>
                <a:ea typeface="楷体_GB2312" pitchFamily="49" charset="-122"/>
                <a:cs typeface="Times New Roman" pitchFamily="18" charset="0"/>
              </a:rPr>
              <a:t>k</a:t>
            </a:r>
            <a:r>
              <a:rPr lang="en-US" altLang="zh-CN" baseline="-25000" dirty="0">
                <a:latin typeface="Times New Roman" pitchFamily="18" charset="0"/>
                <a:ea typeface="楷体_GB2312" pitchFamily="49" charset="-122"/>
                <a:cs typeface="Times New Roman" pitchFamily="18" charset="0"/>
              </a:rPr>
              <a:t>-1</a:t>
            </a:r>
          </a:p>
          <a:p>
            <a:pPr>
              <a:defRPr/>
            </a:pPr>
            <a:endParaRPr lang="en-US" altLang="zh-CN" baseline="-25000" dirty="0">
              <a:latin typeface="Times New Roman" pitchFamily="18" charset="0"/>
              <a:ea typeface="楷体_GB2312" pitchFamily="49" charset="-122"/>
              <a:cs typeface="Times New Roman" pitchFamily="18" charset="0"/>
            </a:endParaRPr>
          </a:p>
          <a:p>
            <a:pPr>
              <a:defRPr/>
            </a:pPr>
            <a:r>
              <a:rPr lang="zh-CN" altLang="en-US" dirty="0">
                <a:latin typeface="Times New Roman" pitchFamily="18" charset="0"/>
                <a:ea typeface="楷体_GB2312" pitchFamily="49" charset="-122"/>
                <a:cs typeface="Times New Roman" pitchFamily="18" charset="0"/>
              </a:rPr>
              <a:t>例</a:t>
            </a:r>
            <a:r>
              <a:rPr lang="en-US" altLang="zh-CN" dirty="0">
                <a:latin typeface="Times New Roman" pitchFamily="18" charset="0"/>
                <a:ea typeface="楷体_GB2312" pitchFamily="49" charset="-122"/>
                <a:cs typeface="Times New Roman" pitchFamily="18" charset="0"/>
              </a:rPr>
              <a:t>1 </a:t>
            </a:r>
            <a:r>
              <a:rPr lang="en-US" altLang="zh-CN" dirty="0" err="1">
                <a:latin typeface="Times New Roman" pitchFamily="18" charset="0"/>
                <a:cs typeface="Times New Roman" pitchFamily="18" charset="0"/>
              </a:rPr>
              <a:t>P</a:t>
            </a:r>
            <a:r>
              <a:rPr lang="en-US" altLang="zh-CN" i="1" baseline="-25000" dirty="0" err="1">
                <a:latin typeface="Times New Roman" pitchFamily="18" charset="0"/>
                <a:cs typeface="Times New Roman" pitchFamily="18" charset="0"/>
              </a:rPr>
              <a:t>n</a:t>
            </a:r>
            <a:r>
              <a:rPr lang="en-US" altLang="zh-CN" dirty="0">
                <a:latin typeface="Times New Roman" pitchFamily="18" charset="0"/>
                <a:cs typeface="Times New Roman" pitchFamily="18" charset="0"/>
              </a:rPr>
              <a:t>= (1.11)P</a:t>
            </a:r>
            <a:r>
              <a:rPr lang="en-US" altLang="zh-CN" i="1" baseline="-25000" dirty="0">
                <a:latin typeface="Times New Roman" pitchFamily="18" charset="0"/>
                <a:cs typeface="Times New Roman" pitchFamily="18" charset="0"/>
              </a:rPr>
              <a:t>n</a:t>
            </a:r>
            <a:r>
              <a:rPr lang="en-US" altLang="zh-CN" baseline="-25000" dirty="0">
                <a:latin typeface="Times New Roman" pitchFamily="18" charset="0"/>
                <a:cs typeface="Times New Roman" pitchFamily="18" charset="0"/>
              </a:rPr>
              <a:t>-1</a:t>
            </a:r>
            <a:endParaRPr lang="en-US" altLang="zh-CN" dirty="0">
              <a:latin typeface="Times New Roman" pitchFamily="18" charset="0"/>
              <a:ea typeface="楷体_GB2312" pitchFamily="49" charset="-122"/>
              <a:cs typeface="Times New Roman" pitchFamily="18" charset="0"/>
            </a:endParaRPr>
          </a:p>
          <a:p>
            <a:pPr>
              <a:buFont typeface="Wingdings" pitchFamily="2" charset="2"/>
              <a:buNone/>
              <a:defRPr/>
            </a:pPr>
            <a:r>
              <a:rPr lang="zh-CN" altLang="en-US" dirty="0">
                <a:latin typeface="Times New Roman" pitchFamily="18" charset="0"/>
                <a:cs typeface="Times New Roman" pitchFamily="18" charset="0"/>
              </a:rPr>
              <a:t>           </a:t>
            </a:r>
            <a:r>
              <a:rPr lang="en-US" altLang="zh-CN" i="1" dirty="0">
                <a:latin typeface="Times New Roman" pitchFamily="18" charset="0"/>
                <a:ea typeface="楷体_GB2312" pitchFamily="49" charset="-122"/>
                <a:cs typeface="Times New Roman" pitchFamily="18" charset="0"/>
              </a:rPr>
              <a:t>f</a:t>
            </a:r>
            <a:r>
              <a:rPr lang="en-US" altLang="zh-CN" i="1" baseline="-25000"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f</a:t>
            </a:r>
            <a:r>
              <a:rPr lang="en-US" altLang="zh-CN" i="1" baseline="-25000" dirty="0">
                <a:latin typeface="Times New Roman" pitchFamily="18" charset="0"/>
                <a:cs typeface="Times New Roman" pitchFamily="18" charset="0"/>
              </a:rPr>
              <a:t>n</a:t>
            </a:r>
            <a:r>
              <a:rPr lang="en-US" altLang="zh-CN" baseline="-25000" dirty="0">
                <a:latin typeface="Times New Roman" pitchFamily="18" charset="0"/>
                <a:cs typeface="Times New Roman" pitchFamily="18" charset="0"/>
              </a:rPr>
              <a:t>-1 </a:t>
            </a:r>
            <a:r>
              <a:rPr lang="it-IT" altLang="zh-CN" dirty="0">
                <a:latin typeface="Times New Roman" pitchFamily="18" charset="0"/>
                <a:cs typeface="Times New Roman" pitchFamily="18" charset="0"/>
              </a:rPr>
              <a:t>+</a:t>
            </a:r>
            <a:r>
              <a:rPr lang="en-US" altLang="zh-CN" baseline="-25000" dirty="0">
                <a:latin typeface="Times New Roman" pitchFamily="18" charset="0"/>
                <a:cs typeface="Times New Roman" pitchFamily="18" charset="0"/>
              </a:rPr>
              <a:t> </a:t>
            </a:r>
            <a:r>
              <a:rPr lang="en-US" altLang="zh-CN" i="1" dirty="0">
                <a:latin typeface="Times New Roman" pitchFamily="18" charset="0"/>
                <a:cs typeface="Times New Roman" pitchFamily="18" charset="0"/>
              </a:rPr>
              <a:t>f</a:t>
            </a:r>
            <a:r>
              <a:rPr lang="en-US" altLang="zh-CN" i="1" baseline="-25000" dirty="0">
                <a:latin typeface="Times New Roman" pitchFamily="18" charset="0"/>
                <a:cs typeface="Times New Roman" pitchFamily="18" charset="0"/>
              </a:rPr>
              <a:t>n</a:t>
            </a:r>
            <a:r>
              <a:rPr lang="en-US" altLang="zh-CN" baseline="-25000" dirty="0">
                <a:latin typeface="Times New Roman" pitchFamily="18" charset="0"/>
                <a:cs typeface="Times New Roman" pitchFamily="18" charset="0"/>
              </a:rPr>
              <a:t>-2</a:t>
            </a:r>
            <a:endParaRPr lang="en-US" altLang="zh-CN" dirty="0">
              <a:latin typeface="Times New Roman" pitchFamily="18" charset="0"/>
              <a:ea typeface="楷体_GB2312" pitchFamily="49" charset="-122"/>
              <a:cs typeface="Times New Roman" pitchFamily="18" charset="0"/>
            </a:endParaRPr>
          </a:p>
          <a:p>
            <a:pPr lvl="2" eaLnBrk="1" hangingPunct="1">
              <a:lnSpc>
                <a:spcPct val="120000"/>
              </a:lnSpc>
              <a:buFont typeface="Wingdings" pitchFamily="2" charset="2"/>
              <a:buNone/>
              <a:defRPr/>
            </a:pPr>
            <a:r>
              <a:rPr lang="en-US" altLang="zh-CN" sz="2800" dirty="0">
                <a:effectLst>
                  <a:outerShdw blurRad="38100" dist="38100" dir="2700000" algn="tl">
                    <a:srgbClr val="C0C0C0"/>
                  </a:outerShdw>
                </a:effectLst>
                <a:latin typeface="Times New Roman" pitchFamily="18" charset="0"/>
                <a:cs typeface="Times New Roman" pitchFamily="18" charset="0"/>
              </a:rPr>
              <a:t>   </a:t>
            </a:r>
            <a:r>
              <a:rPr lang="en-US" altLang="zh-CN" sz="2800" i="1" dirty="0">
                <a:latin typeface="Times New Roman" pitchFamily="18" charset="0"/>
                <a:ea typeface="楷体_GB2312" pitchFamily="49" charset="-122"/>
                <a:cs typeface="Times New Roman" pitchFamily="18" charset="0"/>
              </a:rPr>
              <a:t>a</a:t>
            </a:r>
            <a:r>
              <a:rPr lang="en-US" altLang="zh-CN" sz="2800" i="1" baseline="-25000" dirty="0">
                <a:latin typeface="Times New Roman" pitchFamily="18" charset="0"/>
                <a:ea typeface="楷体_GB2312" pitchFamily="49" charset="-122"/>
                <a:cs typeface="Times New Roman" pitchFamily="18" charset="0"/>
              </a:rPr>
              <a:t>n</a:t>
            </a:r>
            <a:r>
              <a:rPr lang="en-US" altLang="zh-CN" sz="2800" dirty="0">
                <a:latin typeface="Times New Roman" pitchFamily="18" charset="0"/>
                <a:ea typeface="楷体_GB2312" pitchFamily="49" charset="-122"/>
                <a:cs typeface="Times New Roman" pitchFamily="18" charset="0"/>
              </a:rPr>
              <a:t>=2</a:t>
            </a:r>
            <a:r>
              <a:rPr lang="en-US" altLang="zh-CN" sz="2800" i="1" dirty="0">
                <a:latin typeface="Times New Roman" pitchFamily="18" charset="0"/>
                <a:ea typeface="楷体_GB2312" pitchFamily="49" charset="-122"/>
                <a:cs typeface="Times New Roman" pitchFamily="18" charset="0"/>
              </a:rPr>
              <a:t>a</a:t>
            </a:r>
            <a:r>
              <a:rPr lang="en-US" altLang="zh-CN" sz="2800" i="1" baseline="-25000" dirty="0">
                <a:latin typeface="Times New Roman" pitchFamily="18" charset="0"/>
                <a:ea typeface="楷体_GB2312" pitchFamily="49" charset="-122"/>
                <a:cs typeface="Times New Roman" pitchFamily="18" charset="0"/>
              </a:rPr>
              <a:t>n</a:t>
            </a:r>
            <a:r>
              <a:rPr lang="en-US" altLang="zh-CN" sz="2800" baseline="-25000" dirty="0">
                <a:latin typeface="Times New Roman" pitchFamily="18" charset="0"/>
                <a:ea typeface="楷体_GB2312" pitchFamily="49" charset="-122"/>
                <a:cs typeface="Times New Roman" pitchFamily="18" charset="0"/>
              </a:rPr>
              <a:t>-1</a:t>
            </a:r>
            <a:r>
              <a:rPr lang="en-US" altLang="zh-CN" sz="2800" dirty="0">
                <a:latin typeface="Times New Roman" pitchFamily="18" charset="0"/>
                <a:ea typeface="楷体_GB2312" pitchFamily="49" charset="-122"/>
                <a:cs typeface="Times New Roman" pitchFamily="18" charset="0"/>
              </a:rPr>
              <a:t>+</a:t>
            </a:r>
            <a:r>
              <a:rPr lang="en-US" altLang="zh-CN" sz="2800" i="1" dirty="0">
                <a:latin typeface="Times New Roman" pitchFamily="18" charset="0"/>
                <a:ea typeface="楷体_GB2312" pitchFamily="49" charset="-122"/>
                <a:cs typeface="Times New Roman" pitchFamily="18" charset="0"/>
              </a:rPr>
              <a:t>a</a:t>
            </a:r>
            <a:r>
              <a:rPr lang="en-US" altLang="zh-CN" sz="2800" i="1" baseline="-25000" dirty="0">
                <a:latin typeface="Times New Roman" pitchFamily="18" charset="0"/>
                <a:ea typeface="楷体_GB2312" pitchFamily="49" charset="-122"/>
                <a:cs typeface="Times New Roman" pitchFamily="18" charset="0"/>
              </a:rPr>
              <a:t>n</a:t>
            </a:r>
            <a:r>
              <a:rPr lang="en-US" altLang="zh-CN" sz="2800" baseline="-25000" dirty="0">
                <a:latin typeface="Times New Roman" pitchFamily="18" charset="0"/>
                <a:ea typeface="楷体_GB2312" pitchFamily="49" charset="-122"/>
                <a:cs typeface="Times New Roman" pitchFamily="18" charset="0"/>
              </a:rPr>
              <a:t>-5</a:t>
            </a:r>
            <a:endParaRPr lang="zh-CN" altLang="en-US" sz="2800" dirty="0">
              <a:latin typeface="Times New Roman" pitchFamily="18" charset="0"/>
              <a:ea typeface="楷体_GB2312" pitchFamily="49" charset="-122"/>
              <a:cs typeface="Times New Roman" pitchFamily="18" charset="0"/>
            </a:endParaRPr>
          </a:p>
          <a:p>
            <a:pPr eaLnBrk="1" hangingPunct="1">
              <a:lnSpc>
                <a:spcPct val="120000"/>
              </a:lnSpc>
              <a:defRPr/>
            </a:pPr>
            <a:r>
              <a:rPr lang="zh-CN" altLang="en-US" dirty="0">
                <a:latin typeface="Times New Roman" pitchFamily="18" charset="0"/>
                <a:ea typeface="楷体_GB2312" pitchFamily="49" charset="-122"/>
                <a:cs typeface="Times New Roman" pitchFamily="18" charset="0"/>
              </a:rPr>
              <a:t>例</a:t>
            </a:r>
            <a:r>
              <a:rPr lang="en-US" altLang="zh-CN" dirty="0">
                <a:latin typeface="Times New Roman" pitchFamily="18" charset="0"/>
                <a:ea typeface="楷体_GB2312" pitchFamily="49" charset="-122"/>
                <a:cs typeface="Times New Roman" pitchFamily="18" charset="0"/>
              </a:rPr>
              <a:t>2  </a:t>
            </a:r>
            <a:r>
              <a:rPr lang="en-US" altLang="zh-CN" i="1" dirty="0">
                <a:latin typeface="Times New Roman" pitchFamily="18" charset="0"/>
                <a:ea typeface="楷体_GB2312" pitchFamily="49" charset="-122"/>
                <a:cs typeface="Times New Roman" pitchFamily="18" charset="0"/>
              </a:rPr>
              <a:t>a</a:t>
            </a:r>
            <a:r>
              <a:rPr lang="en-US" altLang="zh-CN" i="1" baseline="-25000" dirty="0">
                <a:latin typeface="Times New Roman" pitchFamily="18" charset="0"/>
                <a:ea typeface="楷体_GB2312" pitchFamily="49" charset="-122"/>
                <a:cs typeface="Times New Roman" pitchFamily="18" charset="0"/>
              </a:rPr>
              <a:t>n</a:t>
            </a:r>
            <a:r>
              <a:rPr lang="en-US" altLang="zh-CN" dirty="0">
                <a:latin typeface="Times New Roman" pitchFamily="18" charset="0"/>
                <a:ea typeface="楷体_GB2312" pitchFamily="49" charset="-122"/>
                <a:cs typeface="Times New Roman" pitchFamily="18" charset="0"/>
              </a:rPr>
              <a:t>=</a:t>
            </a:r>
            <a:r>
              <a:rPr lang="en-US" altLang="zh-CN" i="1" dirty="0">
                <a:latin typeface="Times New Roman" pitchFamily="18" charset="0"/>
                <a:ea typeface="楷体_GB2312" pitchFamily="49" charset="-122"/>
                <a:cs typeface="Times New Roman" pitchFamily="18" charset="0"/>
              </a:rPr>
              <a:t>a</a:t>
            </a:r>
            <a:r>
              <a:rPr lang="en-US" altLang="zh-CN" i="1" baseline="-25000" dirty="0">
                <a:latin typeface="Times New Roman" pitchFamily="18" charset="0"/>
                <a:ea typeface="楷体_GB2312" pitchFamily="49" charset="-122"/>
                <a:cs typeface="Times New Roman" pitchFamily="18" charset="0"/>
              </a:rPr>
              <a:t>n</a:t>
            </a:r>
            <a:r>
              <a:rPr lang="en-US" altLang="zh-CN" baseline="-25000" dirty="0">
                <a:latin typeface="Times New Roman" pitchFamily="18" charset="0"/>
                <a:ea typeface="楷体_GB2312" pitchFamily="49" charset="-122"/>
                <a:cs typeface="Times New Roman" pitchFamily="18" charset="0"/>
              </a:rPr>
              <a:t>-1</a:t>
            </a:r>
            <a:r>
              <a:rPr lang="en-US" altLang="zh-CN" dirty="0">
                <a:latin typeface="Times New Roman" pitchFamily="18" charset="0"/>
                <a:ea typeface="楷体_GB2312" pitchFamily="49" charset="-122"/>
                <a:cs typeface="Times New Roman" pitchFamily="18" charset="0"/>
              </a:rPr>
              <a:t>+</a:t>
            </a:r>
            <a:r>
              <a:rPr lang="en-US" altLang="zh-CN" i="1" dirty="0">
                <a:latin typeface="Times New Roman" pitchFamily="18" charset="0"/>
                <a:ea typeface="楷体_GB2312" pitchFamily="49" charset="-122"/>
                <a:cs typeface="Times New Roman" pitchFamily="18" charset="0"/>
              </a:rPr>
              <a:t>a</a:t>
            </a:r>
            <a:r>
              <a:rPr lang="en-US" altLang="zh-CN" i="1" baseline="-25000" dirty="0">
                <a:latin typeface="Times New Roman" pitchFamily="18" charset="0"/>
                <a:ea typeface="楷体_GB2312" pitchFamily="49" charset="-122"/>
                <a:cs typeface="Times New Roman" pitchFamily="18" charset="0"/>
              </a:rPr>
              <a:t>n</a:t>
            </a:r>
            <a:r>
              <a:rPr lang="en-US" altLang="zh-CN" baseline="-25000" dirty="0">
                <a:latin typeface="Times New Roman" pitchFamily="18" charset="0"/>
                <a:ea typeface="楷体_GB2312" pitchFamily="49" charset="-122"/>
                <a:cs typeface="Times New Roman" pitchFamily="18" charset="0"/>
              </a:rPr>
              <a:t>-2</a:t>
            </a:r>
            <a:r>
              <a:rPr lang="en-US" altLang="zh-CN" baseline="30000" dirty="0">
                <a:latin typeface="Times New Roman" pitchFamily="18" charset="0"/>
                <a:ea typeface="楷体_GB2312" pitchFamily="49" charset="-122"/>
                <a:cs typeface="Times New Roman" pitchFamily="18" charset="0"/>
              </a:rPr>
              <a:t>2        </a:t>
            </a:r>
            <a:r>
              <a:rPr lang="en-US" altLang="zh-CN" dirty="0" err="1">
                <a:latin typeface="Times New Roman" pitchFamily="18" charset="0"/>
                <a:ea typeface="楷体_GB2312" pitchFamily="49" charset="-122"/>
                <a:cs typeface="Times New Roman" pitchFamily="18" charset="0"/>
              </a:rPr>
              <a:t>H</a:t>
            </a:r>
            <a:r>
              <a:rPr lang="en-US" altLang="zh-CN" i="1" baseline="-25000" dirty="0" err="1">
                <a:latin typeface="Times New Roman" pitchFamily="18" charset="0"/>
                <a:ea typeface="楷体_GB2312" pitchFamily="49" charset="-122"/>
                <a:cs typeface="Times New Roman" pitchFamily="18" charset="0"/>
              </a:rPr>
              <a:t>n</a:t>
            </a:r>
            <a:r>
              <a:rPr lang="en-US" altLang="zh-CN" dirty="0">
                <a:latin typeface="Times New Roman" pitchFamily="18" charset="0"/>
                <a:ea typeface="楷体_GB2312" pitchFamily="49" charset="-122"/>
                <a:cs typeface="Times New Roman" pitchFamily="18" charset="0"/>
              </a:rPr>
              <a:t>=2H</a:t>
            </a:r>
            <a:r>
              <a:rPr lang="en-US" altLang="zh-CN" i="1" baseline="-25000" dirty="0">
                <a:latin typeface="Times New Roman" pitchFamily="18" charset="0"/>
                <a:ea typeface="楷体_GB2312" pitchFamily="49" charset="-122"/>
                <a:cs typeface="Times New Roman" pitchFamily="18" charset="0"/>
              </a:rPr>
              <a:t>n</a:t>
            </a:r>
            <a:r>
              <a:rPr lang="en-US" altLang="zh-CN" baseline="-25000" dirty="0">
                <a:latin typeface="Times New Roman" pitchFamily="18" charset="0"/>
                <a:ea typeface="楷体_GB2312" pitchFamily="49" charset="-122"/>
                <a:cs typeface="Times New Roman" pitchFamily="18" charset="0"/>
              </a:rPr>
              <a:t>-1</a:t>
            </a:r>
            <a:r>
              <a:rPr lang="en-US" altLang="zh-CN" dirty="0">
                <a:latin typeface="Times New Roman" pitchFamily="18" charset="0"/>
                <a:ea typeface="楷体_GB2312" pitchFamily="49" charset="-122"/>
                <a:cs typeface="Times New Roman" pitchFamily="18" charset="0"/>
              </a:rPr>
              <a:t>+1      </a:t>
            </a:r>
            <a:r>
              <a:rPr lang="en-US" altLang="zh-CN" dirty="0" err="1">
                <a:latin typeface="Times New Roman" pitchFamily="18" charset="0"/>
                <a:ea typeface="楷体_GB2312" pitchFamily="49" charset="-122"/>
                <a:cs typeface="Times New Roman" pitchFamily="18" charset="0"/>
              </a:rPr>
              <a:t>B</a:t>
            </a:r>
            <a:r>
              <a:rPr lang="en-US" altLang="zh-CN" i="1" baseline="-25000" dirty="0" err="1">
                <a:latin typeface="Times New Roman" pitchFamily="18" charset="0"/>
                <a:ea typeface="楷体_GB2312" pitchFamily="49" charset="-122"/>
                <a:cs typeface="Times New Roman" pitchFamily="18" charset="0"/>
              </a:rPr>
              <a:t>n</a:t>
            </a:r>
            <a:r>
              <a:rPr lang="en-US" altLang="zh-CN" dirty="0">
                <a:latin typeface="Times New Roman" pitchFamily="18" charset="0"/>
                <a:ea typeface="楷体_GB2312" pitchFamily="49" charset="-122"/>
                <a:cs typeface="Times New Roman" pitchFamily="18" charset="0"/>
              </a:rPr>
              <a:t>=</a:t>
            </a:r>
            <a:r>
              <a:rPr lang="en-US" altLang="zh-CN" i="1" dirty="0">
                <a:latin typeface="Times New Roman" pitchFamily="18" charset="0"/>
                <a:ea typeface="楷体_GB2312" pitchFamily="49" charset="-122"/>
                <a:cs typeface="Times New Roman" pitchFamily="18" charset="0"/>
              </a:rPr>
              <a:t>n</a:t>
            </a:r>
            <a:r>
              <a:rPr lang="en-US" altLang="zh-CN" dirty="0">
                <a:latin typeface="Times New Roman" pitchFamily="18" charset="0"/>
                <a:ea typeface="楷体_GB2312" pitchFamily="49" charset="-122"/>
                <a:cs typeface="Times New Roman" pitchFamily="18" charset="0"/>
              </a:rPr>
              <a:t>B</a:t>
            </a:r>
            <a:r>
              <a:rPr lang="en-US" altLang="zh-CN" i="1" baseline="-25000" dirty="0">
                <a:latin typeface="Times New Roman" pitchFamily="18" charset="0"/>
                <a:ea typeface="楷体_GB2312" pitchFamily="49" charset="-122"/>
                <a:cs typeface="Times New Roman" pitchFamily="18" charset="0"/>
              </a:rPr>
              <a:t>n</a:t>
            </a:r>
            <a:r>
              <a:rPr lang="en-US" altLang="zh-CN" baseline="-25000" dirty="0">
                <a:latin typeface="Times New Roman" pitchFamily="18" charset="0"/>
                <a:ea typeface="楷体_GB2312" pitchFamily="49" charset="-122"/>
                <a:cs typeface="Times New Roman" pitchFamily="18" charset="0"/>
              </a:rPr>
              <a:t>-1    </a:t>
            </a:r>
            <a:r>
              <a:rPr lang="zh-CN" altLang="en-US" dirty="0">
                <a:latin typeface="Times New Roman" pitchFamily="18" charset="0"/>
                <a:ea typeface="楷体_GB2312" pitchFamily="49" charset="-122"/>
                <a:cs typeface="Times New Roman" pitchFamily="18" charset="0"/>
              </a:rPr>
              <a:t>？？</a:t>
            </a:r>
            <a:endParaRPr lang="en-US" altLang="zh-CN" dirty="0">
              <a:latin typeface="Times New Roman" pitchFamily="18" charset="0"/>
              <a:ea typeface="楷体_GB2312" pitchFamily="49" charset="-122"/>
              <a:cs typeface="Times New Roman" pitchFamily="18" charset="0"/>
            </a:endParaRPr>
          </a:p>
          <a:p>
            <a:pPr eaLnBrk="1" hangingPunct="1">
              <a:lnSpc>
                <a:spcPct val="120000"/>
              </a:lnSpc>
              <a:buFont typeface="Wingdings" pitchFamily="2" charset="2"/>
              <a:buNone/>
              <a:defRPr/>
            </a:pPr>
            <a:r>
              <a:rPr lang="en-US" altLang="zh-CN" dirty="0">
                <a:latin typeface="Times New Roman" pitchFamily="18" charset="0"/>
                <a:ea typeface="楷体_GB2312" pitchFamily="49" charset="-122"/>
                <a:cs typeface="Times New Roman" pitchFamily="18" charset="0"/>
              </a:rPr>
              <a:t>            </a:t>
            </a:r>
            <a:r>
              <a:rPr lang="zh-CN" altLang="en-US"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不是线性         不是齐次          不是常系数</a:t>
            </a:r>
            <a:endParaRPr lang="en-US" altLang="zh-CN"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p:txBody>
      </p:sp>
      <p:sp>
        <p:nvSpPr>
          <p:cNvPr id="4" name="矩形 3"/>
          <p:cNvSpPr/>
          <p:nvPr/>
        </p:nvSpPr>
        <p:spPr>
          <a:xfrm>
            <a:off x="5058229" y="3948670"/>
            <a:ext cx="4314001" cy="523220"/>
          </a:xfrm>
          <a:prstGeom prst="rect">
            <a:avLst/>
          </a:prstGeom>
        </p:spPr>
        <p:txBody>
          <a:bodyPr wrap="none">
            <a:spAutoFit/>
          </a:bodyPr>
          <a:lstStyle/>
          <a:p>
            <a:r>
              <a:rPr lang="zh-CN" altLang="en-US" dirty="0">
                <a:solidFill>
                  <a:srgbClr val="0070C0"/>
                </a:solidFill>
                <a:effectLst>
                  <a:outerShdw blurRad="38100" dist="38100" dir="2700000" algn="tl">
                    <a:srgbClr val="000000">
                      <a:alpha val="43137"/>
                    </a:srgbClr>
                  </a:outerShdw>
                </a:effectLst>
                <a:ea typeface="楷体_GB2312" pitchFamily="49" charset="-122"/>
                <a:cs typeface="Times New Roman" pitchFamily="18" charset="0"/>
              </a:rPr>
              <a:t>为</a:t>
            </a:r>
            <a:r>
              <a:rPr lang="en-US" altLang="zh-CN" dirty="0">
                <a:solidFill>
                  <a:srgbClr val="0070C0"/>
                </a:solidFill>
                <a:effectLst>
                  <a:outerShdw blurRad="38100" dist="38100" dir="2700000" algn="tl">
                    <a:srgbClr val="000000">
                      <a:alpha val="43137"/>
                    </a:srgbClr>
                  </a:outerShdw>
                </a:effectLst>
                <a:ea typeface="楷体_GB2312" pitchFamily="49" charset="-122"/>
                <a:cs typeface="Times New Roman" pitchFamily="18" charset="0"/>
              </a:rPr>
              <a:t>1</a:t>
            </a:r>
            <a:r>
              <a:rPr lang="zh-CN" altLang="en-US" dirty="0">
                <a:solidFill>
                  <a:srgbClr val="0070C0"/>
                </a:solidFill>
                <a:effectLst>
                  <a:outerShdw blurRad="38100" dist="38100" dir="2700000" algn="tl">
                    <a:srgbClr val="000000">
                      <a:alpha val="43137"/>
                    </a:srgbClr>
                  </a:outerShdw>
                </a:effectLst>
                <a:ea typeface="楷体_GB2312" pitchFamily="49" charset="-122"/>
                <a:cs typeface="Times New Roman" pitchFamily="18" charset="0"/>
              </a:rPr>
              <a:t>阶的线性齐次递推关系</a:t>
            </a:r>
            <a:endParaRPr lang="zh-CN" altLang="en-US" dirty="0">
              <a:solidFill>
                <a:srgbClr val="0070C0"/>
              </a:solidFill>
              <a:effectLst>
                <a:outerShdw blurRad="38100" dist="38100" dir="2700000" algn="tl">
                  <a:srgbClr val="000000">
                    <a:alpha val="43137"/>
                  </a:srgbClr>
                </a:outerShdw>
              </a:effectLst>
            </a:endParaRPr>
          </a:p>
        </p:txBody>
      </p:sp>
      <p:sp>
        <p:nvSpPr>
          <p:cNvPr id="5" name="矩形 4"/>
          <p:cNvSpPr/>
          <p:nvPr/>
        </p:nvSpPr>
        <p:spPr>
          <a:xfrm>
            <a:off x="5058229" y="4476952"/>
            <a:ext cx="4314001" cy="523220"/>
          </a:xfrm>
          <a:prstGeom prst="rect">
            <a:avLst/>
          </a:prstGeom>
        </p:spPr>
        <p:txBody>
          <a:bodyPr wrap="none">
            <a:spAutoFit/>
          </a:bodyPr>
          <a:lstStyle/>
          <a:p>
            <a:r>
              <a:rPr lang="zh-CN" altLang="en-US" dirty="0">
                <a:solidFill>
                  <a:srgbClr val="0070C0"/>
                </a:solidFill>
                <a:effectLst>
                  <a:outerShdw blurRad="38100" dist="38100" dir="2700000" algn="tl">
                    <a:srgbClr val="000000">
                      <a:alpha val="43137"/>
                    </a:srgbClr>
                  </a:outerShdw>
                </a:effectLst>
                <a:ea typeface="楷体_GB2312" pitchFamily="49" charset="-122"/>
                <a:cs typeface="Times New Roman" pitchFamily="18" charset="0"/>
              </a:rPr>
              <a:t>为</a:t>
            </a:r>
            <a:r>
              <a:rPr lang="en-US" altLang="zh-CN" dirty="0">
                <a:solidFill>
                  <a:srgbClr val="0070C0"/>
                </a:solidFill>
                <a:effectLst>
                  <a:outerShdw blurRad="38100" dist="38100" dir="2700000" algn="tl">
                    <a:srgbClr val="000000">
                      <a:alpha val="43137"/>
                    </a:srgbClr>
                  </a:outerShdw>
                </a:effectLst>
                <a:ea typeface="楷体_GB2312" pitchFamily="49" charset="-122"/>
                <a:cs typeface="Times New Roman" pitchFamily="18" charset="0"/>
              </a:rPr>
              <a:t>2</a:t>
            </a:r>
            <a:r>
              <a:rPr lang="zh-CN" altLang="en-US" dirty="0">
                <a:solidFill>
                  <a:srgbClr val="0070C0"/>
                </a:solidFill>
                <a:effectLst>
                  <a:outerShdw blurRad="38100" dist="38100" dir="2700000" algn="tl">
                    <a:srgbClr val="000000">
                      <a:alpha val="43137"/>
                    </a:srgbClr>
                  </a:outerShdw>
                </a:effectLst>
                <a:ea typeface="楷体_GB2312" pitchFamily="49" charset="-122"/>
                <a:cs typeface="Times New Roman" pitchFamily="18" charset="0"/>
              </a:rPr>
              <a:t>阶的线性齐次递推关系</a:t>
            </a:r>
            <a:endParaRPr lang="zh-CN" altLang="en-US" dirty="0">
              <a:solidFill>
                <a:srgbClr val="0070C0"/>
              </a:solidFill>
              <a:effectLst>
                <a:outerShdw blurRad="38100" dist="38100" dir="2700000" algn="tl">
                  <a:srgbClr val="000000">
                    <a:alpha val="43137"/>
                  </a:srgbClr>
                </a:outerShdw>
              </a:effectLst>
            </a:endParaRPr>
          </a:p>
        </p:txBody>
      </p:sp>
      <p:sp>
        <p:nvSpPr>
          <p:cNvPr id="6" name="矩形 5"/>
          <p:cNvSpPr/>
          <p:nvPr/>
        </p:nvSpPr>
        <p:spPr>
          <a:xfrm>
            <a:off x="5058229" y="5029200"/>
            <a:ext cx="4314001" cy="523220"/>
          </a:xfrm>
          <a:prstGeom prst="rect">
            <a:avLst/>
          </a:prstGeom>
        </p:spPr>
        <p:txBody>
          <a:bodyPr wrap="none">
            <a:spAutoFit/>
          </a:bodyPr>
          <a:lstStyle/>
          <a:p>
            <a:r>
              <a:rPr lang="zh-CN" altLang="en-US" dirty="0">
                <a:solidFill>
                  <a:srgbClr val="0070C0"/>
                </a:solidFill>
                <a:effectLst>
                  <a:outerShdw blurRad="38100" dist="38100" dir="2700000" algn="tl">
                    <a:srgbClr val="000000">
                      <a:alpha val="43137"/>
                    </a:srgbClr>
                  </a:outerShdw>
                </a:effectLst>
                <a:ea typeface="楷体_GB2312" pitchFamily="49" charset="-122"/>
                <a:cs typeface="Times New Roman" pitchFamily="18" charset="0"/>
              </a:rPr>
              <a:t>为</a:t>
            </a:r>
            <a:r>
              <a:rPr lang="en-US" altLang="zh-CN" dirty="0">
                <a:solidFill>
                  <a:srgbClr val="0070C0"/>
                </a:solidFill>
                <a:effectLst>
                  <a:outerShdw blurRad="38100" dist="38100" dir="2700000" algn="tl">
                    <a:srgbClr val="000000">
                      <a:alpha val="43137"/>
                    </a:srgbClr>
                  </a:outerShdw>
                </a:effectLst>
                <a:ea typeface="楷体_GB2312" pitchFamily="49" charset="-122"/>
                <a:cs typeface="Times New Roman" pitchFamily="18" charset="0"/>
              </a:rPr>
              <a:t>5</a:t>
            </a:r>
            <a:r>
              <a:rPr lang="zh-CN" altLang="en-US" dirty="0">
                <a:solidFill>
                  <a:srgbClr val="0070C0"/>
                </a:solidFill>
                <a:effectLst>
                  <a:outerShdw blurRad="38100" dist="38100" dir="2700000" algn="tl">
                    <a:srgbClr val="000000">
                      <a:alpha val="43137"/>
                    </a:srgbClr>
                  </a:outerShdw>
                </a:effectLst>
                <a:ea typeface="楷体_GB2312" pitchFamily="49" charset="-122"/>
                <a:cs typeface="Times New Roman" pitchFamily="18" charset="0"/>
              </a:rPr>
              <a:t>阶的线性齐次递推关系</a:t>
            </a:r>
            <a:endParaRPr lang="zh-CN" altLang="en-US" dirty="0">
              <a:solidFill>
                <a:srgbClr val="0070C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trips(down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a:t>4.2 </a:t>
            </a:r>
            <a:r>
              <a:rPr lang="zh-CN" altLang="en-US" dirty="0"/>
              <a:t>求解递推关系</a:t>
            </a:r>
          </a:p>
        </p:txBody>
      </p:sp>
      <p:sp>
        <p:nvSpPr>
          <p:cNvPr id="19459" name="Rectangle 3"/>
          <p:cNvSpPr>
            <a:spLocks noGrp="1" noChangeArrowheads="1"/>
          </p:cNvSpPr>
          <p:nvPr>
            <p:ph type="body" idx="1"/>
          </p:nvPr>
        </p:nvSpPr>
        <p:spPr>
          <a:xfrm>
            <a:off x="911423" y="1412776"/>
            <a:ext cx="10723033" cy="5105400"/>
          </a:xfrm>
        </p:spPr>
        <p:txBody>
          <a:bodyPr/>
          <a:lstStyle/>
          <a:p>
            <a:pPr>
              <a:lnSpc>
                <a:spcPct val="120000"/>
              </a:lnSpc>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解常系数线性齐次递推关系基本方法</a:t>
            </a:r>
            <a:r>
              <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找</a:t>
            </a:r>
            <a:r>
              <a:rPr lang="en-US" altLang="zh-CN" b="1" i="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a</a:t>
            </a:r>
            <a:r>
              <a:rPr lang="en-US" altLang="zh-CN" b="1" i="1" baseline="-25000"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n</a:t>
            </a:r>
            <a:r>
              <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b="1" i="1" dirty="0" err="1">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b="1" i="1" baseline="30000" dirty="0" err="1">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n</a:t>
            </a: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的解</a:t>
            </a:r>
            <a:r>
              <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p>
          <a:p>
            <a:pPr lvl="1">
              <a:lnSpc>
                <a:spcPct val="130000"/>
              </a:lnSpc>
              <a:spcBef>
                <a:spcPts val="600"/>
              </a:spcBef>
              <a:defRPr/>
            </a:pPr>
            <a:r>
              <a:rPr lang="en-US" altLang="zh-CN" i="1" dirty="0">
                <a:latin typeface="Times New Roman" pitchFamily="18" charset="0"/>
                <a:cs typeface="Times New Roman" pitchFamily="18" charset="0"/>
              </a:rPr>
              <a:t>a</a:t>
            </a:r>
            <a:r>
              <a:rPr lang="en-US" altLang="zh-CN" i="1" baseline="-25000"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r</a:t>
            </a:r>
            <a:r>
              <a:rPr lang="en-US" altLang="zh-CN" i="1" baseline="30000" dirty="0" err="1">
                <a:latin typeface="Times New Roman" pitchFamily="18" charset="0"/>
                <a:cs typeface="Times New Roman" pitchFamily="18" charset="0"/>
              </a:rPr>
              <a:t>n</a:t>
            </a:r>
            <a:r>
              <a:rPr lang="zh-CN" altLang="en-US" dirty="0">
                <a:latin typeface="Times New Roman" pitchFamily="18" charset="0"/>
                <a:cs typeface="Times New Roman" pitchFamily="18" charset="0"/>
              </a:rPr>
              <a:t>是递推关系</a:t>
            </a:r>
            <a:r>
              <a:rPr lang="en-US" altLang="zh-CN" i="1" dirty="0">
                <a:latin typeface="Times New Roman" pitchFamily="18" charset="0"/>
                <a:ea typeface="楷体_GB2312" pitchFamily="49" charset="-122"/>
                <a:cs typeface="Times New Roman" pitchFamily="18" charset="0"/>
              </a:rPr>
              <a:t>a</a:t>
            </a:r>
            <a:r>
              <a:rPr lang="en-US" altLang="zh-CN" i="1" baseline="-25000" dirty="0">
                <a:latin typeface="Times New Roman" pitchFamily="18" charset="0"/>
                <a:ea typeface="楷体_GB2312" pitchFamily="49" charset="-122"/>
                <a:cs typeface="Times New Roman" pitchFamily="18" charset="0"/>
              </a:rPr>
              <a:t>n </a:t>
            </a:r>
            <a:r>
              <a:rPr lang="it-IT"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en-US" altLang="zh-CN" i="1" dirty="0">
                <a:latin typeface="Times New Roman" pitchFamily="18" charset="0"/>
                <a:ea typeface="楷体_GB2312" pitchFamily="49" charset="-122"/>
                <a:cs typeface="Times New Roman" pitchFamily="18" charset="0"/>
              </a:rPr>
              <a:t>a</a:t>
            </a:r>
            <a:r>
              <a:rPr lang="en-US" altLang="zh-CN" i="1" baseline="-25000" dirty="0">
                <a:latin typeface="Times New Roman" pitchFamily="18" charset="0"/>
                <a:ea typeface="楷体_GB2312" pitchFamily="49" charset="-122"/>
                <a:cs typeface="Times New Roman" pitchFamily="18" charset="0"/>
              </a:rPr>
              <a:t>n </a:t>
            </a:r>
            <a:r>
              <a:rPr lang="en-US" altLang="zh-CN" baseline="-25000" dirty="0">
                <a:latin typeface="Times New Roman" pitchFamily="18" charset="0"/>
                <a:ea typeface="楷体_GB2312" pitchFamily="49" charset="-122"/>
                <a:cs typeface="Times New Roman" pitchFamily="18" charset="0"/>
              </a:rPr>
              <a:t>-1</a:t>
            </a:r>
            <a:r>
              <a:rPr lang="it-IT" altLang="zh-CN" dirty="0">
                <a:latin typeface="Times New Roman" pitchFamily="18" charset="0"/>
                <a:cs typeface="Times New Roman" pitchFamily="18" charset="0"/>
              </a:rPr>
              <a:t> + </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2</a:t>
            </a:r>
            <a:r>
              <a:rPr lang="en-US" altLang="zh-CN" i="1" dirty="0">
                <a:latin typeface="Times New Roman" pitchFamily="18" charset="0"/>
                <a:ea typeface="楷体_GB2312" pitchFamily="49" charset="-122"/>
                <a:cs typeface="Times New Roman" pitchFamily="18" charset="0"/>
              </a:rPr>
              <a:t>a</a:t>
            </a:r>
            <a:r>
              <a:rPr lang="en-US" altLang="zh-CN" i="1" baseline="-25000" dirty="0">
                <a:latin typeface="Times New Roman" pitchFamily="18" charset="0"/>
                <a:ea typeface="楷体_GB2312" pitchFamily="49" charset="-122"/>
                <a:cs typeface="Times New Roman" pitchFamily="18" charset="0"/>
              </a:rPr>
              <a:t>n </a:t>
            </a:r>
            <a:r>
              <a:rPr lang="en-US" altLang="zh-CN" baseline="-25000" dirty="0">
                <a:latin typeface="Times New Roman" pitchFamily="18" charset="0"/>
                <a:ea typeface="楷体_GB2312" pitchFamily="49" charset="-122"/>
                <a:cs typeface="Times New Roman" pitchFamily="18" charset="0"/>
              </a:rPr>
              <a:t>-2</a:t>
            </a:r>
            <a:r>
              <a:rPr lang="it-IT" altLang="zh-CN" dirty="0">
                <a:latin typeface="Times New Roman" pitchFamily="18" charset="0"/>
                <a:cs typeface="Times New Roman" pitchFamily="18" charset="0"/>
              </a:rPr>
              <a:t> + </a:t>
            </a:r>
            <a:r>
              <a:rPr lang="en-US" altLang="zh-CN" dirty="0">
                <a:latin typeface="Times New Roman" pitchFamily="18" charset="0"/>
                <a:cs typeface="Times New Roman" pitchFamily="18" charset="0"/>
              </a:rPr>
              <a:t>…</a:t>
            </a:r>
            <a:r>
              <a:rPr lang="it-IT" altLang="zh-CN" dirty="0">
                <a:latin typeface="Times New Roman" pitchFamily="18" charset="0"/>
                <a:cs typeface="Times New Roman" pitchFamily="18" charset="0"/>
              </a:rPr>
              <a:t> + </a:t>
            </a:r>
            <a:r>
              <a:rPr lang="en-US" altLang="zh-CN" i="1" dirty="0" err="1">
                <a:latin typeface="Times New Roman" pitchFamily="18" charset="0"/>
                <a:cs typeface="Times New Roman" pitchFamily="18" charset="0"/>
              </a:rPr>
              <a:t>c</a:t>
            </a:r>
            <a:r>
              <a:rPr lang="en-US" altLang="zh-CN" i="1" baseline="-25000" dirty="0" err="1">
                <a:latin typeface="Times New Roman" pitchFamily="18" charset="0"/>
                <a:cs typeface="Times New Roman" pitchFamily="18" charset="0"/>
              </a:rPr>
              <a:t>k</a:t>
            </a:r>
            <a:r>
              <a:rPr lang="en-US" altLang="zh-CN" i="1" dirty="0" err="1">
                <a:latin typeface="Times New Roman" pitchFamily="18" charset="0"/>
                <a:ea typeface="楷体_GB2312" pitchFamily="49" charset="-122"/>
                <a:cs typeface="Times New Roman" pitchFamily="18" charset="0"/>
              </a:rPr>
              <a:t>a</a:t>
            </a:r>
            <a:r>
              <a:rPr lang="en-US" altLang="zh-CN" i="1" baseline="-25000" dirty="0" err="1">
                <a:latin typeface="Times New Roman" pitchFamily="18" charset="0"/>
                <a:ea typeface="楷体_GB2312" pitchFamily="49" charset="-122"/>
                <a:cs typeface="Times New Roman" pitchFamily="18" charset="0"/>
              </a:rPr>
              <a:t>n</a:t>
            </a:r>
            <a:r>
              <a:rPr lang="en-US" altLang="zh-CN" i="1" baseline="-25000" dirty="0">
                <a:latin typeface="Times New Roman" pitchFamily="18" charset="0"/>
                <a:ea typeface="楷体_GB2312" pitchFamily="49" charset="-122"/>
                <a:cs typeface="Times New Roman" pitchFamily="18" charset="0"/>
              </a:rPr>
              <a:t> </a:t>
            </a:r>
            <a:r>
              <a:rPr lang="en-US" altLang="zh-CN" baseline="-25000" dirty="0">
                <a:latin typeface="Times New Roman" pitchFamily="18" charset="0"/>
                <a:ea typeface="楷体_GB2312" pitchFamily="49" charset="-122"/>
                <a:cs typeface="Times New Roman" pitchFamily="18" charset="0"/>
              </a:rPr>
              <a:t>-</a:t>
            </a:r>
            <a:r>
              <a:rPr lang="en-US" altLang="zh-CN" i="1" baseline="-25000" dirty="0">
                <a:latin typeface="Times New Roman" pitchFamily="18" charset="0"/>
                <a:ea typeface="楷体_GB2312" pitchFamily="49" charset="-122"/>
                <a:cs typeface="Times New Roman" pitchFamily="18" charset="0"/>
              </a:rPr>
              <a:t>k</a:t>
            </a:r>
            <a:r>
              <a:rPr lang="zh-CN" altLang="en-US" dirty="0">
                <a:latin typeface="Times New Roman" pitchFamily="18" charset="0"/>
                <a:cs typeface="Times New Roman" pitchFamily="18" charset="0"/>
              </a:rPr>
              <a:t>的解，当且仅当   </a:t>
            </a:r>
            <a:r>
              <a:rPr lang="en-US" altLang="zh-CN" i="1" dirty="0">
                <a:latin typeface="Times New Roman" pitchFamily="18" charset="0"/>
                <a:cs typeface="Times New Roman" pitchFamily="18" charset="0"/>
              </a:rPr>
              <a:t>r</a:t>
            </a:r>
            <a:r>
              <a:rPr lang="zh-CN" altLang="en-US" dirty="0">
                <a:latin typeface="Times New Roman" pitchFamily="18" charset="0"/>
                <a:cs typeface="Times New Roman" pitchFamily="18" charset="0"/>
              </a:rPr>
              <a:t>是 </a:t>
            </a:r>
            <a:r>
              <a:rPr lang="en-US" altLang="zh-CN" i="1" dirty="0" err="1">
                <a:latin typeface="Times New Roman" pitchFamily="18" charset="0"/>
                <a:cs typeface="Times New Roman" pitchFamily="18" charset="0"/>
              </a:rPr>
              <a:t>r</a:t>
            </a:r>
            <a:r>
              <a:rPr lang="en-US" altLang="zh-CN" i="1" baseline="30000" dirty="0" err="1">
                <a:latin typeface="Times New Roman" pitchFamily="18" charset="0"/>
                <a:cs typeface="Times New Roman" pitchFamily="18" charset="0"/>
              </a:rPr>
              <a:t>k</a:t>
            </a:r>
            <a:r>
              <a:rPr lang="en-US" altLang="zh-CN" i="1" baseline="30000"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r</a:t>
            </a:r>
            <a:r>
              <a:rPr lang="en-US" altLang="zh-CN" i="1" baseline="30000" dirty="0">
                <a:latin typeface="Times New Roman" pitchFamily="18" charset="0"/>
                <a:cs typeface="Times New Roman" pitchFamily="18" charset="0"/>
              </a:rPr>
              <a:t>k</a:t>
            </a:r>
            <a:r>
              <a:rPr lang="en-US" altLang="zh-CN" baseline="30000" dirty="0">
                <a:latin typeface="Times New Roman" pitchFamily="18" charset="0"/>
                <a:cs typeface="Times New Roman" pitchFamily="18" charset="0"/>
              </a:rPr>
              <a:t>-1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2</a:t>
            </a:r>
            <a:r>
              <a:rPr lang="en-US" altLang="zh-CN" i="1" dirty="0">
                <a:latin typeface="Times New Roman" pitchFamily="18" charset="0"/>
                <a:cs typeface="Times New Roman" pitchFamily="18" charset="0"/>
              </a:rPr>
              <a:t>r</a:t>
            </a:r>
            <a:r>
              <a:rPr lang="en-US" altLang="zh-CN" i="1" baseline="30000" dirty="0">
                <a:latin typeface="Times New Roman" pitchFamily="18" charset="0"/>
                <a:cs typeface="Times New Roman" pitchFamily="18" charset="0"/>
              </a:rPr>
              <a:t>k</a:t>
            </a:r>
            <a:r>
              <a:rPr lang="en-US" altLang="zh-CN" baseline="30000" dirty="0">
                <a:latin typeface="Times New Roman" pitchFamily="18" charset="0"/>
                <a:cs typeface="Times New Roman" pitchFamily="18" charset="0"/>
              </a:rPr>
              <a:t>-2  </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c</a:t>
            </a:r>
            <a:r>
              <a:rPr lang="en-US" altLang="zh-CN" i="1" baseline="-25000" dirty="0">
                <a:latin typeface="Times New Roman" pitchFamily="18" charset="0"/>
                <a:cs typeface="Times New Roman" pitchFamily="18" charset="0"/>
              </a:rPr>
              <a:t>k-</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r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i="1" baseline="-25000" dirty="0">
                <a:latin typeface="Times New Roman" pitchFamily="18" charset="0"/>
                <a:cs typeface="Times New Roman" pitchFamily="18" charset="0"/>
              </a:rPr>
              <a:t>k</a:t>
            </a:r>
            <a:r>
              <a:rPr lang="it-IT" altLang="zh-CN" dirty="0">
                <a:latin typeface="Times New Roman" pitchFamily="18" charset="0"/>
                <a:cs typeface="Times New Roman" pitchFamily="18" charset="0"/>
              </a:rPr>
              <a:t> =0  </a:t>
            </a:r>
            <a:r>
              <a:rPr lang="zh-CN" altLang="en-US" dirty="0">
                <a:latin typeface="Times New Roman" pitchFamily="18" charset="0"/>
                <a:cs typeface="Times New Roman" pitchFamily="18" charset="0"/>
              </a:rPr>
              <a:t>的解</a:t>
            </a:r>
            <a:endParaRPr lang="en-US" altLang="zh-CN" dirty="0">
              <a:latin typeface="Times New Roman" pitchFamily="18" charset="0"/>
              <a:cs typeface="Times New Roman" pitchFamily="18" charset="0"/>
            </a:endParaRPr>
          </a:p>
          <a:p>
            <a:pPr lvl="1">
              <a:lnSpc>
                <a:spcPct val="120000"/>
              </a:lnSpc>
              <a:spcBef>
                <a:spcPts val="600"/>
              </a:spcBef>
              <a:defRPr/>
            </a:pPr>
            <a:r>
              <a:rPr lang="zh-CN" altLang="en-US"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err="1">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i="1" baseline="30000" dirty="0" err="1">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i="1"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i="1"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-1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i="1"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-2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i="1"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i="1"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it-IT"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=0  </a:t>
            </a:r>
            <a:r>
              <a:rPr lang="zh-CN" altLang="en-US" dirty="0">
                <a:latin typeface="Times New Roman" pitchFamily="18" charset="0"/>
                <a:cs typeface="Times New Roman" pitchFamily="18" charset="0"/>
              </a:rPr>
              <a:t>的称为</a:t>
            </a:r>
            <a:r>
              <a:rPr lang="zh-CN" alt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该递推关系的特征方程</a:t>
            </a:r>
            <a:endPar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20000"/>
              </a:lnSpc>
              <a:spcBef>
                <a:spcPts val="600"/>
              </a:spcBef>
              <a:defRPr/>
            </a:pPr>
            <a:r>
              <a:rPr lang="zh-CN" altLang="en-US"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方程的解 </a:t>
            </a:r>
            <a:r>
              <a:rPr lang="en-US" altLang="zh-CN" i="1" dirty="0">
                <a:solidFill>
                  <a:srgbClr val="00B05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r </a:t>
            </a:r>
            <a:r>
              <a:rPr lang="zh-CN" altLang="en-US" dirty="0">
                <a:latin typeface="Times New Roman" pitchFamily="18" charset="0"/>
                <a:cs typeface="Times New Roman" pitchFamily="18" charset="0"/>
              </a:rPr>
              <a:t>称为</a:t>
            </a:r>
            <a:r>
              <a:rPr lang="zh-CN" alt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该递推关系的特征根</a:t>
            </a:r>
            <a:endPar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20000"/>
              </a:lnSpc>
              <a:spcBef>
                <a:spcPts val="600"/>
              </a:spcBef>
              <a:defRPr/>
            </a:pP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求取</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r</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后又如何进而求得递推关系的解</a:t>
            </a:r>
            <a:r>
              <a:rPr lang="en-US" altLang="zh-CN" i="1" dirty="0">
                <a:solidFill>
                  <a:srgbClr val="7030A0"/>
                </a:solidFill>
                <a:latin typeface="Times New Roman" pitchFamily="18" charset="0"/>
                <a:cs typeface="Times New Roman" pitchFamily="18" charset="0"/>
              </a:rPr>
              <a:t>a</a:t>
            </a:r>
            <a:r>
              <a:rPr lang="en-US" altLang="zh-CN" i="1" baseline="-25000" dirty="0">
                <a:solidFill>
                  <a:srgbClr val="7030A0"/>
                </a:solidFill>
                <a:latin typeface="Times New Roman" pitchFamily="18" charset="0"/>
                <a:cs typeface="Times New Roman" pitchFamily="18" charset="0"/>
              </a:rPr>
              <a:t>n</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Effect transition="in" filter="strips(downLeft)">
                                      <p:cBhvr>
                                        <p:cTn id="7" dur="500"/>
                                        <p:tgtEl>
                                          <p:spTgt spid="194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9459">
                                            <p:txEl>
                                              <p:pRg st="3" end="3"/>
                                            </p:txEl>
                                          </p:spTgt>
                                        </p:tgtEl>
                                        <p:attrNameLst>
                                          <p:attrName>style.visibility</p:attrName>
                                        </p:attrNameLst>
                                      </p:cBhvr>
                                      <p:to>
                                        <p:strVal val="visible"/>
                                      </p:to>
                                    </p:set>
                                    <p:animEffect transition="in" filter="strips(downLeft)">
                                      <p:cBhvr>
                                        <p:cTn id="12" dur="500"/>
                                        <p:tgtEl>
                                          <p:spTgt spid="1945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animEffect transition="in" filter="strips(downLeft)">
                                      <p:cBhvr>
                                        <p:cTn id="1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27597" y="2743990"/>
            <a:ext cx="2103438"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1028" name="Rectangle 2"/>
          <p:cNvSpPr>
            <a:spLocks noGrp="1" noChangeArrowheads="1"/>
          </p:cNvSpPr>
          <p:nvPr>
            <p:ph type="title"/>
          </p:nvPr>
        </p:nvSpPr>
        <p:spPr/>
        <p:txBody>
          <a:bodyPr/>
          <a:lstStyle/>
          <a:p>
            <a:pPr eaLnBrk="1" hangingPunct="1"/>
            <a:r>
              <a:rPr lang="en-US" altLang="zh-CN"/>
              <a:t>1</a:t>
            </a:r>
            <a:r>
              <a:rPr lang="zh-CN" altLang="en-US"/>
              <a:t>、求解常系数线性齐次递推关系</a:t>
            </a:r>
          </a:p>
        </p:txBody>
      </p:sp>
      <p:sp>
        <p:nvSpPr>
          <p:cNvPr id="19459" name="Rectangle 3"/>
          <p:cNvSpPr>
            <a:spLocks noGrp="1" noChangeArrowheads="1"/>
          </p:cNvSpPr>
          <p:nvPr>
            <p:ph type="body" idx="1"/>
          </p:nvPr>
        </p:nvSpPr>
        <p:spPr>
          <a:xfrm>
            <a:off x="911423" y="1340768"/>
            <a:ext cx="10723033" cy="5105400"/>
          </a:xfrm>
        </p:spPr>
        <p:txBody>
          <a:bodyPr/>
          <a:lstStyle/>
          <a:p>
            <a:pPr>
              <a:lnSpc>
                <a:spcPct val="150000"/>
              </a:lnSpc>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定理</a:t>
            </a:r>
            <a:r>
              <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a:latin typeface="Times New Roman" pitchFamily="18" charset="0"/>
                <a:cs typeface="Times New Roman" pitchFamily="18" charset="0"/>
              </a:rPr>
              <a:t>设</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zh-CN" altLang="en-US" dirty="0">
                <a:latin typeface="Times New Roman" pitchFamily="18" charset="0"/>
                <a:cs typeface="Times New Roman" pitchFamily="18" charset="0"/>
              </a:rPr>
              <a:t>和</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2</a:t>
            </a:r>
            <a:r>
              <a:rPr lang="zh-CN" altLang="en-US" dirty="0">
                <a:latin typeface="Times New Roman" pitchFamily="18" charset="0"/>
                <a:cs typeface="Times New Roman" pitchFamily="18" charset="0"/>
              </a:rPr>
              <a:t>是实数。假设</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2</a:t>
            </a:r>
            <a:r>
              <a:rPr lang="it-IT"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=0</a:t>
            </a:r>
            <a:r>
              <a:rPr lang="zh-CN" altLang="en-US" dirty="0">
                <a:latin typeface="Times New Roman" pitchFamily="18" charset="0"/>
                <a:cs typeface="Times New Roman" pitchFamily="18" charset="0"/>
              </a:rPr>
              <a:t>有两个不等的根</a:t>
            </a:r>
            <a:r>
              <a:rPr lang="en-US" altLang="zh-CN" i="1" dirty="0">
                <a:latin typeface="Times New Roman" pitchFamily="18" charset="0"/>
                <a:cs typeface="Times New Roman" pitchFamily="18" charset="0"/>
              </a:rPr>
              <a:t>r</a:t>
            </a:r>
            <a:r>
              <a:rPr lang="en-US" altLang="zh-CN" baseline="-25000" dirty="0">
                <a:latin typeface="Times New Roman" pitchFamily="18" charset="0"/>
                <a:cs typeface="Times New Roman" pitchFamily="18" charset="0"/>
              </a:rPr>
              <a:t>1</a:t>
            </a:r>
            <a:r>
              <a:rPr lang="zh-CN" altLang="en-US" dirty="0">
                <a:latin typeface="Times New Roman" pitchFamily="18" charset="0"/>
                <a:cs typeface="Times New Roman" pitchFamily="18" charset="0"/>
              </a:rPr>
              <a:t>和</a:t>
            </a:r>
            <a:r>
              <a:rPr lang="en-US" altLang="zh-CN" i="1" dirty="0">
                <a:latin typeface="Times New Roman" pitchFamily="18" charset="0"/>
                <a:cs typeface="Times New Roman" pitchFamily="18" charset="0"/>
              </a:rPr>
              <a:t>r</a:t>
            </a:r>
            <a:r>
              <a:rPr lang="en-US" altLang="zh-CN" baseline="-25000" dirty="0">
                <a:latin typeface="Times New Roman" pitchFamily="18" charset="0"/>
                <a:cs typeface="Times New Roman" pitchFamily="18" charset="0"/>
              </a:rPr>
              <a:t>2</a:t>
            </a:r>
            <a:r>
              <a:rPr lang="zh-CN" altLang="en-US" dirty="0">
                <a:latin typeface="Times New Roman" pitchFamily="18" charset="0"/>
                <a:cs typeface="Times New Roman" pitchFamily="18" charset="0"/>
              </a:rPr>
              <a:t>，那么</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序列</a:t>
            </a:r>
            <a:r>
              <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a:t>
            </a:r>
            <a:r>
              <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是递推关系</a:t>
            </a:r>
            <a:r>
              <a:rPr lang="en-US" altLang="zh-CN"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 </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的解</a:t>
            </a:r>
            <a:r>
              <a:rPr lang="zh-CN" altLang="en-US" dirty="0">
                <a:latin typeface="Times New Roman" pitchFamily="18" charset="0"/>
                <a:cs typeface="Times New Roman" pitchFamily="18" charset="0"/>
              </a:rPr>
              <a:t>，当且仅当                                           </a:t>
            </a:r>
            <a:endParaRPr lang="en-US" altLang="zh-CN" dirty="0">
              <a:latin typeface="Times New Roman" pitchFamily="18" charset="0"/>
              <a:cs typeface="Times New Roman" pitchFamily="18" charset="0"/>
            </a:endParaRPr>
          </a:p>
          <a:p>
            <a:pPr marL="0" indent="0">
              <a:lnSpc>
                <a:spcPct val="100000"/>
              </a:lnSpc>
              <a:buNone/>
              <a:defRPr/>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，其中是</a:t>
            </a:r>
            <a:r>
              <a:rPr lang="en-US" altLang="zh-CN" i="1" dirty="0">
                <a:latin typeface="Times New Roman" pitchFamily="18" charset="0"/>
                <a:cs typeface="Times New Roman" pitchFamily="18" charset="0"/>
              </a:rPr>
              <a:t>α</a:t>
            </a:r>
            <a:r>
              <a:rPr lang="en-US" altLang="zh-CN" baseline="-25000" dirty="0">
                <a:latin typeface="Times New Roman" pitchFamily="18" charset="0"/>
                <a:cs typeface="Times New Roman" pitchFamily="18" charset="0"/>
              </a:rPr>
              <a:t>1</a:t>
            </a:r>
            <a:r>
              <a:rPr lang="zh-CN" altLang="en-US" dirty="0">
                <a:latin typeface="Times New Roman" pitchFamily="18" charset="0"/>
                <a:cs typeface="Times New Roman" pitchFamily="18" charset="0"/>
              </a:rPr>
              <a:t>和</a:t>
            </a:r>
            <a:r>
              <a:rPr lang="en-US" altLang="zh-CN" i="1" dirty="0">
                <a:latin typeface="Times New Roman" pitchFamily="18" charset="0"/>
                <a:cs typeface="Times New Roman" pitchFamily="18" charset="0"/>
              </a:rPr>
              <a:t>α</a:t>
            </a:r>
            <a:r>
              <a:rPr lang="en-US" altLang="zh-CN" baseline="-25000" dirty="0">
                <a:latin typeface="Times New Roman" pitchFamily="18" charset="0"/>
                <a:cs typeface="Times New Roman" pitchFamily="18" charset="0"/>
              </a:rPr>
              <a:t>2</a:t>
            </a:r>
            <a:r>
              <a:rPr lang="zh-CN" altLang="en-US" dirty="0">
                <a:latin typeface="Times New Roman" pitchFamily="18" charset="0"/>
                <a:cs typeface="Times New Roman" pitchFamily="18" charset="0"/>
              </a:rPr>
              <a:t>常数。</a:t>
            </a:r>
            <a:endParaRPr lang="en-US" altLang="zh-CN" dirty="0">
              <a:latin typeface="Times New Roman" pitchFamily="18" charset="0"/>
              <a:cs typeface="Times New Roman" pitchFamily="18" charset="0"/>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601094578"/>
              </p:ext>
            </p:extLst>
          </p:nvPr>
        </p:nvGraphicFramePr>
        <p:xfrm>
          <a:off x="1343472" y="2729702"/>
          <a:ext cx="3695700" cy="501650"/>
        </p:xfrm>
        <a:graphic>
          <a:graphicData uri="http://schemas.openxmlformats.org/presentationml/2006/ole">
            <mc:AlternateContent xmlns:mc="http://schemas.openxmlformats.org/markup-compatibility/2006">
              <mc:Choice xmlns:v="urn:schemas-microsoft-com:vml" Requires="v">
                <p:oleObj spid="_x0000_s3079" name="Equation" r:id="rId4" imgW="1777680" imgH="241200" progId="Equation.3">
                  <p:embed/>
                </p:oleObj>
              </mc:Choice>
              <mc:Fallback>
                <p:oleObj name="Equation" r:id="rId4" imgW="1777680" imgH="241200" progId="Equation.3">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472" y="2729702"/>
                        <a:ext cx="36957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9484" y="1556792"/>
            <a:ext cx="12192000" cy="990600"/>
          </a:xfrm>
        </p:spPr>
        <p:txBody>
          <a:bodyPr/>
          <a:lstStyle/>
          <a:p>
            <a:pPr eaLnBrk="1" hangingPunct="1"/>
            <a:r>
              <a:rPr lang="zh-CN" altLang="en-US" dirty="0"/>
              <a:t>第</a:t>
            </a:r>
            <a:r>
              <a:rPr lang="en-US" altLang="zh-CN" dirty="0"/>
              <a:t>4</a:t>
            </a:r>
            <a:r>
              <a:rPr lang="zh-CN" altLang="en-US" dirty="0"/>
              <a:t>章 高级计数技术</a:t>
            </a:r>
          </a:p>
        </p:txBody>
      </p:sp>
      <p:sp>
        <p:nvSpPr>
          <p:cNvPr id="36867" name="Rectangle 3"/>
          <p:cNvSpPr>
            <a:spLocks noGrp="1" noChangeArrowheads="1"/>
          </p:cNvSpPr>
          <p:nvPr>
            <p:ph type="subTitle" idx="1"/>
          </p:nvPr>
        </p:nvSpPr>
        <p:spPr>
          <a:xfrm>
            <a:off x="1775520" y="4044799"/>
            <a:ext cx="5976664" cy="2841848"/>
          </a:xfrm>
        </p:spPr>
        <p:txBody>
          <a:bodyPr/>
          <a:lstStyle/>
          <a:p>
            <a:pPr indent="290513" algn="l" eaLnBrk="1" hangingPunct="1">
              <a:buFont typeface="Wingdings" pitchFamily="2" charset="2"/>
              <a:buChar char="l"/>
            </a:pPr>
            <a:r>
              <a:rPr lang="zh-CN" altLang="en-US" dirty="0"/>
              <a:t>容斥原理及其应用</a:t>
            </a:r>
          </a:p>
          <a:p>
            <a:pPr indent="290513" algn="l" eaLnBrk="1" hangingPunct="1">
              <a:buFont typeface="Wingdings" pitchFamily="2" charset="2"/>
              <a:buChar char="l"/>
            </a:pPr>
            <a:r>
              <a:rPr lang="zh-CN" altLang="en-US" dirty="0">
                <a:solidFill>
                  <a:srgbClr val="FFFF00"/>
                </a:solidFill>
              </a:rPr>
              <a:t>递推关系</a:t>
            </a:r>
          </a:p>
          <a:p>
            <a:pPr indent="290513" algn="l" eaLnBrk="1" hangingPunct="1">
              <a:buFont typeface="Wingdings" pitchFamily="2" charset="2"/>
              <a:buChar char="l"/>
            </a:pPr>
            <a:r>
              <a:rPr lang="zh-CN" altLang="en-US" dirty="0">
                <a:solidFill>
                  <a:srgbClr val="FFFF00"/>
                </a:solidFill>
              </a:rPr>
              <a:t>递推关系的求解方法</a:t>
            </a:r>
            <a:endParaRPr lang="en-US" altLang="zh-CN" dirty="0">
              <a:solidFill>
                <a:srgbClr val="FFFF00"/>
              </a:solidFill>
            </a:endParaRPr>
          </a:p>
          <a:p>
            <a:pPr indent="290513" algn="l" eaLnBrk="1" hangingPunct="1">
              <a:buFont typeface="Wingdings" pitchFamily="2" charset="2"/>
              <a:buChar char="l"/>
            </a:pPr>
            <a:r>
              <a:rPr lang="zh-CN" altLang="en-US" dirty="0">
                <a:solidFill>
                  <a:srgbClr val="FFFF00"/>
                </a:solidFill>
              </a:rPr>
              <a:t>分治算法与递推关系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ltLang="zh-CN"/>
              <a:t>1</a:t>
            </a:r>
            <a:r>
              <a:rPr lang="zh-CN" altLang="en-US"/>
              <a:t>、求解常系数线性齐次递推关系</a:t>
            </a:r>
          </a:p>
        </p:txBody>
      </p:sp>
      <p:sp>
        <p:nvSpPr>
          <p:cNvPr id="19459" name="Rectangle 3"/>
          <p:cNvSpPr>
            <a:spLocks noGrp="1" noChangeArrowheads="1"/>
          </p:cNvSpPr>
          <p:nvPr>
            <p:ph type="body" idx="1"/>
          </p:nvPr>
        </p:nvSpPr>
        <p:spPr>
          <a:xfrm>
            <a:off x="975434" y="1445812"/>
            <a:ext cx="10377149" cy="5105400"/>
          </a:xfrm>
        </p:spPr>
        <p:txBody>
          <a:bodyPr/>
          <a:lstStyle/>
          <a:p>
            <a:pPr>
              <a:lnSpc>
                <a:spcPct val="150000"/>
              </a:lnSpc>
              <a:buFont typeface="Wingdings" pitchFamily="2" charset="2"/>
              <a:buNone/>
              <a:defRPr/>
            </a:pPr>
            <a:r>
              <a:rPr lang="zh-CN" altLang="en-US"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3 </a:t>
            </a:r>
            <a:r>
              <a:rPr lang="zh-CN" altLang="en-US" sz="2600" dirty="0">
                <a:latin typeface="Times New Roman" pitchFamily="18" charset="0"/>
                <a:cs typeface="Times New Roman" pitchFamily="18" charset="0"/>
              </a:rPr>
              <a:t>求递推关系</a:t>
            </a:r>
            <a:r>
              <a:rPr lang="en-US" altLang="zh-CN" sz="2600"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600"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 </a:t>
            </a:r>
            <a:r>
              <a:rPr lang="en-US" altLang="zh-CN"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sz="2600"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zh-CN" altLang="en-US" sz="2600" dirty="0">
                <a:latin typeface="Times New Roman" pitchFamily="18" charset="0"/>
                <a:cs typeface="Times New Roman" pitchFamily="18" charset="0"/>
              </a:rPr>
              <a:t>的解，其中</a:t>
            </a:r>
            <a:r>
              <a:rPr lang="en-US" altLang="zh-CN" sz="2600" i="1" dirty="0">
                <a:latin typeface="Times New Roman" pitchFamily="18" charset="0"/>
                <a:cs typeface="Times New Roman" pitchFamily="18" charset="0"/>
              </a:rPr>
              <a:t>a</a:t>
            </a:r>
            <a:r>
              <a:rPr lang="en-US" altLang="zh-CN" sz="2600" baseline="-25000" dirty="0">
                <a:latin typeface="Times New Roman" pitchFamily="18" charset="0"/>
                <a:cs typeface="Times New Roman" pitchFamily="18" charset="0"/>
              </a:rPr>
              <a:t>0</a:t>
            </a:r>
            <a:r>
              <a:rPr lang="en-US" altLang="zh-CN" sz="26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a:t>
            </a:r>
            <a:r>
              <a:rPr lang="en-US" altLang="zh-CN" sz="2600" i="1" dirty="0">
                <a:latin typeface="Times New Roman" pitchFamily="18" charset="0"/>
                <a:cs typeface="Times New Roman" pitchFamily="18" charset="0"/>
              </a:rPr>
              <a:t>a</a:t>
            </a:r>
            <a:r>
              <a:rPr lang="en-US" altLang="zh-CN" sz="2600" baseline="-25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=7</a:t>
            </a:r>
            <a:r>
              <a:rPr lang="zh-CN" altLang="en-US" sz="2600" dirty="0">
                <a:latin typeface="Times New Roman" pitchFamily="18" charset="0"/>
                <a:cs typeface="Times New Roman" pitchFamily="18" charset="0"/>
              </a:rPr>
              <a:t>。</a:t>
            </a:r>
            <a:endParaRPr lang="en-US" altLang="zh-CN" sz="2600" dirty="0">
              <a:latin typeface="Times New Roman" pitchFamily="18" charset="0"/>
              <a:cs typeface="Times New Roman" pitchFamily="18" charset="0"/>
            </a:endParaRPr>
          </a:p>
          <a:p>
            <a:pPr>
              <a:buFont typeface="Wingdings" pitchFamily="2" charset="2"/>
              <a:buNone/>
              <a:defRPr/>
            </a:pPr>
            <a:r>
              <a:rPr lang="zh-CN" altLang="en-US" sz="2600" dirty="0">
                <a:latin typeface="Times New Roman" pitchFamily="18" charset="0"/>
                <a:cs typeface="Times New Roman" pitchFamily="18" charset="0"/>
              </a:rPr>
              <a:t>解：根据定义，递推关系</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sz="2600"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sz="2600" dirty="0">
                <a:effectLst>
                  <a:outerShdw blurRad="38100" dist="38100" dir="2700000" algn="tl">
                    <a:srgbClr val="000000">
                      <a:alpha val="43137"/>
                    </a:srgbClr>
                  </a:outerShdw>
                </a:effectLst>
                <a:latin typeface="Times New Roman" pitchFamily="18" charset="0"/>
                <a:cs typeface="Times New Roman" pitchFamily="18" charset="0"/>
              </a:rPr>
              <a:t> + </a:t>
            </a:r>
            <a:r>
              <a:rPr lang="en-US" altLang="zh-CN" sz="2600" dirty="0">
                <a:effectLst>
                  <a:outerShdw blurRad="38100" dist="38100" dir="2700000" algn="tl">
                    <a:srgbClr val="000000">
                      <a:alpha val="43137"/>
                    </a:srgbClr>
                  </a:outerShdw>
                </a:effectLst>
                <a:latin typeface="Times New Roman" pitchFamily="18" charset="0"/>
                <a:cs typeface="Times New Roman" pitchFamily="18" charset="0"/>
              </a:rPr>
              <a:t>2</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zh-CN" altLang="en-US" sz="2600" dirty="0">
                <a:latin typeface="Times New Roman" pitchFamily="18" charset="0"/>
                <a:cs typeface="Times New Roman" pitchFamily="18" charset="0"/>
              </a:rPr>
              <a:t>的特征方程为</a:t>
            </a:r>
            <a:r>
              <a:rPr lang="en-US" altLang="zh-CN" sz="2600" i="1" dirty="0">
                <a:latin typeface="Times New Roman" pitchFamily="18" charset="0"/>
                <a:cs typeface="Times New Roman" pitchFamily="18" charset="0"/>
              </a:rPr>
              <a:t> r</a:t>
            </a:r>
            <a:r>
              <a:rPr lang="en-US" altLang="zh-CN" sz="2600" baseline="30000" dirty="0">
                <a:latin typeface="Times New Roman" pitchFamily="18" charset="0"/>
                <a:cs typeface="Times New Roman" pitchFamily="18" charset="0"/>
              </a:rPr>
              <a:t>2</a:t>
            </a:r>
            <a:r>
              <a:rPr lang="en-US" altLang="zh-CN" sz="2600" dirty="0">
                <a:latin typeface="Times New Roman" pitchFamily="18" charset="0"/>
                <a:cs typeface="Times New Roman" pitchFamily="18" charset="0"/>
              </a:rPr>
              <a:t>-</a:t>
            </a:r>
            <a:r>
              <a:rPr lang="en-US" altLang="zh-CN" sz="2600" i="1" dirty="0">
                <a:latin typeface="Times New Roman" pitchFamily="18" charset="0"/>
                <a:cs typeface="Times New Roman" pitchFamily="18" charset="0"/>
              </a:rPr>
              <a:t>r</a:t>
            </a:r>
            <a:r>
              <a:rPr lang="en-US" altLang="zh-CN" sz="2600" dirty="0">
                <a:latin typeface="Times New Roman" pitchFamily="18" charset="0"/>
                <a:cs typeface="Times New Roman" pitchFamily="18" charset="0"/>
              </a:rPr>
              <a:t>-2=0</a:t>
            </a:r>
            <a:r>
              <a:rPr lang="zh-CN" altLang="en-US" sz="2600" dirty="0">
                <a:latin typeface="Times New Roman" pitchFamily="18" charset="0"/>
                <a:cs typeface="Times New Roman" pitchFamily="18" charset="0"/>
              </a:rPr>
              <a:t>，</a:t>
            </a:r>
            <a:endParaRPr lang="en-US" altLang="zh-CN" sz="2600" dirty="0">
              <a:latin typeface="Times New Roman" pitchFamily="18" charset="0"/>
              <a:cs typeface="Times New Roman" pitchFamily="18" charset="0"/>
            </a:endParaRPr>
          </a:p>
          <a:p>
            <a:pPr>
              <a:buFont typeface="Wingdings" pitchFamily="2" charset="2"/>
              <a:buNone/>
              <a:defRPr/>
            </a:pPr>
            <a:r>
              <a:rPr lang="en-US" altLang="zh-CN" sz="2600" dirty="0">
                <a:latin typeface="Times New Roman" pitchFamily="18" charset="0"/>
                <a:cs typeface="Times New Roman" pitchFamily="18" charset="0"/>
              </a:rPr>
              <a:t>        </a:t>
            </a:r>
            <a:r>
              <a:rPr lang="zh-CN" altLang="en-US" sz="2600" dirty="0">
                <a:latin typeface="Times New Roman" pitchFamily="18" charset="0"/>
                <a:cs typeface="Times New Roman" pitchFamily="18" charset="0"/>
              </a:rPr>
              <a:t>故特征根为</a:t>
            </a:r>
            <a:r>
              <a:rPr lang="en-US" altLang="zh-CN" sz="2600" i="1" dirty="0">
                <a:latin typeface="Times New Roman" pitchFamily="18" charset="0"/>
                <a:cs typeface="Times New Roman" pitchFamily="18" charset="0"/>
              </a:rPr>
              <a:t>r</a:t>
            </a:r>
            <a:r>
              <a:rPr lang="en-US" altLang="zh-CN" sz="26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a:t>
            </a:r>
            <a:r>
              <a:rPr lang="en-US" altLang="zh-CN" sz="2600" i="1" dirty="0">
                <a:latin typeface="Times New Roman" pitchFamily="18" charset="0"/>
                <a:cs typeface="Times New Roman" pitchFamily="18" charset="0"/>
              </a:rPr>
              <a:t>r</a:t>
            </a:r>
            <a:r>
              <a:rPr lang="en-US" altLang="zh-CN" sz="26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a:t>
            </a:r>
            <a:endParaRPr lang="en-US" altLang="zh-CN" sz="2600" dirty="0">
              <a:latin typeface="Times New Roman" pitchFamily="18" charset="0"/>
              <a:cs typeface="Times New Roman" pitchFamily="18" charset="0"/>
            </a:endParaRPr>
          </a:p>
          <a:p>
            <a:pPr marL="625475" indent="-625475">
              <a:lnSpc>
                <a:spcPct val="130000"/>
              </a:lnSpc>
              <a:buNone/>
              <a:defRPr/>
            </a:pPr>
            <a:r>
              <a:rPr lang="en-US" altLang="zh-CN" sz="2600" dirty="0">
                <a:latin typeface="Times New Roman" pitchFamily="18" charset="0"/>
                <a:cs typeface="Times New Roman" pitchFamily="18" charset="0"/>
              </a:rPr>
              <a:t>        </a:t>
            </a:r>
            <a:r>
              <a:rPr lang="zh-CN" altLang="en-US" sz="2600" dirty="0">
                <a:latin typeface="Times New Roman" pitchFamily="18" charset="0"/>
                <a:cs typeface="Times New Roman" pitchFamily="18" charset="0"/>
              </a:rPr>
              <a:t>因此根据定理</a:t>
            </a:r>
            <a:r>
              <a:rPr lang="en-US" altLang="zh-CN" sz="26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  序列</a:t>
            </a:r>
            <a:r>
              <a:rPr lang="en-US" altLang="zh-CN" sz="2600" dirty="0">
                <a:latin typeface="Times New Roman" pitchFamily="18" charset="0"/>
                <a:cs typeface="Times New Roman" pitchFamily="18" charset="0"/>
              </a:rPr>
              <a:t>{</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是递推关系的解，当且仅当</a:t>
            </a:r>
            <a:endParaRPr lang="en-US" altLang="zh-CN" sz="2600" dirty="0">
              <a:latin typeface="Times New Roman" pitchFamily="18" charset="0"/>
              <a:cs typeface="Times New Roman" pitchFamily="18" charset="0"/>
            </a:endParaRPr>
          </a:p>
          <a:p>
            <a:pPr marL="625475" indent="-625475">
              <a:lnSpc>
                <a:spcPct val="130000"/>
              </a:lnSpc>
              <a:buNone/>
              <a:defRPr/>
            </a:pPr>
            <a:endParaRPr lang="en-US" altLang="zh-CN" sz="2600" dirty="0">
              <a:latin typeface="Times New Roman" pitchFamily="18" charset="0"/>
              <a:cs typeface="Times New Roman" pitchFamily="18" charset="0"/>
            </a:endParaRPr>
          </a:p>
          <a:p>
            <a:pPr marL="625475" indent="-625475">
              <a:lnSpc>
                <a:spcPct val="130000"/>
              </a:lnSpc>
              <a:buNone/>
              <a:defRPr/>
            </a:pPr>
            <a:r>
              <a:rPr lang="en-US" altLang="zh-CN" sz="2600" dirty="0">
                <a:latin typeface="Times New Roman" pitchFamily="18" charset="0"/>
                <a:cs typeface="Times New Roman" pitchFamily="18" charset="0"/>
              </a:rPr>
              <a:t>	</a:t>
            </a:r>
            <a:r>
              <a:rPr lang="zh-CN" altLang="en-US" sz="2600" dirty="0">
                <a:latin typeface="Times New Roman" pitchFamily="18" charset="0"/>
                <a:cs typeface="Times New Roman" pitchFamily="18" charset="0"/>
              </a:rPr>
              <a:t>由初始条件得：</a:t>
            </a:r>
            <a:r>
              <a:rPr lang="en-US" altLang="zh-CN" sz="2600" i="1" dirty="0">
                <a:latin typeface="Times New Roman" pitchFamily="18" charset="0"/>
                <a:cs typeface="Times New Roman" pitchFamily="18" charset="0"/>
              </a:rPr>
              <a:t>a</a:t>
            </a:r>
            <a:r>
              <a:rPr lang="en-US" altLang="zh-CN" sz="2600" baseline="-25000" dirty="0">
                <a:latin typeface="Times New Roman" pitchFamily="18" charset="0"/>
                <a:cs typeface="Times New Roman" pitchFamily="18" charset="0"/>
              </a:rPr>
              <a:t>0</a:t>
            </a:r>
            <a:r>
              <a:rPr lang="en-US" altLang="zh-CN" sz="2600" dirty="0">
                <a:latin typeface="Times New Roman" pitchFamily="18" charset="0"/>
                <a:cs typeface="Times New Roman" pitchFamily="18" charset="0"/>
              </a:rPr>
              <a:t>=2=</a:t>
            </a:r>
            <a:r>
              <a:rPr lang="en-US" altLang="zh-CN" sz="2600" i="1" dirty="0">
                <a:latin typeface="Times New Roman" pitchFamily="18" charset="0"/>
                <a:cs typeface="Times New Roman" pitchFamily="18" charset="0"/>
              </a:rPr>
              <a:t> α</a:t>
            </a:r>
            <a:r>
              <a:rPr lang="en-US" altLang="zh-CN" sz="2600" baseline="-25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en-US" altLang="zh-CN" sz="2600" i="1" dirty="0">
                <a:latin typeface="Times New Roman" pitchFamily="18" charset="0"/>
                <a:cs typeface="Times New Roman" pitchFamily="18" charset="0"/>
              </a:rPr>
              <a:t>α</a:t>
            </a:r>
            <a:r>
              <a:rPr lang="en-US" altLang="zh-CN" sz="2600" baseline="-25000" dirty="0">
                <a:latin typeface="Times New Roman" pitchFamily="18" charset="0"/>
                <a:cs typeface="Times New Roman" pitchFamily="18" charset="0"/>
              </a:rPr>
              <a:t>2 </a:t>
            </a:r>
            <a:r>
              <a:rPr lang="zh-CN" altLang="en-US" sz="2600" dirty="0">
                <a:latin typeface="Times New Roman" pitchFamily="18" charset="0"/>
                <a:cs typeface="Times New Roman" pitchFamily="18" charset="0"/>
              </a:rPr>
              <a:t>，</a:t>
            </a:r>
            <a:r>
              <a:rPr lang="en-US" altLang="zh-CN" sz="2600" i="1" dirty="0">
                <a:latin typeface="Times New Roman" pitchFamily="18" charset="0"/>
                <a:cs typeface="Times New Roman" pitchFamily="18" charset="0"/>
              </a:rPr>
              <a:t>a</a:t>
            </a:r>
            <a:r>
              <a:rPr lang="en-US" altLang="zh-CN" sz="2600" baseline="-25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=7=</a:t>
            </a:r>
            <a:r>
              <a:rPr lang="en-US" altLang="zh-CN" sz="2600" i="1" dirty="0">
                <a:latin typeface="Times New Roman" pitchFamily="18" charset="0"/>
                <a:cs typeface="Times New Roman" pitchFamily="18" charset="0"/>
              </a:rPr>
              <a:t> -α</a:t>
            </a:r>
            <a:r>
              <a:rPr lang="en-US" altLang="zh-CN" sz="2600" baseline="-25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+2</a:t>
            </a:r>
            <a:r>
              <a:rPr lang="en-US" altLang="zh-CN" sz="2600" i="1" dirty="0">
                <a:latin typeface="Times New Roman" pitchFamily="18" charset="0"/>
                <a:cs typeface="Times New Roman" pitchFamily="18" charset="0"/>
              </a:rPr>
              <a:t>α</a:t>
            </a:r>
            <a:r>
              <a:rPr lang="en-US" altLang="zh-CN" sz="2600" baseline="-25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 ，解出</a:t>
            </a:r>
            <a:r>
              <a:rPr lang="en-US" altLang="zh-CN" sz="2600" i="1" dirty="0">
                <a:latin typeface="Times New Roman" pitchFamily="18" charset="0"/>
                <a:cs typeface="Times New Roman" pitchFamily="18" charset="0"/>
              </a:rPr>
              <a:t>α</a:t>
            </a:r>
            <a:r>
              <a:rPr lang="en-US" altLang="zh-CN" sz="2600" baseline="-25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a:t>
            </a:r>
            <a:r>
              <a:rPr lang="en-US" altLang="zh-CN" sz="2600" i="1" dirty="0">
                <a:latin typeface="Times New Roman" pitchFamily="18" charset="0"/>
                <a:cs typeface="Times New Roman" pitchFamily="18" charset="0"/>
              </a:rPr>
              <a:t>α</a:t>
            </a:r>
            <a:r>
              <a:rPr lang="en-US" altLang="zh-CN" sz="2600" baseline="-25000" dirty="0">
                <a:latin typeface="Times New Roman" pitchFamily="18" charset="0"/>
                <a:cs typeface="Times New Roman" pitchFamily="18" charset="0"/>
              </a:rPr>
              <a:t>2</a:t>
            </a:r>
            <a:r>
              <a:rPr lang="en-US" altLang="zh-CN" sz="2600" dirty="0">
                <a:latin typeface="Times New Roman" pitchFamily="18" charset="0"/>
                <a:cs typeface="Times New Roman" pitchFamily="18" charset="0"/>
              </a:rPr>
              <a:t> =3</a:t>
            </a:r>
            <a:r>
              <a:rPr lang="zh-CN" altLang="en-US" sz="2600" dirty="0">
                <a:latin typeface="Times New Roman" pitchFamily="18" charset="0"/>
                <a:cs typeface="Times New Roman" pitchFamily="18" charset="0"/>
              </a:rPr>
              <a:t>。</a:t>
            </a:r>
            <a:endParaRPr lang="en-US" altLang="zh-CN" sz="2600" dirty="0">
              <a:latin typeface="Times New Roman" pitchFamily="18" charset="0"/>
              <a:cs typeface="Times New Roman" pitchFamily="18" charset="0"/>
            </a:endParaRPr>
          </a:p>
          <a:p>
            <a:pPr marL="625475" indent="-625475">
              <a:lnSpc>
                <a:spcPct val="130000"/>
              </a:lnSpc>
              <a:buNone/>
              <a:defRPr/>
            </a:pPr>
            <a:r>
              <a:rPr lang="en-US" altLang="zh-CN" sz="2600" dirty="0">
                <a:latin typeface="Times New Roman" pitchFamily="18" charset="0"/>
                <a:cs typeface="Times New Roman" pitchFamily="18" charset="0"/>
              </a:rPr>
              <a:t>        </a:t>
            </a:r>
            <a:r>
              <a:rPr lang="zh-CN" altLang="en-US" sz="2600" dirty="0">
                <a:latin typeface="Times New Roman" pitchFamily="18" charset="0"/>
                <a:cs typeface="Times New Roman" pitchFamily="18" charset="0"/>
              </a:rPr>
              <a:t>因此该递推关系和初始条件的解是序列</a:t>
            </a:r>
            <a:r>
              <a:rPr lang="en-US" altLang="zh-CN" sz="2600" dirty="0">
                <a:latin typeface="Times New Roman" pitchFamily="18" charset="0"/>
                <a:cs typeface="Times New Roman" pitchFamily="18" charset="0"/>
              </a:rPr>
              <a:t>{</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a:t>
            </a:r>
            <a:endParaRPr lang="en-US" altLang="zh-CN" sz="2600" dirty="0">
              <a:latin typeface="Times New Roman" pitchFamily="18" charset="0"/>
              <a:cs typeface="Times New Roman" pitchFamily="18" charset="0"/>
            </a:endParaRPr>
          </a:p>
          <a:p>
            <a:pPr marL="625475" indent="-625475">
              <a:lnSpc>
                <a:spcPct val="130000"/>
              </a:lnSpc>
              <a:buNone/>
              <a:defRPr/>
            </a:pPr>
            <a:r>
              <a:rPr lang="en-US" altLang="zh-CN" sz="2600" dirty="0">
                <a:latin typeface="Times New Roman" pitchFamily="18" charset="0"/>
                <a:cs typeface="Times New Roman" pitchFamily="18" charset="0"/>
              </a:rPr>
              <a:t>	</a:t>
            </a:r>
          </a:p>
        </p:txBody>
      </p:sp>
      <p:graphicFrame>
        <p:nvGraphicFramePr>
          <p:cNvPr id="2050" name="Object 3"/>
          <p:cNvGraphicFramePr>
            <a:graphicFrameLocks noChangeAspect="1"/>
          </p:cNvGraphicFramePr>
          <p:nvPr>
            <p:extLst>
              <p:ext uri="{D42A27DB-BD31-4B8C-83A1-F6EECF244321}">
                <p14:modId xmlns:p14="http://schemas.microsoft.com/office/powerpoint/2010/main" val="3778185291"/>
              </p:ext>
            </p:extLst>
          </p:nvPr>
        </p:nvGraphicFramePr>
        <p:xfrm>
          <a:off x="4151784" y="3811066"/>
          <a:ext cx="4117975" cy="554038"/>
        </p:xfrm>
        <a:graphic>
          <a:graphicData uri="http://schemas.openxmlformats.org/presentationml/2006/ole">
            <mc:AlternateContent xmlns:mc="http://schemas.openxmlformats.org/markup-compatibility/2006">
              <mc:Choice xmlns:v="urn:schemas-microsoft-com:vml" Requires="v">
                <p:oleObj spid="_x0000_s4108" name="Equation" r:id="rId4" imgW="1981080" imgH="266400" progId="Equation.3">
                  <p:embed/>
                </p:oleObj>
              </mc:Choice>
              <mc:Fallback>
                <p:oleObj name="Equation" r:id="rId4" imgW="1981080" imgH="266400" progId="Equation.3">
                  <p:embed/>
                  <p:pic>
                    <p:nvPicPr>
                      <p:cNvPr id="205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1784" y="3811066"/>
                        <a:ext cx="411797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p:cNvGraphicFramePr>
            <a:graphicFrameLocks noChangeAspect="1"/>
          </p:cNvGraphicFramePr>
          <p:nvPr>
            <p:extLst>
              <p:ext uri="{D42A27DB-BD31-4B8C-83A1-F6EECF244321}">
                <p14:modId xmlns:p14="http://schemas.microsoft.com/office/powerpoint/2010/main" val="693159329"/>
              </p:ext>
            </p:extLst>
          </p:nvPr>
        </p:nvGraphicFramePr>
        <p:xfrm>
          <a:off x="3756496" y="5661248"/>
          <a:ext cx="4513263" cy="554038"/>
        </p:xfrm>
        <a:graphic>
          <a:graphicData uri="http://schemas.openxmlformats.org/presentationml/2006/ole">
            <mc:AlternateContent xmlns:mc="http://schemas.openxmlformats.org/markup-compatibility/2006">
              <mc:Choice xmlns:v="urn:schemas-microsoft-com:vml" Requires="v">
                <p:oleObj spid="_x0000_s4109" name="Equation" r:id="rId6" imgW="2171520" imgH="266400" progId="Equation.3">
                  <p:embed/>
                </p:oleObj>
              </mc:Choice>
              <mc:Fallback>
                <p:oleObj name="Equation" r:id="rId6" imgW="2171520" imgH="266400" progId="Equation.3">
                  <p:embed/>
                  <p:pic>
                    <p:nvPicPr>
                      <p:cNvPr id="2051"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6496" y="5661248"/>
                        <a:ext cx="4513263"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5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zh-CN"/>
              <a:t>1</a:t>
            </a:r>
            <a:r>
              <a:rPr lang="zh-CN" altLang="en-US"/>
              <a:t>、求解常系数线性齐次递推关系</a:t>
            </a:r>
          </a:p>
        </p:txBody>
      </p:sp>
      <p:sp>
        <p:nvSpPr>
          <p:cNvPr id="19459" name="Rectangle 3"/>
          <p:cNvSpPr>
            <a:spLocks noGrp="1" noChangeArrowheads="1"/>
          </p:cNvSpPr>
          <p:nvPr>
            <p:ph type="body" idx="1"/>
          </p:nvPr>
        </p:nvSpPr>
        <p:spPr>
          <a:xfrm>
            <a:off x="1055440" y="1340768"/>
            <a:ext cx="8458200" cy="5105400"/>
          </a:xfrm>
        </p:spPr>
        <p:txBody>
          <a:bodyPr/>
          <a:lstStyle/>
          <a:p>
            <a:pPr>
              <a:lnSpc>
                <a:spcPct val="150000"/>
              </a:lnSpc>
              <a:buFont typeface="Wingdings" pitchFamily="2" charset="2"/>
              <a:buNone/>
              <a:defRPr/>
            </a:pPr>
            <a:r>
              <a:rPr lang="zh-CN" altLang="en-US"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4 </a:t>
            </a:r>
            <a:r>
              <a:rPr lang="zh-CN" altLang="en-US" sz="2600" dirty="0">
                <a:latin typeface="Times New Roman" pitchFamily="18" charset="0"/>
                <a:cs typeface="Times New Roman" pitchFamily="18" charset="0"/>
              </a:rPr>
              <a:t>求解关于</a:t>
            </a:r>
            <a:r>
              <a:rPr lang="en-US" altLang="zh-CN" sz="2600" dirty="0">
                <a:latin typeface="Times New Roman" pitchFamily="18" charset="0"/>
                <a:cs typeface="Times New Roman" pitchFamily="18" charset="0"/>
              </a:rPr>
              <a:t>Fibonacci</a:t>
            </a:r>
            <a:r>
              <a:rPr lang="zh-CN" altLang="en-US" sz="2600" dirty="0">
                <a:latin typeface="Times New Roman" pitchFamily="18" charset="0"/>
                <a:cs typeface="Times New Roman" pitchFamily="18" charset="0"/>
              </a:rPr>
              <a:t>数的递推关系</a:t>
            </a:r>
            <a:endParaRPr lang="en-US" altLang="zh-CN" sz="2600" dirty="0">
              <a:latin typeface="Times New Roman" pitchFamily="18" charset="0"/>
              <a:cs typeface="Times New Roman" pitchFamily="18" charset="0"/>
            </a:endParaRPr>
          </a:p>
        </p:txBody>
      </p:sp>
      <p:graphicFrame>
        <p:nvGraphicFramePr>
          <p:cNvPr id="3074" name="Object 4"/>
          <p:cNvGraphicFramePr>
            <a:graphicFrameLocks noChangeAspect="1"/>
          </p:cNvGraphicFramePr>
          <p:nvPr/>
        </p:nvGraphicFramePr>
        <p:xfrm>
          <a:off x="3048000" y="2209801"/>
          <a:ext cx="5257800" cy="1006475"/>
        </p:xfrm>
        <a:graphic>
          <a:graphicData uri="http://schemas.openxmlformats.org/presentationml/2006/ole">
            <mc:AlternateContent xmlns:mc="http://schemas.openxmlformats.org/markup-compatibility/2006">
              <mc:Choice xmlns:v="urn:schemas-microsoft-com:vml" Requires="v">
                <p:oleObj spid="_x0000_s5132" name="Equation" r:id="rId4" imgW="2387520" imgH="457200" progId="Equation.3">
                  <p:embed/>
                </p:oleObj>
              </mc:Choice>
              <mc:Fallback>
                <p:oleObj name="Equation" r:id="rId4" imgW="2387520" imgH="457200" progId="Equation.3">
                  <p:embed/>
                  <p:pic>
                    <p:nvPicPr>
                      <p:cNvPr id="30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209801"/>
                        <a:ext cx="525780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5"/>
          <p:cNvGraphicFramePr>
            <a:graphicFrameLocks noChangeAspect="1"/>
          </p:cNvGraphicFramePr>
          <p:nvPr>
            <p:extLst>
              <p:ext uri="{D42A27DB-BD31-4B8C-83A1-F6EECF244321}">
                <p14:modId xmlns:p14="http://schemas.microsoft.com/office/powerpoint/2010/main" val="840366404"/>
              </p:ext>
            </p:extLst>
          </p:nvPr>
        </p:nvGraphicFramePr>
        <p:xfrm>
          <a:off x="1631504" y="3789040"/>
          <a:ext cx="6169025" cy="2405062"/>
        </p:xfrm>
        <a:graphic>
          <a:graphicData uri="http://schemas.openxmlformats.org/presentationml/2006/ole">
            <mc:AlternateContent xmlns:mc="http://schemas.openxmlformats.org/markup-compatibility/2006">
              <mc:Choice xmlns:v="urn:schemas-microsoft-com:vml" Requires="v">
                <p:oleObj spid="_x0000_s5133" name="Equation" r:id="rId6" imgW="2831760" imgH="1104840" progId="Equation.3">
                  <p:embed/>
                </p:oleObj>
              </mc:Choice>
              <mc:Fallback>
                <p:oleObj name="Equation" r:id="rId6" imgW="2831760" imgH="1104840" progId="Equation.3">
                  <p:embed/>
                  <p:pic>
                    <p:nvPicPr>
                      <p:cNvPr id="307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1504" y="3789040"/>
                        <a:ext cx="6169025" cy="2405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randombar(horizontal)">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a:t>1</a:t>
            </a:r>
            <a:r>
              <a:rPr lang="zh-CN" altLang="en-US"/>
              <a:t>、求解常系数线性齐次递推关系</a:t>
            </a:r>
          </a:p>
        </p:txBody>
      </p:sp>
      <p:graphicFrame>
        <p:nvGraphicFramePr>
          <p:cNvPr id="4098" name="Object 4"/>
          <p:cNvGraphicFramePr>
            <a:graphicFrameLocks noChangeAspect="1"/>
          </p:cNvGraphicFramePr>
          <p:nvPr>
            <p:extLst>
              <p:ext uri="{D42A27DB-BD31-4B8C-83A1-F6EECF244321}">
                <p14:modId xmlns:p14="http://schemas.microsoft.com/office/powerpoint/2010/main" val="1547588549"/>
              </p:ext>
            </p:extLst>
          </p:nvPr>
        </p:nvGraphicFramePr>
        <p:xfrm>
          <a:off x="1415480" y="1700808"/>
          <a:ext cx="8784976" cy="4345335"/>
        </p:xfrm>
        <a:graphic>
          <a:graphicData uri="http://schemas.openxmlformats.org/presentationml/2006/ole">
            <mc:AlternateContent xmlns:mc="http://schemas.openxmlformats.org/markup-compatibility/2006">
              <mc:Choice xmlns:v="urn:schemas-microsoft-com:vml" Requires="v">
                <p:oleObj spid="_x0000_s6151" name="Equation" r:id="rId4" imgW="3695400" imgH="1828800" progId="Equation.3">
                  <p:embed/>
                </p:oleObj>
              </mc:Choice>
              <mc:Fallback>
                <p:oleObj name="Equation" r:id="rId4" imgW="3695400" imgH="1828800" progId="Equation.3">
                  <p:embed/>
                  <p:pic>
                    <p:nvPicPr>
                      <p:cNvPr id="409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5480" y="1700808"/>
                        <a:ext cx="8784976" cy="4345335"/>
                      </a:xfrm>
                      <a:prstGeom prst="rect">
                        <a:avLst/>
                      </a:prstGeom>
                      <a:noFill/>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60935" y="3013646"/>
            <a:ext cx="2220912"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5124" name="Rectangle 2"/>
          <p:cNvSpPr>
            <a:spLocks noGrp="1" noChangeArrowheads="1"/>
          </p:cNvSpPr>
          <p:nvPr>
            <p:ph type="title"/>
          </p:nvPr>
        </p:nvSpPr>
        <p:spPr/>
        <p:txBody>
          <a:bodyPr/>
          <a:lstStyle/>
          <a:p>
            <a:pPr eaLnBrk="1" hangingPunct="1"/>
            <a:r>
              <a:rPr lang="en-US" altLang="zh-CN"/>
              <a:t>1</a:t>
            </a:r>
            <a:r>
              <a:rPr lang="zh-CN" altLang="en-US"/>
              <a:t>、求解常系数线性齐次递推关系</a:t>
            </a:r>
          </a:p>
        </p:txBody>
      </p:sp>
      <p:sp>
        <p:nvSpPr>
          <p:cNvPr id="19459" name="Rectangle 3"/>
          <p:cNvSpPr>
            <a:spLocks noGrp="1" noChangeArrowheads="1"/>
          </p:cNvSpPr>
          <p:nvPr>
            <p:ph type="body" idx="1"/>
          </p:nvPr>
        </p:nvSpPr>
        <p:spPr>
          <a:xfrm>
            <a:off x="863682" y="1484784"/>
            <a:ext cx="10560910" cy="5105400"/>
          </a:xfrm>
        </p:spPr>
        <p:txBody>
          <a:bodyPr/>
          <a:lstStyle/>
          <a:p>
            <a:pPr>
              <a:lnSpc>
                <a:spcPct val="150000"/>
              </a:lnSpc>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定理</a:t>
            </a:r>
            <a:r>
              <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a:latin typeface="Times New Roman" pitchFamily="18" charset="0"/>
                <a:cs typeface="Times New Roman" pitchFamily="18" charset="0"/>
              </a:rPr>
              <a:t>设</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zh-CN" altLang="en-US" dirty="0">
                <a:latin typeface="Times New Roman" pitchFamily="18" charset="0"/>
                <a:cs typeface="Times New Roman" pitchFamily="18" charset="0"/>
              </a:rPr>
              <a:t>和</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2</a:t>
            </a:r>
            <a:r>
              <a:rPr lang="zh-CN" altLang="en-US" dirty="0">
                <a:latin typeface="Times New Roman" pitchFamily="18" charset="0"/>
                <a:cs typeface="Times New Roman" pitchFamily="18" charset="0"/>
              </a:rPr>
              <a:t>是实数，</a:t>
            </a:r>
            <a:r>
              <a:rPr lang="en-US" altLang="zh-CN" i="1" dirty="0">
                <a:latin typeface="Times New Roman" pitchFamily="18" charset="0"/>
                <a:cs typeface="Times New Roman" pitchFamily="18" charset="0"/>
              </a:rPr>
              <a:t> c</a:t>
            </a:r>
            <a:r>
              <a:rPr lang="en-US" altLang="zh-CN" baseline="-25000" dirty="0">
                <a:latin typeface="Times New Roman" pitchFamily="18" charset="0"/>
                <a:cs typeface="Times New Roman" pitchFamily="18" charset="0"/>
              </a:rPr>
              <a:t>2</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0</a:t>
            </a:r>
            <a:r>
              <a:rPr lang="zh-CN" altLang="en-US" dirty="0">
                <a:latin typeface="Times New Roman" pitchFamily="18" charset="0"/>
                <a:cs typeface="Times New Roman" pitchFamily="18" charset="0"/>
              </a:rPr>
              <a:t>。假设</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2</a:t>
            </a:r>
            <a:r>
              <a:rPr lang="it-IT"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=0</a:t>
            </a:r>
            <a:r>
              <a:rPr lang="zh-CN" altLang="en-US" dirty="0">
                <a:latin typeface="Times New Roman" pitchFamily="18" charset="0"/>
                <a:cs typeface="Times New Roman" pitchFamily="18" charset="0"/>
              </a:rPr>
              <a:t>只有一个根</a:t>
            </a:r>
            <a:r>
              <a:rPr lang="en-US" altLang="zh-CN" i="1" dirty="0">
                <a:latin typeface="Times New Roman" pitchFamily="18" charset="0"/>
                <a:cs typeface="Times New Roman" pitchFamily="18" charset="0"/>
              </a:rPr>
              <a:t>r</a:t>
            </a:r>
            <a:r>
              <a:rPr lang="en-US" altLang="zh-CN" baseline="-25000" dirty="0">
                <a:latin typeface="Times New Roman" pitchFamily="18" charset="0"/>
                <a:cs typeface="Times New Roman" pitchFamily="18" charset="0"/>
              </a:rPr>
              <a:t>0</a:t>
            </a:r>
            <a:r>
              <a:rPr lang="zh-CN" altLang="en-US" dirty="0">
                <a:latin typeface="Times New Roman" pitchFamily="18" charset="0"/>
                <a:cs typeface="Times New Roman" pitchFamily="18" charset="0"/>
              </a:rPr>
              <a:t>，那么</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序列</a:t>
            </a:r>
            <a:r>
              <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a:t>
            </a:r>
            <a:r>
              <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是递推关系</a:t>
            </a:r>
            <a:r>
              <a:rPr lang="en-US" altLang="zh-CN"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 </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的解</a:t>
            </a:r>
            <a:r>
              <a:rPr lang="zh-CN" altLang="en-US" dirty="0">
                <a:latin typeface="Times New Roman" pitchFamily="18" charset="0"/>
                <a:cs typeface="Times New Roman" pitchFamily="18" charset="0"/>
              </a:rPr>
              <a:t>，当且仅当                                            </a:t>
            </a:r>
            <a:endParaRPr lang="en-US" altLang="zh-CN" dirty="0">
              <a:latin typeface="Times New Roman" pitchFamily="18" charset="0"/>
              <a:cs typeface="Times New Roman" pitchFamily="18" charset="0"/>
            </a:endParaRPr>
          </a:p>
          <a:p>
            <a:pPr marL="0" indent="0">
              <a:lnSpc>
                <a:spcPct val="100000"/>
              </a:lnSpc>
              <a:spcBef>
                <a:spcPts val="1200"/>
              </a:spcBef>
              <a:buNone/>
              <a:defRPr/>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，其中是</a:t>
            </a:r>
            <a:r>
              <a:rPr lang="en-US" altLang="zh-CN" i="1" dirty="0">
                <a:latin typeface="Times New Roman" pitchFamily="18" charset="0"/>
                <a:cs typeface="Times New Roman" pitchFamily="18" charset="0"/>
              </a:rPr>
              <a:t>α</a:t>
            </a:r>
            <a:r>
              <a:rPr lang="en-US" altLang="zh-CN" baseline="-25000" dirty="0">
                <a:latin typeface="Times New Roman" pitchFamily="18" charset="0"/>
                <a:cs typeface="Times New Roman" pitchFamily="18" charset="0"/>
              </a:rPr>
              <a:t>1</a:t>
            </a:r>
            <a:r>
              <a:rPr lang="zh-CN" altLang="en-US" dirty="0">
                <a:latin typeface="Times New Roman" pitchFamily="18" charset="0"/>
                <a:cs typeface="Times New Roman" pitchFamily="18" charset="0"/>
              </a:rPr>
              <a:t>和</a:t>
            </a:r>
            <a:r>
              <a:rPr lang="en-US" altLang="zh-CN" i="1" dirty="0">
                <a:latin typeface="Times New Roman" pitchFamily="18" charset="0"/>
                <a:cs typeface="Times New Roman" pitchFamily="18" charset="0"/>
              </a:rPr>
              <a:t>α</a:t>
            </a:r>
            <a:r>
              <a:rPr lang="en-US" altLang="zh-CN" baseline="-25000" dirty="0">
                <a:latin typeface="Times New Roman" pitchFamily="18" charset="0"/>
                <a:cs typeface="Times New Roman" pitchFamily="18" charset="0"/>
              </a:rPr>
              <a:t>2</a:t>
            </a:r>
            <a:r>
              <a:rPr lang="zh-CN" altLang="en-US" dirty="0">
                <a:latin typeface="Times New Roman" pitchFamily="18" charset="0"/>
                <a:cs typeface="Times New Roman" pitchFamily="18" charset="0"/>
              </a:rPr>
              <a:t>常数。</a:t>
            </a:r>
            <a:endParaRPr lang="en-US" altLang="zh-CN" dirty="0">
              <a:latin typeface="Times New Roman" pitchFamily="18" charset="0"/>
              <a:cs typeface="Times New Roman" pitchFamily="18" charset="0"/>
            </a:endParaRPr>
          </a:p>
        </p:txBody>
      </p:sp>
      <p:graphicFrame>
        <p:nvGraphicFramePr>
          <p:cNvPr id="5122" name="Object 2"/>
          <p:cNvGraphicFramePr>
            <a:graphicFrameLocks noChangeAspect="1"/>
          </p:cNvGraphicFramePr>
          <p:nvPr>
            <p:extLst>
              <p:ext uri="{D42A27DB-BD31-4B8C-83A1-F6EECF244321}">
                <p14:modId xmlns:p14="http://schemas.microsoft.com/office/powerpoint/2010/main" val="1754702692"/>
              </p:ext>
            </p:extLst>
          </p:nvPr>
        </p:nvGraphicFramePr>
        <p:xfrm>
          <a:off x="1343472" y="2999358"/>
          <a:ext cx="3854450" cy="501650"/>
        </p:xfrm>
        <a:graphic>
          <a:graphicData uri="http://schemas.openxmlformats.org/presentationml/2006/ole">
            <mc:AlternateContent xmlns:mc="http://schemas.openxmlformats.org/markup-compatibility/2006">
              <mc:Choice xmlns:v="urn:schemas-microsoft-com:vml" Requires="v">
                <p:oleObj spid="_x0000_s7175" name="Equation" r:id="rId4" imgW="1854000" imgH="241200" progId="Equation.3">
                  <p:embed/>
                </p:oleObj>
              </mc:Choice>
              <mc:Fallback>
                <p:oleObj name="Equation" r:id="rId4" imgW="1854000" imgH="241200" progId="Equation.3">
                  <p:embed/>
                  <p:pic>
                    <p:nvPicPr>
                      <p:cNvPr id="51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472" y="2999358"/>
                        <a:ext cx="38544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a:t>1</a:t>
            </a:r>
            <a:r>
              <a:rPr lang="zh-CN" altLang="en-US"/>
              <a:t>、求解常系数线性齐次递推关系</a:t>
            </a:r>
          </a:p>
        </p:txBody>
      </p:sp>
      <p:sp>
        <p:nvSpPr>
          <p:cNvPr id="19459" name="Rectangle 3"/>
          <p:cNvSpPr>
            <a:spLocks noGrp="1" noChangeArrowheads="1"/>
          </p:cNvSpPr>
          <p:nvPr>
            <p:ph type="body" idx="1"/>
          </p:nvPr>
        </p:nvSpPr>
        <p:spPr>
          <a:xfrm>
            <a:off x="1139826" y="1412776"/>
            <a:ext cx="9780710" cy="1728192"/>
          </a:xfrm>
        </p:spPr>
        <p:txBody>
          <a:bodyPr/>
          <a:lstStyle/>
          <a:p>
            <a:pPr>
              <a:lnSpc>
                <a:spcPct val="150000"/>
              </a:lnSpc>
              <a:buFont typeface="Wingdings" pitchFamily="2" charset="2"/>
              <a:buNone/>
              <a:defRPr/>
            </a:pPr>
            <a:r>
              <a:rPr lang="zh-CN" altLang="en-US"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5 </a:t>
            </a:r>
            <a:r>
              <a:rPr lang="zh-CN" altLang="en-US" sz="2600" dirty="0">
                <a:latin typeface="Times New Roman" pitchFamily="18" charset="0"/>
                <a:cs typeface="Times New Roman" pitchFamily="18" charset="0"/>
              </a:rPr>
              <a:t>求具有初始条件</a:t>
            </a:r>
            <a:r>
              <a:rPr lang="en-US" altLang="zh-CN" sz="2600" i="1" dirty="0">
                <a:latin typeface="Times New Roman" pitchFamily="18" charset="0"/>
                <a:cs typeface="Times New Roman" pitchFamily="18" charset="0"/>
              </a:rPr>
              <a:t>a</a:t>
            </a:r>
            <a:r>
              <a:rPr lang="en-US" altLang="zh-CN" sz="2600" baseline="-25000" dirty="0">
                <a:latin typeface="Times New Roman" pitchFamily="18" charset="0"/>
                <a:cs typeface="Times New Roman" pitchFamily="18" charset="0"/>
              </a:rPr>
              <a:t>0</a:t>
            </a:r>
            <a:r>
              <a:rPr lang="en-US" altLang="zh-CN" sz="26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a:t>
            </a:r>
            <a:r>
              <a:rPr lang="en-US" altLang="zh-CN" sz="2600" i="1" dirty="0">
                <a:latin typeface="Times New Roman" pitchFamily="18" charset="0"/>
                <a:cs typeface="Times New Roman" pitchFamily="18" charset="0"/>
              </a:rPr>
              <a:t>a</a:t>
            </a:r>
            <a:r>
              <a:rPr lang="en-US" altLang="zh-CN" sz="2600" baseline="-25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=6</a:t>
            </a:r>
            <a:r>
              <a:rPr lang="zh-CN" altLang="en-US" sz="2600" dirty="0">
                <a:latin typeface="Times New Roman" pitchFamily="18" charset="0"/>
                <a:cs typeface="Times New Roman" pitchFamily="18" charset="0"/>
              </a:rPr>
              <a:t>的下面递推关系的解。</a:t>
            </a:r>
            <a:endParaRPr lang="en-US" altLang="zh-CN" sz="2600" dirty="0">
              <a:latin typeface="Times New Roman" pitchFamily="18" charset="0"/>
              <a:cs typeface="Times New Roman" pitchFamily="18" charset="0"/>
            </a:endParaRPr>
          </a:p>
          <a:p>
            <a:pPr>
              <a:lnSpc>
                <a:spcPct val="150000"/>
              </a:lnSpc>
              <a:buFont typeface="Wingdings" pitchFamily="2" charset="2"/>
              <a:buNone/>
              <a:defRPr/>
            </a:pP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sz="2600"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600" dirty="0">
                <a:effectLst>
                  <a:outerShdw blurRad="38100" dist="38100" dir="2700000" algn="tl">
                    <a:srgbClr val="000000">
                      <a:alpha val="43137"/>
                    </a:srgbClr>
                  </a:outerShdw>
                </a:effectLst>
                <a:latin typeface="Times New Roman" pitchFamily="18" charset="0"/>
                <a:cs typeface="Times New Roman" pitchFamily="18" charset="0"/>
              </a:rPr>
              <a:t>6</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sz="2600"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600" dirty="0">
                <a:effectLst>
                  <a:outerShdw blurRad="38100" dist="38100" dir="2700000" algn="tl">
                    <a:srgbClr val="000000">
                      <a:alpha val="43137"/>
                    </a:srgbClr>
                  </a:outerShdw>
                </a:effectLst>
                <a:latin typeface="Times New Roman" pitchFamily="18" charset="0"/>
                <a:cs typeface="Times New Roman" pitchFamily="18" charset="0"/>
              </a:rPr>
              <a:t>- 9</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endParaRPr lang="en-US" altLang="zh-CN" sz="2600" dirty="0">
              <a:latin typeface="Times New Roman" pitchFamily="18" charset="0"/>
              <a:cs typeface="Times New Roman" pitchFamily="18" charset="0"/>
            </a:endParaRPr>
          </a:p>
        </p:txBody>
      </p:sp>
      <p:graphicFrame>
        <p:nvGraphicFramePr>
          <p:cNvPr id="6146" name="Object 3"/>
          <p:cNvGraphicFramePr>
            <a:graphicFrameLocks noChangeAspect="1"/>
          </p:cNvGraphicFramePr>
          <p:nvPr>
            <p:extLst>
              <p:ext uri="{D42A27DB-BD31-4B8C-83A1-F6EECF244321}">
                <p14:modId xmlns:p14="http://schemas.microsoft.com/office/powerpoint/2010/main" val="3249625300"/>
              </p:ext>
            </p:extLst>
          </p:nvPr>
        </p:nvGraphicFramePr>
        <p:xfrm>
          <a:off x="1847528" y="3167236"/>
          <a:ext cx="7585075" cy="2828925"/>
        </p:xfrm>
        <a:graphic>
          <a:graphicData uri="http://schemas.openxmlformats.org/presentationml/2006/ole">
            <mc:AlternateContent xmlns:mc="http://schemas.openxmlformats.org/markup-compatibility/2006">
              <mc:Choice xmlns:v="urn:schemas-microsoft-com:vml" Requires="v">
                <p:oleObj spid="_x0000_s8199" name="Equation" r:id="rId4" imgW="3263760" imgH="1218960" progId="Equation.3">
                  <p:embed/>
                </p:oleObj>
              </mc:Choice>
              <mc:Fallback>
                <p:oleObj name="Equation" r:id="rId4" imgW="3263760" imgH="1218960" progId="Equation.3">
                  <p:embed/>
                  <p:pic>
                    <p:nvPicPr>
                      <p:cNvPr id="614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528" y="3167236"/>
                        <a:ext cx="7585075" cy="2828925"/>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83026" y="2851150"/>
            <a:ext cx="3505200" cy="609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7171" name="Rectangle 2"/>
          <p:cNvSpPr>
            <a:spLocks noGrp="1" noChangeArrowheads="1"/>
          </p:cNvSpPr>
          <p:nvPr>
            <p:ph type="title"/>
          </p:nvPr>
        </p:nvSpPr>
        <p:spPr/>
        <p:txBody>
          <a:bodyPr/>
          <a:lstStyle/>
          <a:p>
            <a:pPr eaLnBrk="1" hangingPunct="1"/>
            <a:r>
              <a:rPr lang="en-US" altLang="zh-CN"/>
              <a:t>1</a:t>
            </a:r>
            <a:r>
              <a:rPr lang="zh-CN" altLang="en-US"/>
              <a:t>、求解常系数线性齐次递推关系</a:t>
            </a:r>
          </a:p>
        </p:txBody>
      </p:sp>
      <p:sp>
        <p:nvSpPr>
          <p:cNvPr id="19459" name="Rectangle 3"/>
          <p:cNvSpPr>
            <a:spLocks noGrp="1" noChangeArrowheads="1"/>
          </p:cNvSpPr>
          <p:nvPr>
            <p:ph type="body" idx="1"/>
          </p:nvPr>
        </p:nvSpPr>
        <p:spPr>
          <a:xfrm>
            <a:off x="911424" y="1524000"/>
            <a:ext cx="10873208" cy="3777208"/>
          </a:xfrm>
        </p:spPr>
        <p:txBody>
          <a:bodyPr/>
          <a:lstStyle/>
          <a:p>
            <a:pPr>
              <a:lnSpc>
                <a:spcPct val="150000"/>
              </a:lnSpc>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定理</a:t>
            </a:r>
            <a:r>
              <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3</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a:latin typeface="Times New Roman" pitchFamily="18" charset="0"/>
                <a:cs typeface="Times New Roman" pitchFamily="18" charset="0"/>
              </a:rPr>
              <a:t>设</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 c</a:t>
            </a:r>
            <a:r>
              <a:rPr lang="en-US" altLang="zh-CN" i="1" baseline="-25000" dirty="0">
                <a:latin typeface="Times New Roman" pitchFamily="18" charset="0"/>
                <a:cs typeface="Times New Roman" pitchFamily="18" charset="0"/>
              </a:rPr>
              <a:t>k</a:t>
            </a:r>
            <a:r>
              <a:rPr lang="zh-CN" altLang="en-US" dirty="0">
                <a:latin typeface="Times New Roman" pitchFamily="18" charset="0"/>
                <a:cs typeface="Times New Roman" pitchFamily="18" charset="0"/>
              </a:rPr>
              <a:t>是实数。假设特征方程</a:t>
            </a:r>
            <a:r>
              <a:rPr lang="en-US" altLang="zh-CN" i="1" dirty="0" err="1">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i="1" baseline="30000" dirty="0" err="1">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i="1"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i="1"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i="1"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-2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i="1"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i="1"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it-IT"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=0</a:t>
            </a:r>
            <a:r>
              <a:rPr lang="zh-CN" altLang="en-US" dirty="0">
                <a:latin typeface="Times New Roman" pitchFamily="18" charset="0"/>
                <a:cs typeface="Times New Roman" pitchFamily="18" charset="0"/>
              </a:rPr>
              <a:t>有</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个不等的根</a:t>
            </a:r>
            <a:r>
              <a:rPr lang="en-US" altLang="zh-CN" i="1" dirty="0">
                <a:latin typeface="Times New Roman" pitchFamily="18" charset="0"/>
                <a:cs typeface="Times New Roman" pitchFamily="18" charset="0"/>
              </a:rPr>
              <a:t>r</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 r</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r</a:t>
            </a:r>
            <a:r>
              <a:rPr lang="en-US" altLang="zh-CN" i="1" baseline="-25000" dirty="0" err="1">
                <a:latin typeface="Times New Roman" pitchFamily="18" charset="0"/>
                <a:cs typeface="Times New Roman" pitchFamily="18" charset="0"/>
              </a:rPr>
              <a:t>k</a:t>
            </a:r>
            <a:r>
              <a:rPr lang="en-US" altLang="zh-CN" baseline="-25000" dirty="0">
                <a:latin typeface="Times New Roman" pitchFamily="18" charset="0"/>
                <a:cs typeface="Times New Roman" pitchFamily="18" charset="0"/>
              </a:rPr>
              <a:t> </a:t>
            </a:r>
            <a:r>
              <a:rPr lang="zh-CN" altLang="en-US" dirty="0">
                <a:latin typeface="Times New Roman" pitchFamily="18" charset="0"/>
                <a:cs typeface="Times New Roman" pitchFamily="18" charset="0"/>
              </a:rPr>
              <a:t>，那么</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序列</a:t>
            </a:r>
            <a:r>
              <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a:t>
            </a:r>
            <a:r>
              <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是递推关系</a:t>
            </a:r>
            <a:r>
              <a:rPr lang="en-US" altLang="zh-CN"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 </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err="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i="1" baseline="-25000" dirty="0" err="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i="1" dirty="0" err="1">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err="1">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-k</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的解</a:t>
            </a:r>
            <a:r>
              <a:rPr lang="zh-CN" altLang="en-US" dirty="0">
                <a:latin typeface="Times New Roman" pitchFamily="18" charset="0"/>
                <a:cs typeface="Times New Roman" pitchFamily="18" charset="0"/>
              </a:rPr>
              <a:t>，当且仅当                                                         ，其中是</a:t>
            </a:r>
            <a:r>
              <a:rPr lang="en-US" altLang="zh-CN" i="1" dirty="0">
                <a:latin typeface="Times New Roman" pitchFamily="18" charset="0"/>
                <a:cs typeface="Times New Roman" pitchFamily="18" charset="0"/>
              </a:rPr>
              <a:t>α</a:t>
            </a:r>
            <a:r>
              <a:rPr lang="en-US" altLang="zh-CN" baseline="-25000" dirty="0">
                <a:latin typeface="Times New Roman" pitchFamily="18" charset="0"/>
                <a:cs typeface="Times New Roman" pitchFamily="18" charset="0"/>
              </a:rPr>
              <a:t>1</a:t>
            </a:r>
            <a:r>
              <a:rPr lang="zh-CN" altLang="en-US" baseline="-25000" dirty="0">
                <a:latin typeface="Times New Roman" pitchFamily="18" charset="0"/>
                <a:cs typeface="Times New Roman" pitchFamily="18" charset="0"/>
              </a:rPr>
              <a:t>、</a:t>
            </a:r>
            <a:r>
              <a:rPr lang="en-US" altLang="zh-CN" i="1" dirty="0">
                <a:latin typeface="Times New Roman" pitchFamily="18" charset="0"/>
                <a:cs typeface="Times New Roman" pitchFamily="18" charset="0"/>
              </a:rPr>
              <a:t>α</a:t>
            </a:r>
            <a:r>
              <a:rPr lang="en-US" altLang="zh-CN" baseline="-25000" dirty="0">
                <a:latin typeface="Times New Roman" pitchFamily="18" charset="0"/>
                <a:cs typeface="Times New Roman" pitchFamily="18" charset="0"/>
              </a:rPr>
              <a:t>2</a:t>
            </a:r>
            <a:r>
              <a:rPr lang="zh-CN" altLang="en-US" baseline="-25000" dirty="0">
                <a:latin typeface="Times New Roman" pitchFamily="18" charset="0"/>
                <a:cs typeface="Times New Roman" pitchFamily="18" charset="0"/>
              </a:rPr>
              <a:t>、</a:t>
            </a:r>
            <a:r>
              <a:rPr lang="en-US" altLang="zh-CN" baseline="-25000" dirty="0">
                <a:latin typeface="Times New Roman" pitchFamily="18" charset="0"/>
                <a:cs typeface="Times New Roman" pitchFamily="18" charset="0"/>
              </a:rPr>
              <a:t>…</a:t>
            </a:r>
            <a:r>
              <a:rPr lang="zh-CN" altLang="en-US" baseline="-25000"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α</a:t>
            </a:r>
            <a:r>
              <a:rPr lang="en-US" altLang="zh-CN" i="1" baseline="-25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是常数。</a:t>
            </a:r>
            <a:endParaRPr lang="en-US" altLang="zh-CN" dirty="0">
              <a:latin typeface="Times New Roman" pitchFamily="18" charset="0"/>
              <a:cs typeface="Times New Roman" pitchFamily="18" charset="0"/>
            </a:endParaRPr>
          </a:p>
        </p:txBody>
      </p:sp>
      <p:graphicFrame>
        <p:nvGraphicFramePr>
          <p:cNvPr id="7170" name="Object 3"/>
          <p:cNvGraphicFramePr>
            <a:graphicFrameLocks noChangeAspect="1"/>
          </p:cNvGraphicFramePr>
          <p:nvPr>
            <p:extLst>
              <p:ext uri="{D42A27DB-BD31-4B8C-83A1-F6EECF244321}">
                <p14:modId xmlns:p14="http://schemas.microsoft.com/office/powerpoint/2010/main" val="2773616154"/>
              </p:ext>
            </p:extLst>
          </p:nvPr>
        </p:nvGraphicFramePr>
        <p:xfrm>
          <a:off x="6456040" y="2927350"/>
          <a:ext cx="5121275" cy="501650"/>
        </p:xfrm>
        <a:graphic>
          <a:graphicData uri="http://schemas.openxmlformats.org/presentationml/2006/ole">
            <mc:AlternateContent xmlns:mc="http://schemas.openxmlformats.org/markup-compatibility/2006">
              <mc:Choice xmlns:v="urn:schemas-microsoft-com:vml" Requires="v">
                <p:oleObj spid="_x0000_s9224" name="Equation" r:id="rId4" imgW="2463480" imgH="241200" progId="Equation.3">
                  <p:embed/>
                </p:oleObj>
              </mc:Choice>
              <mc:Fallback>
                <p:oleObj name="Equation" r:id="rId4" imgW="2463480" imgH="241200" progId="Equation.3">
                  <p:embed/>
                  <p:pic>
                    <p:nvPicPr>
                      <p:cNvPr id="717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040" y="2927350"/>
                        <a:ext cx="512127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a:t>1</a:t>
            </a:r>
            <a:r>
              <a:rPr lang="zh-CN" altLang="en-US"/>
              <a:t>、求解常系数线性齐次递推关系</a:t>
            </a:r>
          </a:p>
        </p:txBody>
      </p:sp>
      <p:sp>
        <p:nvSpPr>
          <p:cNvPr id="19459" name="Rectangle 3"/>
          <p:cNvSpPr>
            <a:spLocks noGrp="1" noChangeArrowheads="1"/>
          </p:cNvSpPr>
          <p:nvPr>
            <p:ph type="body" idx="1"/>
          </p:nvPr>
        </p:nvSpPr>
        <p:spPr>
          <a:xfrm>
            <a:off x="1055440" y="1451769"/>
            <a:ext cx="8458200" cy="1295400"/>
          </a:xfrm>
        </p:spPr>
        <p:txBody>
          <a:bodyPr/>
          <a:lstStyle/>
          <a:p>
            <a:pPr>
              <a:lnSpc>
                <a:spcPct val="150000"/>
              </a:lnSpc>
              <a:buFont typeface="Wingdings" pitchFamily="2" charset="2"/>
              <a:buNone/>
              <a:defRPr/>
            </a:pPr>
            <a:r>
              <a:rPr lang="zh-CN" altLang="en-US"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6 </a:t>
            </a:r>
            <a:r>
              <a:rPr lang="zh-CN" altLang="en-US" sz="2600" dirty="0">
                <a:latin typeface="Times New Roman" pitchFamily="18" charset="0"/>
                <a:cs typeface="Times New Roman" pitchFamily="18" charset="0"/>
              </a:rPr>
              <a:t>求出具有初始条件</a:t>
            </a:r>
            <a:r>
              <a:rPr lang="en-US" altLang="zh-CN" sz="2600" i="1" dirty="0">
                <a:latin typeface="Times New Roman" pitchFamily="18" charset="0"/>
                <a:cs typeface="Times New Roman" pitchFamily="18" charset="0"/>
              </a:rPr>
              <a:t>a</a:t>
            </a:r>
            <a:r>
              <a:rPr lang="en-US" altLang="zh-CN" sz="2600" baseline="-25000" dirty="0">
                <a:latin typeface="Times New Roman" pitchFamily="18" charset="0"/>
                <a:cs typeface="Times New Roman" pitchFamily="18" charset="0"/>
              </a:rPr>
              <a:t>0</a:t>
            </a:r>
            <a:r>
              <a:rPr lang="en-US" altLang="zh-CN" sz="26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a:t>
            </a:r>
            <a:r>
              <a:rPr lang="en-US" altLang="zh-CN" sz="2600" i="1" dirty="0">
                <a:latin typeface="Times New Roman" pitchFamily="18" charset="0"/>
                <a:cs typeface="Times New Roman" pitchFamily="18" charset="0"/>
              </a:rPr>
              <a:t>a</a:t>
            </a:r>
            <a:r>
              <a:rPr lang="en-US" altLang="zh-CN" sz="2600" baseline="-25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=5</a:t>
            </a:r>
            <a:r>
              <a:rPr lang="zh-CN" altLang="en-US" sz="2600" dirty="0">
                <a:latin typeface="Times New Roman" pitchFamily="18" charset="0"/>
                <a:cs typeface="Times New Roman" pitchFamily="18" charset="0"/>
              </a:rPr>
              <a:t>，</a:t>
            </a:r>
            <a:r>
              <a:rPr lang="en-US" altLang="zh-CN" sz="2600" i="1" dirty="0">
                <a:latin typeface="Times New Roman" pitchFamily="18" charset="0"/>
                <a:cs typeface="Times New Roman" pitchFamily="18" charset="0"/>
              </a:rPr>
              <a:t>a</a:t>
            </a:r>
            <a:r>
              <a:rPr lang="en-US" altLang="zh-CN" sz="2600" baseline="-25000" dirty="0">
                <a:latin typeface="Times New Roman" pitchFamily="18" charset="0"/>
                <a:cs typeface="Times New Roman" pitchFamily="18" charset="0"/>
              </a:rPr>
              <a:t>2</a:t>
            </a:r>
            <a:r>
              <a:rPr lang="en-US" altLang="zh-CN" sz="2600" dirty="0">
                <a:latin typeface="Times New Roman" pitchFamily="18" charset="0"/>
                <a:cs typeface="Times New Roman" pitchFamily="18" charset="0"/>
              </a:rPr>
              <a:t>=15</a:t>
            </a:r>
            <a:r>
              <a:rPr lang="zh-CN" altLang="en-US" sz="2600" dirty="0">
                <a:latin typeface="Times New Roman" pitchFamily="18" charset="0"/>
                <a:cs typeface="Times New Roman" pitchFamily="18" charset="0"/>
              </a:rPr>
              <a:t>的递推关系           </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sz="2600"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600" dirty="0">
                <a:effectLst>
                  <a:outerShdw blurRad="38100" dist="38100" dir="2700000" algn="tl">
                    <a:srgbClr val="000000">
                      <a:alpha val="43137"/>
                    </a:srgbClr>
                  </a:outerShdw>
                </a:effectLst>
                <a:latin typeface="Times New Roman" pitchFamily="18" charset="0"/>
                <a:cs typeface="Times New Roman" pitchFamily="18" charset="0"/>
              </a:rPr>
              <a:t>6</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sz="2600"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600" dirty="0">
                <a:effectLst>
                  <a:outerShdw blurRad="38100" dist="38100" dir="2700000" algn="tl">
                    <a:srgbClr val="000000">
                      <a:alpha val="43137"/>
                    </a:srgbClr>
                  </a:outerShdw>
                </a:effectLst>
                <a:latin typeface="Times New Roman" pitchFamily="18" charset="0"/>
                <a:cs typeface="Times New Roman" pitchFamily="18" charset="0"/>
              </a:rPr>
              <a:t>- 11</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sz="26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dirty="0">
                <a:effectLst>
                  <a:outerShdw blurRad="38100" dist="38100" dir="2700000" algn="tl">
                    <a:srgbClr val="000000">
                      <a:alpha val="43137"/>
                    </a:srgbClr>
                  </a:outerShdw>
                </a:effectLst>
                <a:latin typeface="Times New Roman" pitchFamily="18" charset="0"/>
                <a:cs typeface="Times New Roman" pitchFamily="18" charset="0"/>
              </a:rPr>
              <a:t> 6</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-3</a:t>
            </a:r>
            <a:r>
              <a:rPr lang="zh-CN" altLang="en-US" sz="2600" dirty="0">
                <a:latin typeface="Times New Roman" pitchFamily="18" charset="0"/>
                <a:cs typeface="Times New Roman" pitchFamily="18" charset="0"/>
              </a:rPr>
              <a:t>的解。</a:t>
            </a:r>
            <a:endParaRPr lang="en-US" altLang="zh-CN" sz="2600" dirty="0">
              <a:latin typeface="Times New Roman" pitchFamily="18" charset="0"/>
              <a:cs typeface="Times New Roman" pitchFamily="18" charset="0"/>
            </a:endParaRPr>
          </a:p>
          <a:p>
            <a:pPr>
              <a:lnSpc>
                <a:spcPct val="150000"/>
              </a:lnSpc>
              <a:buFont typeface="Wingdings" pitchFamily="2" charset="2"/>
              <a:buNone/>
              <a:defRPr/>
            </a:pPr>
            <a:endParaRPr lang="en-US" altLang="zh-CN" sz="2600" dirty="0">
              <a:latin typeface="Times New Roman" pitchFamily="18" charset="0"/>
              <a:cs typeface="Times New Roman" pitchFamily="18" charset="0"/>
            </a:endParaRPr>
          </a:p>
        </p:txBody>
      </p:sp>
      <p:graphicFrame>
        <p:nvGraphicFramePr>
          <p:cNvPr id="8194" name="Object 2"/>
          <p:cNvGraphicFramePr>
            <a:graphicFrameLocks noChangeAspect="1"/>
          </p:cNvGraphicFramePr>
          <p:nvPr>
            <p:extLst>
              <p:ext uri="{D42A27DB-BD31-4B8C-83A1-F6EECF244321}">
                <p14:modId xmlns:p14="http://schemas.microsoft.com/office/powerpoint/2010/main" val="1479904823"/>
              </p:ext>
            </p:extLst>
          </p:nvPr>
        </p:nvGraphicFramePr>
        <p:xfrm>
          <a:off x="1127448" y="2996952"/>
          <a:ext cx="9105900" cy="3198812"/>
        </p:xfrm>
        <a:graphic>
          <a:graphicData uri="http://schemas.openxmlformats.org/presentationml/2006/ole">
            <mc:AlternateContent xmlns:mc="http://schemas.openxmlformats.org/markup-compatibility/2006">
              <mc:Choice xmlns:v="urn:schemas-microsoft-com:vml" Requires="v">
                <p:oleObj spid="_x0000_s10248" name="Equation" r:id="rId4" imgW="4114800" imgH="1447560" progId="Equation.3">
                  <p:embed/>
                </p:oleObj>
              </mc:Choice>
              <mc:Fallback>
                <p:oleObj name="Equation" r:id="rId4" imgW="4114800" imgH="1447560" progId="Equation.3">
                  <p:embed/>
                  <p:pic>
                    <p:nvPicPr>
                      <p:cNvPr id="819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448" y="2996952"/>
                        <a:ext cx="9105900" cy="319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14464" y="3284984"/>
            <a:ext cx="5257800" cy="2286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9219" name="Rectangle 2"/>
          <p:cNvSpPr>
            <a:spLocks noGrp="1" noChangeArrowheads="1"/>
          </p:cNvSpPr>
          <p:nvPr>
            <p:ph type="title"/>
          </p:nvPr>
        </p:nvSpPr>
        <p:spPr/>
        <p:txBody>
          <a:bodyPr/>
          <a:lstStyle/>
          <a:p>
            <a:pPr eaLnBrk="1" hangingPunct="1"/>
            <a:r>
              <a:rPr lang="en-US" altLang="zh-CN"/>
              <a:t>1</a:t>
            </a:r>
            <a:r>
              <a:rPr lang="zh-CN" altLang="en-US"/>
              <a:t>、求解常系数线性齐次递推关系</a:t>
            </a:r>
          </a:p>
        </p:txBody>
      </p:sp>
      <p:sp>
        <p:nvSpPr>
          <p:cNvPr id="19459" name="Rectangle 3"/>
          <p:cNvSpPr>
            <a:spLocks noGrp="1" noChangeArrowheads="1"/>
          </p:cNvSpPr>
          <p:nvPr>
            <p:ph type="body" idx="1"/>
          </p:nvPr>
        </p:nvSpPr>
        <p:spPr>
          <a:xfrm>
            <a:off x="911424" y="1524000"/>
            <a:ext cx="10560910" cy="5105400"/>
          </a:xfrm>
        </p:spPr>
        <p:txBody>
          <a:bodyPr/>
          <a:lstStyle/>
          <a:p>
            <a:pPr>
              <a:lnSpc>
                <a:spcPct val="120000"/>
              </a:lnSpc>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定理</a:t>
            </a:r>
            <a:r>
              <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4</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a:latin typeface="Times New Roman" pitchFamily="18" charset="0"/>
                <a:cs typeface="Times New Roman" pitchFamily="18" charset="0"/>
              </a:rPr>
              <a:t>设</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 c</a:t>
            </a:r>
            <a:r>
              <a:rPr lang="en-US" altLang="zh-CN" i="1" baseline="-25000" dirty="0">
                <a:latin typeface="Times New Roman" pitchFamily="18" charset="0"/>
                <a:cs typeface="Times New Roman" pitchFamily="18" charset="0"/>
              </a:rPr>
              <a:t>k</a:t>
            </a:r>
            <a:r>
              <a:rPr lang="zh-CN" altLang="en-US" dirty="0">
                <a:latin typeface="Times New Roman" pitchFamily="18" charset="0"/>
                <a:cs typeface="Times New Roman" pitchFamily="18" charset="0"/>
              </a:rPr>
              <a:t>是实数。假设特征方程</a:t>
            </a:r>
            <a:r>
              <a:rPr lang="en-US" altLang="zh-CN" i="1" dirty="0" err="1">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i="1" baseline="30000" dirty="0" err="1">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i="1"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i="1"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-1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i="1"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baseline="30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-2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i="1"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  </a:t>
            </a:r>
            <a:r>
              <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i="1" baseline="-250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k</a:t>
            </a:r>
            <a:r>
              <a:rPr lang="it-IT"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=0</a:t>
            </a:r>
            <a:r>
              <a:rPr lang="zh-CN" altLang="en-US" dirty="0">
                <a:latin typeface="Times New Roman" pitchFamily="18" charset="0"/>
                <a:cs typeface="Times New Roman" pitchFamily="18" charset="0"/>
              </a:rPr>
              <a:t>有</a:t>
            </a:r>
            <a:r>
              <a:rPr lang="en-US" altLang="zh-CN" b="1" i="1" dirty="0">
                <a:solidFill>
                  <a:srgbClr val="FF0000"/>
                </a:solidFill>
                <a:latin typeface="Times New Roman" pitchFamily="18" charset="0"/>
                <a:cs typeface="Times New Roman" pitchFamily="18" charset="0"/>
              </a:rPr>
              <a:t>t</a:t>
            </a:r>
            <a:r>
              <a:rPr lang="zh-CN" altLang="en-US" b="1" dirty="0">
                <a:solidFill>
                  <a:srgbClr val="FF0000"/>
                </a:solidFill>
                <a:latin typeface="Times New Roman" pitchFamily="18" charset="0"/>
                <a:cs typeface="Times New Roman" pitchFamily="18" charset="0"/>
              </a:rPr>
              <a:t>个不等的根</a:t>
            </a:r>
            <a:r>
              <a:rPr lang="en-US" altLang="zh-CN" b="1" i="1" dirty="0">
                <a:solidFill>
                  <a:srgbClr val="FF0000"/>
                </a:solidFill>
                <a:latin typeface="Times New Roman" pitchFamily="18" charset="0"/>
                <a:cs typeface="Times New Roman" pitchFamily="18" charset="0"/>
              </a:rPr>
              <a:t>r</a:t>
            </a:r>
            <a:r>
              <a:rPr lang="en-US" altLang="zh-CN" b="1" baseline="-25000" dirty="0">
                <a:solidFill>
                  <a:srgbClr val="FF0000"/>
                </a:solidFill>
                <a:latin typeface="Times New Roman" pitchFamily="18" charset="0"/>
                <a:cs typeface="Times New Roman" pitchFamily="18" charset="0"/>
              </a:rPr>
              <a:t>1</a:t>
            </a:r>
            <a:r>
              <a:rPr lang="en-US" altLang="zh-CN" b="1" dirty="0">
                <a:solidFill>
                  <a:srgbClr val="FF0000"/>
                </a:solidFill>
                <a:latin typeface="Times New Roman" pitchFamily="18" charset="0"/>
                <a:cs typeface="Times New Roman" pitchFamily="18" charset="0"/>
              </a:rPr>
              <a:t>,</a:t>
            </a:r>
            <a:r>
              <a:rPr lang="en-US" altLang="zh-CN" b="1" i="1" dirty="0">
                <a:solidFill>
                  <a:srgbClr val="FF0000"/>
                </a:solidFill>
                <a:latin typeface="Times New Roman" pitchFamily="18" charset="0"/>
                <a:cs typeface="Times New Roman" pitchFamily="18" charset="0"/>
              </a:rPr>
              <a:t> r</a:t>
            </a:r>
            <a:r>
              <a:rPr lang="en-US" altLang="zh-CN" b="1" baseline="-25000" dirty="0">
                <a:solidFill>
                  <a:srgbClr val="FF0000"/>
                </a:solidFill>
                <a:latin typeface="Times New Roman" pitchFamily="18" charset="0"/>
                <a:cs typeface="Times New Roman" pitchFamily="18" charset="0"/>
              </a:rPr>
              <a:t>2</a:t>
            </a:r>
            <a:r>
              <a:rPr lang="en-US" altLang="zh-CN" b="1" dirty="0">
                <a:solidFill>
                  <a:srgbClr val="FF0000"/>
                </a:solidFill>
                <a:latin typeface="Times New Roman" pitchFamily="18" charset="0"/>
                <a:cs typeface="Times New Roman" pitchFamily="18" charset="0"/>
              </a:rPr>
              <a:t>,…,</a:t>
            </a:r>
            <a:r>
              <a:rPr lang="en-US" altLang="zh-CN" b="1" i="1" dirty="0" err="1">
                <a:solidFill>
                  <a:srgbClr val="FF0000"/>
                </a:solidFill>
                <a:latin typeface="Times New Roman" pitchFamily="18" charset="0"/>
                <a:cs typeface="Times New Roman" pitchFamily="18" charset="0"/>
              </a:rPr>
              <a:t>r</a:t>
            </a:r>
            <a:r>
              <a:rPr lang="en-US" altLang="zh-CN" b="1" i="1" baseline="-25000" dirty="0" err="1">
                <a:solidFill>
                  <a:srgbClr val="FF0000"/>
                </a:solidFill>
                <a:latin typeface="Times New Roman" pitchFamily="18" charset="0"/>
                <a:cs typeface="Times New Roman" pitchFamily="18" charset="0"/>
              </a:rPr>
              <a:t>t</a:t>
            </a:r>
            <a:r>
              <a:rPr lang="en-US" altLang="zh-CN" b="1" baseline="-25000" dirty="0">
                <a:solidFill>
                  <a:srgbClr val="FF0000"/>
                </a:solidFill>
                <a:latin typeface="Times New Roman" pitchFamily="18" charset="0"/>
                <a:cs typeface="Times New Roman" pitchFamily="18" charset="0"/>
              </a:rPr>
              <a:t> </a:t>
            </a:r>
            <a:r>
              <a:rPr lang="zh-CN" altLang="en-US" dirty="0">
                <a:latin typeface="Times New Roman" pitchFamily="18" charset="0"/>
                <a:cs typeface="Times New Roman" pitchFamily="18" charset="0"/>
              </a:rPr>
              <a:t>，其</a:t>
            </a:r>
            <a:r>
              <a:rPr lang="zh-CN" altLang="en-US" b="1" dirty="0">
                <a:solidFill>
                  <a:srgbClr val="FF0000"/>
                </a:solidFill>
                <a:latin typeface="Times New Roman" pitchFamily="18" charset="0"/>
                <a:cs typeface="Times New Roman" pitchFamily="18" charset="0"/>
              </a:rPr>
              <a:t>重数分别为</a:t>
            </a:r>
            <a:r>
              <a:rPr lang="en-US" altLang="zh-CN" b="1" i="1" dirty="0">
                <a:solidFill>
                  <a:srgbClr val="FF0000"/>
                </a:solidFill>
                <a:latin typeface="Times New Roman" pitchFamily="18" charset="0"/>
                <a:cs typeface="Times New Roman" pitchFamily="18" charset="0"/>
              </a:rPr>
              <a:t>m</a:t>
            </a:r>
            <a:r>
              <a:rPr lang="en-US" altLang="zh-CN" b="1" baseline="-25000" dirty="0">
                <a:solidFill>
                  <a:srgbClr val="FF0000"/>
                </a:solidFill>
                <a:latin typeface="Times New Roman" pitchFamily="18" charset="0"/>
                <a:cs typeface="Times New Roman" pitchFamily="18" charset="0"/>
              </a:rPr>
              <a:t>1</a:t>
            </a:r>
            <a:r>
              <a:rPr lang="en-US" altLang="zh-CN" b="1" dirty="0">
                <a:solidFill>
                  <a:srgbClr val="FF0000"/>
                </a:solidFill>
                <a:latin typeface="Times New Roman" pitchFamily="18" charset="0"/>
                <a:cs typeface="Times New Roman" pitchFamily="18" charset="0"/>
              </a:rPr>
              <a:t>,</a:t>
            </a:r>
            <a:r>
              <a:rPr lang="en-US" altLang="zh-CN" b="1" i="1" dirty="0">
                <a:solidFill>
                  <a:srgbClr val="FF0000"/>
                </a:solidFill>
                <a:latin typeface="Times New Roman" pitchFamily="18" charset="0"/>
                <a:cs typeface="Times New Roman" pitchFamily="18" charset="0"/>
              </a:rPr>
              <a:t> m</a:t>
            </a:r>
            <a:r>
              <a:rPr lang="en-US" altLang="zh-CN" b="1" baseline="-25000" dirty="0">
                <a:solidFill>
                  <a:srgbClr val="FF0000"/>
                </a:solidFill>
                <a:latin typeface="Times New Roman" pitchFamily="18" charset="0"/>
                <a:cs typeface="Times New Roman" pitchFamily="18" charset="0"/>
              </a:rPr>
              <a:t>2</a:t>
            </a:r>
            <a:r>
              <a:rPr lang="en-US" altLang="zh-CN" b="1" dirty="0">
                <a:solidFill>
                  <a:srgbClr val="FF0000"/>
                </a:solidFill>
                <a:latin typeface="Times New Roman" pitchFamily="18" charset="0"/>
                <a:cs typeface="Times New Roman" pitchFamily="18" charset="0"/>
              </a:rPr>
              <a:t>,…,</a:t>
            </a:r>
            <a:r>
              <a:rPr lang="en-US" altLang="zh-CN" b="1" i="1" dirty="0">
                <a:solidFill>
                  <a:srgbClr val="FF0000"/>
                </a:solidFill>
                <a:latin typeface="Times New Roman" pitchFamily="18" charset="0"/>
                <a:cs typeface="Times New Roman" pitchFamily="18" charset="0"/>
              </a:rPr>
              <a:t> </a:t>
            </a:r>
            <a:r>
              <a:rPr lang="en-US" altLang="zh-CN" b="1" i="1" dirty="0" err="1">
                <a:solidFill>
                  <a:srgbClr val="FF0000"/>
                </a:solidFill>
                <a:latin typeface="Times New Roman" pitchFamily="18" charset="0"/>
                <a:cs typeface="Times New Roman" pitchFamily="18" charset="0"/>
              </a:rPr>
              <a:t>m</a:t>
            </a:r>
            <a:r>
              <a:rPr lang="en-US" altLang="zh-CN" b="1" i="1" baseline="-25000" dirty="0" err="1">
                <a:solidFill>
                  <a:srgbClr val="FF0000"/>
                </a:solidFill>
                <a:latin typeface="Times New Roman" pitchFamily="18" charset="0"/>
                <a:cs typeface="Times New Roman" pitchFamily="18" charset="0"/>
              </a:rPr>
              <a:t>t</a:t>
            </a:r>
            <a:r>
              <a:rPr lang="zh-CN" altLang="en-US" dirty="0">
                <a:latin typeface="Times New Roman" pitchFamily="18" charset="0"/>
                <a:cs typeface="Times New Roman" pitchFamily="18" charset="0"/>
              </a:rPr>
              <a:t>，那么</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序列</a:t>
            </a:r>
            <a:r>
              <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a:t>
            </a:r>
            <a:r>
              <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是递推关系</a:t>
            </a:r>
            <a:r>
              <a:rPr lang="en-US" altLang="zh-CN"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 </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err="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c</a:t>
            </a:r>
            <a:r>
              <a:rPr lang="en-US" altLang="zh-CN" i="1" baseline="-25000" dirty="0" err="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i="1" dirty="0" err="1">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err="1">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en-US" altLang="zh-CN" i="1" baseline="-250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-k</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的解</a:t>
            </a:r>
            <a:r>
              <a:rPr lang="zh-CN" altLang="en-US" dirty="0">
                <a:latin typeface="Times New Roman" pitchFamily="18" charset="0"/>
                <a:cs typeface="Times New Roman" pitchFamily="18" charset="0"/>
              </a:rPr>
              <a:t>，当且仅当                                            </a:t>
            </a:r>
            <a:endParaRPr lang="en-US" altLang="zh-CN" dirty="0">
              <a:latin typeface="Times New Roman" pitchFamily="18" charset="0"/>
              <a:cs typeface="Times New Roman" pitchFamily="18" charset="0"/>
            </a:endParaRPr>
          </a:p>
          <a:p>
            <a:pPr>
              <a:lnSpc>
                <a:spcPct val="120000"/>
              </a:lnSpc>
              <a:defRPr/>
            </a:pPr>
            <a:endParaRPr lang="en-US" altLang="zh-CN" dirty="0">
              <a:latin typeface="Times New Roman" pitchFamily="18" charset="0"/>
              <a:cs typeface="Times New Roman" pitchFamily="18" charset="0"/>
            </a:endParaRPr>
          </a:p>
          <a:p>
            <a:pPr>
              <a:lnSpc>
                <a:spcPct val="120000"/>
              </a:lnSpc>
              <a:buFont typeface="Wingdings" pitchFamily="2" charset="2"/>
              <a:buNone/>
              <a:defRPr/>
            </a:pPr>
            <a:endParaRPr lang="en-US" altLang="zh-CN" dirty="0">
              <a:latin typeface="Times New Roman" pitchFamily="18" charset="0"/>
              <a:cs typeface="Times New Roman" pitchFamily="18" charset="0"/>
            </a:endParaRPr>
          </a:p>
          <a:p>
            <a:pPr>
              <a:lnSpc>
                <a:spcPct val="120000"/>
              </a:lnSpc>
              <a:buFont typeface="Wingdings" pitchFamily="2" charset="2"/>
              <a:buNone/>
              <a:defRPr/>
            </a:pPr>
            <a:endParaRPr lang="en-US" altLang="zh-CN" dirty="0">
              <a:latin typeface="Times New Roman" pitchFamily="18" charset="0"/>
              <a:cs typeface="Times New Roman" pitchFamily="18" charset="0"/>
            </a:endParaRPr>
          </a:p>
          <a:p>
            <a:pPr>
              <a:lnSpc>
                <a:spcPct val="120000"/>
              </a:lnSpc>
              <a:spcBef>
                <a:spcPts val="1200"/>
              </a:spcBef>
              <a:buFont typeface="Wingdings" pitchFamily="2" charset="2"/>
              <a:buNone/>
              <a:defRPr/>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其中是</a:t>
            </a:r>
            <a:r>
              <a:rPr lang="en-US" altLang="zh-CN" i="1" dirty="0" err="1">
                <a:latin typeface="Times New Roman" pitchFamily="18" charset="0"/>
                <a:cs typeface="Times New Roman" pitchFamily="18" charset="0"/>
              </a:rPr>
              <a:t>α</a:t>
            </a:r>
            <a:r>
              <a:rPr lang="en-US" altLang="zh-CN" i="1" baseline="-25000" dirty="0" err="1">
                <a:latin typeface="Times New Roman" pitchFamily="18" charset="0"/>
                <a:cs typeface="Times New Roman" pitchFamily="18" charset="0"/>
              </a:rPr>
              <a:t>i</a:t>
            </a:r>
            <a:r>
              <a:rPr lang="en-US" altLang="zh-CN" baseline="-25000" dirty="0" err="1">
                <a:latin typeface="Times New Roman" pitchFamily="18" charset="0"/>
                <a:cs typeface="Times New Roman" pitchFamily="18" charset="0"/>
              </a:rPr>
              <a:t>,</a:t>
            </a:r>
            <a:r>
              <a:rPr lang="en-US" altLang="zh-CN" i="1" baseline="-25000" dirty="0" err="1">
                <a:latin typeface="Times New Roman" pitchFamily="18" charset="0"/>
                <a:cs typeface="Times New Roman" pitchFamily="18" charset="0"/>
              </a:rPr>
              <a:t>j</a:t>
            </a:r>
            <a:r>
              <a:rPr lang="en-US" altLang="zh-CN" i="1" baseline="-25000" dirty="0">
                <a:latin typeface="Times New Roman" pitchFamily="18" charset="0"/>
                <a:cs typeface="Times New Roman" pitchFamily="18" charset="0"/>
              </a:rPr>
              <a:t> </a:t>
            </a:r>
            <a:r>
              <a:rPr lang="zh-CN" altLang="en-US" dirty="0">
                <a:latin typeface="Times New Roman" pitchFamily="18" charset="0"/>
                <a:cs typeface="Times New Roman" pitchFamily="18" charset="0"/>
              </a:rPr>
              <a:t>是常数，</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i</a:t>
            </a:r>
            <a:r>
              <a:rPr lang="zh-CN" altLang="en-US" dirty="0">
                <a:latin typeface="Times New Roman" pitchFamily="18" charset="0"/>
                <a:cs typeface="Times New Roman" pitchFamily="18" charset="0"/>
              </a:rPr>
              <a:t> ≤ </a:t>
            </a:r>
            <a:r>
              <a:rPr lang="en-US" altLang="zh-CN" i="1" dirty="0">
                <a:latin typeface="Times New Roman" pitchFamily="18" charset="0"/>
                <a:cs typeface="Times New Roman" pitchFamily="18" charset="0"/>
              </a:rPr>
              <a:t>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 1</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j</a:t>
            </a:r>
            <a:r>
              <a:rPr lang="zh-CN" altLang="en-US" dirty="0">
                <a:latin typeface="Times New Roman" pitchFamily="18" charset="0"/>
                <a:cs typeface="Times New Roman" pitchFamily="18" charset="0"/>
              </a:rPr>
              <a:t> ≤ </a:t>
            </a:r>
            <a:r>
              <a:rPr lang="en-US" altLang="zh-CN" i="1" dirty="0">
                <a:latin typeface="Times New Roman" pitchFamily="18" charset="0"/>
                <a:cs typeface="Times New Roman" pitchFamily="18" charset="0"/>
              </a:rPr>
              <a:t>m</a:t>
            </a:r>
            <a:r>
              <a:rPr lang="en-US" altLang="zh-CN" i="1" baseline="-25000" dirty="0">
                <a:latin typeface="Times New Roman" pitchFamily="18" charset="0"/>
                <a:cs typeface="Times New Roman" pitchFamily="18" charset="0"/>
              </a:rPr>
              <a:t>i</a:t>
            </a:r>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p:txBody>
      </p:sp>
      <p:graphicFrame>
        <p:nvGraphicFramePr>
          <p:cNvPr id="9218" name="Object 2"/>
          <p:cNvGraphicFramePr>
            <a:graphicFrameLocks noChangeAspect="1"/>
          </p:cNvGraphicFramePr>
          <p:nvPr>
            <p:extLst>
              <p:ext uri="{D42A27DB-BD31-4B8C-83A1-F6EECF244321}">
                <p14:modId xmlns:p14="http://schemas.microsoft.com/office/powerpoint/2010/main" val="1731776795"/>
              </p:ext>
            </p:extLst>
          </p:nvPr>
        </p:nvGraphicFramePr>
        <p:xfrm>
          <a:off x="3366864" y="3314012"/>
          <a:ext cx="5105400" cy="2286000"/>
        </p:xfrm>
        <a:graphic>
          <a:graphicData uri="http://schemas.openxmlformats.org/presentationml/2006/ole">
            <mc:AlternateContent xmlns:mc="http://schemas.openxmlformats.org/markup-compatibility/2006">
              <mc:Choice xmlns:v="urn:schemas-microsoft-com:vml" Requires="v">
                <p:oleObj spid="_x0000_s11272" name="Equation" r:id="rId4" imgW="2323800" imgH="1041120" progId="Equation.3">
                  <p:embed/>
                </p:oleObj>
              </mc:Choice>
              <mc:Fallback>
                <p:oleObj name="Equation" r:id="rId4" imgW="2323800" imgH="1041120" progId="Equation.3">
                  <p:embed/>
                  <p:pic>
                    <p:nvPicPr>
                      <p:cNvPr id="921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6864" y="3314012"/>
                        <a:ext cx="51054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CN"/>
              <a:t>1</a:t>
            </a:r>
            <a:r>
              <a:rPr lang="zh-CN" altLang="en-US"/>
              <a:t>、求解常系数线性齐次递推关系</a:t>
            </a:r>
          </a:p>
        </p:txBody>
      </p:sp>
      <p:sp>
        <p:nvSpPr>
          <p:cNvPr id="19459" name="Rectangle 3"/>
          <p:cNvSpPr>
            <a:spLocks noGrp="1" noChangeArrowheads="1"/>
          </p:cNvSpPr>
          <p:nvPr>
            <p:ph type="body" idx="1"/>
          </p:nvPr>
        </p:nvSpPr>
        <p:spPr>
          <a:xfrm>
            <a:off x="1127448" y="1340768"/>
            <a:ext cx="8496944" cy="1295400"/>
          </a:xfrm>
        </p:spPr>
        <p:txBody>
          <a:bodyPr/>
          <a:lstStyle/>
          <a:p>
            <a:pPr>
              <a:lnSpc>
                <a:spcPct val="150000"/>
              </a:lnSpc>
              <a:buFont typeface="Wingdings" pitchFamily="2" charset="2"/>
              <a:buNone/>
              <a:defRPr/>
            </a:pPr>
            <a:r>
              <a:rPr lang="zh-CN" altLang="en-US"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8 </a:t>
            </a:r>
            <a:r>
              <a:rPr lang="zh-CN" altLang="en-US" sz="2600" dirty="0">
                <a:latin typeface="Times New Roman" pitchFamily="18" charset="0"/>
                <a:cs typeface="Times New Roman" pitchFamily="18" charset="0"/>
              </a:rPr>
              <a:t>求出具有初始条件</a:t>
            </a:r>
            <a:r>
              <a:rPr lang="en-US" altLang="zh-CN" sz="2600" i="1" dirty="0">
                <a:latin typeface="Times New Roman" pitchFamily="18" charset="0"/>
                <a:cs typeface="Times New Roman" pitchFamily="18" charset="0"/>
              </a:rPr>
              <a:t>a</a:t>
            </a:r>
            <a:r>
              <a:rPr lang="en-US" altLang="zh-CN" sz="2600" baseline="-25000" dirty="0">
                <a:latin typeface="Times New Roman" pitchFamily="18" charset="0"/>
                <a:cs typeface="Times New Roman" pitchFamily="18" charset="0"/>
              </a:rPr>
              <a:t>0</a:t>
            </a:r>
            <a:r>
              <a:rPr lang="en-US" altLang="zh-CN" sz="26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a:t>
            </a:r>
            <a:r>
              <a:rPr lang="en-US" altLang="zh-CN" sz="2600" i="1" dirty="0">
                <a:latin typeface="Times New Roman" pitchFamily="18" charset="0"/>
                <a:cs typeface="Times New Roman" pitchFamily="18" charset="0"/>
              </a:rPr>
              <a:t>a</a:t>
            </a:r>
            <a:r>
              <a:rPr lang="en-US" altLang="zh-CN" sz="2600" baseline="-25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a:t>
            </a:r>
            <a:r>
              <a:rPr lang="en-US" altLang="zh-CN" sz="2600" i="1" dirty="0">
                <a:latin typeface="Times New Roman" pitchFamily="18" charset="0"/>
                <a:cs typeface="Times New Roman" pitchFamily="18" charset="0"/>
              </a:rPr>
              <a:t> a</a:t>
            </a:r>
            <a:r>
              <a:rPr lang="en-US" altLang="zh-CN" sz="2600" baseline="-25000" dirty="0">
                <a:latin typeface="Times New Roman" pitchFamily="18" charset="0"/>
                <a:cs typeface="Times New Roman" pitchFamily="18" charset="0"/>
              </a:rPr>
              <a:t>2</a:t>
            </a:r>
            <a:r>
              <a:rPr lang="en-US" altLang="zh-CN" sz="26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的递推关系           </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sz="2600"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600" dirty="0">
                <a:effectLst>
                  <a:outerShdw blurRad="38100" dist="38100" dir="2700000" algn="tl">
                    <a:srgbClr val="000000">
                      <a:alpha val="43137"/>
                    </a:srgbClr>
                  </a:outerShdw>
                </a:effectLst>
                <a:latin typeface="Times New Roman" pitchFamily="18" charset="0"/>
                <a:cs typeface="Times New Roman" pitchFamily="18" charset="0"/>
              </a:rPr>
              <a:t>-3</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sz="2600"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600" dirty="0">
                <a:effectLst>
                  <a:outerShdw blurRad="38100" dist="38100" dir="2700000" algn="tl">
                    <a:srgbClr val="000000">
                      <a:alpha val="43137"/>
                    </a:srgbClr>
                  </a:outerShdw>
                </a:effectLst>
                <a:latin typeface="Times New Roman" pitchFamily="18" charset="0"/>
                <a:cs typeface="Times New Roman" pitchFamily="18" charset="0"/>
              </a:rPr>
              <a:t>- 3</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sz="26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t>
            </a:r>
            <a:r>
              <a:rPr lang="en-US" altLang="zh-CN" sz="2600"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sz="2600"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-3</a:t>
            </a:r>
            <a:r>
              <a:rPr lang="zh-CN" altLang="en-US" sz="2600" dirty="0">
                <a:latin typeface="Times New Roman" pitchFamily="18" charset="0"/>
                <a:cs typeface="Times New Roman" pitchFamily="18" charset="0"/>
              </a:rPr>
              <a:t>的解。</a:t>
            </a:r>
            <a:endParaRPr lang="en-US" altLang="zh-CN" sz="2600" dirty="0">
              <a:latin typeface="Times New Roman" pitchFamily="18" charset="0"/>
              <a:cs typeface="Times New Roman" pitchFamily="18" charset="0"/>
            </a:endParaRPr>
          </a:p>
          <a:p>
            <a:pPr>
              <a:lnSpc>
                <a:spcPct val="150000"/>
              </a:lnSpc>
              <a:buFont typeface="Wingdings" pitchFamily="2" charset="2"/>
              <a:buNone/>
              <a:defRPr/>
            </a:pPr>
            <a:endParaRPr lang="en-US" altLang="zh-CN" sz="2600" dirty="0">
              <a:latin typeface="Times New Roman" pitchFamily="18" charset="0"/>
              <a:cs typeface="Times New Roman" pitchFamily="18" charset="0"/>
            </a:endParaRPr>
          </a:p>
        </p:txBody>
      </p:sp>
      <p:graphicFrame>
        <p:nvGraphicFramePr>
          <p:cNvPr id="10242" name="Object 2"/>
          <p:cNvGraphicFramePr>
            <a:graphicFrameLocks noChangeAspect="1"/>
          </p:cNvGraphicFramePr>
          <p:nvPr>
            <p:extLst>
              <p:ext uri="{D42A27DB-BD31-4B8C-83A1-F6EECF244321}">
                <p14:modId xmlns:p14="http://schemas.microsoft.com/office/powerpoint/2010/main" val="1109992405"/>
              </p:ext>
            </p:extLst>
          </p:nvPr>
        </p:nvGraphicFramePr>
        <p:xfrm>
          <a:off x="1271464" y="2933103"/>
          <a:ext cx="9077325" cy="3311525"/>
        </p:xfrm>
        <a:graphic>
          <a:graphicData uri="http://schemas.openxmlformats.org/presentationml/2006/ole">
            <mc:AlternateContent xmlns:mc="http://schemas.openxmlformats.org/markup-compatibility/2006">
              <mc:Choice xmlns:v="urn:schemas-microsoft-com:vml" Requires="v">
                <p:oleObj spid="_x0000_s12296" name="Equation" r:id="rId4" imgW="4101840" imgH="1498320" progId="Equation.3">
                  <p:embed/>
                </p:oleObj>
              </mc:Choice>
              <mc:Fallback>
                <p:oleObj name="Equation" r:id="rId4" imgW="4101840" imgH="1498320" progId="Equation.3">
                  <p:embed/>
                  <p:pic>
                    <p:nvPicPr>
                      <p:cNvPr id="1024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464" y="2933103"/>
                        <a:ext cx="9077325" cy="331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a:t>1</a:t>
            </a:r>
            <a:r>
              <a:rPr lang="zh-CN" altLang="en-US"/>
              <a:t>、求解常系数线性齐次递推关系</a:t>
            </a:r>
          </a:p>
        </p:txBody>
      </p:sp>
      <p:sp>
        <p:nvSpPr>
          <p:cNvPr id="19459" name="Rectangle 3"/>
          <p:cNvSpPr>
            <a:spLocks noGrp="1" noChangeArrowheads="1"/>
          </p:cNvSpPr>
          <p:nvPr>
            <p:ph type="body" idx="1"/>
          </p:nvPr>
        </p:nvSpPr>
        <p:spPr>
          <a:xfrm>
            <a:off x="1271464" y="1268760"/>
            <a:ext cx="8458200" cy="1295400"/>
          </a:xfrm>
        </p:spPr>
        <p:txBody>
          <a:bodyPr/>
          <a:lstStyle/>
          <a:p>
            <a:pPr>
              <a:lnSpc>
                <a:spcPct val="150000"/>
              </a:lnSpc>
              <a:buFont typeface="Wingdings" pitchFamily="2" charset="2"/>
              <a:buNone/>
              <a:defRPr/>
            </a:pPr>
            <a:r>
              <a:rPr lang="zh-CN" altLang="en-US"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练习  </a:t>
            </a:r>
            <a:r>
              <a:rPr lang="zh-CN" altLang="en-US" sz="2600" b="1" dirty="0"/>
              <a:t>求解递推关系</a:t>
            </a:r>
            <a:endParaRPr lang="en-US" altLang="zh-CN" sz="2600" dirty="0">
              <a:latin typeface="Times New Roman" pitchFamily="18" charset="0"/>
              <a:cs typeface="Times New Roman" pitchFamily="18" charset="0"/>
            </a:endParaRPr>
          </a:p>
          <a:p>
            <a:pPr>
              <a:lnSpc>
                <a:spcPct val="150000"/>
              </a:lnSpc>
              <a:buFont typeface="Wingdings" pitchFamily="2" charset="2"/>
              <a:buNone/>
              <a:defRPr/>
            </a:pPr>
            <a:endParaRPr lang="en-US" altLang="zh-CN" sz="2600" dirty="0">
              <a:latin typeface="Times New Roman" pitchFamily="18" charset="0"/>
              <a:cs typeface="Times New Roman" pitchFamily="18" charset="0"/>
            </a:endParaRPr>
          </a:p>
        </p:txBody>
      </p:sp>
      <p:graphicFrame>
        <p:nvGraphicFramePr>
          <p:cNvPr id="11266" name="Object 3"/>
          <p:cNvGraphicFramePr>
            <a:graphicFrameLocks noChangeAspect="1"/>
          </p:cNvGraphicFramePr>
          <p:nvPr>
            <p:extLst>
              <p:ext uri="{D42A27DB-BD31-4B8C-83A1-F6EECF244321}">
                <p14:modId xmlns:p14="http://schemas.microsoft.com/office/powerpoint/2010/main" val="1687286865"/>
              </p:ext>
            </p:extLst>
          </p:nvPr>
        </p:nvGraphicFramePr>
        <p:xfrm>
          <a:off x="2819400" y="1916832"/>
          <a:ext cx="6102350" cy="1003300"/>
        </p:xfrm>
        <a:graphic>
          <a:graphicData uri="http://schemas.openxmlformats.org/presentationml/2006/ole">
            <mc:AlternateContent xmlns:mc="http://schemas.openxmlformats.org/markup-compatibility/2006">
              <mc:Choice xmlns:v="urn:schemas-microsoft-com:vml" Requires="v">
                <p:oleObj spid="_x0000_s13320" name="Equation" r:id="rId4" imgW="2247840" imgH="393480" progId="">
                  <p:embed/>
                </p:oleObj>
              </mc:Choice>
              <mc:Fallback>
                <p:oleObj name="Equation" r:id="rId4" imgW="2247840" imgH="393480" progId="">
                  <p:embed/>
                  <p:pic>
                    <p:nvPicPr>
                      <p:cNvPr id="1126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916832"/>
                        <a:ext cx="610235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dirty="0"/>
              <a:t>4.1 </a:t>
            </a:r>
            <a:r>
              <a:rPr lang="zh-CN" altLang="en-US" dirty="0"/>
              <a:t>递推关系</a:t>
            </a:r>
            <a:r>
              <a:rPr lang="en-US" altLang="zh-CN" dirty="0"/>
              <a:t>(Recurrence Relations)</a:t>
            </a:r>
            <a:endParaRPr lang="zh-CN" altLang="en-US" dirty="0"/>
          </a:p>
        </p:txBody>
      </p:sp>
      <p:sp>
        <p:nvSpPr>
          <p:cNvPr id="37891" name="Rectangle 3"/>
          <p:cNvSpPr>
            <a:spLocks noGrp="1" noChangeArrowheads="1"/>
          </p:cNvSpPr>
          <p:nvPr>
            <p:ph type="body" idx="1"/>
          </p:nvPr>
        </p:nvSpPr>
        <p:spPr>
          <a:xfrm>
            <a:off x="1127448" y="1484784"/>
            <a:ext cx="8458200" cy="4411662"/>
          </a:xfrm>
        </p:spPr>
        <p:txBody>
          <a:bodyPr/>
          <a:lstStyle/>
          <a:p>
            <a:pPr eaLnBrk="1" hangingPunct="1"/>
            <a:r>
              <a:rPr lang="zh-CN" altLang="en-US" dirty="0">
                <a:latin typeface="Times New Roman" pitchFamily="18" charset="0"/>
              </a:rPr>
              <a:t>一群细菌的数目每小时增加一倍</a:t>
            </a:r>
          </a:p>
          <a:p>
            <a:pPr eaLnBrk="1" hangingPunct="1"/>
            <a:r>
              <a:rPr lang="zh-CN" altLang="en-US" dirty="0">
                <a:latin typeface="Times New Roman" pitchFamily="18" charset="0"/>
              </a:rPr>
              <a:t>如开始有</a:t>
            </a:r>
            <a:r>
              <a:rPr lang="en-US" altLang="zh-CN" dirty="0">
                <a:latin typeface="Times New Roman" pitchFamily="18" charset="0"/>
              </a:rPr>
              <a:t>5</a:t>
            </a:r>
            <a:r>
              <a:rPr lang="zh-CN" altLang="en-US" dirty="0">
                <a:latin typeface="Times New Roman" pitchFamily="18" charset="0"/>
              </a:rPr>
              <a:t>个细菌，在</a:t>
            </a:r>
            <a:r>
              <a:rPr lang="en-US" altLang="zh-CN" i="1" dirty="0">
                <a:latin typeface="Times New Roman" pitchFamily="18" charset="0"/>
              </a:rPr>
              <a:t>n</a:t>
            </a:r>
            <a:r>
              <a:rPr lang="zh-CN" altLang="en-US" dirty="0">
                <a:latin typeface="Times New Roman" pitchFamily="18" charset="0"/>
              </a:rPr>
              <a:t>小时末将有多少个细菌？</a:t>
            </a:r>
          </a:p>
          <a:p>
            <a:pPr eaLnBrk="1" hangingPunct="1"/>
            <a:r>
              <a:rPr lang="zh-CN" altLang="en-US" dirty="0">
                <a:latin typeface="Times New Roman" pitchFamily="18" charset="0"/>
              </a:rPr>
              <a:t>设</a:t>
            </a:r>
            <a:r>
              <a:rPr lang="en-US" altLang="zh-CN" i="1" dirty="0">
                <a:latin typeface="Times New Roman" pitchFamily="18" charset="0"/>
              </a:rPr>
              <a:t>a</a:t>
            </a:r>
            <a:r>
              <a:rPr lang="en-US" altLang="zh-CN" i="1" baseline="-25000" dirty="0">
                <a:latin typeface="Times New Roman" pitchFamily="18" charset="0"/>
              </a:rPr>
              <a:t>n</a:t>
            </a:r>
            <a:r>
              <a:rPr lang="zh-CN" altLang="en-US" dirty="0">
                <a:latin typeface="Times New Roman" pitchFamily="18" charset="0"/>
              </a:rPr>
              <a:t>是</a:t>
            </a:r>
            <a:r>
              <a:rPr lang="en-US" altLang="zh-CN" i="1" dirty="0">
                <a:latin typeface="Times New Roman" pitchFamily="18" charset="0"/>
              </a:rPr>
              <a:t>n</a:t>
            </a:r>
            <a:r>
              <a:rPr lang="zh-CN" altLang="en-US" dirty="0">
                <a:latin typeface="Times New Roman" pitchFamily="18" charset="0"/>
              </a:rPr>
              <a:t>小时末细菌的个数，则</a:t>
            </a:r>
          </a:p>
          <a:p>
            <a:pPr eaLnBrk="1" hangingPunct="1">
              <a:buFont typeface="Wingdings" pitchFamily="2" charset="2"/>
              <a:buNone/>
            </a:pPr>
            <a:r>
              <a:rPr lang="zh-CN" altLang="en-US" dirty="0">
                <a:latin typeface="Times New Roman" pitchFamily="18" charset="0"/>
              </a:rPr>
              <a:t>     </a:t>
            </a:r>
            <a:r>
              <a:rPr lang="en-US" altLang="zh-CN" i="1" dirty="0">
                <a:latin typeface="Times New Roman" pitchFamily="18" charset="0"/>
              </a:rPr>
              <a:t>a</a:t>
            </a:r>
            <a:r>
              <a:rPr lang="en-US" altLang="zh-CN" i="1" baseline="-25000" dirty="0">
                <a:latin typeface="Times New Roman" pitchFamily="18" charset="0"/>
              </a:rPr>
              <a:t>n</a:t>
            </a:r>
            <a:r>
              <a:rPr lang="en-US" altLang="zh-CN" dirty="0">
                <a:latin typeface="Times New Roman" pitchFamily="18" charset="0"/>
              </a:rPr>
              <a:t>=2</a:t>
            </a:r>
            <a:r>
              <a:rPr lang="en-US" altLang="zh-CN" i="1" dirty="0">
                <a:latin typeface="Times New Roman" pitchFamily="18" charset="0"/>
              </a:rPr>
              <a:t>a</a:t>
            </a:r>
            <a:r>
              <a:rPr lang="en-US" altLang="zh-CN" i="1" baseline="-25000" dirty="0">
                <a:latin typeface="Times New Roman" pitchFamily="18" charset="0"/>
              </a:rPr>
              <a:t>n</a:t>
            </a:r>
            <a:r>
              <a:rPr lang="en-US" altLang="zh-CN" baseline="-25000" dirty="0">
                <a:latin typeface="Times New Roman" pitchFamily="18" charset="0"/>
              </a:rPr>
              <a:t>-1</a:t>
            </a:r>
          </a:p>
          <a:p>
            <a:pPr eaLnBrk="1" hangingPunct="1">
              <a:buFont typeface="Wingdings" pitchFamily="2" charset="2"/>
              <a:buNone/>
            </a:pPr>
            <a:r>
              <a:rPr lang="en-US" altLang="zh-CN" baseline="-25000" dirty="0">
                <a:latin typeface="Times New Roman" pitchFamily="18" charset="0"/>
              </a:rPr>
              <a:t>       </a:t>
            </a:r>
            <a:r>
              <a:rPr lang="en-US" altLang="zh-CN" i="1" dirty="0">
                <a:latin typeface="Times New Roman" pitchFamily="18" charset="0"/>
              </a:rPr>
              <a:t>a</a:t>
            </a:r>
            <a:r>
              <a:rPr lang="en-US" altLang="zh-CN" baseline="-25000" dirty="0">
                <a:latin typeface="Times New Roman" pitchFamily="18" charset="0"/>
              </a:rPr>
              <a:t>0</a:t>
            </a:r>
            <a:r>
              <a:rPr lang="en-US" altLang="zh-CN" dirty="0">
                <a:latin typeface="Times New Roman" pitchFamily="18" charset="0"/>
              </a:rPr>
              <a:t>=5</a:t>
            </a:r>
          </a:p>
          <a:p>
            <a:pPr eaLnBrk="1" hangingPunct="1">
              <a:buFont typeface="Wingdings" pitchFamily="2" charset="2"/>
              <a:buNone/>
            </a:pPr>
            <a:endParaRPr lang="en-US" altLang="zh-CN" dirty="0">
              <a:latin typeface="Times New Roman" pitchFamily="18" charset="0"/>
            </a:endParaRPr>
          </a:p>
          <a:p>
            <a:pPr eaLnBrk="1" hangingPunct="1"/>
            <a:r>
              <a:rPr lang="zh-CN" altLang="en-US" dirty="0">
                <a:latin typeface="Times New Roman" pitchFamily="18" charset="0"/>
              </a:rPr>
              <a:t>这些计数问题有共同特点：后项用若干前项定义</a:t>
            </a:r>
            <a:endParaRPr lang="en-US" altLang="zh-CN" dirty="0">
              <a:latin typeface="Times New Roman" pitchFamily="18" charset="0"/>
            </a:endParaRPr>
          </a:p>
          <a:p>
            <a:pPr eaLnBrk="1" hangingPunct="1"/>
            <a:r>
              <a:rPr lang="zh-CN" altLang="en-US" dirty="0">
                <a:latin typeface="Times New Roman" pitchFamily="18" charset="0"/>
              </a:rPr>
              <a:t>可采用递推关系求解来解决计数问题</a:t>
            </a:r>
          </a:p>
          <a:p>
            <a:pPr eaLnBrk="1" hangingPunct="1">
              <a:buFont typeface="Wingdings" pitchFamily="2" charset="2"/>
              <a:buNone/>
            </a:pPr>
            <a:endParaRPr lang="en-US" altLang="zh-CN" dirty="0">
              <a:latin typeface="Times New Roman" pitchFamily="18" charset="0"/>
            </a:endParaRPr>
          </a:p>
        </p:txBody>
      </p:sp>
      <p:sp>
        <p:nvSpPr>
          <p:cNvPr id="17412" name="AutoShape 4"/>
          <p:cNvSpPr>
            <a:spLocks noChangeArrowheads="1"/>
          </p:cNvSpPr>
          <p:nvPr/>
        </p:nvSpPr>
        <p:spPr bwMode="auto">
          <a:xfrm>
            <a:off x="4511824" y="3669833"/>
            <a:ext cx="2209800" cy="609600"/>
          </a:xfrm>
          <a:prstGeom prst="wedgeRoundRectCallout">
            <a:avLst>
              <a:gd name="adj1" fmla="val -74569"/>
              <a:gd name="adj2" fmla="val -91148"/>
              <a:gd name="adj3" fmla="val 16667"/>
            </a:avLst>
          </a:prstGeom>
          <a:solidFill>
            <a:schemeClr val="accent1"/>
          </a:solidFill>
          <a:ln w="9525">
            <a:solidFill>
              <a:schemeClr val="tx1"/>
            </a:solidFill>
            <a:miter lim="800000"/>
            <a:headEnd/>
            <a:tailEnd/>
          </a:ln>
          <a:effectLst/>
        </p:spPr>
        <p:txBody>
          <a:bodyPr/>
          <a:lstStyle/>
          <a:p>
            <a:pPr algn="ctr">
              <a:defRPr/>
            </a:pPr>
            <a:r>
              <a:rPr lang="zh-CN" altLang="en-US" dirty="0">
                <a:effectLst>
                  <a:outerShdw blurRad="38100" dist="38100" dir="2700000" algn="tl">
                    <a:srgbClr val="FFFFFF"/>
                  </a:outerShdw>
                </a:effectLst>
              </a:rPr>
              <a:t>递推关系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17412"/>
                                        </p:tgtEl>
                                        <p:attrNameLst>
                                          <p:attrName>style.visibility</p:attrName>
                                        </p:attrNameLst>
                                      </p:cBhvr>
                                      <p:to>
                                        <p:strVal val="visible"/>
                                      </p:to>
                                    </p:set>
                                    <p:animEffect transition="in" filter="strips(downLeft)">
                                      <p:cBhvr>
                                        <p:cTn id="15" dur="500"/>
                                        <p:tgtEl>
                                          <p:spTgt spid="17412"/>
                                        </p:tgtEl>
                                      </p:cBhvr>
                                    </p:animEffect>
                                  </p:childTnLst>
                                </p:cTn>
                              </p:par>
                              <p:par>
                                <p:cTn id="16" presetID="18" presetClass="entr" presetSubtype="12" fill="hold" nodeType="withEffect">
                                  <p:stCondLst>
                                    <p:cond delay="0"/>
                                  </p:stCondLst>
                                  <p:childTnLst>
                                    <p:set>
                                      <p:cBhvr>
                                        <p:cTn id="17" dur="1" fill="hold">
                                          <p:stCondLst>
                                            <p:cond delay="0"/>
                                          </p:stCondLst>
                                        </p:cTn>
                                        <p:tgtEl>
                                          <p:spTgt spid="37891">
                                            <p:txEl>
                                              <p:pRg st="6" end="6"/>
                                            </p:txEl>
                                          </p:spTgt>
                                        </p:tgtEl>
                                        <p:attrNameLst>
                                          <p:attrName>style.visibility</p:attrName>
                                        </p:attrNameLst>
                                      </p:cBhvr>
                                      <p:to>
                                        <p:strVal val="visible"/>
                                      </p:to>
                                    </p:set>
                                    <p:animEffect transition="in" filter="strips(downLeft)">
                                      <p:cBhvr>
                                        <p:cTn id="18" dur="500"/>
                                        <p:tgtEl>
                                          <p:spTgt spid="37891">
                                            <p:txEl>
                                              <p:pRg st="6" end="6"/>
                                            </p:txEl>
                                          </p:spTgt>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zh-CN"/>
              <a:t>1</a:t>
            </a:r>
            <a:r>
              <a:rPr lang="zh-CN" altLang="en-US"/>
              <a:t>、求解常系数线性齐次递推关系</a:t>
            </a:r>
          </a:p>
        </p:txBody>
      </p:sp>
      <p:sp>
        <p:nvSpPr>
          <p:cNvPr id="19459" name="Rectangle 3"/>
          <p:cNvSpPr>
            <a:spLocks noGrp="1" noChangeArrowheads="1"/>
          </p:cNvSpPr>
          <p:nvPr>
            <p:ph type="body" idx="1"/>
          </p:nvPr>
        </p:nvSpPr>
        <p:spPr>
          <a:xfrm>
            <a:off x="1271464" y="1268760"/>
            <a:ext cx="8458200" cy="1295400"/>
          </a:xfrm>
        </p:spPr>
        <p:txBody>
          <a:bodyPr/>
          <a:lstStyle/>
          <a:p>
            <a:pPr>
              <a:lnSpc>
                <a:spcPct val="150000"/>
              </a:lnSpc>
              <a:buFont typeface="Wingdings" pitchFamily="2" charset="2"/>
              <a:buNone/>
              <a:defRPr/>
            </a:pPr>
            <a:r>
              <a:rPr lang="zh-CN" altLang="en-US" sz="26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练习  </a:t>
            </a:r>
            <a:r>
              <a:rPr lang="zh-CN" altLang="en-US" sz="2600" b="1" dirty="0"/>
              <a:t>求解递推关系</a:t>
            </a:r>
            <a:endParaRPr lang="en-US" altLang="zh-CN" sz="2600" dirty="0">
              <a:latin typeface="Times New Roman" pitchFamily="18" charset="0"/>
              <a:cs typeface="Times New Roman" pitchFamily="18" charset="0"/>
            </a:endParaRPr>
          </a:p>
          <a:p>
            <a:pPr>
              <a:lnSpc>
                <a:spcPct val="150000"/>
              </a:lnSpc>
              <a:buFont typeface="Wingdings" pitchFamily="2" charset="2"/>
              <a:buNone/>
              <a:defRPr/>
            </a:pPr>
            <a:endParaRPr lang="en-US" altLang="zh-CN" sz="2600" dirty="0">
              <a:latin typeface="Times New Roman" pitchFamily="18" charset="0"/>
              <a:cs typeface="Times New Roman" pitchFamily="18" charset="0"/>
            </a:endParaRPr>
          </a:p>
        </p:txBody>
      </p:sp>
      <p:graphicFrame>
        <p:nvGraphicFramePr>
          <p:cNvPr id="12290" name="Object 3"/>
          <p:cNvGraphicFramePr>
            <a:graphicFrameLocks noChangeAspect="1"/>
          </p:cNvGraphicFramePr>
          <p:nvPr>
            <p:extLst>
              <p:ext uri="{D42A27DB-BD31-4B8C-83A1-F6EECF244321}">
                <p14:modId xmlns:p14="http://schemas.microsoft.com/office/powerpoint/2010/main" val="1792146846"/>
              </p:ext>
            </p:extLst>
          </p:nvPr>
        </p:nvGraphicFramePr>
        <p:xfrm>
          <a:off x="2819400" y="1921644"/>
          <a:ext cx="6102350" cy="1003300"/>
        </p:xfrm>
        <a:graphic>
          <a:graphicData uri="http://schemas.openxmlformats.org/presentationml/2006/ole">
            <mc:AlternateContent xmlns:mc="http://schemas.openxmlformats.org/markup-compatibility/2006">
              <mc:Choice xmlns:v="urn:schemas-microsoft-com:vml" Requires="v">
                <p:oleObj spid="_x0000_s14350" name="Equation" r:id="rId4" imgW="2247840" imgH="393480" progId="">
                  <p:embed/>
                </p:oleObj>
              </mc:Choice>
              <mc:Fallback>
                <p:oleObj name="Equation" r:id="rId4" imgW="2247840" imgH="393480" progId="">
                  <p:embed/>
                  <p:pic>
                    <p:nvPicPr>
                      <p:cNvPr id="1229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921644"/>
                        <a:ext cx="610235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5"/>
          <p:cNvGraphicFramePr>
            <a:graphicFrameLocks noChangeAspect="1"/>
          </p:cNvGraphicFramePr>
          <p:nvPr>
            <p:extLst>
              <p:ext uri="{D42A27DB-BD31-4B8C-83A1-F6EECF244321}">
                <p14:modId xmlns:p14="http://schemas.microsoft.com/office/powerpoint/2010/main" val="129209806"/>
              </p:ext>
            </p:extLst>
          </p:nvPr>
        </p:nvGraphicFramePr>
        <p:xfrm>
          <a:off x="1415480" y="3212976"/>
          <a:ext cx="9105901" cy="3255962"/>
        </p:xfrm>
        <a:graphic>
          <a:graphicData uri="http://schemas.openxmlformats.org/presentationml/2006/ole">
            <mc:AlternateContent xmlns:mc="http://schemas.openxmlformats.org/markup-compatibility/2006">
              <mc:Choice xmlns:v="urn:schemas-microsoft-com:vml" Requires="v">
                <p:oleObj spid="_x0000_s14351" name="Equation" r:id="rId6" imgW="4114800" imgH="1473120" progId="Equation.3">
                  <p:embed/>
                </p:oleObj>
              </mc:Choice>
              <mc:Fallback>
                <p:oleObj name="Equation" r:id="rId6" imgW="4114800" imgH="1473120" progId="Equation.3">
                  <p:embed/>
                  <p:pic>
                    <p:nvPicPr>
                      <p:cNvPr id="1229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5480" y="3212976"/>
                        <a:ext cx="9105901" cy="325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a:t>2</a:t>
            </a:r>
            <a:r>
              <a:rPr lang="zh-CN" altLang="en-US"/>
              <a:t>、常系数线性</a:t>
            </a:r>
            <a:r>
              <a:rPr lang="zh-CN" altLang="en-US">
                <a:solidFill>
                  <a:srgbClr val="C00000"/>
                </a:solidFill>
              </a:rPr>
              <a:t>非</a:t>
            </a:r>
            <a:r>
              <a:rPr lang="zh-CN" altLang="en-US"/>
              <a:t>齐次递推关系</a:t>
            </a:r>
          </a:p>
        </p:txBody>
      </p:sp>
      <p:sp>
        <p:nvSpPr>
          <p:cNvPr id="19459" name="Rectangle 3"/>
          <p:cNvSpPr>
            <a:spLocks noGrp="1" noChangeArrowheads="1"/>
          </p:cNvSpPr>
          <p:nvPr>
            <p:ph type="body" idx="1"/>
          </p:nvPr>
        </p:nvSpPr>
        <p:spPr>
          <a:xfrm>
            <a:off x="1055440" y="1524000"/>
            <a:ext cx="10585176" cy="5105400"/>
          </a:xfrm>
        </p:spPr>
        <p:txBody>
          <a:bodyPr/>
          <a:lstStyle/>
          <a:p>
            <a:pPr>
              <a:lnSpc>
                <a:spcPct val="130000"/>
              </a:lnSpc>
              <a:defRPr/>
            </a:pPr>
            <a:r>
              <a:rPr lang="zh-CN" altLang="en-US" dirty="0">
                <a:latin typeface="Times New Roman" pitchFamily="18" charset="0"/>
                <a:cs typeface="Times New Roman" pitchFamily="18" charset="0"/>
              </a:rPr>
              <a:t>形如</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 + </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err="1">
                <a:effectLst>
                  <a:outerShdw blurRad="38100" dist="38100" dir="2700000" algn="tl">
                    <a:srgbClr val="000000">
                      <a:alpha val="43137"/>
                    </a:srgbClr>
                  </a:outerShdw>
                </a:effectLst>
                <a:latin typeface="Times New Roman" pitchFamily="18" charset="0"/>
                <a:cs typeface="Times New Roman" pitchFamily="18" charset="0"/>
              </a:rPr>
              <a:t>c</a:t>
            </a:r>
            <a:r>
              <a:rPr lang="en-US" altLang="zh-CN" i="1" baseline="-25000" dirty="0" err="1">
                <a:effectLst>
                  <a:outerShdw blurRad="38100" dist="38100" dir="2700000" algn="tl">
                    <a:srgbClr val="000000">
                      <a:alpha val="43137"/>
                    </a:srgbClr>
                  </a:outerShdw>
                </a:effectLst>
                <a:latin typeface="Times New Roman" pitchFamily="18" charset="0"/>
                <a:cs typeface="Times New Roman" pitchFamily="18" charset="0"/>
              </a:rPr>
              <a:t>k</a:t>
            </a:r>
            <a:r>
              <a:rPr lang="en-US" altLang="zh-CN" i="1" dirty="0" err="1">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err="1">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-k</a:t>
            </a:r>
            <a:r>
              <a:rPr lang="zh-CN" altLang="en-US" dirty="0">
                <a:latin typeface="Times New Roman" pitchFamily="18" charset="0"/>
                <a:cs typeface="Times New Roman" pitchFamily="18" charset="0"/>
              </a:rPr>
              <a:t> </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F</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n</a:t>
            </a:r>
            <a:r>
              <a:rPr lang="en-US" altLang="zh-CN" dirty="0">
                <a:solidFill>
                  <a:srgbClr val="C00000"/>
                </a:solidFill>
                <a:latin typeface="Times New Roman" pitchFamily="18" charset="0"/>
                <a:cs typeface="Times New Roman" pitchFamily="18" charset="0"/>
              </a:rPr>
              <a:t>)</a:t>
            </a:r>
            <a:r>
              <a:rPr lang="zh-CN" altLang="en-US" dirty="0">
                <a:latin typeface="Times New Roman" pitchFamily="18" charset="0"/>
                <a:cs typeface="Times New Roman" pitchFamily="18" charset="0"/>
              </a:rPr>
              <a:t>的递推关系，   其中</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 c</a:t>
            </a:r>
            <a:r>
              <a:rPr lang="en-US" altLang="zh-CN" i="1" baseline="-25000" dirty="0">
                <a:latin typeface="Times New Roman" pitchFamily="18" charset="0"/>
                <a:cs typeface="Times New Roman" pitchFamily="18" charset="0"/>
              </a:rPr>
              <a:t>k</a:t>
            </a:r>
            <a:r>
              <a:rPr lang="zh-CN" altLang="en-US" dirty="0">
                <a:latin typeface="Times New Roman" pitchFamily="18" charset="0"/>
                <a:cs typeface="Times New Roman" pitchFamily="18" charset="0"/>
              </a:rPr>
              <a:t>是实数，</a:t>
            </a:r>
            <a:r>
              <a:rPr lang="en-US" altLang="zh-CN" i="1" dirty="0">
                <a:solidFill>
                  <a:srgbClr val="C00000"/>
                </a:solidFill>
                <a:latin typeface="Times New Roman" pitchFamily="18" charset="0"/>
                <a:cs typeface="Times New Roman" pitchFamily="18" charset="0"/>
              </a:rPr>
              <a:t> F</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n</a:t>
            </a:r>
            <a:r>
              <a:rPr lang="en-US" altLang="zh-CN" dirty="0">
                <a:solidFill>
                  <a:srgbClr val="C00000"/>
                </a:solidFill>
                <a:latin typeface="Times New Roman" pitchFamily="18" charset="0"/>
                <a:cs typeface="Times New Roman" pitchFamily="18" charset="0"/>
              </a:rPr>
              <a:t>)</a:t>
            </a:r>
            <a:r>
              <a:rPr lang="zh-CN" altLang="en-US" dirty="0">
                <a:solidFill>
                  <a:srgbClr val="C00000"/>
                </a:solidFill>
                <a:latin typeface="Times New Roman" pitchFamily="18" charset="0"/>
                <a:cs typeface="Times New Roman" pitchFamily="18" charset="0"/>
              </a:rPr>
              <a:t>是</a:t>
            </a:r>
            <a:r>
              <a:rPr lang="zh-CN" altLang="en-US" u="sng" dirty="0">
                <a:solidFill>
                  <a:srgbClr val="C00000"/>
                </a:solidFill>
                <a:latin typeface="Times New Roman" pitchFamily="18" charset="0"/>
                <a:cs typeface="Times New Roman" pitchFamily="18" charset="0"/>
              </a:rPr>
              <a:t>只依赖于</a:t>
            </a:r>
            <a:r>
              <a:rPr lang="en-US" altLang="zh-CN" i="1" u="sng" dirty="0">
                <a:solidFill>
                  <a:srgbClr val="C00000"/>
                </a:solidFill>
                <a:latin typeface="Times New Roman" pitchFamily="18" charset="0"/>
                <a:cs typeface="Times New Roman" pitchFamily="18" charset="0"/>
              </a:rPr>
              <a:t>n</a:t>
            </a:r>
            <a:r>
              <a:rPr lang="zh-CN" altLang="en-US" dirty="0">
                <a:solidFill>
                  <a:srgbClr val="C00000"/>
                </a:solidFill>
                <a:latin typeface="Times New Roman" pitchFamily="18" charset="0"/>
                <a:cs typeface="Times New Roman" pitchFamily="18" charset="0"/>
              </a:rPr>
              <a:t>且不恒为</a:t>
            </a:r>
            <a:r>
              <a:rPr lang="en-US" altLang="zh-CN" dirty="0">
                <a:solidFill>
                  <a:srgbClr val="C00000"/>
                </a:solidFill>
                <a:latin typeface="Times New Roman" pitchFamily="18" charset="0"/>
                <a:cs typeface="Times New Roman" pitchFamily="18" charset="0"/>
              </a:rPr>
              <a:t>0</a:t>
            </a:r>
            <a:r>
              <a:rPr lang="zh-CN" altLang="en-US" dirty="0">
                <a:solidFill>
                  <a:srgbClr val="C00000"/>
                </a:solidFill>
                <a:latin typeface="Times New Roman" pitchFamily="18" charset="0"/>
                <a:cs typeface="Times New Roman" pitchFamily="18" charset="0"/>
              </a:rPr>
              <a:t>的函数</a:t>
            </a:r>
            <a:r>
              <a:rPr lang="zh-CN" altLang="en-US" dirty="0">
                <a:latin typeface="Times New Roman" pitchFamily="18" charset="0"/>
                <a:cs typeface="Times New Roman" pitchFamily="18" charset="0"/>
              </a:rPr>
              <a:t>。它是常系数线性非齐次递推关系。</a:t>
            </a:r>
            <a:endParaRPr lang="en-US" altLang="zh-CN" dirty="0">
              <a:latin typeface="Times New Roman" pitchFamily="18" charset="0"/>
              <a:cs typeface="Times New Roman" pitchFamily="18" charset="0"/>
            </a:endParaRPr>
          </a:p>
          <a:p>
            <a:pPr lvl="1">
              <a:lnSpc>
                <a:spcPct val="130000"/>
              </a:lnSpc>
              <a:defRPr/>
            </a:pPr>
            <a:r>
              <a:rPr lang="zh-CN" altLang="en-US" dirty="0">
                <a:latin typeface="Times New Roman" pitchFamily="18" charset="0"/>
                <a:cs typeface="Times New Roman" pitchFamily="18" charset="0"/>
              </a:rPr>
              <a:t>如</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 +2</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n</a:t>
            </a:r>
            <a:r>
              <a:rPr lang="en-US" altLang="zh-CN" baseline="30000" dirty="0">
                <a:effectLst>
                  <a:outerShdw blurRad="38100" dist="38100" dir="2700000" algn="tl">
                    <a:srgbClr val="000000">
                      <a:alpha val="43137"/>
                    </a:srgbClr>
                  </a:outerShdw>
                </a:effectLst>
                <a:latin typeface="Times New Roman" pitchFamily="18" charset="0"/>
                <a:cs typeface="Times New Roman" pitchFamily="18" charset="0"/>
              </a:rPr>
              <a:t>2</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 </a:t>
            </a:r>
            <a:r>
              <a:rPr lang="en-US" altLang="zh-CN"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n</a:t>
            </a:r>
            <a:r>
              <a:rPr lang="en-US" altLang="zh-CN" baseline="30000" dirty="0">
                <a:effectLst>
                  <a:outerShdw blurRad="38100" dist="38100" dir="2700000" algn="tl">
                    <a:srgbClr val="000000">
                      <a:alpha val="43137"/>
                    </a:srgbClr>
                  </a:outerShdw>
                </a:effectLst>
                <a:latin typeface="Times New Roman" pitchFamily="18" charset="0"/>
                <a:cs typeface="Times New Roman" pitchFamily="18" charset="0"/>
              </a:rPr>
              <a:t>2</a:t>
            </a:r>
            <a:r>
              <a:rPr lang="en-US" altLang="zh-CN"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en-US" altLang="zh-CN"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endParaRPr lang="en-US" altLang="zh-CN" dirty="0">
              <a:latin typeface="Times New Roman" pitchFamily="18" charset="0"/>
              <a:cs typeface="Times New Roman" pitchFamily="18" charset="0"/>
            </a:endParaRPr>
          </a:p>
          <a:p>
            <a:pPr>
              <a:lnSpc>
                <a:spcPct val="130000"/>
              </a:lnSpc>
              <a:defRPr/>
            </a:pPr>
            <a:r>
              <a:rPr lang="zh-CN" altLang="en-US" dirty="0">
                <a:latin typeface="Times New Roman" pitchFamily="18" charset="0"/>
                <a:cs typeface="Times New Roman" pitchFamily="18" charset="0"/>
              </a:rPr>
              <a:t>递推关系</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 + </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err="1">
                <a:effectLst>
                  <a:outerShdw blurRad="38100" dist="38100" dir="2700000" algn="tl">
                    <a:srgbClr val="000000">
                      <a:alpha val="43137"/>
                    </a:srgbClr>
                  </a:outerShdw>
                </a:effectLst>
                <a:latin typeface="Times New Roman" pitchFamily="18" charset="0"/>
                <a:cs typeface="Times New Roman" pitchFamily="18" charset="0"/>
              </a:rPr>
              <a:t>c</a:t>
            </a:r>
            <a:r>
              <a:rPr lang="en-US" altLang="zh-CN" i="1" baseline="-25000" dirty="0" err="1">
                <a:effectLst>
                  <a:outerShdw blurRad="38100" dist="38100" dir="2700000" algn="tl">
                    <a:srgbClr val="000000">
                      <a:alpha val="43137"/>
                    </a:srgbClr>
                  </a:outerShdw>
                </a:effectLst>
                <a:latin typeface="Times New Roman" pitchFamily="18" charset="0"/>
                <a:cs typeface="Times New Roman" pitchFamily="18" charset="0"/>
              </a:rPr>
              <a:t>k</a:t>
            </a:r>
            <a:r>
              <a:rPr lang="en-US" altLang="zh-CN" i="1" dirty="0" err="1">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err="1">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-k</a:t>
            </a:r>
            <a:r>
              <a:rPr lang="zh-CN" altLang="en-US" dirty="0">
                <a:latin typeface="Times New Roman" pitchFamily="18" charset="0"/>
                <a:cs typeface="Times New Roman" pitchFamily="18" charset="0"/>
              </a:rPr>
              <a:t> 是其</a:t>
            </a:r>
            <a:r>
              <a:rPr lang="zh-CN" altLang="en-US"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相伴的齐次递推关系</a:t>
            </a:r>
            <a:r>
              <a:rPr lang="zh-CN" altLang="en-US"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altLang="zh-CN"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a:t>2</a:t>
            </a:r>
            <a:r>
              <a:rPr lang="zh-CN" altLang="en-US"/>
              <a:t>、常系数线性</a:t>
            </a:r>
            <a:r>
              <a:rPr lang="zh-CN" altLang="en-US">
                <a:solidFill>
                  <a:srgbClr val="C00000"/>
                </a:solidFill>
              </a:rPr>
              <a:t>非</a:t>
            </a:r>
            <a:r>
              <a:rPr lang="zh-CN" altLang="en-US"/>
              <a:t>齐次递推关系</a:t>
            </a:r>
          </a:p>
        </p:txBody>
      </p:sp>
      <p:sp>
        <p:nvSpPr>
          <p:cNvPr id="19459" name="Rectangle 3"/>
          <p:cNvSpPr>
            <a:spLocks noGrp="1" noChangeArrowheads="1"/>
          </p:cNvSpPr>
          <p:nvPr>
            <p:ph type="body" idx="1"/>
          </p:nvPr>
        </p:nvSpPr>
        <p:spPr>
          <a:xfrm>
            <a:off x="1055440" y="1496144"/>
            <a:ext cx="10250288" cy="5029200"/>
          </a:xfrm>
        </p:spPr>
        <p:txBody>
          <a:bodyPr/>
          <a:lstStyle/>
          <a:p>
            <a:pPr>
              <a:lnSpc>
                <a:spcPct val="130000"/>
              </a:lnSpc>
              <a:defRPr/>
            </a:pPr>
            <a:r>
              <a:rPr lang="zh-CN" altLang="en-US" b="1" dirty="0">
                <a:solidFill>
                  <a:schemeClr val="accent5">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定理</a:t>
            </a:r>
            <a:r>
              <a:rPr lang="en-US" altLang="zh-CN" b="1" dirty="0">
                <a:solidFill>
                  <a:schemeClr val="accent5">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5  </a:t>
            </a:r>
            <a:r>
              <a:rPr lang="zh-CN" altLang="en-US" dirty="0">
                <a:latin typeface="Times New Roman" pitchFamily="18" charset="0"/>
                <a:cs typeface="Times New Roman" pitchFamily="18" charset="0"/>
              </a:rPr>
              <a:t>如果</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a</a:t>
            </a:r>
            <a:r>
              <a:rPr lang="en-US" altLang="zh-CN" i="1" baseline="-25000"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a:t>
            </a:r>
            <a:r>
              <a:rPr lang="en-US" altLang="zh-CN" i="1" baseline="30000" dirty="0">
                <a:latin typeface="Times New Roman" pitchFamily="18" charset="0"/>
                <a:cs typeface="Times New Roman" pitchFamily="18" charset="0"/>
              </a:rPr>
              <a:t>p</a:t>
            </a:r>
            <a:r>
              <a:rPr lang="en-US" altLang="zh-CN" baseline="30000"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是常系数线性非齐次递推关系</a:t>
            </a:r>
            <a:endParaRPr lang="en-US" altLang="zh-CN" dirty="0">
              <a:latin typeface="Times New Roman" pitchFamily="18" charset="0"/>
              <a:cs typeface="Times New Roman" pitchFamily="18" charset="0"/>
            </a:endParaRPr>
          </a:p>
          <a:p>
            <a:pPr algn="ctr">
              <a:lnSpc>
                <a:spcPct val="130000"/>
              </a:lnSpc>
              <a:buFont typeface="Wingdings" pitchFamily="2" charset="2"/>
              <a:buNone/>
              <a:defRPr/>
            </a:pP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 + </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err="1">
                <a:effectLst>
                  <a:outerShdw blurRad="38100" dist="38100" dir="2700000" algn="tl">
                    <a:srgbClr val="000000">
                      <a:alpha val="43137"/>
                    </a:srgbClr>
                  </a:outerShdw>
                </a:effectLst>
                <a:latin typeface="Times New Roman" pitchFamily="18" charset="0"/>
                <a:cs typeface="Times New Roman" pitchFamily="18" charset="0"/>
              </a:rPr>
              <a:t>c</a:t>
            </a:r>
            <a:r>
              <a:rPr lang="en-US" altLang="zh-CN" i="1" baseline="-25000" dirty="0" err="1">
                <a:effectLst>
                  <a:outerShdw blurRad="38100" dist="38100" dir="2700000" algn="tl">
                    <a:srgbClr val="000000">
                      <a:alpha val="43137"/>
                    </a:srgbClr>
                  </a:outerShdw>
                </a:effectLst>
                <a:latin typeface="Times New Roman" pitchFamily="18" charset="0"/>
                <a:cs typeface="Times New Roman" pitchFamily="18" charset="0"/>
              </a:rPr>
              <a:t>k</a:t>
            </a:r>
            <a:r>
              <a:rPr lang="en-US" altLang="zh-CN" i="1" dirty="0" err="1">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err="1">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-k</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p>
          <a:p>
            <a:pPr>
              <a:lnSpc>
                <a:spcPct val="130000"/>
              </a:lnSpc>
              <a:buFont typeface="Wingdings" pitchFamily="2" charset="2"/>
              <a:buNone/>
              <a:defRPr/>
            </a:pPr>
            <a:r>
              <a:rPr lang="zh-CN" altLang="en-US" dirty="0">
                <a:latin typeface="Times New Roman" pitchFamily="18" charset="0"/>
                <a:cs typeface="Times New Roman" pitchFamily="18" charset="0"/>
              </a:rPr>
              <a:t>    的一个特解，那么每个解都是</a:t>
            </a:r>
            <a:r>
              <a:rPr lang="en-US" altLang="zh-CN" b="1" dirty="0">
                <a:solidFill>
                  <a:srgbClr val="FF0000"/>
                </a:solidFill>
                <a:latin typeface="Times New Roman" pitchFamily="18" charset="0"/>
                <a:cs typeface="Times New Roman" pitchFamily="18" charset="0"/>
              </a:rPr>
              <a:t>{</a:t>
            </a:r>
            <a:r>
              <a:rPr lang="en-US" altLang="zh-CN" b="1" i="1" dirty="0">
                <a:solidFill>
                  <a:srgbClr val="FF0000"/>
                </a:solidFill>
                <a:latin typeface="Times New Roman" pitchFamily="18" charset="0"/>
                <a:cs typeface="Times New Roman" pitchFamily="18" charset="0"/>
              </a:rPr>
              <a:t>a</a:t>
            </a:r>
            <a:r>
              <a:rPr lang="en-US" altLang="zh-CN" b="1" i="1" baseline="-25000" dirty="0">
                <a:solidFill>
                  <a:srgbClr val="FF0000"/>
                </a:solidFill>
                <a:latin typeface="Times New Roman" pitchFamily="18" charset="0"/>
                <a:cs typeface="Times New Roman" pitchFamily="18" charset="0"/>
              </a:rPr>
              <a:t>n</a:t>
            </a:r>
            <a:r>
              <a:rPr lang="en-US" altLang="zh-CN" b="1" baseline="30000" dirty="0">
                <a:solidFill>
                  <a:srgbClr val="FF0000"/>
                </a:solidFill>
                <a:latin typeface="Times New Roman" pitchFamily="18" charset="0"/>
                <a:cs typeface="Times New Roman" pitchFamily="18" charset="0"/>
              </a:rPr>
              <a:t>(</a:t>
            </a:r>
            <a:r>
              <a:rPr lang="en-US" altLang="zh-CN" b="1" i="1" baseline="30000" dirty="0">
                <a:solidFill>
                  <a:srgbClr val="FF0000"/>
                </a:solidFill>
                <a:latin typeface="Times New Roman" pitchFamily="18" charset="0"/>
                <a:cs typeface="Times New Roman" pitchFamily="18" charset="0"/>
              </a:rPr>
              <a:t>p</a:t>
            </a:r>
            <a:r>
              <a:rPr lang="en-US" altLang="zh-CN" b="1" baseline="30000" dirty="0">
                <a:solidFill>
                  <a:srgbClr val="FF0000"/>
                </a:solidFill>
                <a:latin typeface="Times New Roman" pitchFamily="18" charset="0"/>
                <a:cs typeface="Times New Roman" pitchFamily="18" charset="0"/>
              </a:rPr>
              <a:t>)</a:t>
            </a:r>
            <a:r>
              <a:rPr lang="en-US" altLang="zh-CN" b="1" dirty="0">
                <a:solidFill>
                  <a:srgbClr val="FF0000"/>
                </a:solidFill>
                <a:latin typeface="Times New Roman" pitchFamily="18" charset="0"/>
                <a:cs typeface="Times New Roman" pitchFamily="18" charset="0"/>
              </a:rPr>
              <a:t>+</a:t>
            </a:r>
            <a:r>
              <a:rPr lang="en-US" altLang="zh-CN" b="1" i="1" dirty="0">
                <a:solidFill>
                  <a:srgbClr val="FF0000"/>
                </a:solidFill>
                <a:latin typeface="Times New Roman" pitchFamily="18" charset="0"/>
                <a:cs typeface="Times New Roman" pitchFamily="18" charset="0"/>
              </a:rPr>
              <a:t> a</a:t>
            </a:r>
            <a:r>
              <a:rPr lang="en-US" altLang="zh-CN" b="1" i="1" baseline="-25000" dirty="0">
                <a:solidFill>
                  <a:srgbClr val="FF0000"/>
                </a:solidFill>
                <a:latin typeface="Times New Roman" pitchFamily="18" charset="0"/>
                <a:cs typeface="Times New Roman" pitchFamily="18" charset="0"/>
              </a:rPr>
              <a:t>n</a:t>
            </a:r>
            <a:r>
              <a:rPr lang="en-US" altLang="zh-CN" b="1" baseline="30000" dirty="0">
                <a:solidFill>
                  <a:srgbClr val="FF0000"/>
                </a:solidFill>
                <a:latin typeface="Times New Roman" pitchFamily="18" charset="0"/>
                <a:cs typeface="Times New Roman" pitchFamily="18" charset="0"/>
              </a:rPr>
              <a:t>(</a:t>
            </a:r>
            <a:r>
              <a:rPr lang="en-US" altLang="zh-CN" b="1" i="1" baseline="30000" dirty="0">
                <a:solidFill>
                  <a:srgbClr val="FF0000"/>
                </a:solidFill>
                <a:latin typeface="Times New Roman" pitchFamily="18" charset="0"/>
                <a:cs typeface="Times New Roman" pitchFamily="18" charset="0"/>
              </a:rPr>
              <a:t>h</a:t>
            </a:r>
            <a:r>
              <a:rPr lang="en-US" altLang="zh-CN" b="1" baseline="30000" dirty="0">
                <a:solidFill>
                  <a:srgbClr val="FF0000"/>
                </a:solidFill>
                <a:latin typeface="Times New Roman" pitchFamily="18" charset="0"/>
                <a:cs typeface="Times New Roman" pitchFamily="18" charset="0"/>
              </a:rPr>
              <a:t>)</a:t>
            </a:r>
            <a:r>
              <a:rPr lang="en-US" altLang="zh-CN" b="1" dirty="0">
                <a:solidFill>
                  <a:srgbClr val="FF0000"/>
                </a:solidFill>
                <a:latin typeface="Times New Roman" pitchFamily="18" charset="0"/>
                <a:cs typeface="Times New Roman" pitchFamily="18" charset="0"/>
              </a:rPr>
              <a:t>}</a:t>
            </a:r>
            <a:r>
              <a:rPr lang="zh-CN" altLang="en-US" dirty="0">
                <a:latin typeface="Times New Roman" pitchFamily="18" charset="0"/>
                <a:cs typeface="Times New Roman" pitchFamily="18" charset="0"/>
              </a:rPr>
              <a:t>的形式，其中</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a</a:t>
            </a:r>
            <a:r>
              <a:rPr lang="en-US" altLang="zh-CN" i="1" baseline="-25000"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a:t>
            </a:r>
            <a:r>
              <a:rPr lang="en-US" altLang="zh-CN" i="1" baseline="30000" dirty="0">
                <a:latin typeface="Times New Roman" pitchFamily="18" charset="0"/>
                <a:cs typeface="Times New Roman" pitchFamily="18" charset="0"/>
              </a:rPr>
              <a:t>h</a:t>
            </a:r>
            <a:r>
              <a:rPr lang="en-US" altLang="zh-CN" baseline="30000"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是相伴的齐次递推关系</a:t>
            </a:r>
            <a:endParaRPr lang="en-US" altLang="zh-CN" dirty="0">
              <a:latin typeface="Times New Roman" pitchFamily="18" charset="0"/>
              <a:cs typeface="Times New Roman" pitchFamily="18" charset="0"/>
            </a:endParaRPr>
          </a:p>
          <a:p>
            <a:pPr algn="ctr">
              <a:lnSpc>
                <a:spcPct val="130000"/>
              </a:lnSpc>
              <a:buFont typeface="Wingdings" pitchFamily="2" charset="2"/>
              <a:buNone/>
              <a:defRPr/>
            </a:pP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 + </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err="1">
                <a:effectLst>
                  <a:outerShdw blurRad="38100" dist="38100" dir="2700000" algn="tl">
                    <a:srgbClr val="000000">
                      <a:alpha val="43137"/>
                    </a:srgbClr>
                  </a:outerShdw>
                </a:effectLst>
                <a:latin typeface="Times New Roman" pitchFamily="18" charset="0"/>
                <a:cs typeface="Times New Roman" pitchFamily="18" charset="0"/>
              </a:rPr>
              <a:t>c</a:t>
            </a:r>
            <a:r>
              <a:rPr lang="en-US" altLang="zh-CN" i="1" baseline="-25000" dirty="0" err="1">
                <a:effectLst>
                  <a:outerShdw blurRad="38100" dist="38100" dir="2700000" algn="tl">
                    <a:srgbClr val="000000">
                      <a:alpha val="43137"/>
                    </a:srgbClr>
                  </a:outerShdw>
                </a:effectLst>
                <a:latin typeface="Times New Roman" pitchFamily="18" charset="0"/>
                <a:cs typeface="Times New Roman" pitchFamily="18" charset="0"/>
              </a:rPr>
              <a:t>k</a:t>
            </a:r>
            <a:r>
              <a:rPr lang="en-US" altLang="zh-CN" i="1" dirty="0" err="1">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err="1">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-k</a:t>
            </a:r>
            <a:r>
              <a:rPr lang="zh-CN" altLang="en-US" dirty="0">
                <a:latin typeface="Times New Roman" pitchFamily="18" charset="0"/>
                <a:cs typeface="Times New Roman" pitchFamily="18" charset="0"/>
              </a:rPr>
              <a:t> </a:t>
            </a:r>
            <a:endParaRPr lang="en-US" altLang="zh-CN" dirty="0">
              <a:latin typeface="Times New Roman" pitchFamily="18" charset="0"/>
              <a:cs typeface="Times New Roman" pitchFamily="18" charset="0"/>
            </a:endParaRPr>
          </a:p>
          <a:p>
            <a:pPr>
              <a:lnSpc>
                <a:spcPct val="130000"/>
              </a:lnSpc>
              <a:buFont typeface="Wingdings" pitchFamily="2" charset="2"/>
              <a:buNone/>
              <a:defRPr/>
            </a:pPr>
            <a:r>
              <a:rPr lang="zh-CN" altLang="en-US" dirty="0">
                <a:latin typeface="Times New Roman" pitchFamily="18" charset="0"/>
                <a:cs typeface="Times New Roman" pitchFamily="18" charset="0"/>
              </a:rPr>
              <a:t>    的一个解。</a:t>
            </a:r>
            <a:endParaRPr lang="en-US" altLang="zh-CN"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a:t>2</a:t>
            </a:r>
            <a:r>
              <a:rPr lang="zh-CN" altLang="en-US"/>
              <a:t>、常系数线性</a:t>
            </a:r>
            <a:r>
              <a:rPr lang="zh-CN" altLang="en-US">
                <a:solidFill>
                  <a:srgbClr val="C00000"/>
                </a:solidFill>
              </a:rPr>
              <a:t>非</a:t>
            </a:r>
            <a:r>
              <a:rPr lang="zh-CN" altLang="en-US"/>
              <a:t>齐次递推关系</a:t>
            </a:r>
          </a:p>
        </p:txBody>
      </p:sp>
      <p:sp>
        <p:nvSpPr>
          <p:cNvPr id="19459" name="Rectangle 3"/>
          <p:cNvSpPr>
            <a:spLocks noGrp="1" noChangeArrowheads="1"/>
          </p:cNvSpPr>
          <p:nvPr>
            <p:ph type="body" idx="1"/>
          </p:nvPr>
        </p:nvSpPr>
        <p:spPr>
          <a:xfrm>
            <a:off x="839416" y="1484784"/>
            <a:ext cx="11017224" cy="1143000"/>
          </a:xfrm>
        </p:spPr>
        <p:txBody>
          <a:bodyPr/>
          <a:lstStyle/>
          <a:p>
            <a:pPr>
              <a:lnSpc>
                <a:spcPct val="120000"/>
              </a:lnSpc>
              <a:defRPr/>
            </a:pPr>
            <a:r>
              <a:rPr lang="zh-CN" altLang="en-US" b="1" dirty="0">
                <a:solidFill>
                  <a:schemeClr val="accent5">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b="1" dirty="0">
                <a:solidFill>
                  <a:schemeClr val="accent5">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10  </a:t>
            </a:r>
            <a:r>
              <a:rPr lang="zh-CN" altLang="en-US" dirty="0">
                <a:latin typeface="Times New Roman" pitchFamily="18" charset="0"/>
                <a:cs typeface="Times New Roman" pitchFamily="18" charset="0"/>
              </a:rPr>
              <a:t>求递推关系</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=3</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 + </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latin typeface="Times New Roman" pitchFamily="18" charset="0"/>
                <a:cs typeface="Times New Roman" pitchFamily="18" charset="0"/>
              </a:rPr>
              <a:t>n</a:t>
            </a:r>
            <a:r>
              <a:rPr lang="zh-CN" altLang="en-US" dirty="0">
                <a:latin typeface="Times New Roman" pitchFamily="18" charset="0"/>
                <a:cs typeface="Times New Roman" pitchFamily="18" charset="0"/>
              </a:rPr>
              <a:t>的所有的解，具有</a:t>
            </a:r>
            <a:r>
              <a:rPr lang="en-US" altLang="zh-CN" i="1"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=3</a:t>
            </a:r>
            <a:r>
              <a:rPr lang="zh-CN" altLang="en-US" dirty="0">
                <a:latin typeface="Times New Roman" pitchFamily="18" charset="0"/>
                <a:cs typeface="Times New Roman" pitchFamily="18" charset="0"/>
              </a:rPr>
              <a:t>的解是什么？</a:t>
            </a:r>
            <a:endParaRPr lang="en-US" altLang="zh-CN"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a:t>2</a:t>
            </a:r>
            <a:r>
              <a:rPr lang="zh-CN" altLang="en-US"/>
              <a:t>、常系数线性</a:t>
            </a:r>
            <a:r>
              <a:rPr lang="zh-CN" altLang="en-US">
                <a:solidFill>
                  <a:srgbClr val="C00000"/>
                </a:solidFill>
              </a:rPr>
              <a:t>非</a:t>
            </a:r>
            <a:r>
              <a:rPr lang="zh-CN" altLang="en-US"/>
              <a:t>齐次递推关系</a:t>
            </a:r>
          </a:p>
        </p:txBody>
      </p:sp>
      <p:sp>
        <p:nvSpPr>
          <p:cNvPr id="19459" name="Rectangle 3"/>
          <p:cNvSpPr>
            <a:spLocks noGrp="1" noChangeArrowheads="1"/>
          </p:cNvSpPr>
          <p:nvPr>
            <p:ph type="body" idx="1"/>
          </p:nvPr>
        </p:nvSpPr>
        <p:spPr>
          <a:xfrm>
            <a:off x="839416" y="1484784"/>
            <a:ext cx="11017224" cy="1143000"/>
          </a:xfrm>
        </p:spPr>
        <p:txBody>
          <a:bodyPr/>
          <a:lstStyle/>
          <a:p>
            <a:pPr>
              <a:lnSpc>
                <a:spcPct val="120000"/>
              </a:lnSpc>
              <a:defRPr/>
            </a:pPr>
            <a:r>
              <a:rPr lang="zh-CN" altLang="en-US" b="1" dirty="0">
                <a:solidFill>
                  <a:schemeClr val="accent5">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b="1" dirty="0">
                <a:solidFill>
                  <a:schemeClr val="accent5">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10  </a:t>
            </a:r>
            <a:r>
              <a:rPr lang="zh-CN" altLang="en-US" dirty="0">
                <a:latin typeface="Times New Roman" pitchFamily="18" charset="0"/>
                <a:cs typeface="Times New Roman" pitchFamily="18" charset="0"/>
              </a:rPr>
              <a:t>求递推关系</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=3</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 + </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latin typeface="Times New Roman" pitchFamily="18" charset="0"/>
                <a:cs typeface="Times New Roman" pitchFamily="18" charset="0"/>
              </a:rPr>
              <a:t>n</a:t>
            </a:r>
            <a:r>
              <a:rPr lang="zh-CN" altLang="en-US" dirty="0">
                <a:latin typeface="Times New Roman" pitchFamily="18" charset="0"/>
                <a:cs typeface="Times New Roman" pitchFamily="18" charset="0"/>
              </a:rPr>
              <a:t>的所有的解，具有</a:t>
            </a:r>
            <a:r>
              <a:rPr lang="en-US" altLang="zh-CN" i="1"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=3</a:t>
            </a:r>
            <a:r>
              <a:rPr lang="zh-CN" altLang="en-US" dirty="0">
                <a:latin typeface="Times New Roman" pitchFamily="18" charset="0"/>
                <a:cs typeface="Times New Roman" pitchFamily="18" charset="0"/>
              </a:rPr>
              <a:t>的解是什么？</a:t>
            </a:r>
            <a:endParaRPr lang="en-US" altLang="zh-C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847520CC-876C-4958-A56D-A0F4A591A115}"/>
              </a:ext>
            </a:extLst>
          </p:cNvPr>
          <p:cNvSpPr txBox="1">
            <a:spLocks noChangeArrowheads="1"/>
          </p:cNvSpPr>
          <p:nvPr/>
        </p:nvSpPr>
        <p:spPr bwMode="auto">
          <a:xfrm>
            <a:off x="1199456" y="2276872"/>
            <a:ext cx="10873208" cy="42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ct val="0"/>
              </a:spcAft>
              <a:buFont typeface="Wingdings" pitchFamily="2" charset="2"/>
              <a:buChar char="v"/>
              <a:defRPr kumimoji="1" sz="2800">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a:lstStyle>
          <a:p>
            <a:pPr marL="0" indent="0">
              <a:lnSpc>
                <a:spcPct val="120000"/>
              </a:lnSpc>
              <a:buNone/>
              <a:defRPr/>
            </a:pPr>
            <a:r>
              <a:rPr lang="zh-CN" altLang="en-US" sz="2600" i="0" kern="0" dirty="0">
                <a:latin typeface="Times New Roman" pitchFamily="18" charset="0"/>
                <a:cs typeface="Times New Roman" pitchFamily="18" charset="0"/>
              </a:rPr>
              <a:t>解：相伴的线性齐次方程为</a:t>
            </a:r>
            <a:r>
              <a:rPr lang="en-US" altLang="zh-CN" sz="2600" i="1" kern="0" dirty="0">
                <a:latin typeface="Times New Roman" pitchFamily="18" charset="0"/>
                <a:ea typeface="楷体_GB2312" pitchFamily="49" charset="-122"/>
                <a:cs typeface="Times New Roman" pitchFamily="18" charset="0"/>
              </a:rPr>
              <a:t>a</a:t>
            </a:r>
            <a:r>
              <a:rPr lang="en-US" altLang="zh-CN" sz="2600" i="1" kern="0" baseline="-25000" dirty="0">
                <a:latin typeface="Times New Roman" pitchFamily="18" charset="0"/>
                <a:ea typeface="楷体_GB2312" pitchFamily="49" charset="-122"/>
                <a:cs typeface="Times New Roman" pitchFamily="18" charset="0"/>
              </a:rPr>
              <a:t>n </a:t>
            </a:r>
            <a:r>
              <a:rPr lang="it-IT" altLang="zh-CN" sz="2600" i="0" kern="0" dirty="0">
                <a:latin typeface="Times New Roman" pitchFamily="18" charset="0"/>
                <a:cs typeface="Times New Roman" pitchFamily="18" charset="0"/>
              </a:rPr>
              <a:t>=3</a:t>
            </a:r>
            <a:r>
              <a:rPr lang="en-US" altLang="zh-CN" sz="2600" i="1" kern="0" dirty="0">
                <a:latin typeface="Times New Roman" pitchFamily="18" charset="0"/>
                <a:ea typeface="楷体_GB2312" pitchFamily="49" charset="-122"/>
                <a:cs typeface="Times New Roman" pitchFamily="18" charset="0"/>
              </a:rPr>
              <a:t>a</a:t>
            </a:r>
            <a:r>
              <a:rPr lang="en-US" altLang="zh-CN" sz="2600" i="1" kern="0" baseline="-25000" dirty="0">
                <a:latin typeface="Times New Roman" pitchFamily="18" charset="0"/>
                <a:ea typeface="楷体_GB2312" pitchFamily="49" charset="-122"/>
                <a:cs typeface="Times New Roman" pitchFamily="18" charset="0"/>
              </a:rPr>
              <a:t>n </a:t>
            </a:r>
            <a:r>
              <a:rPr lang="en-US" altLang="zh-CN" sz="2600" i="0" kern="0" baseline="-25000" dirty="0">
                <a:latin typeface="Times New Roman" pitchFamily="18" charset="0"/>
                <a:ea typeface="楷体_GB2312" pitchFamily="49" charset="-122"/>
                <a:cs typeface="Times New Roman" pitchFamily="18" charset="0"/>
              </a:rPr>
              <a:t>-1</a:t>
            </a:r>
            <a:r>
              <a:rPr lang="it-IT" altLang="zh-CN" sz="2600" i="0" kern="0" dirty="0">
                <a:latin typeface="Times New Roman" pitchFamily="18" charset="0"/>
                <a:cs typeface="Times New Roman" pitchFamily="18" charset="0"/>
              </a:rPr>
              <a:t> </a:t>
            </a:r>
            <a:r>
              <a:rPr lang="zh-CN" altLang="en-US" sz="2600" i="0" kern="0" dirty="0">
                <a:latin typeface="Times New Roman" pitchFamily="18" charset="0"/>
                <a:cs typeface="Times New Roman" pitchFamily="18" charset="0"/>
              </a:rPr>
              <a:t>，它的解</a:t>
            </a:r>
            <a:r>
              <a:rPr lang="en-US" altLang="zh-CN" sz="2600" i="1" kern="0" dirty="0">
                <a:latin typeface="Times New Roman" pitchFamily="18" charset="0"/>
                <a:cs typeface="Times New Roman" pitchFamily="18" charset="0"/>
              </a:rPr>
              <a:t>a</a:t>
            </a:r>
            <a:r>
              <a:rPr lang="en-US" altLang="zh-CN" sz="2600" i="1" kern="0" baseline="-25000" dirty="0">
                <a:latin typeface="Times New Roman" pitchFamily="18" charset="0"/>
                <a:cs typeface="Times New Roman" pitchFamily="18" charset="0"/>
              </a:rPr>
              <a:t>n</a:t>
            </a:r>
            <a:r>
              <a:rPr lang="en-US" altLang="zh-CN" sz="2600" i="0" kern="0" baseline="30000" dirty="0">
                <a:latin typeface="Times New Roman" pitchFamily="18" charset="0"/>
                <a:cs typeface="Times New Roman" pitchFamily="18" charset="0"/>
              </a:rPr>
              <a:t>(</a:t>
            </a:r>
            <a:r>
              <a:rPr lang="en-US" altLang="zh-CN" sz="2600" i="1" kern="0" baseline="30000" dirty="0">
                <a:latin typeface="Times New Roman" pitchFamily="18" charset="0"/>
                <a:cs typeface="Times New Roman" pitchFamily="18" charset="0"/>
              </a:rPr>
              <a:t>h</a:t>
            </a:r>
            <a:r>
              <a:rPr lang="en-US" altLang="zh-CN" sz="2600" i="0" kern="0" baseline="30000" dirty="0">
                <a:latin typeface="Times New Roman" pitchFamily="18" charset="0"/>
                <a:cs typeface="Times New Roman" pitchFamily="18" charset="0"/>
              </a:rPr>
              <a:t>)   </a:t>
            </a:r>
            <a:r>
              <a:rPr lang="zh-CN" altLang="en-US" sz="2600" i="0" kern="0" dirty="0">
                <a:latin typeface="Times New Roman" pitchFamily="18" charset="0"/>
                <a:cs typeface="Times New Roman" pitchFamily="18" charset="0"/>
              </a:rPr>
              <a:t>是</a:t>
            </a:r>
            <a:r>
              <a:rPr lang="en-US" altLang="zh-CN" sz="2600" i="1" kern="0" dirty="0">
                <a:latin typeface="Times New Roman" pitchFamily="18" charset="0"/>
                <a:cs typeface="Times New Roman" pitchFamily="18" charset="0"/>
              </a:rPr>
              <a:t>α</a:t>
            </a:r>
            <a:r>
              <a:rPr lang="en-US" altLang="zh-CN" sz="2600" i="0" kern="0" dirty="0">
                <a:latin typeface="Times New Roman" pitchFamily="18" charset="0"/>
                <a:cs typeface="Times New Roman" pitchFamily="18" charset="0"/>
              </a:rPr>
              <a:t>3</a:t>
            </a:r>
            <a:r>
              <a:rPr lang="en-US" altLang="zh-CN" sz="2600" i="1" kern="0" baseline="30000" dirty="0">
                <a:latin typeface="Times New Roman" pitchFamily="18" charset="0"/>
                <a:cs typeface="Times New Roman" pitchFamily="18" charset="0"/>
              </a:rPr>
              <a:t>n</a:t>
            </a:r>
            <a:r>
              <a:rPr lang="zh-CN" altLang="en-US" sz="2600" i="0" kern="0" dirty="0">
                <a:latin typeface="Times New Roman" pitchFamily="18" charset="0"/>
                <a:cs typeface="Times New Roman" pitchFamily="18" charset="0"/>
              </a:rPr>
              <a:t>，</a:t>
            </a:r>
            <a:r>
              <a:rPr lang="en-US" altLang="zh-CN" sz="2600" i="1" kern="0" dirty="0">
                <a:latin typeface="Times New Roman" pitchFamily="18" charset="0"/>
                <a:cs typeface="Times New Roman" pitchFamily="18" charset="0"/>
              </a:rPr>
              <a:t>α</a:t>
            </a:r>
            <a:r>
              <a:rPr lang="zh-CN" altLang="en-US" sz="2600" i="0" kern="0" dirty="0">
                <a:latin typeface="Times New Roman" pitchFamily="18" charset="0"/>
                <a:cs typeface="Times New Roman" pitchFamily="18" charset="0"/>
              </a:rPr>
              <a:t>为常数。</a:t>
            </a:r>
            <a:endParaRPr lang="en-US" altLang="zh-CN" sz="2600" i="0" kern="0" dirty="0">
              <a:latin typeface="Times New Roman" pitchFamily="18" charset="0"/>
              <a:cs typeface="Times New Roman" pitchFamily="18" charset="0"/>
            </a:endParaRPr>
          </a:p>
          <a:p>
            <a:pPr>
              <a:lnSpc>
                <a:spcPct val="120000"/>
              </a:lnSpc>
              <a:buFont typeface="Wingdings" pitchFamily="2" charset="2"/>
              <a:buNone/>
              <a:defRPr/>
            </a:pPr>
            <a:r>
              <a:rPr lang="zh-CN" altLang="en-US" sz="2600" i="0" kern="0" dirty="0">
                <a:latin typeface="Times New Roman" pitchFamily="18" charset="0"/>
                <a:cs typeface="Times New Roman" pitchFamily="18" charset="0"/>
              </a:rPr>
              <a:t>    特解：假设</a:t>
            </a:r>
            <a:r>
              <a:rPr lang="en-US" altLang="zh-CN" sz="2600" i="1" kern="0" dirty="0">
                <a:latin typeface="Times New Roman" pitchFamily="18" charset="0"/>
                <a:cs typeface="Times New Roman" pitchFamily="18" charset="0"/>
              </a:rPr>
              <a:t>a</a:t>
            </a:r>
            <a:r>
              <a:rPr lang="en-US" altLang="zh-CN" sz="2600" i="1" kern="0" baseline="-25000" dirty="0">
                <a:latin typeface="Times New Roman" pitchFamily="18" charset="0"/>
                <a:cs typeface="Times New Roman" pitchFamily="18" charset="0"/>
              </a:rPr>
              <a:t>n</a:t>
            </a:r>
            <a:r>
              <a:rPr lang="en-US" altLang="zh-CN" sz="2600" i="0" kern="0" baseline="30000" dirty="0">
                <a:latin typeface="Times New Roman" pitchFamily="18" charset="0"/>
                <a:cs typeface="Times New Roman" pitchFamily="18" charset="0"/>
              </a:rPr>
              <a:t>(</a:t>
            </a:r>
            <a:r>
              <a:rPr lang="en-US" altLang="zh-CN" sz="2600" i="1" kern="0" baseline="30000" dirty="0">
                <a:latin typeface="Times New Roman" pitchFamily="18" charset="0"/>
                <a:cs typeface="Times New Roman" pitchFamily="18" charset="0"/>
              </a:rPr>
              <a:t>p</a:t>
            </a:r>
            <a:r>
              <a:rPr lang="en-US" altLang="zh-CN" sz="2600" i="0" kern="0" baseline="30000" dirty="0">
                <a:latin typeface="Times New Roman" pitchFamily="18" charset="0"/>
                <a:cs typeface="Times New Roman" pitchFamily="18" charset="0"/>
              </a:rPr>
              <a:t>)</a:t>
            </a:r>
            <a:r>
              <a:rPr lang="en-US" altLang="zh-CN" sz="2600" i="0" kern="0" dirty="0">
                <a:latin typeface="Times New Roman" pitchFamily="18" charset="0"/>
                <a:cs typeface="Times New Roman" pitchFamily="18" charset="0"/>
              </a:rPr>
              <a:t>=</a:t>
            </a:r>
            <a:r>
              <a:rPr lang="en-US" altLang="zh-CN" sz="2600" i="1" kern="0" dirty="0" err="1">
                <a:latin typeface="Times New Roman" pitchFamily="18" charset="0"/>
                <a:cs typeface="Times New Roman" pitchFamily="18" charset="0"/>
              </a:rPr>
              <a:t>cn</a:t>
            </a:r>
            <a:r>
              <a:rPr lang="en-US" altLang="zh-CN" sz="2600" i="0" kern="0" dirty="0" err="1">
                <a:latin typeface="Times New Roman" pitchFamily="18" charset="0"/>
                <a:cs typeface="Times New Roman" pitchFamily="18" charset="0"/>
              </a:rPr>
              <a:t>+</a:t>
            </a:r>
            <a:r>
              <a:rPr lang="en-US" altLang="zh-CN" sz="2600" i="1" kern="0" dirty="0" err="1">
                <a:latin typeface="Times New Roman" pitchFamily="18" charset="0"/>
                <a:cs typeface="Times New Roman" pitchFamily="18" charset="0"/>
              </a:rPr>
              <a:t>d</a:t>
            </a:r>
            <a:r>
              <a:rPr lang="zh-CN" altLang="en-US" sz="2600" i="0" kern="0" dirty="0">
                <a:latin typeface="Times New Roman" pitchFamily="18" charset="0"/>
                <a:cs typeface="Times New Roman" pitchFamily="18" charset="0"/>
              </a:rPr>
              <a:t>为特解，则递推关系变成</a:t>
            </a:r>
            <a:endParaRPr lang="en-US" altLang="zh-CN" sz="2600" i="0" kern="0" dirty="0">
              <a:latin typeface="Times New Roman" pitchFamily="18" charset="0"/>
              <a:cs typeface="Times New Roman" pitchFamily="18" charset="0"/>
            </a:endParaRPr>
          </a:p>
          <a:p>
            <a:pPr>
              <a:lnSpc>
                <a:spcPct val="120000"/>
              </a:lnSpc>
              <a:buFont typeface="Wingdings" pitchFamily="2" charset="2"/>
              <a:buNone/>
              <a:defRPr/>
            </a:pPr>
            <a:r>
              <a:rPr lang="en-US" altLang="zh-CN" sz="2600" i="0" kern="0" dirty="0">
                <a:latin typeface="Times New Roman" pitchFamily="18" charset="0"/>
                <a:cs typeface="Times New Roman" pitchFamily="18" charset="0"/>
              </a:rPr>
              <a:t>                </a:t>
            </a:r>
            <a:r>
              <a:rPr lang="zh-CN" altLang="en-US" sz="2600" i="0" kern="0" dirty="0">
                <a:latin typeface="Times New Roman" pitchFamily="18" charset="0"/>
                <a:cs typeface="Times New Roman" pitchFamily="18" charset="0"/>
              </a:rPr>
              <a:t> </a:t>
            </a:r>
            <a:r>
              <a:rPr lang="en-US" altLang="zh-CN" sz="2600" i="1" kern="0" dirty="0" err="1">
                <a:latin typeface="Times New Roman" pitchFamily="18" charset="0"/>
                <a:cs typeface="Times New Roman" pitchFamily="18" charset="0"/>
              </a:rPr>
              <a:t>cn</a:t>
            </a:r>
            <a:r>
              <a:rPr lang="en-US" altLang="zh-CN" sz="2600" i="0" kern="0" dirty="0" err="1">
                <a:latin typeface="Times New Roman" pitchFamily="18" charset="0"/>
                <a:cs typeface="Times New Roman" pitchFamily="18" charset="0"/>
              </a:rPr>
              <a:t>+</a:t>
            </a:r>
            <a:r>
              <a:rPr lang="en-US" altLang="zh-CN" sz="2600" i="1" kern="0" dirty="0" err="1">
                <a:latin typeface="Times New Roman" pitchFamily="18" charset="0"/>
                <a:cs typeface="Times New Roman" pitchFamily="18" charset="0"/>
              </a:rPr>
              <a:t>d</a:t>
            </a:r>
            <a:r>
              <a:rPr lang="en-US" altLang="zh-CN" sz="2600" i="1" kern="0"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t>
            </a:r>
            <a:r>
              <a:rPr lang="it-IT" altLang="zh-CN" sz="2600" i="0" kern="0" dirty="0">
                <a:effectLst>
                  <a:outerShdw blurRad="38100" dist="38100" dir="2700000" algn="tl">
                    <a:srgbClr val="000000">
                      <a:alpha val="43137"/>
                    </a:srgbClr>
                  </a:outerShdw>
                </a:effectLst>
                <a:latin typeface="Times New Roman" pitchFamily="18" charset="0"/>
                <a:cs typeface="Times New Roman" pitchFamily="18" charset="0"/>
              </a:rPr>
              <a:t>= 3</a:t>
            </a:r>
            <a:r>
              <a:rPr lang="en-US" altLang="zh-CN" sz="2600" i="0" kern="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kern="0" dirty="0">
                <a:latin typeface="Times New Roman" pitchFamily="18" charset="0"/>
                <a:cs typeface="Times New Roman" pitchFamily="18" charset="0"/>
              </a:rPr>
              <a:t>c</a:t>
            </a:r>
            <a:r>
              <a:rPr lang="en-US" altLang="zh-CN" sz="2600" i="0" kern="0" dirty="0">
                <a:latin typeface="Times New Roman" pitchFamily="18" charset="0"/>
                <a:cs typeface="Times New Roman" pitchFamily="18" charset="0"/>
              </a:rPr>
              <a:t>(</a:t>
            </a:r>
            <a:r>
              <a:rPr lang="en-US" altLang="zh-CN" sz="2600" i="1" kern="0" dirty="0">
                <a:latin typeface="Times New Roman" pitchFamily="18" charset="0"/>
                <a:cs typeface="Times New Roman" pitchFamily="18" charset="0"/>
              </a:rPr>
              <a:t>n</a:t>
            </a:r>
            <a:r>
              <a:rPr lang="en-US" altLang="zh-CN" sz="2600" i="0" kern="0" dirty="0">
                <a:latin typeface="Times New Roman" pitchFamily="18" charset="0"/>
                <a:cs typeface="Times New Roman" pitchFamily="18" charset="0"/>
              </a:rPr>
              <a:t>-1)+</a:t>
            </a:r>
            <a:r>
              <a:rPr lang="en-US" altLang="zh-CN" sz="2600" i="1" kern="0" dirty="0">
                <a:latin typeface="Times New Roman" pitchFamily="18" charset="0"/>
                <a:cs typeface="Times New Roman" pitchFamily="18" charset="0"/>
              </a:rPr>
              <a:t>d</a:t>
            </a:r>
            <a:r>
              <a:rPr lang="en-US" altLang="zh-CN" sz="2600" i="0" kern="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it-IT" altLang="zh-CN" sz="2600" i="0" kern="0" dirty="0">
                <a:effectLst>
                  <a:outerShdw blurRad="38100" dist="38100" dir="2700000" algn="tl">
                    <a:srgbClr val="000000">
                      <a:alpha val="43137"/>
                    </a:srgbClr>
                  </a:outerShdw>
                </a:effectLst>
                <a:latin typeface="Times New Roman" pitchFamily="18" charset="0"/>
                <a:cs typeface="Times New Roman" pitchFamily="18" charset="0"/>
              </a:rPr>
              <a:t> + </a:t>
            </a:r>
            <a:r>
              <a:rPr lang="en-US" altLang="zh-CN" sz="2600" i="0" kern="0" dirty="0">
                <a:effectLst>
                  <a:outerShdw blurRad="38100" dist="38100" dir="2700000" algn="tl">
                    <a:srgbClr val="000000">
                      <a:alpha val="43137"/>
                    </a:srgbClr>
                  </a:outerShdw>
                </a:effectLst>
                <a:latin typeface="Times New Roman" pitchFamily="18" charset="0"/>
                <a:cs typeface="Times New Roman" pitchFamily="18" charset="0"/>
              </a:rPr>
              <a:t>2</a:t>
            </a:r>
            <a:r>
              <a:rPr lang="en-US" altLang="zh-CN" sz="2600" i="1" kern="0" dirty="0">
                <a:latin typeface="Times New Roman" pitchFamily="18" charset="0"/>
                <a:cs typeface="Times New Roman" pitchFamily="18" charset="0"/>
              </a:rPr>
              <a:t>n</a:t>
            </a:r>
            <a:r>
              <a:rPr lang="zh-CN" altLang="en-US" sz="2600" i="0" kern="0" dirty="0">
                <a:latin typeface="Times New Roman" pitchFamily="18" charset="0"/>
                <a:cs typeface="Times New Roman" pitchFamily="18" charset="0"/>
              </a:rPr>
              <a:t>，即</a:t>
            </a:r>
            <a:r>
              <a:rPr lang="en-US" altLang="zh-CN" sz="2600" i="0" kern="0" dirty="0">
                <a:latin typeface="Times New Roman" pitchFamily="18" charset="0"/>
                <a:cs typeface="Times New Roman" pitchFamily="18" charset="0"/>
              </a:rPr>
              <a:t>(2+2</a:t>
            </a:r>
            <a:r>
              <a:rPr lang="en-US" altLang="zh-CN" sz="2600" i="1" kern="0" dirty="0">
                <a:latin typeface="Times New Roman" pitchFamily="18" charset="0"/>
                <a:cs typeface="Times New Roman" pitchFamily="18" charset="0"/>
              </a:rPr>
              <a:t>c</a:t>
            </a:r>
            <a:r>
              <a:rPr lang="en-US" altLang="zh-CN" sz="2600" i="0" kern="0" dirty="0">
                <a:latin typeface="Times New Roman" pitchFamily="18" charset="0"/>
                <a:cs typeface="Times New Roman" pitchFamily="18" charset="0"/>
              </a:rPr>
              <a:t>)</a:t>
            </a:r>
            <a:r>
              <a:rPr lang="en-US" altLang="zh-CN" sz="2600" i="1" kern="0" dirty="0">
                <a:latin typeface="Times New Roman" pitchFamily="18" charset="0"/>
                <a:cs typeface="Times New Roman" pitchFamily="18" charset="0"/>
              </a:rPr>
              <a:t>n</a:t>
            </a:r>
            <a:r>
              <a:rPr lang="en-US" altLang="zh-CN" sz="2600" i="0" kern="0" dirty="0">
                <a:latin typeface="Times New Roman" pitchFamily="18" charset="0"/>
                <a:cs typeface="Times New Roman" pitchFamily="18" charset="0"/>
              </a:rPr>
              <a:t>+(2</a:t>
            </a:r>
            <a:r>
              <a:rPr lang="en-US" altLang="zh-CN" sz="2600" i="1" kern="0" dirty="0">
                <a:latin typeface="Times New Roman" pitchFamily="18" charset="0"/>
                <a:cs typeface="Times New Roman" pitchFamily="18" charset="0"/>
              </a:rPr>
              <a:t>d</a:t>
            </a:r>
            <a:r>
              <a:rPr lang="en-US" altLang="zh-CN" sz="2600" i="0" kern="0" dirty="0">
                <a:latin typeface="Times New Roman" pitchFamily="18" charset="0"/>
                <a:cs typeface="Times New Roman" pitchFamily="18" charset="0"/>
              </a:rPr>
              <a:t>-3</a:t>
            </a:r>
            <a:r>
              <a:rPr lang="en-US" altLang="zh-CN" sz="2600" i="1" kern="0" dirty="0">
                <a:latin typeface="Times New Roman" pitchFamily="18" charset="0"/>
                <a:cs typeface="Times New Roman" pitchFamily="18" charset="0"/>
              </a:rPr>
              <a:t>c</a:t>
            </a:r>
            <a:r>
              <a:rPr lang="en-US" altLang="zh-CN" sz="2600" i="0" kern="0" dirty="0">
                <a:latin typeface="Times New Roman" pitchFamily="18" charset="0"/>
                <a:cs typeface="Times New Roman" pitchFamily="18" charset="0"/>
              </a:rPr>
              <a:t>)=0</a:t>
            </a:r>
          </a:p>
          <a:p>
            <a:pPr>
              <a:lnSpc>
                <a:spcPct val="120000"/>
              </a:lnSpc>
              <a:buFont typeface="Wingdings" pitchFamily="2" charset="2"/>
              <a:buNone/>
              <a:defRPr/>
            </a:pPr>
            <a:r>
              <a:rPr lang="en-US" altLang="zh-CN" sz="2600" i="0" kern="0" dirty="0">
                <a:latin typeface="Times New Roman" pitchFamily="18" charset="0"/>
                <a:cs typeface="Times New Roman" pitchFamily="18" charset="0"/>
              </a:rPr>
              <a:t>                 </a:t>
            </a:r>
            <a:r>
              <a:rPr lang="zh-CN" altLang="en-US" sz="2600" i="0" kern="0" dirty="0">
                <a:latin typeface="Times New Roman" pitchFamily="18" charset="0"/>
                <a:cs typeface="Times New Roman" pitchFamily="18" charset="0"/>
              </a:rPr>
              <a:t>从而</a:t>
            </a:r>
            <a:r>
              <a:rPr lang="en-US" altLang="zh-CN" sz="2600" i="1" kern="0" dirty="0" err="1">
                <a:latin typeface="Times New Roman" pitchFamily="18" charset="0"/>
                <a:cs typeface="Times New Roman" pitchFamily="18" charset="0"/>
              </a:rPr>
              <a:t>cn</a:t>
            </a:r>
            <a:r>
              <a:rPr lang="en-US" altLang="zh-CN" sz="2600" i="0" kern="0" dirty="0" err="1">
                <a:latin typeface="Times New Roman" pitchFamily="18" charset="0"/>
                <a:cs typeface="Times New Roman" pitchFamily="18" charset="0"/>
              </a:rPr>
              <a:t>+</a:t>
            </a:r>
            <a:r>
              <a:rPr lang="en-US" altLang="zh-CN" sz="2600" i="1" kern="0" dirty="0" err="1">
                <a:latin typeface="Times New Roman" pitchFamily="18" charset="0"/>
                <a:cs typeface="Times New Roman" pitchFamily="18" charset="0"/>
              </a:rPr>
              <a:t>d</a:t>
            </a:r>
            <a:r>
              <a:rPr lang="zh-CN" altLang="en-US" sz="2600" i="0" kern="0" dirty="0">
                <a:latin typeface="Times New Roman" pitchFamily="18" charset="0"/>
                <a:cs typeface="Times New Roman" pitchFamily="18" charset="0"/>
              </a:rPr>
              <a:t>为解当且仅当</a:t>
            </a:r>
            <a:r>
              <a:rPr lang="en-US" altLang="zh-CN" sz="2600" i="0" kern="0" dirty="0">
                <a:latin typeface="Times New Roman" pitchFamily="18" charset="0"/>
                <a:cs typeface="Times New Roman" pitchFamily="18" charset="0"/>
              </a:rPr>
              <a:t>2+2</a:t>
            </a:r>
            <a:r>
              <a:rPr lang="en-US" altLang="zh-CN" sz="2600" i="1" kern="0" dirty="0">
                <a:latin typeface="Times New Roman" pitchFamily="18" charset="0"/>
                <a:cs typeface="Times New Roman" pitchFamily="18" charset="0"/>
              </a:rPr>
              <a:t>c</a:t>
            </a:r>
            <a:r>
              <a:rPr lang="en-US" altLang="zh-CN" sz="2600" i="0" kern="0" dirty="0">
                <a:latin typeface="Times New Roman" pitchFamily="18" charset="0"/>
                <a:cs typeface="Times New Roman" pitchFamily="18" charset="0"/>
              </a:rPr>
              <a:t>=0</a:t>
            </a:r>
            <a:r>
              <a:rPr lang="zh-CN" altLang="en-US" sz="2600" i="0" kern="0" dirty="0">
                <a:latin typeface="Times New Roman" pitchFamily="18" charset="0"/>
                <a:cs typeface="Times New Roman" pitchFamily="18" charset="0"/>
              </a:rPr>
              <a:t>，</a:t>
            </a:r>
            <a:r>
              <a:rPr lang="en-US" altLang="zh-CN" sz="2600" i="0" kern="0" dirty="0">
                <a:latin typeface="Times New Roman" pitchFamily="18" charset="0"/>
                <a:cs typeface="Times New Roman" pitchFamily="18" charset="0"/>
              </a:rPr>
              <a:t>2</a:t>
            </a:r>
            <a:r>
              <a:rPr lang="en-US" altLang="zh-CN" sz="2600" i="1" kern="0" dirty="0">
                <a:latin typeface="Times New Roman" pitchFamily="18" charset="0"/>
                <a:cs typeface="Times New Roman" pitchFamily="18" charset="0"/>
              </a:rPr>
              <a:t>d</a:t>
            </a:r>
            <a:r>
              <a:rPr lang="en-US" altLang="zh-CN" sz="2600" i="0" kern="0" dirty="0">
                <a:latin typeface="Times New Roman" pitchFamily="18" charset="0"/>
                <a:cs typeface="Times New Roman" pitchFamily="18" charset="0"/>
              </a:rPr>
              <a:t>-3</a:t>
            </a:r>
            <a:r>
              <a:rPr lang="en-US" altLang="zh-CN" sz="2600" i="1" kern="0" dirty="0">
                <a:latin typeface="Times New Roman" pitchFamily="18" charset="0"/>
                <a:cs typeface="Times New Roman" pitchFamily="18" charset="0"/>
              </a:rPr>
              <a:t>c</a:t>
            </a:r>
            <a:r>
              <a:rPr lang="en-US" altLang="zh-CN" sz="2600" i="0" kern="0" dirty="0">
                <a:latin typeface="Times New Roman" pitchFamily="18" charset="0"/>
                <a:cs typeface="Times New Roman" pitchFamily="18" charset="0"/>
              </a:rPr>
              <a:t>=0</a:t>
            </a:r>
            <a:r>
              <a:rPr lang="zh-CN" altLang="en-US" sz="2600" i="0" kern="0" dirty="0">
                <a:latin typeface="Times New Roman" pitchFamily="18" charset="0"/>
                <a:cs typeface="Times New Roman" pitchFamily="18" charset="0"/>
              </a:rPr>
              <a:t>，</a:t>
            </a:r>
            <a:endParaRPr lang="en-US" altLang="zh-CN" sz="2600" i="0" kern="0" dirty="0">
              <a:latin typeface="Times New Roman" pitchFamily="18" charset="0"/>
              <a:cs typeface="Times New Roman" pitchFamily="18" charset="0"/>
            </a:endParaRPr>
          </a:p>
          <a:p>
            <a:pPr>
              <a:lnSpc>
                <a:spcPct val="120000"/>
              </a:lnSpc>
              <a:buFont typeface="Wingdings" pitchFamily="2" charset="2"/>
              <a:buNone/>
              <a:defRPr/>
            </a:pPr>
            <a:r>
              <a:rPr lang="en-US" altLang="zh-CN" sz="2600" i="0" kern="0" dirty="0">
                <a:latin typeface="Times New Roman" pitchFamily="18" charset="0"/>
                <a:cs typeface="Times New Roman" pitchFamily="18" charset="0"/>
              </a:rPr>
              <a:t>                 </a:t>
            </a:r>
            <a:r>
              <a:rPr lang="zh-CN" altLang="en-US" sz="2600" i="0" kern="0" dirty="0">
                <a:latin typeface="Times New Roman" pitchFamily="18" charset="0"/>
                <a:cs typeface="Times New Roman" pitchFamily="18" charset="0"/>
              </a:rPr>
              <a:t>则</a:t>
            </a:r>
            <a:r>
              <a:rPr lang="en-US" altLang="zh-CN" sz="2600" i="1" kern="0" dirty="0">
                <a:latin typeface="Times New Roman" pitchFamily="18" charset="0"/>
                <a:cs typeface="Times New Roman" pitchFamily="18" charset="0"/>
              </a:rPr>
              <a:t>c</a:t>
            </a:r>
            <a:r>
              <a:rPr lang="en-US" altLang="zh-CN" sz="2600" i="0" kern="0" dirty="0">
                <a:latin typeface="Times New Roman" pitchFamily="18" charset="0"/>
                <a:cs typeface="Times New Roman" pitchFamily="18" charset="0"/>
              </a:rPr>
              <a:t>=-1</a:t>
            </a:r>
            <a:r>
              <a:rPr lang="zh-CN" altLang="en-US" sz="2600" i="0" kern="0" dirty="0">
                <a:latin typeface="Times New Roman" pitchFamily="18" charset="0"/>
                <a:cs typeface="Times New Roman" pitchFamily="18" charset="0"/>
              </a:rPr>
              <a:t>，</a:t>
            </a:r>
            <a:r>
              <a:rPr lang="en-US" altLang="zh-CN" sz="2600" i="1" kern="0" dirty="0">
                <a:latin typeface="Times New Roman" pitchFamily="18" charset="0"/>
                <a:cs typeface="Times New Roman" pitchFamily="18" charset="0"/>
              </a:rPr>
              <a:t>d</a:t>
            </a:r>
            <a:r>
              <a:rPr lang="en-US" altLang="zh-CN" sz="2600" i="0" kern="0" dirty="0">
                <a:latin typeface="Times New Roman" pitchFamily="18" charset="0"/>
                <a:cs typeface="Times New Roman" pitchFamily="18" charset="0"/>
              </a:rPr>
              <a:t>=-3/2</a:t>
            </a:r>
            <a:r>
              <a:rPr lang="zh-CN" altLang="en-US" sz="2600" i="0" kern="0" dirty="0">
                <a:latin typeface="Times New Roman" pitchFamily="18" charset="0"/>
                <a:cs typeface="Times New Roman" pitchFamily="18" charset="0"/>
              </a:rPr>
              <a:t>，</a:t>
            </a:r>
            <a:endParaRPr lang="en-US" altLang="zh-CN" sz="2600" i="0" kern="0" dirty="0">
              <a:latin typeface="Times New Roman" pitchFamily="18" charset="0"/>
              <a:cs typeface="Times New Roman" pitchFamily="18" charset="0"/>
            </a:endParaRPr>
          </a:p>
          <a:p>
            <a:pPr>
              <a:lnSpc>
                <a:spcPct val="120000"/>
              </a:lnSpc>
              <a:buFont typeface="Wingdings" pitchFamily="2" charset="2"/>
              <a:buNone/>
              <a:defRPr/>
            </a:pPr>
            <a:r>
              <a:rPr lang="en-US" altLang="zh-CN" sz="2600" i="0" kern="0" dirty="0">
                <a:latin typeface="Times New Roman" pitchFamily="18" charset="0"/>
                <a:cs typeface="Times New Roman" pitchFamily="18" charset="0"/>
              </a:rPr>
              <a:t>                 </a:t>
            </a:r>
            <a:r>
              <a:rPr lang="zh-CN" altLang="en-US" sz="2600" i="0" kern="0" dirty="0">
                <a:latin typeface="Times New Roman" pitchFamily="18" charset="0"/>
                <a:cs typeface="Times New Roman" pitchFamily="18" charset="0"/>
              </a:rPr>
              <a:t>故特解</a:t>
            </a:r>
            <a:r>
              <a:rPr lang="en-US" altLang="zh-CN" sz="2600" i="1" kern="0" dirty="0">
                <a:latin typeface="Times New Roman" pitchFamily="18" charset="0"/>
                <a:cs typeface="Times New Roman" pitchFamily="18" charset="0"/>
              </a:rPr>
              <a:t>a</a:t>
            </a:r>
            <a:r>
              <a:rPr lang="en-US" altLang="zh-CN" sz="2600" i="1" kern="0" baseline="-25000" dirty="0">
                <a:latin typeface="Times New Roman" pitchFamily="18" charset="0"/>
                <a:cs typeface="Times New Roman" pitchFamily="18" charset="0"/>
              </a:rPr>
              <a:t>n</a:t>
            </a:r>
            <a:r>
              <a:rPr lang="en-US" altLang="zh-CN" sz="2600" i="0" kern="0" baseline="30000" dirty="0">
                <a:latin typeface="Times New Roman" pitchFamily="18" charset="0"/>
                <a:cs typeface="Times New Roman" pitchFamily="18" charset="0"/>
              </a:rPr>
              <a:t>(</a:t>
            </a:r>
            <a:r>
              <a:rPr lang="en-US" altLang="zh-CN" sz="2600" i="1" kern="0" baseline="30000" dirty="0">
                <a:latin typeface="Times New Roman" pitchFamily="18" charset="0"/>
                <a:cs typeface="Times New Roman" pitchFamily="18" charset="0"/>
              </a:rPr>
              <a:t>p</a:t>
            </a:r>
            <a:r>
              <a:rPr lang="en-US" altLang="zh-CN" sz="2600" i="0" kern="0" baseline="30000" dirty="0">
                <a:latin typeface="Times New Roman" pitchFamily="18" charset="0"/>
                <a:cs typeface="Times New Roman" pitchFamily="18" charset="0"/>
              </a:rPr>
              <a:t>)</a:t>
            </a:r>
            <a:r>
              <a:rPr lang="zh-CN" altLang="en-US" sz="2600" i="0" kern="0" dirty="0">
                <a:latin typeface="Times New Roman" pitchFamily="18" charset="0"/>
                <a:cs typeface="Times New Roman" pitchFamily="18" charset="0"/>
              </a:rPr>
              <a:t>为</a:t>
            </a:r>
            <a:r>
              <a:rPr lang="en-US" altLang="zh-CN" sz="2600" i="1" kern="0" dirty="0">
                <a:latin typeface="Times New Roman" pitchFamily="18" charset="0"/>
                <a:cs typeface="Times New Roman" pitchFamily="18" charset="0"/>
              </a:rPr>
              <a:t>-n</a:t>
            </a:r>
            <a:r>
              <a:rPr lang="en-US" altLang="zh-CN" sz="2600" i="0" kern="0" dirty="0">
                <a:latin typeface="Times New Roman" pitchFamily="18" charset="0"/>
                <a:cs typeface="Times New Roman" pitchFamily="18" charset="0"/>
              </a:rPr>
              <a:t>-3/2</a:t>
            </a:r>
            <a:r>
              <a:rPr lang="zh-CN" altLang="en-US" sz="2600" i="0" kern="0" dirty="0">
                <a:latin typeface="Times New Roman" pitchFamily="18" charset="0"/>
                <a:cs typeface="Times New Roman" pitchFamily="18" charset="0"/>
              </a:rPr>
              <a:t>。</a:t>
            </a:r>
            <a:endParaRPr lang="en-US" altLang="zh-CN" sz="2600" i="0" kern="0" dirty="0">
              <a:latin typeface="Times New Roman" pitchFamily="18" charset="0"/>
              <a:cs typeface="Times New Roman" pitchFamily="18" charset="0"/>
            </a:endParaRPr>
          </a:p>
          <a:p>
            <a:pPr>
              <a:lnSpc>
                <a:spcPct val="120000"/>
              </a:lnSpc>
              <a:buFont typeface="Wingdings" pitchFamily="2" charset="2"/>
              <a:buNone/>
              <a:defRPr/>
            </a:pPr>
            <a:r>
              <a:rPr lang="zh-CN" altLang="en-US" sz="2600" i="0" kern="0" dirty="0">
                <a:latin typeface="Times New Roman" pitchFamily="18" charset="0"/>
                <a:cs typeface="Times New Roman" pitchFamily="18" charset="0"/>
              </a:rPr>
              <a:t>    解为</a:t>
            </a:r>
            <a:r>
              <a:rPr lang="en-US" altLang="zh-CN" sz="2600" i="1" kern="0" dirty="0">
                <a:latin typeface="Times New Roman" pitchFamily="18" charset="0"/>
                <a:cs typeface="Times New Roman" pitchFamily="18" charset="0"/>
              </a:rPr>
              <a:t>a</a:t>
            </a:r>
            <a:r>
              <a:rPr lang="en-US" altLang="zh-CN" sz="2600" i="1" kern="0" baseline="-25000" dirty="0">
                <a:latin typeface="Times New Roman" pitchFamily="18" charset="0"/>
                <a:cs typeface="Times New Roman" pitchFamily="18" charset="0"/>
              </a:rPr>
              <a:t>n</a:t>
            </a:r>
            <a:r>
              <a:rPr lang="en-US" altLang="zh-CN" sz="2600" i="0" kern="0" baseline="30000" dirty="0">
                <a:latin typeface="Times New Roman" pitchFamily="18" charset="0"/>
                <a:cs typeface="Times New Roman" pitchFamily="18" charset="0"/>
              </a:rPr>
              <a:t>(</a:t>
            </a:r>
            <a:r>
              <a:rPr lang="en-US" altLang="zh-CN" sz="2600" i="1" kern="0" baseline="30000" dirty="0">
                <a:latin typeface="Times New Roman" pitchFamily="18" charset="0"/>
                <a:cs typeface="Times New Roman" pitchFamily="18" charset="0"/>
              </a:rPr>
              <a:t>h</a:t>
            </a:r>
            <a:r>
              <a:rPr lang="en-US" altLang="zh-CN" sz="2600" i="0" kern="0" baseline="30000" dirty="0">
                <a:latin typeface="Times New Roman" pitchFamily="18" charset="0"/>
                <a:cs typeface="Times New Roman" pitchFamily="18" charset="0"/>
              </a:rPr>
              <a:t>)</a:t>
            </a:r>
            <a:r>
              <a:rPr lang="en-US" altLang="zh-CN" sz="2600" i="0" kern="0" dirty="0">
                <a:latin typeface="Times New Roman" pitchFamily="18" charset="0"/>
                <a:cs typeface="Times New Roman" pitchFamily="18" charset="0"/>
              </a:rPr>
              <a:t>+</a:t>
            </a:r>
            <a:r>
              <a:rPr lang="en-US" altLang="zh-CN" sz="2600" i="1" kern="0" dirty="0">
                <a:latin typeface="Times New Roman" pitchFamily="18" charset="0"/>
                <a:cs typeface="Times New Roman" pitchFamily="18" charset="0"/>
              </a:rPr>
              <a:t>a</a:t>
            </a:r>
            <a:r>
              <a:rPr lang="en-US" altLang="zh-CN" sz="2600" i="1" kern="0" baseline="-25000" dirty="0">
                <a:latin typeface="Times New Roman" pitchFamily="18" charset="0"/>
                <a:cs typeface="Times New Roman" pitchFamily="18" charset="0"/>
              </a:rPr>
              <a:t>n</a:t>
            </a:r>
            <a:r>
              <a:rPr lang="en-US" altLang="zh-CN" sz="2600" i="0" kern="0" baseline="30000" dirty="0">
                <a:latin typeface="Times New Roman" pitchFamily="18" charset="0"/>
                <a:cs typeface="Times New Roman" pitchFamily="18" charset="0"/>
              </a:rPr>
              <a:t>(</a:t>
            </a:r>
            <a:r>
              <a:rPr lang="en-US" altLang="zh-CN" sz="2600" i="1" kern="0" baseline="30000" dirty="0">
                <a:latin typeface="Times New Roman" pitchFamily="18" charset="0"/>
                <a:cs typeface="Times New Roman" pitchFamily="18" charset="0"/>
              </a:rPr>
              <a:t>p</a:t>
            </a:r>
            <a:r>
              <a:rPr lang="en-US" altLang="zh-CN" sz="2600" i="0" kern="0" baseline="30000" dirty="0">
                <a:latin typeface="Times New Roman" pitchFamily="18" charset="0"/>
                <a:cs typeface="Times New Roman" pitchFamily="18" charset="0"/>
              </a:rPr>
              <a:t>)</a:t>
            </a:r>
            <a:r>
              <a:rPr lang="en-US" altLang="zh-CN" sz="2600" i="0" kern="0" dirty="0">
                <a:latin typeface="Times New Roman" pitchFamily="18" charset="0"/>
                <a:cs typeface="Times New Roman" pitchFamily="18" charset="0"/>
              </a:rPr>
              <a:t> =</a:t>
            </a:r>
            <a:r>
              <a:rPr lang="en-US" altLang="zh-CN" sz="2600" i="1" kern="0" dirty="0">
                <a:latin typeface="Times New Roman" pitchFamily="18" charset="0"/>
                <a:cs typeface="Times New Roman" pitchFamily="18" charset="0"/>
              </a:rPr>
              <a:t> α</a:t>
            </a:r>
            <a:r>
              <a:rPr lang="en-US" altLang="zh-CN" sz="2600" i="0" kern="0" dirty="0">
                <a:latin typeface="Times New Roman" pitchFamily="18" charset="0"/>
                <a:cs typeface="Times New Roman" pitchFamily="18" charset="0"/>
              </a:rPr>
              <a:t>3</a:t>
            </a:r>
            <a:r>
              <a:rPr lang="en-US" altLang="zh-CN" sz="2600" i="1" kern="0" baseline="30000" dirty="0">
                <a:latin typeface="Times New Roman" pitchFamily="18" charset="0"/>
                <a:cs typeface="Times New Roman" pitchFamily="18" charset="0"/>
              </a:rPr>
              <a:t>n</a:t>
            </a:r>
            <a:r>
              <a:rPr lang="en-US" altLang="zh-CN" sz="2600" i="1" kern="0" dirty="0">
                <a:latin typeface="Times New Roman" pitchFamily="18" charset="0"/>
                <a:cs typeface="Times New Roman" pitchFamily="18" charset="0"/>
              </a:rPr>
              <a:t> -n</a:t>
            </a:r>
            <a:r>
              <a:rPr lang="en-US" altLang="zh-CN" sz="2600" i="0" kern="0" dirty="0">
                <a:latin typeface="Times New Roman" pitchFamily="18" charset="0"/>
                <a:cs typeface="Times New Roman" pitchFamily="18" charset="0"/>
              </a:rPr>
              <a:t>-3/2</a:t>
            </a:r>
            <a:r>
              <a:rPr lang="zh-CN" altLang="en-US" sz="2600" i="0" kern="0" dirty="0">
                <a:latin typeface="Times New Roman" pitchFamily="18" charset="0"/>
                <a:cs typeface="Times New Roman" pitchFamily="18" charset="0"/>
              </a:rPr>
              <a:t>，</a:t>
            </a:r>
            <a:r>
              <a:rPr lang="en-US" altLang="zh-CN" sz="2600" i="1" kern="0" dirty="0">
                <a:latin typeface="Times New Roman" pitchFamily="18" charset="0"/>
                <a:cs typeface="Times New Roman" pitchFamily="18" charset="0"/>
              </a:rPr>
              <a:t> a</a:t>
            </a:r>
            <a:r>
              <a:rPr lang="en-US" altLang="zh-CN" sz="2600" i="0" kern="0" baseline="-25000" dirty="0">
                <a:latin typeface="Times New Roman" pitchFamily="18" charset="0"/>
                <a:cs typeface="Times New Roman" pitchFamily="18" charset="0"/>
              </a:rPr>
              <a:t>1</a:t>
            </a:r>
            <a:r>
              <a:rPr lang="en-US" altLang="zh-CN" sz="2600" i="0" kern="0" dirty="0">
                <a:latin typeface="Times New Roman" pitchFamily="18" charset="0"/>
                <a:cs typeface="Times New Roman" pitchFamily="18" charset="0"/>
              </a:rPr>
              <a:t>=3</a:t>
            </a:r>
            <a:r>
              <a:rPr lang="zh-CN" altLang="en-US" sz="2600" i="0" kern="0" dirty="0">
                <a:latin typeface="Times New Roman" pitchFamily="18" charset="0"/>
                <a:cs typeface="Times New Roman" pitchFamily="18" charset="0"/>
              </a:rPr>
              <a:t>的解是</a:t>
            </a:r>
            <a:r>
              <a:rPr lang="en-US" altLang="zh-CN" sz="2600" i="0" kern="0" dirty="0">
                <a:latin typeface="Times New Roman" pitchFamily="18" charset="0"/>
                <a:cs typeface="Times New Roman" pitchFamily="18" charset="0"/>
              </a:rPr>
              <a:t>11/6</a:t>
            </a:r>
            <a:r>
              <a:rPr lang="en-US" altLang="zh-CN" sz="2600" i="0" kern="0" dirty="0">
                <a:latin typeface="Times New Roman" pitchFamily="18" charset="0"/>
                <a:cs typeface="Times New Roman" pitchFamily="18" charset="0"/>
                <a:sym typeface="Symbol"/>
              </a:rPr>
              <a:t></a:t>
            </a:r>
            <a:r>
              <a:rPr lang="en-US" altLang="zh-CN" sz="2600" i="0" kern="0" dirty="0">
                <a:latin typeface="Times New Roman" pitchFamily="18" charset="0"/>
                <a:cs typeface="Times New Roman" pitchFamily="18" charset="0"/>
              </a:rPr>
              <a:t>3</a:t>
            </a:r>
            <a:r>
              <a:rPr lang="en-US" altLang="zh-CN" sz="2600" i="1" kern="0" baseline="30000" dirty="0">
                <a:latin typeface="Times New Roman" pitchFamily="18" charset="0"/>
                <a:cs typeface="Times New Roman" pitchFamily="18" charset="0"/>
              </a:rPr>
              <a:t>n</a:t>
            </a:r>
            <a:r>
              <a:rPr lang="en-US" altLang="zh-CN" sz="2600" i="1" kern="0" dirty="0">
                <a:latin typeface="Times New Roman" pitchFamily="18" charset="0"/>
                <a:cs typeface="Times New Roman" pitchFamily="18" charset="0"/>
              </a:rPr>
              <a:t> -n</a:t>
            </a:r>
            <a:r>
              <a:rPr lang="en-US" altLang="zh-CN" sz="2600" i="0" kern="0" dirty="0">
                <a:latin typeface="Times New Roman" pitchFamily="18" charset="0"/>
                <a:cs typeface="Times New Roman" pitchFamily="18" charset="0"/>
              </a:rPr>
              <a:t>-3/2</a:t>
            </a:r>
          </a:p>
        </p:txBody>
      </p:sp>
    </p:spTree>
    <p:extLst>
      <p:ext uri="{BB962C8B-B14F-4D97-AF65-F5344CB8AC3E}">
        <p14:creationId xmlns:p14="http://schemas.microsoft.com/office/powerpoint/2010/main" val="121853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trips(down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trips(down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strips(down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strips(down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strips(down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strips(downLeft)">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06304" y="5789237"/>
            <a:ext cx="44958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4" name="矩形 3"/>
          <p:cNvSpPr/>
          <p:nvPr/>
        </p:nvSpPr>
        <p:spPr>
          <a:xfrm>
            <a:off x="4285456" y="4663527"/>
            <a:ext cx="41148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53250" name="Rectangle 2"/>
          <p:cNvSpPr>
            <a:spLocks noGrp="1" noChangeArrowheads="1"/>
          </p:cNvSpPr>
          <p:nvPr>
            <p:ph type="title"/>
          </p:nvPr>
        </p:nvSpPr>
        <p:spPr/>
        <p:txBody>
          <a:bodyPr/>
          <a:lstStyle/>
          <a:p>
            <a:pPr eaLnBrk="1" hangingPunct="1"/>
            <a:r>
              <a:rPr lang="en-US" altLang="zh-CN"/>
              <a:t>2</a:t>
            </a:r>
            <a:r>
              <a:rPr lang="zh-CN" altLang="en-US"/>
              <a:t>、常系数线性</a:t>
            </a:r>
            <a:r>
              <a:rPr lang="zh-CN" altLang="en-US">
                <a:solidFill>
                  <a:srgbClr val="C00000"/>
                </a:solidFill>
              </a:rPr>
              <a:t>非</a:t>
            </a:r>
            <a:r>
              <a:rPr lang="zh-CN" altLang="en-US"/>
              <a:t>齐次递推关系</a:t>
            </a:r>
          </a:p>
        </p:txBody>
      </p:sp>
      <p:sp>
        <p:nvSpPr>
          <p:cNvPr id="19459" name="Rectangle 3"/>
          <p:cNvSpPr>
            <a:spLocks noGrp="1" noChangeArrowheads="1"/>
          </p:cNvSpPr>
          <p:nvPr>
            <p:ph type="body" idx="1"/>
          </p:nvPr>
        </p:nvSpPr>
        <p:spPr>
          <a:xfrm>
            <a:off x="911424" y="1340768"/>
            <a:ext cx="10826352" cy="5029200"/>
          </a:xfrm>
        </p:spPr>
        <p:txBody>
          <a:bodyPr/>
          <a:lstStyle/>
          <a:p>
            <a:pPr>
              <a:lnSpc>
                <a:spcPct val="110000"/>
              </a:lnSpc>
              <a:defRPr/>
            </a:pPr>
            <a:r>
              <a:rPr lang="zh-CN" altLang="en-US" b="1" dirty="0">
                <a:solidFill>
                  <a:schemeClr val="accent5">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定理</a:t>
            </a:r>
            <a:r>
              <a:rPr lang="en-US" altLang="zh-CN" b="1" dirty="0">
                <a:solidFill>
                  <a:schemeClr val="accent5">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6  </a:t>
            </a:r>
            <a:r>
              <a:rPr lang="zh-CN" altLang="en-US" dirty="0"/>
              <a:t>假设</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a</a:t>
            </a:r>
            <a:r>
              <a:rPr lang="en-US" altLang="zh-CN" i="1" baseline="-25000"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t>满足线性非齐次递推关系</a:t>
            </a:r>
            <a:endParaRPr lang="en-US" altLang="zh-CN" dirty="0">
              <a:latin typeface="Times New Roman" pitchFamily="18" charset="0"/>
              <a:cs typeface="Times New Roman" pitchFamily="18" charset="0"/>
            </a:endParaRPr>
          </a:p>
          <a:p>
            <a:pPr algn="ctr">
              <a:lnSpc>
                <a:spcPct val="110000"/>
              </a:lnSpc>
              <a:buFont typeface="Wingdings" pitchFamily="2" charset="2"/>
              <a:buNone/>
              <a:defRPr/>
            </a:pP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effectLst>
                  <a:outerShdw blurRad="38100" dist="38100" dir="2700000" algn="tl">
                    <a:srgbClr val="000000">
                      <a:alpha val="43137"/>
                    </a:srgbClr>
                  </a:outerShdw>
                </a:effectLst>
                <a:latin typeface="Times New Roman" pitchFamily="18" charset="0"/>
                <a:cs typeface="Times New Roman" pitchFamily="18" charset="0"/>
              </a:rPr>
              <a:t>1</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 + </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c</a:t>
            </a:r>
            <a:r>
              <a:rPr lang="en-US" altLang="zh-CN" baseline="-25000" dirty="0">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i="1" dirty="0" err="1">
                <a:effectLst>
                  <a:outerShdw blurRad="38100" dist="38100" dir="2700000" algn="tl">
                    <a:srgbClr val="000000">
                      <a:alpha val="43137"/>
                    </a:srgbClr>
                  </a:outerShdw>
                </a:effectLst>
                <a:latin typeface="Times New Roman" pitchFamily="18" charset="0"/>
                <a:cs typeface="Times New Roman" pitchFamily="18" charset="0"/>
              </a:rPr>
              <a:t>c</a:t>
            </a:r>
            <a:r>
              <a:rPr lang="en-US" altLang="zh-CN" i="1" baseline="-25000" dirty="0" err="1">
                <a:effectLst>
                  <a:outerShdw blurRad="38100" dist="38100" dir="2700000" algn="tl">
                    <a:srgbClr val="000000">
                      <a:alpha val="43137"/>
                    </a:srgbClr>
                  </a:outerShdw>
                </a:effectLst>
                <a:latin typeface="Times New Roman" pitchFamily="18" charset="0"/>
                <a:cs typeface="Times New Roman" pitchFamily="18" charset="0"/>
              </a:rPr>
              <a:t>k</a:t>
            </a:r>
            <a:r>
              <a:rPr lang="en-US" altLang="zh-CN" i="1" dirty="0" err="1">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err="1">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-k</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p>
          <a:p>
            <a:pPr>
              <a:lnSpc>
                <a:spcPct val="110000"/>
              </a:lnSpc>
              <a:buFont typeface="Wingdings" pitchFamily="2" charset="2"/>
              <a:buNone/>
              <a:defRPr/>
            </a:pPr>
            <a:r>
              <a:rPr lang="zh-CN" altLang="en-US" dirty="0"/>
              <a:t>    其中</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 c</a:t>
            </a:r>
            <a:r>
              <a:rPr lang="en-US" altLang="zh-CN" i="1" baseline="-25000" dirty="0">
                <a:latin typeface="Times New Roman" pitchFamily="18" charset="0"/>
                <a:cs typeface="Times New Roman" pitchFamily="18" charset="0"/>
              </a:rPr>
              <a:t>k</a:t>
            </a:r>
            <a:r>
              <a:rPr lang="zh-CN" altLang="en-US" dirty="0">
                <a:latin typeface="Times New Roman" pitchFamily="18" charset="0"/>
                <a:cs typeface="Times New Roman" pitchFamily="18" charset="0"/>
              </a:rPr>
              <a:t>是实数。</a:t>
            </a:r>
            <a:r>
              <a:rPr lang="en-US" altLang="zh-CN" dirty="0"/>
              <a:t> </a:t>
            </a:r>
            <a:r>
              <a:rPr lang="zh-CN" altLang="en-US" dirty="0"/>
              <a:t>且</a:t>
            </a:r>
            <a:endParaRPr lang="en-US" altLang="zh-CN" dirty="0"/>
          </a:p>
          <a:p>
            <a:pPr algn="ctr">
              <a:lnSpc>
                <a:spcPct val="110000"/>
              </a:lnSpc>
              <a:buFont typeface="Wingdings" pitchFamily="2" charset="2"/>
              <a:buNone/>
              <a:defRPr/>
            </a:pP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b</a:t>
            </a:r>
            <a:r>
              <a:rPr lang="en-US" altLang="zh-CN" i="1" baseline="-25000" dirty="0">
                <a:latin typeface="Times New Roman" pitchFamily="18" charset="0"/>
                <a:cs typeface="Times New Roman" pitchFamily="18" charset="0"/>
              </a:rPr>
              <a:t>t</a:t>
            </a:r>
            <a:r>
              <a:rPr lang="en-US" altLang="zh-CN" i="1" dirty="0">
                <a:latin typeface="Times New Roman" pitchFamily="18" charset="0"/>
                <a:cs typeface="Times New Roman" pitchFamily="18" charset="0"/>
              </a:rPr>
              <a:t>n</a:t>
            </a:r>
            <a:r>
              <a:rPr lang="en-US" altLang="zh-CN" i="1" baseline="30000" dirty="0">
                <a:latin typeface="Times New Roman" pitchFamily="18" charset="0"/>
                <a:cs typeface="Times New Roman" pitchFamily="18" charset="0"/>
              </a:rPr>
              <a:t>t</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b</a:t>
            </a:r>
            <a:r>
              <a:rPr lang="en-US" altLang="zh-CN" i="1" baseline="-25000" dirty="0">
                <a:latin typeface="Times New Roman" pitchFamily="18" charset="0"/>
                <a:cs typeface="Times New Roman" pitchFamily="18" charset="0"/>
              </a:rPr>
              <a:t>t</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n</a:t>
            </a:r>
            <a:r>
              <a:rPr lang="en-US" altLang="zh-CN" i="1" baseline="30000" dirty="0">
                <a:latin typeface="Times New Roman" pitchFamily="18" charset="0"/>
                <a:cs typeface="Times New Roman" pitchFamily="18" charset="0"/>
              </a:rPr>
              <a:t>t</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s</a:t>
            </a:r>
            <a:r>
              <a:rPr lang="en-US" altLang="zh-CN" i="1" baseline="30000" dirty="0" err="1">
                <a:latin typeface="Times New Roman" pitchFamily="18" charset="0"/>
                <a:cs typeface="Times New Roman" pitchFamily="18" charset="0"/>
              </a:rPr>
              <a:t>n</a:t>
            </a:r>
            <a:endParaRPr lang="en-US" altLang="zh-CN" i="1" baseline="30000" dirty="0">
              <a:latin typeface="Times New Roman" pitchFamily="18" charset="0"/>
              <a:cs typeface="Times New Roman" pitchFamily="18" charset="0"/>
            </a:endParaRPr>
          </a:p>
          <a:p>
            <a:pPr>
              <a:lnSpc>
                <a:spcPct val="110000"/>
              </a:lnSpc>
              <a:buFont typeface="Wingdings" pitchFamily="2" charset="2"/>
              <a:buNone/>
              <a:defRPr/>
            </a:pPr>
            <a:r>
              <a:rPr lang="zh-CN" altLang="en-US" dirty="0"/>
              <a:t>    其中</a:t>
            </a:r>
            <a:r>
              <a:rPr lang="en-US" altLang="zh-CN" i="1"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 b</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b</a:t>
            </a:r>
            <a:r>
              <a:rPr lang="en-US" altLang="zh-CN" i="1" baseline="-25000" dirty="0" err="1">
                <a:latin typeface="Times New Roman" pitchFamily="18" charset="0"/>
                <a:cs typeface="Times New Roman" pitchFamily="18" charset="0"/>
              </a:rPr>
              <a:t>t</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 s</a:t>
            </a:r>
            <a:r>
              <a:rPr lang="zh-CN" altLang="en-US" dirty="0">
                <a:latin typeface="Times New Roman" pitchFamily="18" charset="0"/>
                <a:cs typeface="Times New Roman" pitchFamily="18" charset="0"/>
              </a:rPr>
              <a:t>是实数。</a:t>
            </a:r>
            <a:r>
              <a:rPr lang="zh-CN" altLang="en-US" dirty="0">
                <a:solidFill>
                  <a:srgbClr val="FF0000"/>
                </a:solidFill>
                <a:latin typeface="Times New Roman" pitchFamily="18" charset="0"/>
                <a:cs typeface="Times New Roman" pitchFamily="18" charset="0"/>
              </a:rPr>
              <a:t>当</a:t>
            </a:r>
            <a:r>
              <a:rPr lang="en-US" altLang="zh-CN" i="1" dirty="0">
                <a:solidFill>
                  <a:srgbClr val="FF0000"/>
                </a:solidFill>
                <a:latin typeface="Times New Roman" pitchFamily="18" charset="0"/>
                <a:cs typeface="Times New Roman" pitchFamily="18" charset="0"/>
              </a:rPr>
              <a:t>s</a:t>
            </a:r>
            <a:r>
              <a:rPr lang="zh-CN" altLang="en-US" dirty="0">
                <a:solidFill>
                  <a:srgbClr val="FF0000"/>
                </a:solidFill>
                <a:latin typeface="Times New Roman" pitchFamily="18" charset="0"/>
                <a:cs typeface="Times New Roman" pitchFamily="18" charset="0"/>
              </a:rPr>
              <a:t>不是相伴的线性齐次递推关系的特征方程的根时</a:t>
            </a:r>
            <a:r>
              <a:rPr lang="zh-CN" altLang="en-US" dirty="0">
                <a:latin typeface="Times New Roman" pitchFamily="18" charset="0"/>
                <a:cs typeface="Times New Roman" pitchFamily="18" charset="0"/>
              </a:rPr>
              <a:t>，存在一个下述形式的特解              </a:t>
            </a:r>
            <a:endParaRPr lang="en-US" altLang="zh-CN" dirty="0">
              <a:latin typeface="Times New Roman" pitchFamily="18" charset="0"/>
              <a:cs typeface="Times New Roman" pitchFamily="18" charset="0"/>
            </a:endParaRPr>
          </a:p>
          <a:p>
            <a:pPr>
              <a:lnSpc>
                <a:spcPct val="110000"/>
              </a:lnSpc>
              <a:buFont typeface="Wingdings" pitchFamily="2" charset="2"/>
              <a:buNone/>
              <a:defRPr/>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i="1" baseline="-25000" dirty="0">
                <a:latin typeface="Times New Roman" pitchFamily="18" charset="0"/>
                <a:cs typeface="Times New Roman" pitchFamily="18" charset="0"/>
              </a:rPr>
              <a:t>t</a:t>
            </a:r>
            <a:r>
              <a:rPr lang="en-US" altLang="zh-CN" i="1" dirty="0">
                <a:latin typeface="Times New Roman" pitchFamily="18" charset="0"/>
                <a:cs typeface="Times New Roman" pitchFamily="18" charset="0"/>
              </a:rPr>
              <a:t>n</a:t>
            </a:r>
            <a:r>
              <a:rPr lang="en-US" altLang="zh-CN" i="1" baseline="30000" dirty="0">
                <a:latin typeface="Times New Roman" pitchFamily="18" charset="0"/>
                <a:cs typeface="Times New Roman" pitchFamily="18" charset="0"/>
              </a:rPr>
              <a:t>t</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i="1" baseline="-25000" dirty="0">
                <a:latin typeface="Times New Roman" pitchFamily="18" charset="0"/>
                <a:cs typeface="Times New Roman" pitchFamily="18" charset="0"/>
              </a:rPr>
              <a:t>t</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n</a:t>
            </a:r>
            <a:r>
              <a:rPr lang="en-US" altLang="zh-CN" i="1" baseline="30000" dirty="0">
                <a:latin typeface="Times New Roman" pitchFamily="18" charset="0"/>
                <a:cs typeface="Times New Roman" pitchFamily="18" charset="0"/>
              </a:rPr>
              <a:t>t</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s</a:t>
            </a:r>
            <a:r>
              <a:rPr lang="en-US" altLang="zh-CN" i="1" baseline="30000" dirty="0" err="1">
                <a:latin typeface="Times New Roman" pitchFamily="18" charset="0"/>
                <a:cs typeface="Times New Roman" pitchFamily="18" charset="0"/>
              </a:rPr>
              <a:t>n</a:t>
            </a:r>
            <a:endParaRPr lang="en-US" altLang="zh-CN" i="1" baseline="30000" dirty="0">
              <a:latin typeface="Times New Roman" pitchFamily="18" charset="0"/>
              <a:cs typeface="Times New Roman" pitchFamily="18" charset="0"/>
            </a:endParaRPr>
          </a:p>
          <a:p>
            <a:pPr>
              <a:lnSpc>
                <a:spcPct val="110000"/>
              </a:lnSpc>
              <a:buFont typeface="Wingdings" pitchFamily="2" charset="2"/>
              <a:buNone/>
              <a:defRPr/>
            </a:pPr>
            <a:r>
              <a:rPr lang="en-US" altLang="zh-CN" dirty="0">
                <a:latin typeface="Times New Roman" pitchFamily="18" charset="0"/>
                <a:cs typeface="Times New Roman" pitchFamily="18" charset="0"/>
              </a:rPr>
              <a:t>	</a:t>
            </a:r>
            <a:r>
              <a:rPr lang="zh-CN" altLang="en-US" dirty="0">
                <a:solidFill>
                  <a:srgbClr val="FF0000"/>
                </a:solidFill>
                <a:latin typeface="Times New Roman" pitchFamily="18" charset="0"/>
                <a:cs typeface="Times New Roman" pitchFamily="18" charset="0"/>
              </a:rPr>
              <a:t>当</a:t>
            </a:r>
            <a:r>
              <a:rPr lang="en-US" altLang="zh-CN" i="1" dirty="0">
                <a:solidFill>
                  <a:srgbClr val="FF0000"/>
                </a:solidFill>
                <a:latin typeface="Times New Roman" pitchFamily="18" charset="0"/>
                <a:cs typeface="Times New Roman" pitchFamily="18" charset="0"/>
              </a:rPr>
              <a:t>s</a:t>
            </a:r>
            <a:r>
              <a:rPr lang="zh-CN" altLang="en-US" dirty="0">
                <a:solidFill>
                  <a:srgbClr val="FF0000"/>
                </a:solidFill>
                <a:latin typeface="Times New Roman" pitchFamily="18" charset="0"/>
                <a:cs typeface="Times New Roman" pitchFamily="18" charset="0"/>
              </a:rPr>
              <a:t>是特征方程的根且它的重数是</a:t>
            </a:r>
            <a:r>
              <a:rPr lang="en-US" altLang="zh-CN" i="1" dirty="0">
                <a:solidFill>
                  <a:srgbClr val="FF0000"/>
                </a:solidFill>
                <a:latin typeface="Times New Roman" pitchFamily="18" charset="0"/>
                <a:cs typeface="Times New Roman" pitchFamily="18" charset="0"/>
              </a:rPr>
              <a:t>m</a:t>
            </a:r>
            <a:r>
              <a:rPr lang="zh-CN" altLang="en-US" dirty="0">
                <a:solidFill>
                  <a:srgbClr val="FF0000"/>
                </a:solidFill>
                <a:latin typeface="Times New Roman" pitchFamily="18" charset="0"/>
                <a:cs typeface="Times New Roman" pitchFamily="18" charset="0"/>
              </a:rPr>
              <a:t>时</a:t>
            </a:r>
            <a:r>
              <a:rPr lang="zh-CN" altLang="en-US" dirty="0">
                <a:latin typeface="Times New Roman" pitchFamily="18" charset="0"/>
                <a:cs typeface="Times New Roman" pitchFamily="18" charset="0"/>
              </a:rPr>
              <a:t>，存在一下述形式的特解</a:t>
            </a:r>
            <a:endParaRPr lang="en-US" altLang="zh-CN" dirty="0">
              <a:latin typeface="Times New Roman" pitchFamily="18" charset="0"/>
              <a:cs typeface="Times New Roman" pitchFamily="18" charset="0"/>
            </a:endParaRPr>
          </a:p>
          <a:p>
            <a:pPr>
              <a:lnSpc>
                <a:spcPct val="110000"/>
              </a:lnSpc>
              <a:buFont typeface="Wingdings" pitchFamily="2" charset="2"/>
              <a:buNone/>
              <a:defRPr/>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     </a:t>
            </a:r>
            <a:r>
              <a:rPr lang="en-US" altLang="zh-CN" i="1" dirty="0">
                <a:solidFill>
                  <a:srgbClr val="FF0000"/>
                </a:solidFill>
                <a:latin typeface="Times New Roman" pitchFamily="18" charset="0"/>
                <a:cs typeface="Times New Roman" pitchFamily="18" charset="0"/>
              </a:rPr>
              <a:t>n</a:t>
            </a:r>
            <a:r>
              <a:rPr lang="en-US" altLang="zh-CN" i="1" baseline="30000" dirty="0">
                <a:solidFill>
                  <a:srgbClr val="FF0000"/>
                </a:solidFill>
                <a:latin typeface="Times New Roman" pitchFamily="18" charset="0"/>
                <a:cs typeface="Times New Roman" pitchFamily="18" charset="0"/>
              </a:rPr>
              <a:t>m</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i="1" baseline="-25000" dirty="0">
                <a:latin typeface="Times New Roman" pitchFamily="18" charset="0"/>
                <a:cs typeface="Times New Roman" pitchFamily="18" charset="0"/>
              </a:rPr>
              <a:t>t</a:t>
            </a:r>
            <a:r>
              <a:rPr lang="en-US" altLang="zh-CN" i="1" dirty="0">
                <a:latin typeface="Times New Roman" pitchFamily="18" charset="0"/>
                <a:cs typeface="Times New Roman" pitchFamily="18" charset="0"/>
              </a:rPr>
              <a:t>n</a:t>
            </a:r>
            <a:r>
              <a:rPr lang="en-US" altLang="zh-CN" i="1" baseline="30000" dirty="0">
                <a:latin typeface="Times New Roman" pitchFamily="18" charset="0"/>
                <a:cs typeface="Times New Roman" pitchFamily="18" charset="0"/>
              </a:rPr>
              <a:t>t</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i="1" baseline="-25000" dirty="0">
                <a:latin typeface="Times New Roman" pitchFamily="18" charset="0"/>
                <a:cs typeface="Times New Roman" pitchFamily="18" charset="0"/>
              </a:rPr>
              <a:t>t</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n</a:t>
            </a:r>
            <a:r>
              <a:rPr lang="en-US" altLang="zh-CN" i="1" baseline="30000" dirty="0">
                <a:latin typeface="Times New Roman" pitchFamily="18" charset="0"/>
                <a:cs typeface="Times New Roman" pitchFamily="18" charset="0"/>
              </a:rPr>
              <a:t>t</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s</a:t>
            </a:r>
            <a:r>
              <a:rPr lang="en-US" altLang="zh-CN" i="1" baseline="30000" dirty="0" err="1">
                <a:latin typeface="Times New Roman" pitchFamily="18" charset="0"/>
                <a:cs typeface="Times New Roman" pitchFamily="18" charset="0"/>
              </a:rPr>
              <a:t>n</a:t>
            </a:r>
            <a:endParaRPr lang="en-US" altLang="zh-CN"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a:t>2</a:t>
            </a:r>
            <a:r>
              <a:rPr lang="zh-CN" altLang="en-US"/>
              <a:t>、常系数线性</a:t>
            </a:r>
            <a:r>
              <a:rPr lang="zh-CN" altLang="en-US">
                <a:solidFill>
                  <a:srgbClr val="C00000"/>
                </a:solidFill>
              </a:rPr>
              <a:t>非</a:t>
            </a:r>
            <a:r>
              <a:rPr lang="zh-CN" altLang="en-US"/>
              <a:t>齐次递推关系</a:t>
            </a:r>
          </a:p>
        </p:txBody>
      </p:sp>
      <p:sp>
        <p:nvSpPr>
          <p:cNvPr id="19459" name="Rectangle 3"/>
          <p:cNvSpPr>
            <a:spLocks noGrp="1" noChangeArrowheads="1"/>
          </p:cNvSpPr>
          <p:nvPr>
            <p:ph type="body" idx="1"/>
          </p:nvPr>
        </p:nvSpPr>
        <p:spPr>
          <a:xfrm>
            <a:off x="911424" y="1412776"/>
            <a:ext cx="10763730" cy="5029200"/>
          </a:xfrm>
        </p:spPr>
        <p:txBody>
          <a:bodyPr/>
          <a:lstStyle/>
          <a:p>
            <a:pPr>
              <a:lnSpc>
                <a:spcPct val="110000"/>
              </a:lnSpc>
              <a:defRPr/>
            </a:pPr>
            <a:r>
              <a:rPr lang="zh-CN" altLang="en-US" b="1" dirty="0">
                <a:solidFill>
                  <a:schemeClr val="accent5">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b="1" dirty="0">
                <a:solidFill>
                  <a:schemeClr val="accent5">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12  </a:t>
            </a:r>
            <a:r>
              <a:rPr lang="zh-CN" altLang="en-US" dirty="0">
                <a:latin typeface="Times New Roman" pitchFamily="18" charset="0"/>
                <a:cs typeface="Times New Roman" pitchFamily="18" charset="0"/>
              </a:rPr>
              <a:t>当</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=3</a:t>
            </a:r>
            <a:r>
              <a:rPr lang="en-US" altLang="zh-CN" i="1" baseline="30000" dirty="0">
                <a:latin typeface="Times New Roman" pitchFamily="18" charset="0"/>
                <a:cs typeface="Times New Roman" pitchFamily="18" charset="0"/>
              </a:rPr>
              <a:t>n</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 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3</a:t>
            </a:r>
            <a:r>
              <a:rPr lang="en-US" altLang="zh-CN" i="1" baseline="30000" dirty="0">
                <a:latin typeface="Times New Roman" pitchFamily="18" charset="0"/>
                <a:cs typeface="Times New Roman" pitchFamily="18" charset="0"/>
              </a:rPr>
              <a:t>n</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 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2</a:t>
            </a:r>
            <a:r>
              <a:rPr lang="en-US" altLang="zh-CN" i="1" baseline="30000" dirty="0">
                <a:latin typeface="Times New Roman" pitchFamily="18" charset="0"/>
                <a:cs typeface="Times New Roman" pitchFamily="18" charset="0"/>
              </a:rPr>
              <a:t>n</a:t>
            </a:r>
            <a:r>
              <a:rPr lang="zh-CN" altLang="en-US" dirty="0">
                <a:latin typeface="Times New Roman" pitchFamily="18" charset="0"/>
                <a:cs typeface="Times New Roman" pitchFamily="18" charset="0"/>
              </a:rPr>
              <a:t>和</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+1)3</a:t>
            </a:r>
            <a:r>
              <a:rPr lang="en-US" altLang="zh-CN" i="1" baseline="30000" dirty="0">
                <a:latin typeface="Times New Roman" pitchFamily="18" charset="0"/>
                <a:cs typeface="Times New Roman" pitchFamily="18" charset="0"/>
              </a:rPr>
              <a:t>n</a:t>
            </a:r>
            <a:r>
              <a:rPr lang="zh-CN" altLang="en-US" dirty="0">
                <a:latin typeface="Times New Roman" pitchFamily="18" charset="0"/>
                <a:cs typeface="Times New Roman" pitchFamily="18" charset="0"/>
              </a:rPr>
              <a:t>时，线性非齐次递推关系</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6</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-9</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的特解有什么形式？</a:t>
            </a:r>
            <a:endParaRPr lang="en-US" altLang="zh-CN" dirty="0">
              <a:latin typeface="Times New Roman" pitchFamily="18" charset="0"/>
              <a:cs typeface="Times New Roman" pitchFamily="18" charset="0"/>
            </a:endParaRPr>
          </a:p>
          <a:p>
            <a:pPr>
              <a:lnSpc>
                <a:spcPct val="110000"/>
              </a:lnSpc>
              <a:defRPr/>
            </a:pPr>
            <a:r>
              <a:rPr lang="zh-CN" altLang="en-US" dirty="0">
                <a:latin typeface="Times New Roman" pitchFamily="18" charset="0"/>
                <a:cs typeface="Times New Roman" pitchFamily="18" charset="0"/>
              </a:rPr>
              <a:t>解：相伴的线性齐次递推关系是</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6</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it-IT" altLang="zh-CN"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-9</a:t>
            </a:r>
            <a:r>
              <a:rPr lang="en-US" altLang="zh-CN"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i="1"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 </a:t>
            </a:r>
            <a:r>
              <a:rPr lang="en-US" altLang="zh-CN" baseline="-250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0" indent="0">
              <a:lnSpc>
                <a:spcPct val="110000"/>
              </a:lnSpc>
              <a:buNone/>
              <a:defRPr/>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它的特征方程</a:t>
            </a:r>
            <a:r>
              <a:rPr lang="en-US" altLang="zh-CN" i="1" dirty="0">
                <a:latin typeface="Times New Roman" pitchFamily="18" charset="0"/>
                <a:cs typeface="Times New Roman" pitchFamily="18" charset="0"/>
              </a:rPr>
              <a:t>r</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-6</a:t>
            </a:r>
            <a:r>
              <a:rPr lang="en-US" altLang="zh-CN" i="1" dirty="0">
                <a:latin typeface="Times New Roman" pitchFamily="18" charset="0"/>
                <a:cs typeface="Times New Roman" pitchFamily="18" charset="0"/>
              </a:rPr>
              <a:t>r</a:t>
            </a:r>
            <a:r>
              <a:rPr lang="en-US" altLang="zh-CN" dirty="0">
                <a:latin typeface="Times New Roman" pitchFamily="18" charset="0"/>
                <a:cs typeface="Times New Roman" pitchFamily="18" charset="0"/>
              </a:rPr>
              <a:t>+9=0</a:t>
            </a:r>
            <a:r>
              <a:rPr lang="zh-CN" altLang="en-US" dirty="0">
                <a:latin typeface="Times New Roman" pitchFamily="18" charset="0"/>
                <a:cs typeface="Times New Roman" pitchFamily="18" charset="0"/>
              </a:rPr>
              <a:t>，有一个</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重的单根</a:t>
            </a:r>
            <a:r>
              <a:rPr lang="en-US" altLang="zh-CN" dirty="0">
                <a:latin typeface="Times New Roman" pitchFamily="18" charset="0"/>
                <a:cs typeface="Times New Roman" pitchFamily="18" charset="0"/>
              </a:rPr>
              <a:t>3</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 </a:t>
            </a:r>
          </a:p>
          <a:p>
            <a:pPr marL="0" indent="0">
              <a:lnSpc>
                <a:spcPct val="110000"/>
              </a:lnSpc>
              <a:buNone/>
              <a:defRPr/>
            </a:pPr>
            <a:r>
              <a:rPr lang="en-US" altLang="zh-CN" i="1" dirty="0">
                <a:latin typeface="Times New Roman" pitchFamily="18" charset="0"/>
                <a:cs typeface="Times New Roman" pitchFamily="18" charset="0"/>
              </a:rPr>
              <a:t>            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的形式为</a:t>
            </a:r>
            <a:r>
              <a:rPr lang="en-US" altLang="zh-CN" i="1" dirty="0">
                <a:latin typeface="Times New Roman" pitchFamily="18" charset="0"/>
                <a:cs typeface="Times New Roman" pitchFamily="18" charset="0"/>
              </a:rPr>
              <a:t>P</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s</a:t>
            </a:r>
            <a:r>
              <a:rPr lang="en-US" altLang="zh-CN" i="1" baseline="30000" dirty="0" err="1">
                <a:latin typeface="Times New Roman" pitchFamily="18" charset="0"/>
                <a:cs typeface="Times New Roman" pitchFamily="18" charset="0"/>
              </a:rPr>
              <a:t>n</a:t>
            </a:r>
            <a:r>
              <a:rPr lang="zh-CN" altLang="en-US" dirty="0">
                <a:latin typeface="Times New Roman" pitchFamily="18" charset="0"/>
                <a:cs typeface="Times New Roman" pitchFamily="18" charset="0"/>
              </a:rPr>
              <a:t>，可用定理</a:t>
            </a:r>
            <a:r>
              <a:rPr lang="en-US" altLang="zh-CN" dirty="0">
                <a:latin typeface="Times New Roman" pitchFamily="18" charset="0"/>
                <a:cs typeface="Times New Roman" pitchFamily="18" charset="0"/>
              </a:rPr>
              <a:t>6</a:t>
            </a:r>
            <a:r>
              <a:rPr lang="zh-CN" altLang="en-US" dirty="0">
                <a:latin typeface="Times New Roman" pitchFamily="18" charset="0"/>
                <a:cs typeface="Times New Roman" pitchFamily="18" charset="0"/>
              </a:rPr>
              <a:t>求特解</a:t>
            </a:r>
            <a:endParaRPr lang="en-US" altLang="zh-CN" dirty="0">
              <a:latin typeface="Times New Roman" pitchFamily="18" charset="0"/>
              <a:cs typeface="Times New Roman" pitchFamily="18" charset="0"/>
            </a:endParaRPr>
          </a:p>
          <a:p>
            <a:pPr>
              <a:spcBef>
                <a:spcPts val="0"/>
              </a:spcBef>
              <a:defRPr/>
            </a:pP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=3</a:t>
            </a:r>
            <a:r>
              <a:rPr lang="en-US" altLang="zh-CN" i="1" baseline="30000" dirty="0">
                <a:latin typeface="Times New Roman" pitchFamily="18" charset="0"/>
                <a:cs typeface="Times New Roman" pitchFamily="18" charset="0"/>
              </a:rPr>
              <a:t>n</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3</a:t>
            </a:r>
            <a:r>
              <a:rPr lang="zh-CN" altLang="en-US" dirty="0">
                <a:latin typeface="Times New Roman" pitchFamily="18" charset="0"/>
                <a:cs typeface="Times New Roman" pitchFamily="18" charset="0"/>
              </a:rPr>
              <a:t>是</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重的特征根，故特解形式为</a:t>
            </a:r>
            <a:r>
              <a:rPr lang="en-US" altLang="zh-CN" i="1"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2</a:t>
            </a:r>
            <a:r>
              <a:rPr lang="en-US" altLang="zh-CN" i="1" dirty="0">
                <a:latin typeface="Times New Roman" pitchFamily="18" charset="0"/>
                <a:cs typeface="Times New Roman" pitchFamily="18" charset="0"/>
              </a:rPr>
              <a:t>p</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3</a:t>
            </a:r>
            <a:r>
              <a:rPr lang="en-US" altLang="zh-CN" i="1" baseline="30000" dirty="0">
                <a:latin typeface="Times New Roman" pitchFamily="18" charset="0"/>
                <a:cs typeface="Times New Roman" pitchFamily="18" charset="0"/>
              </a:rPr>
              <a:t>n</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spcBef>
                <a:spcPts val="0"/>
              </a:spcBef>
              <a:buNone/>
              <a:defRPr/>
            </a:pPr>
            <a:r>
              <a:rPr lang="en-US" altLang="zh-CN" i="1" dirty="0">
                <a:latin typeface="Times New Roman" pitchFamily="18" charset="0"/>
                <a:cs typeface="Times New Roman" pitchFamily="18" charset="0"/>
              </a:rPr>
              <a:t>	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3</a:t>
            </a:r>
            <a:r>
              <a:rPr lang="en-US" altLang="zh-CN" i="1" baseline="30000" dirty="0">
                <a:latin typeface="Times New Roman" pitchFamily="18" charset="0"/>
                <a:cs typeface="Times New Roman" pitchFamily="18" charset="0"/>
              </a:rPr>
              <a:t>n</a:t>
            </a:r>
            <a:r>
              <a:rPr lang="zh-CN" altLang="en-US" dirty="0">
                <a:latin typeface="Times New Roman" pitchFamily="18" charset="0"/>
                <a:cs typeface="Times New Roman" pitchFamily="18" charset="0"/>
              </a:rPr>
              <a:t>，故特解形式为</a:t>
            </a:r>
            <a:r>
              <a:rPr lang="en-US" altLang="zh-CN" i="1"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)3</a:t>
            </a:r>
            <a:r>
              <a:rPr lang="en-US" altLang="zh-CN" i="1" baseline="30000" dirty="0">
                <a:latin typeface="Times New Roman" pitchFamily="18" charset="0"/>
                <a:cs typeface="Times New Roman" pitchFamily="18" charset="0"/>
              </a:rPr>
              <a:t>n</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spcBef>
                <a:spcPts val="0"/>
              </a:spcBef>
              <a:buNone/>
              <a:defRPr/>
            </a:pPr>
            <a:r>
              <a:rPr lang="en-US" altLang="zh-CN" i="1" dirty="0">
                <a:latin typeface="Times New Roman" pitchFamily="18" charset="0"/>
                <a:cs typeface="Times New Roman" pitchFamily="18" charset="0"/>
              </a:rPr>
              <a:t>    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2</a:t>
            </a:r>
            <a:r>
              <a:rPr lang="en-US" altLang="zh-CN" i="1" baseline="30000" dirty="0">
                <a:latin typeface="Times New Roman" pitchFamily="18" charset="0"/>
                <a:cs typeface="Times New Roman" pitchFamily="18" charset="0"/>
              </a:rPr>
              <a:t>n </a:t>
            </a:r>
            <a:r>
              <a:rPr lang="zh-CN" altLang="en-US" dirty="0">
                <a:latin typeface="Times New Roman" pitchFamily="18" charset="0"/>
                <a:cs typeface="Times New Roman" pitchFamily="18" charset="0"/>
              </a:rPr>
              <a:t>，故特解形式为</a:t>
            </a:r>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n+p</a:t>
            </a:r>
            <a:r>
              <a:rPr lang="en-US" altLang="zh-CN" baseline="-25000" dirty="0">
                <a:latin typeface="Times New Roman" pitchFamily="18" charset="0"/>
                <a:cs typeface="Times New Roman" pitchFamily="18" charset="0"/>
              </a:rPr>
              <a:t>2</a:t>
            </a:r>
            <a:r>
              <a:rPr lang="en-US" altLang="zh-CN" i="1"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)2</a:t>
            </a:r>
            <a:r>
              <a:rPr lang="en-US" altLang="zh-CN" i="1" baseline="30000" dirty="0">
                <a:latin typeface="Times New Roman" pitchFamily="18" charset="0"/>
                <a:cs typeface="Times New Roman" pitchFamily="18" charset="0"/>
              </a:rPr>
              <a:t>n</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spcBef>
                <a:spcPts val="0"/>
              </a:spcBef>
              <a:buNone/>
              <a:defRPr/>
            </a:pPr>
            <a:r>
              <a:rPr lang="en-US" altLang="zh-CN" i="1" dirty="0">
                <a:latin typeface="Times New Roman" pitchFamily="18" charset="0"/>
                <a:cs typeface="Times New Roman" pitchFamily="18" charset="0"/>
              </a:rPr>
              <a:t>    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+1)3</a:t>
            </a:r>
            <a:r>
              <a:rPr lang="en-US" altLang="zh-CN" i="1" baseline="30000" dirty="0">
                <a:latin typeface="Times New Roman" pitchFamily="18" charset="0"/>
                <a:cs typeface="Times New Roman" pitchFamily="18" charset="0"/>
              </a:rPr>
              <a:t>n </a:t>
            </a:r>
            <a:r>
              <a:rPr lang="zh-CN" altLang="en-US" dirty="0">
                <a:latin typeface="Times New Roman" pitchFamily="18" charset="0"/>
                <a:cs typeface="Times New Roman" pitchFamily="18" charset="0"/>
              </a:rPr>
              <a:t>，故特解形式为</a:t>
            </a:r>
            <a:r>
              <a:rPr lang="en-US" altLang="zh-CN" i="1" dirty="0">
                <a:latin typeface="Times New Roman" pitchFamily="18" charset="0"/>
                <a:cs typeface="Times New Roman" pitchFamily="18" charset="0"/>
              </a:rPr>
              <a:t> n</a:t>
            </a:r>
            <a:r>
              <a:rPr lang="en-US" altLang="zh-CN" baseline="30000" dirty="0">
                <a:latin typeface="Times New Roman" pitchFamily="18" charset="0"/>
                <a:cs typeface="Times New Roman" pitchFamily="18" charset="0"/>
              </a:rPr>
              <a:t>2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n+p</a:t>
            </a:r>
            <a:r>
              <a:rPr lang="en-US" altLang="zh-CN" baseline="-25000" dirty="0">
                <a:latin typeface="Times New Roman" pitchFamily="18" charset="0"/>
                <a:cs typeface="Times New Roman" pitchFamily="18" charset="0"/>
              </a:rPr>
              <a:t>2</a:t>
            </a:r>
            <a:r>
              <a:rPr lang="en-US" altLang="zh-CN" i="1"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)3</a:t>
            </a:r>
            <a:r>
              <a:rPr lang="en-US" altLang="zh-CN" i="1" baseline="30000" dirty="0">
                <a:latin typeface="Times New Roman" pitchFamily="18" charset="0"/>
                <a:cs typeface="Times New Roman" pitchFamily="18" charset="0"/>
              </a:rPr>
              <a:t>n</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strips(downLeft)">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strips(downLeft)">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strips(downLeft)">
                                      <p:cBhvr>
                                        <p:cTn id="17" dur="500"/>
                                        <p:tgtEl>
                                          <p:spTgt spid="1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strips(downLeft)">
                                      <p:cBhvr>
                                        <p:cTn id="22" dur="500"/>
                                        <p:tgtEl>
                                          <p:spTgt spid="19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Effect transition="in" filter="strips(downLeft)">
                                      <p:cBhvr>
                                        <p:cTn id="27" dur="500"/>
                                        <p:tgtEl>
                                          <p:spTgt spid="194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9459">
                                            <p:txEl>
                                              <p:pRg st="6" end="6"/>
                                            </p:txEl>
                                          </p:spTgt>
                                        </p:tgtEl>
                                        <p:attrNameLst>
                                          <p:attrName>style.visibility</p:attrName>
                                        </p:attrNameLst>
                                      </p:cBhvr>
                                      <p:to>
                                        <p:strVal val="visible"/>
                                      </p:to>
                                    </p:set>
                                    <p:animEffect transition="in" filter="strips(downLeft)">
                                      <p:cBhvr>
                                        <p:cTn id="32" dur="500"/>
                                        <p:tgtEl>
                                          <p:spTgt spid="1945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19459">
                                            <p:txEl>
                                              <p:pRg st="7" end="7"/>
                                            </p:txEl>
                                          </p:spTgt>
                                        </p:tgtEl>
                                        <p:attrNameLst>
                                          <p:attrName>style.visibility</p:attrName>
                                        </p:attrNameLst>
                                      </p:cBhvr>
                                      <p:to>
                                        <p:strVal val="visible"/>
                                      </p:to>
                                    </p:set>
                                    <p:animEffect transition="in" filter="strips(downLeft)">
                                      <p:cBhvr>
                                        <p:cTn id="37"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a:t>2</a:t>
            </a:r>
            <a:r>
              <a:rPr lang="zh-CN" altLang="en-US"/>
              <a:t>、常系数线性</a:t>
            </a:r>
            <a:r>
              <a:rPr lang="zh-CN" altLang="en-US">
                <a:solidFill>
                  <a:srgbClr val="C00000"/>
                </a:solidFill>
              </a:rPr>
              <a:t>非</a:t>
            </a:r>
            <a:r>
              <a:rPr lang="zh-CN" altLang="en-US"/>
              <a:t>齐次递推关系</a:t>
            </a:r>
          </a:p>
        </p:txBody>
      </p:sp>
      <p:pic>
        <p:nvPicPr>
          <p:cNvPr id="54276" name="Picture 3"/>
          <p:cNvPicPr>
            <a:picLocks noChangeAspect="1" noChangeArrowheads="1"/>
          </p:cNvPicPr>
          <p:nvPr/>
        </p:nvPicPr>
        <p:blipFill>
          <a:blip r:embed="rId3"/>
          <a:srcRect/>
          <a:stretch>
            <a:fillRect/>
          </a:stretch>
        </p:blipFill>
        <p:spPr bwMode="auto">
          <a:xfrm>
            <a:off x="1524000" y="1354856"/>
            <a:ext cx="9144000" cy="5170488"/>
          </a:xfrm>
          <a:prstGeom prst="rect">
            <a:avLst/>
          </a:prstGeom>
          <a:noFill/>
          <a:ln w="9525">
            <a:noFill/>
            <a:miter lim="800000"/>
            <a:headEnd/>
            <a:tailEnd/>
          </a:ln>
        </p:spPr>
      </p:pic>
      <p:sp>
        <p:nvSpPr>
          <p:cNvPr id="54277" name="TextBox 5"/>
          <p:cNvSpPr txBox="1">
            <a:spLocks noChangeArrowheads="1"/>
          </p:cNvSpPr>
          <p:nvPr/>
        </p:nvSpPr>
        <p:spPr bwMode="auto">
          <a:xfrm>
            <a:off x="1676401" y="2024063"/>
            <a:ext cx="824265" cy="523220"/>
          </a:xfrm>
          <a:prstGeom prst="rect">
            <a:avLst/>
          </a:prstGeom>
          <a:solidFill>
            <a:schemeClr val="bg1"/>
          </a:solidFill>
          <a:ln w="9525">
            <a:noFill/>
            <a:miter lim="800000"/>
            <a:headEnd/>
            <a:tailEnd/>
          </a:ln>
        </p:spPr>
        <p:txBody>
          <a:bodyPr wrap="none">
            <a:spAutoFit/>
          </a:bodyPr>
          <a:lstStyle/>
          <a:p>
            <a:r>
              <a:rPr lang="en-US" altLang="zh-CN">
                <a:cs typeface="Times New Roman" pitchFamily="18" charset="0"/>
              </a:rPr>
              <a:t>F(n)</a:t>
            </a:r>
            <a:endParaRPr lang="zh-CN" altLang="en-US">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ChangeArrowheads="1"/>
          </p:cNvSpPr>
          <p:nvPr/>
        </p:nvSpPr>
        <p:spPr bwMode="auto">
          <a:xfrm>
            <a:off x="551384" y="260648"/>
            <a:ext cx="3672800" cy="584775"/>
          </a:xfrm>
          <a:prstGeom prst="rect">
            <a:avLst/>
          </a:prstGeom>
          <a:noFill/>
          <a:ln w="9525">
            <a:noFill/>
            <a:miter lim="800000"/>
            <a:headEnd/>
            <a:tailEnd/>
          </a:ln>
        </p:spPr>
        <p:txBody>
          <a:bodyPr wrap="none" anchor="ctr">
            <a:spAutoFit/>
          </a:bodyPr>
          <a:lstStyle/>
          <a:p>
            <a:r>
              <a:rPr lang="zh-CN" altLang="en-US" sz="3200" b="1" i="0" dirty="0">
                <a:solidFill>
                  <a:schemeClr val="bg1"/>
                </a:solidFill>
                <a:effectLst>
                  <a:outerShdw blurRad="38100" dist="38100" dir="2700000" algn="tl">
                    <a:srgbClr val="000000">
                      <a:alpha val="43137"/>
                    </a:srgbClr>
                  </a:outerShdw>
                </a:effectLst>
                <a:ea typeface="+mn-ea"/>
                <a:cs typeface="Times New Roman" pitchFamily="18" charset="0"/>
              </a:rPr>
              <a:t>例</a:t>
            </a:r>
            <a:r>
              <a:rPr lang="en-US" altLang="zh-CN" sz="3200" b="1" i="0" dirty="0">
                <a:solidFill>
                  <a:schemeClr val="bg1"/>
                </a:solidFill>
                <a:effectLst>
                  <a:outerShdw blurRad="38100" dist="38100" dir="2700000" algn="tl">
                    <a:srgbClr val="000000">
                      <a:alpha val="43137"/>
                    </a:srgbClr>
                  </a:outerShdw>
                </a:effectLst>
                <a:ea typeface="+mn-ea"/>
                <a:cs typeface="Times New Roman" pitchFamily="18" charset="0"/>
              </a:rPr>
              <a:t>13 </a:t>
            </a:r>
            <a:r>
              <a:rPr lang="zh-CN" altLang="en-US" sz="3200" b="1" i="0" dirty="0">
                <a:solidFill>
                  <a:schemeClr val="bg1"/>
                </a:solidFill>
                <a:effectLst>
                  <a:outerShdw blurRad="38100" dist="38100" dir="2700000" algn="tl">
                    <a:srgbClr val="000000">
                      <a:alpha val="43137"/>
                    </a:srgbClr>
                  </a:outerShdw>
                </a:effectLst>
                <a:ea typeface="+mn-ea"/>
                <a:cs typeface="Times New Roman" pitchFamily="18" charset="0"/>
              </a:rPr>
              <a:t> </a:t>
            </a:r>
            <a:r>
              <a:rPr lang="zh-CN" altLang="en-US" sz="3200" b="1" i="0" dirty="0">
                <a:solidFill>
                  <a:schemeClr val="bg1"/>
                </a:solidFill>
                <a:cs typeface="Times New Roman" pitchFamily="18" charset="0"/>
              </a:rPr>
              <a:t>求解递推关系</a:t>
            </a:r>
          </a:p>
        </p:txBody>
      </p:sp>
      <p:graphicFrame>
        <p:nvGraphicFramePr>
          <p:cNvPr id="13314" name="Object 2"/>
          <p:cNvGraphicFramePr>
            <a:graphicFrameLocks noChangeAspect="1"/>
          </p:cNvGraphicFramePr>
          <p:nvPr/>
        </p:nvGraphicFramePr>
        <p:xfrm>
          <a:off x="3429001" y="1371600"/>
          <a:ext cx="5459413" cy="1219200"/>
        </p:xfrm>
        <a:graphic>
          <a:graphicData uri="http://schemas.openxmlformats.org/presentationml/2006/ole">
            <mc:AlternateContent xmlns:mc="http://schemas.openxmlformats.org/markup-compatibility/2006">
              <mc:Choice xmlns:v="urn:schemas-microsoft-com:vml" Requires="v">
                <p:oleObj spid="_x0000_s15368" name="Equation" r:id="rId3" imgW="1892160" imgH="419040" progId="">
                  <p:embed/>
                </p:oleObj>
              </mc:Choice>
              <mc:Fallback>
                <p:oleObj name="Equation" r:id="rId3" imgW="1892160" imgH="419040" progId="">
                  <p:embed/>
                  <p:pic>
                    <p:nvPicPr>
                      <p:cNvPr id="133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1" y="1371600"/>
                        <a:ext cx="5459413"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2"/>
          <p:cNvSpPr>
            <a:spLocks noChangeArrowheads="1"/>
          </p:cNvSpPr>
          <p:nvPr/>
        </p:nvSpPr>
        <p:spPr bwMode="auto">
          <a:xfrm>
            <a:off x="1774637" y="2743200"/>
            <a:ext cx="5473491" cy="533401"/>
          </a:xfrm>
          <a:prstGeom prst="rect">
            <a:avLst/>
          </a:prstGeom>
          <a:noFill/>
          <a:ln w="9525">
            <a:noFill/>
            <a:miter lim="800000"/>
            <a:headEnd/>
            <a:tailEnd/>
          </a:ln>
        </p:spPr>
        <p:txBody>
          <a:bodyPr wrap="square" anchor="ctr">
            <a:spAutoFit/>
          </a:bodyPr>
          <a:lstStyle/>
          <a:p>
            <a:r>
              <a:rPr lang="zh-CN" altLang="en-US" i="0" dirty="0"/>
              <a:t>从而非齐次递推关系的通解为</a:t>
            </a:r>
          </a:p>
        </p:txBody>
      </p:sp>
      <p:graphicFrame>
        <p:nvGraphicFramePr>
          <p:cNvPr id="14338" name="Object 2"/>
          <p:cNvGraphicFramePr>
            <a:graphicFrameLocks noChangeAspect="1"/>
          </p:cNvGraphicFramePr>
          <p:nvPr>
            <p:extLst>
              <p:ext uri="{D42A27DB-BD31-4B8C-83A1-F6EECF244321}">
                <p14:modId xmlns:p14="http://schemas.microsoft.com/office/powerpoint/2010/main" val="874779278"/>
              </p:ext>
            </p:extLst>
          </p:nvPr>
        </p:nvGraphicFramePr>
        <p:xfrm>
          <a:off x="3973736" y="3352800"/>
          <a:ext cx="3894138" cy="584200"/>
        </p:xfrm>
        <a:graphic>
          <a:graphicData uri="http://schemas.openxmlformats.org/presentationml/2006/ole">
            <mc:AlternateContent xmlns:mc="http://schemas.openxmlformats.org/markup-compatibility/2006">
              <mc:Choice xmlns:v="urn:schemas-microsoft-com:vml" Requires="v">
                <p:oleObj spid="_x0000_s16416" name="Equation" r:id="rId3" imgW="1346040" imgH="203040" progId="">
                  <p:embed/>
                </p:oleObj>
              </mc:Choice>
              <mc:Fallback>
                <p:oleObj name="Equation" r:id="rId3" imgW="1346040" imgH="203040" progId="">
                  <p:embed/>
                  <p:pic>
                    <p:nvPicPr>
                      <p:cNvPr id="143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3736" y="3352800"/>
                        <a:ext cx="3894138" cy="584200"/>
                      </a:xfrm>
                      <a:prstGeom prst="rect">
                        <a:avLst/>
                      </a:prstGeom>
                      <a:noFill/>
                      <a:extLst/>
                    </p:spPr>
                  </p:pic>
                </p:oleObj>
              </mc:Fallback>
            </mc:AlternateContent>
          </a:graphicData>
        </a:graphic>
      </p:graphicFrame>
      <p:graphicFrame>
        <p:nvGraphicFramePr>
          <p:cNvPr id="14339" name="Object 3"/>
          <p:cNvGraphicFramePr>
            <a:graphicFrameLocks noChangeAspect="1"/>
          </p:cNvGraphicFramePr>
          <p:nvPr>
            <p:extLst>
              <p:ext uri="{D42A27DB-BD31-4B8C-83A1-F6EECF244321}">
                <p14:modId xmlns:p14="http://schemas.microsoft.com/office/powerpoint/2010/main" val="1257270333"/>
              </p:ext>
            </p:extLst>
          </p:nvPr>
        </p:nvGraphicFramePr>
        <p:xfrm>
          <a:off x="3478638" y="4165601"/>
          <a:ext cx="2671762" cy="525463"/>
        </p:xfrm>
        <a:graphic>
          <a:graphicData uri="http://schemas.openxmlformats.org/presentationml/2006/ole">
            <mc:AlternateContent xmlns:mc="http://schemas.openxmlformats.org/markup-compatibility/2006">
              <mc:Choice xmlns:v="urn:schemas-microsoft-com:vml" Requires="v">
                <p:oleObj spid="_x0000_s16417" name="Equation" r:id="rId5" imgW="952200" imgH="190440" progId="">
                  <p:embed/>
                </p:oleObj>
              </mc:Choice>
              <mc:Fallback>
                <p:oleObj name="Equation" r:id="rId5" imgW="952200" imgH="190440" progId="">
                  <p:embed/>
                  <p:pic>
                    <p:nvPicPr>
                      <p:cNvPr id="1433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8638" y="4165601"/>
                        <a:ext cx="2671762" cy="525463"/>
                      </a:xfrm>
                      <a:prstGeom prst="rect">
                        <a:avLst/>
                      </a:prstGeom>
                      <a:noFill/>
                      <a:extLst/>
                    </p:spPr>
                  </p:pic>
                </p:oleObj>
              </mc:Fallback>
            </mc:AlternateContent>
          </a:graphicData>
        </a:graphic>
      </p:graphicFrame>
      <p:graphicFrame>
        <p:nvGraphicFramePr>
          <p:cNvPr id="14340" name="Object 4"/>
          <p:cNvGraphicFramePr>
            <a:graphicFrameLocks noChangeAspect="1"/>
          </p:cNvGraphicFramePr>
          <p:nvPr>
            <p:extLst>
              <p:ext uri="{D42A27DB-BD31-4B8C-83A1-F6EECF244321}">
                <p14:modId xmlns:p14="http://schemas.microsoft.com/office/powerpoint/2010/main" val="2399175769"/>
              </p:ext>
            </p:extLst>
          </p:nvPr>
        </p:nvGraphicFramePr>
        <p:xfrm>
          <a:off x="4445512" y="4800601"/>
          <a:ext cx="2770188" cy="588963"/>
        </p:xfrm>
        <a:graphic>
          <a:graphicData uri="http://schemas.openxmlformats.org/presentationml/2006/ole">
            <mc:AlternateContent xmlns:mc="http://schemas.openxmlformats.org/markup-compatibility/2006">
              <mc:Choice xmlns:v="urn:schemas-microsoft-com:vml" Requires="v">
                <p:oleObj spid="_x0000_s16418" name="Equation" r:id="rId7" imgW="888840" imgH="190440" progId="">
                  <p:embed/>
                </p:oleObj>
              </mc:Choice>
              <mc:Fallback>
                <p:oleObj name="Equation" r:id="rId7" imgW="888840" imgH="190440" progId="">
                  <p:embed/>
                  <p:pic>
                    <p:nvPicPr>
                      <p:cNvPr id="1434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5512" y="4800601"/>
                        <a:ext cx="2770188" cy="588963"/>
                      </a:xfrm>
                      <a:prstGeom prst="rect">
                        <a:avLst/>
                      </a:prstGeom>
                      <a:noFill/>
                      <a:extLst/>
                    </p:spPr>
                  </p:pic>
                </p:oleObj>
              </mc:Fallback>
            </mc:AlternateContent>
          </a:graphicData>
        </a:graphic>
      </p:graphicFrame>
      <p:sp>
        <p:nvSpPr>
          <p:cNvPr id="14343" name="Rectangle 7"/>
          <p:cNvSpPr>
            <a:spLocks noChangeArrowheads="1"/>
          </p:cNvSpPr>
          <p:nvPr/>
        </p:nvSpPr>
        <p:spPr bwMode="auto">
          <a:xfrm>
            <a:off x="1775520" y="4122738"/>
            <a:ext cx="1833293" cy="519112"/>
          </a:xfrm>
          <a:prstGeom prst="rect">
            <a:avLst/>
          </a:prstGeom>
          <a:noFill/>
          <a:ln w="9525">
            <a:noFill/>
            <a:miter lim="800000"/>
            <a:headEnd/>
            <a:tailEnd/>
          </a:ln>
        </p:spPr>
        <p:txBody>
          <a:bodyPr wrap="square" anchor="ctr">
            <a:spAutoFit/>
          </a:bodyPr>
          <a:lstStyle/>
          <a:p>
            <a:r>
              <a:rPr lang="zh-CN" altLang="en-US" i="0" dirty="0"/>
              <a:t>再由初值</a:t>
            </a:r>
          </a:p>
        </p:txBody>
      </p:sp>
      <p:sp>
        <p:nvSpPr>
          <p:cNvPr id="14344" name="Rectangle 8"/>
          <p:cNvSpPr>
            <a:spLocks noChangeArrowheads="1"/>
          </p:cNvSpPr>
          <p:nvPr/>
        </p:nvSpPr>
        <p:spPr bwMode="auto">
          <a:xfrm>
            <a:off x="6093250" y="4122738"/>
            <a:ext cx="895350" cy="519112"/>
          </a:xfrm>
          <a:prstGeom prst="rect">
            <a:avLst/>
          </a:prstGeom>
          <a:noFill/>
          <a:ln w="9525">
            <a:noFill/>
            <a:miter lim="800000"/>
            <a:headEnd/>
            <a:tailEnd/>
          </a:ln>
        </p:spPr>
        <p:txBody>
          <a:bodyPr wrap="none" anchor="ctr">
            <a:spAutoFit/>
          </a:bodyPr>
          <a:lstStyle/>
          <a:p>
            <a:r>
              <a:rPr lang="zh-CN" altLang="en-US" i="0"/>
              <a:t>求得</a:t>
            </a:r>
          </a:p>
        </p:txBody>
      </p:sp>
      <p:sp>
        <p:nvSpPr>
          <p:cNvPr id="14345" name="Rectangle 9"/>
          <p:cNvSpPr>
            <a:spLocks noChangeArrowheads="1"/>
          </p:cNvSpPr>
          <p:nvPr/>
        </p:nvSpPr>
        <p:spPr bwMode="auto">
          <a:xfrm>
            <a:off x="1775520" y="5373216"/>
            <a:ext cx="1021717" cy="519112"/>
          </a:xfrm>
          <a:prstGeom prst="rect">
            <a:avLst/>
          </a:prstGeom>
          <a:noFill/>
          <a:ln w="9525">
            <a:noFill/>
            <a:miter lim="800000"/>
            <a:headEnd/>
            <a:tailEnd/>
          </a:ln>
        </p:spPr>
        <p:txBody>
          <a:bodyPr wrap="square" anchor="ctr">
            <a:spAutoFit/>
          </a:bodyPr>
          <a:lstStyle/>
          <a:p>
            <a:r>
              <a:rPr lang="zh-CN" altLang="en-US" i="0" dirty="0"/>
              <a:t>于是</a:t>
            </a:r>
          </a:p>
        </p:txBody>
      </p:sp>
      <p:graphicFrame>
        <p:nvGraphicFramePr>
          <p:cNvPr id="14341" name="Object 5"/>
          <p:cNvGraphicFramePr>
            <a:graphicFrameLocks noChangeAspect="1"/>
          </p:cNvGraphicFramePr>
          <p:nvPr>
            <p:extLst>
              <p:ext uri="{D42A27DB-BD31-4B8C-83A1-F6EECF244321}">
                <p14:modId xmlns:p14="http://schemas.microsoft.com/office/powerpoint/2010/main" val="4026691706"/>
              </p:ext>
            </p:extLst>
          </p:nvPr>
        </p:nvGraphicFramePr>
        <p:xfrm>
          <a:off x="3503712" y="5805264"/>
          <a:ext cx="4724400" cy="641350"/>
        </p:xfrm>
        <a:graphic>
          <a:graphicData uri="http://schemas.openxmlformats.org/presentationml/2006/ole">
            <mc:AlternateContent xmlns:mc="http://schemas.openxmlformats.org/markup-compatibility/2006">
              <mc:Choice xmlns:v="urn:schemas-microsoft-com:vml" Requires="v">
                <p:oleObj spid="_x0000_s16419" name="Equation" r:id="rId9" imgW="1485720" imgH="203040" progId="">
                  <p:embed/>
                </p:oleObj>
              </mc:Choice>
              <mc:Fallback>
                <p:oleObj name="Equation" r:id="rId9" imgW="1485720" imgH="203040" progId="">
                  <p:embed/>
                  <p:pic>
                    <p:nvPicPr>
                      <p:cNvPr id="1434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3712" y="5805264"/>
                        <a:ext cx="4724400" cy="641350"/>
                      </a:xfrm>
                      <a:prstGeom prst="rect">
                        <a:avLst/>
                      </a:prstGeom>
                      <a:noFill/>
                      <a:extLst/>
                    </p:spPr>
                  </p:pic>
                </p:oleObj>
              </mc:Fallback>
            </mc:AlternateContent>
          </a:graphicData>
        </a:graphic>
      </p:graphicFrame>
      <p:sp>
        <p:nvSpPr>
          <p:cNvPr id="13" name="Rectangle 5"/>
          <p:cNvSpPr>
            <a:spLocks noChangeArrowheads="1"/>
          </p:cNvSpPr>
          <p:nvPr/>
        </p:nvSpPr>
        <p:spPr bwMode="auto">
          <a:xfrm>
            <a:off x="1055440" y="1299185"/>
            <a:ext cx="8791476" cy="523220"/>
          </a:xfrm>
          <a:prstGeom prst="rect">
            <a:avLst/>
          </a:prstGeom>
          <a:noFill/>
          <a:ln w="9525">
            <a:noFill/>
            <a:miter lim="800000"/>
            <a:headEnd/>
            <a:tailEnd/>
          </a:ln>
        </p:spPr>
        <p:txBody>
          <a:bodyPr wrap="square" anchor="ctr">
            <a:spAutoFit/>
          </a:bodyPr>
          <a:lstStyle/>
          <a:p>
            <a:r>
              <a:rPr lang="zh-CN" altLang="en-US" i="0" dirty="0">
                <a:cs typeface="Times New Roman" pitchFamily="18" charset="0"/>
              </a:rPr>
              <a:t>解：由于</a:t>
            </a:r>
            <a:r>
              <a:rPr lang="en-US" altLang="zh-CN" i="0" dirty="0">
                <a:cs typeface="Times New Roman" pitchFamily="18" charset="0"/>
              </a:rPr>
              <a:t>3</a:t>
            </a:r>
            <a:r>
              <a:rPr lang="zh-CN" altLang="en-US" i="0" dirty="0">
                <a:cs typeface="Times New Roman" pitchFamily="18" charset="0"/>
              </a:rPr>
              <a:t>是特征方程的根，所以该递推关系的特解为 </a:t>
            </a:r>
          </a:p>
        </p:txBody>
      </p:sp>
      <p:graphicFrame>
        <p:nvGraphicFramePr>
          <p:cNvPr id="14" name="Object 3"/>
          <p:cNvGraphicFramePr>
            <a:graphicFrameLocks noChangeAspect="1"/>
          </p:cNvGraphicFramePr>
          <p:nvPr>
            <p:extLst>
              <p:ext uri="{D42A27DB-BD31-4B8C-83A1-F6EECF244321}">
                <p14:modId xmlns:p14="http://schemas.microsoft.com/office/powerpoint/2010/main" val="3806292971"/>
              </p:ext>
            </p:extLst>
          </p:nvPr>
        </p:nvGraphicFramePr>
        <p:xfrm>
          <a:off x="4878835" y="1717958"/>
          <a:ext cx="2232025" cy="631825"/>
        </p:xfrm>
        <a:graphic>
          <a:graphicData uri="http://schemas.openxmlformats.org/presentationml/2006/ole">
            <mc:AlternateContent xmlns:mc="http://schemas.openxmlformats.org/markup-compatibility/2006">
              <mc:Choice xmlns:v="urn:schemas-microsoft-com:vml" Requires="v">
                <p:oleObj spid="_x0000_s16420" name="Equation" r:id="rId11" imgW="711000" imgH="203040" progId="">
                  <p:embed/>
                </p:oleObj>
              </mc:Choice>
              <mc:Fallback>
                <p:oleObj name="Equation" r:id="rId11" imgW="711000" imgH="203040" progId="">
                  <p:embed/>
                  <p:pic>
                    <p:nvPicPr>
                      <p:cNvPr id="14"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8835" y="1717958"/>
                        <a:ext cx="2232025" cy="631825"/>
                      </a:xfrm>
                      <a:prstGeom prst="rect">
                        <a:avLst/>
                      </a:prstGeom>
                      <a:noFill/>
                      <a:extLst/>
                    </p:spPr>
                  </p:pic>
                </p:oleObj>
              </mc:Fallback>
            </mc:AlternateContent>
          </a:graphicData>
        </a:graphic>
      </p:graphicFrame>
      <p:sp>
        <p:nvSpPr>
          <p:cNvPr id="15" name="Rectangle 8"/>
          <p:cNvSpPr>
            <a:spLocks noChangeArrowheads="1"/>
          </p:cNvSpPr>
          <p:nvPr/>
        </p:nvSpPr>
        <p:spPr bwMode="auto">
          <a:xfrm>
            <a:off x="1731882" y="2276872"/>
            <a:ext cx="8972630" cy="519112"/>
          </a:xfrm>
          <a:prstGeom prst="rect">
            <a:avLst/>
          </a:prstGeom>
          <a:noFill/>
          <a:ln w="9525">
            <a:noFill/>
            <a:miter lim="800000"/>
            <a:headEnd/>
            <a:tailEnd/>
          </a:ln>
        </p:spPr>
        <p:txBody>
          <a:bodyPr wrap="square" anchor="ctr">
            <a:spAutoFit/>
          </a:bodyPr>
          <a:lstStyle/>
          <a:p>
            <a:r>
              <a:rPr lang="zh-CN" altLang="en-US" i="0" dirty="0">
                <a:cs typeface="Times New Roman" pitchFamily="18" charset="0"/>
              </a:rPr>
              <a:t>将它代入递推关系，得到 </a:t>
            </a:r>
            <a:r>
              <a:rPr lang="en-US" altLang="zh-CN" i="0" dirty="0">
                <a:cs typeface="Times New Roman" pitchFamily="18" charset="0"/>
              </a:rPr>
              <a:t>a=6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3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3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14343" grpId="0"/>
      <p:bldP spid="14344" grpId="0"/>
      <p:bldP spid="14345"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dirty="0"/>
              <a:t>4.1 </a:t>
            </a:r>
            <a:r>
              <a:rPr lang="zh-CN" altLang="en-US" dirty="0"/>
              <a:t>递推关系</a:t>
            </a:r>
            <a:r>
              <a:rPr lang="en-US" altLang="zh-CN" dirty="0"/>
              <a:t>(Recurrence Relations)</a:t>
            </a:r>
            <a:endParaRPr lang="zh-CN" altLang="en-US" dirty="0"/>
          </a:p>
        </p:txBody>
      </p:sp>
      <p:sp>
        <p:nvSpPr>
          <p:cNvPr id="18435" name="Rectangle 3"/>
          <p:cNvSpPr>
            <a:spLocks noGrp="1" noChangeArrowheads="1"/>
          </p:cNvSpPr>
          <p:nvPr>
            <p:ph type="body" idx="1"/>
          </p:nvPr>
        </p:nvSpPr>
        <p:spPr>
          <a:xfrm>
            <a:off x="1055440" y="1719263"/>
            <a:ext cx="10153128" cy="4411662"/>
          </a:xfrm>
        </p:spPr>
        <p:txBody>
          <a:bodyPr/>
          <a:lstStyle/>
          <a:p>
            <a:pPr eaLnBrk="1" hangingPunct="1">
              <a:lnSpc>
                <a:spcPct val="120000"/>
              </a:lnSpc>
              <a:defRPr/>
            </a:pPr>
            <a:r>
              <a:rPr lang="zh-CN" altLang="en-US" b="1" dirty="0">
                <a:solidFill>
                  <a:srgbClr val="C00000"/>
                </a:solidFill>
                <a:effectLst>
                  <a:outerShdw blurRad="38100" dist="38100" dir="2700000" algn="tl">
                    <a:srgbClr val="000000">
                      <a:alpha val="43137"/>
                    </a:srgbClr>
                  </a:outerShdw>
                </a:effectLst>
                <a:latin typeface="Times New Roman" pitchFamily="18" charset="0"/>
              </a:rPr>
              <a:t>定义</a:t>
            </a:r>
            <a:r>
              <a:rPr lang="en-US" altLang="zh-CN" b="1" dirty="0">
                <a:solidFill>
                  <a:srgbClr val="C00000"/>
                </a:solidFill>
                <a:effectLst>
                  <a:outerShdw blurRad="38100" dist="38100" dir="2700000" algn="tl">
                    <a:srgbClr val="000000">
                      <a:alpha val="43137"/>
                    </a:srgbClr>
                  </a:outerShdw>
                </a:effectLst>
                <a:latin typeface="Times New Roman" pitchFamily="18" charset="0"/>
              </a:rPr>
              <a:t>1</a:t>
            </a:r>
            <a:r>
              <a:rPr lang="en-US" altLang="zh-CN" b="1" dirty="0">
                <a:solidFill>
                  <a:srgbClr val="C00000"/>
                </a:solidFill>
                <a:latin typeface="Times New Roman" pitchFamily="18" charset="0"/>
              </a:rPr>
              <a:t>  </a:t>
            </a:r>
            <a:r>
              <a:rPr lang="zh-CN" altLang="en-US" dirty="0">
                <a:latin typeface="Times New Roman" pitchFamily="18" charset="0"/>
              </a:rPr>
              <a:t>关于</a:t>
            </a:r>
            <a:r>
              <a:rPr lang="zh-CN" altLang="en-US" dirty="0">
                <a:solidFill>
                  <a:srgbClr val="00B050"/>
                </a:solidFill>
                <a:effectLst>
                  <a:outerShdw blurRad="38100" dist="38100" dir="2700000" algn="tl">
                    <a:srgbClr val="000000">
                      <a:alpha val="43137"/>
                    </a:srgbClr>
                  </a:outerShdw>
                </a:effectLst>
                <a:latin typeface="Times New Roman" pitchFamily="18" charset="0"/>
              </a:rPr>
              <a:t>序列</a:t>
            </a:r>
            <a:r>
              <a:rPr lang="en-US" altLang="zh-CN" dirty="0">
                <a:solidFill>
                  <a:srgbClr val="00B050"/>
                </a:solidFill>
                <a:effectLst>
                  <a:outerShdw blurRad="38100" dist="38100" dir="2700000" algn="tl">
                    <a:srgbClr val="000000">
                      <a:alpha val="43137"/>
                    </a:srgbClr>
                  </a:outerShdw>
                </a:effectLst>
                <a:latin typeface="Times New Roman" pitchFamily="18" charset="0"/>
              </a:rPr>
              <a:t>{</a:t>
            </a:r>
            <a:r>
              <a:rPr lang="en-US" altLang="zh-CN" i="1" dirty="0">
                <a:solidFill>
                  <a:srgbClr val="00B050"/>
                </a:solidFill>
                <a:effectLst>
                  <a:outerShdw blurRad="38100" dist="38100" dir="2700000" algn="tl">
                    <a:srgbClr val="000000">
                      <a:alpha val="43137"/>
                    </a:srgbClr>
                  </a:outerShdw>
                </a:effectLst>
                <a:latin typeface="Times New Roman" pitchFamily="18" charset="0"/>
              </a:rPr>
              <a:t>a</a:t>
            </a:r>
            <a:r>
              <a:rPr lang="en-US" altLang="zh-CN" i="1" baseline="-25000" dirty="0">
                <a:solidFill>
                  <a:srgbClr val="00B050"/>
                </a:solidFill>
                <a:effectLst>
                  <a:outerShdw blurRad="38100" dist="38100" dir="2700000" algn="tl">
                    <a:srgbClr val="000000">
                      <a:alpha val="43137"/>
                    </a:srgbClr>
                  </a:outerShdw>
                </a:effectLst>
                <a:latin typeface="Times New Roman" pitchFamily="18" charset="0"/>
              </a:rPr>
              <a:t>n</a:t>
            </a:r>
            <a:r>
              <a:rPr lang="en-US" altLang="zh-CN" dirty="0">
                <a:solidFill>
                  <a:srgbClr val="00B050"/>
                </a:solidFill>
                <a:effectLst>
                  <a:outerShdw blurRad="38100" dist="38100" dir="2700000" algn="tl">
                    <a:srgbClr val="000000">
                      <a:alpha val="43137"/>
                    </a:srgbClr>
                  </a:outerShdw>
                </a:effectLst>
                <a:latin typeface="Times New Roman" pitchFamily="18" charset="0"/>
              </a:rPr>
              <a:t>}</a:t>
            </a:r>
            <a:r>
              <a:rPr lang="zh-CN" altLang="en-US" dirty="0">
                <a:solidFill>
                  <a:srgbClr val="00B050"/>
                </a:solidFill>
                <a:effectLst>
                  <a:outerShdw blurRad="38100" dist="38100" dir="2700000" algn="tl">
                    <a:srgbClr val="000000">
                      <a:alpha val="43137"/>
                    </a:srgbClr>
                  </a:outerShdw>
                </a:effectLst>
                <a:latin typeface="Times New Roman" pitchFamily="18" charset="0"/>
              </a:rPr>
              <a:t>的</a:t>
            </a:r>
            <a:r>
              <a:rPr lang="zh-CN" altLang="en-US" b="1" dirty="0">
                <a:solidFill>
                  <a:srgbClr val="CC0000"/>
                </a:solidFill>
                <a:effectLst>
                  <a:outerShdw blurRad="38100" dist="38100" dir="2700000" algn="tl">
                    <a:srgbClr val="C0C0C0"/>
                  </a:outerShdw>
                </a:effectLst>
                <a:latin typeface="Times New Roman" pitchFamily="18" charset="0"/>
                <a:ea typeface="楷体" pitchFamily="49" charset="-122"/>
              </a:rPr>
              <a:t>递推关系</a:t>
            </a:r>
            <a:r>
              <a:rPr lang="zh-CN" altLang="en-US" dirty="0">
                <a:latin typeface="Times New Roman" pitchFamily="18" charset="0"/>
              </a:rPr>
              <a:t>是一个等式，它把</a:t>
            </a:r>
            <a:r>
              <a:rPr lang="en-US" altLang="zh-CN" i="1" dirty="0">
                <a:latin typeface="Times New Roman" pitchFamily="18" charset="0"/>
              </a:rPr>
              <a:t>a</a:t>
            </a:r>
            <a:r>
              <a:rPr lang="en-US" altLang="zh-CN" i="1" baseline="-25000" dirty="0">
                <a:latin typeface="Times New Roman" pitchFamily="18" charset="0"/>
              </a:rPr>
              <a:t>n</a:t>
            </a:r>
            <a:r>
              <a:rPr lang="zh-CN" altLang="en-US" dirty="0">
                <a:latin typeface="Times New Roman" pitchFamily="18" charset="0"/>
              </a:rPr>
              <a:t>用序列中在</a:t>
            </a:r>
            <a:r>
              <a:rPr lang="en-US" altLang="zh-CN" i="1" dirty="0">
                <a:latin typeface="Times New Roman" pitchFamily="18" charset="0"/>
              </a:rPr>
              <a:t>a</a:t>
            </a:r>
            <a:r>
              <a:rPr lang="en-US" altLang="zh-CN" i="1" baseline="-25000" dirty="0">
                <a:latin typeface="Times New Roman" pitchFamily="18" charset="0"/>
              </a:rPr>
              <a:t>n</a:t>
            </a:r>
            <a:r>
              <a:rPr lang="zh-CN" altLang="en-US" dirty="0">
                <a:latin typeface="Times New Roman" pitchFamily="18" charset="0"/>
              </a:rPr>
              <a:t>前面的一项或多项即</a:t>
            </a:r>
            <a:r>
              <a:rPr lang="en-US" altLang="zh-CN" i="1" dirty="0">
                <a:latin typeface="Times New Roman" pitchFamily="18" charset="0"/>
              </a:rPr>
              <a:t>a</a:t>
            </a:r>
            <a:r>
              <a:rPr lang="en-US" altLang="zh-CN" baseline="-25000" dirty="0">
                <a:latin typeface="Times New Roman" pitchFamily="18" charset="0"/>
              </a:rPr>
              <a:t>0</a:t>
            </a:r>
            <a:r>
              <a:rPr lang="en-US" altLang="zh-CN" dirty="0">
                <a:latin typeface="Times New Roman" pitchFamily="18" charset="0"/>
              </a:rPr>
              <a:t>, </a:t>
            </a:r>
            <a:r>
              <a:rPr lang="en-US" altLang="zh-CN" i="1"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 </a:t>
            </a:r>
            <a:r>
              <a:rPr lang="en-US" altLang="zh-CN" i="1" dirty="0">
                <a:latin typeface="Times New Roman" pitchFamily="18" charset="0"/>
              </a:rPr>
              <a:t>a</a:t>
            </a:r>
            <a:r>
              <a:rPr lang="en-US" altLang="zh-CN" i="1" baseline="-25000" dirty="0">
                <a:latin typeface="Times New Roman" pitchFamily="18" charset="0"/>
              </a:rPr>
              <a:t>n</a:t>
            </a:r>
            <a:r>
              <a:rPr lang="en-US" altLang="zh-CN" baseline="-25000" dirty="0">
                <a:latin typeface="Times New Roman" pitchFamily="18" charset="0"/>
              </a:rPr>
              <a:t>-1</a:t>
            </a:r>
            <a:r>
              <a:rPr lang="zh-CN" altLang="en-US" dirty="0">
                <a:latin typeface="Times New Roman" pitchFamily="18" charset="0"/>
              </a:rPr>
              <a:t>来表示，这里</a:t>
            </a:r>
            <a:r>
              <a:rPr lang="en-US" altLang="zh-CN" i="1" dirty="0">
                <a:latin typeface="Times New Roman" pitchFamily="18" charset="0"/>
              </a:rPr>
              <a:t>n</a:t>
            </a:r>
            <a:r>
              <a:rPr lang="en-US" altLang="zh-CN" dirty="0">
                <a:latin typeface="Times New Roman" pitchFamily="18" charset="0"/>
              </a:rPr>
              <a:t>≥</a:t>
            </a:r>
            <a:r>
              <a:rPr lang="en-US" altLang="zh-CN" i="1" dirty="0">
                <a:latin typeface="Times New Roman" pitchFamily="18" charset="0"/>
              </a:rPr>
              <a:t>n</a:t>
            </a:r>
            <a:r>
              <a:rPr lang="en-US" altLang="zh-CN" baseline="-25000" dirty="0">
                <a:latin typeface="Times New Roman" pitchFamily="18" charset="0"/>
              </a:rPr>
              <a:t>0</a:t>
            </a:r>
            <a:r>
              <a:rPr lang="zh-CN" altLang="en-US" dirty="0">
                <a:latin typeface="Times New Roman" pitchFamily="18" charset="0"/>
              </a:rPr>
              <a:t>，</a:t>
            </a:r>
            <a:r>
              <a:rPr lang="en-US" altLang="zh-CN" i="1" dirty="0">
                <a:latin typeface="Times New Roman" pitchFamily="18" charset="0"/>
              </a:rPr>
              <a:t>n</a:t>
            </a:r>
            <a:r>
              <a:rPr lang="en-US" altLang="zh-CN" baseline="-25000" dirty="0">
                <a:latin typeface="Times New Roman" pitchFamily="18" charset="0"/>
              </a:rPr>
              <a:t>0</a:t>
            </a:r>
            <a:r>
              <a:rPr lang="zh-CN" altLang="en-US" dirty="0">
                <a:latin typeface="Times New Roman" pitchFamily="18" charset="0"/>
              </a:rPr>
              <a:t>是一个非负整数。</a:t>
            </a:r>
          </a:p>
          <a:p>
            <a:pPr eaLnBrk="1" hangingPunct="1">
              <a:lnSpc>
                <a:spcPct val="120000"/>
              </a:lnSpc>
              <a:defRPr/>
            </a:pPr>
            <a:r>
              <a:rPr lang="zh-CN" altLang="en-US" dirty="0">
                <a:latin typeface="Times New Roman" pitchFamily="18" charset="0"/>
              </a:rPr>
              <a:t>如果一个序列的各项满足递推关系，这个</a:t>
            </a:r>
            <a:r>
              <a:rPr lang="zh-CN" altLang="en-US" dirty="0">
                <a:solidFill>
                  <a:srgbClr val="C00000"/>
                </a:solidFill>
                <a:effectLst>
                  <a:outerShdw blurRad="38100" dist="38100" dir="2700000" algn="tl">
                    <a:srgbClr val="C0C0C0"/>
                  </a:outerShdw>
                </a:effectLst>
                <a:latin typeface="Times New Roman" pitchFamily="18" charset="0"/>
              </a:rPr>
              <a:t>序列</a:t>
            </a:r>
            <a:r>
              <a:rPr lang="zh-CN" altLang="en-US" dirty="0">
                <a:effectLst>
                  <a:outerShdw blurRad="38100" dist="38100" dir="2700000" algn="tl">
                    <a:srgbClr val="C0C0C0"/>
                  </a:outerShdw>
                </a:effectLst>
                <a:latin typeface="Times New Roman" pitchFamily="18" charset="0"/>
              </a:rPr>
              <a:t>就</a:t>
            </a:r>
            <a:r>
              <a:rPr lang="zh-CN" altLang="en-US" dirty="0">
                <a:solidFill>
                  <a:schemeClr val="tx2"/>
                </a:solidFill>
                <a:effectLst>
                  <a:outerShdw blurRad="38100" dist="38100" dir="2700000" algn="tl">
                    <a:srgbClr val="C0C0C0"/>
                  </a:outerShdw>
                </a:effectLst>
                <a:latin typeface="Times New Roman" pitchFamily="18" charset="0"/>
              </a:rPr>
              <a:t>叫做</a:t>
            </a:r>
            <a:r>
              <a:rPr lang="zh-CN" altLang="en-US" dirty="0">
                <a:solidFill>
                  <a:srgbClr val="C00000"/>
                </a:solidFill>
                <a:effectLst>
                  <a:outerShdw blurRad="38100" dist="38100" dir="2700000" algn="tl">
                    <a:srgbClr val="C0C0C0"/>
                  </a:outerShdw>
                </a:effectLst>
                <a:latin typeface="Times New Roman" pitchFamily="18" charset="0"/>
              </a:rPr>
              <a:t>递推关系的解</a:t>
            </a:r>
            <a:r>
              <a:rPr lang="zh-CN" altLang="en-US" dirty="0">
                <a:latin typeface="Times New Roman" pitchFamily="18" charset="0"/>
              </a:rPr>
              <a:t>。</a:t>
            </a:r>
          </a:p>
          <a:p>
            <a:pPr eaLnBrk="1" hangingPunct="1">
              <a:lnSpc>
                <a:spcPct val="120000"/>
              </a:lnSpc>
              <a:buFont typeface="Wingdings" pitchFamily="2" charset="2"/>
              <a:buNone/>
              <a:defRPr/>
            </a:pPr>
            <a:endParaRPr lang="en-US" altLang="zh-CN" dirty="0">
              <a:latin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2"/>
          <p:cNvSpPr>
            <a:spLocks noChangeArrowheads="1"/>
          </p:cNvSpPr>
          <p:nvPr/>
        </p:nvSpPr>
        <p:spPr bwMode="auto">
          <a:xfrm>
            <a:off x="1703512" y="4005064"/>
            <a:ext cx="7898898" cy="946150"/>
          </a:xfrm>
          <a:prstGeom prst="rect">
            <a:avLst/>
          </a:prstGeom>
          <a:noFill/>
          <a:ln w="9525">
            <a:noFill/>
            <a:miter lim="800000"/>
            <a:headEnd/>
            <a:tailEnd/>
          </a:ln>
        </p:spPr>
        <p:txBody>
          <a:bodyPr wrap="square" anchor="ctr">
            <a:spAutoFit/>
          </a:bodyPr>
          <a:lstStyle/>
          <a:p>
            <a:r>
              <a:rPr lang="zh-CN" altLang="en-US" i="0" dirty="0">
                <a:cs typeface="Times New Roman" pitchFamily="18" charset="0"/>
              </a:rPr>
              <a:t>根据前面的分析，可知该递推关系的通解为</a:t>
            </a:r>
          </a:p>
          <a:p>
            <a:pPr eaLnBrk="0" hangingPunct="0"/>
            <a:r>
              <a:rPr lang="zh-CN" altLang="en-US" i="0" dirty="0">
                <a:cs typeface="Times New Roman" pitchFamily="18" charset="0"/>
              </a:rPr>
              <a:t>              </a:t>
            </a:r>
          </a:p>
        </p:txBody>
      </p:sp>
      <p:sp>
        <p:nvSpPr>
          <p:cNvPr id="15370" name="Rectangle 3"/>
          <p:cNvSpPr>
            <a:spLocks noChangeArrowheads="1"/>
          </p:cNvSpPr>
          <p:nvPr/>
        </p:nvSpPr>
        <p:spPr bwMode="auto">
          <a:xfrm>
            <a:off x="983433" y="2188602"/>
            <a:ext cx="9505055" cy="1600438"/>
          </a:xfrm>
          <a:prstGeom prst="rect">
            <a:avLst/>
          </a:prstGeom>
          <a:noFill/>
          <a:ln w="9525">
            <a:noFill/>
            <a:miter lim="800000"/>
            <a:headEnd/>
            <a:tailEnd/>
          </a:ln>
        </p:spPr>
        <p:txBody>
          <a:bodyPr wrap="square" anchor="ctr">
            <a:spAutoFit/>
          </a:bodyPr>
          <a:lstStyle/>
          <a:p>
            <a:r>
              <a:rPr lang="zh-CN" altLang="en-US" i="0" dirty="0">
                <a:cs typeface="Times New Roman" pitchFamily="18" charset="0"/>
              </a:rPr>
              <a:t>解：相应的特征方程为</a:t>
            </a:r>
            <a:r>
              <a:rPr lang="en-US" altLang="zh-CN" i="0" dirty="0">
                <a:cs typeface="Times New Roman" pitchFamily="18" charset="0"/>
              </a:rPr>
              <a:t>r=2</a:t>
            </a:r>
            <a:r>
              <a:rPr lang="zh-CN" altLang="en-US" i="0" dirty="0">
                <a:cs typeface="Times New Roman" pitchFamily="18" charset="0"/>
              </a:rPr>
              <a:t>，故齐次解为</a:t>
            </a:r>
            <a:r>
              <a:rPr lang="en-US" altLang="zh-CN" i="0" dirty="0">
                <a:cs typeface="Times New Roman" pitchFamily="18" charset="0"/>
              </a:rPr>
              <a:t>c 2</a:t>
            </a:r>
            <a:r>
              <a:rPr lang="en-US" altLang="zh-CN" i="0" baseline="30000" dirty="0">
                <a:cs typeface="Times New Roman" pitchFamily="18" charset="0"/>
              </a:rPr>
              <a:t>n</a:t>
            </a:r>
            <a:r>
              <a:rPr lang="zh-CN" altLang="en-US" i="0" dirty="0">
                <a:cs typeface="Times New Roman" pitchFamily="18" charset="0"/>
              </a:rPr>
              <a:t>。</a:t>
            </a:r>
          </a:p>
          <a:p>
            <a:pPr>
              <a:lnSpc>
                <a:spcPct val="150000"/>
              </a:lnSpc>
            </a:pPr>
            <a:r>
              <a:rPr lang="zh-CN" altLang="en-US" i="0" dirty="0">
                <a:cs typeface="Times New Roman" pitchFamily="18" charset="0"/>
              </a:rPr>
              <a:t>        设非齐次特解为</a:t>
            </a:r>
            <a:r>
              <a:rPr lang="en-US" altLang="zh-CN" i="0" dirty="0">
                <a:cs typeface="Times New Roman" pitchFamily="18" charset="0"/>
              </a:rPr>
              <a:t>b</a:t>
            </a:r>
            <a:r>
              <a:rPr lang="zh-CN" altLang="en-US" i="0" dirty="0">
                <a:cs typeface="Times New Roman" pitchFamily="18" charset="0"/>
              </a:rPr>
              <a:t>，代入原递推关系，得</a:t>
            </a:r>
          </a:p>
          <a:p>
            <a:pPr eaLnBrk="0" hangingPunct="0"/>
            <a:r>
              <a:rPr lang="zh-CN" altLang="en-US" i="0" dirty="0">
                <a:cs typeface="Times New Roman" pitchFamily="18" charset="0"/>
              </a:rPr>
              <a:t>                 </a:t>
            </a:r>
          </a:p>
        </p:txBody>
      </p:sp>
      <p:graphicFrame>
        <p:nvGraphicFramePr>
          <p:cNvPr id="15362" name="Object 2"/>
          <p:cNvGraphicFramePr>
            <a:graphicFrameLocks noChangeAspect="1"/>
          </p:cNvGraphicFramePr>
          <p:nvPr>
            <p:extLst>
              <p:ext uri="{D42A27DB-BD31-4B8C-83A1-F6EECF244321}">
                <p14:modId xmlns:p14="http://schemas.microsoft.com/office/powerpoint/2010/main" val="3001043648"/>
              </p:ext>
            </p:extLst>
          </p:nvPr>
        </p:nvGraphicFramePr>
        <p:xfrm>
          <a:off x="4582964" y="1244997"/>
          <a:ext cx="3097212" cy="1031875"/>
        </p:xfrm>
        <a:graphic>
          <a:graphicData uri="http://schemas.openxmlformats.org/presentationml/2006/ole">
            <mc:AlternateContent xmlns:mc="http://schemas.openxmlformats.org/markup-compatibility/2006">
              <mc:Choice xmlns:v="urn:schemas-microsoft-com:vml" Requires="v">
                <p:oleObj spid="_x0000_s17452" name="公式" r:id="rId4" imgW="1371600" imgH="457200" progId="Equation.3">
                  <p:embed/>
                </p:oleObj>
              </mc:Choice>
              <mc:Fallback>
                <p:oleObj name="公式" r:id="rId4" imgW="1371600" imgH="457200" progId="Equation.3">
                  <p:embed/>
                  <p:pic>
                    <p:nvPicPr>
                      <p:cNvPr id="1536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2964" y="1244997"/>
                        <a:ext cx="3097212"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3"/>
          <p:cNvGraphicFramePr>
            <a:graphicFrameLocks noChangeAspect="1"/>
          </p:cNvGraphicFramePr>
          <p:nvPr>
            <p:extLst>
              <p:ext uri="{D42A27DB-BD31-4B8C-83A1-F6EECF244321}">
                <p14:modId xmlns:p14="http://schemas.microsoft.com/office/powerpoint/2010/main" val="459497749"/>
              </p:ext>
            </p:extLst>
          </p:nvPr>
        </p:nvGraphicFramePr>
        <p:xfrm>
          <a:off x="8040216" y="2838075"/>
          <a:ext cx="1568450" cy="466725"/>
        </p:xfrm>
        <a:graphic>
          <a:graphicData uri="http://schemas.openxmlformats.org/presentationml/2006/ole">
            <mc:AlternateContent xmlns:mc="http://schemas.openxmlformats.org/markup-compatibility/2006">
              <mc:Choice xmlns:v="urn:schemas-microsoft-com:vml" Requires="v">
                <p:oleObj spid="_x0000_s17453" name="公式" r:id="rId6" imgW="609480" imgH="177480" progId="Equation.3">
                  <p:embed/>
                </p:oleObj>
              </mc:Choice>
              <mc:Fallback>
                <p:oleObj name="公式" r:id="rId6" imgW="609480" imgH="177480" progId="Equation.3">
                  <p:embed/>
                  <p:pic>
                    <p:nvPicPr>
                      <p:cNvPr id="1536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0216" y="2838075"/>
                        <a:ext cx="156845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4"/>
          <p:cNvGraphicFramePr>
            <a:graphicFrameLocks noChangeAspect="1"/>
          </p:cNvGraphicFramePr>
          <p:nvPr>
            <p:extLst>
              <p:ext uri="{D42A27DB-BD31-4B8C-83A1-F6EECF244321}">
                <p14:modId xmlns:p14="http://schemas.microsoft.com/office/powerpoint/2010/main" val="3155627171"/>
              </p:ext>
            </p:extLst>
          </p:nvPr>
        </p:nvGraphicFramePr>
        <p:xfrm>
          <a:off x="3647728" y="3405436"/>
          <a:ext cx="1079500" cy="455612"/>
        </p:xfrm>
        <a:graphic>
          <a:graphicData uri="http://schemas.openxmlformats.org/presentationml/2006/ole">
            <mc:AlternateContent xmlns:mc="http://schemas.openxmlformats.org/markup-compatibility/2006">
              <mc:Choice xmlns:v="urn:schemas-microsoft-com:vml" Requires="v">
                <p:oleObj spid="_x0000_s17454" name="公式" r:id="rId8" imgW="431238" imgH="177569" progId="Equation.3">
                  <p:embed/>
                </p:oleObj>
              </mc:Choice>
              <mc:Fallback>
                <p:oleObj name="公式" r:id="rId8" imgW="431238" imgH="177569" progId="Equation.3">
                  <p:embed/>
                  <p:pic>
                    <p:nvPicPr>
                      <p:cNvPr id="1536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7728" y="3405436"/>
                        <a:ext cx="1079500"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5"/>
          <p:cNvGraphicFramePr>
            <a:graphicFrameLocks noChangeAspect="1"/>
          </p:cNvGraphicFramePr>
          <p:nvPr/>
        </p:nvGraphicFramePr>
        <p:xfrm>
          <a:off x="4791076" y="4454526"/>
          <a:ext cx="2447925" cy="593725"/>
        </p:xfrm>
        <a:graphic>
          <a:graphicData uri="http://schemas.openxmlformats.org/presentationml/2006/ole">
            <mc:AlternateContent xmlns:mc="http://schemas.openxmlformats.org/markup-compatibility/2006">
              <mc:Choice xmlns:v="urn:schemas-microsoft-com:vml" Requires="v">
                <p:oleObj spid="_x0000_s17455" name="公式" r:id="rId10" imgW="939800" imgH="228600" progId="Equation.3">
                  <p:embed/>
                </p:oleObj>
              </mc:Choice>
              <mc:Fallback>
                <p:oleObj name="公式" r:id="rId10" imgW="939800" imgH="228600" progId="Equation.3">
                  <p:embed/>
                  <p:pic>
                    <p:nvPicPr>
                      <p:cNvPr id="1536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91076" y="4454526"/>
                        <a:ext cx="244792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6"/>
          <p:cNvGraphicFramePr>
            <a:graphicFrameLocks noChangeAspect="1"/>
          </p:cNvGraphicFramePr>
          <p:nvPr>
            <p:extLst>
              <p:ext uri="{D42A27DB-BD31-4B8C-83A1-F6EECF244321}">
                <p14:modId xmlns:p14="http://schemas.microsoft.com/office/powerpoint/2010/main" val="1263550768"/>
              </p:ext>
            </p:extLst>
          </p:nvPr>
        </p:nvGraphicFramePr>
        <p:xfrm>
          <a:off x="3288895" y="5320420"/>
          <a:ext cx="1295400" cy="431800"/>
        </p:xfrm>
        <a:graphic>
          <a:graphicData uri="http://schemas.openxmlformats.org/presentationml/2006/ole">
            <mc:AlternateContent xmlns:mc="http://schemas.openxmlformats.org/markup-compatibility/2006">
              <mc:Choice xmlns:v="urn:schemas-microsoft-com:vml" Requires="v">
                <p:oleObj spid="_x0000_s17456" name="公式" r:id="rId12" imgW="596641" imgH="203112" progId="Equation.3">
                  <p:embed/>
                </p:oleObj>
              </mc:Choice>
              <mc:Fallback>
                <p:oleObj name="公式" r:id="rId12" imgW="596641" imgH="203112" progId="Equation.3">
                  <p:embed/>
                  <p:pic>
                    <p:nvPicPr>
                      <p:cNvPr id="15366"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88895" y="5320420"/>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7" name="Object 7"/>
          <p:cNvGraphicFramePr>
            <a:graphicFrameLocks noChangeAspect="1"/>
          </p:cNvGraphicFramePr>
          <p:nvPr>
            <p:extLst>
              <p:ext uri="{D42A27DB-BD31-4B8C-83A1-F6EECF244321}">
                <p14:modId xmlns:p14="http://schemas.microsoft.com/office/powerpoint/2010/main" val="1020676573"/>
              </p:ext>
            </p:extLst>
          </p:nvPr>
        </p:nvGraphicFramePr>
        <p:xfrm>
          <a:off x="5270540" y="5315944"/>
          <a:ext cx="719137" cy="363537"/>
        </p:xfrm>
        <a:graphic>
          <a:graphicData uri="http://schemas.openxmlformats.org/presentationml/2006/ole">
            <mc:AlternateContent xmlns:mc="http://schemas.openxmlformats.org/markup-compatibility/2006">
              <mc:Choice xmlns:v="urn:schemas-microsoft-com:vml" Requires="v">
                <p:oleObj spid="_x0000_s17457" name="公式" r:id="rId14" imgW="355320" imgH="177480" progId="Equation.3">
                  <p:embed/>
                </p:oleObj>
              </mc:Choice>
              <mc:Fallback>
                <p:oleObj name="公式" r:id="rId14" imgW="355320" imgH="177480" progId="Equation.3">
                  <p:embed/>
                  <p:pic>
                    <p:nvPicPr>
                      <p:cNvPr id="15367"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70540" y="5315944"/>
                        <a:ext cx="719137"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8" name="Object 8"/>
          <p:cNvGraphicFramePr>
            <a:graphicFrameLocks noChangeAspect="1"/>
          </p:cNvGraphicFramePr>
          <p:nvPr>
            <p:extLst>
              <p:ext uri="{D42A27DB-BD31-4B8C-83A1-F6EECF244321}">
                <p14:modId xmlns:p14="http://schemas.microsoft.com/office/powerpoint/2010/main" val="1546508900"/>
              </p:ext>
            </p:extLst>
          </p:nvPr>
        </p:nvGraphicFramePr>
        <p:xfrm>
          <a:off x="2567608" y="5815752"/>
          <a:ext cx="1944688" cy="514350"/>
        </p:xfrm>
        <a:graphic>
          <a:graphicData uri="http://schemas.openxmlformats.org/presentationml/2006/ole">
            <mc:AlternateContent xmlns:mc="http://schemas.openxmlformats.org/markup-compatibility/2006">
              <mc:Choice xmlns:v="urn:schemas-microsoft-com:vml" Requires="v">
                <p:oleObj spid="_x0000_s17458" name="公式" r:id="rId16" imgW="863280" imgH="228600" progId="Equation.3">
                  <p:embed/>
                </p:oleObj>
              </mc:Choice>
              <mc:Fallback>
                <p:oleObj name="公式" r:id="rId16" imgW="863280" imgH="228600" progId="Equation.3">
                  <p:embed/>
                  <p:pic>
                    <p:nvPicPr>
                      <p:cNvPr id="15368"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67608" y="5815752"/>
                        <a:ext cx="194468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1" name="Rectangle 11"/>
          <p:cNvSpPr>
            <a:spLocks noChangeArrowheads="1"/>
          </p:cNvSpPr>
          <p:nvPr/>
        </p:nvSpPr>
        <p:spPr bwMode="auto">
          <a:xfrm>
            <a:off x="623392" y="329283"/>
            <a:ext cx="7448550" cy="579437"/>
          </a:xfrm>
          <a:prstGeom prst="rect">
            <a:avLst/>
          </a:prstGeom>
          <a:noFill/>
          <a:ln w="9525">
            <a:noFill/>
            <a:miter lim="800000"/>
            <a:headEnd/>
            <a:tailEnd/>
          </a:ln>
        </p:spPr>
        <p:txBody>
          <a:bodyPr wrap="square" anchor="ctr">
            <a:spAutoFit/>
          </a:bodyPr>
          <a:lstStyle/>
          <a:p>
            <a:r>
              <a:rPr lang="zh-CN" altLang="en-US" sz="3200" b="1" i="0" dirty="0">
                <a:solidFill>
                  <a:schemeClr val="bg1"/>
                </a:solidFill>
              </a:rPr>
              <a:t>练习  求</a:t>
            </a:r>
            <a:r>
              <a:rPr lang="en-US" altLang="zh-CN" sz="3200" b="1" i="0" dirty="0">
                <a:solidFill>
                  <a:schemeClr val="bg1"/>
                </a:solidFill>
              </a:rPr>
              <a:t>Hanoi</a:t>
            </a:r>
            <a:r>
              <a:rPr lang="zh-CN" altLang="en-US" sz="3200" b="1" i="0" dirty="0">
                <a:solidFill>
                  <a:schemeClr val="bg1"/>
                </a:solidFill>
              </a:rPr>
              <a:t>塔问题满足的递推关系</a:t>
            </a:r>
            <a:r>
              <a:rPr lang="zh-CN" altLang="en-US" sz="3200" i="0" dirty="0">
                <a:solidFill>
                  <a:schemeClr val="bg1"/>
                </a:solidFill>
              </a:rPr>
              <a:t>            </a:t>
            </a:r>
          </a:p>
        </p:txBody>
      </p:sp>
      <p:sp>
        <p:nvSpPr>
          <p:cNvPr id="15372" name="Rectangle 12"/>
          <p:cNvSpPr>
            <a:spLocks noChangeArrowheads="1"/>
          </p:cNvSpPr>
          <p:nvPr/>
        </p:nvSpPr>
        <p:spPr bwMode="auto">
          <a:xfrm>
            <a:off x="1703512" y="3356992"/>
            <a:ext cx="2233083" cy="523220"/>
          </a:xfrm>
          <a:prstGeom prst="rect">
            <a:avLst/>
          </a:prstGeom>
          <a:noFill/>
          <a:ln w="9525">
            <a:noFill/>
            <a:miter lim="800000"/>
            <a:headEnd/>
            <a:tailEnd/>
          </a:ln>
        </p:spPr>
        <p:txBody>
          <a:bodyPr wrap="square" anchor="ctr">
            <a:spAutoFit/>
          </a:bodyPr>
          <a:lstStyle/>
          <a:p>
            <a:r>
              <a:rPr lang="zh-CN" altLang="en-US" i="0" dirty="0">
                <a:cs typeface="Times New Roman" pitchFamily="18" charset="0"/>
              </a:rPr>
              <a:t>所以特解为</a:t>
            </a:r>
          </a:p>
        </p:txBody>
      </p:sp>
      <p:sp>
        <p:nvSpPr>
          <p:cNvPr id="15373" name="Rectangle 13"/>
          <p:cNvSpPr>
            <a:spLocks noChangeArrowheads="1"/>
          </p:cNvSpPr>
          <p:nvPr/>
        </p:nvSpPr>
        <p:spPr bwMode="auto">
          <a:xfrm>
            <a:off x="1703512" y="5219527"/>
            <a:ext cx="1828382" cy="519113"/>
          </a:xfrm>
          <a:prstGeom prst="rect">
            <a:avLst/>
          </a:prstGeom>
          <a:noFill/>
          <a:ln w="9525">
            <a:noFill/>
            <a:miter lim="800000"/>
            <a:headEnd/>
            <a:tailEnd/>
          </a:ln>
        </p:spPr>
        <p:txBody>
          <a:bodyPr wrap="square" anchor="ctr">
            <a:spAutoFit/>
          </a:bodyPr>
          <a:lstStyle/>
          <a:p>
            <a:r>
              <a:rPr lang="zh-CN" altLang="en-US" i="0">
                <a:cs typeface="Times New Roman" pitchFamily="18" charset="0"/>
              </a:rPr>
              <a:t>代入初值</a:t>
            </a:r>
          </a:p>
        </p:txBody>
      </p:sp>
      <p:sp>
        <p:nvSpPr>
          <p:cNvPr id="15374" name="Rectangle 14"/>
          <p:cNvSpPr>
            <a:spLocks noChangeArrowheads="1"/>
          </p:cNvSpPr>
          <p:nvPr/>
        </p:nvSpPr>
        <p:spPr bwMode="auto">
          <a:xfrm>
            <a:off x="4656262" y="5219527"/>
            <a:ext cx="614278" cy="519113"/>
          </a:xfrm>
          <a:prstGeom prst="rect">
            <a:avLst/>
          </a:prstGeom>
          <a:noFill/>
          <a:ln w="9525">
            <a:noFill/>
            <a:miter lim="800000"/>
            <a:headEnd/>
            <a:tailEnd/>
          </a:ln>
        </p:spPr>
        <p:txBody>
          <a:bodyPr wrap="square" anchor="ctr">
            <a:spAutoFit/>
          </a:bodyPr>
          <a:lstStyle/>
          <a:p>
            <a:r>
              <a:rPr lang="zh-CN" altLang="en-US" i="0" dirty="0">
                <a:cs typeface="Times New Roman" pitchFamily="18" charset="0"/>
              </a:rPr>
              <a:t>得</a:t>
            </a:r>
          </a:p>
        </p:txBody>
      </p:sp>
      <p:sp>
        <p:nvSpPr>
          <p:cNvPr id="15375" name="Rectangle 15"/>
          <p:cNvSpPr>
            <a:spLocks noChangeArrowheads="1"/>
          </p:cNvSpPr>
          <p:nvPr/>
        </p:nvSpPr>
        <p:spPr bwMode="auto">
          <a:xfrm>
            <a:off x="1703512" y="5805264"/>
            <a:ext cx="1727206" cy="523220"/>
          </a:xfrm>
          <a:prstGeom prst="rect">
            <a:avLst/>
          </a:prstGeom>
          <a:noFill/>
          <a:ln w="9525">
            <a:noFill/>
            <a:miter lim="800000"/>
            <a:headEnd/>
            <a:tailEnd/>
          </a:ln>
        </p:spPr>
        <p:txBody>
          <a:bodyPr wrap="square" anchor="ctr">
            <a:spAutoFit/>
          </a:bodyPr>
          <a:lstStyle/>
          <a:p>
            <a:r>
              <a:rPr lang="zh-CN" altLang="en-US" i="0" dirty="0">
                <a:cs typeface="Times New Roman" pitchFamily="18" charset="0"/>
              </a:rPr>
              <a:t>所以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7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36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36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53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7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37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 grpId="0"/>
      <p:bldP spid="15370" grpId="0"/>
      <p:bldP spid="15372" grpId="0"/>
      <p:bldP spid="15373" grpId="0"/>
      <p:bldP spid="15374" grpId="0"/>
      <p:bldP spid="1537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dirty="0"/>
              <a:t>4.3 </a:t>
            </a:r>
            <a:r>
              <a:rPr lang="zh-CN" altLang="en-US" dirty="0"/>
              <a:t>分治算法和递推关系</a:t>
            </a:r>
          </a:p>
        </p:txBody>
      </p:sp>
      <p:sp>
        <p:nvSpPr>
          <p:cNvPr id="19459" name="Rectangle 3"/>
          <p:cNvSpPr>
            <a:spLocks noGrp="1" noChangeArrowheads="1"/>
          </p:cNvSpPr>
          <p:nvPr>
            <p:ph type="body" idx="1"/>
          </p:nvPr>
        </p:nvSpPr>
        <p:spPr>
          <a:xfrm>
            <a:off x="749301" y="1600200"/>
            <a:ext cx="10891315" cy="5105400"/>
          </a:xfrm>
        </p:spPr>
        <p:txBody>
          <a:bodyPr/>
          <a:lstStyle/>
          <a:p>
            <a:pPr>
              <a:lnSpc>
                <a:spcPct val="120000"/>
              </a:lnSpc>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分治算法</a:t>
            </a:r>
            <a:endPar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30000"/>
              </a:lnSpc>
              <a:spcBef>
                <a:spcPts val="600"/>
              </a:spcBef>
              <a:defRPr/>
            </a:pPr>
            <a:r>
              <a:rPr lang="zh-CN" altLang="en-US" dirty="0">
                <a:effectLst>
                  <a:outerShdw blurRad="38100" dist="38100" dir="2700000" algn="tl">
                    <a:srgbClr val="000000">
                      <a:alpha val="43137"/>
                    </a:srgbClr>
                  </a:outerShdw>
                </a:effectLst>
                <a:latin typeface="Times New Roman" pitchFamily="18" charset="0"/>
                <a:cs typeface="Times New Roman" pitchFamily="18" charset="0"/>
              </a:rPr>
              <a:t>许多递归算法把一个给定输入的问题划分成一个或多个小问题。连续施用这种划分直到可以很快地找到这些较小问题的解，这种算法即为分治算法</a:t>
            </a:r>
            <a:endParaRPr lang="en-US" altLang="zh-CN" dirty="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30000"/>
              </a:lnSpc>
              <a:spcBef>
                <a:spcPts val="600"/>
              </a:spcBef>
              <a:defRPr/>
            </a:pPr>
            <a:r>
              <a:rPr lang="zh-CN" altLang="en-US" dirty="0">
                <a:latin typeface="Times New Roman" pitchFamily="18" charset="0"/>
                <a:cs typeface="Times New Roman" pitchFamily="18" charset="0"/>
              </a:rPr>
              <a:t>例如：二分检索、归并排序、整数的快速乘法</a:t>
            </a:r>
            <a:endParaRPr lang="en-US" altLang="zh-CN" dirty="0">
              <a:latin typeface="Times New Roman" pitchFamily="18" charset="0"/>
              <a:cs typeface="Times New Roman" pitchFamily="18" charset="0"/>
            </a:endParaRPr>
          </a:p>
          <a:p>
            <a:pPr lvl="1">
              <a:lnSpc>
                <a:spcPct val="130000"/>
              </a:lnSpc>
              <a:spcBef>
                <a:spcPts val="600"/>
              </a:spcBef>
              <a:defRPr/>
            </a:pPr>
            <a:r>
              <a:rPr lang="zh-CN" alt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这些算法的计算复杂性可以用递推关系来分析。</a:t>
            </a:r>
            <a:endPar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dirty="0"/>
              <a:t>4.3 </a:t>
            </a:r>
            <a:r>
              <a:rPr lang="zh-CN" altLang="en-US" dirty="0"/>
              <a:t>分治算法和递推关系</a:t>
            </a:r>
          </a:p>
        </p:txBody>
      </p:sp>
      <p:pic>
        <p:nvPicPr>
          <p:cNvPr id="193538" name="Picture 2"/>
          <p:cNvPicPr>
            <a:picLocks noChangeAspect="1" noChangeArrowheads="1"/>
          </p:cNvPicPr>
          <p:nvPr/>
        </p:nvPicPr>
        <p:blipFill>
          <a:blip r:embed="rId3"/>
          <a:srcRect/>
          <a:stretch>
            <a:fillRect/>
          </a:stretch>
        </p:blipFill>
        <p:spPr bwMode="auto">
          <a:xfrm>
            <a:off x="3431704" y="1283271"/>
            <a:ext cx="5257800" cy="5458097"/>
          </a:xfrm>
          <a:prstGeom prst="rect">
            <a:avLst/>
          </a:prstGeom>
          <a:noFill/>
          <a:ln w="9525">
            <a:noFill/>
            <a:miter lim="800000"/>
            <a:headEnd/>
            <a:tailEnd/>
          </a:ln>
        </p:spPr>
      </p:pic>
      <p:sp>
        <p:nvSpPr>
          <p:cNvPr id="6" name="TextBox 5"/>
          <p:cNvSpPr txBox="1"/>
          <p:nvPr/>
        </p:nvSpPr>
        <p:spPr>
          <a:xfrm>
            <a:off x="1289720" y="1484784"/>
            <a:ext cx="2286000" cy="523220"/>
          </a:xfrm>
          <a:prstGeom prst="rect">
            <a:avLst/>
          </a:prstGeom>
          <a:noFill/>
        </p:spPr>
        <p:txBody>
          <a:bodyPr wrap="square" rtlCol="0">
            <a:spAutoFit/>
          </a:bodyPr>
          <a:lstStyle/>
          <a:p>
            <a:r>
              <a:rPr lang="zh-CN" altLang="en-US" i="0" dirty="0">
                <a:latin typeface="楷体_GB2312" pitchFamily="49" charset="-122"/>
                <a:ea typeface="楷体_GB2312" pitchFamily="49" charset="-122"/>
              </a:rPr>
              <a:t>归并排序：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t>4.3 </a:t>
            </a:r>
            <a:r>
              <a:rPr lang="zh-CN" altLang="en-US" dirty="0"/>
              <a:t>分治算法和递推关系</a:t>
            </a:r>
          </a:p>
        </p:txBody>
      </p:sp>
      <p:sp>
        <p:nvSpPr>
          <p:cNvPr id="19459" name="Rectangle 3"/>
          <p:cNvSpPr>
            <a:spLocks noGrp="1" noChangeArrowheads="1"/>
          </p:cNvSpPr>
          <p:nvPr>
            <p:ph type="body" idx="1"/>
          </p:nvPr>
        </p:nvSpPr>
        <p:spPr>
          <a:xfrm>
            <a:off x="911424" y="1347936"/>
            <a:ext cx="10597752" cy="5105400"/>
          </a:xfrm>
        </p:spPr>
        <p:txBody>
          <a:bodyPr/>
          <a:lstStyle/>
          <a:p>
            <a:pPr>
              <a:lnSpc>
                <a:spcPct val="120000"/>
              </a:lnSpc>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分治递推关系</a:t>
            </a:r>
            <a:endPar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20000"/>
              </a:lnSpc>
              <a:spcBef>
                <a:spcPts val="600"/>
              </a:spcBef>
              <a:defRPr/>
            </a:pPr>
            <a:r>
              <a:rPr lang="zh-CN" altLang="en-US" dirty="0">
                <a:effectLst>
                  <a:outerShdw blurRad="38100" dist="38100" dir="2700000" algn="tl">
                    <a:srgbClr val="000000">
                      <a:alpha val="43137"/>
                    </a:srgbClr>
                  </a:outerShdw>
                </a:effectLst>
                <a:latin typeface="Times New Roman" pitchFamily="18" charset="0"/>
                <a:cs typeface="Times New Roman" pitchFamily="18" charset="0"/>
              </a:rPr>
              <a:t>假设一个递归算法把一个规模为</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n</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的问题分成</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a</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个子问题，其中每个子问题的规模是</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n</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b</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a:t>
            </a:r>
            <a:endParaRPr lang="en-US" altLang="zh-CN" dirty="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20000"/>
              </a:lnSpc>
              <a:spcBef>
                <a:spcPts val="600"/>
              </a:spcBef>
              <a:defRPr/>
            </a:pPr>
            <a:r>
              <a:rPr lang="zh-CN" altLang="en-US" dirty="0">
                <a:effectLst>
                  <a:outerShdw blurRad="38100" dist="38100" dir="2700000" algn="tl">
                    <a:srgbClr val="000000">
                      <a:alpha val="43137"/>
                    </a:srgbClr>
                  </a:outerShdw>
                </a:effectLst>
                <a:latin typeface="Times New Roman" pitchFamily="18" charset="0"/>
                <a:cs typeface="Times New Roman" pitchFamily="18" charset="0"/>
              </a:rPr>
              <a:t>假设在把子问题的解组合成原来问题的解的算法处理步中需要总量为</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g</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n</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的额外运算。</a:t>
            </a:r>
            <a:endParaRPr lang="en-US" altLang="zh-CN" dirty="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20000"/>
              </a:lnSpc>
              <a:spcBef>
                <a:spcPts val="600"/>
              </a:spcBef>
              <a:defRPr/>
            </a:pPr>
            <a:r>
              <a:rPr lang="zh-CN" altLang="en-US" dirty="0">
                <a:effectLst>
                  <a:outerShdw blurRad="38100" dist="38100" dir="2700000" algn="tl">
                    <a:srgbClr val="000000">
                      <a:alpha val="43137"/>
                    </a:srgbClr>
                  </a:outerShdw>
                </a:effectLst>
                <a:latin typeface="Times New Roman" pitchFamily="18" charset="0"/>
                <a:cs typeface="Times New Roman" pitchFamily="18" charset="0"/>
              </a:rPr>
              <a:t>如果</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f</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n</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表示求解规模为</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n</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的问题所需的运算数，</a:t>
            </a:r>
            <a:endParaRPr lang="en-US" altLang="zh-CN" dirty="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20000"/>
              </a:lnSpc>
              <a:spcBef>
                <a:spcPts val="600"/>
              </a:spcBef>
              <a:defRPr/>
            </a:pPr>
            <a:r>
              <a:rPr lang="zh-CN" altLang="en-US" dirty="0">
                <a:effectLst>
                  <a:outerShdw blurRad="38100" dist="38100" dir="2700000" algn="tl">
                    <a:srgbClr val="000000">
                      <a:alpha val="43137"/>
                    </a:srgbClr>
                  </a:outerShdw>
                </a:effectLst>
                <a:latin typeface="Times New Roman" pitchFamily="18" charset="0"/>
                <a:cs typeface="Times New Roman" pitchFamily="18" charset="0"/>
              </a:rPr>
              <a:t>则得出</a:t>
            </a:r>
            <a:r>
              <a:rPr lang="en-US" altLang="zh-CN" i="1" dirty="0">
                <a:effectLst>
                  <a:outerShdw blurRad="38100" dist="38100" dir="2700000" algn="tl">
                    <a:srgbClr val="000000">
                      <a:alpha val="43137"/>
                    </a:srgbClr>
                  </a:outerShdw>
                </a:effectLst>
                <a:latin typeface="Times New Roman" pitchFamily="18" charset="0"/>
                <a:cs typeface="Times New Roman" pitchFamily="18" charset="0"/>
              </a:rPr>
              <a:t>f </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满足递推关系</a:t>
            </a:r>
            <a:endParaRPr lang="en-US" altLang="zh-CN" dirty="0">
              <a:effectLst>
                <a:outerShdw blurRad="38100" dist="38100" dir="2700000" algn="tl">
                  <a:srgbClr val="000000">
                    <a:alpha val="43137"/>
                  </a:srgbClr>
                </a:outerShdw>
              </a:effectLst>
              <a:latin typeface="Times New Roman" pitchFamily="18" charset="0"/>
              <a:cs typeface="Times New Roman" pitchFamily="18" charset="0"/>
            </a:endParaRPr>
          </a:p>
          <a:p>
            <a:pPr lvl="1" algn="ctr">
              <a:lnSpc>
                <a:spcPct val="120000"/>
              </a:lnSpc>
              <a:spcBef>
                <a:spcPts val="600"/>
              </a:spcBef>
              <a:buNone/>
              <a:defRPr/>
            </a:pPr>
            <a:r>
              <a:rPr lang="en-US" altLang="zh-CN"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 f</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g</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p>
          <a:p>
            <a:pPr lvl="1">
              <a:lnSpc>
                <a:spcPct val="120000"/>
              </a:lnSpc>
              <a:spcBef>
                <a:spcPts val="600"/>
              </a:spcBef>
              <a:defRPr/>
            </a:pPr>
            <a:r>
              <a:rPr lang="zh-CN" altLang="en-US" dirty="0">
                <a:effectLst>
                  <a:outerShdw blurRad="38100" dist="38100" dir="2700000" algn="tl">
                    <a:srgbClr val="000000">
                      <a:alpha val="43137"/>
                    </a:srgbClr>
                  </a:outerShdw>
                </a:effectLst>
                <a:latin typeface="Times New Roman" pitchFamily="18" charset="0"/>
                <a:cs typeface="Times New Roman" pitchFamily="18" charset="0"/>
              </a:rPr>
              <a:t>这就叫做</a:t>
            </a:r>
            <a:r>
              <a:rPr lang="zh-CN" alt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分治递推关系</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a:t>
            </a:r>
            <a:endParaRPr lang="en-US" altLang="zh-CN"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dirty="0"/>
              <a:t>4.3 </a:t>
            </a:r>
            <a:r>
              <a:rPr lang="zh-CN" altLang="en-US" dirty="0"/>
              <a:t>分治算法和递推关系</a:t>
            </a:r>
          </a:p>
        </p:txBody>
      </p:sp>
      <p:sp>
        <p:nvSpPr>
          <p:cNvPr id="19459" name="Rectangle 3"/>
          <p:cNvSpPr>
            <a:spLocks noGrp="1" noChangeArrowheads="1"/>
          </p:cNvSpPr>
          <p:nvPr>
            <p:ph type="body" idx="1"/>
          </p:nvPr>
        </p:nvSpPr>
        <p:spPr>
          <a:xfrm>
            <a:off x="911424" y="1268760"/>
            <a:ext cx="10441160" cy="5105400"/>
          </a:xfrm>
        </p:spPr>
        <p:txBody>
          <a:bodyPr/>
          <a:lstStyle/>
          <a:p>
            <a:pPr>
              <a:lnSpc>
                <a:spcPct val="120000"/>
              </a:lnSpc>
              <a:defRPr/>
            </a:pPr>
            <a:r>
              <a:rPr lang="zh-CN" altLang="en-US"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1   </a:t>
            </a:r>
            <a:r>
              <a:rPr lang="zh-CN" altLang="en-US"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二分搜索</a:t>
            </a:r>
            <a:endParaRPr lang="en-US" altLang="zh-CN"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20000"/>
              </a:lnSpc>
              <a:defRPr/>
            </a:pPr>
            <a:r>
              <a:rPr lang="zh-CN" altLang="en-US" dirty="0">
                <a:latin typeface="Times New Roman" pitchFamily="18" charset="0"/>
                <a:cs typeface="Times New Roman" pitchFamily="18" charset="0"/>
              </a:rPr>
              <a:t>二分搜索是把对某个元素在长度为</a:t>
            </a:r>
            <a:r>
              <a:rPr lang="en-US" altLang="zh-CN" i="1" dirty="0">
                <a:latin typeface="Times New Roman" pitchFamily="18" charset="0"/>
                <a:cs typeface="Times New Roman" pitchFamily="18" charset="0"/>
              </a:rPr>
              <a:t>n</a:t>
            </a:r>
            <a:r>
              <a:rPr lang="zh-CN" altLang="en-US" dirty="0">
                <a:latin typeface="Times New Roman" pitchFamily="18" charset="0"/>
                <a:cs typeface="Times New Roman" pitchFamily="18" charset="0"/>
              </a:rPr>
              <a:t>的搜索序列中的搜索转变成对同一元素在长度为</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的搜索序列中的二分检索。（ 规模为</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的问题已经被分解成规模为</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的问题）</a:t>
            </a:r>
            <a:endParaRPr lang="en-US" altLang="zh-CN" dirty="0">
              <a:latin typeface="Times New Roman" pitchFamily="18" charset="0"/>
              <a:cs typeface="Times New Roman" pitchFamily="18" charset="0"/>
            </a:endParaRPr>
          </a:p>
          <a:p>
            <a:pPr lvl="1">
              <a:defRPr/>
            </a:pPr>
            <a:r>
              <a:rPr lang="zh-CN" altLang="en-US" dirty="0">
                <a:latin typeface="Times New Roman" pitchFamily="18" charset="0"/>
                <a:cs typeface="Times New Roman" pitchFamily="18" charset="0"/>
              </a:rPr>
              <a:t>为执行这个分解需要</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次比较（一次为了确定要用到表的哪一半，另一次为了确定表是否还有项留下）</a:t>
            </a:r>
            <a:endParaRPr lang="en-US" altLang="zh-CN" dirty="0">
              <a:latin typeface="Times New Roman" pitchFamily="18" charset="0"/>
              <a:cs typeface="Times New Roman" pitchFamily="18" charset="0"/>
            </a:endParaRPr>
          </a:p>
          <a:p>
            <a:pPr lvl="1">
              <a:defRPr/>
            </a:pPr>
            <a:r>
              <a:rPr lang="zh-CN" altLang="en-US" dirty="0">
                <a:latin typeface="Times New Roman" pitchFamily="18" charset="0"/>
                <a:cs typeface="Times New Roman" pitchFamily="18" charset="0"/>
              </a:rPr>
              <a:t>如果</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是在规模为</a:t>
            </a:r>
            <a:r>
              <a:rPr lang="en-US" altLang="zh-CN" i="1" dirty="0">
                <a:latin typeface="Times New Roman" pitchFamily="18" charset="0"/>
                <a:cs typeface="Times New Roman" pitchFamily="18" charset="0"/>
              </a:rPr>
              <a:t>n</a:t>
            </a:r>
            <a:r>
              <a:rPr lang="zh-CN" altLang="en-US" dirty="0">
                <a:latin typeface="Times New Roman" pitchFamily="18" charset="0"/>
                <a:cs typeface="Times New Roman" pitchFamily="18" charset="0"/>
              </a:rPr>
              <a:t>的搜索序列搜索一个元素所需要的比较次数，则：</a:t>
            </a:r>
            <a:endParaRPr lang="en-US" altLang="zh-CN" dirty="0">
              <a:latin typeface="Times New Roman" pitchFamily="18" charset="0"/>
              <a:cs typeface="Times New Roman" pitchFamily="18" charset="0"/>
            </a:endParaRPr>
          </a:p>
          <a:p>
            <a:pPr lvl="1" algn="ctr">
              <a:buNone/>
              <a:defRPr/>
            </a:pPr>
            <a:r>
              <a:rPr lang="en-US" altLang="zh-CN" i="1" dirty="0">
                <a:solidFill>
                  <a:srgbClr val="C00000"/>
                </a:solidFill>
                <a:latin typeface="Times New Roman" pitchFamily="18" charset="0"/>
                <a:cs typeface="Times New Roman" pitchFamily="18" charset="0"/>
              </a:rPr>
              <a:t>f</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n</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 f</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n</a:t>
            </a:r>
            <a:r>
              <a:rPr lang="en-US" altLang="zh-CN" dirty="0">
                <a:solidFill>
                  <a:srgbClr val="C00000"/>
                </a:solidFill>
                <a:latin typeface="Times New Roman" pitchFamily="18" charset="0"/>
                <a:cs typeface="Times New Roman" pitchFamily="18" charset="0"/>
              </a:rPr>
              <a:t>/2)+2</a:t>
            </a:r>
            <a:endParaRPr lang="en-US" altLang="zh-C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animEffect transition="in" filter="dissolve">
                                      <p:cBhvr>
                                        <p:cTn id="15"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dirty="0"/>
              <a:t>4.3 </a:t>
            </a:r>
            <a:r>
              <a:rPr lang="zh-CN" altLang="en-US" dirty="0"/>
              <a:t>分治算法和递推关系</a:t>
            </a:r>
          </a:p>
        </p:txBody>
      </p:sp>
      <p:sp>
        <p:nvSpPr>
          <p:cNvPr id="19459" name="Rectangle 3"/>
          <p:cNvSpPr>
            <a:spLocks noGrp="1" noChangeArrowheads="1"/>
          </p:cNvSpPr>
          <p:nvPr>
            <p:ph type="body" idx="1"/>
          </p:nvPr>
        </p:nvSpPr>
        <p:spPr>
          <a:xfrm>
            <a:off x="911424" y="1340768"/>
            <a:ext cx="10632876" cy="5105400"/>
          </a:xfrm>
        </p:spPr>
        <p:txBody>
          <a:bodyPr/>
          <a:lstStyle/>
          <a:p>
            <a:pPr>
              <a:lnSpc>
                <a:spcPct val="120000"/>
              </a:lnSpc>
              <a:defRPr/>
            </a:pPr>
            <a:r>
              <a:rPr lang="zh-CN" altLang="en-US"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2   </a:t>
            </a:r>
            <a:r>
              <a:rPr lang="zh-CN" altLang="en-US"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找一个序列的最大和最小元素</a:t>
            </a:r>
            <a:endParaRPr lang="en-US" altLang="zh-CN"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20000"/>
              </a:lnSpc>
              <a:defRPr/>
            </a:pPr>
            <a:r>
              <a:rPr lang="zh-CN" altLang="en-US" dirty="0">
                <a:latin typeface="Times New Roman" pitchFamily="18" charset="0"/>
                <a:cs typeface="Times New Roman" pitchFamily="18" charset="0"/>
              </a:rPr>
              <a:t>如果</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 1</a:t>
            </a:r>
            <a:r>
              <a:rPr lang="zh-CN" altLang="en-US" dirty="0">
                <a:latin typeface="Times New Roman" pitchFamily="18" charset="0"/>
                <a:cs typeface="Times New Roman" pitchFamily="18" charset="0"/>
              </a:rPr>
              <a:t>，那么</a:t>
            </a:r>
            <a:r>
              <a:rPr lang="en-US" altLang="zh-CN" i="1"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就是最大和最小的元素</a:t>
            </a:r>
            <a:endParaRPr lang="en-US" altLang="zh-CN" dirty="0">
              <a:latin typeface="Times New Roman" pitchFamily="18" charset="0"/>
              <a:cs typeface="Times New Roman" pitchFamily="18" charset="0"/>
            </a:endParaRPr>
          </a:p>
          <a:p>
            <a:pPr lvl="1">
              <a:lnSpc>
                <a:spcPct val="120000"/>
              </a:lnSpc>
              <a:defRPr/>
            </a:pPr>
            <a:r>
              <a:rPr lang="zh-CN" altLang="en-US" dirty="0">
                <a:latin typeface="Times New Roman" pitchFamily="18" charset="0"/>
                <a:cs typeface="Times New Roman" pitchFamily="18" charset="0"/>
              </a:rPr>
              <a:t>如果</a:t>
            </a:r>
            <a:r>
              <a:rPr lang="en-US" altLang="zh-CN" i="1" dirty="0">
                <a:latin typeface="Times New Roman" pitchFamily="18" charset="0"/>
                <a:cs typeface="Times New Roman" pitchFamily="18" charset="0"/>
              </a:rPr>
              <a:t>n </a:t>
            </a:r>
            <a:r>
              <a:rPr lang="en-US" altLang="zh-CN" dirty="0">
                <a:latin typeface="Times New Roman" pitchFamily="18" charset="0"/>
                <a:cs typeface="Times New Roman" pitchFamily="18" charset="0"/>
              </a:rPr>
              <a:t>&gt; 1</a:t>
            </a:r>
            <a:r>
              <a:rPr lang="zh-CN" altLang="en-US" dirty="0">
                <a:latin typeface="Times New Roman" pitchFamily="18" charset="0"/>
                <a:cs typeface="Times New Roman" pitchFamily="18" charset="0"/>
              </a:rPr>
              <a:t>，把这个序列分成两个序列，问题就归约成查找两个较小序列的最大和最小元素</a:t>
            </a:r>
            <a:endParaRPr lang="en-US" altLang="zh-CN" dirty="0">
              <a:latin typeface="Times New Roman" pitchFamily="18" charset="0"/>
              <a:cs typeface="Times New Roman" pitchFamily="18" charset="0"/>
            </a:endParaRPr>
          </a:p>
          <a:p>
            <a:pPr lvl="1">
              <a:lnSpc>
                <a:spcPct val="120000"/>
              </a:lnSpc>
              <a:defRPr/>
            </a:pPr>
            <a:r>
              <a:rPr lang="zh-CN" altLang="en-US" dirty="0">
                <a:latin typeface="Times New Roman" pitchFamily="18" charset="0"/>
                <a:cs typeface="Times New Roman" pitchFamily="18" charset="0"/>
              </a:rPr>
              <a:t>比较两个较小集合的最大和最小元素，从而得到全体的最大和最小元素</a:t>
            </a:r>
            <a:endParaRPr lang="en-US" altLang="zh-CN" dirty="0">
              <a:latin typeface="Times New Roman" pitchFamily="18" charset="0"/>
              <a:cs typeface="Times New Roman" pitchFamily="18" charset="0"/>
            </a:endParaRPr>
          </a:p>
          <a:p>
            <a:pPr lvl="1">
              <a:lnSpc>
                <a:spcPct val="120000"/>
              </a:lnSpc>
              <a:defRPr/>
            </a:pPr>
            <a:r>
              <a:rPr lang="zh-CN" altLang="en-US" dirty="0">
                <a:latin typeface="Times New Roman" pitchFamily="18" charset="0"/>
                <a:cs typeface="Times New Roman" pitchFamily="18" charset="0"/>
              </a:rPr>
              <a:t>设</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是找</a:t>
            </a:r>
            <a:r>
              <a:rPr lang="en-US" altLang="zh-CN" i="1" dirty="0">
                <a:latin typeface="Times New Roman" pitchFamily="18" charset="0"/>
                <a:cs typeface="Times New Roman" pitchFamily="18" charset="0"/>
              </a:rPr>
              <a:t>n</a:t>
            </a:r>
            <a:r>
              <a:rPr lang="zh-CN" altLang="en-US" dirty="0">
                <a:latin typeface="Times New Roman" pitchFamily="18" charset="0"/>
                <a:cs typeface="Times New Roman" pitchFamily="18" charset="0"/>
              </a:rPr>
              <a:t>元素集合的最小和最大元素所需要的总的比较次数，则：</a:t>
            </a:r>
            <a:endParaRPr lang="en-US" altLang="zh-CN" dirty="0">
              <a:latin typeface="Times New Roman" pitchFamily="18" charset="0"/>
              <a:cs typeface="Times New Roman" pitchFamily="18" charset="0"/>
            </a:endParaRPr>
          </a:p>
          <a:p>
            <a:pPr lvl="1" algn="ctr">
              <a:lnSpc>
                <a:spcPct val="120000"/>
              </a:lnSpc>
              <a:buNone/>
              <a:defRPr/>
            </a:pPr>
            <a:r>
              <a:rPr lang="en-US" altLang="zh-CN" i="1" dirty="0">
                <a:solidFill>
                  <a:srgbClr val="C00000"/>
                </a:solidFill>
                <a:latin typeface="Times New Roman" pitchFamily="18" charset="0"/>
                <a:cs typeface="Times New Roman" pitchFamily="18" charset="0"/>
              </a:rPr>
              <a:t>f</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n</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 </a:t>
            </a:r>
            <a:r>
              <a:rPr lang="en-US" altLang="zh-CN" dirty="0">
                <a:solidFill>
                  <a:srgbClr val="C00000"/>
                </a:solidFill>
                <a:latin typeface="Times New Roman" pitchFamily="18" charset="0"/>
                <a:cs typeface="Times New Roman" pitchFamily="18" charset="0"/>
              </a:rPr>
              <a:t>2</a:t>
            </a:r>
            <a:r>
              <a:rPr lang="en-US" altLang="zh-CN" i="1" dirty="0">
                <a:solidFill>
                  <a:srgbClr val="C00000"/>
                </a:solidFill>
                <a:latin typeface="Times New Roman" pitchFamily="18" charset="0"/>
                <a:cs typeface="Times New Roman" pitchFamily="18" charset="0"/>
              </a:rPr>
              <a:t>f</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n</a:t>
            </a:r>
            <a:r>
              <a:rPr lang="en-US" altLang="zh-CN" dirty="0">
                <a:solidFill>
                  <a:srgbClr val="C00000"/>
                </a:solidFill>
                <a:latin typeface="Times New Roman" pitchFamily="18" charset="0"/>
                <a:cs typeface="Times New Roman" pitchFamily="18" charset="0"/>
              </a:rPr>
              <a:t>/2)+2</a:t>
            </a:r>
            <a:endParaRPr lang="en-US" altLang="zh-C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randombar(horizont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randombar(horizontal)">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randombar(horizontal)">
                                      <p:cBhvr>
                                        <p:cTn id="17" dur="500"/>
                                        <p:tgtEl>
                                          <p:spTgt spid="1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randombar(horizontal)">
                                      <p:cBhvr>
                                        <p:cTn id="22" dur="500"/>
                                        <p:tgtEl>
                                          <p:spTgt spid="19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Effect transition="in" filter="randombar(horizontal)">
                                      <p:cBhvr>
                                        <p:cTn id="27"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dirty="0"/>
              <a:t>4.3 </a:t>
            </a:r>
            <a:r>
              <a:rPr lang="zh-CN" altLang="en-US" dirty="0"/>
              <a:t>分治算法和递推关系</a:t>
            </a:r>
          </a:p>
        </p:txBody>
      </p:sp>
      <p:sp>
        <p:nvSpPr>
          <p:cNvPr id="19459" name="Rectangle 3"/>
          <p:cNvSpPr>
            <a:spLocks noGrp="1" noChangeArrowheads="1"/>
          </p:cNvSpPr>
          <p:nvPr>
            <p:ph type="body" idx="1"/>
          </p:nvPr>
        </p:nvSpPr>
        <p:spPr>
          <a:xfrm>
            <a:off x="839416" y="1412776"/>
            <a:ext cx="10453736" cy="5105400"/>
          </a:xfrm>
        </p:spPr>
        <p:txBody>
          <a:bodyPr/>
          <a:lstStyle/>
          <a:p>
            <a:pPr>
              <a:lnSpc>
                <a:spcPct val="120000"/>
              </a:lnSpc>
              <a:defRPr/>
            </a:pPr>
            <a:r>
              <a:rPr lang="zh-CN" altLang="en-US"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3  </a:t>
            </a:r>
            <a:r>
              <a:rPr lang="zh-CN" altLang="en-US"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归并排序</a:t>
            </a:r>
            <a:endParaRPr lang="en-US" altLang="zh-CN"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20000"/>
              </a:lnSpc>
              <a:defRPr/>
            </a:pPr>
            <a:r>
              <a:rPr lang="zh-CN" altLang="en-US" dirty="0">
                <a:latin typeface="Times New Roman" pitchFamily="18" charset="0"/>
                <a:cs typeface="Times New Roman" pitchFamily="18" charset="0"/>
              </a:rPr>
              <a:t>算法把一个具有</a:t>
            </a:r>
            <a:r>
              <a:rPr lang="en-US" altLang="zh-CN" i="1" dirty="0">
                <a:latin typeface="Times New Roman" pitchFamily="18" charset="0"/>
                <a:cs typeface="Times New Roman" pitchFamily="18" charset="0"/>
              </a:rPr>
              <a:t>n</a:t>
            </a:r>
            <a:r>
              <a:rPr lang="zh-CN" altLang="en-US" dirty="0">
                <a:latin typeface="Times New Roman" pitchFamily="18" charset="0"/>
                <a:cs typeface="Times New Roman" pitchFamily="18" charset="0"/>
              </a:rPr>
              <a:t>个项（其中</a:t>
            </a:r>
            <a:r>
              <a:rPr lang="en-US" altLang="zh-CN" i="1" dirty="0">
                <a:latin typeface="Times New Roman" pitchFamily="18" charset="0"/>
                <a:cs typeface="Times New Roman" pitchFamily="18" charset="0"/>
              </a:rPr>
              <a:t>n</a:t>
            </a:r>
            <a:r>
              <a:rPr lang="zh-CN" altLang="en-US" dirty="0">
                <a:latin typeface="Times New Roman" pitchFamily="18" charset="0"/>
                <a:cs typeface="Times New Roman" pitchFamily="18" charset="0"/>
              </a:rPr>
              <a:t>为偶数）的待排序的表划分成</a:t>
            </a:r>
            <a:r>
              <a:rPr lang="zh-CN" altLang="en-US"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两个表</a:t>
            </a:r>
            <a:r>
              <a:rPr lang="zh-CN" altLang="en-US" dirty="0">
                <a:latin typeface="Times New Roman" pitchFamily="18" charset="0"/>
                <a:cs typeface="Times New Roman" pitchFamily="18" charset="0"/>
              </a:rPr>
              <a:t>，每个表有</a:t>
            </a:r>
            <a:r>
              <a:rPr lang="en-US" altLang="zh-CN" b="1"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n</a:t>
            </a:r>
            <a:r>
              <a:rPr lang="en-US" altLang="zh-CN"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/2</a:t>
            </a:r>
            <a:r>
              <a:rPr lang="zh-CN" altLang="en-US" dirty="0">
                <a:latin typeface="Times New Roman" pitchFamily="18" charset="0"/>
                <a:cs typeface="Times New Roman" pitchFamily="18" charset="0"/>
              </a:rPr>
              <a:t>个元素，并且用</a:t>
            </a:r>
            <a:r>
              <a:rPr lang="zh-CN" altLang="en-US"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少于</a:t>
            </a:r>
            <a:r>
              <a:rPr lang="en-US" altLang="zh-CN" b="1"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n</a:t>
            </a:r>
            <a:r>
              <a:rPr lang="zh-CN" altLang="en-US"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次的比较</a:t>
            </a:r>
            <a:r>
              <a:rPr lang="zh-CN" altLang="en-US" dirty="0">
                <a:latin typeface="Times New Roman" pitchFamily="18" charset="0"/>
                <a:cs typeface="Times New Roman" pitchFamily="18" charset="0"/>
              </a:rPr>
              <a:t>将两个排好序的表归并成一个排好序的表</a:t>
            </a:r>
            <a:endParaRPr lang="en-US" altLang="zh-CN" dirty="0">
              <a:latin typeface="Times New Roman" pitchFamily="18" charset="0"/>
              <a:cs typeface="Times New Roman" pitchFamily="18" charset="0"/>
            </a:endParaRPr>
          </a:p>
          <a:p>
            <a:pPr lvl="1">
              <a:lnSpc>
                <a:spcPct val="120000"/>
              </a:lnSpc>
              <a:defRPr/>
            </a:pPr>
            <a:r>
              <a:rPr lang="zh-CN" altLang="en-US" dirty="0">
                <a:latin typeface="Times New Roman" pitchFamily="18" charset="0"/>
                <a:cs typeface="Times New Roman" pitchFamily="18" charset="0"/>
              </a:rPr>
              <a:t>假设通过归并排序算法排序</a:t>
            </a:r>
            <a:r>
              <a:rPr lang="en-US" altLang="zh-CN" i="1" dirty="0">
                <a:latin typeface="Times New Roman" pitchFamily="18" charset="0"/>
                <a:cs typeface="Times New Roman" pitchFamily="18" charset="0"/>
              </a:rPr>
              <a:t>n</a:t>
            </a:r>
            <a:r>
              <a:rPr lang="zh-CN" altLang="en-US" dirty="0">
                <a:latin typeface="Times New Roman" pitchFamily="18" charset="0"/>
                <a:cs typeface="Times New Roman" pitchFamily="18" charset="0"/>
              </a:rPr>
              <a:t>个元素的表用到的比较次数小于</a:t>
            </a:r>
            <a:r>
              <a:rPr lang="en-US" altLang="zh-CN" i="1" dirty="0">
                <a:latin typeface="Times New Roman" pitchFamily="18" charset="0"/>
                <a:cs typeface="Times New Roman" pitchFamily="18" charset="0"/>
              </a:rPr>
              <a:t>M</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p>
          <a:p>
            <a:pPr lvl="1">
              <a:lnSpc>
                <a:spcPct val="120000"/>
              </a:lnSpc>
              <a:buNone/>
              <a:defRPr/>
            </a:pPr>
            <a:r>
              <a:rPr lang="en-US" altLang="zh-CN"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M</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M</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a:t>
            </a:r>
          </a:p>
        </p:txBody>
      </p:sp>
      <p:pic>
        <p:nvPicPr>
          <p:cNvPr id="4" name="Picture 2">
            <a:extLst>
              <a:ext uri="{FF2B5EF4-FFF2-40B4-BE49-F238E27FC236}">
                <a16:creationId xmlns:a16="http://schemas.microsoft.com/office/drawing/2014/main" id="{4597B44B-C2B8-44FD-AD5C-4B42F61B834D}"/>
              </a:ext>
            </a:extLst>
          </p:cNvPr>
          <p:cNvPicPr>
            <a:picLocks noChangeAspect="1" noChangeArrowheads="1"/>
          </p:cNvPicPr>
          <p:nvPr/>
        </p:nvPicPr>
        <p:blipFill rotWithShape="1">
          <a:blip r:embed="rId3"/>
          <a:srcRect t="51137"/>
          <a:stretch/>
        </p:blipFill>
        <p:spPr bwMode="auto">
          <a:xfrm>
            <a:off x="5867348" y="4419600"/>
            <a:ext cx="4356463" cy="220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animEffect transition="in" filter="dissolve">
                                      <p:cBhvr>
                                        <p:cTn id="11" dur="500"/>
                                        <p:tgtEl>
                                          <p:spTgt spid="19459">
                                            <p:txEl>
                                              <p:pRg st="3" end="3"/>
                                            </p:txEl>
                                          </p:spTgt>
                                        </p:tgtEl>
                                      </p:cBhvr>
                                    </p:animEffect>
                                  </p:childTnLst>
                                </p:cTn>
                              </p:par>
                              <p:par>
                                <p:cTn id="12" presetID="1" presetClass="entr" presetSubtype="0" fill="hold" nodeType="withEffect">
                                  <p:stCondLst>
                                    <p:cond delay="0"/>
                                  </p:stCondLst>
                                  <p:childTnLst>
                                    <p:set>
                                      <p:cBhvr>
                                        <p:cTn id="13"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dirty="0"/>
              <a:t>4.3 </a:t>
            </a:r>
            <a:r>
              <a:rPr lang="zh-CN" altLang="en-US" dirty="0"/>
              <a:t>分治算法和递推关系</a:t>
            </a:r>
          </a:p>
        </p:txBody>
      </p:sp>
      <p:sp>
        <p:nvSpPr>
          <p:cNvPr id="19459" name="Rectangle 3"/>
          <p:cNvSpPr>
            <a:spLocks noGrp="1" noChangeArrowheads="1"/>
          </p:cNvSpPr>
          <p:nvPr>
            <p:ph type="body" idx="1"/>
          </p:nvPr>
        </p:nvSpPr>
        <p:spPr>
          <a:xfrm>
            <a:off x="839416" y="1268760"/>
            <a:ext cx="10513168" cy="5105400"/>
          </a:xfrm>
        </p:spPr>
        <p:txBody>
          <a:bodyPr/>
          <a:lstStyle/>
          <a:p>
            <a:pPr>
              <a:lnSpc>
                <a:spcPct val="120000"/>
              </a:lnSpc>
              <a:defRPr/>
            </a:pPr>
            <a:r>
              <a:rPr lang="zh-CN" altLang="en-US"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4   </a:t>
            </a:r>
            <a:r>
              <a:rPr lang="zh-CN" altLang="en-US"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整数的快速乘法</a:t>
            </a:r>
            <a:endParaRPr lang="en-US" altLang="zh-CN"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20000"/>
              </a:lnSpc>
              <a:defRPr/>
            </a:pPr>
            <a:r>
              <a:rPr lang="zh-CN" altLang="en-US" dirty="0">
                <a:latin typeface="Times New Roman" pitchFamily="18" charset="0"/>
                <a:cs typeface="Times New Roman" pitchFamily="18" charset="0"/>
              </a:rPr>
              <a:t>假设</a:t>
            </a:r>
            <a:r>
              <a:rPr lang="en-US" altLang="zh-CN" dirty="0">
                <a:solidFill>
                  <a:srgbClr val="7030A0"/>
                </a:solidFill>
                <a:latin typeface="Times New Roman" pitchFamily="18" charset="0"/>
                <a:cs typeface="Times New Roman" pitchFamily="18" charset="0"/>
              </a:rPr>
              <a:t> </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和</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b</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是</a:t>
            </a:r>
            <a:r>
              <a:rPr lang="zh-CN" altLang="en-US"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两个整数</a:t>
            </a:r>
            <a:r>
              <a:rPr lang="zh-CN" altLang="en-US" dirty="0">
                <a:latin typeface="Times New Roman" pitchFamily="18" charset="0"/>
                <a:cs typeface="Times New Roman" pitchFamily="18" charset="0"/>
              </a:rPr>
              <a:t>的</a:t>
            </a:r>
            <a:r>
              <a:rPr lang="en-US" altLang="zh-CN"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2</a:t>
            </a:r>
            <a:r>
              <a:rPr lang="en-US" altLang="zh-CN"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a:t>
            </a:r>
            <a:r>
              <a:rPr lang="zh-CN" altLang="en-US"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位</a:t>
            </a:r>
            <a:r>
              <a:rPr lang="zh-CN" altLang="en-US" dirty="0">
                <a:latin typeface="Times New Roman" pitchFamily="18" charset="0"/>
                <a:cs typeface="Times New Roman" pitchFamily="18" charset="0"/>
              </a:rPr>
              <a:t>的</a:t>
            </a:r>
            <a:r>
              <a:rPr lang="zh-CN" altLang="en-US"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二进制表达式</a:t>
            </a:r>
            <a:r>
              <a:rPr lang="zh-CN" altLang="en-US" dirty="0">
                <a:latin typeface="Times New Roman" pitchFamily="18" charset="0"/>
                <a:cs typeface="Times New Roman" pitchFamily="18" charset="0"/>
              </a:rPr>
              <a:t>，令</a:t>
            </a:r>
            <a:endParaRPr lang="en-US" altLang="zh-CN" dirty="0">
              <a:latin typeface="Times New Roman" pitchFamily="18" charset="0"/>
              <a:cs typeface="Times New Roman" pitchFamily="18" charset="0"/>
            </a:endParaRPr>
          </a:p>
          <a:p>
            <a:pPr lvl="1">
              <a:lnSpc>
                <a:spcPct val="120000"/>
              </a:lnSpc>
              <a:spcBef>
                <a:spcPts val="0"/>
              </a:spcBef>
              <a:buNone/>
              <a:defRPr/>
            </a:pPr>
            <a:r>
              <a:rPr lang="en-US" altLang="zh-CN" i="1" dirty="0">
                <a:latin typeface="Times New Roman" pitchFamily="18" charset="0"/>
                <a:cs typeface="Times New Roman" pitchFamily="18" charset="0"/>
              </a:rPr>
              <a:t>      </a:t>
            </a:r>
            <a:r>
              <a:rPr lang="en-US" altLang="zh-CN" i="1" dirty="0">
                <a:solidFill>
                  <a:srgbClr val="C00000"/>
                </a:solidFill>
                <a:latin typeface="Times New Roman" pitchFamily="18" charset="0"/>
                <a:cs typeface="Times New Roman" pitchFamily="18" charset="0"/>
              </a:rPr>
              <a:t>a</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a</a:t>
            </a:r>
            <a:r>
              <a:rPr lang="en-US" altLang="zh-CN" baseline="-25000" dirty="0">
                <a:solidFill>
                  <a:srgbClr val="C00000"/>
                </a:solidFill>
                <a:latin typeface="Times New Roman" pitchFamily="18" charset="0"/>
                <a:cs typeface="Times New Roman" pitchFamily="18" charset="0"/>
              </a:rPr>
              <a:t>2</a:t>
            </a:r>
            <a:r>
              <a:rPr lang="en-US" altLang="zh-CN" i="1" baseline="-25000" dirty="0">
                <a:solidFill>
                  <a:srgbClr val="C00000"/>
                </a:solidFill>
                <a:latin typeface="Times New Roman" pitchFamily="18" charset="0"/>
                <a:cs typeface="Times New Roman" pitchFamily="18" charset="0"/>
              </a:rPr>
              <a:t>n</a:t>
            </a:r>
            <a:r>
              <a:rPr lang="en-US" altLang="zh-CN" baseline="-25000" dirty="0">
                <a:solidFill>
                  <a:srgbClr val="C00000"/>
                </a:solidFill>
                <a:latin typeface="Times New Roman" pitchFamily="18" charset="0"/>
                <a:cs typeface="Times New Roman" pitchFamily="18" charset="0"/>
              </a:rPr>
              <a:t>-1</a:t>
            </a:r>
            <a:r>
              <a:rPr lang="en-US" altLang="zh-CN" i="1" dirty="0">
                <a:solidFill>
                  <a:srgbClr val="C00000"/>
                </a:solidFill>
                <a:latin typeface="Times New Roman" pitchFamily="18" charset="0"/>
                <a:cs typeface="Times New Roman" pitchFamily="18" charset="0"/>
              </a:rPr>
              <a:t>a</a:t>
            </a:r>
            <a:r>
              <a:rPr lang="en-US" altLang="zh-CN" baseline="-25000" dirty="0">
                <a:solidFill>
                  <a:srgbClr val="C00000"/>
                </a:solidFill>
                <a:latin typeface="Times New Roman" pitchFamily="18" charset="0"/>
                <a:cs typeface="Times New Roman" pitchFamily="18" charset="0"/>
              </a:rPr>
              <a:t>2</a:t>
            </a:r>
            <a:r>
              <a:rPr lang="en-US" altLang="zh-CN" i="1" baseline="-25000" dirty="0">
                <a:solidFill>
                  <a:srgbClr val="C00000"/>
                </a:solidFill>
                <a:latin typeface="Times New Roman" pitchFamily="18" charset="0"/>
                <a:cs typeface="Times New Roman" pitchFamily="18" charset="0"/>
              </a:rPr>
              <a:t>n</a:t>
            </a:r>
            <a:r>
              <a:rPr lang="en-US" altLang="zh-CN" baseline="-25000" dirty="0">
                <a:solidFill>
                  <a:srgbClr val="C00000"/>
                </a:solidFill>
                <a:latin typeface="Times New Roman" pitchFamily="18" charset="0"/>
                <a:cs typeface="Times New Roman" pitchFamily="18" charset="0"/>
              </a:rPr>
              <a:t>-2</a:t>
            </a:r>
            <a:r>
              <a:rPr lang="en-US" altLang="zh-CN" i="1" dirty="0">
                <a:solidFill>
                  <a:srgbClr val="C00000"/>
                </a:solidFill>
                <a:latin typeface="Times New Roman" pitchFamily="18" charset="0"/>
                <a:cs typeface="Times New Roman" pitchFamily="18" charset="0"/>
              </a:rPr>
              <a:t>…a</a:t>
            </a:r>
            <a:r>
              <a:rPr lang="en-US" altLang="zh-CN" baseline="-25000" dirty="0">
                <a:solidFill>
                  <a:srgbClr val="C00000"/>
                </a:solidFill>
                <a:latin typeface="Times New Roman" pitchFamily="18" charset="0"/>
                <a:cs typeface="Times New Roman" pitchFamily="18" charset="0"/>
              </a:rPr>
              <a:t>1</a:t>
            </a:r>
            <a:r>
              <a:rPr lang="en-US" altLang="zh-CN" i="1" dirty="0">
                <a:solidFill>
                  <a:srgbClr val="C00000"/>
                </a:solidFill>
                <a:latin typeface="Times New Roman" pitchFamily="18" charset="0"/>
                <a:cs typeface="Times New Roman" pitchFamily="18" charset="0"/>
              </a:rPr>
              <a:t>a</a:t>
            </a:r>
            <a:r>
              <a:rPr lang="en-US" altLang="zh-CN" baseline="-25000" dirty="0">
                <a:solidFill>
                  <a:srgbClr val="C00000"/>
                </a:solidFill>
                <a:latin typeface="Times New Roman" pitchFamily="18" charset="0"/>
                <a:cs typeface="Times New Roman" pitchFamily="18" charset="0"/>
              </a:rPr>
              <a:t>0</a:t>
            </a:r>
            <a:r>
              <a:rPr lang="en-US" altLang="zh-CN" dirty="0">
                <a:solidFill>
                  <a:srgbClr val="C00000"/>
                </a:solidFill>
                <a:latin typeface="Times New Roman" pitchFamily="18" charset="0"/>
                <a:cs typeface="Times New Roman" pitchFamily="18" charset="0"/>
              </a:rPr>
              <a:t>)</a:t>
            </a:r>
            <a:r>
              <a:rPr lang="en-US" altLang="zh-CN" baseline="-25000" dirty="0">
                <a:solidFill>
                  <a:srgbClr val="C00000"/>
                </a:solidFill>
                <a:latin typeface="Times New Roman" pitchFamily="18" charset="0"/>
                <a:cs typeface="Times New Roman" pitchFamily="18" charset="0"/>
              </a:rPr>
              <a:t>2  </a:t>
            </a:r>
            <a:r>
              <a:rPr lang="zh-CN" altLang="en-US" dirty="0">
                <a:latin typeface="Times New Roman" pitchFamily="18" charset="0"/>
                <a:cs typeface="Times New Roman" pitchFamily="18" charset="0"/>
              </a:rPr>
              <a:t>和  </a:t>
            </a:r>
            <a:r>
              <a:rPr lang="en-US" altLang="zh-CN" i="1" dirty="0">
                <a:solidFill>
                  <a:srgbClr val="C00000"/>
                </a:solidFill>
                <a:latin typeface="Times New Roman" pitchFamily="18" charset="0"/>
                <a:cs typeface="Times New Roman" pitchFamily="18" charset="0"/>
              </a:rPr>
              <a:t>b</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b</a:t>
            </a:r>
            <a:r>
              <a:rPr lang="en-US" altLang="zh-CN" baseline="-25000" dirty="0">
                <a:solidFill>
                  <a:srgbClr val="C00000"/>
                </a:solidFill>
                <a:latin typeface="Times New Roman" pitchFamily="18" charset="0"/>
                <a:cs typeface="Times New Roman" pitchFamily="18" charset="0"/>
              </a:rPr>
              <a:t>2</a:t>
            </a:r>
            <a:r>
              <a:rPr lang="en-US" altLang="zh-CN" i="1" baseline="-25000" dirty="0">
                <a:solidFill>
                  <a:srgbClr val="C00000"/>
                </a:solidFill>
                <a:latin typeface="Times New Roman" pitchFamily="18" charset="0"/>
                <a:cs typeface="Times New Roman" pitchFamily="18" charset="0"/>
              </a:rPr>
              <a:t>n</a:t>
            </a:r>
            <a:r>
              <a:rPr lang="en-US" altLang="zh-CN" baseline="-25000" dirty="0">
                <a:solidFill>
                  <a:srgbClr val="C00000"/>
                </a:solidFill>
                <a:latin typeface="Times New Roman" pitchFamily="18" charset="0"/>
                <a:cs typeface="Times New Roman" pitchFamily="18" charset="0"/>
              </a:rPr>
              <a:t>-1</a:t>
            </a:r>
            <a:r>
              <a:rPr lang="en-US" altLang="zh-CN" i="1" dirty="0">
                <a:solidFill>
                  <a:srgbClr val="C00000"/>
                </a:solidFill>
                <a:latin typeface="Times New Roman" pitchFamily="18" charset="0"/>
                <a:cs typeface="Times New Roman" pitchFamily="18" charset="0"/>
              </a:rPr>
              <a:t>b</a:t>
            </a:r>
            <a:r>
              <a:rPr lang="en-US" altLang="zh-CN" baseline="-25000" dirty="0">
                <a:solidFill>
                  <a:srgbClr val="C00000"/>
                </a:solidFill>
                <a:latin typeface="Times New Roman" pitchFamily="18" charset="0"/>
                <a:cs typeface="Times New Roman" pitchFamily="18" charset="0"/>
              </a:rPr>
              <a:t>2</a:t>
            </a:r>
            <a:r>
              <a:rPr lang="en-US" altLang="zh-CN" i="1" baseline="-25000" dirty="0">
                <a:solidFill>
                  <a:srgbClr val="C00000"/>
                </a:solidFill>
                <a:latin typeface="Times New Roman" pitchFamily="18" charset="0"/>
                <a:cs typeface="Times New Roman" pitchFamily="18" charset="0"/>
              </a:rPr>
              <a:t>n</a:t>
            </a:r>
            <a:r>
              <a:rPr lang="en-US" altLang="zh-CN" baseline="-25000" dirty="0">
                <a:solidFill>
                  <a:srgbClr val="C00000"/>
                </a:solidFill>
                <a:latin typeface="Times New Roman" pitchFamily="18" charset="0"/>
                <a:cs typeface="Times New Roman" pitchFamily="18" charset="0"/>
              </a:rPr>
              <a:t>-2</a:t>
            </a:r>
            <a:r>
              <a:rPr lang="en-US" altLang="zh-CN" i="1" dirty="0">
                <a:solidFill>
                  <a:srgbClr val="C00000"/>
                </a:solidFill>
                <a:latin typeface="Times New Roman" pitchFamily="18" charset="0"/>
                <a:cs typeface="Times New Roman" pitchFamily="18" charset="0"/>
              </a:rPr>
              <a:t>…b</a:t>
            </a:r>
            <a:r>
              <a:rPr lang="en-US" altLang="zh-CN" baseline="-25000" dirty="0">
                <a:solidFill>
                  <a:srgbClr val="C00000"/>
                </a:solidFill>
                <a:latin typeface="Times New Roman" pitchFamily="18" charset="0"/>
                <a:cs typeface="Times New Roman" pitchFamily="18" charset="0"/>
              </a:rPr>
              <a:t>1</a:t>
            </a:r>
            <a:r>
              <a:rPr lang="en-US" altLang="zh-CN" i="1" dirty="0">
                <a:solidFill>
                  <a:srgbClr val="C00000"/>
                </a:solidFill>
                <a:latin typeface="Times New Roman" pitchFamily="18" charset="0"/>
                <a:cs typeface="Times New Roman" pitchFamily="18" charset="0"/>
              </a:rPr>
              <a:t>b</a:t>
            </a:r>
            <a:r>
              <a:rPr lang="en-US" altLang="zh-CN" baseline="-25000" dirty="0">
                <a:solidFill>
                  <a:srgbClr val="C00000"/>
                </a:solidFill>
                <a:latin typeface="Times New Roman" pitchFamily="18" charset="0"/>
                <a:cs typeface="Times New Roman" pitchFamily="18" charset="0"/>
              </a:rPr>
              <a:t>0</a:t>
            </a:r>
            <a:r>
              <a:rPr lang="en-US" altLang="zh-CN" dirty="0">
                <a:solidFill>
                  <a:srgbClr val="C00000"/>
                </a:solidFill>
                <a:latin typeface="Times New Roman" pitchFamily="18" charset="0"/>
                <a:cs typeface="Times New Roman" pitchFamily="18" charset="0"/>
              </a:rPr>
              <a:t>)</a:t>
            </a:r>
            <a:r>
              <a:rPr lang="en-US" altLang="zh-CN" baseline="-25000" dirty="0">
                <a:solidFill>
                  <a:srgbClr val="C00000"/>
                </a:solidFill>
                <a:latin typeface="Times New Roman" pitchFamily="18" charset="0"/>
                <a:cs typeface="Times New Roman" pitchFamily="18" charset="0"/>
              </a:rPr>
              <a:t>2</a:t>
            </a:r>
          </a:p>
          <a:p>
            <a:pPr lvl="1">
              <a:lnSpc>
                <a:spcPct val="120000"/>
              </a:lnSpc>
              <a:buFont typeface="Wingdings" pitchFamily="2" charset="2"/>
              <a:buNone/>
              <a:defRPr/>
            </a:pPr>
            <a:r>
              <a:rPr lang="en-US" altLang="zh-CN" baseline="-25000" dirty="0">
                <a:latin typeface="Times New Roman" pitchFamily="18" charset="0"/>
                <a:cs typeface="Times New Roman" pitchFamily="18" charset="0"/>
              </a:rPr>
              <a:t>         </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=2</a:t>
            </a:r>
            <a:r>
              <a:rPr lang="en-US" altLang="zh-CN" i="1" baseline="30000" dirty="0">
                <a:latin typeface="Times New Roman" pitchFamily="18" charset="0"/>
                <a:cs typeface="Times New Roman" pitchFamily="18" charset="0"/>
              </a:rPr>
              <a:t>n</a:t>
            </a:r>
            <a:r>
              <a:rPr lang="en-US" altLang="zh-CN"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0 		</a:t>
            </a:r>
            <a:r>
              <a:rPr lang="en-US" altLang="zh-CN" i="1" dirty="0">
                <a:latin typeface="Times New Roman" pitchFamily="18" charset="0"/>
                <a:cs typeface="Times New Roman" pitchFamily="18" charset="0"/>
              </a:rPr>
              <a:t>b</a:t>
            </a:r>
            <a:r>
              <a:rPr lang="en-US" altLang="zh-CN" dirty="0">
                <a:latin typeface="Times New Roman" pitchFamily="18" charset="0"/>
                <a:cs typeface="Times New Roman" pitchFamily="18" charset="0"/>
              </a:rPr>
              <a:t>=2</a:t>
            </a:r>
            <a:r>
              <a:rPr lang="en-US" altLang="zh-CN" i="1" baseline="30000" dirty="0">
                <a:latin typeface="Times New Roman" pitchFamily="18" charset="0"/>
                <a:cs typeface="Times New Roman" pitchFamily="18" charset="0"/>
              </a:rPr>
              <a:t>n</a:t>
            </a:r>
            <a:r>
              <a:rPr lang="en-US" altLang="zh-CN"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0</a:t>
            </a:r>
          </a:p>
          <a:p>
            <a:pPr lvl="1">
              <a:lnSpc>
                <a:spcPct val="120000"/>
              </a:lnSpc>
              <a:buFont typeface="Wingdings" pitchFamily="2" charset="2"/>
              <a:buNone/>
              <a:defRPr/>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其中</a:t>
            </a:r>
            <a:r>
              <a:rPr lang="en-US" altLang="zh-CN"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2n-1</a:t>
            </a:r>
            <a:r>
              <a:rPr lang="en-US" altLang="zh-CN" i="1"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2n-2</a:t>
            </a:r>
            <a:r>
              <a:rPr lang="en-US" altLang="zh-CN" i="1" dirty="0">
                <a:latin typeface="Times New Roman" pitchFamily="18" charset="0"/>
                <a:cs typeface="Times New Roman" pitchFamily="18" charset="0"/>
              </a:rPr>
              <a:t>…a</a:t>
            </a:r>
            <a:r>
              <a:rPr lang="en-US" altLang="zh-CN" i="1" baseline="-25000" dirty="0">
                <a:latin typeface="Times New Roman" pitchFamily="18" charset="0"/>
                <a:cs typeface="Times New Roman" pitchFamily="18" charset="0"/>
              </a:rPr>
              <a:t>n+</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a</a:t>
            </a:r>
            <a:r>
              <a:rPr lang="en-US" altLang="zh-CN" i="1" baseline="-25000"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     A</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n-1</a:t>
            </a:r>
            <a:r>
              <a:rPr lang="en-US" altLang="zh-CN" i="1"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n-2</a:t>
            </a:r>
            <a:r>
              <a:rPr lang="en-US" altLang="zh-CN" i="1"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a:t>
            </a:r>
            <a:r>
              <a:rPr lang="en-US" altLang="zh-CN" baseline="-25000" dirty="0">
                <a:latin typeface="Times New Roman" pitchFamily="18" charset="0"/>
                <a:cs typeface="Times New Roman" pitchFamily="18" charset="0"/>
              </a:rPr>
              <a:t>2</a:t>
            </a:r>
          </a:p>
          <a:p>
            <a:pPr lvl="1">
              <a:lnSpc>
                <a:spcPct val="120000"/>
              </a:lnSpc>
              <a:buFont typeface="Wingdings" pitchFamily="2" charset="2"/>
              <a:buNone/>
              <a:defRPr/>
            </a:pPr>
            <a:r>
              <a:rPr lang="en-US" altLang="zh-CN" baseline="-25000" dirty="0">
                <a:latin typeface="Times New Roman" pitchFamily="18" charset="0"/>
                <a:cs typeface="Times New Roman" pitchFamily="18" charset="0"/>
              </a:rPr>
              <a:t>	</a:t>
            </a:r>
            <a:r>
              <a:rPr lang="en-US" altLang="zh-CN" dirty="0">
                <a:latin typeface="Times New Roman" pitchFamily="18" charset="0"/>
                <a:cs typeface="Times New Roman" pitchFamily="18" charset="0"/>
              </a:rPr>
              <a:t> 	       B</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2n-1</a:t>
            </a:r>
            <a:r>
              <a:rPr lang="en-US" altLang="zh-CN" i="1"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2n-2</a:t>
            </a:r>
            <a:r>
              <a:rPr lang="en-US" altLang="zh-CN" i="1" dirty="0">
                <a:latin typeface="Times New Roman" pitchFamily="18" charset="0"/>
                <a:cs typeface="Times New Roman" pitchFamily="18" charset="0"/>
              </a:rPr>
              <a:t>…b</a:t>
            </a:r>
            <a:r>
              <a:rPr lang="en-US" altLang="zh-CN" i="1" baseline="-25000" dirty="0">
                <a:latin typeface="Times New Roman" pitchFamily="18" charset="0"/>
                <a:cs typeface="Times New Roman" pitchFamily="18" charset="0"/>
              </a:rPr>
              <a:t>n+</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b</a:t>
            </a:r>
            <a:r>
              <a:rPr lang="en-US" altLang="zh-CN" i="1" baseline="-25000"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     B</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n-1</a:t>
            </a:r>
            <a:r>
              <a:rPr lang="en-US" altLang="zh-CN" i="1"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n-2</a:t>
            </a:r>
            <a:r>
              <a:rPr lang="en-US" altLang="zh-CN" i="1"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a:t>
            </a:r>
            <a:r>
              <a:rPr lang="en-US" altLang="zh-CN" baseline="-25000" dirty="0">
                <a:latin typeface="Times New Roman" pitchFamily="18" charset="0"/>
                <a:cs typeface="Times New Roman" pitchFamily="18" charset="0"/>
              </a:rPr>
              <a:t>2</a:t>
            </a:r>
          </a:p>
          <a:p>
            <a:pPr lvl="1">
              <a:lnSpc>
                <a:spcPct val="120000"/>
              </a:lnSpc>
              <a:defRPr/>
            </a:pPr>
            <a:r>
              <a:rPr lang="zh-CN" altLang="en-US" dirty="0">
                <a:latin typeface="Times New Roman" pitchFamily="18" charset="0"/>
                <a:cs typeface="Times New Roman" pitchFamily="18" charset="0"/>
              </a:rPr>
              <a:t>快速整数乘法算法是基于恒等式</a:t>
            </a:r>
            <a:endParaRPr lang="en-US" altLang="zh-CN" dirty="0">
              <a:latin typeface="Times New Roman" pitchFamily="18" charset="0"/>
              <a:cs typeface="Times New Roman" pitchFamily="18" charset="0"/>
            </a:endParaRPr>
          </a:p>
          <a:p>
            <a:pPr lvl="1" algn="ctr">
              <a:lnSpc>
                <a:spcPct val="120000"/>
              </a:lnSpc>
              <a:spcBef>
                <a:spcPts val="0"/>
              </a:spcBef>
              <a:buNone/>
              <a:defRPr/>
            </a:pPr>
            <a:r>
              <a:rPr lang="en-US" altLang="zh-CN" i="1" dirty="0" err="1">
                <a:latin typeface="Times New Roman" pitchFamily="18" charset="0"/>
                <a:cs typeface="Times New Roman" pitchFamily="18" charset="0"/>
              </a:rPr>
              <a:t>ab</a:t>
            </a:r>
            <a:r>
              <a:rPr lang="en-US" altLang="zh-CN" dirty="0">
                <a:latin typeface="Times New Roman" pitchFamily="18" charset="0"/>
                <a:cs typeface="Times New Roman" pitchFamily="18" charset="0"/>
              </a:rPr>
              <a:t>=(2</a:t>
            </a:r>
            <a:r>
              <a:rPr lang="en-US" altLang="zh-CN" baseline="30000" dirty="0">
                <a:latin typeface="Times New Roman" pitchFamily="18" charset="0"/>
                <a:cs typeface="Times New Roman" pitchFamily="18" charset="0"/>
              </a:rPr>
              <a:t>2</a:t>
            </a:r>
            <a:r>
              <a:rPr lang="en-US" altLang="zh-CN" i="1" baseline="30000" dirty="0">
                <a:latin typeface="Times New Roman" pitchFamily="18" charset="0"/>
                <a:cs typeface="Times New Roman" pitchFamily="18" charset="0"/>
              </a:rPr>
              <a:t>n</a:t>
            </a:r>
            <a:r>
              <a:rPr lang="en-US" altLang="zh-CN" dirty="0">
                <a:latin typeface="Times New Roman" pitchFamily="18" charset="0"/>
                <a:cs typeface="Times New Roman" pitchFamily="18" charset="0"/>
              </a:rPr>
              <a:t>+2</a:t>
            </a:r>
            <a:r>
              <a:rPr lang="en-US" altLang="zh-CN" i="1" baseline="30000" dirty="0">
                <a:latin typeface="Times New Roman" pitchFamily="18" charset="0"/>
                <a:cs typeface="Times New Roman" pitchFamily="18" charset="0"/>
              </a:rPr>
              <a:t>n</a:t>
            </a:r>
            <a:r>
              <a:rPr lang="en-US" altLang="zh-CN" dirty="0">
                <a:latin typeface="Times New Roman" pitchFamily="18" charset="0"/>
                <a:cs typeface="Times New Roman" pitchFamily="18" charset="0"/>
              </a:rPr>
              <a:t>) A</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+2</a:t>
            </a:r>
            <a:r>
              <a:rPr lang="en-US" altLang="zh-CN" i="1" baseline="30000" dirty="0">
                <a:latin typeface="Times New Roman" pitchFamily="18" charset="0"/>
                <a:cs typeface="Times New Roman" pitchFamily="18" charset="0"/>
              </a:rPr>
              <a:t>n</a:t>
            </a:r>
            <a:r>
              <a:rPr lang="en-US" altLang="zh-CN"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-A</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)+(2</a:t>
            </a:r>
            <a:r>
              <a:rPr lang="en-US" altLang="zh-CN" i="1" baseline="30000" dirty="0">
                <a:latin typeface="Times New Roman" pitchFamily="18" charset="0"/>
                <a:cs typeface="Times New Roman" pitchFamily="18" charset="0"/>
              </a:rPr>
              <a:t>n</a:t>
            </a:r>
            <a:r>
              <a:rPr lang="en-US" altLang="zh-CN" dirty="0">
                <a:latin typeface="Times New Roman" pitchFamily="18" charset="0"/>
                <a:cs typeface="Times New Roman" pitchFamily="18" charset="0"/>
              </a:rPr>
              <a:t>+1) A</a:t>
            </a:r>
            <a:r>
              <a:rPr lang="en-US" altLang="zh-CN" baseline="-25000" dirty="0">
                <a:latin typeface="Times New Roman" pitchFamily="18" charset="0"/>
                <a:cs typeface="Times New Roman" pitchFamily="18" charset="0"/>
              </a:rPr>
              <a:t>0</a:t>
            </a:r>
            <a:r>
              <a:rPr lang="en-US" altLang="zh-CN"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0</a:t>
            </a:r>
          </a:p>
          <a:p>
            <a:pPr lvl="1">
              <a:lnSpc>
                <a:spcPct val="120000"/>
              </a:lnSpc>
              <a:defRPr/>
            </a:pPr>
            <a:r>
              <a:rPr lang="zh-CN" altLang="en-US" dirty="0">
                <a:latin typeface="Times New Roman" pitchFamily="18" charset="0"/>
                <a:cs typeface="Times New Roman" pitchFamily="18" charset="0"/>
              </a:rPr>
              <a:t>故算法所需的按位运算的总数为 </a:t>
            </a:r>
            <a:r>
              <a:rPr lang="en-US" altLang="zh-CN" i="1" dirty="0">
                <a:solidFill>
                  <a:srgbClr val="C00000"/>
                </a:solidFill>
                <a:latin typeface="Times New Roman" pitchFamily="18" charset="0"/>
                <a:cs typeface="Times New Roman" pitchFamily="18" charset="0"/>
              </a:rPr>
              <a:t>f</a:t>
            </a:r>
            <a:r>
              <a:rPr lang="en-US" altLang="zh-CN" dirty="0">
                <a:solidFill>
                  <a:srgbClr val="C00000"/>
                </a:solidFill>
                <a:latin typeface="Times New Roman" pitchFamily="18" charset="0"/>
                <a:cs typeface="Times New Roman" pitchFamily="18" charset="0"/>
              </a:rPr>
              <a:t>(2</a:t>
            </a:r>
            <a:r>
              <a:rPr lang="en-US" altLang="zh-CN" i="1" dirty="0">
                <a:solidFill>
                  <a:srgbClr val="C00000"/>
                </a:solidFill>
                <a:latin typeface="Times New Roman" pitchFamily="18" charset="0"/>
                <a:cs typeface="Times New Roman" pitchFamily="18" charset="0"/>
              </a:rPr>
              <a:t>n</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 </a:t>
            </a:r>
            <a:r>
              <a:rPr lang="en-US" altLang="zh-CN" dirty="0">
                <a:solidFill>
                  <a:srgbClr val="C00000"/>
                </a:solidFill>
                <a:latin typeface="Times New Roman" pitchFamily="18" charset="0"/>
                <a:cs typeface="Times New Roman" pitchFamily="18" charset="0"/>
              </a:rPr>
              <a:t>3</a:t>
            </a:r>
            <a:r>
              <a:rPr lang="en-US" altLang="zh-CN" i="1" dirty="0">
                <a:solidFill>
                  <a:srgbClr val="C00000"/>
                </a:solidFill>
                <a:latin typeface="Times New Roman" pitchFamily="18" charset="0"/>
                <a:cs typeface="Times New Roman" pitchFamily="18" charset="0"/>
              </a:rPr>
              <a:t>f</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n</a:t>
            </a:r>
            <a:r>
              <a:rPr lang="en-US" altLang="zh-CN" dirty="0">
                <a:solidFill>
                  <a:srgbClr val="C00000"/>
                </a:solidFill>
                <a:latin typeface="Times New Roman" pitchFamily="18" charset="0"/>
                <a:cs typeface="Times New Roman" pitchFamily="18" charset="0"/>
              </a:rPr>
              <a:t>)+</a:t>
            </a:r>
            <a:r>
              <a:rPr lang="en-US" altLang="zh-CN" i="1" dirty="0" err="1">
                <a:solidFill>
                  <a:srgbClr val="C00000"/>
                </a:solidFill>
                <a:latin typeface="Times New Roman" pitchFamily="18" charset="0"/>
                <a:cs typeface="Times New Roman" pitchFamily="18" charset="0"/>
              </a:rPr>
              <a:t>Cn</a:t>
            </a:r>
            <a:endParaRPr lang="en-US" altLang="zh-CN" i="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9459">
                                            <p:txEl>
                                              <p:pRg st="4" end="4"/>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459">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dirty="0"/>
              <a:t>4.3 </a:t>
            </a:r>
            <a:r>
              <a:rPr lang="zh-CN" altLang="en-US" dirty="0"/>
              <a:t>分治算法和递推关系</a:t>
            </a:r>
          </a:p>
        </p:txBody>
      </p:sp>
      <p:sp>
        <p:nvSpPr>
          <p:cNvPr id="19459" name="Rectangle 3"/>
          <p:cNvSpPr>
            <a:spLocks noGrp="1" noChangeArrowheads="1"/>
          </p:cNvSpPr>
          <p:nvPr>
            <p:ph type="body" idx="1"/>
          </p:nvPr>
        </p:nvSpPr>
        <p:spPr>
          <a:xfrm>
            <a:off x="839416" y="1347936"/>
            <a:ext cx="10945216" cy="5105400"/>
          </a:xfrm>
        </p:spPr>
        <p:txBody>
          <a:bodyPr/>
          <a:lstStyle/>
          <a:p>
            <a:pPr>
              <a:lnSpc>
                <a:spcPct val="120000"/>
              </a:lnSpc>
              <a:defRPr/>
            </a:pPr>
            <a:r>
              <a:rPr lang="zh-CN" altLang="en-US"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5   </a:t>
            </a:r>
            <a:r>
              <a:rPr lang="zh-CN" altLang="en-US"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矩阵的快速乘法</a:t>
            </a:r>
            <a:endParaRPr lang="en-US" altLang="zh-CN"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20000"/>
              </a:lnSpc>
              <a:defRPr/>
            </a:pPr>
            <a:r>
              <a:rPr lang="zh-CN" altLang="en-US" dirty="0">
                <a:latin typeface="Times New Roman" pitchFamily="18" charset="0"/>
                <a:cs typeface="Times New Roman" pitchFamily="18" charset="0"/>
              </a:rPr>
              <a:t>普通矩阵乘法：两个</a:t>
            </a:r>
            <a:r>
              <a:rPr lang="en-US" altLang="zh-CN" i="1" dirty="0" err="1">
                <a:latin typeface="Times New Roman" pitchFamily="18" charset="0"/>
                <a:cs typeface="Times New Roman" pitchFamily="18" charset="0"/>
              </a:rPr>
              <a:t>n</a:t>
            </a:r>
            <a:r>
              <a:rPr lang="en-US" altLang="zh-CN" dirty="0" err="1">
                <a:latin typeface="Times New Roman" pitchFamily="18" charset="0"/>
                <a:cs typeface="Times New Roman" pitchFamily="18" charset="0"/>
              </a:rPr>
              <a:t>×</a:t>
            </a:r>
            <a:r>
              <a:rPr lang="en-US" altLang="zh-CN" i="1" dirty="0" err="1">
                <a:latin typeface="Times New Roman" pitchFamily="18" charset="0"/>
                <a:cs typeface="Times New Roman" pitchFamily="18" charset="0"/>
              </a:rPr>
              <a:t>n</a:t>
            </a:r>
            <a:r>
              <a:rPr lang="zh-CN" altLang="en-US" dirty="0">
                <a:latin typeface="Times New Roman" pitchFamily="18" charset="0"/>
                <a:cs typeface="Times New Roman" pitchFamily="18" charset="0"/>
              </a:rPr>
              <a:t>矩阵相乘，需要进行</a:t>
            </a:r>
            <a:r>
              <a:rPr lang="en-US" altLang="zh-CN" i="1"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3</a:t>
            </a:r>
            <a:r>
              <a:rPr lang="zh-CN" altLang="en-US" dirty="0">
                <a:latin typeface="Times New Roman" pitchFamily="18" charset="0"/>
                <a:cs typeface="Times New Roman" pitchFamily="18" charset="0"/>
              </a:rPr>
              <a:t>乘法和</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-1)</a:t>
            </a:r>
            <a:r>
              <a:rPr lang="en-US" altLang="zh-CN" i="1"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2</a:t>
            </a:r>
            <a:r>
              <a:rPr lang="zh-CN" altLang="en-US" dirty="0">
                <a:latin typeface="Times New Roman" pitchFamily="18" charset="0"/>
                <a:cs typeface="Times New Roman" pitchFamily="18" charset="0"/>
              </a:rPr>
              <a:t>次加法，故算法为</a:t>
            </a:r>
            <a:r>
              <a:rPr lang="en-US" altLang="zh-CN" dirty="0">
                <a:latin typeface="Times New Roman" pitchFamily="18" charset="0"/>
                <a:cs typeface="Times New Roman" pitchFamily="18" charset="0"/>
              </a:rPr>
              <a:t>O(</a:t>
            </a:r>
            <a:r>
              <a:rPr lang="en-US" altLang="zh-CN" i="1"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3</a:t>
            </a:r>
            <a:r>
              <a:rPr lang="en-US" altLang="zh-CN" dirty="0">
                <a:latin typeface="Times New Roman" pitchFamily="18" charset="0"/>
                <a:cs typeface="Times New Roman" pitchFamily="18" charset="0"/>
              </a:rPr>
              <a:t>)</a:t>
            </a:r>
          </a:p>
          <a:p>
            <a:pPr lvl="1">
              <a:lnSpc>
                <a:spcPct val="120000"/>
              </a:lnSpc>
              <a:defRPr/>
            </a:pPr>
            <a:r>
              <a:rPr lang="en-US" altLang="zh-CN" dirty="0">
                <a:latin typeface="Times New Roman" pitchFamily="18" charset="0"/>
                <a:cs typeface="Times New Roman" pitchFamily="18" charset="0"/>
              </a:rPr>
              <a:t>1969</a:t>
            </a:r>
            <a:r>
              <a:rPr lang="zh-CN" altLang="en-US" dirty="0">
                <a:latin typeface="Times New Roman" pitchFamily="18" charset="0"/>
                <a:cs typeface="Times New Roman" pitchFamily="18" charset="0"/>
              </a:rPr>
              <a:t>年，</a:t>
            </a:r>
            <a:r>
              <a:rPr lang="en-US" altLang="zh-CN" dirty="0">
                <a:latin typeface="Times New Roman" pitchFamily="18" charset="0"/>
                <a:cs typeface="Times New Roman" pitchFamily="18" charset="0"/>
              </a:rPr>
              <a:t>V. </a:t>
            </a:r>
            <a:r>
              <a:rPr lang="zh-CN" altLang="en-US" dirty="0">
                <a:latin typeface="Times New Roman" pitchFamily="18" charset="0"/>
                <a:cs typeface="Times New Roman" pitchFamily="18" charset="0"/>
              </a:rPr>
              <a:t>斯特拉森提出：当</a:t>
            </a:r>
            <a:r>
              <a:rPr lang="en-US" altLang="zh-CN" i="1" dirty="0">
                <a:latin typeface="Times New Roman" pitchFamily="18" charset="0"/>
                <a:cs typeface="Times New Roman" pitchFamily="18" charset="0"/>
              </a:rPr>
              <a:t>n</a:t>
            </a:r>
            <a:r>
              <a:rPr lang="zh-CN" altLang="en-US" dirty="0">
                <a:latin typeface="Times New Roman" pitchFamily="18" charset="0"/>
                <a:cs typeface="Times New Roman" pitchFamily="18" charset="0"/>
              </a:rPr>
              <a:t>为偶数时，两个</a:t>
            </a:r>
            <a:r>
              <a:rPr lang="en-US" altLang="zh-CN" i="1" dirty="0" err="1">
                <a:latin typeface="Times New Roman" pitchFamily="18" charset="0"/>
                <a:cs typeface="Times New Roman" pitchFamily="18" charset="0"/>
              </a:rPr>
              <a:t>n</a:t>
            </a:r>
            <a:r>
              <a:rPr lang="en-US" altLang="zh-CN" dirty="0" err="1">
                <a:latin typeface="Times New Roman" pitchFamily="18" charset="0"/>
                <a:cs typeface="Times New Roman" pitchFamily="18" charset="0"/>
              </a:rPr>
              <a:t>×</a:t>
            </a:r>
            <a:r>
              <a:rPr lang="en-US" altLang="zh-CN" i="1" dirty="0" err="1">
                <a:latin typeface="Times New Roman" pitchFamily="18" charset="0"/>
                <a:cs typeface="Times New Roman" pitchFamily="18" charset="0"/>
              </a:rPr>
              <a:t>n</a:t>
            </a:r>
            <a:r>
              <a:rPr lang="zh-CN" altLang="en-US" dirty="0">
                <a:latin typeface="Times New Roman" pitchFamily="18" charset="0"/>
                <a:cs typeface="Times New Roman" pitchFamily="18" charset="0"/>
              </a:rPr>
              <a:t>矩阵相乘可归约为</a:t>
            </a:r>
            <a:r>
              <a:rPr lang="en-US" altLang="zh-CN" dirty="0">
                <a:latin typeface="Times New Roman" pitchFamily="18" charset="0"/>
                <a:cs typeface="Times New Roman" pitchFamily="18" charset="0"/>
              </a:rPr>
              <a:t>8</a:t>
            </a:r>
            <a:r>
              <a:rPr lang="zh-CN" altLang="en-US" dirty="0">
                <a:latin typeface="Times New Roman" pitchFamily="18" charset="0"/>
                <a:cs typeface="Times New Roman" pitchFamily="18" charset="0"/>
              </a:rPr>
              <a:t>个</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/2)×(</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矩阵的</a:t>
            </a:r>
            <a:r>
              <a:rPr lang="en-US" altLang="zh-CN" dirty="0">
                <a:latin typeface="Times New Roman" pitchFamily="18" charset="0"/>
                <a:cs typeface="Times New Roman" pitchFamily="18" charset="0"/>
              </a:rPr>
              <a:t>7</a:t>
            </a:r>
            <a:r>
              <a:rPr lang="zh-CN" altLang="en-US" dirty="0">
                <a:latin typeface="Times New Roman" pitchFamily="18" charset="0"/>
                <a:cs typeface="Times New Roman" pitchFamily="18" charset="0"/>
              </a:rPr>
              <a:t>次相乘和</a:t>
            </a:r>
            <a:r>
              <a:rPr lang="en-US" altLang="zh-CN" dirty="0">
                <a:latin typeface="Times New Roman" pitchFamily="18" charset="0"/>
                <a:cs typeface="Times New Roman" pitchFamily="18" charset="0"/>
              </a:rPr>
              <a:t>15</a:t>
            </a:r>
            <a:r>
              <a:rPr lang="zh-CN" altLang="en-US" dirty="0">
                <a:latin typeface="Times New Roman" pitchFamily="18" charset="0"/>
                <a:cs typeface="Times New Roman" pitchFamily="18" charset="0"/>
              </a:rPr>
              <a:t>次相加</a:t>
            </a:r>
            <a:endParaRPr lang="en-US" altLang="zh-CN" dirty="0">
              <a:latin typeface="Times New Roman" pitchFamily="18" charset="0"/>
              <a:cs typeface="Times New Roman" pitchFamily="18" charset="0"/>
            </a:endParaRPr>
          </a:p>
          <a:p>
            <a:pPr lvl="1">
              <a:lnSpc>
                <a:spcPct val="120000"/>
              </a:lnSpc>
              <a:defRPr/>
            </a:pPr>
            <a:r>
              <a:rPr lang="zh-CN" altLang="en-US" dirty="0">
                <a:latin typeface="Times New Roman" pitchFamily="18" charset="0"/>
                <a:cs typeface="Times New Roman" pitchFamily="18" charset="0"/>
              </a:rPr>
              <a:t>故算法所需的运算总数为 </a:t>
            </a:r>
            <a:r>
              <a:rPr lang="en-US" altLang="zh-CN" i="1" dirty="0">
                <a:solidFill>
                  <a:srgbClr val="C00000"/>
                </a:solidFill>
                <a:latin typeface="Times New Roman" pitchFamily="18" charset="0"/>
                <a:cs typeface="Times New Roman" pitchFamily="18" charset="0"/>
              </a:rPr>
              <a:t>f</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n</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 </a:t>
            </a:r>
            <a:r>
              <a:rPr lang="en-US" altLang="zh-CN" dirty="0">
                <a:solidFill>
                  <a:srgbClr val="C00000"/>
                </a:solidFill>
                <a:latin typeface="Times New Roman" pitchFamily="18" charset="0"/>
                <a:cs typeface="Times New Roman" pitchFamily="18" charset="0"/>
              </a:rPr>
              <a:t>7</a:t>
            </a:r>
            <a:r>
              <a:rPr lang="en-US" altLang="zh-CN" i="1" dirty="0">
                <a:solidFill>
                  <a:srgbClr val="C00000"/>
                </a:solidFill>
                <a:latin typeface="Times New Roman" pitchFamily="18" charset="0"/>
                <a:cs typeface="Times New Roman" pitchFamily="18" charset="0"/>
              </a:rPr>
              <a:t>f</a:t>
            </a:r>
            <a:r>
              <a:rPr lang="en-US" altLang="zh-CN" dirty="0">
                <a:solidFill>
                  <a:srgbClr val="C00000"/>
                </a:solidFill>
                <a:latin typeface="Times New Roman" pitchFamily="18" charset="0"/>
                <a:cs typeface="Times New Roman" pitchFamily="18" charset="0"/>
              </a:rPr>
              <a:t>(</a:t>
            </a:r>
            <a:r>
              <a:rPr lang="en-US" altLang="zh-CN" i="1" dirty="0">
                <a:solidFill>
                  <a:srgbClr val="C00000"/>
                </a:solidFill>
                <a:latin typeface="Times New Roman" pitchFamily="18" charset="0"/>
                <a:cs typeface="Times New Roman" pitchFamily="18" charset="0"/>
              </a:rPr>
              <a:t>n</a:t>
            </a:r>
            <a:r>
              <a:rPr lang="en-US" altLang="zh-CN" dirty="0">
                <a:solidFill>
                  <a:srgbClr val="C00000"/>
                </a:solidFill>
                <a:latin typeface="Times New Roman" pitchFamily="18" charset="0"/>
                <a:cs typeface="Times New Roman" pitchFamily="18" charset="0"/>
              </a:rPr>
              <a:t>/2)+15</a:t>
            </a:r>
            <a:r>
              <a:rPr lang="en-US" altLang="zh-CN" i="1" dirty="0">
                <a:solidFill>
                  <a:srgbClr val="C00000"/>
                </a:solidFill>
                <a:latin typeface="Times New Roman" pitchFamily="18" charset="0"/>
                <a:cs typeface="Times New Roman" pitchFamily="18" charset="0"/>
              </a:rPr>
              <a:t>n</a:t>
            </a:r>
            <a:r>
              <a:rPr lang="en-US" altLang="zh-CN" baseline="30000" dirty="0">
                <a:solidFill>
                  <a:srgbClr val="C00000"/>
                </a:solidFill>
                <a:latin typeface="Times New Roman" pitchFamily="18" charset="0"/>
                <a:cs typeface="Times New Roman" pitchFamily="18" charset="0"/>
              </a:rPr>
              <a:t>2</a:t>
            </a:r>
            <a:r>
              <a:rPr lang="en-US" altLang="zh-CN" dirty="0">
                <a:solidFill>
                  <a:srgbClr val="C00000"/>
                </a:solidFill>
                <a:latin typeface="Times New Roman" pitchFamily="18" charset="0"/>
                <a:cs typeface="Times New Roman" pitchFamily="18" charset="0"/>
              </a:rPr>
              <a:t>/4</a:t>
            </a:r>
            <a:endParaRPr lang="en-US" altLang="zh-CN" i="1"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zh-CN" dirty="0"/>
              <a:t>4.3 </a:t>
            </a:r>
            <a:r>
              <a:rPr lang="zh-CN" altLang="en-US" dirty="0"/>
              <a:t>分治算法和递推关系</a:t>
            </a:r>
          </a:p>
        </p:txBody>
      </p:sp>
      <p:sp>
        <p:nvSpPr>
          <p:cNvPr id="19459" name="Rectangle 3"/>
          <p:cNvSpPr>
            <a:spLocks noGrp="1" noChangeArrowheads="1"/>
          </p:cNvSpPr>
          <p:nvPr>
            <p:ph type="body" idx="1"/>
          </p:nvPr>
        </p:nvSpPr>
        <p:spPr>
          <a:xfrm>
            <a:off x="839416" y="1340768"/>
            <a:ext cx="10970368" cy="5105400"/>
          </a:xfrm>
        </p:spPr>
        <p:txBody>
          <a:bodyPr/>
          <a:lstStyle/>
          <a:p>
            <a:pPr>
              <a:lnSpc>
                <a:spcPct val="120000"/>
              </a:lnSpc>
              <a:defRPr/>
            </a:pPr>
            <a:r>
              <a:rPr lang="zh-CN" altLang="en-US"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定理</a:t>
            </a:r>
            <a:r>
              <a:rPr lang="en-US" altLang="zh-CN"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1  </a:t>
            </a:r>
            <a:r>
              <a:rPr lang="zh-CN" altLang="en-US" dirty="0">
                <a:latin typeface="Times New Roman" pitchFamily="18" charset="0"/>
                <a:cs typeface="Times New Roman" pitchFamily="18" charset="0"/>
              </a:rPr>
              <a:t>设</a:t>
            </a:r>
            <a:r>
              <a:rPr lang="en-US" altLang="zh-CN" i="1" dirty="0">
                <a:latin typeface="Times New Roman" pitchFamily="18" charset="0"/>
                <a:cs typeface="Times New Roman" pitchFamily="18" charset="0"/>
              </a:rPr>
              <a:t>f</a:t>
            </a:r>
            <a:r>
              <a:rPr lang="zh-CN" altLang="en-US" dirty="0">
                <a:latin typeface="Times New Roman" pitchFamily="18" charset="0"/>
                <a:cs typeface="Times New Roman" pitchFamily="18" charset="0"/>
              </a:rPr>
              <a:t>是满足递推关系</a:t>
            </a:r>
            <a:endParaRPr lang="en-US" altLang="zh-CN" dirty="0">
              <a:latin typeface="Times New Roman" pitchFamily="18" charset="0"/>
              <a:cs typeface="Times New Roman" pitchFamily="18" charset="0"/>
            </a:endParaRPr>
          </a:p>
          <a:p>
            <a:pPr algn="ctr">
              <a:lnSpc>
                <a:spcPct val="120000"/>
              </a:lnSpc>
              <a:spcBef>
                <a:spcPts val="0"/>
              </a:spcBef>
              <a:buNone/>
              <a:defRPr/>
            </a:pP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af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b</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p>
          <a:p>
            <a:pPr indent="12700">
              <a:lnSpc>
                <a:spcPct val="120000"/>
              </a:lnSpc>
              <a:buNone/>
              <a:defRPr/>
            </a:pPr>
            <a:r>
              <a:rPr lang="zh-CN" altLang="en-US" dirty="0">
                <a:latin typeface="Times New Roman" pitchFamily="18" charset="0"/>
                <a:cs typeface="Times New Roman" pitchFamily="18" charset="0"/>
              </a:rPr>
              <a:t>的递增函数，其中</a:t>
            </a:r>
            <a:r>
              <a:rPr lang="en-US" altLang="zh-CN" i="1" dirty="0">
                <a:latin typeface="Times New Roman" pitchFamily="18" charset="0"/>
                <a:cs typeface="Times New Roman" pitchFamily="18" charset="0"/>
              </a:rPr>
              <a:t>n</a:t>
            </a:r>
            <a:r>
              <a:rPr lang="zh-CN" altLang="en-US" dirty="0">
                <a:latin typeface="Times New Roman" pitchFamily="18" charset="0"/>
                <a:cs typeface="Times New Roman" pitchFamily="18" charset="0"/>
              </a:rPr>
              <a:t>被</a:t>
            </a:r>
            <a:r>
              <a:rPr lang="en-US" altLang="zh-CN" i="1" dirty="0">
                <a:latin typeface="Times New Roman" pitchFamily="18" charset="0"/>
                <a:cs typeface="Times New Roman" pitchFamily="18" charset="0"/>
              </a:rPr>
              <a:t>b</a:t>
            </a:r>
            <a:r>
              <a:rPr lang="zh-CN" altLang="en-US" dirty="0">
                <a:latin typeface="Times New Roman" pitchFamily="18" charset="0"/>
                <a:cs typeface="Times New Roman" pitchFamily="18" charset="0"/>
              </a:rPr>
              <a:t>整除，</a:t>
            </a:r>
            <a:r>
              <a:rPr lang="en-US" altLang="zh-CN" i="1" dirty="0">
                <a:latin typeface="Times New Roman" pitchFamily="18" charset="0"/>
                <a:cs typeface="Times New Roman" pitchFamily="18" charset="0"/>
              </a:rPr>
              <a:t>a</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b</a:t>
            </a:r>
            <a:r>
              <a:rPr lang="zh-CN" altLang="en-US" dirty="0">
                <a:latin typeface="Times New Roman" pitchFamily="18" charset="0"/>
                <a:cs typeface="Times New Roman" pitchFamily="18" charset="0"/>
              </a:rPr>
              <a:t>是大于</a:t>
            </a:r>
            <a:r>
              <a:rPr lang="en-US" altLang="zh-CN" dirty="0">
                <a:latin typeface="Times New Roman" pitchFamily="18" charset="0"/>
                <a:cs typeface="Times New Roman" pitchFamily="18" charset="0"/>
              </a:rPr>
              <a:t>1 </a:t>
            </a:r>
            <a:r>
              <a:rPr lang="zh-CN" altLang="en-US" dirty="0">
                <a:latin typeface="Times New Roman" pitchFamily="18" charset="0"/>
                <a:cs typeface="Times New Roman" pitchFamily="18" charset="0"/>
              </a:rPr>
              <a:t>整数。</a:t>
            </a:r>
            <a:endParaRPr lang="en-US" altLang="zh-CN" dirty="0">
              <a:latin typeface="Times New Roman" pitchFamily="18" charset="0"/>
              <a:cs typeface="Times New Roman" pitchFamily="18" charset="0"/>
            </a:endParaRPr>
          </a:p>
          <a:p>
            <a:pPr indent="12700">
              <a:lnSpc>
                <a:spcPct val="120000"/>
              </a:lnSpc>
              <a:spcBef>
                <a:spcPts val="0"/>
              </a:spcBef>
              <a:buNone/>
              <a:defRPr/>
            </a:pPr>
            <a:r>
              <a:rPr lang="zh-CN" altLang="en-US" dirty="0">
                <a:latin typeface="Times New Roman" pitchFamily="18" charset="0"/>
                <a:cs typeface="Times New Roman" pitchFamily="18" charset="0"/>
              </a:rPr>
              <a:t>那么</a:t>
            </a:r>
            <a:endParaRPr lang="en-US" altLang="zh-CN" dirty="0">
              <a:latin typeface="Times New Roman" pitchFamily="18" charset="0"/>
              <a:cs typeface="Times New Roman" pitchFamily="18" charset="0"/>
            </a:endParaRPr>
          </a:p>
          <a:p>
            <a:pPr indent="12700">
              <a:lnSpc>
                <a:spcPct val="120000"/>
              </a:lnSpc>
              <a:buNone/>
              <a:defRPr/>
            </a:pPr>
            <a:endParaRPr lang="en-US" altLang="zh-CN" dirty="0">
              <a:latin typeface="Times New Roman" pitchFamily="18" charset="0"/>
              <a:cs typeface="Times New Roman" pitchFamily="18" charset="0"/>
            </a:endParaRPr>
          </a:p>
          <a:p>
            <a:pPr indent="12700">
              <a:lnSpc>
                <a:spcPct val="120000"/>
              </a:lnSpc>
              <a:buNone/>
              <a:defRPr/>
            </a:pPr>
            <a:r>
              <a:rPr lang="zh-CN" altLang="en-US" dirty="0">
                <a:latin typeface="Times New Roman" pitchFamily="18" charset="0"/>
                <a:cs typeface="Times New Roman" pitchFamily="18" charset="0"/>
              </a:rPr>
              <a:t>进一步，当</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b</a:t>
            </a:r>
            <a:r>
              <a:rPr lang="en-US" altLang="zh-CN" i="1"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，其中</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是正整数，</a:t>
            </a:r>
            <a:endParaRPr lang="en-US" altLang="zh-CN" dirty="0">
              <a:latin typeface="Times New Roman" pitchFamily="18" charset="0"/>
              <a:cs typeface="Times New Roman" pitchFamily="18" charset="0"/>
            </a:endParaRPr>
          </a:p>
          <a:p>
            <a:pPr indent="12700">
              <a:lnSpc>
                <a:spcPct val="120000"/>
              </a:lnSpc>
              <a:buNone/>
              <a:defRPr/>
            </a:pPr>
            <a:endParaRPr lang="en-US" altLang="zh-CN" dirty="0">
              <a:latin typeface="Times New Roman" pitchFamily="18" charset="0"/>
              <a:cs typeface="Times New Roman" pitchFamily="18" charset="0"/>
            </a:endParaRPr>
          </a:p>
          <a:p>
            <a:pPr indent="12700">
              <a:lnSpc>
                <a:spcPct val="120000"/>
              </a:lnSpc>
              <a:buNone/>
              <a:defRPr/>
            </a:pPr>
            <a:r>
              <a:rPr lang="zh-CN" altLang="en-US" dirty="0">
                <a:latin typeface="Times New Roman" pitchFamily="18" charset="0"/>
                <a:cs typeface="Times New Roman" pitchFamily="18" charset="0"/>
              </a:rPr>
              <a:t>其中</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(1)+</a:t>
            </a:r>
            <a:r>
              <a:rPr lang="en-US" altLang="zh-CN" i="1" dirty="0">
                <a:latin typeface="Times New Roman" pitchFamily="18" charset="0"/>
                <a:cs typeface="Times New Roman" pitchFamily="18" charset="0"/>
              </a:rPr>
              <a:t>c</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且</a:t>
            </a:r>
            <a:r>
              <a:rPr lang="en-US" altLang="zh-CN" i="1" dirty="0">
                <a:latin typeface="Times New Roman" pitchFamily="18" charset="0"/>
                <a:cs typeface="Times New Roman" pitchFamily="18" charset="0"/>
              </a:rPr>
              <a:t>C</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-1)</a:t>
            </a:r>
          </a:p>
        </p:txBody>
      </p:sp>
      <p:graphicFrame>
        <p:nvGraphicFramePr>
          <p:cNvPr id="16386" name="Object 2"/>
          <p:cNvGraphicFramePr>
            <a:graphicFrameLocks noChangeAspect="1"/>
          </p:cNvGraphicFramePr>
          <p:nvPr>
            <p:extLst>
              <p:ext uri="{D42A27DB-BD31-4B8C-83A1-F6EECF244321}">
                <p14:modId xmlns:p14="http://schemas.microsoft.com/office/powerpoint/2010/main" val="2043481800"/>
              </p:ext>
            </p:extLst>
          </p:nvPr>
        </p:nvGraphicFramePr>
        <p:xfrm>
          <a:off x="4267201" y="3010272"/>
          <a:ext cx="3706813" cy="1066800"/>
        </p:xfrm>
        <a:graphic>
          <a:graphicData uri="http://schemas.openxmlformats.org/presentationml/2006/ole">
            <mc:AlternateContent xmlns:mc="http://schemas.openxmlformats.org/markup-compatibility/2006">
              <mc:Choice xmlns:v="urn:schemas-microsoft-com:vml" Requires="v">
                <p:oleObj spid="_x0000_s18444" name="Equation" r:id="rId4" imgW="1765080" imgH="507960" progId="Equation.3">
                  <p:embed/>
                </p:oleObj>
              </mc:Choice>
              <mc:Fallback>
                <p:oleObj name="Equation" r:id="rId4" imgW="1765080" imgH="507960" progId="Equation.3">
                  <p:embed/>
                  <p:pic>
                    <p:nvPicPr>
                      <p:cNvPr id="1638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1" y="3010272"/>
                        <a:ext cx="3706813"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3"/>
          <p:cNvGraphicFramePr>
            <a:graphicFrameLocks noChangeAspect="1"/>
          </p:cNvGraphicFramePr>
          <p:nvPr>
            <p:extLst>
              <p:ext uri="{D42A27DB-BD31-4B8C-83A1-F6EECF244321}">
                <p14:modId xmlns:p14="http://schemas.microsoft.com/office/powerpoint/2010/main" val="2864618269"/>
              </p:ext>
            </p:extLst>
          </p:nvPr>
        </p:nvGraphicFramePr>
        <p:xfrm>
          <a:off x="4705350" y="4820195"/>
          <a:ext cx="2533650" cy="481013"/>
        </p:xfrm>
        <a:graphic>
          <a:graphicData uri="http://schemas.openxmlformats.org/presentationml/2006/ole">
            <mc:AlternateContent xmlns:mc="http://schemas.openxmlformats.org/markup-compatibility/2006">
              <mc:Choice xmlns:v="urn:schemas-microsoft-com:vml" Requires="v">
                <p:oleObj spid="_x0000_s18445" name="Equation" r:id="rId6" imgW="1206360" imgH="228600" progId="Equation.3">
                  <p:embed/>
                </p:oleObj>
              </mc:Choice>
              <mc:Fallback>
                <p:oleObj name="Equation" r:id="rId6" imgW="1206360" imgH="228600" progId="Equation.3">
                  <p:embed/>
                  <p:pic>
                    <p:nvPicPr>
                      <p:cNvPr id="1638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5350" y="4820195"/>
                        <a:ext cx="253365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圆角矩形标注 5"/>
          <p:cNvSpPr/>
          <p:nvPr/>
        </p:nvSpPr>
        <p:spPr>
          <a:xfrm>
            <a:off x="8610600" y="3068960"/>
            <a:ext cx="1752600" cy="609600"/>
          </a:xfrm>
          <a:prstGeom prst="wedgeRoundRectCallout">
            <a:avLst>
              <a:gd name="adj1" fmla="val -78680"/>
              <a:gd name="adj2" fmla="val 5297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b="1" i="0" dirty="0">
                <a:effectLst>
                  <a:outerShdw blurRad="38100" dist="38100" dir="2700000" algn="tl">
                    <a:srgbClr val="000000">
                      <a:alpha val="43137"/>
                    </a:srgbClr>
                  </a:outerShdw>
                </a:effectLst>
                <a:latin typeface="Times New Roman" pitchFamily="18" charset="0"/>
                <a:ea typeface="华文仿宋" pitchFamily="2" charset="-122"/>
                <a:cs typeface="Times New Roman" pitchFamily="18" charset="0"/>
              </a:rPr>
              <a:t>阶与</a:t>
            </a:r>
            <a:r>
              <a:rPr lang="en-US" altLang="zh-CN" sz="2400" b="1" i="0" dirty="0">
                <a:effectLst>
                  <a:outerShdw blurRad="38100" dist="38100" dir="2700000" algn="tl">
                    <a:srgbClr val="000000">
                      <a:alpha val="43137"/>
                    </a:srgbClr>
                  </a:outerShdw>
                </a:effectLst>
                <a:latin typeface="Times New Roman" pitchFamily="18" charset="0"/>
                <a:ea typeface="华文仿宋" pitchFamily="2" charset="-122"/>
                <a:cs typeface="Times New Roman" pitchFamily="18" charset="0"/>
              </a:rPr>
              <a:t>c</a:t>
            </a:r>
            <a:r>
              <a:rPr lang="zh-CN" altLang="en-US" sz="2400" b="1" i="0" dirty="0">
                <a:effectLst>
                  <a:outerShdw blurRad="38100" dist="38100" dir="2700000" algn="tl">
                    <a:srgbClr val="000000">
                      <a:alpha val="43137"/>
                    </a:srgbClr>
                  </a:outerShdw>
                </a:effectLst>
                <a:latin typeface="Times New Roman" pitchFamily="18" charset="0"/>
                <a:ea typeface="华文仿宋" pitchFamily="2" charset="-122"/>
                <a:cs typeface="Times New Roman" pitchFamily="18" charset="0"/>
              </a:rPr>
              <a:t>无关</a:t>
            </a:r>
          </a:p>
        </p:txBody>
      </p:sp>
      <p:sp>
        <p:nvSpPr>
          <p:cNvPr id="7" name="圆角矩形标注 6"/>
          <p:cNvSpPr/>
          <p:nvPr/>
        </p:nvSpPr>
        <p:spPr>
          <a:xfrm>
            <a:off x="8382000" y="5517232"/>
            <a:ext cx="1752600" cy="609600"/>
          </a:xfrm>
          <a:prstGeom prst="wedgeRoundRectCallout">
            <a:avLst>
              <a:gd name="adj1" fmla="val -76196"/>
              <a:gd name="adj2" fmla="val -53691"/>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b="1" i="0" dirty="0">
                <a:effectLst>
                  <a:outerShdw blurRad="38100" dist="38100" dir="2700000" algn="tl">
                    <a:srgbClr val="000000">
                      <a:alpha val="43137"/>
                    </a:srgbClr>
                  </a:outerShdw>
                </a:effectLst>
                <a:latin typeface="Times New Roman" pitchFamily="18" charset="0"/>
                <a:ea typeface="华文仿宋" pitchFamily="2" charset="-122"/>
                <a:cs typeface="Times New Roman" pitchFamily="18" charset="0"/>
              </a:rPr>
              <a:t>a&gt;1</a:t>
            </a:r>
            <a:r>
              <a:rPr lang="zh-CN" altLang="en-US" sz="2400" b="1" i="0" dirty="0">
                <a:effectLst>
                  <a:outerShdw blurRad="38100" dist="38100" dir="2700000" algn="tl">
                    <a:srgbClr val="000000">
                      <a:alpha val="43137"/>
                    </a:srgbClr>
                  </a:outerShdw>
                </a:effectLst>
                <a:latin typeface="Times New Roman" pitchFamily="18" charset="0"/>
                <a:ea typeface="华文仿宋" pitchFamily="2" charset="-122"/>
                <a:cs typeface="Times New Roman" pitchFamily="18" charset="0"/>
              </a:rPr>
              <a:t>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trips(down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459">
                                            <p:txEl>
                                              <p:pRg st="5" end="5"/>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63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59">
                                            <p:txEl>
                                              <p:pRg st="7" end="7"/>
                                            </p:txEl>
                                          </p:spTgt>
                                        </p:tgtEl>
                                        <p:attrNameLst>
                                          <p:attrName>style.visibility</p:attrName>
                                        </p:attrNameLst>
                                      </p:cBhvr>
                                      <p:to>
                                        <p:strVal val="visible"/>
                                      </p:to>
                                    </p:set>
                                  </p:childTnLst>
                                </p:cTn>
                              </p:par>
                              <p:par>
                                <p:cTn id="23" presetID="18" presetClass="entr" presetSubtype="12"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strips(down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dirty="0"/>
              <a:t>4.1 </a:t>
            </a:r>
            <a:r>
              <a:rPr lang="zh-CN" altLang="en-US" dirty="0"/>
              <a:t>递推关系</a:t>
            </a:r>
            <a:r>
              <a:rPr lang="en-US" altLang="zh-CN" dirty="0"/>
              <a:t>(Recurrence Relations)</a:t>
            </a:r>
            <a:endParaRPr lang="zh-CN" altLang="en-US" dirty="0"/>
          </a:p>
        </p:txBody>
      </p:sp>
      <p:sp>
        <p:nvSpPr>
          <p:cNvPr id="37891" name="Rectangle 3"/>
          <p:cNvSpPr>
            <a:spLocks noGrp="1" noChangeArrowheads="1"/>
          </p:cNvSpPr>
          <p:nvPr>
            <p:ph type="body" idx="1"/>
          </p:nvPr>
        </p:nvSpPr>
        <p:spPr>
          <a:xfrm>
            <a:off x="1981200" y="1609626"/>
            <a:ext cx="8458200" cy="4411662"/>
          </a:xfrm>
        </p:spPr>
        <p:txBody>
          <a:bodyPr/>
          <a:lstStyle/>
          <a:p>
            <a:pPr eaLnBrk="1" hangingPunct="1">
              <a:lnSpc>
                <a:spcPct val="120000"/>
              </a:lnSpc>
            </a:pPr>
            <a:r>
              <a:rPr lang="zh-CN" altLang="en-US" dirty="0">
                <a:latin typeface="Times New Roman" pitchFamily="18" charset="0"/>
              </a:rPr>
              <a:t>连加：</a:t>
            </a:r>
            <a:r>
              <a:rPr lang="en-US" altLang="zh-CN" i="1" dirty="0" err="1">
                <a:latin typeface="Times New Roman" pitchFamily="18" charset="0"/>
              </a:rPr>
              <a:t>S</a:t>
            </a:r>
            <a:r>
              <a:rPr lang="en-US" altLang="zh-CN" i="1" baseline="-25000" dirty="0" err="1">
                <a:latin typeface="Times New Roman" pitchFamily="18" charset="0"/>
              </a:rPr>
              <a:t>n</a:t>
            </a:r>
            <a:r>
              <a:rPr lang="en-US" altLang="zh-CN" dirty="0">
                <a:latin typeface="Times New Roman" pitchFamily="18" charset="0"/>
              </a:rPr>
              <a:t>=</a:t>
            </a:r>
            <a:r>
              <a:rPr lang="en-US" altLang="zh-CN" i="1"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a</a:t>
            </a:r>
            <a:r>
              <a:rPr lang="en-US" altLang="zh-CN" baseline="-25000" dirty="0">
                <a:latin typeface="Times New Roman" pitchFamily="18" charset="0"/>
              </a:rPr>
              <a:t>2</a:t>
            </a:r>
            <a:r>
              <a:rPr lang="en-US" altLang="zh-CN" dirty="0">
                <a:latin typeface="Times New Roman" pitchFamily="18" charset="0"/>
              </a:rPr>
              <a:t>+…+</a:t>
            </a:r>
            <a:r>
              <a:rPr lang="en-US" altLang="zh-CN" i="1" dirty="0">
                <a:latin typeface="Times New Roman" pitchFamily="18" charset="0"/>
              </a:rPr>
              <a:t>a</a:t>
            </a:r>
            <a:r>
              <a:rPr lang="en-US" altLang="zh-CN" i="1" baseline="-25000" dirty="0">
                <a:latin typeface="Times New Roman" pitchFamily="18" charset="0"/>
              </a:rPr>
              <a:t>n</a:t>
            </a:r>
            <a:r>
              <a:rPr lang="zh-CN" altLang="en-US" dirty="0">
                <a:latin typeface="Times New Roman" pitchFamily="18" charset="0"/>
              </a:rPr>
              <a:t>，</a:t>
            </a:r>
            <a:r>
              <a:rPr lang="en-US" altLang="zh-CN" i="1" dirty="0" err="1">
                <a:latin typeface="Times New Roman" pitchFamily="18" charset="0"/>
              </a:rPr>
              <a:t>S</a:t>
            </a:r>
            <a:r>
              <a:rPr lang="en-US" altLang="zh-CN" i="1" baseline="-25000" dirty="0" err="1">
                <a:latin typeface="Times New Roman" pitchFamily="18" charset="0"/>
              </a:rPr>
              <a:t>n</a:t>
            </a:r>
            <a:r>
              <a:rPr lang="en-US" altLang="zh-CN" dirty="0">
                <a:latin typeface="Times New Roman" pitchFamily="18" charset="0"/>
              </a:rPr>
              <a:t>=</a:t>
            </a:r>
            <a:r>
              <a:rPr lang="en-US" altLang="zh-CN" i="1" dirty="0">
                <a:latin typeface="Times New Roman" pitchFamily="18" charset="0"/>
              </a:rPr>
              <a:t>S</a:t>
            </a:r>
            <a:r>
              <a:rPr lang="en-US" altLang="zh-CN" i="1" baseline="-25000" dirty="0">
                <a:latin typeface="Times New Roman" pitchFamily="18" charset="0"/>
              </a:rPr>
              <a:t>n</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 a</a:t>
            </a:r>
            <a:r>
              <a:rPr lang="en-US" altLang="zh-CN" i="1" baseline="-25000" dirty="0">
                <a:latin typeface="Times New Roman" pitchFamily="18" charset="0"/>
              </a:rPr>
              <a:t>n</a:t>
            </a:r>
          </a:p>
          <a:p>
            <a:pPr eaLnBrk="1" hangingPunct="1">
              <a:lnSpc>
                <a:spcPct val="120000"/>
              </a:lnSpc>
            </a:pPr>
            <a:r>
              <a:rPr lang="zh-CN" altLang="en-US" dirty="0">
                <a:latin typeface="Times New Roman" pitchFamily="18" charset="0"/>
              </a:rPr>
              <a:t>阶乘</a:t>
            </a:r>
            <a:r>
              <a:rPr lang="en-US" altLang="zh-CN" i="1" dirty="0">
                <a:latin typeface="Times New Roman" pitchFamily="18" charset="0"/>
              </a:rPr>
              <a:t>n</a:t>
            </a:r>
            <a:r>
              <a:rPr lang="en-US" altLang="zh-CN" dirty="0">
                <a:latin typeface="Times New Roman" pitchFamily="18" charset="0"/>
              </a:rPr>
              <a:t>!</a:t>
            </a:r>
            <a:r>
              <a:rPr lang="zh-CN" altLang="en-US" dirty="0">
                <a:latin typeface="Times New Roman" pitchFamily="18" charset="0"/>
              </a:rPr>
              <a:t>：</a:t>
            </a:r>
            <a:r>
              <a:rPr lang="en-US" altLang="zh-CN" i="1" dirty="0">
                <a:latin typeface="Times New Roman" pitchFamily="18" charset="0"/>
              </a:rPr>
              <a:t> a</a:t>
            </a:r>
            <a:r>
              <a:rPr lang="en-US" altLang="zh-CN" i="1" baseline="-25000" dirty="0">
                <a:latin typeface="Times New Roman" pitchFamily="18" charset="0"/>
              </a:rPr>
              <a:t>n</a:t>
            </a:r>
            <a:r>
              <a:rPr lang="en-US" altLang="zh-CN" dirty="0">
                <a:latin typeface="Times New Roman" pitchFamily="18" charset="0"/>
              </a:rPr>
              <a:t>=</a:t>
            </a:r>
            <a:r>
              <a:rPr lang="en-US" altLang="zh-CN" i="1" dirty="0">
                <a:latin typeface="Times New Roman" pitchFamily="18" charset="0"/>
              </a:rPr>
              <a:t>n</a:t>
            </a:r>
            <a:r>
              <a:rPr lang="en-US" altLang="zh-CN" dirty="0">
                <a:latin typeface="Times New Roman" pitchFamily="18" charset="0"/>
              </a:rPr>
              <a:t>*</a:t>
            </a:r>
            <a:r>
              <a:rPr lang="en-US" altLang="zh-CN" i="1" dirty="0">
                <a:latin typeface="Times New Roman" pitchFamily="18" charset="0"/>
              </a:rPr>
              <a:t>a</a:t>
            </a:r>
            <a:r>
              <a:rPr lang="en-US" altLang="zh-CN" i="1" baseline="-25000" dirty="0">
                <a:latin typeface="Times New Roman" pitchFamily="18" charset="0"/>
              </a:rPr>
              <a:t>n</a:t>
            </a:r>
            <a:r>
              <a:rPr lang="en-US" altLang="zh-CN" baseline="-25000" dirty="0">
                <a:latin typeface="Times New Roman" pitchFamily="18" charset="0"/>
              </a:rPr>
              <a:t>-1</a:t>
            </a:r>
            <a:endParaRPr lang="en-US" altLang="zh-CN" dirty="0">
              <a:latin typeface="Times New Roman" pitchFamily="18" charset="0"/>
            </a:endParaRPr>
          </a:p>
          <a:p>
            <a:pPr eaLnBrk="1" hangingPunct="1">
              <a:lnSpc>
                <a:spcPct val="120000"/>
              </a:lnSpc>
            </a:pPr>
            <a:r>
              <a:rPr lang="zh-CN" altLang="en-US" dirty="0">
                <a:latin typeface="Times New Roman" pitchFamily="18" charset="0"/>
              </a:rPr>
              <a:t>等差数列：</a:t>
            </a:r>
            <a:r>
              <a:rPr lang="en-US" altLang="zh-CN" i="1" dirty="0">
                <a:latin typeface="Times New Roman" pitchFamily="18" charset="0"/>
              </a:rPr>
              <a:t> a</a:t>
            </a:r>
            <a:r>
              <a:rPr lang="en-US" altLang="zh-CN" i="1" baseline="-25000" dirty="0">
                <a:latin typeface="Times New Roman" pitchFamily="18" charset="0"/>
              </a:rPr>
              <a:t>n</a:t>
            </a:r>
            <a:r>
              <a:rPr lang="en-US" altLang="zh-CN" dirty="0">
                <a:latin typeface="Times New Roman" pitchFamily="18" charset="0"/>
              </a:rPr>
              <a:t>=</a:t>
            </a:r>
            <a:r>
              <a:rPr lang="en-US" altLang="zh-CN" i="1" dirty="0">
                <a:latin typeface="Times New Roman" pitchFamily="18" charset="0"/>
              </a:rPr>
              <a:t>a</a:t>
            </a:r>
            <a:r>
              <a:rPr lang="en-US" altLang="zh-CN" i="1" baseline="-25000" dirty="0">
                <a:latin typeface="Times New Roman" pitchFamily="18" charset="0"/>
              </a:rPr>
              <a:t>n</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d</a:t>
            </a:r>
          </a:p>
          <a:p>
            <a:pPr eaLnBrk="1" hangingPunct="1">
              <a:lnSpc>
                <a:spcPct val="120000"/>
              </a:lnSpc>
            </a:pPr>
            <a:r>
              <a:rPr lang="zh-CN" altLang="en-US" dirty="0">
                <a:latin typeface="Times New Roman" pitchFamily="18" charset="0"/>
              </a:rPr>
              <a:t>等比数列：</a:t>
            </a:r>
            <a:r>
              <a:rPr lang="en-US" altLang="zh-CN" i="1" dirty="0">
                <a:latin typeface="Times New Roman" pitchFamily="18" charset="0"/>
              </a:rPr>
              <a:t> a</a:t>
            </a:r>
            <a:r>
              <a:rPr lang="en-US" altLang="zh-CN" i="1" baseline="-25000" dirty="0">
                <a:latin typeface="Times New Roman" pitchFamily="18" charset="0"/>
              </a:rPr>
              <a:t>n</a:t>
            </a:r>
            <a:r>
              <a:rPr lang="en-US" altLang="zh-CN" dirty="0">
                <a:latin typeface="Times New Roman" pitchFamily="18" charset="0"/>
              </a:rPr>
              <a:t>=</a:t>
            </a:r>
            <a:r>
              <a:rPr lang="en-US" altLang="zh-CN" i="1" dirty="0">
                <a:latin typeface="Times New Roman" pitchFamily="18" charset="0"/>
              </a:rPr>
              <a:t>q</a:t>
            </a:r>
            <a:r>
              <a:rPr lang="en-US" altLang="zh-CN" dirty="0">
                <a:latin typeface="Times New Roman" pitchFamily="18" charset="0"/>
              </a:rPr>
              <a:t>*</a:t>
            </a:r>
            <a:r>
              <a:rPr lang="en-US" altLang="zh-CN" i="1" dirty="0">
                <a:latin typeface="Times New Roman" pitchFamily="18" charset="0"/>
              </a:rPr>
              <a:t>a</a:t>
            </a:r>
            <a:r>
              <a:rPr lang="en-US" altLang="zh-CN" i="1" baseline="-25000" dirty="0">
                <a:latin typeface="Times New Roman" pitchFamily="18" charset="0"/>
              </a:rPr>
              <a:t>n</a:t>
            </a:r>
            <a:r>
              <a:rPr lang="en-US" altLang="zh-CN" baseline="-25000" dirty="0">
                <a:latin typeface="Times New Roman" pitchFamily="18" charset="0"/>
              </a:rPr>
              <a:t>-1</a:t>
            </a:r>
            <a:endParaRPr lang="zh-CN" altLang="en-US" dirty="0">
              <a:latin typeface="Times New Roman" pitchFamily="18" charset="0"/>
            </a:endParaRPr>
          </a:p>
          <a:p>
            <a:pPr eaLnBrk="1" hangingPunct="1">
              <a:lnSpc>
                <a:spcPct val="120000"/>
              </a:lnSpc>
            </a:pPr>
            <a:r>
              <a:rPr lang="zh-CN" altLang="en-US" dirty="0">
                <a:latin typeface="Times New Roman" pitchFamily="18" charset="0"/>
                <a:cs typeface="Times New Roman" pitchFamily="18" charset="0"/>
              </a:rPr>
              <a:t>错排数</a:t>
            </a:r>
            <a:r>
              <a:rPr lang="en-US" altLang="zh-CN" i="1" dirty="0" err="1">
                <a:latin typeface="Times New Roman" pitchFamily="18" charset="0"/>
                <a:cs typeface="Times New Roman" pitchFamily="18" charset="0"/>
              </a:rPr>
              <a:t>D</a:t>
            </a:r>
            <a:r>
              <a:rPr lang="en-US" altLang="zh-CN" i="1" baseline="-30000" dirty="0" err="1">
                <a:latin typeface="Times New Roman" pitchFamily="18" charset="0"/>
                <a:cs typeface="Times New Roman" pitchFamily="18" charset="0"/>
              </a:rPr>
              <a:t>n</a:t>
            </a:r>
            <a:endParaRPr lang="en-US" altLang="zh-CN" i="1" baseline="-30000" dirty="0">
              <a:latin typeface="Times New Roman" pitchFamily="18" charset="0"/>
              <a:cs typeface="Times New Roman" pitchFamily="18" charset="0"/>
            </a:endParaRPr>
          </a:p>
          <a:p>
            <a:pPr eaLnBrk="1" hangingPunct="1">
              <a:lnSpc>
                <a:spcPct val="120000"/>
              </a:lnSpc>
            </a:pPr>
            <a:endParaRPr lang="en-US" altLang="zh-CN" i="1" baseline="-30000" dirty="0">
              <a:latin typeface="Times New Roman" pitchFamily="18" charset="0"/>
              <a:cs typeface="Times New Roman" pitchFamily="18" charset="0"/>
            </a:endParaRPr>
          </a:p>
          <a:p>
            <a:pPr eaLnBrk="1" hangingPunct="1">
              <a:lnSpc>
                <a:spcPct val="120000"/>
              </a:lnSpc>
            </a:pPr>
            <a:endParaRPr lang="en-US" altLang="zh-CN" i="1" baseline="-30000" dirty="0">
              <a:latin typeface="Times New Roman" pitchFamily="18" charset="0"/>
              <a:cs typeface="Times New Roman" pitchFamily="18" charset="0"/>
            </a:endParaRPr>
          </a:p>
          <a:p>
            <a:pPr>
              <a:buSzPct val="85000"/>
              <a:buBlip>
                <a:blip r:embed="rId4"/>
              </a:buBlip>
            </a:pPr>
            <a:r>
              <a:rPr lang="en-US" altLang="zh-CN" dirty="0" err="1">
                <a:latin typeface="Times New Roman" pitchFamily="18" charset="0"/>
                <a:cs typeface="Times New Roman" pitchFamily="18" charset="0"/>
              </a:rPr>
              <a:t>Stirling</a:t>
            </a:r>
            <a:r>
              <a:rPr lang="zh-CN" altLang="en-US" dirty="0">
                <a:latin typeface="Times New Roman" pitchFamily="18" charset="0"/>
                <a:cs typeface="Times New Roman" pitchFamily="18" charset="0"/>
              </a:rPr>
              <a:t>数：</a:t>
            </a:r>
            <a:r>
              <a:rPr lang="en-US" altLang="zh-CN" dirty="0">
                <a:latin typeface="Times New Roman" pitchFamily="18" charset="0"/>
                <a:ea typeface="黑体" pitchFamily="49" charset="-122"/>
                <a:cs typeface="Times New Roman" pitchFamily="18" charset="0"/>
              </a:rPr>
              <a:t> </a:t>
            </a:r>
            <a:r>
              <a:rPr lang="en-US" altLang="zh-CN" i="1" dirty="0">
                <a:latin typeface="Times New Roman" pitchFamily="18" charset="0"/>
                <a:ea typeface="黑体" pitchFamily="49" charset="-122"/>
                <a:cs typeface="Times New Roman" pitchFamily="18" charset="0"/>
              </a:rPr>
              <a:t>S</a:t>
            </a:r>
            <a:r>
              <a:rPr lang="en-US" altLang="zh-CN" baseline="-25000" dirty="0">
                <a:latin typeface="Times New Roman" pitchFamily="18" charset="0"/>
                <a:ea typeface="黑体" pitchFamily="49" charset="-122"/>
                <a:cs typeface="Times New Roman" pitchFamily="18" charset="0"/>
              </a:rPr>
              <a:t>2</a:t>
            </a:r>
            <a:r>
              <a:rPr lang="en-US" altLang="zh-CN" dirty="0">
                <a:latin typeface="Times New Roman" pitchFamily="18" charset="0"/>
                <a:ea typeface="黑体" pitchFamily="49" charset="-122"/>
                <a:cs typeface="Times New Roman" pitchFamily="18" charset="0"/>
              </a:rPr>
              <a:t>(</a:t>
            </a:r>
            <a:r>
              <a:rPr lang="en-US" altLang="zh-CN" i="1" dirty="0">
                <a:latin typeface="Times New Roman" pitchFamily="18" charset="0"/>
                <a:ea typeface="黑体" pitchFamily="49" charset="-122"/>
                <a:cs typeface="Times New Roman" pitchFamily="18" charset="0"/>
              </a:rPr>
              <a:t>n</a:t>
            </a:r>
            <a:r>
              <a:rPr lang="en-US" altLang="zh-CN" dirty="0">
                <a:latin typeface="Times New Roman" pitchFamily="18" charset="0"/>
                <a:ea typeface="黑体" pitchFamily="49" charset="-122"/>
                <a:cs typeface="Times New Roman" pitchFamily="18" charset="0"/>
              </a:rPr>
              <a:t>+1,</a:t>
            </a:r>
            <a:r>
              <a:rPr lang="en-US" altLang="zh-CN" i="1" dirty="0">
                <a:latin typeface="Times New Roman" pitchFamily="18" charset="0"/>
                <a:ea typeface="黑体" pitchFamily="49" charset="-122"/>
                <a:cs typeface="Times New Roman" pitchFamily="18" charset="0"/>
              </a:rPr>
              <a:t>k</a:t>
            </a:r>
            <a:r>
              <a:rPr lang="en-US" altLang="zh-CN" dirty="0">
                <a:latin typeface="Times New Roman" pitchFamily="18" charset="0"/>
                <a:ea typeface="黑体" pitchFamily="49" charset="-122"/>
                <a:cs typeface="Times New Roman" pitchFamily="18" charset="0"/>
              </a:rPr>
              <a:t>)=</a:t>
            </a:r>
            <a:r>
              <a:rPr lang="en-US" altLang="zh-CN" i="1" dirty="0">
                <a:latin typeface="Times New Roman" pitchFamily="18" charset="0"/>
                <a:ea typeface="黑体" pitchFamily="49" charset="-122"/>
                <a:cs typeface="Times New Roman" pitchFamily="18" charset="0"/>
              </a:rPr>
              <a:t>S</a:t>
            </a:r>
            <a:r>
              <a:rPr lang="en-US" altLang="zh-CN" baseline="-25000" dirty="0">
                <a:latin typeface="Times New Roman" pitchFamily="18" charset="0"/>
                <a:ea typeface="黑体" pitchFamily="49" charset="-122"/>
                <a:cs typeface="Times New Roman" pitchFamily="18" charset="0"/>
              </a:rPr>
              <a:t>2</a:t>
            </a:r>
            <a:r>
              <a:rPr lang="en-US" altLang="zh-CN" dirty="0">
                <a:latin typeface="Times New Roman" pitchFamily="18" charset="0"/>
                <a:ea typeface="黑体" pitchFamily="49" charset="-122"/>
                <a:cs typeface="Times New Roman" pitchFamily="18" charset="0"/>
              </a:rPr>
              <a:t>(</a:t>
            </a:r>
            <a:r>
              <a:rPr lang="en-US" altLang="zh-CN" i="1" dirty="0">
                <a:latin typeface="Times New Roman" pitchFamily="18" charset="0"/>
                <a:ea typeface="黑体" pitchFamily="49" charset="-122"/>
                <a:cs typeface="Times New Roman" pitchFamily="18" charset="0"/>
              </a:rPr>
              <a:t>n</a:t>
            </a:r>
            <a:r>
              <a:rPr lang="en-US" altLang="zh-CN" dirty="0">
                <a:latin typeface="Times New Roman" pitchFamily="18" charset="0"/>
                <a:ea typeface="黑体" pitchFamily="49" charset="-122"/>
                <a:cs typeface="Times New Roman" pitchFamily="18" charset="0"/>
              </a:rPr>
              <a:t>,</a:t>
            </a:r>
            <a:r>
              <a:rPr lang="en-US" altLang="zh-CN" i="1" dirty="0">
                <a:latin typeface="Times New Roman" pitchFamily="18" charset="0"/>
                <a:ea typeface="黑体" pitchFamily="49" charset="-122"/>
                <a:cs typeface="Times New Roman" pitchFamily="18" charset="0"/>
              </a:rPr>
              <a:t>k</a:t>
            </a:r>
            <a:r>
              <a:rPr lang="en-US" altLang="zh-CN" dirty="0">
                <a:latin typeface="Times New Roman" pitchFamily="18" charset="0"/>
                <a:ea typeface="黑体" pitchFamily="49" charset="-122"/>
                <a:cs typeface="Times New Roman" pitchFamily="18" charset="0"/>
              </a:rPr>
              <a:t>-1)+</a:t>
            </a:r>
            <a:r>
              <a:rPr lang="en-US" altLang="zh-CN" i="1" dirty="0">
                <a:latin typeface="Times New Roman" pitchFamily="18" charset="0"/>
                <a:ea typeface="黑体" pitchFamily="49" charset="-122"/>
                <a:cs typeface="Times New Roman" pitchFamily="18" charset="0"/>
              </a:rPr>
              <a:t>k</a:t>
            </a:r>
            <a:r>
              <a:rPr lang="en-US" altLang="zh-CN" dirty="0">
                <a:latin typeface="Times New Roman" pitchFamily="18" charset="0"/>
                <a:ea typeface="黑体" pitchFamily="49" charset="-122"/>
                <a:cs typeface="Times New Roman" pitchFamily="18" charset="0"/>
              </a:rPr>
              <a:t>*</a:t>
            </a:r>
            <a:r>
              <a:rPr lang="en-US" altLang="zh-CN" i="1" dirty="0">
                <a:latin typeface="Times New Roman" pitchFamily="18" charset="0"/>
                <a:ea typeface="黑体" pitchFamily="49" charset="-122"/>
                <a:cs typeface="Times New Roman" pitchFamily="18" charset="0"/>
              </a:rPr>
              <a:t>S</a:t>
            </a:r>
            <a:r>
              <a:rPr lang="en-US" altLang="zh-CN" baseline="-25000" dirty="0">
                <a:latin typeface="Times New Roman" pitchFamily="18" charset="0"/>
                <a:ea typeface="黑体" pitchFamily="49" charset="-122"/>
                <a:cs typeface="Times New Roman" pitchFamily="18" charset="0"/>
              </a:rPr>
              <a:t>2</a:t>
            </a:r>
            <a:r>
              <a:rPr lang="en-US" altLang="zh-CN" dirty="0">
                <a:latin typeface="Times New Roman" pitchFamily="18" charset="0"/>
                <a:ea typeface="黑体" pitchFamily="49" charset="-122"/>
                <a:cs typeface="Times New Roman" pitchFamily="18" charset="0"/>
              </a:rPr>
              <a:t>(</a:t>
            </a:r>
            <a:r>
              <a:rPr lang="en-US" altLang="zh-CN" i="1" dirty="0" err="1">
                <a:latin typeface="Times New Roman" pitchFamily="18" charset="0"/>
                <a:ea typeface="黑体" pitchFamily="49" charset="-122"/>
                <a:cs typeface="Times New Roman" pitchFamily="18" charset="0"/>
              </a:rPr>
              <a:t>n</a:t>
            </a:r>
            <a:r>
              <a:rPr lang="en-US" altLang="zh-CN" dirty="0" err="1">
                <a:latin typeface="Times New Roman" pitchFamily="18" charset="0"/>
                <a:ea typeface="黑体" pitchFamily="49" charset="-122"/>
                <a:cs typeface="Times New Roman" pitchFamily="18" charset="0"/>
              </a:rPr>
              <a:t>,</a:t>
            </a:r>
            <a:r>
              <a:rPr lang="en-US" altLang="zh-CN" i="1" dirty="0" err="1">
                <a:latin typeface="Times New Roman" pitchFamily="18" charset="0"/>
                <a:ea typeface="黑体" pitchFamily="49" charset="-122"/>
                <a:cs typeface="Times New Roman" pitchFamily="18" charset="0"/>
              </a:rPr>
              <a:t>k</a:t>
            </a:r>
            <a:r>
              <a:rPr lang="en-US" altLang="zh-CN" dirty="0">
                <a:latin typeface="Times New Roman" pitchFamily="18" charset="0"/>
                <a:ea typeface="黑体" pitchFamily="49" charset="-122"/>
                <a:cs typeface="Times New Roman" pitchFamily="18" charset="0"/>
              </a:rPr>
              <a:t>)</a:t>
            </a:r>
          </a:p>
          <a:p>
            <a:pPr eaLnBrk="1" hangingPunct="1">
              <a:lnSpc>
                <a:spcPct val="120000"/>
              </a:lnSpc>
            </a:pPr>
            <a:endParaRPr lang="en-US" altLang="zh-CN" dirty="0">
              <a:latin typeface="Times New Roman" pitchFamily="18" charset="0"/>
              <a:cs typeface="Times New Roman" pitchFamily="18" charset="0"/>
            </a:endParaRPr>
          </a:p>
        </p:txBody>
      </p:sp>
      <p:graphicFrame>
        <p:nvGraphicFramePr>
          <p:cNvPr id="89089" name="Object 1"/>
          <p:cNvGraphicFramePr>
            <a:graphicFrameLocks noChangeAspect="1"/>
          </p:cNvGraphicFramePr>
          <p:nvPr>
            <p:extLst>
              <p:ext uri="{D42A27DB-BD31-4B8C-83A1-F6EECF244321}">
                <p14:modId xmlns:p14="http://schemas.microsoft.com/office/powerpoint/2010/main" val="1581392131"/>
              </p:ext>
            </p:extLst>
          </p:nvPr>
        </p:nvGraphicFramePr>
        <p:xfrm>
          <a:off x="4191000" y="4005064"/>
          <a:ext cx="4786162" cy="1066800"/>
        </p:xfrm>
        <a:graphic>
          <a:graphicData uri="http://schemas.openxmlformats.org/presentationml/2006/ole">
            <mc:AlternateContent xmlns:mc="http://schemas.openxmlformats.org/markup-compatibility/2006">
              <mc:Choice xmlns:v="urn:schemas-microsoft-com:vml" Requires="v">
                <p:oleObj spid="_x0000_s2055" name="Equation" r:id="rId5" imgW="3644640" imgH="799920" progId="">
                  <p:embed/>
                </p:oleObj>
              </mc:Choice>
              <mc:Fallback>
                <p:oleObj name="Equation" r:id="rId5" imgW="3644640" imgH="799920" progId="">
                  <p:embed/>
                  <p:pic>
                    <p:nvPicPr>
                      <p:cNvPr id="89089"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005064"/>
                        <a:ext cx="4786162"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altLang="zh-CN" dirty="0"/>
              <a:t>4.3 </a:t>
            </a:r>
            <a:r>
              <a:rPr lang="zh-CN" altLang="en-US" dirty="0"/>
              <a:t>分治算法和递推关系</a:t>
            </a:r>
          </a:p>
        </p:txBody>
      </p:sp>
      <p:sp>
        <p:nvSpPr>
          <p:cNvPr id="19459" name="Rectangle 3"/>
          <p:cNvSpPr>
            <a:spLocks noGrp="1" noChangeArrowheads="1"/>
          </p:cNvSpPr>
          <p:nvPr>
            <p:ph type="body" idx="1"/>
          </p:nvPr>
        </p:nvSpPr>
        <p:spPr>
          <a:xfrm>
            <a:off x="911424" y="1484784"/>
            <a:ext cx="10560910" cy="5105400"/>
          </a:xfrm>
        </p:spPr>
        <p:txBody>
          <a:bodyPr/>
          <a:lstStyle/>
          <a:p>
            <a:pPr>
              <a:lnSpc>
                <a:spcPct val="120000"/>
              </a:lnSpc>
              <a:defRPr/>
            </a:pPr>
            <a:r>
              <a:rPr lang="zh-CN" altLang="en-US"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6  </a:t>
            </a:r>
            <a:r>
              <a:rPr lang="zh-CN" altLang="en-US" dirty="0">
                <a:latin typeface="Times New Roman" pitchFamily="18" charset="0"/>
                <a:cs typeface="Times New Roman" pitchFamily="18" charset="0"/>
              </a:rPr>
              <a:t>设</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)=5</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/2)+3</a:t>
            </a:r>
            <a:r>
              <a:rPr lang="zh-CN" altLang="en-US" dirty="0">
                <a:latin typeface="Times New Roman" pitchFamily="18" charset="0"/>
                <a:cs typeface="Times New Roman" pitchFamily="18" charset="0"/>
              </a:rPr>
              <a:t>且</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(1)=7</a:t>
            </a:r>
            <a:r>
              <a:rPr lang="zh-CN" altLang="en-US" dirty="0">
                <a:latin typeface="Times New Roman" pitchFamily="18" charset="0"/>
                <a:cs typeface="Times New Roman" pitchFamily="18" charset="0"/>
              </a:rPr>
              <a:t>，求</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(2</a:t>
            </a:r>
            <a:r>
              <a:rPr lang="en-US" altLang="zh-CN" i="1" baseline="30000" dirty="0">
                <a:latin typeface="Times New Roman" pitchFamily="18" charset="0"/>
                <a:cs typeface="Times New Roman" pitchFamily="18" charset="0"/>
              </a:rPr>
              <a:t>k</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是一个正整数。如果</a:t>
            </a:r>
            <a:r>
              <a:rPr lang="en-US" altLang="zh-CN" i="1" dirty="0">
                <a:latin typeface="Times New Roman" pitchFamily="18" charset="0"/>
                <a:cs typeface="Times New Roman" pitchFamily="18" charset="0"/>
              </a:rPr>
              <a:t>f</a:t>
            </a:r>
            <a:r>
              <a:rPr lang="zh-CN" altLang="en-US" dirty="0">
                <a:latin typeface="Times New Roman" pitchFamily="18" charset="0"/>
                <a:cs typeface="Times New Roman" pitchFamily="18" charset="0"/>
              </a:rPr>
              <a:t>是一个增函数，请估计</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的阶 。</a:t>
            </a:r>
            <a:endParaRPr lang="en-US" altLang="zh-CN" i="1" dirty="0">
              <a:latin typeface="Times New Roman" pitchFamily="18" charset="0"/>
              <a:cs typeface="Times New Roman" pitchFamily="18" charset="0"/>
            </a:endParaRPr>
          </a:p>
        </p:txBody>
      </p:sp>
      <p:graphicFrame>
        <p:nvGraphicFramePr>
          <p:cNvPr id="17410" name="Object 2"/>
          <p:cNvGraphicFramePr>
            <a:graphicFrameLocks noChangeAspect="1"/>
          </p:cNvGraphicFramePr>
          <p:nvPr/>
        </p:nvGraphicFramePr>
        <p:xfrm>
          <a:off x="7086600" y="4724401"/>
          <a:ext cx="3332162" cy="479425"/>
        </p:xfrm>
        <a:graphic>
          <a:graphicData uri="http://schemas.openxmlformats.org/presentationml/2006/ole">
            <mc:AlternateContent xmlns:mc="http://schemas.openxmlformats.org/markup-compatibility/2006">
              <mc:Choice xmlns:v="urn:schemas-microsoft-com:vml" Requires="v">
                <p:oleObj spid="_x0000_s19473" name="Equation" r:id="rId4" imgW="1587240" imgH="228600" progId="Equation.3">
                  <p:embed/>
                </p:oleObj>
              </mc:Choice>
              <mc:Fallback>
                <p:oleObj name="Equation" r:id="rId4" imgW="1587240" imgH="228600" progId="Equation.3">
                  <p:embed/>
                  <p:pic>
                    <p:nvPicPr>
                      <p:cNvPr id="1741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4724401"/>
                        <a:ext cx="3332162"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3"/>
          <p:cNvGraphicFramePr>
            <a:graphicFrameLocks noChangeAspect="1"/>
          </p:cNvGraphicFramePr>
          <p:nvPr/>
        </p:nvGraphicFramePr>
        <p:xfrm>
          <a:off x="2405064" y="2819400"/>
          <a:ext cx="6135687" cy="1068388"/>
        </p:xfrm>
        <a:graphic>
          <a:graphicData uri="http://schemas.openxmlformats.org/presentationml/2006/ole">
            <mc:AlternateContent xmlns:mc="http://schemas.openxmlformats.org/markup-compatibility/2006">
              <mc:Choice xmlns:v="urn:schemas-microsoft-com:vml" Requires="v">
                <p:oleObj spid="_x0000_s19474" name="Equation" r:id="rId6" imgW="2920680" imgH="507960" progId="Equation.3">
                  <p:embed/>
                </p:oleObj>
              </mc:Choice>
              <mc:Fallback>
                <p:oleObj name="Equation" r:id="rId6" imgW="2920680" imgH="507960" progId="Equation.3">
                  <p:embed/>
                  <p:pic>
                    <p:nvPicPr>
                      <p:cNvPr id="1741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5064" y="2819400"/>
                        <a:ext cx="6135687" cy="106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3"/>
          <p:cNvGraphicFramePr>
            <a:graphicFrameLocks noChangeAspect="1"/>
          </p:cNvGraphicFramePr>
          <p:nvPr/>
        </p:nvGraphicFramePr>
        <p:xfrm>
          <a:off x="3022600" y="4038601"/>
          <a:ext cx="5549900" cy="479425"/>
        </p:xfrm>
        <a:graphic>
          <a:graphicData uri="http://schemas.openxmlformats.org/presentationml/2006/ole">
            <mc:AlternateContent xmlns:mc="http://schemas.openxmlformats.org/markup-compatibility/2006">
              <mc:Choice xmlns:v="urn:schemas-microsoft-com:vml" Requires="v">
                <p:oleObj spid="_x0000_s19475" name="Equation" r:id="rId8" imgW="2641320" imgH="228600" progId="Equation.3">
                  <p:embed/>
                </p:oleObj>
              </mc:Choice>
              <mc:Fallback>
                <p:oleObj name="Equation" r:id="rId8" imgW="2641320" imgH="228600" progId="Equation.3">
                  <p:embed/>
                  <p:pic>
                    <p:nvPicPr>
                      <p:cNvPr id="17412"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2600" y="4038601"/>
                        <a:ext cx="55499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5" name="TextBox 6"/>
          <p:cNvSpPr txBox="1">
            <a:spLocks noChangeArrowheads="1"/>
          </p:cNvSpPr>
          <p:nvPr/>
        </p:nvSpPr>
        <p:spPr bwMode="auto">
          <a:xfrm>
            <a:off x="2286000" y="4724400"/>
            <a:ext cx="4943982" cy="477054"/>
          </a:xfrm>
          <a:prstGeom prst="rect">
            <a:avLst/>
          </a:prstGeom>
          <a:noFill/>
          <a:ln w="9525">
            <a:noFill/>
            <a:miter lim="800000"/>
            <a:headEnd/>
            <a:tailEnd/>
          </a:ln>
        </p:spPr>
        <p:txBody>
          <a:bodyPr wrap="none">
            <a:spAutoFit/>
          </a:bodyPr>
          <a:lstStyle/>
          <a:p>
            <a:r>
              <a:rPr lang="zh-CN" altLang="en-US" sz="2500" dirty="0">
                <a:cs typeface="Times New Roman" pitchFamily="18" charset="0"/>
              </a:rPr>
              <a:t>又因为</a:t>
            </a:r>
            <a:r>
              <a:rPr lang="en-US" altLang="zh-CN" sz="2500" dirty="0">
                <a:cs typeface="Times New Roman" pitchFamily="18" charset="0"/>
              </a:rPr>
              <a:t>f</a:t>
            </a:r>
            <a:r>
              <a:rPr lang="zh-CN" altLang="en-US" sz="2500" dirty="0">
                <a:cs typeface="Times New Roman" pitchFamily="18" charset="0"/>
              </a:rPr>
              <a:t>是一个增函数，</a:t>
            </a:r>
            <a:r>
              <a:rPr lang="en-US" altLang="zh-CN" sz="2500" dirty="0">
                <a:cs typeface="Times New Roman" pitchFamily="18" charset="0"/>
              </a:rPr>
              <a:t>a&gt;1</a:t>
            </a:r>
            <a:r>
              <a:rPr lang="zh-CN" altLang="en-US" sz="2500" dirty="0">
                <a:cs typeface="Times New Roman" pitchFamily="18" charset="0"/>
              </a:rPr>
              <a:t>，所以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wipe(left)">
                                      <p:cBhvr>
                                        <p:cTn id="7" dur="500"/>
                                        <p:tgtEl>
                                          <p:spTgt spid="17412"/>
                                        </p:tgtEl>
                                      </p:cBhvr>
                                    </p:animEffect>
                                  </p:childTnLst>
                                </p:cTn>
                              </p:par>
                              <p:par>
                                <p:cTn id="8" presetID="22" presetClass="entr" presetSubtype="8" fill="hold" nodeType="withEffect">
                                  <p:stCondLst>
                                    <p:cond delay="0"/>
                                  </p:stCondLst>
                                  <p:childTnLst>
                                    <p:set>
                                      <p:cBhvr>
                                        <p:cTn id="9" dur="1" fill="hold">
                                          <p:stCondLst>
                                            <p:cond delay="0"/>
                                          </p:stCondLst>
                                        </p:cTn>
                                        <p:tgtEl>
                                          <p:spTgt spid="17411"/>
                                        </p:tgtEl>
                                        <p:attrNameLst>
                                          <p:attrName>style.visibility</p:attrName>
                                        </p:attrNameLst>
                                      </p:cBhvr>
                                      <p:to>
                                        <p:strVal val="visible"/>
                                      </p:to>
                                    </p:set>
                                    <p:animEffect transition="in" filter="wipe(left)">
                                      <p:cBhvr>
                                        <p:cTn id="10" dur="500"/>
                                        <p:tgtEl>
                                          <p:spTgt spid="174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415"/>
                                        </p:tgtEl>
                                        <p:attrNameLst>
                                          <p:attrName>style.visibility</p:attrName>
                                        </p:attrNameLst>
                                      </p:cBhvr>
                                      <p:to>
                                        <p:strVal val="visible"/>
                                      </p:to>
                                    </p:set>
                                    <p:animEffect transition="in" filter="wipe(left)">
                                      <p:cBhvr>
                                        <p:cTn id="15" dur="500"/>
                                        <p:tgtEl>
                                          <p:spTgt spid="17415"/>
                                        </p:tgtEl>
                                      </p:cBhvr>
                                    </p:animEffect>
                                  </p:childTnLst>
                                </p:cTn>
                              </p:par>
                              <p:par>
                                <p:cTn id="16" presetID="22" presetClass="entr" presetSubtype="8" fill="hold" nodeType="withEffect">
                                  <p:stCondLst>
                                    <p:cond delay="0"/>
                                  </p:stCondLst>
                                  <p:childTnLst>
                                    <p:set>
                                      <p:cBhvr>
                                        <p:cTn id="17" dur="1" fill="hold">
                                          <p:stCondLst>
                                            <p:cond delay="0"/>
                                          </p:stCondLst>
                                        </p:cTn>
                                        <p:tgtEl>
                                          <p:spTgt spid="17410"/>
                                        </p:tgtEl>
                                        <p:attrNameLst>
                                          <p:attrName>style.visibility</p:attrName>
                                        </p:attrNameLst>
                                      </p:cBhvr>
                                      <p:to>
                                        <p:strVal val="visible"/>
                                      </p:to>
                                    </p:set>
                                    <p:animEffect transition="in" filter="wipe(left)">
                                      <p:cBhvr>
                                        <p:cTn id="18"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CN" dirty="0"/>
              <a:t>4.3 </a:t>
            </a:r>
            <a:r>
              <a:rPr lang="zh-CN" altLang="en-US" dirty="0"/>
              <a:t>分治算法和递推关系</a:t>
            </a:r>
          </a:p>
        </p:txBody>
      </p:sp>
      <p:sp>
        <p:nvSpPr>
          <p:cNvPr id="19459" name="Rectangle 3"/>
          <p:cNvSpPr>
            <a:spLocks noGrp="1" noChangeArrowheads="1"/>
          </p:cNvSpPr>
          <p:nvPr>
            <p:ph type="body" idx="1"/>
          </p:nvPr>
        </p:nvSpPr>
        <p:spPr>
          <a:xfrm>
            <a:off x="1199456" y="1556792"/>
            <a:ext cx="8458200" cy="533400"/>
          </a:xfrm>
        </p:spPr>
        <p:txBody>
          <a:bodyPr/>
          <a:lstStyle/>
          <a:p>
            <a:pPr>
              <a:lnSpc>
                <a:spcPct val="120000"/>
              </a:lnSpc>
              <a:defRPr/>
            </a:pPr>
            <a:r>
              <a:rPr lang="zh-CN" altLang="en-US"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7  </a:t>
            </a:r>
            <a:r>
              <a:rPr lang="zh-CN" altLang="en-US" dirty="0">
                <a:latin typeface="Times New Roman" pitchFamily="18" charset="0"/>
                <a:cs typeface="Times New Roman" pitchFamily="18" charset="0"/>
              </a:rPr>
              <a:t>估计二分检索使用的比较次数</a:t>
            </a:r>
            <a:endParaRPr lang="en-US" altLang="zh-CN" i="1" dirty="0">
              <a:latin typeface="Times New Roman" pitchFamily="18" charset="0"/>
              <a:cs typeface="Times New Roman" pitchFamily="18" charset="0"/>
            </a:endParaRPr>
          </a:p>
        </p:txBody>
      </p:sp>
      <p:graphicFrame>
        <p:nvGraphicFramePr>
          <p:cNvPr id="18434" name="Object 3"/>
          <p:cNvGraphicFramePr>
            <a:graphicFrameLocks noChangeAspect="1"/>
          </p:cNvGraphicFramePr>
          <p:nvPr>
            <p:extLst>
              <p:ext uri="{D42A27DB-BD31-4B8C-83A1-F6EECF244321}">
                <p14:modId xmlns:p14="http://schemas.microsoft.com/office/powerpoint/2010/main" val="1045749381"/>
              </p:ext>
            </p:extLst>
          </p:nvPr>
        </p:nvGraphicFramePr>
        <p:xfrm>
          <a:off x="2331467" y="2346176"/>
          <a:ext cx="8301037" cy="481013"/>
        </p:xfrm>
        <a:graphic>
          <a:graphicData uri="http://schemas.openxmlformats.org/presentationml/2006/ole">
            <mc:AlternateContent xmlns:mc="http://schemas.openxmlformats.org/markup-compatibility/2006">
              <mc:Choice xmlns:v="urn:schemas-microsoft-com:vml" Requires="v">
                <p:oleObj spid="_x0000_s20492" name="Equation" r:id="rId4" imgW="3733560" imgH="215640" progId="Equation.3">
                  <p:embed/>
                </p:oleObj>
              </mc:Choice>
              <mc:Fallback>
                <p:oleObj name="Equation" r:id="rId4" imgW="3733560" imgH="215640" progId="Equation.3">
                  <p:embed/>
                  <p:pic>
                    <p:nvPicPr>
                      <p:cNvPr id="1843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1467" y="2346176"/>
                        <a:ext cx="8301037"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txBox="1">
            <a:spLocks noChangeArrowheads="1"/>
          </p:cNvSpPr>
          <p:nvPr/>
        </p:nvSpPr>
        <p:spPr bwMode="auto">
          <a:xfrm>
            <a:off x="1199456" y="3209380"/>
            <a:ext cx="8686800" cy="533400"/>
          </a:xfrm>
          <a:prstGeom prst="rect">
            <a:avLst/>
          </a:prstGeom>
          <a:noFill/>
          <a:ln w="9525">
            <a:noFill/>
            <a:miter lim="800000"/>
            <a:headEnd/>
            <a:tailEnd/>
          </a:ln>
        </p:spPr>
        <p:txBody>
          <a:bodyPr/>
          <a:lstStyle/>
          <a:p>
            <a:pPr marL="342900" indent="-342900" eaLnBrk="0" hangingPunct="0">
              <a:lnSpc>
                <a:spcPct val="120000"/>
              </a:lnSpc>
              <a:spcBef>
                <a:spcPct val="20000"/>
              </a:spcBef>
              <a:buClr>
                <a:schemeClr val="tx2"/>
              </a:buClr>
              <a:buSzPct val="70000"/>
              <a:buFont typeface="Wingdings" pitchFamily="2" charset="2"/>
              <a:buChar char="l"/>
              <a:defRPr/>
            </a:pPr>
            <a:r>
              <a:rPr lang="zh-CN" altLang="en-US" b="1" kern="0" dirty="0">
                <a:solidFill>
                  <a:schemeClr val="accent1">
                    <a:lumMod val="75000"/>
                  </a:schemeClr>
                </a:solidFill>
                <a:effectLst>
                  <a:outerShdw blurRad="38100" dist="38100" dir="2700000" algn="tl">
                    <a:srgbClr val="000000">
                      <a:alpha val="43137"/>
                    </a:srgbClr>
                  </a:outerShdw>
                </a:effectLst>
                <a:ea typeface="+mn-ea"/>
                <a:cs typeface="Times New Roman" pitchFamily="18" charset="0"/>
              </a:rPr>
              <a:t>例</a:t>
            </a:r>
            <a:r>
              <a:rPr lang="en-US" altLang="zh-CN" b="1" kern="0" dirty="0">
                <a:solidFill>
                  <a:schemeClr val="accent1">
                    <a:lumMod val="75000"/>
                  </a:schemeClr>
                </a:solidFill>
                <a:effectLst>
                  <a:outerShdw blurRad="38100" dist="38100" dir="2700000" algn="tl">
                    <a:srgbClr val="000000">
                      <a:alpha val="43137"/>
                    </a:srgbClr>
                  </a:outerShdw>
                </a:effectLst>
                <a:ea typeface="+mn-ea"/>
                <a:cs typeface="Times New Roman" pitchFamily="18" charset="0"/>
              </a:rPr>
              <a:t>8  </a:t>
            </a:r>
            <a:r>
              <a:rPr lang="zh-CN" altLang="en-US" kern="0" dirty="0">
                <a:ea typeface="+mn-ea"/>
                <a:cs typeface="Times New Roman" pitchFamily="18" charset="0"/>
              </a:rPr>
              <a:t>估计查找序列的最大和最小元素所用比较次数</a:t>
            </a:r>
            <a:endParaRPr lang="en-US" altLang="zh-CN" kern="0" dirty="0">
              <a:ea typeface="+mn-ea"/>
              <a:cs typeface="Times New Roman" pitchFamily="18" charset="0"/>
            </a:endParaRPr>
          </a:p>
        </p:txBody>
      </p:sp>
      <p:graphicFrame>
        <p:nvGraphicFramePr>
          <p:cNvPr id="18435" name="Object 3"/>
          <p:cNvGraphicFramePr>
            <a:graphicFrameLocks noChangeAspect="1"/>
          </p:cNvGraphicFramePr>
          <p:nvPr>
            <p:extLst>
              <p:ext uri="{D42A27DB-BD31-4B8C-83A1-F6EECF244321}">
                <p14:modId xmlns:p14="http://schemas.microsoft.com/office/powerpoint/2010/main" val="1149572089"/>
              </p:ext>
            </p:extLst>
          </p:nvPr>
        </p:nvGraphicFramePr>
        <p:xfrm>
          <a:off x="2358453" y="3994001"/>
          <a:ext cx="8274050" cy="1019175"/>
        </p:xfrm>
        <a:graphic>
          <a:graphicData uri="http://schemas.openxmlformats.org/presentationml/2006/ole">
            <mc:AlternateContent xmlns:mc="http://schemas.openxmlformats.org/markup-compatibility/2006">
              <mc:Choice xmlns:v="urn:schemas-microsoft-com:vml" Requires="v">
                <p:oleObj spid="_x0000_s20493" name="Equation" r:id="rId6" imgW="3720960" imgH="457200" progId="Equation.3">
                  <p:embed/>
                </p:oleObj>
              </mc:Choice>
              <mc:Fallback>
                <p:oleObj name="Equation" r:id="rId6" imgW="3720960" imgH="457200" progId="Equation.3">
                  <p:embed/>
                  <p:pic>
                    <p:nvPicPr>
                      <p:cNvPr id="1843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8453" y="3994001"/>
                        <a:ext cx="827405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CN" dirty="0"/>
              <a:t>4.3 </a:t>
            </a:r>
            <a:r>
              <a:rPr lang="zh-CN" altLang="en-US" dirty="0"/>
              <a:t>分治算法和递推关系</a:t>
            </a:r>
          </a:p>
        </p:txBody>
      </p:sp>
      <p:sp>
        <p:nvSpPr>
          <p:cNvPr id="2" name="Rectangle 3"/>
          <p:cNvSpPr>
            <a:spLocks noGrp="1" noChangeArrowheads="1"/>
          </p:cNvSpPr>
          <p:nvPr>
            <p:ph type="body" idx="1"/>
          </p:nvPr>
        </p:nvSpPr>
        <p:spPr>
          <a:xfrm>
            <a:off x="749301" y="1600200"/>
            <a:ext cx="10759875" cy="5105400"/>
          </a:xfrm>
        </p:spPr>
        <p:txBody>
          <a:bodyPr/>
          <a:lstStyle/>
          <a:p>
            <a:pPr>
              <a:lnSpc>
                <a:spcPct val="120000"/>
              </a:lnSpc>
              <a:defRPr/>
            </a:pPr>
            <a:r>
              <a:rPr lang="zh-CN" altLang="en-US"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定理</a:t>
            </a:r>
            <a:r>
              <a:rPr lang="en-US" altLang="zh-CN"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2 </a:t>
            </a:r>
            <a:r>
              <a:rPr lang="zh-CN" altLang="en-US"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主定理 </a:t>
            </a:r>
            <a:r>
              <a:rPr lang="en-US" altLang="zh-CN"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a:latin typeface="Times New Roman" pitchFamily="18" charset="0"/>
                <a:cs typeface="Times New Roman" pitchFamily="18" charset="0"/>
              </a:rPr>
              <a:t>设</a:t>
            </a:r>
            <a:r>
              <a:rPr lang="en-US" altLang="zh-CN" i="1" dirty="0">
                <a:latin typeface="Times New Roman" pitchFamily="18" charset="0"/>
                <a:cs typeface="Times New Roman" pitchFamily="18" charset="0"/>
              </a:rPr>
              <a:t>f</a:t>
            </a:r>
            <a:r>
              <a:rPr lang="zh-CN" altLang="en-US" dirty="0">
                <a:latin typeface="Times New Roman" pitchFamily="18" charset="0"/>
                <a:cs typeface="Times New Roman" pitchFamily="18" charset="0"/>
              </a:rPr>
              <a:t>是满足递推关系</a:t>
            </a:r>
            <a:endParaRPr lang="en-US" altLang="zh-CN" dirty="0">
              <a:latin typeface="Times New Roman" pitchFamily="18" charset="0"/>
              <a:cs typeface="Times New Roman" pitchFamily="18" charset="0"/>
            </a:endParaRPr>
          </a:p>
          <a:p>
            <a:pPr algn="ctr">
              <a:lnSpc>
                <a:spcPct val="120000"/>
              </a:lnSpc>
              <a:buFont typeface="Wingdings" pitchFamily="2" charset="2"/>
              <a:buNone/>
              <a:defRPr/>
            </a:pP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af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b</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cn</a:t>
            </a:r>
            <a:r>
              <a:rPr lang="en-US" altLang="zh-CN" i="1" baseline="30000" dirty="0" err="1">
                <a:latin typeface="Times New Roman" pitchFamily="18" charset="0"/>
                <a:cs typeface="Times New Roman" pitchFamily="18" charset="0"/>
              </a:rPr>
              <a:t>d</a:t>
            </a:r>
            <a:endParaRPr lang="en-US" altLang="zh-CN" i="1" baseline="30000" dirty="0">
              <a:latin typeface="Times New Roman" pitchFamily="18" charset="0"/>
              <a:cs typeface="Times New Roman" pitchFamily="18" charset="0"/>
            </a:endParaRPr>
          </a:p>
          <a:p>
            <a:pPr indent="12700">
              <a:lnSpc>
                <a:spcPct val="120000"/>
              </a:lnSpc>
              <a:buNone/>
              <a:defRPr/>
            </a:pPr>
            <a:r>
              <a:rPr lang="zh-CN" altLang="en-US" dirty="0">
                <a:latin typeface="Times New Roman" pitchFamily="18" charset="0"/>
                <a:cs typeface="Times New Roman" pitchFamily="18" charset="0"/>
              </a:rPr>
              <a:t>的递增函数，其中</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b</a:t>
            </a:r>
            <a:r>
              <a:rPr lang="en-US" altLang="zh-CN" i="1" baseline="30000" dirty="0" err="1">
                <a:latin typeface="Times New Roman" pitchFamily="18" charset="0"/>
                <a:cs typeface="Times New Roman" pitchFamily="18" charset="0"/>
              </a:rPr>
              <a:t>k</a:t>
            </a:r>
            <a:r>
              <a:rPr lang="en-US" altLang="zh-CN" i="1" baseline="30000" dirty="0">
                <a:latin typeface="Times New Roman" pitchFamily="18" charset="0"/>
                <a:cs typeface="Times New Roman" pitchFamily="18" charset="0"/>
              </a:rPr>
              <a:t> </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 k</a:t>
            </a:r>
            <a:r>
              <a:rPr lang="zh-CN" altLang="en-US" dirty="0">
                <a:latin typeface="Times New Roman" pitchFamily="18" charset="0"/>
                <a:cs typeface="Times New Roman" pitchFamily="18" charset="0"/>
              </a:rPr>
              <a:t>是一正整数，</a:t>
            </a:r>
            <a:r>
              <a:rPr lang="en-US" altLang="zh-CN" i="1" dirty="0">
                <a:latin typeface="Times New Roman" pitchFamily="18" charset="0"/>
                <a:cs typeface="Times New Roman" pitchFamily="18" charset="0"/>
              </a:rPr>
              <a:t>a</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b</a:t>
            </a:r>
            <a:r>
              <a:rPr lang="zh-CN" altLang="en-US" dirty="0">
                <a:latin typeface="Times New Roman" pitchFamily="18" charset="0"/>
                <a:cs typeface="Times New Roman" pitchFamily="18" charset="0"/>
              </a:rPr>
              <a:t>是大于</a:t>
            </a:r>
            <a:r>
              <a:rPr lang="en-US" altLang="zh-CN" dirty="0">
                <a:latin typeface="Times New Roman" pitchFamily="18" charset="0"/>
                <a:cs typeface="Times New Roman" pitchFamily="18" charset="0"/>
              </a:rPr>
              <a:t>1 </a:t>
            </a:r>
            <a:r>
              <a:rPr lang="zh-CN" altLang="en-US" dirty="0">
                <a:latin typeface="Times New Roman" pitchFamily="18" charset="0"/>
                <a:cs typeface="Times New Roman" pitchFamily="18" charset="0"/>
              </a:rPr>
              <a:t>的整数，</a:t>
            </a:r>
            <a:r>
              <a:rPr lang="en-US" altLang="zh-CN" i="1" dirty="0">
                <a:latin typeface="Times New Roman" pitchFamily="18" charset="0"/>
                <a:cs typeface="Times New Roman" pitchFamily="18" charset="0"/>
              </a:rPr>
              <a:t>c</a:t>
            </a:r>
            <a:r>
              <a:rPr lang="zh-CN" altLang="en-US" dirty="0">
                <a:latin typeface="Times New Roman" pitchFamily="18" charset="0"/>
                <a:cs typeface="Times New Roman" pitchFamily="18" charset="0"/>
              </a:rPr>
              <a:t>和</a:t>
            </a:r>
            <a:r>
              <a:rPr lang="en-US" altLang="zh-CN" i="1" dirty="0">
                <a:latin typeface="Times New Roman" pitchFamily="18" charset="0"/>
                <a:cs typeface="Times New Roman" pitchFamily="18" charset="0"/>
              </a:rPr>
              <a:t>d</a:t>
            </a:r>
            <a:r>
              <a:rPr lang="zh-CN" altLang="en-US" dirty="0">
                <a:latin typeface="Times New Roman" pitchFamily="18" charset="0"/>
                <a:cs typeface="Times New Roman" pitchFamily="18" charset="0"/>
              </a:rPr>
              <a:t>是实数。那么</a:t>
            </a:r>
            <a:endParaRPr lang="en-US" altLang="zh-CN" dirty="0">
              <a:latin typeface="Times New Roman" pitchFamily="18" charset="0"/>
              <a:cs typeface="Times New Roman" pitchFamily="18" charset="0"/>
            </a:endParaRPr>
          </a:p>
        </p:txBody>
      </p:sp>
      <p:graphicFrame>
        <p:nvGraphicFramePr>
          <p:cNvPr id="19458" name="Object 2"/>
          <p:cNvGraphicFramePr>
            <a:graphicFrameLocks noChangeAspect="1"/>
          </p:cNvGraphicFramePr>
          <p:nvPr/>
        </p:nvGraphicFramePr>
        <p:xfrm>
          <a:off x="3505201" y="3962400"/>
          <a:ext cx="4600575" cy="1828800"/>
        </p:xfrm>
        <a:graphic>
          <a:graphicData uri="http://schemas.openxmlformats.org/presentationml/2006/ole">
            <mc:AlternateContent xmlns:mc="http://schemas.openxmlformats.org/markup-compatibility/2006">
              <mc:Choice xmlns:v="urn:schemas-microsoft-com:vml" Requires="v">
                <p:oleObj spid="_x0000_s21511" name="Equation" r:id="rId4" imgW="1981080" imgH="787320" progId="Equation.3">
                  <p:embed/>
                </p:oleObj>
              </mc:Choice>
              <mc:Fallback>
                <p:oleObj name="Equation" r:id="rId4" imgW="1981080" imgH="787320" progId="Equation.3">
                  <p:embed/>
                  <p:pic>
                    <p:nvPicPr>
                      <p:cNvPr id="1945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962400"/>
                        <a:ext cx="4600575"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圆角矩形标注 4"/>
          <p:cNvSpPr/>
          <p:nvPr/>
        </p:nvSpPr>
        <p:spPr>
          <a:xfrm>
            <a:off x="8915400" y="4419600"/>
            <a:ext cx="1752600" cy="609600"/>
          </a:xfrm>
          <a:prstGeom prst="wedgeRoundRectCallout">
            <a:avLst>
              <a:gd name="adj1" fmla="val -78680"/>
              <a:gd name="adj2" fmla="val 5297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b="1" i="0" dirty="0">
                <a:effectLst>
                  <a:outerShdw blurRad="38100" dist="38100" dir="2700000" algn="tl">
                    <a:srgbClr val="000000">
                      <a:alpha val="43137"/>
                    </a:srgbClr>
                  </a:outerShdw>
                </a:effectLst>
                <a:latin typeface="Times New Roman" pitchFamily="18" charset="0"/>
                <a:ea typeface="华文仿宋" pitchFamily="2" charset="-122"/>
                <a:cs typeface="Times New Roman" pitchFamily="18" charset="0"/>
              </a:rPr>
              <a:t>阶与</a:t>
            </a:r>
            <a:r>
              <a:rPr lang="en-US" altLang="zh-CN" sz="2400" b="1" i="0" dirty="0">
                <a:effectLst>
                  <a:outerShdw blurRad="38100" dist="38100" dir="2700000" algn="tl">
                    <a:srgbClr val="000000">
                      <a:alpha val="43137"/>
                    </a:srgbClr>
                  </a:outerShdw>
                </a:effectLst>
                <a:latin typeface="Times New Roman" pitchFamily="18" charset="0"/>
                <a:ea typeface="华文仿宋" pitchFamily="2" charset="-122"/>
                <a:cs typeface="Times New Roman" pitchFamily="18" charset="0"/>
              </a:rPr>
              <a:t>c</a:t>
            </a:r>
            <a:r>
              <a:rPr lang="zh-CN" altLang="en-US" sz="2400" b="1" i="0" dirty="0">
                <a:effectLst>
                  <a:outerShdw blurRad="38100" dist="38100" dir="2700000" algn="tl">
                    <a:srgbClr val="000000">
                      <a:alpha val="43137"/>
                    </a:srgbClr>
                  </a:outerShdw>
                </a:effectLst>
                <a:latin typeface="Times New Roman" pitchFamily="18" charset="0"/>
                <a:ea typeface="华文仿宋" pitchFamily="2" charset="-122"/>
                <a:cs typeface="Times New Roman" pitchFamily="18" charset="0"/>
              </a:rPr>
              <a:t>无关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dirty="0"/>
              <a:t>4.3 </a:t>
            </a:r>
            <a:r>
              <a:rPr lang="zh-CN" altLang="en-US" dirty="0"/>
              <a:t>分治算法和递推关系</a:t>
            </a:r>
          </a:p>
        </p:txBody>
      </p:sp>
      <p:sp>
        <p:nvSpPr>
          <p:cNvPr id="19459" name="Rectangle 3"/>
          <p:cNvSpPr>
            <a:spLocks noGrp="1" noChangeArrowheads="1"/>
          </p:cNvSpPr>
          <p:nvPr>
            <p:ph type="body" idx="1"/>
          </p:nvPr>
        </p:nvSpPr>
        <p:spPr>
          <a:xfrm>
            <a:off x="1199456" y="1524000"/>
            <a:ext cx="8458200" cy="533400"/>
          </a:xfrm>
        </p:spPr>
        <p:txBody>
          <a:bodyPr/>
          <a:lstStyle/>
          <a:p>
            <a:pPr marL="0" indent="0">
              <a:lnSpc>
                <a:spcPct val="120000"/>
              </a:lnSpc>
              <a:buNone/>
              <a:defRPr/>
            </a:pPr>
            <a:r>
              <a:rPr lang="zh-CN" altLang="en-US"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9  </a:t>
            </a:r>
            <a:r>
              <a:rPr lang="zh-CN" altLang="en-US" dirty="0">
                <a:latin typeface="Times New Roman" pitchFamily="18" charset="0"/>
                <a:cs typeface="Times New Roman" pitchFamily="18" charset="0"/>
              </a:rPr>
              <a:t>归并排序的复杂性</a:t>
            </a:r>
            <a:endParaRPr lang="en-US" altLang="zh-CN" dirty="0">
              <a:latin typeface="Times New Roman" pitchFamily="18" charset="0"/>
              <a:cs typeface="Times New Roman" pitchFamily="18" charset="0"/>
            </a:endParaRPr>
          </a:p>
        </p:txBody>
      </p:sp>
      <p:graphicFrame>
        <p:nvGraphicFramePr>
          <p:cNvPr id="20482" name="Object 3"/>
          <p:cNvGraphicFramePr>
            <a:graphicFrameLocks noChangeAspect="1"/>
          </p:cNvGraphicFramePr>
          <p:nvPr>
            <p:extLst>
              <p:ext uri="{D42A27DB-BD31-4B8C-83A1-F6EECF244321}">
                <p14:modId xmlns:p14="http://schemas.microsoft.com/office/powerpoint/2010/main" val="3208646239"/>
              </p:ext>
            </p:extLst>
          </p:nvPr>
        </p:nvGraphicFramePr>
        <p:xfrm>
          <a:off x="1580457" y="2105026"/>
          <a:ext cx="7002463" cy="1019175"/>
        </p:xfrm>
        <a:graphic>
          <a:graphicData uri="http://schemas.openxmlformats.org/presentationml/2006/ole">
            <mc:AlternateContent xmlns:mc="http://schemas.openxmlformats.org/markup-compatibility/2006">
              <mc:Choice xmlns:v="urn:schemas-microsoft-com:vml" Requires="v">
                <p:oleObj spid="_x0000_s22540" name="Equation" r:id="rId4" imgW="3149280" imgH="457200" progId="Equation.3">
                  <p:embed/>
                </p:oleObj>
              </mc:Choice>
              <mc:Fallback>
                <p:oleObj name="Equation" r:id="rId4" imgW="3149280" imgH="457200" progId="Equation.3">
                  <p:embed/>
                  <p:pic>
                    <p:nvPicPr>
                      <p:cNvPr id="2048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0457" y="2105026"/>
                        <a:ext cx="7002463"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txBox="1">
            <a:spLocks noChangeArrowheads="1"/>
          </p:cNvSpPr>
          <p:nvPr/>
        </p:nvSpPr>
        <p:spPr bwMode="auto">
          <a:xfrm>
            <a:off x="1199456" y="3429000"/>
            <a:ext cx="10873208" cy="1066800"/>
          </a:xfrm>
          <a:prstGeom prst="rect">
            <a:avLst/>
          </a:prstGeom>
          <a:noFill/>
          <a:ln w="9525">
            <a:noFill/>
            <a:miter lim="800000"/>
            <a:headEnd/>
            <a:tailEnd/>
          </a:ln>
        </p:spPr>
        <p:txBody>
          <a:bodyPr/>
          <a:lstStyle/>
          <a:p>
            <a:pPr eaLnBrk="0" hangingPunct="0">
              <a:lnSpc>
                <a:spcPct val="120000"/>
              </a:lnSpc>
              <a:spcBef>
                <a:spcPct val="20000"/>
              </a:spcBef>
              <a:buClr>
                <a:schemeClr val="tx2"/>
              </a:buClr>
              <a:buSzPct val="70000"/>
              <a:defRPr/>
            </a:pPr>
            <a:r>
              <a:rPr lang="zh-CN" altLang="en-US" b="1" i="0" kern="0" dirty="0">
                <a:solidFill>
                  <a:schemeClr val="accent1">
                    <a:lumMod val="75000"/>
                  </a:schemeClr>
                </a:solidFill>
                <a:effectLst>
                  <a:outerShdw blurRad="38100" dist="38100" dir="2700000" algn="tl">
                    <a:srgbClr val="000000">
                      <a:alpha val="43137"/>
                    </a:srgbClr>
                  </a:outerShdw>
                </a:effectLst>
                <a:ea typeface="+mn-ea"/>
                <a:cs typeface="Times New Roman" pitchFamily="18" charset="0"/>
              </a:rPr>
              <a:t>例</a:t>
            </a:r>
            <a:r>
              <a:rPr lang="en-US" altLang="zh-CN" b="1" i="0" kern="0" dirty="0">
                <a:solidFill>
                  <a:schemeClr val="accent1">
                    <a:lumMod val="75000"/>
                  </a:schemeClr>
                </a:solidFill>
                <a:effectLst>
                  <a:outerShdw blurRad="38100" dist="38100" dir="2700000" algn="tl">
                    <a:srgbClr val="000000">
                      <a:alpha val="43137"/>
                    </a:srgbClr>
                  </a:outerShdw>
                </a:effectLst>
                <a:ea typeface="+mn-ea"/>
                <a:cs typeface="Times New Roman" pitchFamily="18" charset="0"/>
              </a:rPr>
              <a:t>10  </a:t>
            </a:r>
            <a:r>
              <a:rPr lang="zh-CN" altLang="en-US" i="0" kern="0" dirty="0">
                <a:ea typeface="+mn-ea"/>
                <a:cs typeface="Times New Roman" pitchFamily="18" charset="0"/>
              </a:rPr>
              <a:t>估计快速乘法算法做两个</a:t>
            </a:r>
            <a:r>
              <a:rPr lang="en-US" altLang="zh-CN" i="0" kern="0" dirty="0">
                <a:ea typeface="+mn-ea"/>
                <a:cs typeface="Times New Roman" pitchFamily="18" charset="0"/>
              </a:rPr>
              <a:t>n</a:t>
            </a:r>
            <a:r>
              <a:rPr lang="zh-CN" altLang="en-US" i="0" kern="0" dirty="0">
                <a:ea typeface="+mn-ea"/>
                <a:cs typeface="Times New Roman" pitchFamily="18" charset="0"/>
              </a:rPr>
              <a:t>位整数相乘所需要的按位运算次数。</a:t>
            </a:r>
            <a:endParaRPr lang="en-US" altLang="zh-CN" i="0" kern="0" dirty="0">
              <a:ea typeface="+mn-ea"/>
              <a:cs typeface="Times New Roman" pitchFamily="18" charset="0"/>
            </a:endParaRPr>
          </a:p>
        </p:txBody>
      </p:sp>
      <p:graphicFrame>
        <p:nvGraphicFramePr>
          <p:cNvPr id="20483" name="Object 3"/>
          <p:cNvGraphicFramePr>
            <a:graphicFrameLocks noChangeAspect="1"/>
          </p:cNvGraphicFramePr>
          <p:nvPr>
            <p:extLst>
              <p:ext uri="{D42A27DB-BD31-4B8C-83A1-F6EECF244321}">
                <p14:modId xmlns:p14="http://schemas.microsoft.com/office/powerpoint/2010/main" val="288255747"/>
              </p:ext>
            </p:extLst>
          </p:nvPr>
        </p:nvGraphicFramePr>
        <p:xfrm>
          <a:off x="1580457" y="4365104"/>
          <a:ext cx="7796213" cy="1074738"/>
        </p:xfrm>
        <a:graphic>
          <a:graphicData uri="http://schemas.openxmlformats.org/presentationml/2006/ole">
            <mc:AlternateContent xmlns:mc="http://schemas.openxmlformats.org/markup-compatibility/2006">
              <mc:Choice xmlns:v="urn:schemas-microsoft-com:vml" Requires="v">
                <p:oleObj spid="_x0000_s22541" name="Equation" r:id="rId6" imgW="3504960" imgH="482400" progId="Equation.3">
                  <p:embed/>
                </p:oleObj>
              </mc:Choice>
              <mc:Fallback>
                <p:oleObj name="Equation" r:id="rId6" imgW="3504960" imgH="482400" progId="Equation.3">
                  <p:embed/>
                  <p:pic>
                    <p:nvPicPr>
                      <p:cNvPr id="2048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0457" y="4365104"/>
                        <a:ext cx="7796213" cy="107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dirty="0"/>
              <a:t>总结</a:t>
            </a:r>
          </a:p>
        </p:txBody>
      </p:sp>
      <p:sp>
        <p:nvSpPr>
          <p:cNvPr id="3" name="内容占位符 2"/>
          <p:cNvSpPr>
            <a:spLocks noGrp="1"/>
          </p:cNvSpPr>
          <p:nvPr>
            <p:ph idx="1"/>
          </p:nvPr>
        </p:nvSpPr>
        <p:spPr>
          <a:xfrm>
            <a:off x="1343472" y="1537618"/>
            <a:ext cx="10009112" cy="4411662"/>
          </a:xfrm>
        </p:spPr>
        <p:txBody>
          <a:bodyPr/>
          <a:lstStyle/>
          <a:p>
            <a:pPr>
              <a:lnSpc>
                <a:spcPct val="120000"/>
              </a:lnSpc>
            </a:pPr>
            <a:r>
              <a:rPr lang="zh-CN" altLang="en-US" dirty="0">
                <a:latin typeface="Times New Roman" pitchFamily="18" charset="0"/>
                <a:cs typeface="Times New Roman" pitchFamily="18" charset="0"/>
              </a:rPr>
              <a:t>递推关系的定义与建立</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递推关系的求解方法</a:t>
            </a:r>
            <a:endParaRPr lang="en-US" altLang="zh-CN" dirty="0">
              <a:latin typeface="Times New Roman" pitchFamily="18" charset="0"/>
              <a:cs typeface="Times New Roman" pitchFamily="18" charset="0"/>
            </a:endParaRPr>
          </a:p>
          <a:p>
            <a:pPr lvl="1">
              <a:lnSpc>
                <a:spcPct val="120000"/>
              </a:lnSpc>
            </a:pPr>
            <a:r>
              <a:rPr lang="zh-CN" altLang="en-US" dirty="0">
                <a:latin typeface="Times New Roman" pitchFamily="18" charset="0"/>
                <a:cs typeface="Times New Roman" pitchFamily="18" charset="0"/>
              </a:rPr>
              <a:t>迭代法与归约法</a:t>
            </a:r>
            <a:endParaRPr lang="en-US" altLang="zh-CN" dirty="0">
              <a:latin typeface="Times New Roman" pitchFamily="18" charset="0"/>
              <a:cs typeface="Times New Roman" pitchFamily="18" charset="0"/>
            </a:endParaRPr>
          </a:p>
          <a:p>
            <a:pPr lvl="1">
              <a:lnSpc>
                <a:spcPct val="120000"/>
              </a:lnSpc>
            </a:pPr>
            <a:r>
              <a:rPr lang="zh-CN" altLang="en-US" dirty="0">
                <a:latin typeface="Times New Roman" pitchFamily="18" charset="0"/>
                <a:cs typeface="Times New Roman" pitchFamily="18" charset="0"/>
              </a:rPr>
              <a:t>特征根法</a:t>
            </a:r>
            <a:endParaRPr lang="en-US" altLang="zh-CN" dirty="0">
              <a:latin typeface="Times New Roman" pitchFamily="18" charset="0"/>
              <a:cs typeface="Times New Roman" pitchFamily="18" charset="0"/>
            </a:endParaRPr>
          </a:p>
          <a:p>
            <a:pPr lvl="2">
              <a:lnSpc>
                <a:spcPct val="120000"/>
              </a:lnSpc>
            </a:pPr>
            <a:r>
              <a:rPr lang="zh-CN" altLang="en-US" dirty="0">
                <a:latin typeface="Times New Roman" pitchFamily="18" charset="0"/>
                <a:cs typeface="Times New Roman" pitchFamily="18" charset="0"/>
              </a:rPr>
              <a:t>常系数</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阶线性齐次递推关系的求解（二阶双根、单根、</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阶</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个不等根和</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阶重根情况求解）</a:t>
            </a:r>
            <a:endParaRPr lang="en-US" altLang="zh-CN" dirty="0">
              <a:latin typeface="Times New Roman" pitchFamily="18" charset="0"/>
              <a:cs typeface="Times New Roman" pitchFamily="18" charset="0"/>
            </a:endParaRPr>
          </a:p>
          <a:p>
            <a:pPr lvl="2">
              <a:lnSpc>
                <a:spcPct val="120000"/>
              </a:lnSpc>
            </a:pPr>
            <a:r>
              <a:rPr lang="zh-CN" altLang="en-US" dirty="0">
                <a:latin typeface="Times New Roman" pitchFamily="18" charset="0"/>
                <a:cs typeface="Times New Roman" pitchFamily="18" charset="0"/>
              </a:rPr>
              <a:t>常系数</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阶线性非齐次递推关系的求解</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分治算法的递推关系及求解（</a:t>
            </a:r>
            <a:r>
              <a:rPr lang="en-US" altLang="zh-CN" i="1" dirty="0">
                <a:latin typeface="Times New Roman" pitchFamily="18" charset="0"/>
                <a:cs typeface="Times New Roman" pitchFamily="18" charset="0"/>
              </a:rPr>
              <a:t>g</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为</a:t>
            </a:r>
            <a:r>
              <a:rPr lang="en-US" altLang="zh-CN" i="1" dirty="0">
                <a:latin typeface="Times New Roman" pitchFamily="18" charset="0"/>
                <a:cs typeface="Times New Roman" pitchFamily="18" charset="0"/>
              </a:rPr>
              <a:t>c</a:t>
            </a:r>
            <a:r>
              <a:rPr lang="zh-CN" altLang="en-US" dirty="0">
                <a:latin typeface="Times New Roman" pitchFamily="18" charset="0"/>
                <a:cs typeface="Times New Roman" pitchFamily="18" charset="0"/>
              </a:rPr>
              <a:t>和</a:t>
            </a:r>
            <a:r>
              <a:rPr lang="en-US" altLang="zh-CN" i="1" dirty="0" err="1">
                <a:latin typeface="Times New Roman" pitchFamily="18" charset="0"/>
                <a:cs typeface="Times New Roman" pitchFamily="18" charset="0"/>
              </a:rPr>
              <a:t>cn</a:t>
            </a:r>
            <a:r>
              <a:rPr lang="en-US" altLang="zh-CN" i="1" baseline="30000" dirty="0" err="1">
                <a:latin typeface="Times New Roman" pitchFamily="18" charset="0"/>
                <a:cs typeface="Times New Roman" pitchFamily="18" charset="0"/>
              </a:rPr>
              <a:t>d</a:t>
            </a:r>
            <a:r>
              <a:rPr lang="zh-CN" altLang="en-US" dirty="0">
                <a:latin typeface="Times New Roman" pitchFamily="18" charset="0"/>
                <a:cs typeface="Times New Roman" pitchFamily="18"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dirty="0"/>
              <a:t>作业</a:t>
            </a:r>
          </a:p>
        </p:txBody>
      </p:sp>
      <p:pic>
        <p:nvPicPr>
          <p:cNvPr id="6" name="图片 5">
            <a:extLst>
              <a:ext uri="{FF2B5EF4-FFF2-40B4-BE49-F238E27FC236}">
                <a16:creationId xmlns:a16="http://schemas.microsoft.com/office/drawing/2014/main" id="{735E1934-3D72-46BD-8552-597D5946B6A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057400" y="2362201"/>
            <a:ext cx="6553200" cy="971791"/>
          </a:xfrm>
          <a:prstGeom prst="rect">
            <a:avLst/>
          </a:prstGeom>
        </p:spPr>
      </p:pic>
      <p:pic>
        <p:nvPicPr>
          <p:cNvPr id="8" name="图片 7">
            <a:extLst>
              <a:ext uri="{FF2B5EF4-FFF2-40B4-BE49-F238E27FC236}">
                <a16:creationId xmlns:a16="http://schemas.microsoft.com/office/drawing/2014/main" id="{04C63084-55B6-4ED9-91DA-1F621F7BC295}"/>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057400" y="3987580"/>
            <a:ext cx="8229600" cy="584421"/>
          </a:xfrm>
          <a:prstGeom prst="rect">
            <a:avLst/>
          </a:prstGeom>
        </p:spPr>
      </p:pic>
      <p:pic>
        <p:nvPicPr>
          <p:cNvPr id="10" name="图片 9">
            <a:extLst>
              <a:ext uri="{FF2B5EF4-FFF2-40B4-BE49-F238E27FC236}">
                <a16:creationId xmlns:a16="http://schemas.microsoft.com/office/drawing/2014/main" id="{7D3792B5-D121-4889-BD7A-FF91373C91F2}"/>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057401" y="5177240"/>
            <a:ext cx="8391057" cy="584421"/>
          </a:xfrm>
          <a:prstGeom prst="rect">
            <a:avLst/>
          </a:prstGeom>
        </p:spPr>
      </p:pic>
      <p:sp>
        <p:nvSpPr>
          <p:cNvPr id="11" name="文本框 10">
            <a:extLst>
              <a:ext uri="{FF2B5EF4-FFF2-40B4-BE49-F238E27FC236}">
                <a16:creationId xmlns:a16="http://schemas.microsoft.com/office/drawing/2014/main" id="{21732D1E-809C-41A4-B4F9-38669CDDC7B1}"/>
              </a:ext>
            </a:extLst>
          </p:cNvPr>
          <p:cNvSpPr txBox="1"/>
          <p:nvPr/>
        </p:nvSpPr>
        <p:spPr>
          <a:xfrm>
            <a:off x="1828800" y="1992868"/>
            <a:ext cx="453970" cy="523220"/>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13" name="文本框 12">
            <a:extLst>
              <a:ext uri="{FF2B5EF4-FFF2-40B4-BE49-F238E27FC236}">
                <a16:creationId xmlns:a16="http://schemas.microsoft.com/office/drawing/2014/main" id="{026B74A3-A8B8-4E6E-8689-6CF6062FE273}"/>
              </a:ext>
            </a:extLst>
          </p:cNvPr>
          <p:cNvSpPr txBox="1"/>
          <p:nvPr/>
        </p:nvSpPr>
        <p:spPr>
          <a:xfrm>
            <a:off x="1828800" y="3669268"/>
            <a:ext cx="453970" cy="523220"/>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14" name="文本框 13">
            <a:extLst>
              <a:ext uri="{FF2B5EF4-FFF2-40B4-BE49-F238E27FC236}">
                <a16:creationId xmlns:a16="http://schemas.microsoft.com/office/drawing/2014/main" id="{69B48E15-8B40-4AA8-A78A-BF0934605B1A}"/>
              </a:ext>
            </a:extLst>
          </p:cNvPr>
          <p:cNvSpPr txBox="1"/>
          <p:nvPr/>
        </p:nvSpPr>
        <p:spPr>
          <a:xfrm>
            <a:off x="1828800" y="4890311"/>
            <a:ext cx="453970" cy="523220"/>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spTree>
    <p:extLst>
      <p:ext uri="{BB962C8B-B14F-4D97-AF65-F5344CB8AC3E}">
        <p14:creationId xmlns:p14="http://schemas.microsoft.com/office/powerpoint/2010/main" val="2006240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dirty="0"/>
              <a:t>作业</a:t>
            </a:r>
          </a:p>
        </p:txBody>
      </p:sp>
      <p:pic>
        <p:nvPicPr>
          <p:cNvPr id="5" name="图片 4">
            <a:extLst>
              <a:ext uri="{FF2B5EF4-FFF2-40B4-BE49-F238E27FC236}">
                <a16:creationId xmlns:a16="http://schemas.microsoft.com/office/drawing/2014/main" id="{0177735C-D650-4D10-8760-27C8A51B8E94}"/>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b="49535"/>
          <a:stretch/>
        </p:blipFill>
        <p:spPr>
          <a:xfrm>
            <a:off x="2133601" y="2021190"/>
            <a:ext cx="4419600" cy="662906"/>
          </a:xfrm>
          <a:prstGeom prst="rect">
            <a:avLst/>
          </a:prstGeom>
        </p:spPr>
      </p:pic>
      <p:pic>
        <p:nvPicPr>
          <p:cNvPr id="7" name="图片 6">
            <a:extLst>
              <a:ext uri="{FF2B5EF4-FFF2-40B4-BE49-F238E27FC236}">
                <a16:creationId xmlns:a16="http://schemas.microsoft.com/office/drawing/2014/main" id="{E3692192-EF4C-4C2C-8C16-8F1D28D59CE8}"/>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t="72893"/>
          <a:stretch/>
        </p:blipFill>
        <p:spPr>
          <a:xfrm>
            <a:off x="2133600" y="2691927"/>
            <a:ext cx="4419600" cy="356073"/>
          </a:xfrm>
          <a:prstGeom prst="rect">
            <a:avLst/>
          </a:prstGeom>
        </p:spPr>
      </p:pic>
      <p:pic>
        <p:nvPicPr>
          <p:cNvPr id="8" name="图片 7">
            <a:extLst>
              <a:ext uri="{FF2B5EF4-FFF2-40B4-BE49-F238E27FC236}">
                <a16:creationId xmlns:a16="http://schemas.microsoft.com/office/drawing/2014/main" id="{B6968520-254E-4652-ADFD-590D381065FD}"/>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69762" y="3361153"/>
            <a:ext cx="8347130" cy="1159503"/>
          </a:xfrm>
          <a:prstGeom prst="rect">
            <a:avLst/>
          </a:prstGeom>
        </p:spPr>
      </p:pic>
      <p:pic>
        <p:nvPicPr>
          <p:cNvPr id="10" name="图片 9">
            <a:extLst>
              <a:ext uri="{FF2B5EF4-FFF2-40B4-BE49-F238E27FC236}">
                <a16:creationId xmlns:a16="http://schemas.microsoft.com/office/drawing/2014/main" id="{674D99BF-0682-4A75-85B6-33039DE4E626}"/>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33600" y="4844141"/>
            <a:ext cx="5334001" cy="325605"/>
          </a:xfrm>
          <a:prstGeom prst="rect">
            <a:avLst/>
          </a:prstGeom>
        </p:spPr>
      </p:pic>
      <p:pic>
        <p:nvPicPr>
          <p:cNvPr id="12" name="图片 11">
            <a:extLst>
              <a:ext uri="{FF2B5EF4-FFF2-40B4-BE49-F238E27FC236}">
                <a16:creationId xmlns:a16="http://schemas.microsoft.com/office/drawing/2014/main" id="{E4CF2F96-7A68-4D64-96EF-FDD540C6B1B6}"/>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33600" y="5486400"/>
            <a:ext cx="8269638" cy="943858"/>
          </a:xfrm>
          <a:prstGeom prst="rect">
            <a:avLst/>
          </a:prstGeom>
        </p:spPr>
      </p:pic>
      <p:sp>
        <p:nvSpPr>
          <p:cNvPr id="14" name="文本框 13">
            <a:extLst>
              <a:ext uri="{FF2B5EF4-FFF2-40B4-BE49-F238E27FC236}">
                <a16:creationId xmlns:a16="http://schemas.microsoft.com/office/drawing/2014/main" id="{22CD21D3-E0C9-4D11-98A8-432251537719}"/>
              </a:ext>
            </a:extLst>
          </p:cNvPr>
          <p:cNvSpPr txBox="1"/>
          <p:nvPr/>
        </p:nvSpPr>
        <p:spPr>
          <a:xfrm>
            <a:off x="1828800" y="1828800"/>
            <a:ext cx="453970" cy="523220"/>
          </a:xfrm>
          <a:prstGeom prst="rect">
            <a:avLst/>
          </a:prstGeom>
          <a:noFill/>
        </p:spPr>
        <p:txBody>
          <a:bodyPr wrap="none" rtlCol="0">
            <a:spAutoFit/>
          </a:bodyPr>
          <a:lstStyle/>
          <a:p>
            <a:r>
              <a:rPr lang="en-US" altLang="zh-CN" dirty="0">
                <a:solidFill>
                  <a:srgbClr val="FF0000"/>
                </a:solidFill>
              </a:rPr>
              <a:t>4.</a:t>
            </a:r>
            <a:endParaRPr lang="zh-CN" altLang="en-US" dirty="0">
              <a:solidFill>
                <a:srgbClr val="FF0000"/>
              </a:solidFill>
            </a:endParaRPr>
          </a:p>
        </p:txBody>
      </p:sp>
      <p:sp>
        <p:nvSpPr>
          <p:cNvPr id="15" name="文本框 14">
            <a:extLst>
              <a:ext uri="{FF2B5EF4-FFF2-40B4-BE49-F238E27FC236}">
                <a16:creationId xmlns:a16="http://schemas.microsoft.com/office/drawing/2014/main" id="{89D1D75D-62FA-47BE-B3AA-A7124E12799E}"/>
              </a:ext>
            </a:extLst>
          </p:cNvPr>
          <p:cNvSpPr txBox="1"/>
          <p:nvPr/>
        </p:nvSpPr>
        <p:spPr>
          <a:xfrm>
            <a:off x="1828800" y="3124200"/>
            <a:ext cx="453970" cy="523220"/>
          </a:xfrm>
          <a:prstGeom prst="rect">
            <a:avLst/>
          </a:prstGeom>
          <a:noFill/>
        </p:spPr>
        <p:txBody>
          <a:bodyPr wrap="none" rtlCol="0">
            <a:spAutoFit/>
          </a:bodyPr>
          <a:lstStyle/>
          <a:p>
            <a:r>
              <a:rPr lang="en-US" altLang="zh-CN" dirty="0">
                <a:solidFill>
                  <a:srgbClr val="FF0000"/>
                </a:solidFill>
              </a:rPr>
              <a:t>5.</a:t>
            </a:r>
            <a:endParaRPr lang="zh-CN" altLang="en-US" dirty="0">
              <a:solidFill>
                <a:srgbClr val="FF0000"/>
              </a:solidFill>
            </a:endParaRPr>
          </a:p>
        </p:txBody>
      </p:sp>
      <p:sp>
        <p:nvSpPr>
          <p:cNvPr id="16" name="文本框 15">
            <a:extLst>
              <a:ext uri="{FF2B5EF4-FFF2-40B4-BE49-F238E27FC236}">
                <a16:creationId xmlns:a16="http://schemas.microsoft.com/office/drawing/2014/main" id="{B2D85A86-DB61-4D52-97F6-DE0FCD0E6A0E}"/>
              </a:ext>
            </a:extLst>
          </p:cNvPr>
          <p:cNvSpPr txBox="1"/>
          <p:nvPr/>
        </p:nvSpPr>
        <p:spPr>
          <a:xfrm>
            <a:off x="1828800" y="4648200"/>
            <a:ext cx="453970" cy="523220"/>
          </a:xfrm>
          <a:prstGeom prst="rect">
            <a:avLst/>
          </a:prstGeom>
          <a:noFill/>
        </p:spPr>
        <p:txBody>
          <a:bodyPr wrap="none" rtlCol="0">
            <a:spAutoFit/>
          </a:bodyPr>
          <a:lstStyle/>
          <a:p>
            <a:r>
              <a:rPr lang="en-US" altLang="zh-CN" dirty="0">
                <a:solidFill>
                  <a:srgbClr val="FF0000"/>
                </a:solidFill>
              </a:rPr>
              <a:t>6.</a:t>
            </a:r>
            <a:endParaRPr lang="zh-CN" altLang="en-US" dirty="0">
              <a:solidFill>
                <a:srgbClr val="FF0000"/>
              </a:solidFill>
            </a:endParaRPr>
          </a:p>
        </p:txBody>
      </p:sp>
      <p:sp>
        <p:nvSpPr>
          <p:cNvPr id="17" name="文本框 16">
            <a:extLst>
              <a:ext uri="{FF2B5EF4-FFF2-40B4-BE49-F238E27FC236}">
                <a16:creationId xmlns:a16="http://schemas.microsoft.com/office/drawing/2014/main" id="{BC019952-CE02-45CD-99C8-4830DE05145A}"/>
              </a:ext>
            </a:extLst>
          </p:cNvPr>
          <p:cNvSpPr txBox="1"/>
          <p:nvPr/>
        </p:nvSpPr>
        <p:spPr>
          <a:xfrm>
            <a:off x="1828800" y="5345668"/>
            <a:ext cx="453970" cy="523220"/>
          </a:xfrm>
          <a:prstGeom prst="rect">
            <a:avLst/>
          </a:prstGeom>
          <a:noFill/>
        </p:spPr>
        <p:txBody>
          <a:bodyPr wrap="none" rtlCol="0">
            <a:spAutoFit/>
          </a:bodyPr>
          <a:lstStyle/>
          <a:p>
            <a:r>
              <a:rPr lang="en-US" altLang="zh-CN" dirty="0">
                <a:solidFill>
                  <a:srgbClr val="FF0000"/>
                </a:solidFill>
              </a:rPr>
              <a:t>7.</a:t>
            </a:r>
            <a:endParaRPr lang="zh-CN" alt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t>4.1 </a:t>
            </a:r>
            <a:r>
              <a:rPr lang="zh-CN" altLang="en-US" dirty="0"/>
              <a:t>递推关系</a:t>
            </a:r>
            <a:r>
              <a:rPr lang="en-US" altLang="zh-CN" dirty="0"/>
              <a:t>(Recurrence Relations)</a:t>
            </a:r>
            <a:endParaRPr lang="zh-CN" altLang="en-US" dirty="0"/>
          </a:p>
        </p:txBody>
      </p:sp>
      <p:sp>
        <p:nvSpPr>
          <p:cNvPr id="19459" name="Rectangle 3"/>
          <p:cNvSpPr>
            <a:spLocks noGrp="1" noChangeArrowheads="1"/>
          </p:cNvSpPr>
          <p:nvPr>
            <p:ph type="body" idx="1"/>
          </p:nvPr>
        </p:nvSpPr>
        <p:spPr>
          <a:xfrm>
            <a:off x="1271464" y="1524000"/>
            <a:ext cx="10200870" cy="4833938"/>
          </a:xfrm>
        </p:spPr>
        <p:txBody>
          <a:bodyPr/>
          <a:lstStyle/>
          <a:p>
            <a:pPr eaLnBrk="1" hangingPunct="1">
              <a:lnSpc>
                <a:spcPct val="120000"/>
              </a:lnSpc>
              <a:spcBef>
                <a:spcPct val="30000"/>
              </a:spcBef>
              <a:defRPr/>
            </a:pPr>
            <a:r>
              <a:rPr lang="zh-CN" altLang="en-US" dirty="0">
                <a:solidFill>
                  <a:schemeClr val="tx2"/>
                </a:solidFill>
                <a:effectLst>
                  <a:outerShdw blurRad="38100" dist="38100" dir="2700000" algn="tl">
                    <a:srgbClr val="C0C0C0"/>
                  </a:outerShdw>
                </a:effectLst>
                <a:latin typeface="Times New Roman" pitchFamily="18" charset="0"/>
              </a:rPr>
              <a:t>例 </a:t>
            </a:r>
            <a:r>
              <a:rPr lang="en-US" altLang="zh-CN" dirty="0">
                <a:solidFill>
                  <a:schemeClr val="tx2"/>
                </a:solidFill>
                <a:effectLst>
                  <a:outerShdw blurRad="38100" dist="38100" dir="2700000" algn="tl">
                    <a:srgbClr val="C0C0C0"/>
                  </a:outerShdw>
                </a:effectLst>
                <a:latin typeface="Times New Roman" pitchFamily="18" charset="0"/>
              </a:rPr>
              <a:t>1</a:t>
            </a:r>
            <a:r>
              <a:rPr lang="en-US" altLang="zh-CN" dirty="0">
                <a:effectLst>
                  <a:outerShdw blurRad="38100" dist="38100" dir="2700000" algn="tl">
                    <a:srgbClr val="C0C0C0"/>
                  </a:outerShdw>
                </a:effectLst>
                <a:latin typeface="Times New Roman" pitchFamily="18" charset="0"/>
              </a:rPr>
              <a:t>  </a:t>
            </a:r>
            <a:r>
              <a:rPr lang="zh-CN" altLang="en-US" dirty="0">
                <a:effectLst>
                  <a:outerShdw blurRad="38100" dist="38100" dir="2700000" algn="tl">
                    <a:srgbClr val="C0C0C0"/>
                  </a:outerShdw>
                </a:effectLst>
                <a:latin typeface="Times New Roman" pitchFamily="18" charset="0"/>
              </a:rPr>
              <a:t>令</a:t>
            </a:r>
            <a:r>
              <a:rPr lang="en-US" altLang="zh-CN" dirty="0">
                <a:latin typeface="Times New Roman" pitchFamily="18" charset="0"/>
              </a:rPr>
              <a:t>{</a:t>
            </a:r>
            <a:r>
              <a:rPr lang="en-US" altLang="zh-CN" i="1" dirty="0">
                <a:latin typeface="Times New Roman" pitchFamily="18" charset="0"/>
              </a:rPr>
              <a:t>a</a:t>
            </a:r>
            <a:r>
              <a:rPr lang="en-US" altLang="zh-CN" i="1" baseline="-25000" dirty="0">
                <a:latin typeface="Times New Roman" pitchFamily="18" charset="0"/>
              </a:rPr>
              <a:t>n</a:t>
            </a:r>
            <a:r>
              <a:rPr lang="en-US" altLang="zh-CN" dirty="0">
                <a:latin typeface="Times New Roman" pitchFamily="18" charset="0"/>
              </a:rPr>
              <a:t>}</a:t>
            </a:r>
            <a:r>
              <a:rPr lang="zh-CN" altLang="en-US" dirty="0">
                <a:latin typeface="Times New Roman" pitchFamily="18" charset="0"/>
              </a:rPr>
              <a:t>是一序列，满足递推关系</a:t>
            </a:r>
            <a:r>
              <a:rPr lang="en-US" altLang="zh-CN" i="1" dirty="0">
                <a:latin typeface="Times New Roman" pitchFamily="18" charset="0"/>
              </a:rPr>
              <a:t>a</a:t>
            </a:r>
            <a:r>
              <a:rPr lang="en-US" altLang="zh-CN" i="1" baseline="-25000" dirty="0">
                <a:latin typeface="Times New Roman" pitchFamily="18" charset="0"/>
              </a:rPr>
              <a:t>n</a:t>
            </a:r>
            <a:r>
              <a:rPr lang="en-US" altLang="zh-CN" dirty="0">
                <a:latin typeface="Times New Roman" pitchFamily="18" charset="0"/>
              </a:rPr>
              <a:t>= </a:t>
            </a:r>
            <a:r>
              <a:rPr lang="en-US" altLang="zh-CN" i="1" dirty="0">
                <a:latin typeface="Times New Roman" pitchFamily="18" charset="0"/>
              </a:rPr>
              <a:t>a</a:t>
            </a:r>
            <a:r>
              <a:rPr lang="en-US" altLang="zh-CN" i="1" baseline="-25000" dirty="0">
                <a:latin typeface="Times New Roman" pitchFamily="18" charset="0"/>
              </a:rPr>
              <a:t>n</a:t>
            </a:r>
            <a:r>
              <a:rPr lang="en-US" altLang="zh-CN" baseline="-25000" dirty="0">
                <a:latin typeface="Times New Roman" pitchFamily="18" charset="0"/>
              </a:rPr>
              <a:t>-1</a:t>
            </a:r>
            <a:r>
              <a:rPr lang="en-US" altLang="zh-CN" dirty="0">
                <a:latin typeface="Times New Roman" pitchFamily="18" charset="0"/>
              </a:rPr>
              <a:t>- </a:t>
            </a:r>
            <a:r>
              <a:rPr lang="en-US" altLang="zh-CN" i="1" dirty="0">
                <a:latin typeface="Times New Roman" pitchFamily="18" charset="0"/>
              </a:rPr>
              <a:t>a</a:t>
            </a:r>
            <a:r>
              <a:rPr lang="en-US" altLang="zh-CN" i="1" baseline="-25000" dirty="0">
                <a:latin typeface="Times New Roman" pitchFamily="18" charset="0"/>
              </a:rPr>
              <a:t>n</a:t>
            </a:r>
            <a:r>
              <a:rPr lang="en-US" altLang="zh-CN" baseline="-25000" dirty="0">
                <a:latin typeface="Times New Roman" pitchFamily="18" charset="0"/>
              </a:rPr>
              <a:t>-2</a:t>
            </a:r>
            <a:r>
              <a:rPr lang="zh-CN" altLang="en-US" dirty="0">
                <a:latin typeface="Times New Roman" pitchFamily="18" charset="0"/>
              </a:rPr>
              <a:t>，</a:t>
            </a:r>
            <a:r>
              <a:rPr lang="en-US" altLang="zh-CN" i="1" dirty="0">
                <a:latin typeface="Times New Roman" pitchFamily="18" charset="0"/>
              </a:rPr>
              <a:t>n</a:t>
            </a:r>
            <a:r>
              <a:rPr lang="en-US" altLang="zh-CN" dirty="0">
                <a:latin typeface="Times New Roman" pitchFamily="18" charset="0"/>
              </a:rPr>
              <a:t>=2,3,4,…</a:t>
            </a:r>
            <a:r>
              <a:rPr lang="zh-CN" altLang="en-US" dirty="0">
                <a:latin typeface="Times New Roman" pitchFamily="18" charset="0"/>
              </a:rPr>
              <a:t>，且</a:t>
            </a:r>
            <a:r>
              <a:rPr lang="en-US" altLang="zh-CN" i="1" dirty="0">
                <a:latin typeface="Times New Roman" pitchFamily="18" charset="0"/>
              </a:rPr>
              <a:t>a</a:t>
            </a:r>
            <a:r>
              <a:rPr lang="en-US" altLang="zh-CN" baseline="-25000" dirty="0">
                <a:latin typeface="Times New Roman" pitchFamily="18" charset="0"/>
              </a:rPr>
              <a:t>0</a:t>
            </a:r>
            <a:r>
              <a:rPr lang="en-US" altLang="zh-CN" dirty="0">
                <a:latin typeface="Times New Roman" pitchFamily="18" charset="0"/>
              </a:rPr>
              <a:t>=3</a:t>
            </a:r>
            <a:r>
              <a:rPr lang="zh-CN" altLang="en-US" dirty="0">
                <a:latin typeface="Times New Roman" pitchFamily="18" charset="0"/>
              </a:rPr>
              <a:t>，</a:t>
            </a:r>
            <a:r>
              <a:rPr lang="en-US" altLang="zh-CN" i="1"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=5</a:t>
            </a:r>
            <a:r>
              <a:rPr lang="zh-CN" altLang="en-US" dirty="0">
                <a:latin typeface="Times New Roman" pitchFamily="18" charset="0"/>
              </a:rPr>
              <a:t>，那么</a:t>
            </a:r>
            <a:r>
              <a:rPr lang="en-US" altLang="zh-CN" i="1" dirty="0">
                <a:latin typeface="Times New Roman" pitchFamily="18" charset="0"/>
              </a:rPr>
              <a:t>a</a:t>
            </a:r>
            <a:r>
              <a:rPr lang="en-US" altLang="zh-CN" baseline="-25000" dirty="0">
                <a:latin typeface="Times New Roman" pitchFamily="18" charset="0"/>
              </a:rPr>
              <a:t>2</a:t>
            </a:r>
            <a:r>
              <a:rPr lang="zh-CN" altLang="en-US" dirty="0">
                <a:latin typeface="Times New Roman" pitchFamily="18" charset="0"/>
              </a:rPr>
              <a:t>和</a:t>
            </a:r>
            <a:r>
              <a:rPr lang="en-US" altLang="zh-CN" i="1" dirty="0">
                <a:latin typeface="Times New Roman" pitchFamily="18" charset="0"/>
              </a:rPr>
              <a:t>a</a:t>
            </a:r>
            <a:r>
              <a:rPr lang="en-US" altLang="zh-CN" baseline="-25000" dirty="0">
                <a:latin typeface="Times New Roman" pitchFamily="18" charset="0"/>
              </a:rPr>
              <a:t>3</a:t>
            </a:r>
            <a:r>
              <a:rPr lang="zh-CN" altLang="en-US" dirty="0">
                <a:latin typeface="Times New Roman" pitchFamily="18" charset="0"/>
              </a:rPr>
              <a:t>是什么？</a:t>
            </a:r>
          </a:p>
          <a:p>
            <a:pPr lvl="1" eaLnBrk="1" hangingPunct="1">
              <a:lnSpc>
                <a:spcPct val="120000"/>
              </a:lnSpc>
              <a:spcBef>
                <a:spcPct val="30000"/>
              </a:spcBef>
              <a:defRPr/>
            </a:pPr>
            <a:r>
              <a:rPr lang="en-US" altLang="zh-CN" sz="2400" i="1" dirty="0">
                <a:latin typeface="Times New Roman" pitchFamily="18" charset="0"/>
              </a:rPr>
              <a:t>a</a:t>
            </a:r>
            <a:r>
              <a:rPr lang="en-US" altLang="zh-CN" sz="2400" baseline="-25000" dirty="0">
                <a:latin typeface="Times New Roman" pitchFamily="18" charset="0"/>
              </a:rPr>
              <a:t>2 </a:t>
            </a:r>
            <a:r>
              <a:rPr lang="en-US" altLang="zh-CN" sz="2400" dirty="0">
                <a:latin typeface="Times New Roman" pitchFamily="18" charset="0"/>
              </a:rPr>
              <a:t>=2     </a:t>
            </a:r>
            <a:r>
              <a:rPr lang="en-US" altLang="zh-CN" sz="2400" i="1" dirty="0">
                <a:latin typeface="Times New Roman" pitchFamily="18" charset="0"/>
              </a:rPr>
              <a:t>a</a:t>
            </a:r>
            <a:r>
              <a:rPr lang="en-US" altLang="zh-CN" sz="2400" baseline="-25000" dirty="0">
                <a:latin typeface="Times New Roman" pitchFamily="18" charset="0"/>
              </a:rPr>
              <a:t>3</a:t>
            </a:r>
            <a:r>
              <a:rPr lang="en-US" altLang="zh-CN" sz="2400" dirty="0">
                <a:latin typeface="Times New Roman" pitchFamily="18" charset="0"/>
              </a:rPr>
              <a:t>=-3</a:t>
            </a:r>
          </a:p>
          <a:p>
            <a:pPr eaLnBrk="1" hangingPunct="1">
              <a:lnSpc>
                <a:spcPct val="120000"/>
              </a:lnSpc>
              <a:spcBef>
                <a:spcPct val="30000"/>
              </a:spcBef>
              <a:defRPr/>
            </a:pPr>
            <a:r>
              <a:rPr lang="zh-CN" altLang="en-US" dirty="0">
                <a:solidFill>
                  <a:schemeClr val="tx2"/>
                </a:solidFill>
                <a:latin typeface="Times New Roman" pitchFamily="18" charset="0"/>
              </a:rPr>
              <a:t>例</a:t>
            </a:r>
            <a:r>
              <a:rPr lang="en-US" altLang="zh-CN" dirty="0">
                <a:solidFill>
                  <a:schemeClr val="tx2"/>
                </a:solidFill>
                <a:latin typeface="Times New Roman" pitchFamily="18" charset="0"/>
              </a:rPr>
              <a:t>2</a:t>
            </a:r>
            <a:r>
              <a:rPr lang="en-US" altLang="zh-CN" dirty="0">
                <a:latin typeface="Times New Roman" pitchFamily="18" charset="0"/>
              </a:rPr>
              <a:t> </a:t>
            </a:r>
            <a:r>
              <a:rPr lang="zh-CN" altLang="en-US" dirty="0">
                <a:latin typeface="Times New Roman" pitchFamily="18" charset="0"/>
              </a:rPr>
              <a:t>确定序列</a:t>
            </a:r>
            <a:r>
              <a:rPr lang="en-US" altLang="zh-CN" dirty="0">
                <a:latin typeface="Times New Roman" pitchFamily="18" charset="0"/>
              </a:rPr>
              <a:t>{</a:t>
            </a:r>
            <a:r>
              <a:rPr lang="en-US" altLang="zh-CN" i="1" dirty="0">
                <a:latin typeface="Times New Roman" pitchFamily="18" charset="0"/>
              </a:rPr>
              <a:t>a</a:t>
            </a:r>
            <a:r>
              <a:rPr lang="en-US" altLang="zh-CN" i="1" baseline="-25000" dirty="0">
                <a:latin typeface="Times New Roman" pitchFamily="18" charset="0"/>
              </a:rPr>
              <a:t>n</a:t>
            </a:r>
            <a:r>
              <a:rPr lang="en-US" altLang="zh-CN" dirty="0">
                <a:latin typeface="Times New Roman" pitchFamily="18" charset="0"/>
              </a:rPr>
              <a:t>}</a:t>
            </a:r>
            <a:r>
              <a:rPr lang="zh-CN" altLang="en-US" dirty="0">
                <a:latin typeface="Times New Roman" pitchFamily="18" charset="0"/>
              </a:rPr>
              <a:t>是否为递推关系</a:t>
            </a:r>
            <a:r>
              <a:rPr lang="en-US" altLang="zh-CN" i="1" dirty="0">
                <a:latin typeface="Times New Roman" pitchFamily="18" charset="0"/>
              </a:rPr>
              <a:t>a</a:t>
            </a:r>
            <a:r>
              <a:rPr lang="en-US" altLang="zh-CN" i="1" baseline="-25000" dirty="0">
                <a:latin typeface="Times New Roman" pitchFamily="18" charset="0"/>
              </a:rPr>
              <a:t>n</a:t>
            </a:r>
            <a:r>
              <a:rPr lang="en-US" altLang="zh-CN" dirty="0">
                <a:latin typeface="Times New Roman" pitchFamily="18" charset="0"/>
              </a:rPr>
              <a:t>= 2</a:t>
            </a:r>
            <a:r>
              <a:rPr lang="en-US" altLang="zh-CN" i="1" dirty="0">
                <a:latin typeface="Times New Roman" pitchFamily="18" charset="0"/>
              </a:rPr>
              <a:t>a</a:t>
            </a:r>
            <a:r>
              <a:rPr lang="en-US" altLang="zh-CN" i="1" baseline="-25000" dirty="0">
                <a:latin typeface="Times New Roman" pitchFamily="18" charset="0"/>
              </a:rPr>
              <a:t>n</a:t>
            </a:r>
            <a:r>
              <a:rPr lang="en-US" altLang="zh-CN" baseline="-25000" dirty="0">
                <a:latin typeface="Times New Roman" pitchFamily="18" charset="0"/>
              </a:rPr>
              <a:t>-1</a:t>
            </a:r>
            <a:r>
              <a:rPr lang="en-US" altLang="zh-CN" dirty="0">
                <a:latin typeface="Times New Roman" pitchFamily="18" charset="0"/>
              </a:rPr>
              <a:t>- </a:t>
            </a:r>
            <a:r>
              <a:rPr lang="en-US" altLang="zh-CN" i="1" dirty="0">
                <a:latin typeface="Times New Roman" pitchFamily="18" charset="0"/>
              </a:rPr>
              <a:t>a</a:t>
            </a:r>
            <a:r>
              <a:rPr lang="en-US" altLang="zh-CN" i="1" baseline="-25000" dirty="0">
                <a:latin typeface="Times New Roman" pitchFamily="18" charset="0"/>
              </a:rPr>
              <a:t>n</a:t>
            </a:r>
            <a:r>
              <a:rPr lang="en-US" altLang="zh-CN" baseline="-25000" dirty="0">
                <a:latin typeface="Times New Roman" pitchFamily="18" charset="0"/>
              </a:rPr>
              <a:t>-2 </a:t>
            </a:r>
            <a:r>
              <a:rPr lang="zh-CN" altLang="en-US" dirty="0">
                <a:latin typeface="Times New Roman" pitchFamily="18" charset="0"/>
              </a:rPr>
              <a:t>，</a:t>
            </a:r>
            <a:r>
              <a:rPr lang="en-US" altLang="zh-CN" i="1" dirty="0">
                <a:latin typeface="Times New Roman" pitchFamily="18" charset="0"/>
              </a:rPr>
              <a:t>n</a:t>
            </a:r>
            <a:r>
              <a:rPr lang="en-US" altLang="zh-CN" dirty="0">
                <a:latin typeface="Times New Roman" pitchFamily="18" charset="0"/>
              </a:rPr>
              <a:t>=2,3,4,…</a:t>
            </a:r>
            <a:r>
              <a:rPr lang="zh-CN" altLang="en-US" dirty="0">
                <a:latin typeface="Times New Roman" pitchFamily="18" charset="0"/>
              </a:rPr>
              <a:t>，的解。这里</a:t>
            </a:r>
            <a:r>
              <a:rPr lang="en-US" altLang="zh-CN" i="1" dirty="0">
                <a:latin typeface="Times New Roman" pitchFamily="18" charset="0"/>
              </a:rPr>
              <a:t>a</a:t>
            </a:r>
            <a:r>
              <a:rPr lang="en-US" altLang="zh-CN" i="1" baseline="-25000" dirty="0">
                <a:latin typeface="Times New Roman" pitchFamily="18" charset="0"/>
              </a:rPr>
              <a:t>n</a:t>
            </a:r>
            <a:r>
              <a:rPr lang="en-US" altLang="zh-CN" dirty="0">
                <a:latin typeface="Times New Roman" pitchFamily="18" charset="0"/>
              </a:rPr>
              <a:t>=3</a:t>
            </a:r>
            <a:r>
              <a:rPr lang="en-US" altLang="zh-CN" i="1" dirty="0">
                <a:latin typeface="Times New Roman" pitchFamily="18" charset="0"/>
              </a:rPr>
              <a:t>n</a:t>
            </a:r>
            <a:r>
              <a:rPr lang="zh-CN" altLang="en-US" dirty="0">
                <a:latin typeface="Times New Roman" pitchFamily="18" charset="0"/>
              </a:rPr>
              <a:t>，</a:t>
            </a:r>
            <a:r>
              <a:rPr lang="en-US" altLang="zh-CN" i="1" dirty="0">
                <a:latin typeface="Times New Roman" pitchFamily="18" charset="0"/>
              </a:rPr>
              <a:t>n</a:t>
            </a:r>
            <a:r>
              <a:rPr lang="zh-CN" altLang="en-US" dirty="0">
                <a:latin typeface="Times New Roman" pitchFamily="18" charset="0"/>
              </a:rPr>
              <a:t>为非负整数。</a:t>
            </a:r>
            <a:endParaRPr lang="en-US" altLang="zh-CN" dirty="0">
              <a:latin typeface="Times New Roman" pitchFamily="18" charset="0"/>
            </a:endParaRPr>
          </a:p>
          <a:p>
            <a:pPr lvl="1" eaLnBrk="1" hangingPunct="1">
              <a:lnSpc>
                <a:spcPct val="120000"/>
              </a:lnSpc>
              <a:spcBef>
                <a:spcPct val="30000"/>
              </a:spcBef>
              <a:defRPr/>
            </a:pPr>
            <a:r>
              <a:rPr lang="en-US" altLang="zh-CN" sz="2400" i="1" dirty="0">
                <a:latin typeface="Times New Roman" pitchFamily="18" charset="0"/>
              </a:rPr>
              <a:t>a</a:t>
            </a:r>
            <a:r>
              <a:rPr lang="en-US" altLang="zh-CN" sz="2400" baseline="-25000" dirty="0">
                <a:latin typeface="Times New Roman" pitchFamily="18" charset="0"/>
              </a:rPr>
              <a:t>0</a:t>
            </a:r>
            <a:r>
              <a:rPr lang="en-US" altLang="zh-CN" sz="2400" dirty="0">
                <a:latin typeface="Times New Roman" pitchFamily="18" charset="0"/>
              </a:rPr>
              <a:t>=0</a:t>
            </a:r>
            <a:r>
              <a:rPr lang="zh-CN" altLang="en-US" sz="2400" dirty="0">
                <a:latin typeface="Times New Roman" pitchFamily="18" charset="0"/>
              </a:rPr>
              <a:t>， </a:t>
            </a:r>
            <a:r>
              <a:rPr lang="en-US" altLang="zh-CN" sz="2400" i="1" dirty="0">
                <a:latin typeface="Times New Roman" pitchFamily="18" charset="0"/>
              </a:rPr>
              <a:t>a</a:t>
            </a:r>
            <a:r>
              <a:rPr lang="en-US" altLang="zh-CN" sz="2400" baseline="-25000" dirty="0">
                <a:latin typeface="Times New Roman" pitchFamily="18" charset="0"/>
              </a:rPr>
              <a:t>1</a:t>
            </a:r>
            <a:r>
              <a:rPr lang="en-US" altLang="zh-CN" sz="2400" dirty="0">
                <a:latin typeface="Times New Roman" pitchFamily="18" charset="0"/>
              </a:rPr>
              <a:t>=3</a:t>
            </a:r>
            <a:r>
              <a:rPr lang="zh-CN" altLang="en-US" sz="2400" dirty="0">
                <a:latin typeface="Times New Roman" pitchFamily="18" charset="0"/>
              </a:rPr>
              <a:t>， </a:t>
            </a:r>
            <a:r>
              <a:rPr lang="en-US" altLang="zh-CN" sz="2400" i="1" dirty="0">
                <a:latin typeface="Times New Roman" pitchFamily="18" charset="0"/>
              </a:rPr>
              <a:t>a</a:t>
            </a:r>
            <a:r>
              <a:rPr lang="en-US" altLang="zh-CN" sz="2400" baseline="-25000" dirty="0">
                <a:latin typeface="Times New Roman" pitchFamily="18" charset="0"/>
              </a:rPr>
              <a:t>2</a:t>
            </a:r>
            <a:r>
              <a:rPr lang="en-US" altLang="zh-CN" sz="2400" dirty="0">
                <a:latin typeface="Times New Roman" pitchFamily="18" charset="0"/>
              </a:rPr>
              <a:t>=6=2</a:t>
            </a:r>
            <a:r>
              <a:rPr lang="en-US" altLang="zh-CN" sz="2400" i="1" dirty="0">
                <a:latin typeface="Times New Roman" pitchFamily="18" charset="0"/>
              </a:rPr>
              <a:t>a</a:t>
            </a:r>
            <a:r>
              <a:rPr lang="en-US" altLang="zh-CN" sz="2400" baseline="-25000" dirty="0">
                <a:latin typeface="Times New Roman" pitchFamily="18" charset="0"/>
              </a:rPr>
              <a:t>1</a:t>
            </a:r>
            <a:r>
              <a:rPr lang="en-US" altLang="zh-CN" sz="2400" dirty="0">
                <a:latin typeface="Times New Roman" pitchFamily="18" charset="0"/>
              </a:rPr>
              <a:t>- </a:t>
            </a:r>
            <a:r>
              <a:rPr lang="en-US" altLang="zh-CN" sz="2400" i="1" dirty="0">
                <a:latin typeface="Times New Roman" pitchFamily="18" charset="0"/>
              </a:rPr>
              <a:t>a</a:t>
            </a:r>
            <a:r>
              <a:rPr lang="en-US" altLang="zh-CN" sz="2400" baseline="-25000" dirty="0">
                <a:latin typeface="Times New Roman" pitchFamily="18" charset="0"/>
              </a:rPr>
              <a:t>0</a:t>
            </a:r>
            <a:r>
              <a:rPr lang="en-US" altLang="zh-CN" sz="2400" dirty="0">
                <a:latin typeface="Times New Roman" pitchFamily="18" charset="0"/>
              </a:rPr>
              <a:t> </a:t>
            </a:r>
            <a:r>
              <a:rPr lang="zh-CN" altLang="en-US" sz="2400" dirty="0">
                <a:latin typeface="Times New Roman" pitchFamily="18" charset="0"/>
              </a:rPr>
              <a:t>， </a:t>
            </a:r>
            <a:r>
              <a:rPr lang="en-US" altLang="zh-CN" sz="2400" i="1" dirty="0">
                <a:latin typeface="Times New Roman" pitchFamily="18" charset="0"/>
              </a:rPr>
              <a:t>a</a:t>
            </a:r>
            <a:r>
              <a:rPr lang="en-US" altLang="zh-CN" sz="2400" baseline="-25000" dirty="0">
                <a:latin typeface="Times New Roman" pitchFamily="18" charset="0"/>
              </a:rPr>
              <a:t>3</a:t>
            </a:r>
            <a:r>
              <a:rPr lang="en-US" altLang="zh-CN" sz="2400" dirty="0">
                <a:latin typeface="Times New Roman" pitchFamily="18" charset="0"/>
              </a:rPr>
              <a:t>=9=2</a:t>
            </a:r>
            <a:r>
              <a:rPr lang="en-US" altLang="zh-CN" sz="2400" i="1" dirty="0">
                <a:latin typeface="Times New Roman" pitchFamily="18" charset="0"/>
              </a:rPr>
              <a:t>a</a:t>
            </a:r>
            <a:r>
              <a:rPr lang="en-US" altLang="zh-CN" sz="2400" baseline="-25000" dirty="0">
                <a:latin typeface="Times New Roman" pitchFamily="18" charset="0"/>
              </a:rPr>
              <a:t>2</a:t>
            </a:r>
            <a:r>
              <a:rPr lang="en-US" altLang="zh-CN" sz="2400" dirty="0">
                <a:latin typeface="Times New Roman" pitchFamily="18" charset="0"/>
              </a:rPr>
              <a:t>- </a:t>
            </a:r>
            <a:r>
              <a:rPr lang="en-US" altLang="zh-CN" sz="2400" i="1" dirty="0">
                <a:latin typeface="Times New Roman" pitchFamily="18" charset="0"/>
              </a:rPr>
              <a:t>a</a:t>
            </a:r>
            <a:r>
              <a:rPr lang="en-US" altLang="zh-CN" sz="2400" baseline="-25000" dirty="0">
                <a:latin typeface="Times New Roman" pitchFamily="18" charset="0"/>
              </a:rPr>
              <a:t>1</a:t>
            </a:r>
            <a:r>
              <a:rPr lang="en-US" altLang="zh-CN" sz="2400" dirty="0">
                <a:latin typeface="Times New Roman" pitchFamily="18" charset="0"/>
              </a:rPr>
              <a:t> </a:t>
            </a:r>
            <a:r>
              <a:rPr lang="zh-CN" altLang="en-US" sz="2400" dirty="0">
                <a:latin typeface="Times New Roman" pitchFamily="18" charset="0"/>
              </a:rPr>
              <a:t>，</a:t>
            </a:r>
            <a:r>
              <a:rPr lang="en-US" altLang="zh-CN" sz="2400" dirty="0">
                <a:latin typeface="Times New Roman" pitchFamily="18" charset="0"/>
              </a:rPr>
              <a:t>…</a:t>
            </a:r>
          </a:p>
          <a:p>
            <a:pPr lvl="1" eaLnBrk="1" hangingPunct="1">
              <a:lnSpc>
                <a:spcPct val="120000"/>
              </a:lnSpc>
              <a:spcBef>
                <a:spcPct val="30000"/>
              </a:spcBef>
              <a:defRPr/>
            </a:pPr>
            <a:r>
              <a:rPr lang="zh-CN" altLang="en-US" sz="2400" dirty="0">
                <a:latin typeface="Times New Roman" pitchFamily="18" charset="0"/>
              </a:rPr>
              <a:t>如</a:t>
            </a:r>
            <a:r>
              <a:rPr lang="en-US" altLang="zh-CN" sz="2400" i="1" dirty="0">
                <a:latin typeface="Times New Roman" pitchFamily="18" charset="0"/>
              </a:rPr>
              <a:t>a</a:t>
            </a:r>
            <a:r>
              <a:rPr lang="en-US" altLang="zh-CN" sz="2400" i="1" baseline="-25000" dirty="0">
                <a:latin typeface="Times New Roman" pitchFamily="18" charset="0"/>
              </a:rPr>
              <a:t>n</a:t>
            </a:r>
            <a:r>
              <a:rPr lang="en-US" altLang="zh-CN" sz="2400" dirty="0">
                <a:latin typeface="Times New Roman" pitchFamily="18" charset="0"/>
              </a:rPr>
              <a:t>=2</a:t>
            </a:r>
            <a:r>
              <a:rPr lang="en-US" altLang="zh-CN" sz="2400" i="1" baseline="30000" dirty="0">
                <a:latin typeface="Times New Roman" pitchFamily="18" charset="0"/>
              </a:rPr>
              <a:t>n</a:t>
            </a:r>
            <a:r>
              <a:rPr lang="zh-CN" altLang="en-US" sz="2400" dirty="0">
                <a:latin typeface="Times New Roman" pitchFamily="18" charset="0"/>
              </a:rPr>
              <a:t>和</a:t>
            </a:r>
            <a:r>
              <a:rPr lang="en-US" altLang="zh-CN" sz="2400" i="1" dirty="0">
                <a:latin typeface="Times New Roman" pitchFamily="18" charset="0"/>
              </a:rPr>
              <a:t>a</a:t>
            </a:r>
            <a:r>
              <a:rPr lang="en-US" altLang="zh-CN" sz="2400" i="1" baseline="-25000" dirty="0">
                <a:latin typeface="Times New Roman" pitchFamily="18" charset="0"/>
              </a:rPr>
              <a:t>n</a:t>
            </a:r>
            <a:r>
              <a:rPr lang="en-US" altLang="zh-CN" sz="2400" dirty="0">
                <a:latin typeface="Times New Roman" pitchFamily="18" charset="0"/>
              </a:rPr>
              <a:t>=5</a:t>
            </a:r>
            <a:r>
              <a:rPr lang="zh-CN" altLang="en-US" sz="2400" dirty="0">
                <a:latin typeface="Times New Roman" pitchFamily="18" charset="0"/>
              </a:rPr>
              <a:t>呢？    练习</a:t>
            </a:r>
          </a:p>
          <a:p>
            <a:pPr lvl="1" eaLnBrk="1" hangingPunct="1">
              <a:lnSpc>
                <a:spcPct val="120000"/>
              </a:lnSpc>
              <a:spcBef>
                <a:spcPct val="30000"/>
              </a:spcBef>
              <a:defRPr/>
            </a:pPr>
            <a:r>
              <a:rPr lang="zh-CN" altLang="en-US" sz="2400" dirty="0">
                <a:latin typeface="Times New Roman" pitchFamily="18" charset="0"/>
              </a:rPr>
              <a:t>不是   是</a:t>
            </a:r>
            <a:endParaRPr lang="en-US" altLang="zh-CN"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animEffect transition="in" filter="wipe(left)">
                                      <p:cBhvr>
                                        <p:cTn id="11" dur="500"/>
                                        <p:tgtEl>
                                          <p:spTgt spid="19459">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wipe(left)">
                                      <p:cBhvr>
                                        <p:cTn id="16" dur="500"/>
                                        <p:tgtEl>
                                          <p:spTgt spid="1945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459">
                                            <p:txEl>
                                              <p:pRg st="4" end="4"/>
                                            </p:txEl>
                                          </p:spTgt>
                                        </p:tgtEl>
                                        <p:attrNameLst>
                                          <p:attrName>style.visibility</p:attrName>
                                        </p:attrNameLst>
                                      </p:cBhvr>
                                      <p:to>
                                        <p:strVal val="visible"/>
                                      </p:to>
                                    </p:set>
                                    <p:animEffect transition="in" filter="wipe(left)">
                                      <p:cBhvr>
                                        <p:cTn id="21" dur="500"/>
                                        <p:tgtEl>
                                          <p:spTgt spid="1945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wipe(left)">
                                      <p:cBhvr>
                                        <p:cTn id="26"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a:t>4.1 </a:t>
            </a:r>
            <a:r>
              <a:rPr lang="zh-CN" altLang="en-US" dirty="0"/>
              <a:t>递推关系</a:t>
            </a:r>
            <a:r>
              <a:rPr lang="en-US" altLang="zh-CN" dirty="0"/>
              <a:t>(Recurrence Relations)</a:t>
            </a:r>
            <a:endParaRPr lang="zh-CN" altLang="en-US" dirty="0"/>
          </a:p>
        </p:txBody>
      </p:sp>
      <p:sp>
        <p:nvSpPr>
          <p:cNvPr id="19459" name="Rectangle 3"/>
          <p:cNvSpPr>
            <a:spLocks noGrp="1" noChangeArrowheads="1"/>
          </p:cNvSpPr>
          <p:nvPr>
            <p:ph type="body" idx="1"/>
          </p:nvPr>
        </p:nvSpPr>
        <p:spPr>
          <a:xfrm>
            <a:off x="1343472" y="1524000"/>
            <a:ext cx="9095928" cy="4833938"/>
          </a:xfrm>
        </p:spPr>
        <p:txBody>
          <a:bodyPr/>
          <a:lstStyle/>
          <a:p>
            <a:pPr eaLnBrk="1" hangingPunct="1">
              <a:lnSpc>
                <a:spcPct val="120000"/>
              </a:lnSpc>
              <a:spcBef>
                <a:spcPct val="30000"/>
              </a:spcBef>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rPr>
              <a:t>递推与递归</a:t>
            </a:r>
            <a:endPar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endParaRPr>
          </a:p>
          <a:p>
            <a:pPr lvl="1" eaLnBrk="1" hangingPunct="1">
              <a:lnSpc>
                <a:spcPct val="120000"/>
              </a:lnSpc>
              <a:spcBef>
                <a:spcPct val="30000"/>
              </a:spcBef>
              <a:defRPr/>
            </a:pPr>
            <a:r>
              <a:rPr lang="zh-CN" altLang="en-US" dirty="0">
                <a:latin typeface="Times New Roman" pitchFamily="18" charset="0"/>
              </a:rPr>
              <a:t>不同，存在联系</a:t>
            </a:r>
            <a:endParaRPr lang="en-US" altLang="zh-CN" dirty="0">
              <a:latin typeface="Times New Roman" pitchFamily="18" charset="0"/>
            </a:endParaRPr>
          </a:p>
          <a:p>
            <a:pPr lvl="1" eaLnBrk="1" hangingPunct="1">
              <a:lnSpc>
                <a:spcPct val="120000"/>
              </a:lnSpc>
              <a:spcBef>
                <a:spcPct val="30000"/>
              </a:spcBef>
              <a:defRPr/>
            </a:pPr>
            <a:r>
              <a:rPr lang="zh-CN" altLang="en-US" dirty="0">
                <a:latin typeface="Times New Roman" pitchFamily="18" charset="0"/>
              </a:rPr>
              <a:t>递归定义需要用到递推关系以及初始条件</a:t>
            </a:r>
            <a:endParaRPr lang="en-US" altLang="zh-CN" dirty="0">
              <a:latin typeface="Times New Roman" pitchFamily="18" charset="0"/>
            </a:endParaRPr>
          </a:p>
          <a:p>
            <a:pPr lvl="1" eaLnBrk="1" hangingPunct="1">
              <a:lnSpc>
                <a:spcPct val="120000"/>
              </a:lnSpc>
              <a:spcBef>
                <a:spcPct val="30000"/>
              </a:spcBef>
              <a:defRPr/>
            </a:pPr>
            <a:r>
              <a:rPr lang="zh-CN" altLang="en-US" dirty="0">
                <a:latin typeface="Times New Roman" pitchFamily="18" charset="0"/>
              </a:rPr>
              <a:t>分析递归算法的复杂性，可以得到一个递推关系</a:t>
            </a:r>
            <a:endParaRPr lang="en-US" altLang="zh-CN" dirty="0">
              <a:latin typeface="Times New Roman" pitchFamily="18" charset="0"/>
            </a:endParaRPr>
          </a:p>
          <a:p>
            <a:pPr lvl="1" eaLnBrk="1" hangingPunct="1">
              <a:lnSpc>
                <a:spcPct val="120000"/>
              </a:lnSpc>
              <a:spcBef>
                <a:spcPct val="30000"/>
              </a:spcBef>
              <a:defRPr/>
            </a:pPr>
            <a:r>
              <a:rPr lang="zh-CN" altLang="en-US" dirty="0">
                <a:latin typeface="Times New Roman" pitchFamily="18" charset="0"/>
              </a:rPr>
              <a:t>递推关系求解可采用递归或归约方式求解</a:t>
            </a:r>
            <a:endParaRPr lang="en-US" altLang="zh-CN" dirty="0">
              <a:latin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Picture 1" descr="C:\Program Files\Microsoft Office\MEDIA\CAGCAT10\j0222019.wmf"/>
          <p:cNvPicPr>
            <a:picLocks noChangeAspect="1" noChangeArrowheads="1"/>
          </p:cNvPicPr>
          <p:nvPr/>
        </p:nvPicPr>
        <p:blipFill>
          <a:blip r:embed="rId3"/>
          <a:srcRect/>
          <a:stretch>
            <a:fillRect/>
          </a:stretch>
        </p:blipFill>
        <p:spPr bwMode="auto">
          <a:xfrm>
            <a:off x="10633967" y="5047456"/>
            <a:ext cx="1366689" cy="1371600"/>
          </a:xfrm>
          <a:prstGeom prst="rect">
            <a:avLst/>
          </a:prstGeom>
          <a:noFill/>
        </p:spPr>
      </p:pic>
      <p:sp>
        <p:nvSpPr>
          <p:cNvPr id="5" name="矩形 4"/>
          <p:cNvSpPr/>
          <p:nvPr/>
        </p:nvSpPr>
        <p:spPr>
          <a:xfrm>
            <a:off x="1631504" y="3107432"/>
            <a:ext cx="9289032" cy="2514600"/>
          </a:xfrm>
          <a:prstGeom prst="rect">
            <a:avLst/>
          </a:prstGeom>
          <a:blipFill>
            <a:blip r:embed="rId4"/>
            <a:tile tx="0" ty="0" sx="100000" sy="100000" flip="none" algn="tl"/>
          </a:blip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1986" name="Rectangle 2"/>
          <p:cNvSpPr>
            <a:spLocks noGrp="1" noChangeArrowheads="1"/>
          </p:cNvSpPr>
          <p:nvPr>
            <p:ph type="title"/>
          </p:nvPr>
        </p:nvSpPr>
        <p:spPr/>
        <p:txBody>
          <a:bodyPr/>
          <a:lstStyle/>
          <a:p>
            <a:pPr eaLnBrk="1" hangingPunct="1"/>
            <a:r>
              <a:rPr lang="en-US" altLang="zh-CN" dirty="0"/>
              <a:t>4.1 </a:t>
            </a:r>
            <a:r>
              <a:rPr lang="zh-CN" altLang="en-US" dirty="0"/>
              <a:t>递推关系</a:t>
            </a:r>
            <a:r>
              <a:rPr lang="en-US" altLang="zh-CN" dirty="0"/>
              <a:t>(Recurrence Relations)</a:t>
            </a:r>
            <a:endParaRPr lang="zh-CN" altLang="en-US" dirty="0"/>
          </a:p>
        </p:txBody>
      </p:sp>
      <p:sp>
        <p:nvSpPr>
          <p:cNvPr id="19459" name="Rectangle 3"/>
          <p:cNvSpPr>
            <a:spLocks noGrp="1" noChangeArrowheads="1"/>
          </p:cNvSpPr>
          <p:nvPr>
            <p:ph type="body" idx="1"/>
          </p:nvPr>
        </p:nvSpPr>
        <p:spPr>
          <a:xfrm>
            <a:off x="839416" y="1412776"/>
            <a:ext cx="10081120" cy="4833938"/>
          </a:xfrm>
        </p:spPr>
        <p:txBody>
          <a:bodyPr/>
          <a:lstStyle/>
          <a:p>
            <a:pPr eaLnBrk="1" hangingPunct="1">
              <a:lnSpc>
                <a:spcPct val="120000"/>
              </a:lnSpc>
              <a:spcBef>
                <a:spcPct val="30000"/>
              </a:spcBef>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rPr>
              <a:t>用递推关系构造模型</a:t>
            </a:r>
            <a:endPar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endParaRPr>
          </a:p>
          <a:p>
            <a:pPr lvl="1" eaLnBrk="1" hangingPunct="1">
              <a:defRPr/>
            </a:pPr>
            <a:r>
              <a:rPr lang="zh-CN" altLang="en-US" dirty="0">
                <a:solidFill>
                  <a:schemeClr val="tx2"/>
                </a:solidFill>
                <a:effectLst>
                  <a:outerShdw blurRad="38100" dist="38100" dir="2700000" algn="tl">
                    <a:srgbClr val="C0C0C0"/>
                  </a:outerShdw>
                </a:effectLst>
                <a:latin typeface="Times New Roman" pitchFamily="18" charset="0"/>
                <a:cs typeface="+mn-cs"/>
              </a:rPr>
              <a:t>例</a:t>
            </a:r>
            <a:r>
              <a:rPr lang="en-US" altLang="zh-CN" dirty="0">
                <a:solidFill>
                  <a:schemeClr val="tx2"/>
                </a:solidFill>
                <a:effectLst>
                  <a:outerShdw blurRad="38100" dist="38100" dir="2700000" algn="tl">
                    <a:srgbClr val="C0C0C0"/>
                  </a:outerShdw>
                </a:effectLst>
                <a:latin typeface="Times New Roman" pitchFamily="18" charset="0"/>
                <a:cs typeface="+mn-cs"/>
              </a:rPr>
              <a:t>3</a:t>
            </a:r>
            <a:r>
              <a:rPr lang="en-US" altLang="zh-CN" dirty="0">
                <a:cs typeface="+mn-cs"/>
              </a:rPr>
              <a:t> </a:t>
            </a:r>
            <a:r>
              <a:rPr lang="zh-CN" altLang="en-US" b="1" dirty="0">
                <a:effectLst>
                  <a:outerShdw blurRad="38100" dist="38100" dir="2700000" algn="tl">
                    <a:srgbClr val="000000">
                      <a:alpha val="43137"/>
                    </a:srgbClr>
                  </a:outerShdw>
                </a:effectLst>
                <a:latin typeface="Times New Roman" pitchFamily="18" charset="0"/>
                <a:cs typeface="Times New Roman" pitchFamily="18" charset="0"/>
              </a:rPr>
              <a:t>复利</a:t>
            </a:r>
            <a:r>
              <a:rPr lang="zh-CN" altLang="en-US" dirty="0">
                <a:latin typeface="Times New Roman" pitchFamily="18" charset="0"/>
                <a:cs typeface="Times New Roman" pitchFamily="18" charset="0"/>
              </a:rPr>
              <a:t> 假设一人在银行的储蓄账户上存了</a:t>
            </a:r>
            <a:r>
              <a:rPr lang="en-US" altLang="zh-CN" dirty="0">
                <a:latin typeface="Times New Roman" pitchFamily="18" charset="0"/>
                <a:cs typeface="Times New Roman" pitchFamily="18" charset="0"/>
              </a:rPr>
              <a:t>10000 </a:t>
            </a:r>
            <a:r>
              <a:rPr lang="zh-CN" altLang="en-US" dirty="0">
                <a:latin typeface="Times New Roman" pitchFamily="18" charset="0"/>
                <a:cs typeface="Times New Roman" pitchFamily="18" charset="0"/>
              </a:rPr>
              <a:t>美元，年复利是</a:t>
            </a:r>
            <a:r>
              <a:rPr lang="en-US" altLang="zh-CN" dirty="0">
                <a:latin typeface="Times New Roman" pitchFamily="18" charset="0"/>
                <a:cs typeface="Times New Roman" pitchFamily="18" charset="0"/>
              </a:rPr>
              <a:t>11% </a:t>
            </a:r>
            <a:r>
              <a:rPr lang="zh-CN" altLang="en-US" dirty="0">
                <a:latin typeface="Times New Roman" pitchFamily="18" charset="0"/>
                <a:cs typeface="Times New Roman" pitchFamily="18" charset="0"/>
              </a:rPr>
              <a:t>。那么在</a:t>
            </a:r>
            <a:r>
              <a:rPr lang="en-US" altLang="zh-CN" dirty="0">
                <a:latin typeface="Times New Roman" pitchFamily="18" charset="0"/>
                <a:cs typeface="Times New Roman" pitchFamily="18" charset="0"/>
              </a:rPr>
              <a:t>30</a:t>
            </a:r>
            <a:r>
              <a:rPr lang="zh-CN" altLang="en-US" dirty="0">
                <a:latin typeface="Times New Roman" pitchFamily="18" charset="0"/>
                <a:cs typeface="Times New Roman" pitchFamily="18" charset="0"/>
              </a:rPr>
              <a:t>年后账上将有多少钱</a:t>
            </a:r>
            <a:r>
              <a:rPr lang="en-US" altLang="zh-CN" dirty="0">
                <a:latin typeface="Times New Roman" pitchFamily="18" charset="0"/>
                <a:cs typeface="Times New Roman" pitchFamily="18" charset="0"/>
              </a:rPr>
              <a:t>?</a:t>
            </a:r>
          </a:p>
          <a:p>
            <a:pPr lvl="1" eaLnBrk="1" hangingPunct="1">
              <a:lnSpc>
                <a:spcPct val="120000"/>
              </a:lnSpc>
              <a:spcBef>
                <a:spcPts val="1500"/>
              </a:spcBef>
              <a:buNone/>
              <a:defRPr/>
            </a:pPr>
            <a:r>
              <a:rPr lang="zh-CN" altLang="en-US" sz="2200" dirty="0">
                <a:cs typeface="+mn-cs"/>
              </a:rPr>
              <a:t>    </a:t>
            </a:r>
            <a:r>
              <a:rPr lang="zh-CN" altLang="en-US" sz="2400" dirty="0">
                <a:latin typeface="Times New Roman" pitchFamily="18" charset="0"/>
                <a:cs typeface="Times New Roman" pitchFamily="18" charset="0"/>
              </a:rPr>
              <a:t>解：为求解这个问题， 令</a:t>
            </a:r>
            <a:r>
              <a:rPr lang="en-US" altLang="zh-CN" sz="2400" dirty="0" err="1">
                <a:latin typeface="Times New Roman" pitchFamily="18" charset="0"/>
                <a:cs typeface="Times New Roman" pitchFamily="18" charset="0"/>
              </a:rPr>
              <a:t>P</a:t>
            </a:r>
            <a:r>
              <a:rPr lang="en-US" altLang="zh-CN" sz="2400" i="1" baseline="-25000" dirty="0" err="1">
                <a:latin typeface="Times New Roman" pitchFamily="18" charset="0"/>
                <a:cs typeface="Times New Roman" pitchFamily="18" charset="0"/>
              </a:rPr>
              <a:t>n</a:t>
            </a:r>
            <a:r>
              <a:rPr lang="zh-CN" altLang="en-US" sz="2400" dirty="0">
                <a:latin typeface="Times New Roman" pitchFamily="18" charset="0"/>
                <a:cs typeface="Times New Roman" pitchFamily="18" charset="0"/>
              </a:rPr>
              <a:t>表示</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年后账上的钱数。因为</a:t>
            </a:r>
            <a:r>
              <a:rPr lang="en-US" altLang="zh-CN" sz="2400" i="1"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年后账上的钱等于在</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年后账上的钱加上第</a:t>
            </a:r>
            <a:r>
              <a:rPr lang="en-US" altLang="zh-CN" sz="2400" i="1"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年的利息，序列</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P</a:t>
            </a:r>
            <a:r>
              <a:rPr lang="en-US" altLang="zh-CN" sz="2400" i="1" baseline="-25000" dirty="0" err="1">
                <a:latin typeface="Times New Roman" pitchFamily="18" charset="0"/>
                <a:cs typeface="Times New Roman" pitchFamily="18" charset="0"/>
              </a:rPr>
              <a:t>n</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满足递推关系：</a:t>
            </a:r>
            <a:endParaRPr lang="en-US" altLang="zh-CN" sz="2400" dirty="0">
              <a:latin typeface="Times New Roman" pitchFamily="18" charset="0"/>
              <a:cs typeface="Times New Roman" pitchFamily="18" charset="0"/>
            </a:endParaRPr>
          </a:p>
          <a:p>
            <a:pPr lvl="1" eaLnBrk="1" hangingPunct="1">
              <a:lnSpc>
                <a:spcPct val="120000"/>
              </a:lnSpc>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a:t>
            </a:r>
            <a:r>
              <a:rPr lang="en-US" altLang="zh-CN" sz="2400" i="1" baseline="-25000" dirty="0" err="1">
                <a:latin typeface="Times New Roman" pitchFamily="18" charset="0"/>
                <a:cs typeface="Times New Roman" pitchFamily="18" charset="0"/>
              </a:rPr>
              <a:t>n</a:t>
            </a:r>
            <a:r>
              <a:rPr lang="en-US" altLang="zh-CN" sz="2400" dirty="0">
                <a:latin typeface="Times New Roman" pitchFamily="18" charset="0"/>
                <a:cs typeface="Times New Roman" pitchFamily="18" charset="0"/>
              </a:rPr>
              <a:t>=P</a:t>
            </a:r>
            <a:r>
              <a:rPr lang="en-US" altLang="zh-CN" sz="2400" i="1" baseline="-25000" dirty="0">
                <a:latin typeface="Times New Roman" pitchFamily="18" charset="0"/>
                <a:cs typeface="Times New Roman" pitchFamily="18" charset="0"/>
              </a:rPr>
              <a:t>n</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+ 0.11P</a:t>
            </a:r>
            <a:r>
              <a:rPr lang="en-US" altLang="zh-CN" sz="2400" i="1" baseline="-25000" dirty="0">
                <a:latin typeface="Times New Roman" pitchFamily="18" charset="0"/>
                <a:cs typeface="Times New Roman" pitchFamily="18" charset="0"/>
              </a:rPr>
              <a:t>n</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 = (1.11)P</a:t>
            </a:r>
            <a:r>
              <a:rPr lang="en-US" altLang="zh-CN" sz="2400" i="1" baseline="-25000" dirty="0">
                <a:latin typeface="Times New Roman" pitchFamily="18" charset="0"/>
                <a:cs typeface="Times New Roman" pitchFamily="18" charset="0"/>
              </a:rPr>
              <a:t>n</a:t>
            </a:r>
            <a:r>
              <a:rPr lang="en-US" altLang="zh-CN" sz="2400" baseline="-25000" dirty="0">
                <a:latin typeface="Times New Roman" pitchFamily="18" charset="0"/>
                <a:cs typeface="Times New Roman" pitchFamily="18" charset="0"/>
              </a:rPr>
              <a:t>-1     </a:t>
            </a:r>
            <a:r>
              <a:rPr lang="en-US" altLang="zh-CN" sz="2400" i="1" dirty="0">
                <a:latin typeface="Times New Roman" pitchFamily="18" charset="0"/>
                <a:cs typeface="Times New Roman" pitchFamily="18" charset="0"/>
              </a:rPr>
              <a:t>n</a:t>
            </a:r>
            <a:r>
              <a:rPr lang="zh-CN" altLang="en-US" sz="2400" i="1"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a:t>
            </a:r>
            <a:endParaRPr lang="en-US" altLang="zh-CN" sz="2400" baseline="-25000" dirty="0">
              <a:latin typeface="Times New Roman" pitchFamily="18" charset="0"/>
              <a:cs typeface="Times New Roman" pitchFamily="18" charset="0"/>
            </a:endParaRPr>
          </a:p>
          <a:p>
            <a:pPr lvl="1" eaLnBrk="1" hangingPunct="1">
              <a:lnSpc>
                <a:spcPct val="120000"/>
              </a:lnSpc>
              <a:buFont typeface="Wingdings" pitchFamily="2" charset="2"/>
              <a:buNone/>
              <a:defRPr/>
            </a:pPr>
            <a:r>
              <a:rPr lang="zh-CN" altLang="en-US" sz="2400" dirty="0">
                <a:latin typeface="Times New Roman" pitchFamily="18" charset="0"/>
                <a:cs typeface="Times New Roman" pitchFamily="18" charset="0"/>
              </a:rPr>
              <a:t>     初始条件是</a:t>
            </a:r>
            <a:r>
              <a:rPr lang="en-US" altLang="zh-CN" sz="2400" dirty="0">
                <a:latin typeface="Times New Roman" pitchFamily="18" charset="0"/>
                <a:cs typeface="Times New Roman" pitchFamily="18" charset="0"/>
              </a:rPr>
              <a:t>P</a:t>
            </a:r>
            <a:r>
              <a:rPr lang="en-US" altLang="zh-CN" sz="2400" baseline="-25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=10000</a:t>
            </a:r>
            <a:r>
              <a:rPr lang="zh-CN" altLang="en-US" sz="2400" dirty="0">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4" presetClass="entr" presetSubtype="10" fill="hold" nodeType="withEffect">
                                  <p:stCondLst>
                                    <p:cond delay="0"/>
                                  </p:stCondLst>
                                  <p:childTnLst>
                                    <p:set>
                                      <p:cBhvr>
                                        <p:cTn id="8" dur="1" fill="hold">
                                          <p:stCondLst>
                                            <p:cond delay="0"/>
                                          </p:stCondLst>
                                        </p:cTn>
                                        <p:tgtEl>
                                          <p:spTgt spid="19459">
                                            <p:txEl>
                                              <p:pRg st="2" end="2"/>
                                            </p:txEl>
                                          </p:spTgt>
                                        </p:tgtEl>
                                        <p:attrNameLst>
                                          <p:attrName>style.visibility</p:attrName>
                                        </p:attrNameLst>
                                      </p:cBhvr>
                                      <p:to>
                                        <p:strVal val="visible"/>
                                      </p:to>
                                    </p:set>
                                    <p:animEffect transition="in" filter="randombar(horizontal)">
                                      <p:cBhvr>
                                        <p:cTn id="9" dur="500"/>
                                        <p:tgtEl>
                                          <p:spTgt spid="19459">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9459">
                                            <p:txEl>
                                              <p:pRg st="3" end="3"/>
                                            </p:txEl>
                                          </p:spTgt>
                                        </p:tgtEl>
                                        <p:attrNameLst>
                                          <p:attrName>style.visibility</p:attrName>
                                        </p:attrNameLst>
                                      </p:cBhvr>
                                      <p:to>
                                        <p:strVal val="visible"/>
                                      </p:to>
                                    </p:set>
                                    <p:animEffect transition="in" filter="randombar(horizontal)">
                                      <p:cBhvr>
                                        <p:cTn id="14" dur="500"/>
                                        <p:tgtEl>
                                          <p:spTgt spid="19459">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animEffect transition="in" filter="randombar(horizontal)">
                                      <p:cBhvr>
                                        <p:cTn id="19"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t>4.1 </a:t>
            </a:r>
            <a:r>
              <a:rPr lang="zh-CN" altLang="en-US" dirty="0"/>
              <a:t>递推关系</a:t>
            </a:r>
            <a:r>
              <a:rPr lang="en-US" altLang="zh-CN" dirty="0"/>
              <a:t>(Recurrence Relations)</a:t>
            </a:r>
            <a:endParaRPr lang="zh-CN" altLang="en-US" dirty="0"/>
          </a:p>
        </p:txBody>
      </p:sp>
      <p:sp>
        <p:nvSpPr>
          <p:cNvPr id="19459" name="Rectangle 3"/>
          <p:cNvSpPr>
            <a:spLocks noGrp="1" noChangeArrowheads="1"/>
          </p:cNvSpPr>
          <p:nvPr>
            <p:ph type="body" idx="1"/>
          </p:nvPr>
        </p:nvSpPr>
        <p:spPr>
          <a:xfrm>
            <a:off x="767408" y="1359024"/>
            <a:ext cx="10632918" cy="2286000"/>
          </a:xfrm>
        </p:spPr>
        <p:txBody>
          <a:bodyPr/>
          <a:lstStyle/>
          <a:p>
            <a:pPr eaLnBrk="1" hangingPunct="1">
              <a:lnSpc>
                <a:spcPct val="120000"/>
              </a:lnSpc>
              <a:spcBef>
                <a:spcPct val="30000"/>
              </a:spcBef>
              <a:defRPr/>
            </a:pPr>
            <a:r>
              <a:rPr lang="zh-CN" altLang="en-US" b="1" dirty="0">
                <a:solidFill>
                  <a:schemeClr val="accent1">
                    <a:lumMod val="50000"/>
                  </a:schemeClr>
                </a:solidFill>
                <a:effectLst>
                  <a:outerShdw blurRad="38100" dist="38100" dir="2700000" algn="tl">
                    <a:srgbClr val="000000">
                      <a:alpha val="43137"/>
                    </a:srgbClr>
                  </a:outerShdw>
                </a:effectLst>
                <a:latin typeface="Times New Roman" pitchFamily="18" charset="0"/>
              </a:rPr>
              <a:t>用递推关系构造模型</a:t>
            </a:r>
            <a:endParaRPr lang="en-US" altLang="zh-CN" b="1" dirty="0">
              <a:solidFill>
                <a:schemeClr val="accent1">
                  <a:lumMod val="50000"/>
                </a:schemeClr>
              </a:solidFill>
              <a:effectLst>
                <a:outerShdw blurRad="38100" dist="38100" dir="2700000" algn="tl">
                  <a:srgbClr val="000000">
                    <a:alpha val="43137"/>
                  </a:srgbClr>
                </a:outerShdw>
              </a:effectLst>
              <a:latin typeface="Times New Roman" pitchFamily="18" charset="0"/>
            </a:endParaRPr>
          </a:p>
          <a:p>
            <a:pPr lvl="1" eaLnBrk="1" hangingPunct="1">
              <a:defRPr/>
            </a:pPr>
            <a:r>
              <a:rPr lang="zh-CN" altLang="en-US" dirty="0">
                <a:latin typeface="Times New Roman" pitchFamily="18" charset="0"/>
                <a:cs typeface="Times New Roman" pitchFamily="18" charset="0"/>
              </a:rPr>
              <a:t>递归与迭代</a:t>
            </a:r>
            <a:endParaRPr lang="en-US" altLang="zh-CN" dirty="0">
              <a:latin typeface="Times New Roman" pitchFamily="18" charset="0"/>
              <a:cs typeface="Times New Roman" pitchFamily="18" charset="0"/>
            </a:endParaRPr>
          </a:p>
          <a:p>
            <a:pPr lvl="2" eaLnBrk="1" hangingPunct="1">
              <a:defRPr/>
            </a:pPr>
            <a:r>
              <a:rPr lang="zh-CN" altLang="en-US" sz="2400" dirty="0"/>
              <a:t>递归是连续地把计算归约到更小的情况来求函数值；</a:t>
            </a:r>
            <a:endParaRPr lang="en-US" altLang="zh-CN" sz="2400" dirty="0"/>
          </a:p>
          <a:p>
            <a:pPr lvl="2" eaLnBrk="1" hangingPunct="1">
              <a:defRPr/>
            </a:pPr>
            <a:r>
              <a:rPr lang="zh-CN" altLang="en-US" sz="2400" dirty="0"/>
              <a:t>迭代是从最小的情况的函数值开始，连续应用递归定义来求出更大的情形下的函数值方法。</a:t>
            </a:r>
            <a:endParaRPr lang="en-US" altLang="zh-CN" sz="2400" dirty="0">
              <a:latin typeface="Times New Roman" pitchFamily="18" charset="0"/>
              <a:cs typeface="Times New Roman" pitchFamily="18" charset="0"/>
            </a:endParaRPr>
          </a:p>
        </p:txBody>
      </p:sp>
      <p:sp>
        <p:nvSpPr>
          <p:cNvPr id="5" name="TextBox 4"/>
          <p:cNvSpPr txBox="1"/>
          <p:nvPr/>
        </p:nvSpPr>
        <p:spPr>
          <a:xfrm>
            <a:off x="6705600" y="3992323"/>
            <a:ext cx="2438400" cy="1569660"/>
          </a:xfrm>
          <a:prstGeom prst="rect">
            <a:avLst/>
          </a:prstGeom>
          <a:noFill/>
        </p:spPr>
        <p:txBody>
          <a:bodyPr wrap="square" rtlCol="0">
            <a:spAutoFit/>
          </a:bodyPr>
          <a:lstStyle/>
          <a:p>
            <a:r>
              <a:rPr lang="en-US" altLang="zh-CN" sz="2400" dirty="0">
                <a:cs typeface="Times New Roman" pitchFamily="18" charset="0"/>
              </a:rPr>
              <a:t>Procedure </a:t>
            </a:r>
            <a:r>
              <a:rPr lang="en-US" altLang="zh-CN" sz="2400" dirty="0" err="1">
                <a:cs typeface="Times New Roman" pitchFamily="18" charset="0"/>
              </a:rPr>
              <a:t>fac</a:t>
            </a:r>
            <a:r>
              <a:rPr lang="en-US" altLang="zh-CN" sz="2400" dirty="0">
                <a:cs typeface="Times New Roman" pitchFamily="18" charset="0"/>
              </a:rPr>
              <a:t>(n)</a:t>
            </a:r>
          </a:p>
          <a:p>
            <a:r>
              <a:rPr lang="en-US" altLang="zh-CN" sz="2400" dirty="0">
                <a:cs typeface="Times New Roman" pitchFamily="18" charset="0"/>
              </a:rPr>
              <a:t>x:=1;</a:t>
            </a:r>
          </a:p>
          <a:p>
            <a:r>
              <a:rPr lang="en-US" altLang="zh-CN" sz="2400" dirty="0">
                <a:cs typeface="Times New Roman" pitchFamily="18" charset="0"/>
              </a:rPr>
              <a:t>for </a:t>
            </a:r>
            <a:r>
              <a:rPr lang="en-US" altLang="zh-CN" sz="2400" dirty="0" err="1">
                <a:cs typeface="Times New Roman" pitchFamily="18" charset="0"/>
              </a:rPr>
              <a:t>i</a:t>
            </a:r>
            <a:r>
              <a:rPr lang="en-US" altLang="zh-CN" sz="2400" dirty="0">
                <a:cs typeface="Times New Roman" pitchFamily="18" charset="0"/>
              </a:rPr>
              <a:t>:=1 to n</a:t>
            </a:r>
          </a:p>
          <a:p>
            <a:r>
              <a:rPr lang="en-US" altLang="zh-CN" sz="2400" dirty="0">
                <a:cs typeface="Times New Roman" pitchFamily="18" charset="0"/>
              </a:rPr>
              <a:t>     x:=</a:t>
            </a:r>
            <a:r>
              <a:rPr lang="en-US" altLang="zh-CN" sz="2400" dirty="0" err="1">
                <a:cs typeface="Times New Roman" pitchFamily="18" charset="0"/>
              </a:rPr>
              <a:t>i</a:t>
            </a:r>
            <a:r>
              <a:rPr lang="en-US" altLang="zh-CN" sz="2400" dirty="0">
                <a:cs typeface="Times New Roman" pitchFamily="18" charset="0"/>
              </a:rPr>
              <a:t>*x</a:t>
            </a:r>
          </a:p>
        </p:txBody>
      </p:sp>
      <p:sp>
        <p:nvSpPr>
          <p:cNvPr id="6" name="TextBox 5"/>
          <p:cNvSpPr txBox="1"/>
          <p:nvPr/>
        </p:nvSpPr>
        <p:spPr>
          <a:xfrm>
            <a:off x="2743200" y="3933056"/>
            <a:ext cx="3733800" cy="1938992"/>
          </a:xfrm>
          <a:prstGeom prst="rect">
            <a:avLst/>
          </a:prstGeom>
          <a:noFill/>
        </p:spPr>
        <p:txBody>
          <a:bodyPr wrap="square" rtlCol="0">
            <a:spAutoFit/>
          </a:bodyPr>
          <a:lstStyle/>
          <a:p>
            <a:r>
              <a:rPr lang="en-US" altLang="zh-CN" sz="2400" dirty="0">
                <a:cs typeface="Times New Roman" pitchFamily="18" charset="0"/>
              </a:rPr>
              <a:t>Procedure </a:t>
            </a:r>
            <a:r>
              <a:rPr lang="en-US" altLang="zh-CN" sz="2400" dirty="0" err="1">
                <a:cs typeface="Times New Roman" pitchFamily="18" charset="0"/>
              </a:rPr>
              <a:t>fac</a:t>
            </a:r>
            <a:r>
              <a:rPr lang="en-US" altLang="zh-CN" sz="2400" dirty="0">
                <a:cs typeface="Times New Roman" pitchFamily="18" charset="0"/>
              </a:rPr>
              <a:t>(n)</a:t>
            </a:r>
          </a:p>
          <a:p>
            <a:r>
              <a:rPr lang="en-US" altLang="zh-CN" sz="2400" dirty="0">
                <a:cs typeface="Times New Roman" pitchFamily="18" charset="0"/>
              </a:rPr>
              <a:t>if (n=1) then</a:t>
            </a:r>
          </a:p>
          <a:p>
            <a:r>
              <a:rPr lang="en-US" altLang="zh-CN" sz="2400" dirty="0">
                <a:cs typeface="Times New Roman" pitchFamily="18" charset="0"/>
              </a:rPr>
              <a:t>       </a:t>
            </a:r>
            <a:r>
              <a:rPr lang="en-US" altLang="zh-CN" sz="2400" dirty="0" err="1">
                <a:cs typeface="Times New Roman" pitchFamily="18" charset="0"/>
              </a:rPr>
              <a:t>fac</a:t>
            </a:r>
            <a:r>
              <a:rPr lang="en-US" altLang="zh-CN" sz="2400" dirty="0">
                <a:cs typeface="Times New Roman" pitchFamily="18" charset="0"/>
              </a:rPr>
              <a:t>(n)=1;  </a:t>
            </a:r>
          </a:p>
          <a:p>
            <a:r>
              <a:rPr lang="en-US" altLang="zh-CN" sz="2400" dirty="0">
                <a:cs typeface="Times New Roman" pitchFamily="18" charset="0"/>
              </a:rPr>
              <a:t>else </a:t>
            </a:r>
          </a:p>
          <a:p>
            <a:r>
              <a:rPr lang="en-US" altLang="zh-CN" sz="2400" dirty="0">
                <a:cs typeface="Times New Roman" pitchFamily="18" charset="0"/>
              </a:rPr>
              <a:t>       </a:t>
            </a:r>
            <a:r>
              <a:rPr lang="en-US" altLang="zh-CN" sz="2400" dirty="0" err="1">
                <a:cs typeface="Times New Roman" pitchFamily="18" charset="0"/>
              </a:rPr>
              <a:t>fac</a:t>
            </a:r>
            <a:r>
              <a:rPr lang="en-US" altLang="zh-CN" sz="2400" dirty="0">
                <a:cs typeface="Times New Roman" pitchFamily="18" charset="0"/>
              </a:rPr>
              <a:t>(n)=</a:t>
            </a:r>
            <a:r>
              <a:rPr lang="en-US" altLang="zh-CN" sz="2400" dirty="0" err="1">
                <a:cs typeface="Times New Roman" pitchFamily="18" charset="0"/>
              </a:rPr>
              <a:t>fac</a:t>
            </a:r>
            <a:r>
              <a:rPr lang="en-US" altLang="zh-CN" sz="2400" dirty="0">
                <a:cs typeface="Times New Roman" pitchFamily="18" charset="0"/>
              </a:rPr>
              <a:t>(n-1)*n; </a:t>
            </a:r>
          </a:p>
        </p:txBody>
      </p:sp>
      <p:sp>
        <p:nvSpPr>
          <p:cNvPr id="7" name="圆角矩形标注 6"/>
          <p:cNvSpPr/>
          <p:nvPr/>
        </p:nvSpPr>
        <p:spPr>
          <a:xfrm>
            <a:off x="8001000" y="5867400"/>
            <a:ext cx="1752600" cy="609600"/>
          </a:xfrm>
          <a:prstGeom prst="wedgeRoundRectCallout">
            <a:avLst>
              <a:gd name="adj1" fmla="val -44431"/>
              <a:gd name="adj2" fmla="val -91288"/>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200" i="0" dirty="0"/>
              <a:t>迭代法求</a:t>
            </a:r>
            <a:r>
              <a:rPr lang="en-US" altLang="zh-CN" sz="2200" dirty="0"/>
              <a:t>n</a:t>
            </a:r>
            <a:r>
              <a:rPr lang="zh-CN" altLang="en-US" sz="2200" dirty="0"/>
              <a:t>！</a:t>
            </a:r>
          </a:p>
        </p:txBody>
      </p:sp>
      <p:sp>
        <p:nvSpPr>
          <p:cNvPr id="8" name="圆角矩形标注 7"/>
          <p:cNvSpPr/>
          <p:nvPr/>
        </p:nvSpPr>
        <p:spPr>
          <a:xfrm>
            <a:off x="1752600" y="6019800"/>
            <a:ext cx="1752600" cy="609600"/>
          </a:xfrm>
          <a:prstGeom prst="wedgeRoundRectCallout">
            <a:avLst>
              <a:gd name="adj1" fmla="val 28999"/>
              <a:gd name="adj2" fmla="val -8295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200" i="0" dirty="0"/>
              <a:t>递归法求</a:t>
            </a:r>
            <a:r>
              <a:rPr lang="en-US" altLang="zh-CN" sz="2200" dirty="0"/>
              <a:t>n</a:t>
            </a:r>
            <a:r>
              <a:rPr lang="zh-CN" altLang="en-US" sz="2200" dirty="0"/>
              <a:t>！</a:t>
            </a:r>
          </a:p>
        </p:txBody>
      </p:sp>
    </p:spTree>
  </p:cSld>
  <p:clrMapOvr>
    <a:masterClrMapping/>
  </p:clrMapOvr>
</p:sld>
</file>

<file path=ppt/theme/theme1.xml><?xml version="1.0" encoding="utf-8"?>
<a:theme xmlns:a="http://schemas.openxmlformats.org/drawingml/2006/main" name="B078">
  <a:themeElements>
    <a:clrScheme name="B078 10">
      <a:dk1>
        <a:srgbClr val="000000"/>
      </a:dk1>
      <a:lt1>
        <a:srgbClr val="FFFFFF"/>
      </a:lt1>
      <a:dk2>
        <a:srgbClr val="000000"/>
      </a:dk2>
      <a:lt2>
        <a:srgbClr val="808080"/>
      </a:lt2>
      <a:accent1>
        <a:srgbClr val="3399FF"/>
      </a:accent1>
      <a:accent2>
        <a:srgbClr val="6699FF"/>
      </a:accent2>
      <a:accent3>
        <a:srgbClr val="FFFFFF"/>
      </a:accent3>
      <a:accent4>
        <a:srgbClr val="000000"/>
      </a:accent4>
      <a:accent5>
        <a:srgbClr val="ADCAFF"/>
      </a:accent5>
      <a:accent6>
        <a:srgbClr val="5C8AE7"/>
      </a:accent6>
      <a:hlink>
        <a:srgbClr val="99CCFF"/>
      </a:hlink>
      <a:folHlink>
        <a:srgbClr val="3366CC"/>
      </a:folHlink>
    </a:clrScheme>
    <a:fontScheme name="B078">
      <a:majorFont>
        <a:latin typeface="Times New Roman"/>
        <a:ea typeface="华文细黑"/>
        <a:cs typeface=""/>
      </a:majorFont>
      <a:minorFont>
        <a:latin typeface="Times New Roman"/>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800" b="0" i="1" u="none" strike="noStrike" cap="none" normalizeH="0" baseline="0" smtClean="0">
            <a:ln>
              <a:noFill/>
            </a:ln>
            <a:solidFill>
              <a:schemeClr val="tx1"/>
            </a:solidFill>
            <a:effectLst/>
            <a:latin typeface="Times New Roman" pitchFamily="18"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800" b="0" i="1" u="none" strike="noStrike" cap="none" normalizeH="0" baseline="0" smtClean="0">
            <a:ln>
              <a:noFill/>
            </a:ln>
            <a:solidFill>
              <a:schemeClr val="tx1"/>
            </a:solidFill>
            <a:effectLst/>
            <a:latin typeface="Times New Roman" pitchFamily="18" charset="0"/>
            <a:ea typeface="华文细黑" pitchFamily="2" charset="-122"/>
          </a:defRPr>
        </a:defPPr>
      </a:lstStyle>
    </a:lnDef>
    <a:txDef>
      <a:spPr>
        <a:noFill/>
      </a:spPr>
      <a:bodyPr wrap="square" rtlCol="0">
        <a:spAutoFit/>
      </a:bodyPr>
      <a:lstStyle>
        <a:defPPr>
          <a:defRPr i="0" dirty="0" smtClean="0">
            <a:latin typeface="楷体_GB2312" pitchFamily="49" charset="-122"/>
            <a:ea typeface="楷体_GB2312" pitchFamily="49" charset="-122"/>
          </a:defRPr>
        </a:defPPr>
      </a:lstStyle>
    </a:txDef>
  </a:objectDefaults>
  <a:extraClrSchemeLst>
    <a:extraClrScheme>
      <a:clrScheme name="B078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78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7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78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7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7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078 8">
        <a:dk1>
          <a:srgbClr val="000000"/>
        </a:dk1>
        <a:lt1>
          <a:srgbClr val="FFFFCC"/>
        </a:lt1>
        <a:dk2>
          <a:srgbClr val="000798"/>
        </a:dk2>
        <a:lt2>
          <a:srgbClr val="B2B2B2"/>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9">
        <a:dk1>
          <a:srgbClr val="000000"/>
        </a:dk1>
        <a:lt1>
          <a:srgbClr val="FFFFCC"/>
        </a:lt1>
        <a:dk2>
          <a:srgbClr val="000798"/>
        </a:dk2>
        <a:lt2>
          <a:srgbClr val="B2B2B2"/>
        </a:lt2>
        <a:accent1>
          <a:srgbClr val="1B33E7"/>
        </a:accent1>
        <a:accent2>
          <a:srgbClr val="800000"/>
        </a:accent2>
        <a:accent3>
          <a:srgbClr val="FFFFE2"/>
        </a:accent3>
        <a:accent4>
          <a:srgbClr val="000000"/>
        </a:accent4>
        <a:accent5>
          <a:srgbClr val="ABADF1"/>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10">
        <a:dk1>
          <a:srgbClr val="000000"/>
        </a:dk1>
        <a:lt1>
          <a:srgbClr val="FFFFFF"/>
        </a:lt1>
        <a:dk2>
          <a:srgbClr val="000000"/>
        </a:dk2>
        <a:lt2>
          <a:srgbClr val="808080"/>
        </a:lt2>
        <a:accent1>
          <a:srgbClr val="3399FF"/>
        </a:accent1>
        <a:accent2>
          <a:srgbClr val="6699FF"/>
        </a:accent2>
        <a:accent3>
          <a:srgbClr val="FFFFFF"/>
        </a:accent3>
        <a:accent4>
          <a:srgbClr val="000000"/>
        </a:accent4>
        <a:accent5>
          <a:srgbClr val="ADCAFF"/>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C:\coolpt\TempSlide\B078.POT</Template>
  <TotalTime>26015</TotalTime>
  <Words>7169</Words>
  <Application>Microsoft Office PowerPoint</Application>
  <PresentationFormat>宽屏</PresentationFormat>
  <Paragraphs>500</Paragraphs>
  <Slides>56</Slides>
  <Notes>53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71" baseType="lpstr">
      <vt:lpstr>华文中宋</vt:lpstr>
      <vt:lpstr>Gulim</vt:lpstr>
      <vt:lpstr>楷体</vt:lpstr>
      <vt:lpstr>Wingdings</vt:lpstr>
      <vt:lpstr>宋体</vt:lpstr>
      <vt:lpstr>华文仿宋</vt:lpstr>
      <vt:lpstr>Times New Roman</vt:lpstr>
      <vt:lpstr>楷体_GB2312</vt:lpstr>
      <vt:lpstr>华文细黑</vt:lpstr>
      <vt:lpstr>Symbol</vt:lpstr>
      <vt:lpstr>Calibri</vt:lpstr>
      <vt:lpstr>黑体</vt:lpstr>
      <vt:lpstr>B078</vt:lpstr>
      <vt:lpstr>Equation</vt:lpstr>
      <vt:lpstr>公式</vt:lpstr>
      <vt:lpstr>PROBLEM</vt:lpstr>
      <vt:lpstr>第4章 高级计数技术</vt:lpstr>
      <vt:lpstr>4.1 递推关系(Recurrence Relations)</vt:lpstr>
      <vt:lpstr>4.1 递推关系(Recurrence Relations)</vt:lpstr>
      <vt:lpstr>4.1 递推关系(Recurrence Relations)</vt:lpstr>
      <vt:lpstr>4.1 递推关系(Recurrence Relations)</vt:lpstr>
      <vt:lpstr>4.1 递推关系(Recurrence Relations)</vt:lpstr>
      <vt:lpstr>4.1 递推关系(Recurrence Relations)</vt:lpstr>
      <vt:lpstr>4.1 递推关系(Recurrence Relations)</vt:lpstr>
      <vt:lpstr>4.1 递推关系(Recurrence Relations)</vt:lpstr>
      <vt:lpstr>4.1 递推关系(Recurrence Relations)</vt:lpstr>
      <vt:lpstr>4.1 递推关系(Recurrence Relations)</vt:lpstr>
      <vt:lpstr>PowerPoint 演示文稿</vt:lpstr>
      <vt:lpstr>4.1 递推关系(Recurrence Relations)</vt:lpstr>
      <vt:lpstr>4.1 递推关系(Recurrence Relations)</vt:lpstr>
      <vt:lpstr>4.2 求解递推关系</vt:lpstr>
      <vt:lpstr>4.2 求解递推关系—特征根法</vt:lpstr>
      <vt:lpstr>4.2 求解递推关系</vt:lpstr>
      <vt:lpstr>1、求解常系数线性齐次递推关系</vt:lpstr>
      <vt:lpstr>1、求解常系数线性齐次递推关系</vt:lpstr>
      <vt:lpstr>1、求解常系数线性齐次递推关系</vt:lpstr>
      <vt:lpstr>1、求解常系数线性齐次递推关系</vt:lpstr>
      <vt:lpstr>1、求解常系数线性齐次递推关系</vt:lpstr>
      <vt:lpstr>1、求解常系数线性齐次递推关系</vt:lpstr>
      <vt:lpstr>1、求解常系数线性齐次递推关系</vt:lpstr>
      <vt:lpstr>1、求解常系数线性齐次递推关系</vt:lpstr>
      <vt:lpstr>1、求解常系数线性齐次递推关系</vt:lpstr>
      <vt:lpstr>1、求解常系数线性齐次递推关系</vt:lpstr>
      <vt:lpstr>1、求解常系数线性齐次递推关系</vt:lpstr>
      <vt:lpstr>1、求解常系数线性齐次递推关系</vt:lpstr>
      <vt:lpstr>2、常系数线性非齐次递推关系</vt:lpstr>
      <vt:lpstr>2、常系数线性非齐次递推关系</vt:lpstr>
      <vt:lpstr>2、常系数线性非齐次递推关系</vt:lpstr>
      <vt:lpstr>2、常系数线性非齐次递推关系</vt:lpstr>
      <vt:lpstr>2、常系数线性非齐次递推关系</vt:lpstr>
      <vt:lpstr>2、常系数线性非齐次递推关系</vt:lpstr>
      <vt:lpstr>2、常系数线性非齐次递推关系</vt:lpstr>
      <vt:lpstr>PowerPoint 演示文稿</vt:lpstr>
      <vt:lpstr>PowerPoint 演示文稿</vt:lpstr>
      <vt:lpstr>PowerPoint 演示文稿</vt:lpstr>
      <vt:lpstr>4.3 分治算法和递推关系</vt:lpstr>
      <vt:lpstr>4.3 分治算法和递推关系</vt:lpstr>
      <vt:lpstr>4.3 分治算法和递推关系</vt:lpstr>
      <vt:lpstr>4.3 分治算法和递推关系</vt:lpstr>
      <vt:lpstr>4.3 分治算法和递推关系</vt:lpstr>
      <vt:lpstr>4.3 分治算法和递推关系</vt:lpstr>
      <vt:lpstr>4.3 分治算法和递推关系</vt:lpstr>
      <vt:lpstr>4.3 分治算法和递推关系</vt:lpstr>
      <vt:lpstr>4.3 分治算法和递推关系</vt:lpstr>
      <vt:lpstr>4.3 分治算法和递推关系</vt:lpstr>
      <vt:lpstr>4.3 分治算法和递推关系</vt:lpstr>
      <vt:lpstr>4.3 分治算法和递推关系</vt:lpstr>
      <vt:lpstr>4.3 分治算法和递推关系</vt:lpstr>
      <vt:lpstr>总结</vt:lpstr>
      <vt:lpstr>作业</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rdm</dc:creator>
  <cp:lastModifiedBy>dm Ren</cp:lastModifiedBy>
  <cp:revision>1561</cp:revision>
  <dcterms:created xsi:type="dcterms:W3CDTF">2001-07-18T23:57:34Z</dcterms:created>
  <dcterms:modified xsi:type="dcterms:W3CDTF">2022-04-01T08:57:06Z</dcterms:modified>
</cp:coreProperties>
</file>