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82" r:id="rId1"/>
  </p:sldMasterIdLst>
  <p:notesMasterIdLst>
    <p:notesMasterId r:id="rId42"/>
  </p:notesMasterIdLst>
  <p:handoutMasterIdLst>
    <p:handoutMasterId r:id="rId43"/>
  </p:handoutMasterIdLst>
  <p:sldIdLst>
    <p:sldId id="307" r:id="rId2"/>
    <p:sldId id="323" r:id="rId3"/>
    <p:sldId id="301" r:id="rId4"/>
    <p:sldId id="302" r:id="rId5"/>
    <p:sldId id="303" r:id="rId6"/>
    <p:sldId id="324" r:id="rId7"/>
    <p:sldId id="304" r:id="rId8"/>
    <p:sldId id="305" r:id="rId9"/>
    <p:sldId id="325" r:id="rId10"/>
    <p:sldId id="306" r:id="rId11"/>
    <p:sldId id="326" r:id="rId12"/>
    <p:sldId id="308" r:id="rId13"/>
    <p:sldId id="327" r:id="rId14"/>
    <p:sldId id="328" r:id="rId15"/>
    <p:sldId id="310" r:id="rId16"/>
    <p:sldId id="313" r:id="rId17"/>
    <p:sldId id="314" r:id="rId18"/>
    <p:sldId id="315" r:id="rId19"/>
    <p:sldId id="316" r:id="rId20"/>
    <p:sldId id="311" r:id="rId21"/>
    <p:sldId id="317" r:id="rId22"/>
    <p:sldId id="312"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21" r:id="rId39"/>
    <p:sldId id="344" r:id="rId40"/>
    <p:sldId id="345" r:id="rId41"/>
  </p:sldIdLst>
  <p:sldSz cx="12192000" cy="6858000"/>
  <p:notesSz cx="6858000" cy="9144000"/>
  <p:embeddedFontLst>
    <p:embeddedFont>
      <p:font typeface="楷体_GB2312" panose="02010600030101010101" charset="-122"/>
      <p:regular r:id="rId44"/>
    </p:embeddedFont>
    <p:embeddedFont>
      <p:font typeface="Gulim" panose="020B0600000101010101" pitchFamily="34" charset="-127"/>
      <p:regular r:id="rId45"/>
    </p:embeddedFont>
    <p:embeddedFont>
      <p:font typeface="仿宋_GB2312" panose="02010609030101010101" pitchFamily="49" charset="-122"/>
      <p:regular r:id="rId46"/>
    </p:embeddedFont>
    <p:embeddedFont>
      <p:font typeface="华文楷体" panose="02010600040101010101" pitchFamily="2" charset="-122"/>
      <p:regular r:id="rId47"/>
    </p:embeddedFont>
    <p:embeddedFont>
      <p:font typeface="华文细黑" panose="02010600040101010101" pitchFamily="2" charset="-122"/>
      <p:regular r:id="rId48"/>
    </p:embeddedFont>
    <p:embeddedFont>
      <p:font typeface="华文中宋" panose="02010600040101010101" pitchFamily="2" charset="-122"/>
      <p:regular r:id="rId49"/>
    </p:embeddedFont>
  </p:embeddedFontLst>
  <p:defaultTextStyle>
    <a:defPPr>
      <a:defRPr lang="ko-KR"/>
    </a:defPPr>
    <a:lvl1pPr algn="l" rtl="0" fontAlgn="base">
      <a:spcBef>
        <a:spcPct val="0"/>
      </a:spcBef>
      <a:spcAft>
        <a:spcPct val="0"/>
      </a:spcAft>
      <a:defRPr kumimoji="1" sz="2800" i="1" kern="1200">
        <a:solidFill>
          <a:schemeClr val="tx1"/>
        </a:solidFill>
        <a:latin typeface="Times New Roman" pitchFamily="18" charset="0"/>
        <a:ea typeface="华文细黑" charset="-122"/>
        <a:cs typeface="+mn-cs"/>
      </a:defRPr>
    </a:lvl1pPr>
    <a:lvl2pPr marL="4572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2pPr>
    <a:lvl3pPr marL="9144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3pPr>
    <a:lvl4pPr marL="13716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4pPr>
    <a:lvl5pPr marL="1828800" algn="l" rtl="0" fontAlgn="base">
      <a:spcBef>
        <a:spcPct val="0"/>
      </a:spcBef>
      <a:spcAft>
        <a:spcPct val="0"/>
      </a:spcAft>
      <a:defRPr kumimoji="1" sz="2800" i="1" kern="1200">
        <a:solidFill>
          <a:schemeClr val="tx1"/>
        </a:solidFill>
        <a:latin typeface="Times New Roman" pitchFamily="18" charset="0"/>
        <a:ea typeface="华文细黑" charset="-122"/>
        <a:cs typeface="+mn-cs"/>
      </a:defRPr>
    </a:lvl5pPr>
    <a:lvl6pPr marL="2286000" algn="l" defTabSz="914400" rtl="0" eaLnBrk="1" latinLnBrk="0" hangingPunct="1">
      <a:defRPr kumimoji="1" sz="2800" i="1" kern="1200">
        <a:solidFill>
          <a:schemeClr val="tx1"/>
        </a:solidFill>
        <a:latin typeface="Times New Roman" pitchFamily="18" charset="0"/>
        <a:ea typeface="华文细黑" charset="-122"/>
        <a:cs typeface="+mn-cs"/>
      </a:defRPr>
    </a:lvl6pPr>
    <a:lvl7pPr marL="2743200" algn="l" defTabSz="914400" rtl="0" eaLnBrk="1" latinLnBrk="0" hangingPunct="1">
      <a:defRPr kumimoji="1" sz="2800" i="1" kern="1200">
        <a:solidFill>
          <a:schemeClr val="tx1"/>
        </a:solidFill>
        <a:latin typeface="Times New Roman" pitchFamily="18" charset="0"/>
        <a:ea typeface="华文细黑" charset="-122"/>
        <a:cs typeface="+mn-cs"/>
      </a:defRPr>
    </a:lvl7pPr>
    <a:lvl8pPr marL="3200400" algn="l" defTabSz="914400" rtl="0" eaLnBrk="1" latinLnBrk="0" hangingPunct="1">
      <a:defRPr kumimoji="1" sz="2800" i="1" kern="1200">
        <a:solidFill>
          <a:schemeClr val="tx1"/>
        </a:solidFill>
        <a:latin typeface="Times New Roman" pitchFamily="18" charset="0"/>
        <a:ea typeface="华文细黑" charset="-122"/>
        <a:cs typeface="+mn-cs"/>
      </a:defRPr>
    </a:lvl8pPr>
    <a:lvl9pPr marL="3657600" algn="l" defTabSz="914400" rtl="0" eaLnBrk="1" latinLnBrk="0" hangingPunct="1">
      <a:defRPr kumimoji="1" sz="2800" i="1" kern="1200">
        <a:solidFill>
          <a:schemeClr val="tx1"/>
        </a:solidFill>
        <a:latin typeface="Times New Roman" pitchFamily="18" charset="0"/>
        <a:ea typeface="华文细黑"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a:srgbClr val="00A249"/>
    <a:srgbClr val="CC00CC"/>
    <a:srgbClr val="CCFFCC"/>
    <a:srgbClr val="D1EDFF"/>
    <a:srgbClr val="7F7F7F"/>
    <a:srgbClr val="CCECFF"/>
    <a:srgbClr val="CC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4" autoAdjust="0"/>
    <p:restoredTop sz="90000" autoAdjust="0"/>
  </p:normalViewPr>
  <p:slideViewPr>
    <p:cSldViewPr>
      <p:cViewPr varScale="1">
        <p:scale>
          <a:sx n="74" d="100"/>
          <a:sy n="74" d="100"/>
        </p:scale>
        <p:origin x="946" y="72"/>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p:cViewPr varScale="1">
        <p:scale>
          <a:sx n="51" d="100"/>
          <a:sy n="51" d="100"/>
        </p:scale>
        <p:origin x="-189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000" i="0">
                <a:ea typeface="宋体" pitchFamily="2" charset="-122"/>
              </a:defRPr>
            </a:lvl1pPr>
          </a:lstStyle>
          <a:p>
            <a:pPr>
              <a:defRPr/>
            </a:pPr>
            <a:endParaRPr lang="zh-CN" altLang="en-US"/>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000" i="0">
                <a:ea typeface="宋体" pitchFamily="2" charset="-122"/>
              </a:defRPr>
            </a:lvl1pPr>
          </a:lstStyle>
          <a:p>
            <a:pPr>
              <a:defRPr/>
            </a:pPr>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000" i="0">
                <a:ea typeface="宋体" pitchFamily="2" charset="-122"/>
              </a:defRPr>
            </a:lvl1pPr>
          </a:lstStyle>
          <a:p>
            <a:pPr>
              <a:defRPr/>
            </a:pPr>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000" i="0">
                <a:ea typeface="宋体" pitchFamily="2" charset="-122"/>
              </a:defRPr>
            </a:lvl1pPr>
          </a:lstStyle>
          <a:p>
            <a:pPr>
              <a:defRPr/>
            </a:pPr>
            <a:fld id="{4A3C8E51-4467-40CE-BB1E-A0C4BCEDB2CA}" type="slidenum">
              <a:rPr lang="zh-CN" altLang="en-US"/>
              <a:pPr>
                <a:defRPr/>
              </a:pPr>
              <a:t>‹#›</a:t>
            </a:fld>
            <a:endParaRPr lang="en-US" altLang="zh-CN"/>
          </a:p>
        </p:txBody>
      </p:sp>
    </p:spTree>
    <p:extLst>
      <p:ext uri="{BB962C8B-B14F-4D97-AF65-F5344CB8AC3E}">
        <p14:creationId xmlns:p14="http://schemas.microsoft.com/office/powerpoint/2010/main" val="112393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i="0">
                <a:latin typeface="Gulim" pitchFamily="34" charset="-127"/>
                <a:ea typeface="Gulim" pitchFamily="34" charset="-127"/>
              </a:defRPr>
            </a:lvl1pPr>
          </a:lstStyle>
          <a:p>
            <a:pPr>
              <a:defRPr/>
            </a:pPr>
            <a:endParaRPr lang="zh-CN" altLang="en-US"/>
          </a:p>
        </p:txBody>
      </p:sp>
      <p:sp>
        <p:nvSpPr>
          <p:cNvPr id="250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i="0">
                <a:latin typeface="Gulim" pitchFamily="34" charset="-127"/>
                <a:ea typeface="Gulim" pitchFamily="34" charset="-127"/>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50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0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i="0">
                <a:latin typeface="Gulim" pitchFamily="34" charset="-127"/>
                <a:ea typeface="Gulim" pitchFamily="34" charset="-127"/>
              </a:defRPr>
            </a:lvl1pPr>
          </a:lstStyle>
          <a:p>
            <a:pPr>
              <a:defRPr/>
            </a:pPr>
            <a:endParaRPr lang="en-US" altLang="zh-CN"/>
          </a:p>
        </p:txBody>
      </p:sp>
      <p:sp>
        <p:nvSpPr>
          <p:cNvPr id="250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i="0">
                <a:latin typeface="Gulim" pitchFamily="34" charset="-127"/>
                <a:ea typeface="Gulim" pitchFamily="34" charset="-127"/>
              </a:defRPr>
            </a:lvl1pPr>
          </a:lstStyle>
          <a:p>
            <a:pPr>
              <a:defRPr/>
            </a:pPr>
            <a:fld id="{968AA29C-BB98-49C1-AC9F-D66618E268F4}" type="slidenum">
              <a:rPr lang="zh-CN" altLang="en-US"/>
              <a:pPr>
                <a:defRPr/>
              </a:pPr>
              <a:t>‹#›</a:t>
            </a:fld>
            <a:endParaRPr lang="en-US" altLang="zh-CN"/>
          </a:p>
        </p:txBody>
      </p:sp>
    </p:spTree>
    <p:extLst>
      <p:ext uri="{BB962C8B-B14F-4D97-AF65-F5344CB8AC3E}">
        <p14:creationId xmlns:p14="http://schemas.microsoft.com/office/powerpoint/2010/main" val="1849171416"/>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1pPr>
    <a:lvl2pPr marL="4572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2pPr>
    <a:lvl3pPr marL="9144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3pPr>
    <a:lvl4pPr marL="13716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4pPr>
    <a:lvl5pPr marL="18288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352E116-BDFB-4468-9444-9807B138A46D}" type="slidenum">
              <a:rPr lang="zh-CN" altLang="en-US" smtClean="0"/>
              <a:pPr>
                <a:defRPr/>
              </a:pPr>
              <a:t>1</a:t>
            </a:fld>
            <a:endParaRPr lang="zh-CN" altLang="en-US"/>
          </a:p>
        </p:txBody>
      </p:sp>
    </p:spTree>
    <p:extLst>
      <p:ext uri="{BB962C8B-B14F-4D97-AF65-F5344CB8AC3E}">
        <p14:creationId xmlns:p14="http://schemas.microsoft.com/office/powerpoint/2010/main" val="2006359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a:solidFill>
                  <a:schemeClr val="tx2"/>
                </a:solidFill>
              </a:rPr>
              <a:t>容斥原理是可以用于求解许多计数问题的，再学习之前我们必须了解容斥原理的另一种表示形式，这对于我们求解一个集合里不满足多个性质的任一性质的元素数，是很有用的。</a:t>
            </a:r>
            <a:endParaRPr lang="en-US" altLang="zh-CN">
              <a:solidFill>
                <a:schemeClr val="tx2"/>
              </a:solidFill>
            </a:endParaRPr>
          </a:p>
        </p:txBody>
      </p:sp>
      <p:sp>
        <p:nvSpPr>
          <p:cNvPr id="1126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6AC639-B29F-4AC2-8441-2E3957D2C4BC}" type="slidenum">
              <a:rPr lang="zh-CN" altLang="en-US" smtClean="0"/>
              <a:pPr/>
              <a:t>10</a:t>
            </a:fld>
            <a:endParaRPr lang="zh-CN" altLang="en-US"/>
          </a:p>
        </p:txBody>
      </p:sp>
    </p:spTree>
    <p:extLst>
      <p:ext uri="{BB962C8B-B14F-4D97-AF65-F5344CB8AC3E}">
        <p14:creationId xmlns:p14="http://schemas.microsoft.com/office/powerpoint/2010/main" val="3020448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a:solidFill>
                  <a:schemeClr val="tx2"/>
                </a:solidFill>
              </a:rPr>
              <a:t>下面举例说明该形式的使用方法</a:t>
            </a:r>
            <a:endParaRPr lang="en-US" altLang="zh-CN">
              <a:solidFill>
                <a:schemeClr val="tx2"/>
              </a:solidFill>
            </a:endParaRPr>
          </a:p>
        </p:txBody>
      </p:sp>
      <p:sp>
        <p:nvSpPr>
          <p:cNvPr id="1136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301E111-355E-4E05-B5C7-243586AF01CF}" type="slidenum">
              <a:rPr lang="zh-CN" altLang="en-US" smtClean="0"/>
              <a:pPr/>
              <a:t>11</a:t>
            </a:fld>
            <a:endParaRPr lang="zh-CN" altLang="en-US"/>
          </a:p>
        </p:txBody>
      </p:sp>
    </p:spTree>
    <p:extLst>
      <p:ext uri="{BB962C8B-B14F-4D97-AF65-F5344CB8AC3E}">
        <p14:creationId xmlns:p14="http://schemas.microsoft.com/office/powerpoint/2010/main" val="425316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a:solidFill>
                  <a:schemeClr val="tx2"/>
                </a:solidFill>
              </a:rPr>
              <a:t>N </a:t>
            </a:r>
            <a:r>
              <a:rPr lang="zh-CN" altLang="en-US">
                <a:solidFill>
                  <a:schemeClr val="tx2"/>
                </a:solidFill>
              </a:rPr>
              <a:t>解的总数，表示从</a:t>
            </a:r>
            <a:r>
              <a:rPr lang="en-US" altLang="zh-CN">
                <a:solidFill>
                  <a:schemeClr val="tx2"/>
                </a:solidFill>
              </a:rPr>
              <a:t>3</a:t>
            </a:r>
            <a:r>
              <a:rPr lang="zh-CN" altLang="en-US">
                <a:solidFill>
                  <a:schemeClr val="tx2"/>
                </a:solidFill>
              </a:rPr>
              <a:t>个元素的结合中允许重复的</a:t>
            </a:r>
            <a:r>
              <a:rPr lang="en-US" altLang="zh-CN">
                <a:solidFill>
                  <a:schemeClr val="tx2"/>
                </a:solidFill>
              </a:rPr>
              <a:t>r</a:t>
            </a:r>
            <a:r>
              <a:rPr lang="zh-CN" altLang="en-US">
                <a:solidFill>
                  <a:schemeClr val="tx2"/>
                </a:solidFill>
              </a:rPr>
              <a:t>组合数  </a:t>
            </a:r>
            <a:r>
              <a:rPr lang="en-US" altLang="zh-CN">
                <a:solidFill>
                  <a:schemeClr val="tx2"/>
                </a:solidFill>
              </a:rPr>
              <a:t>C(n+r-1,r)  P276,</a:t>
            </a:r>
            <a:r>
              <a:rPr lang="zh-CN" altLang="en-US">
                <a:solidFill>
                  <a:schemeClr val="tx2"/>
                </a:solidFill>
              </a:rPr>
              <a:t>即不考虑</a:t>
            </a:r>
            <a:r>
              <a:rPr lang="en-US" altLang="zh-CN">
                <a:solidFill>
                  <a:schemeClr val="tx2"/>
                </a:solidFill>
              </a:rPr>
              <a:t>x1</a:t>
            </a:r>
            <a:r>
              <a:rPr lang="zh-CN" altLang="en-US">
                <a:solidFill>
                  <a:schemeClr val="tx2"/>
                </a:solidFill>
              </a:rPr>
              <a:t>，</a:t>
            </a:r>
            <a:r>
              <a:rPr lang="en-US" altLang="zh-CN">
                <a:solidFill>
                  <a:schemeClr val="tx2"/>
                </a:solidFill>
              </a:rPr>
              <a:t>x2</a:t>
            </a:r>
            <a:r>
              <a:rPr lang="zh-CN" altLang="en-US">
                <a:solidFill>
                  <a:schemeClr val="tx2"/>
                </a:solidFill>
              </a:rPr>
              <a:t>，</a:t>
            </a:r>
            <a:r>
              <a:rPr lang="en-US" altLang="zh-CN">
                <a:solidFill>
                  <a:schemeClr val="tx2"/>
                </a:solidFill>
              </a:rPr>
              <a:t>x3</a:t>
            </a:r>
            <a:r>
              <a:rPr lang="zh-CN" altLang="en-US">
                <a:solidFill>
                  <a:schemeClr val="tx2"/>
                </a:solidFill>
              </a:rPr>
              <a:t>的取值范围的解的总数。</a:t>
            </a:r>
            <a:endParaRPr lang="en-US" altLang="zh-CN">
              <a:solidFill>
                <a:schemeClr val="tx2"/>
              </a:solidFill>
            </a:endParaRPr>
          </a:p>
        </p:txBody>
      </p:sp>
      <p:sp>
        <p:nvSpPr>
          <p:cNvPr id="1146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B3EC34-071B-4037-99EA-65E737C1D739}" type="slidenum">
              <a:rPr lang="zh-CN" altLang="en-US" smtClean="0"/>
              <a:pPr/>
              <a:t>12</a:t>
            </a:fld>
            <a:endParaRPr lang="zh-CN" altLang="en-US"/>
          </a:p>
        </p:txBody>
      </p:sp>
    </p:spTree>
    <p:extLst>
      <p:ext uri="{BB962C8B-B14F-4D97-AF65-F5344CB8AC3E}">
        <p14:creationId xmlns:p14="http://schemas.microsoft.com/office/powerpoint/2010/main" val="1011232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p:txBody>
          <a:bodyPr wrap="square" numCol="1" anchor="t" anchorCtr="0" compatLnSpc="1">
            <a:prstTxWarp prst="textNoShape">
              <a:avLst/>
            </a:prstTxWarp>
          </a:bodyPr>
          <a:lstStyle/>
          <a:p>
            <a:pPr eaLnBrk="1" hangingPunct="1">
              <a:defRPr/>
            </a:pPr>
            <a:r>
              <a:rPr lang="zh-CN" altLang="en-US" kern="0" dirty="0">
                <a:latin typeface="Times New Roman" pitchFamily="18" charset="0"/>
                <a:ea typeface="楷体_GB2312" pitchFamily="49" charset="-122"/>
                <a:cs typeface="Times New Roman" pitchFamily="18" charset="0"/>
              </a:rPr>
              <a:t>类似的，</a:t>
            </a:r>
            <a:r>
              <a:rPr lang="en-US" altLang="zh-CN" kern="0" dirty="0">
                <a:latin typeface="Times New Roman" pitchFamily="18" charset="0"/>
                <a:ea typeface="楷体_GB2312" pitchFamily="49" charset="-122"/>
                <a:cs typeface="Times New Roman" pitchFamily="18" charset="0"/>
              </a:rPr>
              <a:t>…</a:t>
            </a:r>
          </a:p>
          <a:p>
            <a:pPr eaLnBrk="1" hangingPunct="1">
              <a:defRPr/>
            </a:pPr>
            <a:r>
              <a:rPr lang="en-US" altLang="zh-CN" i="1" kern="0" dirty="0">
                <a:latin typeface="Times New Roman" pitchFamily="18" charset="0"/>
                <a:ea typeface="楷体_GB2312" pitchFamily="49" charset="-122"/>
                <a:cs typeface="Times New Roman" pitchFamily="18" charset="0"/>
              </a:rPr>
              <a:t>N</a:t>
            </a:r>
            <a:r>
              <a:rPr lang="en-US" altLang="zh-CN" kern="0" dirty="0">
                <a:latin typeface="Times New Roman" pitchFamily="18" charset="0"/>
                <a:ea typeface="楷体_GB2312" pitchFamily="49" charset="-122"/>
                <a:cs typeface="Times New Roman" pitchFamily="18" charset="0"/>
              </a:rPr>
              <a:t>(</a:t>
            </a:r>
            <a:r>
              <a:rPr lang="en-US" altLang="zh-CN" i="1" kern="0" dirty="0">
                <a:latin typeface="Times New Roman" pitchFamily="18" charset="0"/>
                <a:ea typeface="楷体_GB2312" pitchFamily="49" charset="-122"/>
                <a:cs typeface="Times New Roman" pitchFamily="18" charset="0"/>
              </a:rPr>
              <a:t>P</a:t>
            </a:r>
            <a:r>
              <a:rPr lang="en-US" altLang="zh-CN" kern="0" baseline="-25000" dirty="0">
                <a:latin typeface="Times New Roman" pitchFamily="18" charset="0"/>
                <a:ea typeface="楷体_GB2312" pitchFamily="49" charset="-122"/>
                <a:cs typeface="Times New Roman" pitchFamily="18" charset="0"/>
              </a:rPr>
              <a:t>1</a:t>
            </a:r>
            <a:r>
              <a:rPr lang="en-US" altLang="zh-CN" i="1" kern="0" dirty="0">
                <a:latin typeface="Times New Roman" pitchFamily="18" charset="0"/>
                <a:ea typeface="楷体_GB2312" pitchFamily="49" charset="-122"/>
                <a:cs typeface="Times New Roman" pitchFamily="18" charset="0"/>
              </a:rPr>
              <a:t>P</a:t>
            </a:r>
            <a:r>
              <a:rPr lang="en-US" altLang="zh-CN" kern="0" baseline="-25000" dirty="0">
                <a:latin typeface="Times New Roman" pitchFamily="18" charset="0"/>
                <a:ea typeface="楷体_GB2312" pitchFamily="49" charset="-122"/>
                <a:cs typeface="Times New Roman" pitchFamily="18" charset="0"/>
              </a:rPr>
              <a:t>3</a:t>
            </a:r>
            <a:r>
              <a:rPr lang="en-US" altLang="zh-CN" kern="0" dirty="0">
                <a:latin typeface="Times New Roman" pitchFamily="18" charset="0"/>
                <a:ea typeface="楷体_GB2312" pitchFamily="49" charset="-122"/>
                <a:cs typeface="Times New Roman" pitchFamily="18" charset="0"/>
              </a:rPr>
              <a:t>)=1</a:t>
            </a:r>
            <a:r>
              <a:rPr lang="zh-CN" altLang="en-US" kern="0" dirty="0">
                <a:latin typeface="Times New Roman" pitchFamily="18" charset="0"/>
                <a:ea typeface="楷体_GB2312" pitchFamily="49" charset="-122"/>
                <a:cs typeface="Times New Roman" pitchFamily="18" charset="0"/>
              </a:rPr>
              <a:t>，即</a:t>
            </a:r>
            <a:r>
              <a:rPr lang="en-US" altLang="zh-CN" kern="0" dirty="0">
                <a:latin typeface="Times New Roman" pitchFamily="18" charset="0"/>
                <a:ea typeface="楷体_GB2312" pitchFamily="49" charset="-122"/>
                <a:cs typeface="Times New Roman" pitchFamily="18" charset="0"/>
              </a:rPr>
              <a:t>4 7 1=11</a:t>
            </a:r>
          </a:p>
          <a:p>
            <a:pPr eaLnBrk="1" hangingPunct="1">
              <a:defRPr/>
            </a:pPr>
            <a:r>
              <a:rPr lang="zh-CN" altLang="en-US" kern="0" dirty="0">
                <a:latin typeface="Times New Roman" pitchFamily="18" charset="0"/>
                <a:ea typeface="楷体_GB2312" pitchFamily="49" charset="-122"/>
                <a:cs typeface="Times New Roman" pitchFamily="18" charset="0"/>
              </a:rPr>
              <a:t>而</a:t>
            </a:r>
            <a:r>
              <a:rPr lang="en-US" altLang="zh-CN" i="1" kern="0" dirty="0">
                <a:latin typeface="Times New Roman" pitchFamily="18" charset="0"/>
                <a:ea typeface="楷体_GB2312" pitchFamily="49" charset="-122"/>
                <a:cs typeface="Times New Roman" pitchFamily="18" charset="0"/>
              </a:rPr>
              <a:t>N</a:t>
            </a:r>
            <a:r>
              <a:rPr lang="en-US" altLang="zh-CN" kern="0" dirty="0">
                <a:latin typeface="Times New Roman" pitchFamily="18" charset="0"/>
                <a:ea typeface="楷体_GB2312" pitchFamily="49" charset="-122"/>
                <a:cs typeface="Times New Roman" pitchFamily="18" charset="0"/>
              </a:rPr>
              <a:t>(</a:t>
            </a:r>
            <a:r>
              <a:rPr lang="en-US" altLang="zh-CN" i="1" kern="0" dirty="0">
                <a:latin typeface="Times New Roman" pitchFamily="18" charset="0"/>
                <a:ea typeface="楷体_GB2312" pitchFamily="49" charset="-122"/>
                <a:cs typeface="Times New Roman" pitchFamily="18" charset="0"/>
              </a:rPr>
              <a:t>P</a:t>
            </a:r>
            <a:r>
              <a:rPr lang="en-US" altLang="zh-CN" kern="0" baseline="-25000" dirty="0">
                <a:latin typeface="Times New Roman" pitchFamily="18" charset="0"/>
                <a:ea typeface="楷体_GB2312" pitchFamily="49" charset="-122"/>
                <a:cs typeface="Times New Roman" pitchFamily="18" charset="0"/>
              </a:rPr>
              <a:t>2</a:t>
            </a:r>
            <a:r>
              <a:rPr lang="en-US" altLang="zh-CN" i="1" kern="0" dirty="0">
                <a:latin typeface="Times New Roman" pitchFamily="18" charset="0"/>
                <a:ea typeface="楷体_GB2312" pitchFamily="49" charset="-122"/>
                <a:cs typeface="Times New Roman" pitchFamily="18" charset="0"/>
              </a:rPr>
              <a:t>P</a:t>
            </a:r>
            <a:r>
              <a:rPr lang="en-US" altLang="zh-CN" kern="0" baseline="-25000" dirty="0">
                <a:latin typeface="Times New Roman" pitchFamily="18" charset="0"/>
                <a:ea typeface="楷体_GB2312" pitchFamily="49" charset="-122"/>
                <a:cs typeface="Times New Roman" pitchFamily="18" charset="0"/>
              </a:rPr>
              <a:t>3</a:t>
            </a:r>
            <a:r>
              <a:rPr lang="en-US" altLang="zh-CN" kern="0" dirty="0">
                <a:latin typeface="Times New Roman" pitchFamily="18" charset="0"/>
                <a:ea typeface="楷体_GB2312" pitchFamily="49" charset="-122"/>
                <a:cs typeface="Times New Roman" pitchFamily="18" charset="0"/>
              </a:rPr>
              <a:t>)=0</a:t>
            </a:r>
            <a:r>
              <a:rPr lang="zh-CN" altLang="en-US" kern="0" dirty="0">
                <a:latin typeface="Times New Roman" pitchFamily="18" charset="0"/>
                <a:ea typeface="楷体_GB2312" pitchFamily="49" charset="-122"/>
                <a:cs typeface="Times New Roman" pitchFamily="18" charset="0"/>
              </a:rPr>
              <a:t>，因为</a:t>
            </a:r>
            <a:r>
              <a:rPr lang="en-US" altLang="zh-CN" i="1" dirty="0">
                <a:latin typeface="Times New Roman" pitchFamily="18" charset="0"/>
                <a:ea typeface="楷体_GB2312" pitchFamily="49" charset="-122"/>
                <a:cs typeface="Times New Roman" pitchFamily="18" charset="0"/>
              </a:rPr>
              <a:t>x</a:t>
            </a:r>
            <a:r>
              <a:rPr lang="en-US" altLang="zh-CN" baseline="-25000" dirty="0">
                <a:latin typeface="Times New Roman" pitchFamily="18" charset="0"/>
                <a:ea typeface="楷体_GB2312" pitchFamily="49" charset="-122"/>
                <a:cs typeface="Times New Roman" pitchFamily="18" charset="0"/>
              </a:rPr>
              <a:t>2</a:t>
            </a:r>
            <a:r>
              <a:rPr lang="en-US" altLang="zh-CN" dirty="0">
                <a:latin typeface="Times New Roman" pitchFamily="18" charset="0"/>
                <a:ea typeface="楷体_GB2312" pitchFamily="49" charset="-122"/>
                <a:cs typeface="Times New Roman" pitchFamily="18" charset="0"/>
              </a:rPr>
              <a:t>+</a:t>
            </a:r>
            <a:r>
              <a:rPr lang="en-US" altLang="zh-CN" i="1" dirty="0">
                <a:latin typeface="Times New Roman" pitchFamily="18" charset="0"/>
                <a:ea typeface="楷体_GB2312" pitchFamily="49" charset="-122"/>
                <a:cs typeface="Times New Roman" pitchFamily="18" charset="0"/>
              </a:rPr>
              <a:t>x</a:t>
            </a:r>
            <a:r>
              <a:rPr lang="en-US" altLang="zh-CN" baseline="-25000" dirty="0">
                <a:latin typeface="Times New Roman" pitchFamily="18" charset="0"/>
                <a:ea typeface="楷体_GB2312" pitchFamily="49" charset="-122"/>
                <a:cs typeface="Times New Roman" pitchFamily="18" charset="0"/>
              </a:rPr>
              <a:t>3</a:t>
            </a:r>
            <a:r>
              <a:rPr lang="zh-CN" altLang="en-US" kern="0" dirty="0">
                <a:latin typeface="Times New Roman" pitchFamily="18" charset="0"/>
                <a:ea typeface="楷体_GB2312" pitchFamily="49" charset="-122"/>
                <a:cs typeface="Times New Roman" pitchFamily="18" charset="0"/>
              </a:rPr>
              <a:t>已经是</a:t>
            </a:r>
            <a:r>
              <a:rPr lang="en-US" altLang="zh-CN" kern="0" dirty="0">
                <a:latin typeface="Times New Roman" pitchFamily="18" charset="0"/>
                <a:ea typeface="楷体_GB2312" pitchFamily="49" charset="-122"/>
                <a:cs typeface="Times New Roman" pitchFamily="18" charset="0"/>
              </a:rPr>
              <a:t>5+7</a:t>
            </a:r>
            <a:r>
              <a:rPr lang="zh-CN" altLang="en-US" kern="0" dirty="0">
                <a:latin typeface="Times New Roman" pitchFamily="18" charset="0"/>
                <a:ea typeface="楷体_GB2312" pitchFamily="49" charset="-122"/>
                <a:cs typeface="Times New Roman" pitchFamily="18" charset="0"/>
              </a:rPr>
              <a:t>大于</a:t>
            </a:r>
            <a:r>
              <a:rPr lang="en-US" altLang="zh-CN" kern="0" dirty="0">
                <a:latin typeface="Times New Roman" pitchFamily="18" charset="0"/>
                <a:ea typeface="楷体_GB2312" pitchFamily="49" charset="-122"/>
                <a:cs typeface="Times New Roman" pitchFamily="18" charset="0"/>
              </a:rPr>
              <a:t>11</a:t>
            </a:r>
            <a:r>
              <a:rPr lang="zh-CN" altLang="en-US" kern="0" dirty="0">
                <a:latin typeface="Times New Roman" pitchFamily="18" charset="0"/>
                <a:ea typeface="楷体_GB2312" pitchFamily="49" charset="-122"/>
                <a:cs typeface="Times New Roman" pitchFamily="18" charset="0"/>
              </a:rPr>
              <a:t>了，故无解</a:t>
            </a:r>
            <a:endParaRPr lang="en-US" altLang="zh-CN" dirty="0">
              <a:solidFill>
                <a:schemeClr val="tx2"/>
              </a:solidFill>
            </a:endParaRPr>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C313EF-4901-4A63-992C-7911DBE9828D}" type="slidenum">
              <a:rPr lang="zh-CN" altLang="en-US" smtClean="0"/>
              <a:pPr/>
              <a:t>13</a:t>
            </a:fld>
            <a:endParaRPr lang="zh-CN" altLang="en-US"/>
          </a:p>
        </p:txBody>
      </p:sp>
    </p:spTree>
    <p:extLst>
      <p:ext uri="{BB962C8B-B14F-4D97-AF65-F5344CB8AC3E}">
        <p14:creationId xmlns:p14="http://schemas.microsoft.com/office/powerpoint/2010/main" val="1865017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p:txBody>
          <a:bodyPr wrap="square" numCol="1" anchor="t" anchorCtr="0" compatLnSpc="1">
            <a:prstTxWarp prst="textNoShape">
              <a:avLst/>
            </a:prstTxWarp>
          </a:bodyPr>
          <a:lstStyle/>
          <a:p>
            <a:pPr eaLnBrk="1" hangingPunct="1">
              <a:defRPr/>
            </a:pPr>
            <a:endParaRPr lang="en-US" altLang="zh-CN" dirty="0">
              <a:solidFill>
                <a:schemeClr val="tx2"/>
              </a:solidFill>
            </a:endParaRPr>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C313EF-4901-4A63-992C-7911DBE9828D}" type="slidenum">
              <a:rPr lang="zh-CN" altLang="en-US" smtClean="0"/>
              <a:pPr/>
              <a:t>14</a:t>
            </a:fld>
            <a:endParaRPr lang="zh-CN" altLang="en-US"/>
          </a:p>
        </p:txBody>
      </p:sp>
    </p:spTree>
    <p:extLst>
      <p:ext uri="{BB962C8B-B14F-4D97-AF65-F5344CB8AC3E}">
        <p14:creationId xmlns:p14="http://schemas.microsoft.com/office/powerpoint/2010/main" val="1572355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p:txBody>
          <a:bodyPr wrap="square" numCol="1" anchor="t" anchorCtr="0" compatLnSpc="1">
            <a:prstTxWarp prst="textNoShape">
              <a:avLst/>
            </a:prstTxWarp>
          </a:bodyPr>
          <a:lstStyle/>
          <a:p>
            <a:pPr eaLnBrk="1" hangingPunct="1">
              <a:defRPr/>
            </a:pPr>
            <a:r>
              <a:rPr lang="zh-CN" altLang="en-US" dirty="0">
                <a:solidFill>
                  <a:schemeClr val="tx2"/>
                </a:solidFill>
              </a:rPr>
              <a:t>根据前面的素数的判定方法：</a:t>
            </a:r>
            <a:r>
              <a:rPr lang="zh-CN" altLang="en-US" b="1" dirty="0">
                <a:effectLst>
                  <a:outerShdw blurRad="38100" dist="38100" dir="2700000" algn="tl">
                    <a:srgbClr val="C0C0C0"/>
                  </a:outerShdw>
                </a:effectLst>
                <a:ea typeface="仿宋_GB2312" pitchFamily="49" charset="-122"/>
              </a:rPr>
              <a:t>如果</a:t>
            </a:r>
            <a:r>
              <a:rPr lang="en-US" altLang="zh-CN" b="1" dirty="0">
                <a:effectLst>
                  <a:outerShdw blurRad="38100" dist="38100" dir="2700000" algn="tl">
                    <a:srgbClr val="C0C0C0"/>
                  </a:outerShdw>
                </a:effectLst>
                <a:ea typeface="仿宋_GB2312" pitchFamily="49" charset="-122"/>
              </a:rPr>
              <a:t>n</a:t>
            </a:r>
            <a:r>
              <a:rPr lang="zh-CN" altLang="en-US" b="1" dirty="0">
                <a:effectLst>
                  <a:outerShdw blurRad="38100" dist="38100" dir="2700000" algn="tl">
                    <a:srgbClr val="C0C0C0"/>
                  </a:outerShdw>
                </a:effectLst>
                <a:ea typeface="仿宋_GB2312" pitchFamily="49" charset="-122"/>
              </a:rPr>
              <a:t>是个合数，那么</a:t>
            </a:r>
            <a:r>
              <a:rPr lang="en-US" altLang="zh-CN" b="1" dirty="0">
                <a:effectLst>
                  <a:outerShdw blurRad="38100" dist="38100" dir="2700000" algn="tl">
                    <a:srgbClr val="C0C0C0"/>
                  </a:outerShdw>
                </a:effectLst>
                <a:ea typeface="仿宋_GB2312" pitchFamily="49" charset="-122"/>
              </a:rPr>
              <a:t>n</a:t>
            </a:r>
            <a:r>
              <a:rPr lang="zh-CN" altLang="en-US" b="1" dirty="0">
                <a:effectLst>
                  <a:outerShdw blurRad="38100" dist="38100" dir="2700000" algn="tl">
                    <a:srgbClr val="C0C0C0"/>
                  </a:outerShdw>
                </a:effectLst>
                <a:ea typeface="仿宋_GB2312" pitchFamily="49" charset="-122"/>
              </a:rPr>
              <a:t>必有小于或等于</a:t>
            </a:r>
            <a:r>
              <a:rPr lang="en-US" altLang="zh-CN" b="1" dirty="0" err="1">
                <a:effectLst>
                  <a:outerShdw blurRad="38100" dist="38100" dir="2700000" algn="tl">
                    <a:srgbClr val="C0C0C0"/>
                  </a:outerShdw>
                </a:effectLst>
                <a:ea typeface="仿宋_GB2312" pitchFamily="49" charset="-122"/>
              </a:rPr>
              <a:t>sqr</a:t>
            </a:r>
            <a:r>
              <a:rPr lang="en-US" altLang="zh-CN" b="1" dirty="0">
                <a:effectLst>
                  <a:outerShdw blurRad="38100" dist="38100" dir="2700000" algn="tl">
                    <a:srgbClr val="C0C0C0"/>
                  </a:outerShdw>
                </a:effectLst>
                <a:ea typeface="仿宋_GB2312" pitchFamily="49" charset="-122"/>
              </a:rPr>
              <a:t>(n)</a:t>
            </a:r>
            <a:r>
              <a:rPr lang="zh-CN" altLang="en-US" b="1" dirty="0">
                <a:effectLst>
                  <a:outerShdw blurRad="38100" dist="38100" dir="2700000" algn="tl">
                    <a:srgbClr val="C0C0C0"/>
                  </a:outerShdw>
                </a:effectLst>
                <a:ea typeface="仿宋_GB2312" pitchFamily="49" charset="-122"/>
              </a:rPr>
              <a:t>的一个素因子。</a:t>
            </a:r>
            <a:endParaRPr lang="en-US" altLang="zh-CN" dirty="0">
              <a:solidFill>
                <a:schemeClr val="tx2"/>
              </a:solidFill>
            </a:endParaRPr>
          </a:p>
        </p:txBody>
      </p:sp>
      <p:sp>
        <p:nvSpPr>
          <p:cNvPr id="1167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5CECF3-B3F3-43D4-A952-B37B00D6A058}" type="slidenum">
              <a:rPr lang="zh-CN" altLang="en-US" smtClean="0"/>
              <a:pPr/>
              <a:t>15</a:t>
            </a:fld>
            <a:endParaRPr lang="zh-CN" altLang="en-US"/>
          </a:p>
        </p:txBody>
      </p:sp>
    </p:spTree>
    <p:extLst>
      <p:ext uri="{BB962C8B-B14F-4D97-AF65-F5344CB8AC3E}">
        <p14:creationId xmlns:p14="http://schemas.microsoft.com/office/powerpoint/2010/main" val="3002750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a:solidFill>
                  <a:schemeClr val="tx2"/>
                </a:solidFill>
              </a:rPr>
              <a:t>所以总共</a:t>
            </a:r>
            <a:r>
              <a:rPr lang="en-US" altLang="zh-CN">
                <a:solidFill>
                  <a:schemeClr val="tx2"/>
                </a:solidFill>
              </a:rPr>
              <a:t>25</a:t>
            </a:r>
            <a:r>
              <a:rPr lang="zh-CN" altLang="en-US">
                <a:solidFill>
                  <a:schemeClr val="tx2"/>
                </a:solidFill>
              </a:rPr>
              <a:t>个不超过</a:t>
            </a:r>
            <a:r>
              <a:rPr lang="en-US" altLang="zh-CN">
                <a:solidFill>
                  <a:schemeClr val="tx2"/>
                </a:solidFill>
              </a:rPr>
              <a:t>100</a:t>
            </a:r>
            <a:r>
              <a:rPr lang="zh-CN" altLang="en-US">
                <a:solidFill>
                  <a:schemeClr val="tx2"/>
                </a:solidFill>
              </a:rPr>
              <a:t>的素数</a:t>
            </a:r>
            <a:endParaRPr lang="en-US" altLang="zh-CN">
              <a:solidFill>
                <a:schemeClr val="tx2"/>
              </a:solidFill>
            </a:endParaRPr>
          </a:p>
        </p:txBody>
      </p:sp>
      <p:sp>
        <p:nvSpPr>
          <p:cNvPr id="1177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CC84A2-6002-4262-8CAA-9E6E88CF6537}" type="slidenum">
              <a:rPr lang="zh-CN" altLang="en-US" smtClean="0"/>
              <a:pPr/>
              <a:t>16</a:t>
            </a:fld>
            <a:endParaRPr lang="zh-CN" altLang="en-US"/>
          </a:p>
        </p:txBody>
      </p:sp>
    </p:spTree>
    <p:extLst>
      <p:ext uri="{BB962C8B-B14F-4D97-AF65-F5344CB8AC3E}">
        <p14:creationId xmlns:p14="http://schemas.microsoft.com/office/powerpoint/2010/main" val="3208038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a:solidFill>
                <a:schemeClr val="tx2"/>
              </a:solidFill>
            </a:endParaRPr>
          </a:p>
        </p:txBody>
      </p:sp>
      <p:sp>
        <p:nvSpPr>
          <p:cNvPr id="1187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3C0B8F-0917-47B7-9F36-424BF564A2B1}" type="slidenum">
              <a:rPr lang="zh-CN" altLang="en-US" smtClean="0"/>
              <a:pPr/>
              <a:t>17</a:t>
            </a:fld>
            <a:endParaRPr lang="zh-CN" altLang="en-US"/>
          </a:p>
        </p:txBody>
      </p:sp>
    </p:spTree>
    <p:extLst>
      <p:ext uri="{BB962C8B-B14F-4D97-AF65-F5344CB8AC3E}">
        <p14:creationId xmlns:p14="http://schemas.microsoft.com/office/powerpoint/2010/main" val="3168323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a:solidFill>
                <a:schemeClr val="tx2"/>
              </a:solidFill>
            </a:endParaRPr>
          </a:p>
        </p:txBody>
      </p:sp>
      <p:sp>
        <p:nvSpPr>
          <p:cNvPr id="1198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9C4699-A13D-4158-82F2-3A7F056DFA1D}" type="slidenum">
              <a:rPr lang="zh-CN" altLang="en-US" smtClean="0"/>
              <a:pPr/>
              <a:t>18</a:t>
            </a:fld>
            <a:endParaRPr lang="zh-CN" altLang="en-US"/>
          </a:p>
        </p:txBody>
      </p:sp>
    </p:spTree>
    <p:extLst>
      <p:ext uri="{BB962C8B-B14F-4D97-AF65-F5344CB8AC3E}">
        <p14:creationId xmlns:p14="http://schemas.microsoft.com/office/powerpoint/2010/main" val="1437125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solidFill>
                  <a:schemeClr val="tx2"/>
                </a:solidFill>
              </a:rPr>
              <a:t>所以总共</a:t>
            </a:r>
            <a:r>
              <a:rPr lang="en-US" altLang="zh-CN" dirty="0">
                <a:solidFill>
                  <a:schemeClr val="tx2"/>
                </a:solidFill>
              </a:rPr>
              <a:t>25</a:t>
            </a:r>
            <a:r>
              <a:rPr lang="zh-CN" altLang="en-US" dirty="0">
                <a:solidFill>
                  <a:schemeClr val="tx2"/>
                </a:solidFill>
              </a:rPr>
              <a:t>个不超过</a:t>
            </a:r>
            <a:r>
              <a:rPr lang="en-US" altLang="zh-CN" dirty="0">
                <a:solidFill>
                  <a:schemeClr val="tx2"/>
                </a:solidFill>
              </a:rPr>
              <a:t>100</a:t>
            </a:r>
            <a:r>
              <a:rPr lang="zh-CN" altLang="en-US" dirty="0">
                <a:solidFill>
                  <a:schemeClr val="tx2"/>
                </a:solidFill>
              </a:rPr>
              <a:t>的素数</a:t>
            </a:r>
            <a:endParaRPr lang="en-US" altLang="zh-CN" dirty="0">
              <a:solidFill>
                <a:schemeClr val="tx2"/>
              </a:solidFill>
            </a:endParaRPr>
          </a:p>
        </p:txBody>
      </p:sp>
      <p:sp>
        <p:nvSpPr>
          <p:cNvPr id="1208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D500C90-4E98-4CFE-8F5D-BBEDCCC80096}" type="slidenum">
              <a:rPr lang="zh-CN" altLang="en-US" smtClean="0"/>
              <a:pPr/>
              <a:t>19</a:t>
            </a:fld>
            <a:endParaRPr lang="zh-CN" altLang="en-US"/>
          </a:p>
        </p:txBody>
      </p:sp>
    </p:spTree>
    <p:extLst>
      <p:ext uri="{BB962C8B-B14F-4D97-AF65-F5344CB8AC3E}">
        <p14:creationId xmlns:p14="http://schemas.microsoft.com/office/powerpoint/2010/main" val="354145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dirty="0"/>
          </a:p>
        </p:txBody>
      </p:sp>
      <p:sp>
        <p:nvSpPr>
          <p:cNvPr id="1075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B3C1555-9452-41B5-AAE1-38BC99D2001C}" type="slidenum">
              <a:rPr lang="zh-CN" altLang="en-US" smtClean="0"/>
              <a:pPr/>
              <a:t>2</a:t>
            </a:fld>
            <a:endParaRPr lang="zh-CN" altLang="en-US"/>
          </a:p>
        </p:txBody>
      </p:sp>
    </p:spTree>
    <p:extLst>
      <p:ext uri="{BB962C8B-B14F-4D97-AF65-F5344CB8AC3E}">
        <p14:creationId xmlns:p14="http://schemas.microsoft.com/office/powerpoint/2010/main" val="1427388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a:solidFill>
                  <a:schemeClr val="tx2"/>
                </a:solidFill>
              </a:rPr>
              <a:t>有了这个例子的基础，我们下面来给出从</a:t>
            </a:r>
            <a:r>
              <a:rPr lang="en-US" altLang="zh-CN">
                <a:solidFill>
                  <a:schemeClr val="tx2"/>
                </a:solidFill>
              </a:rPr>
              <a:t>m</a:t>
            </a:r>
            <a:r>
              <a:rPr lang="zh-CN" altLang="en-US">
                <a:solidFill>
                  <a:schemeClr val="tx2"/>
                </a:solidFill>
              </a:rPr>
              <a:t>元素到</a:t>
            </a:r>
            <a:r>
              <a:rPr lang="en-US" altLang="zh-CN">
                <a:solidFill>
                  <a:schemeClr val="tx2"/>
                </a:solidFill>
              </a:rPr>
              <a:t>n</a:t>
            </a:r>
            <a:r>
              <a:rPr lang="zh-CN" altLang="en-US">
                <a:solidFill>
                  <a:schemeClr val="tx2"/>
                </a:solidFill>
              </a:rPr>
              <a:t>元素集合的映上函数的一般性结果。</a:t>
            </a:r>
            <a:endParaRPr lang="en-US" altLang="zh-CN">
              <a:solidFill>
                <a:schemeClr val="tx2"/>
              </a:solidFill>
            </a:endParaRPr>
          </a:p>
        </p:txBody>
      </p:sp>
      <p:sp>
        <p:nvSpPr>
          <p:cNvPr id="1218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A861C0-8B96-48D9-9220-D82210BCBBEE}" type="slidenum">
              <a:rPr lang="zh-CN" altLang="en-US" smtClean="0"/>
              <a:pPr/>
              <a:t>20</a:t>
            </a:fld>
            <a:endParaRPr lang="zh-CN" altLang="en-US"/>
          </a:p>
        </p:txBody>
      </p:sp>
    </p:spTree>
    <p:extLst>
      <p:ext uri="{BB962C8B-B14F-4D97-AF65-F5344CB8AC3E}">
        <p14:creationId xmlns:p14="http://schemas.microsoft.com/office/powerpoint/2010/main" val="2487533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p:txBody>
          <a:bodyPr wrap="square" numCol="1" anchor="t" anchorCtr="0" compatLnSpc="1">
            <a:prstTxWarp prst="textNoShape">
              <a:avLst/>
            </a:prstTxWarp>
          </a:bodyPr>
          <a:lstStyle/>
          <a:p>
            <a:pPr eaLnBrk="1" hangingPunct="1">
              <a:defRPr/>
            </a:pPr>
            <a:r>
              <a:rPr lang="zh-CN" altLang="en-US" dirty="0">
                <a:solidFill>
                  <a:schemeClr val="tx2"/>
                </a:solidFill>
              </a:rPr>
              <a:t>把分配工作的过程理解为函数的定义，分配工作的方式，对应的函数的个数，要求</a:t>
            </a:r>
            <a:r>
              <a:rPr lang="zh-CN" altLang="en-US" kern="0" dirty="0">
                <a:latin typeface="Times New Roman" pitchFamily="18" charset="0"/>
                <a:ea typeface="楷体_GB2312" pitchFamily="49" charset="-122"/>
                <a:cs typeface="Times New Roman" pitchFamily="18" charset="0"/>
              </a:rPr>
              <a:t>如果每个雇员至少分配</a:t>
            </a:r>
            <a:r>
              <a:rPr lang="en-US" altLang="zh-CN" kern="0" dirty="0">
                <a:latin typeface="Times New Roman" pitchFamily="18" charset="0"/>
                <a:ea typeface="楷体_GB2312" pitchFamily="49" charset="-122"/>
                <a:cs typeface="Times New Roman" pitchFamily="18" charset="0"/>
              </a:rPr>
              <a:t>1</a:t>
            </a:r>
            <a:r>
              <a:rPr lang="zh-CN" altLang="en-US" kern="0" dirty="0">
                <a:latin typeface="Times New Roman" pitchFamily="18" charset="0"/>
                <a:ea typeface="楷体_GB2312" pitchFamily="49" charset="-122"/>
                <a:cs typeface="Times New Roman" pitchFamily="18" charset="0"/>
              </a:rPr>
              <a:t>项工作，实际上就是要求函数必须是满射的，根据定理</a:t>
            </a:r>
            <a:r>
              <a:rPr lang="en-US" altLang="zh-CN" kern="0" dirty="0">
                <a:latin typeface="Times New Roman" pitchFamily="18" charset="0"/>
                <a:ea typeface="楷体_GB2312" pitchFamily="49" charset="-122"/>
                <a:cs typeface="Times New Roman" pitchFamily="18" charset="0"/>
              </a:rPr>
              <a:t>1</a:t>
            </a:r>
            <a:endParaRPr lang="en-US" altLang="zh-CN" dirty="0">
              <a:solidFill>
                <a:schemeClr val="tx2"/>
              </a:solidFill>
            </a:endParaRPr>
          </a:p>
        </p:txBody>
      </p:sp>
      <p:sp>
        <p:nvSpPr>
          <p:cNvPr id="1228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DFF2FA-7F1B-4B28-B9B0-2D465A06497A}" type="slidenum">
              <a:rPr lang="zh-CN" altLang="en-US" smtClean="0"/>
              <a:pPr/>
              <a:t>21</a:t>
            </a:fld>
            <a:endParaRPr lang="zh-CN" altLang="en-US"/>
          </a:p>
        </p:txBody>
      </p:sp>
    </p:spTree>
    <p:extLst>
      <p:ext uri="{BB962C8B-B14F-4D97-AF65-F5344CB8AC3E}">
        <p14:creationId xmlns:p14="http://schemas.microsoft.com/office/powerpoint/2010/main" val="2005096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比如</a:t>
            </a:r>
            <a:endParaRPr lang="en-US" altLang="zh-CN" dirty="0"/>
          </a:p>
          <a:p>
            <a:pPr eaLnBrk="1" hangingPunct="1"/>
            <a:r>
              <a:rPr lang="zh-CN" altLang="en-US" dirty="0"/>
              <a:t>（答案就是重新排列帽子使得没有帽子在它的初始位置上的方式数除以</a:t>
            </a:r>
            <a:r>
              <a:rPr lang="en-US" altLang="zh-CN" dirty="0"/>
              <a:t>n</a:t>
            </a:r>
            <a:r>
              <a:rPr lang="zh-CN" altLang="en-US" dirty="0"/>
              <a:t>个帽子的的排列数</a:t>
            </a:r>
            <a:r>
              <a:rPr lang="en-US" altLang="zh-CN" dirty="0"/>
              <a:t> n !</a:t>
            </a:r>
            <a:r>
              <a:rPr lang="zh-CN" altLang="en-US" dirty="0"/>
              <a:t>）</a:t>
            </a:r>
            <a:endParaRPr lang="en-US" altLang="zh-CN" dirty="0"/>
          </a:p>
          <a:p>
            <a:pPr eaLnBrk="1" hangingPunct="1"/>
            <a:r>
              <a:rPr lang="zh-CN" altLang="en-US" dirty="0"/>
              <a:t>这实际上就是错位排列问题。</a:t>
            </a:r>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22</a:t>
            </a:fld>
            <a:endParaRPr lang="zh-CN" altLang="en-US"/>
          </a:p>
        </p:txBody>
      </p:sp>
    </p:spTree>
    <p:extLst>
      <p:ext uri="{BB962C8B-B14F-4D97-AF65-F5344CB8AC3E}">
        <p14:creationId xmlns:p14="http://schemas.microsoft.com/office/powerpoint/2010/main" val="3001173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23</a:t>
            </a:fld>
            <a:endParaRPr lang="zh-CN" altLang="en-US"/>
          </a:p>
        </p:txBody>
      </p:sp>
    </p:spTree>
    <p:extLst>
      <p:ext uri="{BB962C8B-B14F-4D97-AF65-F5344CB8AC3E}">
        <p14:creationId xmlns:p14="http://schemas.microsoft.com/office/powerpoint/2010/main" val="310215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全排列数</a:t>
            </a:r>
            <a:r>
              <a:rPr lang="zh-CN" altLang="en-US" baseline="0" dirty="0"/>
              <a:t> 等于</a:t>
            </a:r>
            <a:r>
              <a:rPr lang="en-US" altLang="zh-CN" baseline="0" dirty="0"/>
              <a:t>n</a:t>
            </a:r>
            <a:r>
              <a:rPr lang="zh-CN" altLang="en-US" baseline="0" dirty="0"/>
              <a:t>！</a:t>
            </a:r>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24</a:t>
            </a:fld>
            <a:endParaRPr lang="zh-CN" altLang="en-US"/>
          </a:p>
        </p:txBody>
      </p:sp>
    </p:spTree>
    <p:extLst>
      <p:ext uri="{BB962C8B-B14F-4D97-AF65-F5344CB8AC3E}">
        <p14:creationId xmlns:p14="http://schemas.microsoft.com/office/powerpoint/2010/main" val="23377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全排列数</a:t>
            </a:r>
            <a:r>
              <a:rPr lang="zh-CN" altLang="en-US" baseline="0" dirty="0"/>
              <a:t> 等于</a:t>
            </a:r>
            <a:r>
              <a:rPr lang="en-US" altLang="zh-CN" baseline="0" dirty="0"/>
              <a:t>n</a:t>
            </a:r>
            <a:r>
              <a:rPr lang="zh-CN" altLang="en-US" baseline="0"/>
              <a:t>！</a:t>
            </a:r>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25</a:t>
            </a:fld>
            <a:endParaRPr lang="zh-CN" altLang="en-US"/>
          </a:p>
        </p:txBody>
      </p:sp>
    </p:spTree>
    <p:extLst>
      <p:ext uri="{BB962C8B-B14F-4D97-AF65-F5344CB8AC3E}">
        <p14:creationId xmlns:p14="http://schemas.microsoft.com/office/powerpoint/2010/main" val="1779651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dirty="0"/>
              <a:t>n</a:t>
            </a:r>
            <a:r>
              <a:rPr lang="zh-CN" altLang="en-US" dirty="0"/>
              <a:t>≥</a:t>
            </a:r>
            <a:r>
              <a:rPr lang="en-US" altLang="zh-CN" dirty="0"/>
              <a:t>1</a:t>
            </a:r>
            <a:r>
              <a:rPr lang="zh-CN" altLang="en-US" dirty="0"/>
              <a:t>时 </a:t>
            </a:r>
            <a:endParaRPr lang="en-US" altLang="zh-CN" dirty="0"/>
          </a:p>
          <a:p>
            <a:pPr eaLnBrk="1" hangingPunct="1"/>
            <a:r>
              <a:rPr lang="zh-CN" altLang="en-US" dirty="0"/>
              <a:t>那么这个结果是如何得来的呢？我们来证明一下。</a:t>
            </a:r>
            <a:endParaRPr lang="en-US" altLang="zh-CN" dirty="0"/>
          </a:p>
          <a:p>
            <a:pPr eaLnBrk="1" hangingPunct="1"/>
            <a:r>
              <a:rPr lang="en-US" altLang="zh-CN" dirty="0"/>
              <a:t>…</a:t>
            </a:r>
          </a:p>
          <a:p>
            <a:pPr eaLnBrk="1" hangingPunct="1"/>
            <a:r>
              <a:rPr lang="zh-CN" altLang="en-US" dirty="0"/>
              <a:t>排列的第</a:t>
            </a:r>
            <a:r>
              <a:rPr lang="en-US" altLang="zh-CN" dirty="0"/>
              <a:t>1</a:t>
            </a:r>
            <a:r>
              <a:rPr lang="zh-CN" altLang="en-US" dirty="0"/>
              <a:t>位不是</a:t>
            </a:r>
            <a:r>
              <a:rPr lang="en-US" altLang="zh-CN" dirty="0"/>
              <a:t>1</a:t>
            </a:r>
            <a:r>
              <a:rPr lang="zh-CN" altLang="en-US" dirty="0"/>
              <a:t>，且第</a:t>
            </a:r>
            <a:r>
              <a:rPr lang="en-US" altLang="zh-CN" dirty="0"/>
              <a:t>2</a:t>
            </a:r>
            <a:r>
              <a:rPr lang="zh-CN" altLang="en-US" dirty="0"/>
              <a:t>位不是</a:t>
            </a:r>
            <a:r>
              <a:rPr lang="en-US" altLang="zh-CN" dirty="0"/>
              <a:t>2</a:t>
            </a:r>
            <a:r>
              <a:rPr lang="zh-CN" altLang="en-US" dirty="0"/>
              <a:t>，</a:t>
            </a:r>
            <a:r>
              <a:rPr lang="en-US" altLang="zh-CN" dirty="0"/>
              <a:t>…,</a:t>
            </a:r>
            <a:r>
              <a:rPr lang="zh-CN" altLang="en-US" dirty="0"/>
              <a:t>且第</a:t>
            </a:r>
            <a:r>
              <a:rPr lang="en-US" altLang="zh-CN" dirty="0"/>
              <a:t>n</a:t>
            </a:r>
            <a:r>
              <a:rPr lang="zh-CN" altLang="en-US" dirty="0"/>
              <a:t>位不是</a:t>
            </a:r>
            <a:r>
              <a:rPr lang="en-US" altLang="zh-CN" dirty="0"/>
              <a:t>n    </a:t>
            </a:r>
            <a:r>
              <a:rPr lang="zh-CN" altLang="en-US" dirty="0"/>
              <a:t>元素的个数，即等于</a:t>
            </a:r>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26</a:t>
            </a:fld>
            <a:endParaRPr lang="zh-CN" altLang="en-US"/>
          </a:p>
        </p:txBody>
      </p:sp>
    </p:spTree>
    <p:extLst>
      <p:ext uri="{BB962C8B-B14F-4D97-AF65-F5344CB8AC3E}">
        <p14:creationId xmlns:p14="http://schemas.microsoft.com/office/powerpoint/2010/main" val="4028962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27</a:t>
            </a:fld>
            <a:endParaRPr lang="zh-CN" altLang="en-US"/>
          </a:p>
        </p:txBody>
      </p:sp>
    </p:spTree>
    <p:extLst>
      <p:ext uri="{BB962C8B-B14F-4D97-AF65-F5344CB8AC3E}">
        <p14:creationId xmlns:p14="http://schemas.microsoft.com/office/powerpoint/2010/main" val="1143530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28</a:t>
            </a:fld>
            <a:endParaRPr lang="zh-CN" altLang="en-US"/>
          </a:p>
        </p:txBody>
      </p:sp>
    </p:spTree>
    <p:extLst>
      <p:ext uri="{BB962C8B-B14F-4D97-AF65-F5344CB8AC3E}">
        <p14:creationId xmlns:p14="http://schemas.microsoft.com/office/powerpoint/2010/main" val="2996266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29</a:t>
            </a:fld>
            <a:endParaRPr lang="zh-CN" altLang="en-US"/>
          </a:p>
        </p:txBody>
      </p:sp>
    </p:spTree>
    <p:extLst>
      <p:ext uri="{BB962C8B-B14F-4D97-AF65-F5344CB8AC3E}">
        <p14:creationId xmlns:p14="http://schemas.microsoft.com/office/powerpoint/2010/main" val="58963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a:t>不能直接将青年和男性的个数加起来，再减，因为青年和男性可能是有重复的，青年中有男性，而男性中有青年，所以必须把重复的减去，</a:t>
            </a:r>
            <a:endParaRPr lang="en-US" altLang="zh-CN"/>
          </a:p>
          <a:p>
            <a:pPr eaLnBrk="1" hangingPunct="1"/>
            <a:endParaRPr lang="en-US" altLang="zh-CN"/>
          </a:p>
          <a:p>
            <a:pPr eaLnBrk="1" hangingPunct="1"/>
            <a:r>
              <a:rPr lang="zh-CN" altLang="en-US"/>
              <a:t>这是我们上学期学过的一个例子，这个例子主要阐明的就是两个集合的并集的元素的计数问题，用简单的图表示的话就是</a:t>
            </a:r>
            <a:endParaRPr lang="en-US" altLang="zh-CN"/>
          </a:p>
          <a:p>
            <a:pPr eaLnBrk="1" hangingPunct="1"/>
            <a:r>
              <a:rPr lang="zh-CN" altLang="en-US"/>
              <a:t>这种计数技术容斥思想的简单体现，今天将这一思想进行推广，深入学习容斥原理及其应用。</a:t>
            </a:r>
            <a:endParaRPr lang="en-US" altLang="zh-CN"/>
          </a:p>
          <a:p>
            <a:pPr eaLnBrk="1" hangingPunct="1"/>
            <a:r>
              <a:rPr lang="zh-CN" altLang="en-US"/>
              <a:t>考虑有限</a:t>
            </a:r>
            <a:r>
              <a:rPr lang="en-US" altLang="zh-CN"/>
              <a:t>n</a:t>
            </a:r>
            <a:r>
              <a:rPr lang="zh-CN" altLang="en-US"/>
              <a:t>个集合的并集中元素数。</a:t>
            </a:r>
            <a:endParaRPr lang="en-US" altLang="zh-CN"/>
          </a:p>
          <a:p>
            <a:pPr eaLnBrk="1" hangingPunct="1"/>
            <a:endParaRPr lang="zh-CN" altLang="en-US"/>
          </a:p>
        </p:txBody>
      </p:sp>
      <p:sp>
        <p:nvSpPr>
          <p:cNvPr id="1075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B3C1555-9452-41B5-AAE1-38BC99D2001C}" type="slidenum">
              <a:rPr lang="zh-CN" altLang="en-US" smtClean="0"/>
              <a:pPr/>
              <a:t>3</a:t>
            </a:fld>
            <a:endParaRPr lang="zh-CN" altLang="en-US"/>
          </a:p>
        </p:txBody>
      </p:sp>
    </p:spTree>
    <p:extLst>
      <p:ext uri="{BB962C8B-B14F-4D97-AF65-F5344CB8AC3E}">
        <p14:creationId xmlns:p14="http://schemas.microsoft.com/office/powerpoint/2010/main" val="273772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30</a:t>
            </a:fld>
            <a:endParaRPr lang="zh-CN" altLang="en-US"/>
          </a:p>
        </p:txBody>
      </p:sp>
    </p:spTree>
    <p:extLst>
      <p:ext uri="{BB962C8B-B14F-4D97-AF65-F5344CB8AC3E}">
        <p14:creationId xmlns:p14="http://schemas.microsoft.com/office/powerpoint/2010/main" val="3256105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31</a:t>
            </a:fld>
            <a:endParaRPr lang="zh-CN" altLang="en-US"/>
          </a:p>
        </p:txBody>
      </p:sp>
    </p:spTree>
    <p:extLst>
      <p:ext uri="{BB962C8B-B14F-4D97-AF65-F5344CB8AC3E}">
        <p14:creationId xmlns:p14="http://schemas.microsoft.com/office/powerpoint/2010/main" val="505992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其他四个字母可在原来位置也可不在</a:t>
            </a:r>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32</a:t>
            </a:fld>
            <a:endParaRPr lang="zh-CN" altLang="en-US"/>
          </a:p>
        </p:txBody>
      </p:sp>
    </p:spTree>
    <p:extLst>
      <p:ext uri="{BB962C8B-B14F-4D97-AF65-F5344CB8AC3E}">
        <p14:creationId xmlns:p14="http://schemas.microsoft.com/office/powerpoint/2010/main" val="3761700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33</a:t>
            </a:fld>
            <a:endParaRPr lang="zh-CN" altLang="en-US"/>
          </a:p>
        </p:txBody>
      </p:sp>
    </p:spTree>
    <p:extLst>
      <p:ext uri="{BB962C8B-B14F-4D97-AF65-F5344CB8AC3E}">
        <p14:creationId xmlns:p14="http://schemas.microsoft.com/office/powerpoint/2010/main" val="695473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a:t>将具体</a:t>
            </a:r>
            <a:r>
              <a:rPr lang="en-US" altLang="zh-CN" dirty="0"/>
              <a:t>n</a:t>
            </a:r>
            <a:r>
              <a:rPr lang="zh-CN" altLang="en-US" dirty="0"/>
              <a:t>值带进去，可得相应的错位排列概率为</a:t>
            </a:r>
            <a:r>
              <a:rPr lang="en-US" altLang="zh-CN" dirty="0"/>
              <a:t>…</a:t>
            </a:r>
            <a:r>
              <a:rPr lang="zh-CN" altLang="en-US" dirty="0"/>
              <a:t>，可以看出随着</a:t>
            </a:r>
            <a:r>
              <a:rPr lang="en-US" altLang="zh-CN" dirty="0"/>
              <a:t>n</a:t>
            </a:r>
            <a:r>
              <a:rPr lang="zh-CN" altLang="en-US" dirty="0"/>
              <a:t>的增大，概率值是趋近于</a:t>
            </a:r>
            <a:r>
              <a:rPr lang="en-US" altLang="zh-CN" dirty="0"/>
              <a:t>0.368</a:t>
            </a:r>
            <a:r>
              <a:rPr lang="zh-CN" altLang="en-US" dirty="0"/>
              <a:t>左右的。这是可以使用微积分方法证明的。</a:t>
            </a:r>
            <a:endParaRPr lang="en-US" altLang="zh-CN" dirty="0"/>
          </a:p>
          <a:p>
            <a:pPr>
              <a:lnSpc>
                <a:spcPct val="125000"/>
              </a:lnSpc>
              <a:buFont typeface="Wingdings" pitchFamily="2" charset="2"/>
              <a:buNone/>
            </a:pPr>
            <a:r>
              <a:rPr lang="zh-CN" altLang="en-US" b="0" dirty="0">
                <a:latin typeface="Times New Roman" pitchFamily="18" charset="0"/>
              </a:rPr>
              <a:t>在学习</a:t>
            </a:r>
            <a:r>
              <a:rPr lang="en-US" altLang="zh-CN" b="0" dirty="0">
                <a:latin typeface="Times New Roman" pitchFamily="18" charset="0"/>
              </a:rPr>
              <a:t>《</a:t>
            </a:r>
            <a:r>
              <a:rPr lang="zh-CN" altLang="en-US" b="0" dirty="0">
                <a:latin typeface="Times New Roman" pitchFamily="18" charset="0"/>
              </a:rPr>
              <a:t>高等数学</a:t>
            </a:r>
            <a:r>
              <a:rPr lang="en-US" altLang="zh-CN" b="0" dirty="0">
                <a:latin typeface="Times New Roman" pitchFamily="18" charset="0"/>
              </a:rPr>
              <a:t>》</a:t>
            </a:r>
            <a:r>
              <a:rPr lang="zh-CN" altLang="en-US" b="0" dirty="0">
                <a:latin typeface="Times New Roman" pitchFamily="18" charset="0"/>
              </a:rPr>
              <a:t>中“无穷级数”时知道，利用麦克劳林级数将函数</a:t>
            </a:r>
            <a:r>
              <a:rPr lang="en-US" altLang="zh-CN" b="0" i="1" dirty="0">
                <a:latin typeface="Times New Roman" pitchFamily="18" charset="0"/>
              </a:rPr>
              <a:t>e </a:t>
            </a:r>
            <a:r>
              <a:rPr lang="en-US" altLang="zh-CN" b="0" i="1" baseline="30000" dirty="0">
                <a:latin typeface="Times New Roman" pitchFamily="18" charset="0"/>
              </a:rPr>
              <a:t>x</a:t>
            </a:r>
            <a:r>
              <a:rPr lang="zh-CN" altLang="en-US" b="0" dirty="0">
                <a:latin typeface="Times New Roman" pitchFamily="18" charset="0"/>
              </a:rPr>
              <a:t>展开</a:t>
            </a:r>
            <a:r>
              <a:rPr lang="en-US" altLang="zh-CN" b="0" dirty="0">
                <a:latin typeface="Times New Roman" pitchFamily="18" charset="0"/>
              </a:rPr>
              <a:t>. </a:t>
            </a:r>
            <a:r>
              <a:rPr lang="zh-CN" altLang="en-US" b="0" dirty="0">
                <a:latin typeface="Times New Roman" pitchFamily="18" charset="0"/>
              </a:rPr>
              <a:t>在将</a:t>
            </a:r>
            <a:r>
              <a:rPr lang="en-US" altLang="zh-CN" b="0" dirty="0">
                <a:latin typeface="Times New Roman" pitchFamily="18" charset="0"/>
              </a:rPr>
              <a:t>x=-1</a:t>
            </a:r>
            <a:r>
              <a:rPr lang="zh-CN" altLang="en-US" b="0" dirty="0">
                <a:latin typeface="Times New Roman" pitchFamily="18" charset="0"/>
              </a:rPr>
              <a:t>代入，正好</a:t>
            </a:r>
            <a:r>
              <a:rPr lang="en-US" altLang="zh-CN" b="0" dirty="0">
                <a:latin typeface="Times New Roman" pitchFamily="18" charset="0"/>
              </a:rPr>
              <a:t>e-1=</a:t>
            </a:r>
            <a:r>
              <a:rPr lang="en-US" altLang="zh-CN" b="0" dirty="0" err="1">
                <a:latin typeface="Times New Roman" pitchFamily="18" charset="0"/>
              </a:rPr>
              <a:t>Dn</a:t>
            </a:r>
            <a:r>
              <a:rPr lang="en-US" altLang="zh-CN" b="0" dirty="0">
                <a:latin typeface="Times New Roman" pitchFamily="18" charset="0"/>
              </a:rPr>
              <a:t>/n</a:t>
            </a:r>
            <a:r>
              <a:rPr lang="zh-CN" altLang="en-US" b="0" dirty="0">
                <a:latin typeface="Times New Roman" pitchFamily="18" charset="0"/>
              </a:rPr>
              <a:t>！</a:t>
            </a:r>
            <a:endParaRPr lang="en-US" altLang="zh-CN" b="0" dirty="0">
              <a:latin typeface="Times New Roman" pitchFamily="18" charset="0"/>
            </a:endParaRPr>
          </a:p>
          <a:p>
            <a:pPr>
              <a:lnSpc>
                <a:spcPct val="125000"/>
              </a:lnSpc>
              <a:buFont typeface="Wingdings" pitchFamily="2" charset="2"/>
              <a:buNone/>
            </a:pPr>
            <a:r>
              <a:rPr lang="zh-CN" altLang="en-US" b="0" dirty="0">
                <a:latin typeface="Times New Roman" pitchFamily="18" charset="0"/>
              </a:rPr>
              <a:t>错位排列问题</a:t>
            </a:r>
            <a:r>
              <a:rPr lang="zh-CN" altLang="en-US" dirty="0"/>
              <a:t>最初用在古老的法国纸牌相遇游戏中，第二套牌与第一套牌位置相同的牌相同的话，得分</a:t>
            </a:r>
            <a:endParaRPr lang="en-US" altLang="zh-CN" dirty="0"/>
          </a:p>
          <a:p>
            <a:pPr eaLnBrk="1" hangingPunct="1"/>
            <a:r>
              <a:rPr lang="zh-CN" altLang="en-US" dirty="0">
                <a:solidFill>
                  <a:schemeClr val="tx2"/>
                </a:solidFill>
              </a:rPr>
              <a:t>没有一个人取回自己帽子的概率为</a:t>
            </a:r>
            <a:r>
              <a:rPr lang="en-US" altLang="zh-CN" dirty="0">
                <a:solidFill>
                  <a:schemeClr val="tx2"/>
                </a:solidFill>
              </a:rPr>
              <a:t>0.368</a:t>
            </a:r>
            <a:r>
              <a:rPr lang="zh-CN" altLang="en-US" dirty="0">
                <a:solidFill>
                  <a:schemeClr val="tx2"/>
                </a:solidFill>
              </a:rPr>
              <a:t>，而</a:t>
            </a:r>
            <a:r>
              <a:rPr lang="en-US" altLang="zh-CN" dirty="0">
                <a:solidFill>
                  <a:schemeClr val="tx2"/>
                </a:solidFill>
              </a:rPr>
              <a:t>0.632</a:t>
            </a:r>
            <a:r>
              <a:rPr lang="zh-CN" altLang="en-US" dirty="0">
                <a:solidFill>
                  <a:schemeClr val="tx2"/>
                </a:solidFill>
              </a:rPr>
              <a:t>的概率有人能拿到自己的帽子</a:t>
            </a:r>
            <a:endParaRPr lang="en-US" altLang="zh-CN" dirty="0">
              <a:solidFill>
                <a:schemeClr val="tx2"/>
              </a:solidFill>
            </a:endParaRPr>
          </a:p>
          <a:p>
            <a:pPr eaLnBrk="1" hangingPunct="1"/>
            <a:r>
              <a:rPr lang="zh-CN" altLang="en-US" dirty="0">
                <a:solidFill>
                  <a:schemeClr val="tx2"/>
                </a:solidFill>
              </a:rPr>
              <a:t>没有牌匹配的概率为</a:t>
            </a:r>
            <a:r>
              <a:rPr lang="en-US" altLang="zh-CN" dirty="0">
                <a:solidFill>
                  <a:schemeClr val="tx2"/>
                </a:solidFill>
              </a:rPr>
              <a:t>0.368</a:t>
            </a:r>
            <a:r>
              <a:rPr lang="zh-CN" altLang="en-US" dirty="0">
                <a:solidFill>
                  <a:schemeClr val="tx2"/>
                </a:solidFill>
              </a:rPr>
              <a:t>，而</a:t>
            </a:r>
            <a:r>
              <a:rPr lang="en-US" altLang="zh-CN" dirty="0">
                <a:solidFill>
                  <a:schemeClr val="tx2"/>
                </a:solidFill>
              </a:rPr>
              <a:t>0.632</a:t>
            </a:r>
            <a:r>
              <a:rPr lang="zh-CN" altLang="en-US" dirty="0">
                <a:solidFill>
                  <a:schemeClr val="tx2"/>
                </a:solidFill>
              </a:rPr>
              <a:t>的概率有牌匹配。</a:t>
            </a:r>
            <a:endParaRPr lang="en-US" altLang="zh-CN" dirty="0">
              <a:solidFill>
                <a:schemeClr val="tx2"/>
              </a:solidFill>
            </a:endParaRPr>
          </a:p>
          <a:p>
            <a:pPr eaLnBrk="1" hangingPunct="1"/>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34</a:t>
            </a:fld>
            <a:endParaRPr lang="zh-CN" altLang="en-US"/>
          </a:p>
        </p:txBody>
      </p:sp>
    </p:spTree>
    <p:extLst>
      <p:ext uri="{BB962C8B-B14F-4D97-AF65-F5344CB8AC3E}">
        <p14:creationId xmlns:p14="http://schemas.microsoft.com/office/powerpoint/2010/main" val="448791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由第一个性质可证明第</a:t>
            </a:r>
            <a:r>
              <a:rPr lang="en-US" altLang="zh-CN" dirty="0"/>
              <a:t>2</a:t>
            </a:r>
            <a:r>
              <a:rPr lang="zh-CN" altLang="en-US" dirty="0"/>
              <a:t>个性质。</a:t>
            </a:r>
            <a:endParaRPr lang="en-US" altLang="zh-CN" dirty="0"/>
          </a:p>
          <a:p>
            <a:pPr eaLnBrk="1" hangingPunct="1"/>
            <a:r>
              <a:rPr lang="zh-CN" altLang="en-US" dirty="0"/>
              <a:t>具体证明省略，大家可以验证</a:t>
            </a:r>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35</a:t>
            </a:fld>
            <a:endParaRPr lang="zh-CN" altLang="en-US"/>
          </a:p>
        </p:txBody>
      </p:sp>
    </p:spTree>
    <p:extLst>
      <p:ext uri="{BB962C8B-B14F-4D97-AF65-F5344CB8AC3E}">
        <p14:creationId xmlns:p14="http://schemas.microsoft.com/office/powerpoint/2010/main" val="589499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36</a:t>
            </a:fld>
            <a:endParaRPr lang="zh-CN" altLang="en-US"/>
          </a:p>
        </p:txBody>
      </p:sp>
    </p:spTree>
    <p:extLst>
      <p:ext uri="{BB962C8B-B14F-4D97-AF65-F5344CB8AC3E}">
        <p14:creationId xmlns:p14="http://schemas.microsoft.com/office/powerpoint/2010/main" val="363801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A0D270-02D1-4925-977E-6227A8601F28}" type="slidenum">
              <a:rPr lang="zh-CN" altLang="en-US" smtClean="0"/>
              <a:pPr/>
              <a:t>37</a:t>
            </a:fld>
            <a:endParaRPr lang="zh-CN" altLang="en-US"/>
          </a:p>
        </p:txBody>
      </p:sp>
    </p:spTree>
    <p:extLst>
      <p:ext uri="{BB962C8B-B14F-4D97-AF65-F5344CB8AC3E}">
        <p14:creationId xmlns:p14="http://schemas.microsoft.com/office/powerpoint/2010/main" val="976543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a:solidFill>
                <a:schemeClr val="tx2"/>
              </a:solidFill>
            </a:endParaRPr>
          </a:p>
        </p:txBody>
      </p:sp>
      <p:sp>
        <p:nvSpPr>
          <p:cNvPr id="1280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1444D8-8308-4ABE-A0E6-ABEFC4DB8BA5}" type="slidenum">
              <a:rPr lang="zh-CN" altLang="en-US" smtClean="0"/>
              <a:pPr/>
              <a:t>38</a:t>
            </a:fld>
            <a:endParaRPr lang="zh-CN" altLang="en-US"/>
          </a:p>
        </p:txBody>
      </p:sp>
    </p:spTree>
    <p:extLst>
      <p:ext uri="{BB962C8B-B14F-4D97-AF65-F5344CB8AC3E}">
        <p14:creationId xmlns:p14="http://schemas.microsoft.com/office/powerpoint/2010/main" val="1702896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a:solidFill>
                  <a:schemeClr val="tx2"/>
                </a:solidFill>
              </a:rPr>
              <a:t>生成函数在图像处理算法和信号处理上有应用</a:t>
            </a:r>
            <a:endParaRPr lang="en-US" altLang="zh-CN">
              <a:solidFill>
                <a:schemeClr val="tx2"/>
              </a:solidFill>
            </a:endParaRPr>
          </a:p>
        </p:txBody>
      </p:sp>
      <p:sp>
        <p:nvSpPr>
          <p:cNvPr id="1290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0E39073-D9A4-4252-B0C9-21E117BD4E53}" type="slidenum">
              <a:rPr lang="zh-CN" altLang="en-US" smtClean="0"/>
              <a:pPr/>
              <a:t>39</a:t>
            </a:fld>
            <a:endParaRPr lang="zh-CN" altLang="en-US"/>
          </a:p>
        </p:txBody>
      </p:sp>
    </p:spTree>
    <p:extLst>
      <p:ext uri="{BB962C8B-B14F-4D97-AF65-F5344CB8AC3E}">
        <p14:creationId xmlns:p14="http://schemas.microsoft.com/office/powerpoint/2010/main" val="348264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p:txBody>
          <a:bodyPr wrap="square" numCol="1" anchor="t" anchorCtr="0" compatLnSpc="1">
            <a:prstTxWarp prst="textNoShape">
              <a:avLst/>
            </a:prstTxWarp>
          </a:bodyPr>
          <a:lstStyle/>
          <a:p>
            <a:pPr eaLnBrk="1" hangingPunct="1">
              <a:defRPr/>
            </a:pPr>
            <a:r>
              <a:rPr lang="zh-CN" altLang="en-US" dirty="0"/>
              <a:t>先求出三个集合的元素数之和</a:t>
            </a:r>
            <a:r>
              <a:rPr lang="en-US" altLang="zh-CN" dirty="0">
                <a:solidFill>
                  <a:schemeClr val="tx2"/>
                </a:solidFill>
                <a:latin typeface="Times New Roman" pitchFamily="18" charset="0"/>
                <a:cs typeface="Times New Roman" pitchFamily="18" charset="0"/>
              </a:rPr>
              <a:t>|A|+|B|+|C|</a:t>
            </a:r>
            <a:r>
              <a:rPr lang="zh-CN" altLang="en-US" dirty="0">
                <a:solidFill>
                  <a:schemeClr val="tx2"/>
                </a:solidFill>
                <a:latin typeface="Times New Roman" pitchFamily="18" charset="0"/>
                <a:cs typeface="Times New Roman" pitchFamily="18" charset="0"/>
              </a:rPr>
              <a:t>，如此计算，哪些只出现在一个集合中的元素，比如出现在</a:t>
            </a:r>
            <a:r>
              <a:rPr lang="en-US" altLang="zh-CN" dirty="0">
                <a:solidFill>
                  <a:schemeClr val="tx2"/>
                </a:solidFill>
                <a:latin typeface="Times New Roman" pitchFamily="18" charset="0"/>
                <a:cs typeface="Times New Roman" pitchFamily="18" charset="0"/>
              </a:rPr>
              <a:t>A</a:t>
            </a:r>
            <a:r>
              <a:rPr lang="zh-CN" altLang="en-US" dirty="0">
                <a:solidFill>
                  <a:schemeClr val="tx2"/>
                </a:solidFill>
                <a:latin typeface="Times New Roman" pitchFamily="18" charset="0"/>
                <a:cs typeface="Times New Roman" pitchFamily="18" charset="0"/>
              </a:rPr>
              <a:t>，未出现在</a:t>
            </a:r>
            <a:r>
              <a:rPr lang="en-US" altLang="zh-CN" dirty="0">
                <a:solidFill>
                  <a:schemeClr val="tx2"/>
                </a:solidFill>
                <a:latin typeface="Times New Roman" pitchFamily="18" charset="0"/>
                <a:cs typeface="Times New Roman" pitchFamily="18" charset="0"/>
              </a:rPr>
              <a:t>B</a:t>
            </a:r>
            <a:r>
              <a:rPr lang="zh-CN" altLang="en-US" dirty="0">
                <a:solidFill>
                  <a:schemeClr val="tx2"/>
                </a:solidFill>
                <a:latin typeface="Times New Roman" pitchFamily="18" charset="0"/>
                <a:cs typeface="Times New Roman" pitchFamily="18" charset="0"/>
              </a:rPr>
              <a:t>和</a:t>
            </a:r>
            <a:r>
              <a:rPr lang="en-US" altLang="zh-CN" dirty="0">
                <a:solidFill>
                  <a:schemeClr val="tx2"/>
                </a:solidFill>
                <a:latin typeface="Times New Roman" pitchFamily="18" charset="0"/>
                <a:cs typeface="Times New Roman" pitchFamily="18" charset="0"/>
              </a:rPr>
              <a:t>C</a:t>
            </a:r>
            <a:r>
              <a:rPr lang="zh-CN" altLang="en-US" dirty="0">
                <a:solidFill>
                  <a:schemeClr val="tx2"/>
                </a:solidFill>
                <a:latin typeface="Times New Roman" pitchFamily="18" charset="0"/>
                <a:cs typeface="Times New Roman" pitchFamily="18" charset="0"/>
              </a:rPr>
              <a:t>的，就只被计数了一次，而恰出现在两个集合的元素，就被计数两次，而三个集合都出现了的元素，则被计数三次；为了不被重复计数，因此这里再在</a:t>
            </a:r>
            <a:r>
              <a:rPr lang="zh-CN" altLang="en-US" dirty="0"/>
              <a:t>三个集合的元素数直接求和</a:t>
            </a:r>
            <a:r>
              <a:rPr lang="en-US" altLang="zh-CN" dirty="0">
                <a:solidFill>
                  <a:schemeClr val="tx2"/>
                </a:solidFill>
                <a:latin typeface="Times New Roman" pitchFamily="18" charset="0"/>
                <a:cs typeface="Times New Roman" pitchFamily="18" charset="0"/>
              </a:rPr>
              <a:t>|A|+|B|+|C|</a:t>
            </a:r>
            <a:r>
              <a:rPr lang="zh-CN" altLang="en-US" dirty="0">
                <a:solidFill>
                  <a:schemeClr val="tx2"/>
                </a:solidFill>
                <a:latin typeface="Times New Roman" pitchFamily="18" charset="0"/>
                <a:cs typeface="Times New Roman" pitchFamily="18" charset="0"/>
              </a:rPr>
              <a:t>的基础上，减去</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|A∩B|</a:t>
            </a: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|A∩C|</a:t>
            </a:r>
            <a:r>
              <a:rPr lang="zh-CN" altLang="en-US" dirty="0">
                <a:solidFill>
                  <a:srgbClr val="C00000"/>
                </a:solidFill>
                <a:effectLst>
                  <a:outerShdw blurRad="38100" dist="38100" dir="2700000" algn="tl">
                    <a:srgbClr val="000000">
                      <a:alpha val="43137"/>
                    </a:srgbClr>
                  </a:outerShdw>
                </a:effectLst>
              </a:rPr>
              <a:t>、</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|B∩C|</a:t>
            </a: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，这样恰好出现在两个集合的元素就只被计数一次，而</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3</a:t>
            </a: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个集合都出现了的元素因为这个减法，</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3</a:t>
            </a: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次计数将都被减去，所以被计数</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0</a:t>
            </a: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次；为了不漏掉这部分元素，因此我们计数时还需把它们加上，即计算三个集合交集的元素个数</a:t>
            </a:r>
            <a:endPar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p>
            <a:pPr eaLnBrk="1" hangingPunct="1">
              <a:defRPr/>
            </a:pP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这样我们就得出了三个集合并集元素数的计算方法</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，利用它我们可以解决一些稍微复杂点的计数问题</a:t>
            </a:r>
            <a:endParaRPr lang="zh-CN" altLang="en-US" dirty="0">
              <a:solidFill>
                <a:srgbClr val="C00000"/>
              </a:solidFill>
              <a:effectLst>
                <a:outerShdw blurRad="38100" dist="38100" dir="2700000" algn="tl">
                  <a:srgbClr val="000000">
                    <a:alpha val="43137"/>
                  </a:srgbClr>
                </a:outerShdw>
              </a:effectLst>
            </a:endParaRPr>
          </a:p>
          <a:p>
            <a:pPr eaLnBrk="1" hangingPunct="1">
              <a:defRPr/>
            </a:pPr>
            <a:endParaRPr lang="zh-CN" altLang="en-US" dirty="0">
              <a:solidFill>
                <a:srgbClr val="C00000"/>
              </a:solidFill>
              <a:effectLst>
                <a:outerShdw blurRad="38100" dist="38100" dir="2700000" algn="tl">
                  <a:srgbClr val="000000">
                    <a:alpha val="43137"/>
                  </a:srgbClr>
                </a:outerShdw>
              </a:effectLst>
            </a:endParaRPr>
          </a:p>
          <a:p>
            <a:pPr eaLnBrk="1" hangingPunct="1">
              <a:defRPr/>
            </a:pPr>
            <a:endParaRPr lang="zh-CN" altLang="en-US" dirty="0">
              <a:solidFill>
                <a:schemeClr val="tx2"/>
              </a:solidFill>
            </a:endParaRPr>
          </a:p>
        </p:txBody>
      </p:sp>
      <p:sp>
        <p:nvSpPr>
          <p:cNvPr id="1085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1417E4E-5031-4ACF-9EE5-E80831417D7F}" type="slidenum">
              <a:rPr lang="zh-CN" altLang="en-US" smtClean="0"/>
              <a:pPr/>
              <a:t>4</a:t>
            </a:fld>
            <a:endParaRPr lang="zh-CN" altLang="en-US"/>
          </a:p>
        </p:txBody>
      </p:sp>
    </p:spTree>
    <p:extLst>
      <p:ext uri="{BB962C8B-B14F-4D97-AF65-F5344CB8AC3E}">
        <p14:creationId xmlns:p14="http://schemas.microsoft.com/office/powerpoint/2010/main" val="617684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a:solidFill>
                  <a:schemeClr val="tx2"/>
                </a:solidFill>
              </a:rPr>
              <a:t>生成函数在图像处理算法和信号处理上有应用</a:t>
            </a:r>
            <a:endParaRPr lang="en-US" altLang="zh-CN">
              <a:solidFill>
                <a:schemeClr val="tx2"/>
              </a:solidFill>
            </a:endParaRPr>
          </a:p>
        </p:txBody>
      </p:sp>
      <p:sp>
        <p:nvSpPr>
          <p:cNvPr id="1290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0E39073-D9A4-4252-B0C9-21E117BD4E53}" type="slidenum">
              <a:rPr lang="zh-CN" altLang="en-US" smtClean="0"/>
              <a:pPr/>
              <a:t>40</a:t>
            </a:fld>
            <a:endParaRPr lang="zh-CN" altLang="en-US"/>
          </a:p>
        </p:txBody>
      </p:sp>
    </p:spTree>
    <p:extLst>
      <p:ext uri="{BB962C8B-B14F-4D97-AF65-F5344CB8AC3E}">
        <p14:creationId xmlns:p14="http://schemas.microsoft.com/office/powerpoint/2010/main" val="180326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a:solidFill>
                <a:schemeClr val="tx2"/>
              </a:solidFill>
            </a:endParaRPr>
          </a:p>
        </p:txBody>
      </p:sp>
      <p:sp>
        <p:nvSpPr>
          <p:cNvPr id="1095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01C8B-C7C8-443A-827A-ABE1420C7944}" type="slidenum">
              <a:rPr lang="zh-CN" altLang="en-US" smtClean="0"/>
              <a:pPr/>
              <a:t>5</a:t>
            </a:fld>
            <a:endParaRPr lang="zh-CN" altLang="en-US"/>
          </a:p>
        </p:txBody>
      </p:sp>
    </p:spTree>
    <p:extLst>
      <p:ext uri="{BB962C8B-B14F-4D97-AF65-F5344CB8AC3E}">
        <p14:creationId xmlns:p14="http://schemas.microsoft.com/office/powerpoint/2010/main" val="1799838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a:solidFill>
                <a:schemeClr val="tx2"/>
              </a:solidFill>
            </a:endParaRPr>
          </a:p>
        </p:txBody>
      </p:sp>
      <p:sp>
        <p:nvSpPr>
          <p:cNvPr id="1095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01C8B-C7C8-443A-827A-ABE1420C7944}" type="slidenum">
              <a:rPr lang="zh-CN" altLang="en-US" smtClean="0"/>
              <a:pPr/>
              <a:t>6</a:t>
            </a:fld>
            <a:endParaRPr lang="zh-CN" altLang="en-US"/>
          </a:p>
        </p:txBody>
      </p:sp>
    </p:spTree>
    <p:extLst>
      <p:ext uri="{BB962C8B-B14F-4D97-AF65-F5344CB8AC3E}">
        <p14:creationId xmlns:p14="http://schemas.microsoft.com/office/powerpoint/2010/main" val="726731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solidFill>
                  <a:schemeClr val="tx2"/>
                </a:solidFill>
              </a:rPr>
              <a:t>可以证明这个公式的右端一共有</a:t>
            </a:r>
            <a:r>
              <a:rPr lang="en-US" altLang="zh-CN" dirty="0">
                <a:solidFill>
                  <a:schemeClr val="tx2"/>
                </a:solidFill>
              </a:rPr>
              <a:t>2^n-1</a:t>
            </a:r>
            <a:r>
              <a:rPr lang="zh-CN" altLang="en-US" dirty="0">
                <a:solidFill>
                  <a:schemeClr val="tx2"/>
                </a:solidFill>
              </a:rPr>
              <a:t>项</a:t>
            </a:r>
            <a:r>
              <a:rPr lang="en-US" altLang="zh-CN" dirty="0">
                <a:solidFill>
                  <a:schemeClr val="tx2"/>
                </a:solidFill>
              </a:rPr>
              <a:t>,</a:t>
            </a:r>
            <a:r>
              <a:rPr lang="zh-CN" altLang="en-US" dirty="0">
                <a:solidFill>
                  <a:schemeClr val="tx2"/>
                </a:solidFill>
              </a:rPr>
              <a:t>可以验证如</a:t>
            </a:r>
            <a:r>
              <a:rPr lang="en-US" altLang="zh-CN" dirty="0">
                <a:solidFill>
                  <a:schemeClr val="tx2"/>
                </a:solidFill>
              </a:rPr>
              <a:t>n=3</a:t>
            </a:r>
            <a:r>
              <a:rPr lang="zh-CN" altLang="en-US" dirty="0">
                <a:solidFill>
                  <a:schemeClr val="tx2"/>
                </a:solidFill>
              </a:rPr>
              <a:t>，共有</a:t>
            </a:r>
            <a:r>
              <a:rPr lang="en-US" altLang="zh-CN" dirty="0">
                <a:solidFill>
                  <a:schemeClr val="tx2"/>
                </a:solidFill>
              </a:rPr>
              <a:t>7</a:t>
            </a:r>
            <a:r>
              <a:rPr lang="zh-CN" altLang="en-US" dirty="0">
                <a:solidFill>
                  <a:schemeClr val="tx2"/>
                </a:solidFill>
              </a:rPr>
              <a:t>项。正确，</a:t>
            </a:r>
            <a:endParaRPr lang="en-US" altLang="zh-CN" dirty="0">
              <a:solidFill>
                <a:schemeClr val="tx2"/>
              </a:solidFill>
            </a:endParaRPr>
          </a:p>
          <a:p>
            <a:pPr eaLnBrk="1" hangingPunct="1"/>
            <a:r>
              <a:rPr lang="zh-CN" altLang="en-US" dirty="0">
                <a:solidFill>
                  <a:schemeClr val="tx2"/>
                </a:solidFill>
              </a:rPr>
              <a:t>那么</a:t>
            </a:r>
            <a:r>
              <a:rPr lang="en-US" altLang="zh-CN" dirty="0">
                <a:solidFill>
                  <a:schemeClr val="tx2"/>
                </a:solidFill>
              </a:rPr>
              <a:t>n=4</a:t>
            </a:r>
            <a:r>
              <a:rPr lang="zh-CN" altLang="en-US" dirty="0">
                <a:solidFill>
                  <a:schemeClr val="tx2"/>
                </a:solidFill>
              </a:rPr>
              <a:t>呢？我们来推导一下。</a:t>
            </a:r>
            <a:endParaRPr lang="en-US" altLang="zh-CN" dirty="0">
              <a:solidFill>
                <a:schemeClr val="tx2"/>
              </a:solidFill>
            </a:endParaRPr>
          </a:p>
        </p:txBody>
      </p:sp>
      <p:sp>
        <p:nvSpPr>
          <p:cNvPr id="1105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2D5F06-6A70-435E-B2AE-8883E8A96BA9}" type="slidenum">
              <a:rPr lang="zh-CN" altLang="en-US" smtClean="0"/>
              <a:pPr/>
              <a:t>7</a:t>
            </a:fld>
            <a:endParaRPr lang="zh-CN" altLang="en-US"/>
          </a:p>
        </p:txBody>
      </p:sp>
    </p:spTree>
    <p:extLst>
      <p:ext uri="{BB962C8B-B14F-4D97-AF65-F5344CB8AC3E}">
        <p14:creationId xmlns:p14="http://schemas.microsoft.com/office/powerpoint/2010/main" val="1783968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a:solidFill>
                  <a:schemeClr val="tx2"/>
                </a:solidFill>
              </a:rPr>
              <a:t>可以证明这个公式的右端一共有</a:t>
            </a:r>
            <a:r>
              <a:rPr lang="en-US" altLang="zh-CN">
                <a:solidFill>
                  <a:schemeClr val="tx2"/>
                </a:solidFill>
              </a:rPr>
              <a:t>2^n-1</a:t>
            </a:r>
            <a:r>
              <a:rPr lang="zh-CN" altLang="en-US">
                <a:solidFill>
                  <a:schemeClr val="tx2"/>
                </a:solidFill>
              </a:rPr>
              <a:t>项</a:t>
            </a:r>
            <a:r>
              <a:rPr lang="en-US" altLang="zh-CN">
                <a:solidFill>
                  <a:schemeClr val="tx2"/>
                </a:solidFill>
              </a:rPr>
              <a:t>,</a:t>
            </a:r>
            <a:r>
              <a:rPr lang="zh-CN" altLang="en-US">
                <a:solidFill>
                  <a:schemeClr val="tx2"/>
                </a:solidFill>
              </a:rPr>
              <a:t>可以验证如</a:t>
            </a:r>
            <a:r>
              <a:rPr lang="en-US" altLang="zh-CN">
                <a:solidFill>
                  <a:schemeClr val="tx2"/>
                </a:solidFill>
              </a:rPr>
              <a:t>n=3</a:t>
            </a:r>
            <a:r>
              <a:rPr lang="zh-CN" altLang="en-US">
                <a:solidFill>
                  <a:schemeClr val="tx2"/>
                </a:solidFill>
              </a:rPr>
              <a:t>，共有</a:t>
            </a:r>
            <a:r>
              <a:rPr lang="en-US" altLang="zh-CN">
                <a:solidFill>
                  <a:schemeClr val="tx2"/>
                </a:solidFill>
              </a:rPr>
              <a:t>7</a:t>
            </a:r>
            <a:r>
              <a:rPr lang="zh-CN" altLang="en-US">
                <a:solidFill>
                  <a:schemeClr val="tx2"/>
                </a:solidFill>
              </a:rPr>
              <a:t>项。正确，</a:t>
            </a:r>
            <a:endParaRPr lang="en-US" altLang="zh-CN">
              <a:solidFill>
                <a:schemeClr val="tx2"/>
              </a:solidFill>
            </a:endParaRPr>
          </a:p>
          <a:p>
            <a:pPr eaLnBrk="1" hangingPunct="1"/>
            <a:r>
              <a:rPr lang="zh-CN" altLang="en-US">
                <a:solidFill>
                  <a:schemeClr val="tx2"/>
                </a:solidFill>
              </a:rPr>
              <a:t>那么</a:t>
            </a:r>
            <a:r>
              <a:rPr lang="en-US" altLang="zh-CN">
                <a:solidFill>
                  <a:schemeClr val="tx2"/>
                </a:solidFill>
              </a:rPr>
              <a:t>n=4</a:t>
            </a:r>
            <a:r>
              <a:rPr lang="zh-CN" altLang="en-US">
                <a:solidFill>
                  <a:schemeClr val="tx2"/>
                </a:solidFill>
              </a:rPr>
              <a:t>呢？我们来推导一下。</a:t>
            </a:r>
            <a:endParaRPr lang="en-US" altLang="zh-CN">
              <a:solidFill>
                <a:schemeClr val="tx2"/>
              </a:solidFill>
            </a:endParaRPr>
          </a:p>
          <a:p>
            <a:pPr eaLnBrk="1" hangingPunct="1"/>
            <a:r>
              <a:rPr lang="en-US" altLang="zh-CN">
                <a:solidFill>
                  <a:schemeClr val="tx2"/>
                </a:solidFill>
              </a:rPr>
              <a:t>…</a:t>
            </a:r>
          </a:p>
          <a:p>
            <a:pPr eaLnBrk="1" hangingPunct="1"/>
            <a:r>
              <a:rPr lang="zh-CN" altLang="en-US">
                <a:solidFill>
                  <a:schemeClr val="tx2"/>
                </a:solidFill>
              </a:rPr>
              <a:t>共有</a:t>
            </a:r>
            <a:r>
              <a:rPr lang="en-US" altLang="zh-CN">
                <a:solidFill>
                  <a:schemeClr val="tx2"/>
                </a:solidFill>
              </a:rPr>
              <a:t>4+6+4+1=15=2^4-1</a:t>
            </a:r>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DA1D95-869E-4FDC-B43B-1826A28FC949}" type="slidenum">
              <a:rPr lang="zh-CN" altLang="en-US" smtClean="0"/>
              <a:pPr/>
              <a:t>8</a:t>
            </a:fld>
            <a:endParaRPr lang="zh-CN" altLang="en-US"/>
          </a:p>
        </p:txBody>
      </p:sp>
    </p:spTree>
    <p:extLst>
      <p:ext uri="{BB962C8B-B14F-4D97-AF65-F5344CB8AC3E}">
        <p14:creationId xmlns:p14="http://schemas.microsoft.com/office/powerpoint/2010/main" val="294385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CN" dirty="0">
              <a:solidFill>
                <a:schemeClr val="tx2"/>
              </a:solidFill>
            </a:endParaRPr>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DA1D95-869E-4FDC-B43B-1826A28FC949}" type="slidenum">
              <a:rPr lang="zh-CN" altLang="en-US" smtClean="0"/>
              <a:pPr/>
              <a:t>9</a:t>
            </a:fld>
            <a:endParaRPr lang="zh-CN" altLang="en-US"/>
          </a:p>
        </p:txBody>
      </p:sp>
    </p:spTree>
    <p:extLst>
      <p:ext uri="{BB962C8B-B14F-4D97-AF65-F5344CB8AC3E}">
        <p14:creationId xmlns:p14="http://schemas.microsoft.com/office/powerpoint/2010/main" val="201515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서식1"/>
          <p:cNvPicPr>
            <a:picLocks noChangeArrowheads="1"/>
          </p:cNvPicPr>
          <p:nvPr/>
        </p:nvPicPr>
        <p:blipFill>
          <a:blip r:embed="rId2"/>
          <a:srcRect/>
          <a:stretch>
            <a:fillRect/>
          </a:stretch>
        </p:blipFill>
        <p:spPr bwMode="auto">
          <a:xfrm>
            <a:off x="1" y="1"/>
            <a:ext cx="12204700" cy="6873875"/>
          </a:xfrm>
          <a:prstGeom prst="rect">
            <a:avLst/>
          </a:prstGeom>
          <a:noFill/>
          <a:ln w="9525">
            <a:noFill/>
            <a:miter lim="800000"/>
            <a:headEnd/>
            <a:tailEnd/>
          </a:ln>
        </p:spPr>
      </p:pic>
      <p:sp>
        <p:nvSpPr>
          <p:cNvPr id="231427" name="Rectangle 3"/>
          <p:cNvSpPr>
            <a:spLocks noGrp="1" noChangeArrowheads="1"/>
          </p:cNvSpPr>
          <p:nvPr>
            <p:ph type="ctrTitle"/>
          </p:nvPr>
        </p:nvSpPr>
        <p:spPr>
          <a:xfrm>
            <a:off x="0" y="1752600"/>
            <a:ext cx="12192000" cy="990600"/>
          </a:xfrm>
        </p:spPr>
        <p:txBody>
          <a:bodyPr/>
          <a:lstStyle>
            <a:lvl1pPr algn="ctr">
              <a:defRPr sz="5000">
                <a:solidFill>
                  <a:srgbClr val="000099"/>
                </a:solidFill>
              </a:defRPr>
            </a:lvl1pPr>
          </a:lstStyle>
          <a:p>
            <a:endParaRPr lang="zh-CN" altLang="en-US"/>
          </a:p>
        </p:txBody>
      </p:sp>
      <p:sp>
        <p:nvSpPr>
          <p:cNvPr id="231428" name="Rectangle 4"/>
          <p:cNvSpPr>
            <a:spLocks noGrp="1" noChangeArrowheads="1"/>
          </p:cNvSpPr>
          <p:nvPr>
            <p:ph type="subTitle" idx="1"/>
          </p:nvPr>
        </p:nvSpPr>
        <p:spPr>
          <a:xfrm>
            <a:off x="0" y="2819400"/>
            <a:ext cx="12192000" cy="609600"/>
          </a:xfrm>
        </p:spPr>
        <p:txBody>
          <a:bodyPr/>
          <a:lstStyle>
            <a:lvl1pPr marL="0" indent="0" algn="ctr">
              <a:buFont typeface="Wingdings" pitchFamily="2" charset="2"/>
              <a:buNone/>
              <a:defRPr sz="3300">
                <a:solidFill>
                  <a:srgbClr val="99CCFF"/>
                </a:solidFill>
              </a:defRPr>
            </a:lvl1pPr>
          </a:lstStyle>
          <a:p>
            <a:endParaRPr lang="zh-CN" altLang="en-US"/>
          </a:p>
        </p:txBody>
      </p:sp>
      <p:sp>
        <p:nvSpPr>
          <p:cNvPr id="5" name="Rectangle 5"/>
          <p:cNvSpPr>
            <a:spLocks noGrp="1" noChangeArrowheads="1"/>
          </p:cNvSpPr>
          <p:nvPr>
            <p:ph type="dt" sz="half" idx="10"/>
          </p:nvPr>
        </p:nvSpPr>
        <p:spPr/>
        <p:txBody>
          <a:bodyPr/>
          <a:lstStyle>
            <a:lvl1pPr>
              <a:defRPr>
                <a:solidFill>
                  <a:schemeClr val="bg1"/>
                </a:solidFill>
                <a:latin typeface="+mn-lt"/>
              </a:defRPr>
            </a:lvl1pPr>
          </a:lstStyle>
          <a:p>
            <a:pPr>
              <a:defRPr/>
            </a:pPr>
            <a:endParaRPr lang="en-US" altLang="ko-KR"/>
          </a:p>
        </p:txBody>
      </p:sp>
      <p:sp>
        <p:nvSpPr>
          <p:cNvPr id="6" name="Rectangle 6"/>
          <p:cNvSpPr>
            <a:spLocks noGrp="1" noChangeArrowheads="1"/>
          </p:cNvSpPr>
          <p:nvPr>
            <p:ph type="ftr" sz="quarter" idx="11"/>
          </p:nvPr>
        </p:nvSpPr>
        <p:spPr/>
        <p:txBody>
          <a:bodyPr/>
          <a:lstStyle>
            <a:lvl1pPr>
              <a:defRPr>
                <a:solidFill>
                  <a:schemeClr val="bg1"/>
                </a:solidFill>
              </a:defRPr>
            </a:lvl1pPr>
          </a:lstStyle>
          <a:p>
            <a:pPr>
              <a:defRPr/>
            </a:pPr>
            <a:endParaRPr lang="en-US" altLang="ko-KR"/>
          </a:p>
        </p:txBody>
      </p:sp>
      <p:sp>
        <p:nvSpPr>
          <p:cNvPr id="7" name="Rectangle 7"/>
          <p:cNvSpPr>
            <a:spLocks noGrp="1" noChangeArrowheads="1"/>
          </p:cNvSpPr>
          <p:nvPr>
            <p:ph type="sldNum" sz="quarter" idx="12"/>
          </p:nvPr>
        </p:nvSpPr>
        <p:spPr/>
        <p:txBody>
          <a:bodyPr/>
          <a:lstStyle>
            <a:lvl1pPr>
              <a:defRPr>
                <a:solidFill>
                  <a:schemeClr val="bg1"/>
                </a:solidFill>
              </a:defRPr>
            </a:lvl1pPr>
          </a:lstStyle>
          <a:p>
            <a:pPr>
              <a:defRPr/>
            </a:pPr>
            <a:fld id="{BAE5D051-F711-4249-8D8A-947378E98D92}" type="slidenum">
              <a:rPr lang="en-US" altLang="ko-KR"/>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CFDBFC82-D9D5-402B-95B4-D327A2973004}"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92634" y="228600"/>
            <a:ext cx="26797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49300" y="228600"/>
            <a:ext cx="7840133"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0393E31C-6A0A-4EE7-A2FD-BBABB3488321}" type="slidenum">
              <a:rPr lang="en-US" altLang="ko-KR"/>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49301" y="228600"/>
            <a:ext cx="10723033"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36190670-90EC-45CC-BAB8-C52D1887425E}"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8251AA7D-2381-437B-8A47-6BBEBDA8B8EA}" type="slidenum">
              <a:rPr lang="en-US" altLang="ko-KR"/>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F1352ECA-D940-4A17-BBF4-24D1EA5D0F4F}" type="slidenum">
              <a:rPr lang="en-US" altLang="ko-KR"/>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49300" y="1295400"/>
            <a:ext cx="5257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0300" y="1295400"/>
            <a:ext cx="5259917"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E4143A6B-C9DF-406F-9DF6-61BA9B4AB3E6}"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ln/>
        </p:spPr>
        <p:txBody>
          <a:bodyPr/>
          <a:lstStyle>
            <a:lvl1pPr>
              <a:defRPr/>
            </a:lvl1pPr>
          </a:lstStyle>
          <a:p>
            <a:pPr>
              <a:defRPr/>
            </a:pPr>
            <a:fld id="{7DEB41B2-A834-4711-B16E-B10950DA8A18}" type="slidenum">
              <a:rPr lang="en-US" altLang="ko-KR"/>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78ED9CBC-67F2-463F-877A-AB593A1A8052}" type="slidenum">
              <a:rPr lang="en-US" altLang="ko-KR"/>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7"/>
          <p:cNvSpPr>
            <a:spLocks noGrp="1" noChangeArrowheads="1"/>
          </p:cNvSpPr>
          <p:nvPr>
            <p:ph type="sldNum" sz="quarter" idx="12"/>
          </p:nvPr>
        </p:nvSpPr>
        <p:spPr>
          <a:ln/>
        </p:spPr>
        <p:txBody>
          <a:bodyPr/>
          <a:lstStyle>
            <a:lvl1pPr>
              <a:defRPr/>
            </a:lvl1pPr>
          </a:lstStyle>
          <a:p>
            <a:pPr>
              <a:defRPr/>
            </a:pPr>
            <a:fld id="{2EFA43EE-0C06-4756-A86A-56A116CC97CD}" type="slidenum">
              <a:rPr lang="en-US" altLang="ko-KR"/>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A628BFC1-739C-4294-AC90-8DBB1764A595}" type="slidenum">
              <a:rPr lang="en-US" altLang="ko-KR"/>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C0F3E26D-6387-4EE7-A7F8-721C96BA045C}"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746" name="Picture 2" descr="서식1-1"/>
          <p:cNvPicPr>
            <a:picLocks noChangeArrowheads="1"/>
          </p:cNvPicPr>
          <p:nvPr/>
        </p:nvPicPr>
        <p:blipFill>
          <a:blip r:embed="rId14"/>
          <a:srcRect/>
          <a:stretch>
            <a:fillRect/>
          </a:stretch>
        </p:blipFill>
        <p:spPr bwMode="auto">
          <a:xfrm>
            <a:off x="1" y="1"/>
            <a:ext cx="12204700" cy="6873875"/>
          </a:xfrm>
          <a:prstGeom prst="rect">
            <a:avLst/>
          </a:prstGeom>
          <a:noFill/>
          <a:ln w="9525">
            <a:noFill/>
            <a:miter lim="800000"/>
            <a:headEnd/>
            <a:tailEnd/>
          </a:ln>
        </p:spPr>
      </p:pic>
      <p:sp>
        <p:nvSpPr>
          <p:cNvPr id="31747" name="Rectangle 3"/>
          <p:cNvSpPr>
            <a:spLocks noGrp="1" noChangeArrowheads="1"/>
          </p:cNvSpPr>
          <p:nvPr>
            <p:ph type="title"/>
          </p:nvPr>
        </p:nvSpPr>
        <p:spPr bwMode="auto">
          <a:xfrm>
            <a:off x="749301" y="228600"/>
            <a:ext cx="10723033"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zh-CN"/>
              <a:t> </a:t>
            </a:r>
            <a:endParaRPr lang="en-US" altLang="ko-KR"/>
          </a:p>
        </p:txBody>
      </p:sp>
      <p:sp>
        <p:nvSpPr>
          <p:cNvPr id="31748" name="Rectangle 4"/>
          <p:cNvSpPr>
            <a:spLocks noGrp="1" noChangeArrowheads="1"/>
          </p:cNvSpPr>
          <p:nvPr>
            <p:ph type="body" idx="1"/>
          </p:nvPr>
        </p:nvSpPr>
        <p:spPr bwMode="auto">
          <a:xfrm>
            <a:off x="749300" y="1295400"/>
            <a:ext cx="1072091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zh-CN"/>
              <a:t> </a:t>
            </a:r>
            <a:endParaRPr lang="en-US" altLang="ko-KR"/>
          </a:p>
          <a:p>
            <a:pPr lvl="1"/>
            <a:r>
              <a:rPr lang="ko-KR" altLang="zh-CN"/>
              <a:t> </a:t>
            </a:r>
            <a:endParaRPr lang="en-US" altLang="ko-KR"/>
          </a:p>
          <a:p>
            <a:pPr lvl="2"/>
            <a:r>
              <a:rPr lang="ko-KR" altLang="zh-CN"/>
              <a:t> </a:t>
            </a:r>
            <a:endParaRPr lang="en-US" altLang="ko-KR"/>
          </a:p>
          <a:p>
            <a:pPr lvl="3"/>
            <a:r>
              <a:rPr lang="ko-KR" altLang="zh-CN"/>
              <a:t> </a:t>
            </a:r>
            <a:endParaRPr lang="en-US" altLang="ko-KR"/>
          </a:p>
          <a:p>
            <a:pPr lvl="4"/>
            <a:r>
              <a:rPr lang="ko-KR" altLang="zh-CN"/>
              <a:t> </a:t>
            </a:r>
            <a:endParaRPr lang="en-US" altLang="ko-KR"/>
          </a:p>
        </p:txBody>
      </p:sp>
      <p:sp>
        <p:nvSpPr>
          <p:cNvPr id="230405" name="Rectangle 5"/>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400" i="0">
                <a:latin typeface="华文中宋" pitchFamily="2" charset="-122"/>
                <a:ea typeface="华文中宋" pitchFamily="2" charset="-122"/>
              </a:defRPr>
            </a:lvl1pPr>
          </a:lstStyle>
          <a:p>
            <a:pPr>
              <a:defRPr/>
            </a:pPr>
            <a:endParaRPr lang="en-US" altLang="ko-KR"/>
          </a:p>
        </p:txBody>
      </p:sp>
      <p:sp>
        <p:nvSpPr>
          <p:cNvPr id="230406" name="Rectangle 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latinLnBrk="1">
              <a:defRPr sz="1400" i="0">
                <a:ea typeface="华文中宋" pitchFamily="2" charset="-122"/>
              </a:defRPr>
            </a:lvl1pPr>
          </a:lstStyle>
          <a:p>
            <a:pPr>
              <a:defRPr/>
            </a:pPr>
            <a:endParaRPr lang="en-US" altLang="ko-KR"/>
          </a:p>
        </p:txBody>
      </p:sp>
      <p:sp>
        <p:nvSpPr>
          <p:cNvPr id="230407" name="Rectangle 7"/>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400" i="0">
                <a:ea typeface="华文中宋" pitchFamily="2" charset="-122"/>
              </a:defRPr>
            </a:lvl1pPr>
          </a:lstStyle>
          <a:p>
            <a:pPr>
              <a:defRPr/>
            </a:pPr>
            <a:fld id="{206A25F1-8737-4264-8837-FF785B5A2548}" type="slidenum">
              <a:rPr lang="en-US" altLang="ko-KR"/>
              <a:pPr>
                <a:defRPr/>
              </a:pPr>
              <a:t>‹#›</a:t>
            </a:fld>
            <a:endParaRPr lang="en-US" altLang="ko-KR"/>
          </a:p>
        </p:txBody>
      </p:sp>
      <p:pic>
        <p:nvPicPr>
          <p:cNvPr id="31752" name="Picture 8" descr="swpu"/>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8536517" y="6350000"/>
            <a:ext cx="3655483" cy="522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95" r:id="rId1"/>
    <p:sldLayoutId id="2147483894" r:id="rId2"/>
    <p:sldLayoutId id="2147483893" r:id="rId3"/>
    <p:sldLayoutId id="2147483892" r:id="rId4"/>
    <p:sldLayoutId id="2147483891" r:id="rId5"/>
    <p:sldLayoutId id="2147483890" r:id="rId6"/>
    <p:sldLayoutId id="2147483889" r:id="rId7"/>
    <p:sldLayoutId id="2147483888" r:id="rId8"/>
    <p:sldLayoutId id="2147483887" r:id="rId9"/>
    <p:sldLayoutId id="2147483886" r:id="rId10"/>
    <p:sldLayoutId id="2147483885" r:id="rId11"/>
    <p:sldLayoutId id="2147483884" r:id="rId12"/>
  </p:sldLayoutIdLst>
  <p:txStyles>
    <p:titleStyle>
      <a:lvl1pPr algn="l" rtl="0" eaLnBrk="0" fontAlgn="base" hangingPunct="0">
        <a:spcBef>
          <a:spcPct val="0"/>
        </a:spcBef>
        <a:spcAft>
          <a:spcPct val="0"/>
        </a:spcAft>
        <a:defRPr kumimoji="1" sz="3800">
          <a:solidFill>
            <a:schemeClr val="bg1"/>
          </a:solidFill>
          <a:latin typeface="+mj-lt"/>
          <a:ea typeface="+mj-ea"/>
          <a:cs typeface="+mj-cs"/>
        </a:defRPr>
      </a:lvl1pPr>
      <a:lvl2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2pPr>
      <a:lvl3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3pPr>
      <a:lvl4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4pPr>
      <a:lvl5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5pPr>
      <a:lvl6pPr marL="4572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6pPr>
      <a:lvl7pPr marL="9144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7pPr>
      <a:lvl8pPr marL="13716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8pPr>
      <a:lvl9pPr marL="18288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9pPr>
    </p:titleStyle>
    <p:bodyStyle>
      <a:lvl1pPr marL="342900" indent="-342900" algn="l" rtl="0" eaLnBrk="0" fontAlgn="base" hangingPunct="0">
        <a:lnSpc>
          <a:spcPct val="110000"/>
        </a:lnSpc>
        <a:spcBef>
          <a:spcPct val="20000"/>
        </a:spcBef>
        <a:spcAft>
          <a:spcPct val="0"/>
        </a:spcAft>
        <a:buFont typeface="Wingdings"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0.wmf"/><Relationship Id="rId3" Type="http://schemas.openxmlformats.org/officeDocument/2006/relationships/notesSlide" Target="../notesSlides/notesSlide10.xml"/><Relationship Id="rId7" Type="http://schemas.openxmlformats.org/officeDocument/2006/relationships/image" Target="../media/image17.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5.bin"/><Relationship Id="rId5" Type="http://schemas.openxmlformats.org/officeDocument/2006/relationships/image" Target="../media/image28.wmf"/><Relationship Id="rId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7.bin"/><Relationship Id="rId5" Type="http://schemas.openxmlformats.org/officeDocument/2006/relationships/image" Target="../media/image30.wmf"/><Relationship Id="rId4"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9.bin"/><Relationship Id="rId5" Type="http://schemas.openxmlformats.org/officeDocument/2006/relationships/image" Target="../media/image32.w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1.bin"/><Relationship Id="rId5" Type="http://schemas.openxmlformats.org/officeDocument/2006/relationships/image" Target="../media/image34.wmf"/><Relationship Id="rId4" Type="http://schemas.openxmlformats.org/officeDocument/2006/relationships/oleObject" Target="../embeddings/oleObject3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3.bin"/><Relationship Id="rId5" Type="http://schemas.openxmlformats.org/officeDocument/2006/relationships/image" Target="../media/image36.wmf"/><Relationship Id="rId4"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7.wmf"/><Relationship Id="rId4" Type="http://schemas.openxmlformats.org/officeDocument/2006/relationships/oleObject" Target="../embeddings/oleObject3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8.wmf"/><Relationship Id="rId4" Type="http://schemas.openxmlformats.org/officeDocument/2006/relationships/oleObject" Target="../embeddings/oleObject3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32.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7.bin"/><Relationship Id="rId5" Type="http://schemas.openxmlformats.org/officeDocument/2006/relationships/image" Target="../media/image39.wmf"/><Relationship Id="rId4" Type="http://schemas.openxmlformats.org/officeDocument/2006/relationships/oleObject" Target="../embeddings/oleObject36.bin"/><Relationship Id="rId9" Type="http://schemas.openxmlformats.org/officeDocument/2006/relationships/image" Target="../media/image41.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2.wmf"/><Relationship Id="rId4" Type="http://schemas.openxmlformats.org/officeDocument/2006/relationships/oleObject" Target="../embeddings/oleObject39.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46.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wmf"/><Relationship Id="rId18" Type="http://schemas.openxmlformats.org/officeDocument/2006/relationships/oleObject" Target="../embeddings/oleObject11.bin"/><Relationship Id="rId3" Type="http://schemas.openxmlformats.org/officeDocument/2006/relationships/notesSlide" Target="../notesSlides/notesSlide9.xml"/><Relationship Id="rId21" Type="http://schemas.openxmlformats.org/officeDocument/2006/relationships/image" Target="../media/image15.wmf"/><Relationship Id="rId7" Type="http://schemas.openxmlformats.org/officeDocument/2006/relationships/image" Target="../media/image8.wmf"/><Relationship Id="rId12" Type="http://schemas.openxmlformats.org/officeDocument/2006/relationships/oleObject" Target="../embeddings/oleObject8.bin"/><Relationship Id="rId17"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oleObject" Target="../embeddings/oleObject12.bin"/><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7.bin"/><Relationship Id="rId19" Type="http://schemas.openxmlformats.org/officeDocument/2006/relationships/image" Target="../media/image14.wmf"/><Relationship Id="rId4" Type="http://schemas.openxmlformats.org/officeDocument/2006/relationships/oleObject" Target="../embeddings/oleObject4.bin"/><Relationship Id="rId9" Type="http://schemas.openxmlformats.org/officeDocument/2006/relationships/image" Target="../media/image9.wmf"/><Relationship Id="rId1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9484" y="1556792"/>
            <a:ext cx="12192000" cy="990600"/>
          </a:xfrm>
        </p:spPr>
        <p:txBody>
          <a:bodyPr/>
          <a:lstStyle/>
          <a:p>
            <a:pPr eaLnBrk="1" hangingPunct="1"/>
            <a:r>
              <a:rPr lang="zh-CN" altLang="en-US" dirty="0"/>
              <a:t>第</a:t>
            </a:r>
            <a:r>
              <a:rPr lang="en-US" altLang="zh-CN" dirty="0"/>
              <a:t>4</a:t>
            </a:r>
            <a:r>
              <a:rPr lang="zh-CN" altLang="en-US" dirty="0"/>
              <a:t>章 高级计数技术</a:t>
            </a:r>
          </a:p>
        </p:txBody>
      </p:sp>
      <p:sp>
        <p:nvSpPr>
          <p:cNvPr id="36867" name="Rectangle 3"/>
          <p:cNvSpPr>
            <a:spLocks noGrp="1" noChangeArrowheads="1"/>
          </p:cNvSpPr>
          <p:nvPr>
            <p:ph type="subTitle" idx="1"/>
          </p:nvPr>
        </p:nvSpPr>
        <p:spPr>
          <a:xfrm>
            <a:off x="1775520" y="4044799"/>
            <a:ext cx="5976664" cy="2841848"/>
          </a:xfrm>
        </p:spPr>
        <p:txBody>
          <a:bodyPr/>
          <a:lstStyle/>
          <a:p>
            <a:pPr indent="290513" algn="l" eaLnBrk="1" hangingPunct="1">
              <a:buFont typeface="Wingdings" pitchFamily="2" charset="2"/>
              <a:buChar char="l"/>
            </a:pPr>
            <a:r>
              <a:rPr lang="zh-CN" altLang="en-US" dirty="0"/>
              <a:t>容斥原理及其应用</a:t>
            </a:r>
          </a:p>
          <a:p>
            <a:pPr indent="290513" algn="l" eaLnBrk="1" hangingPunct="1">
              <a:buFont typeface="Wingdings" pitchFamily="2" charset="2"/>
              <a:buChar char="l"/>
            </a:pPr>
            <a:r>
              <a:rPr lang="zh-CN" altLang="en-US" dirty="0"/>
              <a:t>递推关系</a:t>
            </a:r>
          </a:p>
          <a:p>
            <a:pPr indent="290513" algn="l" eaLnBrk="1" hangingPunct="1">
              <a:buFont typeface="Wingdings" pitchFamily="2" charset="2"/>
              <a:buChar char="l"/>
            </a:pPr>
            <a:r>
              <a:rPr lang="zh-CN" altLang="en-US" dirty="0"/>
              <a:t>递推关系的求解方法</a:t>
            </a:r>
            <a:endParaRPr lang="en-US" altLang="zh-CN" dirty="0"/>
          </a:p>
          <a:p>
            <a:pPr indent="290513" algn="l" eaLnBrk="1" hangingPunct="1">
              <a:buFont typeface="Wingdings" pitchFamily="2" charset="2"/>
              <a:buChar char="l"/>
            </a:pPr>
            <a:r>
              <a:rPr lang="zh-CN" altLang="en-US" dirty="0"/>
              <a:t>分治算法与递推关系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2"/>
          <p:cNvSpPr>
            <a:spLocks noGrp="1" noChangeArrowheads="1"/>
          </p:cNvSpPr>
          <p:nvPr>
            <p:ph type="title"/>
          </p:nvPr>
        </p:nvSpPr>
        <p:spPr/>
        <p:txBody>
          <a:bodyPr/>
          <a:lstStyle/>
          <a:p>
            <a:pPr eaLnBrk="1" hangingPunct="1"/>
            <a:r>
              <a:rPr lang="en-US" altLang="zh-CN" dirty="0"/>
              <a:t>4.6 </a:t>
            </a:r>
            <a:r>
              <a:rPr lang="zh-CN" altLang="en-US" dirty="0"/>
              <a:t>容斥原理的应用</a:t>
            </a:r>
          </a:p>
        </p:txBody>
      </p:sp>
      <p:sp>
        <p:nvSpPr>
          <p:cNvPr id="7" name="Rectangle 3"/>
          <p:cNvSpPr>
            <a:spLocks noGrp="1" noChangeArrowheads="1"/>
          </p:cNvSpPr>
          <p:nvPr>
            <p:ph type="body" idx="1"/>
          </p:nvPr>
        </p:nvSpPr>
        <p:spPr>
          <a:xfrm>
            <a:off x="749301" y="1600200"/>
            <a:ext cx="10723033" cy="3962400"/>
          </a:xfrm>
        </p:spPr>
        <p:txBody>
          <a:bodyPr/>
          <a:lstStyle/>
          <a:p>
            <a:pPr marL="0" indent="0">
              <a:lnSpc>
                <a:spcPct val="120000"/>
              </a:lnSpc>
              <a:buNone/>
            </a:pPr>
            <a:r>
              <a:rPr lang="zh-CN" altLang="en-US" b="1" dirty="0">
                <a:ln w="1905"/>
                <a:gradFill>
                  <a:gsLst>
                    <a:gs pos="0">
                      <a:srgbClr val="C00000"/>
                    </a:gs>
                    <a:gs pos="78000">
                      <a:srgbClr val="FF0000"/>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华文细黑" pitchFamily="2" charset="-122"/>
                <a:cs typeface="Times New Roman" pitchFamily="18" charset="0"/>
              </a:rPr>
              <a:t>容斥原理的另一种形式</a:t>
            </a:r>
            <a:endParaRPr lang="en-US" altLang="zh-CN" b="1" dirty="0">
              <a:ln w="1905"/>
              <a:gradFill>
                <a:gsLst>
                  <a:gs pos="0">
                    <a:srgbClr val="C00000"/>
                  </a:gs>
                  <a:gs pos="78000">
                    <a:srgbClr val="FF0000"/>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华文细黑" pitchFamily="2" charset="-122"/>
              <a:cs typeface="Times New Roman" pitchFamily="18" charset="0"/>
            </a:endParaRPr>
          </a:p>
          <a:p>
            <a:pPr marL="185738" indent="-185738">
              <a:lnSpc>
                <a:spcPct val="120000"/>
              </a:lnSpc>
            </a:pPr>
            <a:r>
              <a:rPr lang="zh-CN" altLang="en-US" dirty="0">
                <a:latin typeface="Times New Roman" pitchFamily="18" charset="0"/>
                <a:ea typeface="华文细黑" pitchFamily="2" charset="-122"/>
                <a:cs typeface="Times New Roman" pitchFamily="18" charset="0"/>
              </a:rPr>
              <a:t>设</a:t>
            </a:r>
            <a:r>
              <a:rPr lang="en-US" altLang="zh-CN" i="1" dirty="0">
                <a:latin typeface="Times New Roman" pitchFamily="18" charset="0"/>
                <a:ea typeface="华文细黑" pitchFamily="2" charset="-122"/>
                <a:cs typeface="Times New Roman" pitchFamily="18" charset="0"/>
              </a:rPr>
              <a:t>A</a:t>
            </a:r>
            <a:r>
              <a:rPr lang="en-US" altLang="zh-CN" i="1" baseline="-25000" dirty="0">
                <a:latin typeface="Times New Roman" pitchFamily="18" charset="0"/>
                <a:ea typeface="华文细黑" pitchFamily="2" charset="-122"/>
                <a:cs typeface="Times New Roman" pitchFamily="18" charset="0"/>
              </a:rPr>
              <a:t>i</a:t>
            </a:r>
            <a:r>
              <a:rPr lang="zh-CN" altLang="en-US" dirty="0">
                <a:latin typeface="Times New Roman" pitchFamily="18" charset="0"/>
                <a:ea typeface="华文细黑" pitchFamily="2" charset="-122"/>
                <a:cs typeface="Times New Roman" pitchFamily="18" charset="0"/>
              </a:rPr>
              <a:t>是</a:t>
            </a:r>
            <a:r>
              <a:rPr lang="en-US" altLang="zh-CN" i="1" dirty="0">
                <a:latin typeface="Times New Roman" pitchFamily="18" charset="0"/>
                <a:ea typeface="华文细黑" pitchFamily="2" charset="-122"/>
                <a:cs typeface="Times New Roman" pitchFamily="18" charset="0"/>
              </a:rPr>
              <a:t>A</a:t>
            </a:r>
            <a:r>
              <a:rPr lang="zh-CN" altLang="en-US" dirty="0">
                <a:latin typeface="Times New Roman" pitchFamily="18" charset="0"/>
                <a:ea typeface="华文细黑" pitchFamily="2" charset="-122"/>
                <a:cs typeface="Times New Roman" pitchFamily="18" charset="0"/>
              </a:rPr>
              <a:t>中具有性质</a:t>
            </a:r>
            <a:r>
              <a:rPr lang="en-US" altLang="zh-CN" i="1" dirty="0">
                <a:latin typeface="Times New Roman" pitchFamily="18" charset="0"/>
                <a:ea typeface="华文细黑" pitchFamily="2" charset="-122"/>
                <a:cs typeface="Times New Roman" pitchFamily="18" charset="0"/>
              </a:rPr>
              <a:t>P</a:t>
            </a:r>
            <a:r>
              <a:rPr lang="en-US" altLang="zh-CN" i="1" baseline="-25000" dirty="0">
                <a:latin typeface="Times New Roman" pitchFamily="18" charset="0"/>
                <a:ea typeface="华文细黑" pitchFamily="2" charset="-122"/>
                <a:cs typeface="Times New Roman" pitchFamily="18" charset="0"/>
              </a:rPr>
              <a:t>i</a:t>
            </a:r>
            <a:r>
              <a:rPr lang="zh-CN" altLang="en-US" dirty="0">
                <a:latin typeface="Times New Roman" pitchFamily="18" charset="0"/>
                <a:ea typeface="华文细黑" pitchFamily="2" charset="-122"/>
                <a:cs typeface="Times New Roman" pitchFamily="18" charset="0"/>
              </a:rPr>
              <a:t>的元素的集合。具有所有这些性质 </a:t>
            </a:r>
            <a:r>
              <a:rPr lang="en-US" altLang="zh-CN" dirty="0">
                <a:latin typeface="Times New Roman" pitchFamily="18" charset="0"/>
                <a:ea typeface="华文细黑" pitchFamily="2" charset="-122"/>
                <a:cs typeface="Times New Roman" pitchFamily="18" charset="0"/>
              </a:rPr>
              <a:t>                   </a:t>
            </a:r>
            <a:r>
              <a:rPr lang="zh-CN" altLang="en-US" dirty="0">
                <a:latin typeface="Times New Roman" pitchFamily="18" charset="0"/>
                <a:ea typeface="华文细黑" pitchFamily="2" charset="-122"/>
                <a:cs typeface="Times New Roman" pitchFamily="18" charset="0"/>
              </a:rPr>
              <a:t>的元素数将记作</a:t>
            </a:r>
            <a:endParaRPr lang="en-US" altLang="zh-CN" dirty="0">
              <a:latin typeface="Times New Roman" pitchFamily="18" charset="0"/>
              <a:cs typeface="Times New Roman" pitchFamily="18" charset="0"/>
            </a:endParaRPr>
          </a:p>
          <a:p>
            <a:pPr marL="185738" indent="-185738">
              <a:lnSpc>
                <a:spcPct val="120000"/>
              </a:lnSpc>
            </a:pPr>
            <a:r>
              <a:rPr lang="zh-CN" altLang="en-US" dirty="0">
                <a:latin typeface="Times New Roman" pitchFamily="18" charset="0"/>
                <a:ea typeface="华文细黑" pitchFamily="2" charset="-122"/>
              </a:rPr>
              <a:t>即</a:t>
            </a:r>
            <a:endParaRPr lang="en-US" altLang="zh-CN" dirty="0">
              <a:latin typeface="Times New Roman" pitchFamily="18" charset="0"/>
              <a:ea typeface="华文细黑" pitchFamily="2" charset="-122"/>
            </a:endParaRPr>
          </a:p>
          <a:p>
            <a:pPr marL="185738" indent="-185738">
              <a:lnSpc>
                <a:spcPct val="120000"/>
              </a:lnSpc>
            </a:pPr>
            <a:r>
              <a:rPr lang="zh-CN" altLang="en-US" dirty="0">
                <a:latin typeface="Times New Roman" pitchFamily="18" charset="0"/>
                <a:ea typeface="华文细黑" pitchFamily="2" charset="-122"/>
              </a:rPr>
              <a:t>如果不具有</a:t>
            </a:r>
            <a:r>
              <a:rPr lang="en-US" altLang="zh-CN" i="1" dirty="0">
                <a:latin typeface="Times New Roman" pitchFamily="18" charset="0"/>
                <a:ea typeface="华文细黑" pitchFamily="2" charset="-122"/>
              </a:rPr>
              <a:t>n</a:t>
            </a:r>
            <a:r>
              <a:rPr lang="zh-CN" altLang="en-US" dirty="0">
                <a:latin typeface="Times New Roman" pitchFamily="18" charset="0"/>
                <a:ea typeface="华文细黑" pitchFamily="2" charset="-122"/>
              </a:rPr>
              <a:t>个性质</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P</a:t>
            </a:r>
            <a:r>
              <a:rPr lang="en-US" altLang="zh-CN" baseline="-25000" dirty="0">
                <a:latin typeface="Times New Roman" pitchFamily="18" charset="0"/>
                <a:cs typeface="Times New Roman" pitchFamily="18" charset="0"/>
              </a:rPr>
              <a:t>2</a:t>
            </a:r>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P</a:t>
            </a:r>
            <a:r>
              <a:rPr lang="en-US" altLang="zh-CN" i="1" baseline="-25000" dirty="0" err="1">
                <a:latin typeface="Times New Roman" pitchFamily="18" charset="0"/>
                <a:cs typeface="Times New Roman" pitchFamily="18" charset="0"/>
              </a:rPr>
              <a:t>n</a:t>
            </a:r>
            <a:r>
              <a:rPr lang="zh-CN" altLang="en-US" dirty="0">
                <a:latin typeface="Times New Roman" pitchFamily="18" charset="0"/>
                <a:ea typeface="华文细黑" pitchFamily="2" charset="-122"/>
              </a:rPr>
              <a:t>中的任何一条的元素数记作                     且集合中的元素数记作</a:t>
            </a:r>
            <a:r>
              <a:rPr lang="en-US" altLang="zh-CN" i="1" dirty="0">
                <a:latin typeface="Times New Roman" pitchFamily="18" charset="0"/>
                <a:ea typeface="华文细黑" pitchFamily="2" charset="-122"/>
              </a:rPr>
              <a:t>N</a:t>
            </a:r>
            <a:r>
              <a:rPr lang="zh-CN" altLang="en-US" dirty="0">
                <a:latin typeface="Times New Roman" pitchFamily="18" charset="0"/>
                <a:ea typeface="华文细黑" pitchFamily="2" charset="-122"/>
              </a:rPr>
              <a:t>，那么有</a:t>
            </a:r>
            <a:endParaRPr lang="en-US" altLang="zh-CN" dirty="0">
              <a:latin typeface="Times New Roman" pitchFamily="18" charset="0"/>
              <a:ea typeface="华文细黑" pitchFamily="2" charset="-122"/>
            </a:endParaRPr>
          </a:p>
        </p:txBody>
      </p:sp>
      <p:graphicFrame>
        <p:nvGraphicFramePr>
          <p:cNvPr id="23554" name="Object 3"/>
          <p:cNvGraphicFramePr>
            <a:graphicFrameLocks noChangeAspect="1"/>
          </p:cNvGraphicFramePr>
          <p:nvPr>
            <p:extLst>
              <p:ext uri="{D42A27DB-BD31-4B8C-83A1-F6EECF244321}">
                <p14:modId xmlns:p14="http://schemas.microsoft.com/office/powerpoint/2010/main" val="1359365148"/>
              </p:ext>
            </p:extLst>
          </p:nvPr>
        </p:nvGraphicFramePr>
        <p:xfrm>
          <a:off x="9768408" y="2281239"/>
          <a:ext cx="1828800" cy="542925"/>
        </p:xfrm>
        <a:graphic>
          <a:graphicData uri="http://schemas.openxmlformats.org/presentationml/2006/ole">
            <mc:AlternateContent xmlns:mc="http://schemas.openxmlformats.org/markup-compatibility/2006">
              <mc:Choice xmlns:v="urn:schemas-microsoft-com:vml" Requires="v">
                <p:oleObj spid="_x0000_s26661" name="Equation" r:id="rId4" imgW="812520" imgH="241200" progId="Equation.3">
                  <p:embed/>
                </p:oleObj>
              </mc:Choice>
              <mc:Fallback>
                <p:oleObj name="Equation" r:id="rId4" imgW="812520" imgH="241200" progId="Equation.3">
                  <p:embed/>
                  <p:pic>
                    <p:nvPicPr>
                      <p:cNvPr id="2355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8408" y="2281239"/>
                        <a:ext cx="18288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4"/>
          <p:cNvGraphicFramePr>
            <a:graphicFrameLocks noChangeAspect="1"/>
          </p:cNvGraphicFramePr>
          <p:nvPr>
            <p:extLst>
              <p:ext uri="{D42A27DB-BD31-4B8C-83A1-F6EECF244321}">
                <p14:modId xmlns:p14="http://schemas.microsoft.com/office/powerpoint/2010/main" val="2308865428"/>
              </p:ext>
            </p:extLst>
          </p:nvPr>
        </p:nvGraphicFramePr>
        <p:xfrm>
          <a:off x="3503712" y="2848698"/>
          <a:ext cx="1971675" cy="542925"/>
        </p:xfrm>
        <a:graphic>
          <a:graphicData uri="http://schemas.openxmlformats.org/presentationml/2006/ole">
            <mc:AlternateContent xmlns:mc="http://schemas.openxmlformats.org/markup-compatibility/2006">
              <mc:Choice xmlns:v="urn:schemas-microsoft-com:vml" Requires="v">
                <p:oleObj spid="_x0000_s26662" name="Equation" r:id="rId6" imgW="876240" imgH="241200" progId="Equation.3">
                  <p:embed/>
                </p:oleObj>
              </mc:Choice>
              <mc:Fallback>
                <p:oleObj name="Equation" r:id="rId6" imgW="876240" imgH="241200" progId="Equation.3">
                  <p:embed/>
                  <p:pic>
                    <p:nvPicPr>
                      <p:cNvPr id="23555"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3712" y="2848698"/>
                        <a:ext cx="197167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5"/>
          <p:cNvGraphicFramePr>
            <a:graphicFrameLocks noChangeAspect="1"/>
          </p:cNvGraphicFramePr>
          <p:nvPr>
            <p:extLst>
              <p:ext uri="{D42A27DB-BD31-4B8C-83A1-F6EECF244321}">
                <p14:modId xmlns:p14="http://schemas.microsoft.com/office/powerpoint/2010/main" val="4121931731"/>
              </p:ext>
            </p:extLst>
          </p:nvPr>
        </p:nvGraphicFramePr>
        <p:xfrm>
          <a:off x="1487488" y="3335338"/>
          <a:ext cx="4857750" cy="628650"/>
        </p:xfrm>
        <a:graphic>
          <a:graphicData uri="http://schemas.openxmlformats.org/presentationml/2006/ole">
            <mc:AlternateContent xmlns:mc="http://schemas.openxmlformats.org/markup-compatibility/2006">
              <mc:Choice xmlns:v="urn:schemas-microsoft-com:vml" Requires="v">
                <p:oleObj spid="_x0000_s26663" name="Equation" r:id="rId8" imgW="2158920" imgH="279360" progId="Equation.3">
                  <p:embed/>
                </p:oleObj>
              </mc:Choice>
              <mc:Fallback>
                <p:oleObj name="Equation" r:id="rId8" imgW="2158920" imgH="279360" progId="Equation.3">
                  <p:embed/>
                  <p:pic>
                    <p:nvPicPr>
                      <p:cNvPr id="23556"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7488" y="3335338"/>
                        <a:ext cx="48577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6"/>
          <p:cNvGraphicFramePr>
            <a:graphicFrameLocks noChangeAspect="1"/>
          </p:cNvGraphicFramePr>
          <p:nvPr>
            <p:extLst>
              <p:ext uri="{D42A27DB-BD31-4B8C-83A1-F6EECF244321}">
                <p14:modId xmlns:p14="http://schemas.microsoft.com/office/powerpoint/2010/main" val="2982584968"/>
              </p:ext>
            </p:extLst>
          </p:nvPr>
        </p:nvGraphicFramePr>
        <p:xfrm>
          <a:off x="10200456" y="4020726"/>
          <a:ext cx="1857375" cy="514350"/>
        </p:xfrm>
        <a:graphic>
          <a:graphicData uri="http://schemas.openxmlformats.org/presentationml/2006/ole">
            <mc:AlternateContent xmlns:mc="http://schemas.openxmlformats.org/markup-compatibility/2006">
              <mc:Choice xmlns:v="urn:schemas-microsoft-com:vml" Requires="v">
                <p:oleObj spid="_x0000_s26664" name="Equation" r:id="rId10" imgW="825480" imgH="228600" progId="Equation.3">
                  <p:embed/>
                </p:oleObj>
              </mc:Choice>
              <mc:Fallback>
                <p:oleObj name="Equation" r:id="rId10" imgW="825480" imgH="228600" progId="Equation.3">
                  <p:embed/>
                  <p:pic>
                    <p:nvPicPr>
                      <p:cNvPr id="23557"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00456" y="4020726"/>
                        <a:ext cx="185737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 name="Object 7"/>
          <p:cNvGraphicFramePr>
            <a:graphicFrameLocks noChangeAspect="1"/>
          </p:cNvGraphicFramePr>
          <p:nvPr/>
        </p:nvGraphicFramePr>
        <p:xfrm>
          <a:off x="2590801" y="5038724"/>
          <a:ext cx="5172075" cy="571500"/>
        </p:xfrm>
        <a:graphic>
          <a:graphicData uri="http://schemas.openxmlformats.org/presentationml/2006/ole">
            <mc:AlternateContent xmlns:mc="http://schemas.openxmlformats.org/markup-compatibility/2006">
              <mc:Choice xmlns:v="urn:schemas-microsoft-com:vml" Requires="v">
                <p:oleObj spid="_x0000_s26665" name="Equation" r:id="rId12" imgW="2298600" imgH="253800" progId="Equation.3">
                  <p:embed/>
                </p:oleObj>
              </mc:Choice>
              <mc:Fallback>
                <p:oleObj name="Equation" r:id="rId12" imgW="2298600" imgH="253800" progId="Equation.3">
                  <p:embed/>
                  <p:pic>
                    <p:nvPicPr>
                      <p:cNvPr id="23558"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01" y="5038724"/>
                        <a:ext cx="517207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dirty="0"/>
              <a:t>4.6 </a:t>
            </a:r>
            <a:r>
              <a:rPr lang="zh-CN" altLang="en-US" dirty="0"/>
              <a:t>容斥原理的应用</a:t>
            </a:r>
          </a:p>
        </p:txBody>
      </p:sp>
      <p:sp>
        <p:nvSpPr>
          <p:cNvPr id="7" name="Rectangle 3"/>
          <p:cNvSpPr>
            <a:spLocks noGrp="1" noChangeArrowheads="1"/>
          </p:cNvSpPr>
          <p:nvPr>
            <p:ph type="body" idx="1"/>
          </p:nvPr>
        </p:nvSpPr>
        <p:spPr>
          <a:xfrm>
            <a:off x="839416" y="1600200"/>
            <a:ext cx="9599984" cy="3962400"/>
          </a:xfrm>
        </p:spPr>
        <p:txBody>
          <a:bodyPr/>
          <a:lstStyle/>
          <a:p>
            <a:pPr marL="0" indent="0">
              <a:lnSpc>
                <a:spcPct val="120000"/>
              </a:lnSpc>
              <a:buNone/>
              <a:defRPr/>
            </a:pPr>
            <a:r>
              <a:rPr lang="zh-CN" altLang="en-US" b="1"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容斥原理的另一种形式</a:t>
            </a:r>
            <a:endParaRPr lang="en-US" altLang="zh-CN" b="1"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endParaRPr>
          </a:p>
          <a:p>
            <a:pPr>
              <a:lnSpc>
                <a:spcPct val="120000"/>
              </a:lnSpc>
              <a:defRPr/>
            </a:pPr>
            <a:r>
              <a:rPr lang="zh-CN" altLang="en-US" dirty="0">
                <a:latin typeface="Times New Roman" pitchFamily="18" charset="0"/>
                <a:ea typeface="华文细黑" pitchFamily="2" charset="-122"/>
                <a:cs typeface="Times New Roman" pitchFamily="18" charset="0"/>
              </a:rPr>
              <a:t>根据容斥原理有</a:t>
            </a:r>
            <a:endParaRPr lang="en-US" altLang="zh-CN" dirty="0">
              <a:latin typeface="Times New Roman" pitchFamily="18" charset="0"/>
              <a:ea typeface="华文细黑" pitchFamily="2" charset="-122"/>
              <a:cs typeface="Times New Roman" pitchFamily="18" charset="0"/>
            </a:endParaRPr>
          </a:p>
        </p:txBody>
      </p:sp>
      <p:graphicFrame>
        <p:nvGraphicFramePr>
          <p:cNvPr id="24578" name="Object 8"/>
          <p:cNvGraphicFramePr>
            <a:graphicFrameLocks noChangeAspect="1"/>
          </p:cNvGraphicFramePr>
          <p:nvPr>
            <p:extLst>
              <p:ext uri="{D42A27DB-BD31-4B8C-83A1-F6EECF244321}">
                <p14:modId xmlns:p14="http://schemas.microsoft.com/office/powerpoint/2010/main" val="3576458929"/>
              </p:ext>
            </p:extLst>
          </p:nvPr>
        </p:nvGraphicFramePr>
        <p:xfrm>
          <a:off x="2917279" y="2819400"/>
          <a:ext cx="5915025" cy="2114550"/>
        </p:xfrm>
        <a:graphic>
          <a:graphicData uri="http://schemas.openxmlformats.org/presentationml/2006/ole">
            <mc:AlternateContent xmlns:mc="http://schemas.openxmlformats.org/markup-compatibility/2006">
              <mc:Choice xmlns:v="urn:schemas-microsoft-com:vml" Requires="v">
                <p:oleObj spid="_x0000_s27657" name="Equation" r:id="rId4" imgW="2628720" imgH="939600" progId="Equation.3">
                  <p:embed/>
                </p:oleObj>
              </mc:Choice>
              <mc:Fallback>
                <p:oleObj name="Equation" r:id="rId4" imgW="2628720" imgH="939600" progId="Equation.3">
                  <p:embed/>
                  <p:pic>
                    <p:nvPicPr>
                      <p:cNvPr id="2457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7279" y="2819400"/>
                        <a:ext cx="5915025" cy="211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dirty="0"/>
              <a:t>4.6 </a:t>
            </a:r>
            <a:r>
              <a:rPr lang="zh-CN" altLang="en-US" dirty="0"/>
              <a:t>容斥原理的应用</a:t>
            </a:r>
          </a:p>
        </p:txBody>
      </p:sp>
      <p:sp>
        <p:nvSpPr>
          <p:cNvPr id="7" name="Rectangle 3"/>
          <p:cNvSpPr>
            <a:spLocks noGrp="1" noChangeArrowheads="1"/>
          </p:cNvSpPr>
          <p:nvPr>
            <p:ph type="body" idx="1"/>
          </p:nvPr>
        </p:nvSpPr>
        <p:spPr>
          <a:xfrm>
            <a:off x="839416" y="1600200"/>
            <a:ext cx="10723032" cy="1905000"/>
          </a:xfrm>
        </p:spPr>
        <p:txBody>
          <a:bodyPr/>
          <a:lstStyle/>
          <a:p>
            <a:pPr marL="0" indent="0">
              <a:lnSpc>
                <a:spcPct val="120000"/>
              </a:lnSpc>
              <a:buNone/>
              <a:defRPr/>
            </a:pPr>
            <a:r>
              <a:rPr lang="zh-CN" altLang="en-US" sz="24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例</a:t>
            </a:r>
            <a:r>
              <a:rPr lang="en-US" altLang="zh-CN" sz="24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  </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1</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 x</a:t>
            </a:r>
            <a:r>
              <a:rPr lang="en-US" altLang="zh-CN" sz="2400" baseline="-25000" dirty="0">
                <a:latin typeface="Times New Roman" pitchFamily="18" charset="0"/>
                <a:ea typeface="楷体_GB2312" pitchFamily="49" charset="-122"/>
                <a:cs typeface="Times New Roman" pitchFamily="18" charset="0"/>
              </a:rPr>
              <a:t>2</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3</a:t>
            </a:r>
            <a:r>
              <a:rPr lang="en-US" altLang="zh-CN" sz="2400" dirty="0">
                <a:latin typeface="Times New Roman" pitchFamily="18" charset="0"/>
                <a:ea typeface="楷体_GB2312" pitchFamily="49" charset="-122"/>
                <a:cs typeface="Times New Roman" pitchFamily="18" charset="0"/>
              </a:rPr>
              <a:t>=11</a:t>
            </a:r>
            <a:r>
              <a:rPr lang="zh-CN" altLang="en-US" sz="2400" dirty="0">
                <a:latin typeface="Times New Roman" pitchFamily="18" charset="0"/>
                <a:ea typeface="楷体_GB2312" pitchFamily="49" charset="-122"/>
                <a:cs typeface="Times New Roman" pitchFamily="18" charset="0"/>
              </a:rPr>
              <a:t>有多少个解？其中</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1</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 x</a:t>
            </a:r>
            <a:r>
              <a:rPr lang="en-US" altLang="zh-CN" sz="2400" baseline="-25000" dirty="0">
                <a:latin typeface="Times New Roman" pitchFamily="18" charset="0"/>
                <a:ea typeface="楷体_GB2312" pitchFamily="49" charset="-122"/>
                <a:cs typeface="Times New Roman" pitchFamily="18" charset="0"/>
              </a:rPr>
              <a:t>2</a:t>
            </a: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是非负整数，且</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1</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2</a:t>
            </a:r>
            <a:r>
              <a:rPr lang="zh-CN" altLang="en-US" sz="2400" dirty="0">
                <a:latin typeface="Times New Roman" pitchFamily="18" charset="0"/>
                <a:ea typeface="楷体_GB2312" pitchFamily="49" charset="-122"/>
                <a:cs typeface="Times New Roman" pitchFamily="18" charset="0"/>
              </a:rPr>
              <a:t> ≤</a:t>
            </a:r>
            <a:r>
              <a:rPr lang="en-US" altLang="zh-CN" sz="2400" dirty="0">
                <a:latin typeface="Times New Roman" pitchFamily="18" charset="0"/>
                <a:ea typeface="楷体_GB2312" pitchFamily="49" charset="-122"/>
                <a:cs typeface="Times New Roman" pitchFamily="18" charset="0"/>
              </a:rPr>
              <a:t>4</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 ≤</a:t>
            </a:r>
            <a:r>
              <a:rPr lang="en-US" altLang="zh-CN" sz="2400" dirty="0">
                <a:latin typeface="Times New Roman" pitchFamily="18" charset="0"/>
                <a:ea typeface="楷体_GB2312" pitchFamily="49" charset="-122"/>
                <a:cs typeface="Times New Roman" pitchFamily="18" charset="0"/>
              </a:rPr>
              <a:t>6</a:t>
            </a:r>
            <a:r>
              <a:rPr lang="zh-CN" altLang="en-US" sz="2400" dirty="0">
                <a:latin typeface="Times New Roman" pitchFamily="18" charset="0"/>
                <a:ea typeface="楷体_GB2312" pitchFamily="49" charset="-122"/>
                <a:cs typeface="Times New Roman" pitchFamily="18" charset="0"/>
              </a:rPr>
              <a:t>。</a:t>
            </a:r>
            <a:endParaRPr lang="en-US" altLang="zh-CN" sz="2400" dirty="0">
              <a:latin typeface="Times New Roman" pitchFamily="18" charset="0"/>
              <a:ea typeface="楷体_GB2312" pitchFamily="49" charset="-122"/>
              <a:cs typeface="Times New Roman" pitchFamily="18" charset="0"/>
            </a:endParaRPr>
          </a:p>
          <a:p>
            <a:pPr marL="0" indent="0">
              <a:lnSpc>
                <a:spcPct val="120000"/>
              </a:lnSpc>
              <a:buNone/>
              <a:defRPr/>
            </a:pPr>
            <a:r>
              <a:rPr lang="zh-CN" altLang="en-US" sz="2400" dirty="0">
                <a:latin typeface="Times New Roman" pitchFamily="18" charset="0"/>
                <a:ea typeface="楷体_GB2312" pitchFamily="49" charset="-122"/>
                <a:cs typeface="Times New Roman" pitchFamily="18" charset="0"/>
              </a:rPr>
              <a:t>解：为使用容斥原理，令解的性质</a:t>
            </a:r>
            <a:r>
              <a:rPr lang="en-US" altLang="zh-CN" sz="2400" i="1" dirty="0">
                <a:latin typeface="Times New Roman" pitchFamily="18" charset="0"/>
                <a:ea typeface="楷体_GB2312" pitchFamily="49" charset="-122"/>
                <a:cs typeface="Times New Roman" pitchFamily="18" charset="0"/>
              </a:rPr>
              <a:t>P</a:t>
            </a:r>
            <a:r>
              <a:rPr lang="en-US" altLang="zh-CN" sz="2400" baseline="-25000" dirty="0">
                <a:latin typeface="Times New Roman" pitchFamily="18" charset="0"/>
                <a:ea typeface="楷体_GB2312" pitchFamily="49" charset="-122"/>
                <a:cs typeface="Times New Roman" pitchFamily="18" charset="0"/>
              </a:rPr>
              <a:t>1</a:t>
            </a:r>
            <a:r>
              <a:rPr lang="zh-CN" altLang="en-US" sz="2400" dirty="0">
                <a:latin typeface="Times New Roman" pitchFamily="18" charset="0"/>
                <a:ea typeface="楷体_GB2312" pitchFamily="49" charset="-122"/>
                <a:cs typeface="Times New Roman" pitchFamily="18" charset="0"/>
              </a:rPr>
              <a:t>为</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1</a:t>
            </a:r>
            <a:r>
              <a:rPr lang="en-US" altLang="zh-CN" sz="2400" dirty="0">
                <a:latin typeface="Times New Roman" pitchFamily="18" charset="0"/>
                <a:ea typeface="楷体_GB2312" pitchFamily="49" charset="-122"/>
                <a:cs typeface="Times New Roman" pitchFamily="18" charset="0"/>
              </a:rPr>
              <a:t>&gt;3</a:t>
            </a:r>
            <a:r>
              <a:rPr lang="zh-CN" altLang="en-US" sz="2400" dirty="0">
                <a:latin typeface="Times New Roman" pitchFamily="18" charset="0"/>
                <a:ea typeface="楷体_GB2312" pitchFamily="49" charset="-122"/>
                <a:cs typeface="Times New Roman" pitchFamily="18" charset="0"/>
              </a:rPr>
              <a:t>，性质</a:t>
            </a:r>
            <a:r>
              <a:rPr lang="en-US" altLang="zh-CN" sz="2400" i="1" dirty="0">
                <a:latin typeface="Times New Roman" pitchFamily="18" charset="0"/>
                <a:ea typeface="楷体_GB2312" pitchFamily="49" charset="-122"/>
                <a:cs typeface="Times New Roman" pitchFamily="18" charset="0"/>
              </a:rPr>
              <a:t>P</a:t>
            </a:r>
            <a:r>
              <a:rPr lang="en-US" altLang="zh-CN" sz="2400" baseline="-25000" dirty="0">
                <a:latin typeface="Times New Roman" pitchFamily="18" charset="0"/>
                <a:ea typeface="楷体_GB2312" pitchFamily="49" charset="-122"/>
                <a:cs typeface="Times New Roman" pitchFamily="18" charset="0"/>
              </a:rPr>
              <a:t>2</a:t>
            </a:r>
            <a:r>
              <a:rPr lang="zh-CN" altLang="en-US" sz="2400" dirty="0">
                <a:latin typeface="Times New Roman" pitchFamily="18" charset="0"/>
                <a:ea typeface="楷体_GB2312" pitchFamily="49" charset="-122"/>
                <a:cs typeface="Times New Roman" pitchFamily="18" charset="0"/>
              </a:rPr>
              <a:t>为</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2</a:t>
            </a:r>
            <a:r>
              <a:rPr lang="en-US" altLang="zh-CN" sz="2400" dirty="0">
                <a:latin typeface="Times New Roman" pitchFamily="18" charset="0"/>
                <a:ea typeface="楷体_GB2312" pitchFamily="49" charset="-122"/>
                <a:cs typeface="Times New Roman" pitchFamily="18" charset="0"/>
              </a:rPr>
              <a:t>&gt;4</a:t>
            </a:r>
            <a:r>
              <a:rPr lang="zh-CN" altLang="en-US" sz="2400" dirty="0">
                <a:latin typeface="Times New Roman" pitchFamily="18" charset="0"/>
                <a:ea typeface="楷体_GB2312" pitchFamily="49" charset="-122"/>
                <a:cs typeface="Times New Roman" pitchFamily="18" charset="0"/>
              </a:rPr>
              <a:t>，性质</a:t>
            </a:r>
            <a:r>
              <a:rPr lang="en-US" altLang="zh-CN" sz="2400" i="1" dirty="0">
                <a:latin typeface="Times New Roman" pitchFamily="18" charset="0"/>
                <a:ea typeface="楷体_GB2312" pitchFamily="49" charset="-122"/>
                <a:cs typeface="Times New Roman" pitchFamily="18" charset="0"/>
              </a:rPr>
              <a:t>P</a:t>
            </a:r>
            <a:r>
              <a:rPr lang="en-US" altLang="zh-CN" sz="2400" baseline="-250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为</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3</a:t>
            </a:r>
            <a:r>
              <a:rPr lang="en-US" altLang="zh-CN" sz="2400" dirty="0">
                <a:latin typeface="Times New Roman" pitchFamily="18" charset="0"/>
                <a:ea typeface="楷体_GB2312" pitchFamily="49" charset="-122"/>
                <a:cs typeface="Times New Roman" pitchFamily="18" charset="0"/>
              </a:rPr>
              <a:t>&gt;6</a:t>
            </a:r>
            <a:r>
              <a:rPr lang="zh-CN" altLang="en-US" sz="2400" dirty="0">
                <a:latin typeface="Times New Roman" pitchFamily="18" charset="0"/>
                <a:ea typeface="楷体_GB2312" pitchFamily="49" charset="-122"/>
                <a:cs typeface="Times New Roman" pitchFamily="18" charset="0"/>
              </a:rPr>
              <a:t>。满足不等式</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1</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2</a:t>
            </a:r>
            <a:r>
              <a:rPr lang="zh-CN" altLang="en-US" sz="2400" dirty="0">
                <a:latin typeface="Times New Roman" pitchFamily="18" charset="0"/>
                <a:ea typeface="楷体_GB2312" pitchFamily="49" charset="-122"/>
                <a:cs typeface="Times New Roman" pitchFamily="18" charset="0"/>
              </a:rPr>
              <a:t> ≤</a:t>
            </a:r>
            <a:r>
              <a:rPr lang="en-US" altLang="zh-CN" sz="2400" dirty="0">
                <a:latin typeface="Times New Roman" pitchFamily="18" charset="0"/>
                <a:ea typeface="楷体_GB2312" pitchFamily="49" charset="-122"/>
                <a:cs typeface="Times New Roman" pitchFamily="18" charset="0"/>
              </a:rPr>
              <a:t>4</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 ≤</a:t>
            </a:r>
            <a:r>
              <a:rPr lang="en-US" altLang="zh-CN" sz="2400" dirty="0">
                <a:latin typeface="Times New Roman" pitchFamily="18" charset="0"/>
                <a:ea typeface="楷体_GB2312" pitchFamily="49" charset="-122"/>
                <a:cs typeface="Times New Roman" pitchFamily="18" charset="0"/>
              </a:rPr>
              <a:t>6</a:t>
            </a:r>
            <a:r>
              <a:rPr lang="zh-CN" altLang="en-US" sz="2400" dirty="0">
                <a:latin typeface="Times New Roman" pitchFamily="18" charset="0"/>
                <a:ea typeface="楷体_GB2312" pitchFamily="49" charset="-122"/>
                <a:cs typeface="Times New Roman" pitchFamily="18" charset="0"/>
              </a:rPr>
              <a:t>的解的个数是：</a:t>
            </a:r>
            <a:endParaRPr lang="en-US" altLang="zh-CN" sz="2400" dirty="0">
              <a:latin typeface="Times New Roman" pitchFamily="18" charset="0"/>
              <a:ea typeface="楷体_GB2312" pitchFamily="49" charset="-122"/>
              <a:cs typeface="Times New Roman" pitchFamily="18" charset="0"/>
            </a:endParaRPr>
          </a:p>
        </p:txBody>
      </p:sp>
      <p:graphicFrame>
        <p:nvGraphicFramePr>
          <p:cNvPr id="50184" name="Object 8"/>
          <p:cNvGraphicFramePr>
            <a:graphicFrameLocks noChangeAspect="1"/>
          </p:cNvGraphicFramePr>
          <p:nvPr>
            <p:extLst>
              <p:ext uri="{D42A27DB-BD31-4B8C-83A1-F6EECF244321}">
                <p14:modId xmlns:p14="http://schemas.microsoft.com/office/powerpoint/2010/main" val="747688123"/>
              </p:ext>
            </p:extLst>
          </p:nvPr>
        </p:nvGraphicFramePr>
        <p:xfrm>
          <a:off x="2790826" y="3140968"/>
          <a:ext cx="6505575" cy="1004888"/>
        </p:xfrm>
        <a:graphic>
          <a:graphicData uri="http://schemas.openxmlformats.org/presentationml/2006/ole">
            <mc:AlternateContent xmlns:mc="http://schemas.openxmlformats.org/markup-compatibility/2006">
              <mc:Choice xmlns:v="urn:schemas-microsoft-com:vml" Requires="v">
                <p:oleObj spid="_x0000_s28681" name="Equation" r:id="rId4" imgW="2958840" imgH="457200" progId="Equation.3">
                  <p:embed/>
                </p:oleObj>
              </mc:Choice>
              <mc:Fallback>
                <p:oleObj name="Equation" r:id="rId4" imgW="2958840" imgH="457200" progId="Equation.3">
                  <p:embed/>
                  <p:pic>
                    <p:nvPicPr>
                      <p:cNvPr id="5018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0826" y="3140968"/>
                        <a:ext cx="6505575"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3"/>
          <p:cNvSpPr txBox="1">
            <a:spLocks noChangeArrowheads="1"/>
          </p:cNvSpPr>
          <p:nvPr/>
        </p:nvSpPr>
        <p:spPr bwMode="auto">
          <a:xfrm>
            <a:off x="1981200" y="4572000"/>
            <a:ext cx="8458200" cy="1905000"/>
          </a:xfrm>
          <a:prstGeom prst="rect">
            <a:avLst/>
          </a:prstGeom>
          <a:noFill/>
          <a:ln w="9525">
            <a:noFill/>
            <a:miter lim="800000"/>
            <a:headEnd/>
            <a:tailEnd/>
          </a:ln>
        </p:spPr>
        <p:txBody>
          <a:bodyPr/>
          <a:lstStyle/>
          <a:p>
            <a:pPr eaLnBrk="0" hangingPunct="0">
              <a:spcBef>
                <a:spcPct val="20000"/>
              </a:spcBef>
              <a:buClr>
                <a:schemeClr val="tx2"/>
              </a:buClr>
              <a:buSzPct val="70000"/>
              <a:buFont typeface="Wingdings" pitchFamily="2" charset="2"/>
              <a:buNone/>
              <a:defRPr/>
            </a:pPr>
            <a:r>
              <a:rPr lang="en-US" altLang="zh-CN" sz="2400" i="0" kern="0" dirty="0">
                <a:ea typeface="楷体_GB2312" pitchFamily="49" charset="-122"/>
                <a:cs typeface="Times New Roman" pitchFamily="18" charset="0"/>
              </a:rPr>
              <a:t>N=</a:t>
            </a:r>
            <a:r>
              <a:rPr lang="zh-CN" altLang="en-US" sz="2400" i="0" kern="0" dirty="0">
                <a:ea typeface="楷体_GB2312" pitchFamily="49" charset="-122"/>
                <a:cs typeface="Times New Roman" pitchFamily="18" charset="0"/>
              </a:rPr>
              <a:t>解的总数</a:t>
            </a:r>
            <a:r>
              <a:rPr lang="en-US" altLang="zh-CN" sz="2400" i="0" kern="0" dirty="0">
                <a:ea typeface="楷体_GB2312" pitchFamily="49" charset="-122"/>
                <a:cs typeface="Times New Roman" pitchFamily="18" charset="0"/>
              </a:rPr>
              <a:t>=C(3+11-1,11)=78</a:t>
            </a:r>
          </a:p>
          <a:p>
            <a:pPr eaLnBrk="0" hangingPunct="0">
              <a:spcBef>
                <a:spcPct val="20000"/>
              </a:spcBef>
              <a:buClr>
                <a:schemeClr val="tx2"/>
              </a:buClr>
              <a:buSzPct val="70000"/>
              <a:defRPr/>
            </a:pPr>
            <a:r>
              <a:rPr lang="en-US" altLang="zh-CN" sz="2400" i="0" kern="0" dirty="0">
                <a:ea typeface="楷体_GB2312" pitchFamily="49" charset="-122"/>
                <a:cs typeface="Times New Roman" pitchFamily="18" charset="0"/>
              </a:rPr>
              <a:t>N(P</a:t>
            </a:r>
            <a:r>
              <a:rPr lang="en-US" altLang="zh-CN" sz="2400" i="0" kern="0" baseline="-25000" dirty="0">
                <a:ea typeface="楷体_GB2312" pitchFamily="49" charset="-122"/>
                <a:cs typeface="Times New Roman" pitchFamily="18" charset="0"/>
              </a:rPr>
              <a:t>1</a:t>
            </a:r>
            <a:r>
              <a:rPr lang="en-US" altLang="zh-CN" sz="2400" i="0" kern="0" dirty="0">
                <a:ea typeface="楷体_GB2312" pitchFamily="49" charset="-122"/>
                <a:cs typeface="Times New Roman" pitchFamily="18" charset="0"/>
              </a:rPr>
              <a:t>)=(</a:t>
            </a:r>
            <a:r>
              <a:rPr lang="zh-CN" altLang="en-US" sz="2400" i="0" kern="0" dirty="0">
                <a:ea typeface="楷体_GB2312" pitchFamily="49" charset="-122"/>
                <a:cs typeface="Times New Roman" pitchFamily="18" charset="0"/>
              </a:rPr>
              <a:t>具有</a:t>
            </a:r>
            <a:r>
              <a:rPr lang="en-US" altLang="zh-CN" sz="2400" i="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1</a:t>
            </a:r>
            <a:r>
              <a:rPr lang="en-US" altLang="zh-CN" sz="2400" i="0" dirty="0">
                <a:ea typeface="楷体_GB2312" pitchFamily="49" charset="-122"/>
                <a:cs typeface="Times New Roman" pitchFamily="18" charset="0"/>
              </a:rPr>
              <a:t>&gt;3</a:t>
            </a:r>
            <a:r>
              <a:rPr lang="zh-CN" altLang="en-US" sz="2400" i="0" dirty="0">
                <a:ea typeface="楷体_GB2312" pitchFamily="49" charset="-122"/>
                <a:cs typeface="Times New Roman" pitchFamily="18" charset="0"/>
              </a:rPr>
              <a:t>的解数</a:t>
            </a:r>
            <a:r>
              <a:rPr lang="en-US" altLang="zh-CN" sz="2400" i="0" kern="0" dirty="0">
                <a:ea typeface="楷体_GB2312" pitchFamily="49" charset="-122"/>
                <a:cs typeface="Times New Roman" pitchFamily="18" charset="0"/>
              </a:rPr>
              <a:t>)= C(3+7-1,7)=36</a:t>
            </a:r>
          </a:p>
          <a:p>
            <a:pPr eaLnBrk="0" hangingPunct="0">
              <a:spcBef>
                <a:spcPct val="20000"/>
              </a:spcBef>
              <a:buClr>
                <a:schemeClr val="tx2"/>
              </a:buClr>
              <a:buSzPct val="70000"/>
              <a:defRPr/>
            </a:pPr>
            <a:r>
              <a:rPr lang="en-US" altLang="zh-CN" sz="2400" i="0" kern="0" dirty="0">
                <a:ea typeface="楷体_GB2312" pitchFamily="49" charset="-122"/>
                <a:cs typeface="Times New Roman" pitchFamily="18" charset="0"/>
              </a:rPr>
              <a:t>N(P</a:t>
            </a:r>
            <a:r>
              <a:rPr lang="en-US" altLang="zh-CN" sz="2400" i="0" kern="0" baseline="-25000" dirty="0">
                <a:ea typeface="楷体_GB2312" pitchFamily="49" charset="-122"/>
                <a:cs typeface="Times New Roman" pitchFamily="18" charset="0"/>
              </a:rPr>
              <a:t>2</a:t>
            </a:r>
            <a:r>
              <a:rPr lang="en-US" altLang="zh-CN" sz="2400" i="0" kern="0" dirty="0">
                <a:ea typeface="楷体_GB2312" pitchFamily="49" charset="-122"/>
                <a:cs typeface="Times New Roman" pitchFamily="18" charset="0"/>
              </a:rPr>
              <a:t>)=(</a:t>
            </a:r>
            <a:r>
              <a:rPr lang="zh-CN" altLang="en-US" sz="2400" i="0" kern="0" dirty="0">
                <a:ea typeface="楷体_GB2312" pitchFamily="49" charset="-122"/>
                <a:cs typeface="Times New Roman" pitchFamily="18" charset="0"/>
              </a:rPr>
              <a:t>具有</a:t>
            </a:r>
            <a:r>
              <a:rPr lang="en-US" altLang="zh-CN" sz="2400" i="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2</a:t>
            </a:r>
            <a:r>
              <a:rPr lang="en-US" altLang="zh-CN" sz="2400" i="0" dirty="0">
                <a:ea typeface="楷体_GB2312" pitchFamily="49" charset="-122"/>
                <a:cs typeface="Times New Roman" pitchFamily="18" charset="0"/>
              </a:rPr>
              <a:t>&gt;4</a:t>
            </a:r>
            <a:r>
              <a:rPr lang="zh-CN" altLang="en-US" sz="2400" i="0" dirty="0">
                <a:ea typeface="楷体_GB2312" pitchFamily="49" charset="-122"/>
                <a:cs typeface="Times New Roman" pitchFamily="18" charset="0"/>
              </a:rPr>
              <a:t>的解数</a:t>
            </a:r>
            <a:r>
              <a:rPr lang="en-US" altLang="zh-CN" sz="2400" i="0" kern="0" dirty="0">
                <a:ea typeface="楷体_GB2312" pitchFamily="49" charset="-122"/>
                <a:cs typeface="Times New Roman" pitchFamily="18" charset="0"/>
              </a:rPr>
              <a:t>)= C(3+6-1,6)=28</a:t>
            </a:r>
          </a:p>
          <a:p>
            <a:pPr eaLnBrk="0" hangingPunct="0">
              <a:spcBef>
                <a:spcPct val="20000"/>
              </a:spcBef>
              <a:buClr>
                <a:schemeClr val="tx2"/>
              </a:buClr>
              <a:buSzPct val="70000"/>
              <a:defRPr/>
            </a:pPr>
            <a:r>
              <a:rPr lang="en-US" altLang="zh-CN" sz="2400" i="0" kern="0" dirty="0">
                <a:ea typeface="楷体_GB2312" pitchFamily="49" charset="-122"/>
                <a:cs typeface="Times New Roman" pitchFamily="18" charset="0"/>
              </a:rPr>
              <a:t>N(P</a:t>
            </a:r>
            <a:r>
              <a:rPr lang="en-US" altLang="zh-CN" sz="2400" i="0" kern="0" baseline="-25000" dirty="0">
                <a:ea typeface="楷体_GB2312" pitchFamily="49" charset="-122"/>
                <a:cs typeface="Times New Roman" pitchFamily="18" charset="0"/>
              </a:rPr>
              <a:t>3</a:t>
            </a:r>
            <a:r>
              <a:rPr lang="en-US" altLang="zh-CN" sz="2400" i="0" kern="0" dirty="0">
                <a:ea typeface="楷体_GB2312" pitchFamily="49" charset="-122"/>
                <a:cs typeface="Times New Roman" pitchFamily="18" charset="0"/>
              </a:rPr>
              <a:t>)=(</a:t>
            </a:r>
            <a:r>
              <a:rPr lang="zh-CN" altLang="en-US" sz="2400" i="0" kern="0" dirty="0">
                <a:ea typeface="楷体_GB2312" pitchFamily="49" charset="-122"/>
                <a:cs typeface="Times New Roman" pitchFamily="18" charset="0"/>
              </a:rPr>
              <a:t>具有</a:t>
            </a:r>
            <a:r>
              <a:rPr lang="en-US" altLang="zh-CN" sz="2400" i="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3</a:t>
            </a:r>
            <a:r>
              <a:rPr lang="en-US" altLang="zh-CN" sz="2400" i="0" dirty="0">
                <a:ea typeface="楷体_GB2312" pitchFamily="49" charset="-122"/>
                <a:cs typeface="Times New Roman" pitchFamily="18" charset="0"/>
              </a:rPr>
              <a:t>&gt;6</a:t>
            </a:r>
            <a:r>
              <a:rPr lang="zh-CN" altLang="en-US" sz="2400" i="0" dirty="0">
                <a:ea typeface="楷体_GB2312" pitchFamily="49" charset="-122"/>
                <a:cs typeface="Times New Roman" pitchFamily="18" charset="0"/>
              </a:rPr>
              <a:t>的解数</a:t>
            </a:r>
            <a:r>
              <a:rPr lang="en-US" altLang="zh-CN" sz="2400" i="0" kern="0" dirty="0">
                <a:ea typeface="楷体_GB2312" pitchFamily="49" charset="-122"/>
                <a:cs typeface="Times New Roman" pitchFamily="18" charset="0"/>
              </a:rPr>
              <a:t>)= C(3+4-1,4)=15</a:t>
            </a:r>
          </a:p>
          <a:p>
            <a:pPr eaLnBrk="0" hangingPunct="0">
              <a:spcBef>
                <a:spcPct val="20000"/>
              </a:spcBef>
              <a:buClr>
                <a:schemeClr val="tx2"/>
              </a:buClr>
              <a:buSzPct val="70000"/>
              <a:defRPr/>
            </a:pPr>
            <a:endParaRPr lang="en-US" altLang="zh-CN" sz="2400" i="0" kern="0" dirty="0">
              <a:ea typeface="楷体_GB2312"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50184"/>
                                        </p:tgtEl>
                                        <p:attrNameLst>
                                          <p:attrName>style.visibility</p:attrName>
                                        </p:attrNameLst>
                                      </p:cBhvr>
                                      <p:to>
                                        <p:strVal val="visible"/>
                                      </p:to>
                                    </p:set>
                                    <p:animEffect transition="in" filter="strips(downLeft)">
                                      <p:cBhvr>
                                        <p:cTn id="11" dur="500"/>
                                        <p:tgtEl>
                                          <p:spTgt spid="5018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dirty="0"/>
              <a:t>4.6 </a:t>
            </a:r>
            <a:r>
              <a:rPr lang="zh-CN" altLang="en-US" dirty="0"/>
              <a:t>容斥原理的应用</a:t>
            </a:r>
          </a:p>
        </p:txBody>
      </p:sp>
      <p:sp>
        <p:nvSpPr>
          <p:cNvPr id="7" name="Rectangle 3"/>
          <p:cNvSpPr>
            <a:spLocks noGrp="1" noChangeArrowheads="1"/>
          </p:cNvSpPr>
          <p:nvPr>
            <p:ph type="body" idx="1"/>
          </p:nvPr>
        </p:nvSpPr>
        <p:spPr>
          <a:xfrm>
            <a:off x="839416" y="1600200"/>
            <a:ext cx="10945216" cy="914400"/>
          </a:xfrm>
        </p:spPr>
        <p:txBody>
          <a:bodyPr/>
          <a:lstStyle/>
          <a:p>
            <a:pPr marL="0" indent="0">
              <a:lnSpc>
                <a:spcPct val="120000"/>
              </a:lnSpc>
              <a:buNone/>
              <a:defRPr/>
            </a:pPr>
            <a:r>
              <a:rPr lang="zh-CN" altLang="en-US" sz="24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例</a:t>
            </a:r>
            <a:r>
              <a:rPr lang="en-US" altLang="zh-CN" sz="24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  </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1</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 x</a:t>
            </a:r>
            <a:r>
              <a:rPr lang="en-US" altLang="zh-CN" sz="2400" baseline="-25000" dirty="0">
                <a:latin typeface="Times New Roman" pitchFamily="18" charset="0"/>
                <a:ea typeface="楷体_GB2312" pitchFamily="49" charset="-122"/>
                <a:cs typeface="Times New Roman" pitchFamily="18" charset="0"/>
              </a:rPr>
              <a:t>2</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3</a:t>
            </a:r>
            <a:r>
              <a:rPr lang="en-US" altLang="zh-CN" sz="2400" dirty="0">
                <a:latin typeface="Times New Roman" pitchFamily="18" charset="0"/>
                <a:ea typeface="楷体_GB2312" pitchFamily="49" charset="-122"/>
                <a:cs typeface="Times New Roman" pitchFamily="18" charset="0"/>
              </a:rPr>
              <a:t>=11</a:t>
            </a:r>
            <a:r>
              <a:rPr lang="zh-CN" altLang="en-US" sz="2400" dirty="0">
                <a:latin typeface="Times New Roman" pitchFamily="18" charset="0"/>
                <a:ea typeface="楷体_GB2312" pitchFamily="49" charset="-122"/>
                <a:cs typeface="Times New Roman" pitchFamily="18" charset="0"/>
              </a:rPr>
              <a:t>有多少个解？其中</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1</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 x</a:t>
            </a:r>
            <a:r>
              <a:rPr lang="en-US" altLang="zh-CN" sz="2400" baseline="-25000" dirty="0">
                <a:latin typeface="Times New Roman" pitchFamily="18" charset="0"/>
                <a:ea typeface="楷体_GB2312" pitchFamily="49" charset="-122"/>
                <a:cs typeface="Times New Roman" pitchFamily="18" charset="0"/>
              </a:rPr>
              <a:t>2</a:t>
            </a: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是非负整数，且</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1</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2</a:t>
            </a:r>
            <a:r>
              <a:rPr lang="zh-CN" altLang="en-US" sz="2400" dirty="0">
                <a:latin typeface="Times New Roman" pitchFamily="18" charset="0"/>
                <a:ea typeface="楷体_GB2312" pitchFamily="49" charset="-122"/>
                <a:cs typeface="Times New Roman" pitchFamily="18" charset="0"/>
              </a:rPr>
              <a:t> ≤</a:t>
            </a:r>
            <a:r>
              <a:rPr lang="en-US" altLang="zh-CN" sz="2400" dirty="0">
                <a:latin typeface="Times New Roman" pitchFamily="18" charset="0"/>
                <a:ea typeface="楷体_GB2312" pitchFamily="49" charset="-122"/>
                <a:cs typeface="Times New Roman" pitchFamily="18" charset="0"/>
              </a:rPr>
              <a:t>4</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 ≤</a:t>
            </a:r>
            <a:r>
              <a:rPr lang="en-US" altLang="zh-CN" sz="2400" dirty="0">
                <a:latin typeface="Times New Roman" pitchFamily="18" charset="0"/>
                <a:ea typeface="楷体_GB2312" pitchFamily="49" charset="-122"/>
                <a:cs typeface="Times New Roman" pitchFamily="18" charset="0"/>
              </a:rPr>
              <a:t>6</a:t>
            </a:r>
            <a:r>
              <a:rPr lang="zh-CN" altLang="en-US" sz="2400" dirty="0">
                <a:latin typeface="Times New Roman" pitchFamily="18" charset="0"/>
                <a:ea typeface="楷体_GB2312" pitchFamily="49" charset="-122"/>
                <a:cs typeface="Times New Roman" pitchFamily="18" charset="0"/>
              </a:rPr>
              <a:t>。</a:t>
            </a:r>
            <a:endParaRPr lang="en-US" altLang="zh-CN" sz="2400" dirty="0">
              <a:latin typeface="Times New Roman" pitchFamily="18" charset="0"/>
              <a:ea typeface="楷体_GB2312" pitchFamily="49" charset="-122"/>
              <a:cs typeface="Times New Roman" pitchFamily="18" charset="0"/>
            </a:endParaRPr>
          </a:p>
        </p:txBody>
      </p:sp>
      <p:graphicFrame>
        <p:nvGraphicFramePr>
          <p:cNvPr id="50184" name="Object 8"/>
          <p:cNvGraphicFramePr>
            <a:graphicFrameLocks noChangeAspect="1"/>
          </p:cNvGraphicFramePr>
          <p:nvPr/>
        </p:nvGraphicFramePr>
        <p:xfrm>
          <a:off x="2362201" y="4495800"/>
          <a:ext cx="6505575" cy="1004888"/>
        </p:xfrm>
        <a:graphic>
          <a:graphicData uri="http://schemas.openxmlformats.org/presentationml/2006/ole">
            <mc:AlternateContent xmlns:mc="http://schemas.openxmlformats.org/markup-compatibility/2006">
              <mc:Choice xmlns:v="urn:schemas-microsoft-com:vml" Requires="v">
                <p:oleObj spid="_x0000_s29705" name="Equation" r:id="rId4" imgW="2958840" imgH="457200" progId="Equation.3">
                  <p:embed/>
                </p:oleObj>
              </mc:Choice>
              <mc:Fallback>
                <p:oleObj name="Equation" r:id="rId4" imgW="2958840" imgH="457200" progId="Equation.3">
                  <p:embed/>
                  <p:pic>
                    <p:nvPicPr>
                      <p:cNvPr id="5018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1" y="4495800"/>
                        <a:ext cx="6505575"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3"/>
          <p:cNvSpPr txBox="1">
            <a:spLocks noChangeArrowheads="1"/>
          </p:cNvSpPr>
          <p:nvPr/>
        </p:nvSpPr>
        <p:spPr bwMode="auto">
          <a:xfrm>
            <a:off x="1981200" y="2276872"/>
            <a:ext cx="8458200" cy="1905000"/>
          </a:xfrm>
          <a:prstGeom prst="rect">
            <a:avLst/>
          </a:prstGeom>
          <a:noFill/>
          <a:ln w="9525">
            <a:noFill/>
            <a:miter lim="800000"/>
            <a:headEnd/>
            <a:tailEnd/>
          </a:ln>
        </p:spPr>
        <p:txBody>
          <a:bodyPr/>
          <a:lstStyle/>
          <a:p>
            <a:pPr eaLnBrk="0" hangingPunct="0">
              <a:spcBef>
                <a:spcPct val="20000"/>
              </a:spcBef>
              <a:buClr>
                <a:schemeClr val="tx2"/>
              </a:buClr>
              <a:buSzPct val="70000"/>
              <a:defRPr/>
            </a:pPr>
            <a:r>
              <a:rPr lang="en-US" altLang="zh-CN" sz="2400" i="0" kern="0" dirty="0">
                <a:ea typeface="楷体_GB2312" pitchFamily="49" charset="-122"/>
                <a:cs typeface="Times New Roman" pitchFamily="18" charset="0"/>
              </a:rPr>
              <a:t>N(P</a:t>
            </a:r>
            <a:r>
              <a:rPr lang="en-US" altLang="zh-CN" sz="2400" i="0" kern="0" baseline="-25000" dirty="0">
                <a:ea typeface="楷体_GB2312" pitchFamily="49" charset="-122"/>
                <a:cs typeface="Times New Roman" pitchFamily="18" charset="0"/>
              </a:rPr>
              <a:t>1</a:t>
            </a:r>
            <a:r>
              <a:rPr lang="en-US" altLang="zh-CN" sz="2400" i="0" kern="0" dirty="0">
                <a:ea typeface="楷体_GB2312" pitchFamily="49" charset="-122"/>
                <a:cs typeface="Times New Roman" pitchFamily="18" charset="0"/>
              </a:rPr>
              <a:t>P</a:t>
            </a:r>
            <a:r>
              <a:rPr lang="en-US" altLang="zh-CN" sz="2400" i="0" kern="0" baseline="-25000" dirty="0">
                <a:ea typeface="楷体_GB2312" pitchFamily="49" charset="-122"/>
                <a:cs typeface="Times New Roman" pitchFamily="18" charset="0"/>
              </a:rPr>
              <a:t>2</a:t>
            </a:r>
            <a:r>
              <a:rPr lang="en-US" altLang="zh-CN" sz="2400" i="0" kern="0" dirty="0">
                <a:ea typeface="楷体_GB2312" pitchFamily="49" charset="-122"/>
                <a:cs typeface="Times New Roman" pitchFamily="18" charset="0"/>
              </a:rPr>
              <a:t>)=(</a:t>
            </a:r>
            <a:r>
              <a:rPr lang="zh-CN" altLang="en-US" sz="2400" i="0" kern="0" dirty="0">
                <a:ea typeface="楷体_GB2312" pitchFamily="49" charset="-122"/>
                <a:cs typeface="Times New Roman" pitchFamily="18" charset="0"/>
              </a:rPr>
              <a:t>具有</a:t>
            </a:r>
            <a:r>
              <a:rPr lang="en-US" altLang="zh-CN" sz="2400" i="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1</a:t>
            </a:r>
            <a:r>
              <a:rPr lang="en-US" altLang="zh-CN" sz="2400" i="0" dirty="0">
                <a:ea typeface="楷体_GB2312" pitchFamily="49" charset="-122"/>
                <a:cs typeface="Times New Roman" pitchFamily="18" charset="0"/>
              </a:rPr>
              <a:t>&gt;3</a:t>
            </a:r>
            <a:r>
              <a:rPr lang="zh-CN" altLang="en-US" sz="2400" i="0" dirty="0">
                <a:ea typeface="楷体_GB2312" pitchFamily="49" charset="-122"/>
                <a:cs typeface="Times New Roman" pitchFamily="18" charset="0"/>
              </a:rPr>
              <a:t>和</a:t>
            </a:r>
            <a:r>
              <a:rPr lang="en-US" altLang="zh-CN" sz="2400" i="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2</a:t>
            </a:r>
            <a:r>
              <a:rPr lang="en-US" altLang="zh-CN" sz="2400" i="0" dirty="0">
                <a:ea typeface="楷体_GB2312" pitchFamily="49" charset="-122"/>
                <a:cs typeface="Times New Roman" pitchFamily="18" charset="0"/>
              </a:rPr>
              <a:t>&gt;4</a:t>
            </a:r>
            <a:r>
              <a:rPr lang="zh-CN" altLang="en-US" sz="2400" i="0" dirty="0">
                <a:ea typeface="楷体_GB2312" pitchFamily="49" charset="-122"/>
                <a:cs typeface="Times New Roman" pitchFamily="18" charset="0"/>
              </a:rPr>
              <a:t>的解数</a:t>
            </a:r>
            <a:r>
              <a:rPr lang="en-US" altLang="zh-CN" sz="2400" i="0" kern="0" dirty="0">
                <a:ea typeface="楷体_GB2312" pitchFamily="49" charset="-122"/>
                <a:cs typeface="Times New Roman" pitchFamily="18" charset="0"/>
              </a:rPr>
              <a:t>)= C(3+2-1,2)=6</a:t>
            </a:r>
          </a:p>
          <a:p>
            <a:pPr eaLnBrk="0" hangingPunct="0">
              <a:spcBef>
                <a:spcPct val="20000"/>
              </a:spcBef>
              <a:buClr>
                <a:schemeClr val="tx2"/>
              </a:buClr>
              <a:buSzPct val="70000"/>
              <a:defRPr/>
            </a:pPr>
            <a:r>
              <a:rPr lang="en-US" altLang="zh-CN" sz="2400" i="0" kern="0" dirty="0">
                <a:ea typeface="楷体_GB2312" pitchFamily="49" charset="-122"/>
                <a:cs typeface="Times New Roman" pitchFamily="18" charset="0"/>
              </a:rPr>
              <a:t>N(P</a:t>
            </a:r>
            <a:r>
              <a:rPr lang="en-US" altLang="zh-CN" sz="2400" i="0" kern="0" baseline="-25000" dirty="0">
                <a:ea typeface="楷体_GB2312" pitchFamily="49" charset="-122"/>
                <a:cs typeface="Times New Roman" pitchFamily="18" charset="0"/>
              </a:rPr>
              <a:t>1</a:t>
            </a:r>
            <a:r>
              <a:rPr lang="en-US" altLang="zh-CN" sz="2400" i="0" kern="0" dirty="0">
                <a:ea typeface="楷体_GB2312" pitchFamily="49" charset="-122"/>
                <a:cs typeface="Times New Roman" pitchFamily="18" charset="0"/>
              </a:rPr>
              <a:t>P</a:t>
            </a:r>
            <a:r>
              <a:rPr lang="en-US" altLang="zh-CN" sz="2400" i="0" kern="0" baseline="-25000" dirty="0">
                <a:ea typeface="楷体_GB2312" pitchFamily="49" charset="-122"/>
                <a:cs typeface="Times New Roman" pitchFamily="18" charset="0"/>
              </a:rPr>
              <a:t>3</a:t>
            </a:r>
            <a:r>
              <a:rPr lang="en-US" altLang="zh-CN" sz="2400" i="0" kern="0" dirty="0">
                <a:ea typeface="楷体_GB2312" pitchFamily="49" charset="-122"/>
                <a:cs typeface="Times New Roman" pitchFamily="18" charset="0"/>
              </a:rPr>
              <a:t>)=(</a:t>
            </a:r>
            <a:r>
              <a:rPr lang="zh-CN" altLang="en-US" sz="2400" i="0" kern="0" dirty="0">
                <a:ea typeface="楷体_GB2312" pitchFamily="49" charset="-122"/>
                <a:cs typeface="Times New Roman" pitchFamily="18" charset="0"/>
              </a:rPr>
              <a:t>具有</a:t>
            </a:r>
            <a:r>
              <a:rPr lang="en-US" altLang="zh-CN" sz="2400" i="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1</a:t>
            </a:r>
            <a:r>
              <a:rPr lang="en-US" altLang="zh-CN" sz="2400" i="0" dirty="0">
                <a:ea typeface="楷体_GB2312" pitchFamily="49" charset="-122"/>
                <a:cs typeface="Times New Roman" pitchFamily="18" charset="0"/>
              </a:rPr>
              <a:t>&gt;3</a:t>
            </a:r>
            <a:r>
              <a:rPr lang="zh-CN" altLang="en-US" sz="2400" i="0" dirty="0">
                <a:ea typeface="楷体_GB2312" pitchFamily="49" charset="-122"/>
                <a:cs typeface="Times New Roman" pitchFamily="18" charset="0"/>
              </a:rPr>
              <a:t>和</a:t>
            </a:r>
            <a:r>
              <a:rPr lang="en-US" altLang="zh-CN" sz="2400" i="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3</a:t>
            </a:r>
            <a:r>
              <a:rPr lang="en-US" altLang="zh-CN" sz="2400" i="0" dirty="0">
                <a:ea typeface="楷体_GB2312" pitchFamily="49" charset="-122"/>
                <a:cs typeface="Times New Roman" pitchFamily="18" charset="0"/>
              </a:rPr>
              <a:t>&gt;6</a:t>
            </a:r>
            <a:r>
              <a:rPr lang="zh-CN" altLang="en-US" sz="2400" i="0" dirty="0">
                <a:ea typeface="楷体_GB2312" pitchFamily="49" charset="-122"/>
                <a:cs typeface="Times New Roman" pitchFamily="18" charset="0"/>
              </a:rPr>
              <a:t>的解数</a:t>
            </a:r>
            <a:r>
              <a:rPr lang="en-US" altLang="zh-CN" sz="2400" i="0" kern="0" dirty="0">
                <a:ea typeface="楷体_GB2312" pitchFamily="49" charset="-122"/>
                <a:cs typeface="Times New Roman" pitchFamily="18" charset="0"/>
              </a:rPr>
              <a:t>)= C(3+0-1,0)=1</a:t>
            </a:r>
          </a:p>
          <a:p>
            <a:pPr eaLnBrk="0" hangingPunct="0">
              <a:spcBef>
                <a:spcPct val="20000"/>
              </a:spcBef>
              <a:buClr>
                <a:schemeClr val="tx2"/>
              </a:buClr>
              <a:buSzPct val="70000"/>
              <a:defRPr/>
            </a:pPr>
            <a:r>
              <a:rPr lang="en-US" altLang="zh-CN" sz="2400" i="0" kern="0" dirty="0">
                <a:ea typeface="楷体_GB2312" pitchFamily="49" charset="-122"/>
                <a:cs typeface="Times New Roman" pitchFamily="18" charset="0"/>
              </a:rPr>
              <a:t>N(P</a:t>
            </a:r>
            <a:r>
              <a:rPr lang="en-US" altLang="zh-CN" sz="2400" i="0" kern="0" baseline="-25000" dirty="0">
                <a:ea typeface="楷体_GB2312" pitchFamily="49" charset="-122"/>
                <a:cs typeface="Times New Roman" pitchFamily="18" charset="0"/>
              </a:rPr>
              <a:t>2</a:t>
            </a:r>
            <a:r>
              <a:rPr lang="en-US" altLang="zh-CN" sz="2400" i="0" kern="0" dirty="0">
                <a:ea typeface="楷体_GB2312" pitchFamily="49" charset="-122"/>
                <a:cs typeface="Times New Roman" pitchFamily="18" charset="0"/>
              </a:rPr>
              <a:t>P</a:t>
            </a:r>
            <a:r>
              <a:rPr lang="en-US" altLang="zh-CN" sz="2400" i="0" kern="0" baseline="-25000" dirty="0">
                <a:ea typeface="楷体_GB2312" pitchFamily="49" charset="-122"/>
                <a:cs typeface="Times New Roman" pitchFamily="18" charset="0"/>
              </a:rPr>
              <a:t>3</a:t>
            </a:r>
            <a:r>
              <a:rPr lang="en-US" altLang="zh-CN" sz="2400" i="0" kern="0" dirty="0">
                <a:ea typeface="楷体_GB2312" pitchFamily="49" charset="-122"/>
                <a:cs typeface="Times New Roman" pitchFamily="18" charset="0"/>
              </a:rPr>
              <a:t>)=(</a:t>
            </a:r>
            <a:r>
              <a:rPr lang="zh-CN" altLang="en-US" sz="2400" i="0" kern="0" dirty="0">
                <a:ea typeface="楷体_GB2312" pitchFamily="49" charset="-122"/>
                <a:cs typeface="Times New Roman" pitchFamily="18" charset="0"/>
              </a:rPr>
              <a:t>具有</a:t>
            </a:r>
            <a:r>
              <a:rPr lang="en-US" altLang="zh-CN" sz="2400" i="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2</a:t>
            </a:r>
            <a:r>
              <a:rPr lang="en-US" altLang="zh-CN" sz="2400" i="0" dirty="0">
                <a:ea typeface="楷体_GB2312" pitchFamily="49" charset="-122"/>
                <a:cs typeface="Times New Roman" pitchFamily="18" charset="0"/>
              </a:rPr>
              <a:t>&gt;4</a:t>
            </a:r>
            <a:r>
              <a:rPr lang="zh-CN" altLang="en-US" sz="2400" i="0" dirty="0">
                <a:ea typeface="楷体_GB2312" pitchFamily="49" charset="-122"/>
                <a:cs typeface="Times New Roman" pitchFamily="18" charset="0"/>
              </a:rPr>
              <a:t>和</a:t>
            </a:r>
            <a:r>
              <a:rPr lang="en-US" altLang="zh-CN" sz="2400" i="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3</a:t>
            </a:r>
            <a:r>
              <a:rPr lang="en-US" altLang="zh-CN" sz="2400" i="0" dirty="0">
                <a:ea typeface="楷体_GB2312" pitchFamily="49" charset="-122"/>
                <a:cs typeface="Times New Roman" pitchFamily="18" charset="0"/>
              </a:rPr>
              <a:t>&gt;6</a:t>
            </a:r>
            <a:r>
              <a:rPr lang="zh-CN" altLang="en-US" sz="2400" i="0" dirty="0">
                <a:ea typeface="楷体_GB2312" pitchFamily="49" charset="-122"/>
                <a:cs typeface="Times New Roman" pitchFamily="18" charset="0"/>
              </a:rPr>
              <a:t>的解数</a:t>
            </a:r>
            <a:r>
              <a:rPr lang="en-US" altLang="zh-CN" sz="2400" i="0" kern="0" dirty="0">
                <a:ea typeface="楷体_GB2312" pitchFamily="49" charset="-122"/>
                <a:cs typeface="Times New Roman" pitchFamily="18" charset="0"/>
              </a:rPr>
              <a:t>)= 0</a:t>
            </a:r>
          </a:p>
          <a:p>
            <a:pPr eaLnBrk="0" hangingPunct="0">
              <a:spcBef>
                <a:spcPct val="20000"/>
              </a:spcBef>
              <a:buClr>
                <a:schemeClr val="tx2"/>
              </a:buClr>
              <a:buSzPct val="70000"/>
              <a:defRPr/>
            </a:pPr>
            <a:r>
              <a:rPr lang="en-US" altLang="zh-CN" sz="2400" i="0" kern="0" dirty="0">
                <a:ea typeface="楷体_GB2312" pitchFamily="49" charset="-122"/>
                <a:cs typeface="Times New Roman" pitchFamily="18" charset="0"/>
              </a:rPr>
              <a:t>N(P</a:t>
            </a:r>
            <a:r>
              <a:rPr lang="en-US" altLang="zh-CN" sz="2400" i="0" kern="0" baseline="-25000" dirty="0">
                <a:ea typeface="楷体_GB2312" pitchFamily="49" charset="-122"/>
                <a:cs typeface="Times New Roman" pitchFamily="18" charset="0"/>
              </a:rPr>
              <a:t>1</a:t>
            </a:r>
            <a:r>
              <a:rPr lang="en-US" altLang="zh-CN" sz="2400" i="0" kern="0" dirty="0">
                <a:ea typeface="楷体_GB2312" pitchFamily="49" charset="-122"/>
                <a:cs typeface="Times New Roman" pitchFamily="18" charset="0"/>
              </a:rPr>
              <a:t>P</a:t>
            </a:r>
            <a:r>
              <a:rPr lang="en-US" altLang="zh-CN" sz="2400" i="0" kern="0" baseline="-25000" dirty="0">
                <a:ea typeface="楷体_GB2312" pitchFamily="49" charset="-122"/>
                <a:cs typeface="Times New Roman" pitchFamily="18" charset="0"/>
              </a:rPr>
              <a:t>2</a:t>
            </a:r>
            <a:r>
              <a:rPr lang="en-US" altLang="zh-CN" sz="2400" i="0" kern="0" dirty="0">
                <a:ea typeface="楷体_GB2312" pitchFamily="49" charset="-122"/>
                <a:cs typeface="Times New Roman" pitchFamily="18" charset="0"/>
              </a:rPr>
              <a:t>P</a:t>
            </a:r>
            <a:r>
              <a:rPr lang="en-US" altLang="zh-CN" sz="2400" i="0" kern="0" baseline="-25000" dirty="0">
                <a:ea typeface="楷体_GB2312" pitchFamily="49" charset="-122"/>
                <a:cs typeface="Times New Roman" pitchFamily="18" charset="0"/>
              </a:rPr>
              <a:t>3</a:t>
            </a:r>
            <a:r>
              <a:rPr lang="en-US" altLang="zh-CN" sz="2400" i="0" kern="0" dirty="0">
                <a:ea typeface="楷体_GB2312" pitchFamily="49" charset="-122"/>
                <a:cs typeface="Times New Roman" pitchFamily="18" charset="0"/>
              </a:rPr>
              <a:t>)=(</a:t>
            </a:r>
            <a:r>
              <a:rPr lang="zh-CN" altLang="en-US" sz="2400" i="0" kern="0" dirty="0">
                <a:ea typeface="楷体_GB2312" pitchFamily="49" charset="-122"/>
                <a:cs typeface="Times New Roman" pitchFamily="18" charset="0"/>
              </a:rPr>
              <a:t>具有</a:t>
            </a:r>
            <a:r>
              <a:rPr lang="en-US" altLang="zh-CN" sz="2400" i="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1</a:t>
            </a:r>
            <a:r>
              <a:rPr lang="en-US" altLang="zh-CN" sz="2400" i="0" dirty="0">
                <a:ea typeface="楷体_GB2312" pitchFamily="49" charset="-122"/>
                <a:cs typeface="Times New Roman" pitchFamily="18" charset="0"/>
              </a:rPr>
              <a:t>&gt;3, x</a:t>
            </a:r>
            <a:r>
              <a:rPr lang="en-US" altLang="zh-CN" sz="2400" i="0" baseline="-25000" dirty="0">
                <a:ea typeface="楷体_GB2312" pitchFamily="49" charset="-122"/>
                <a:cs typeface="Times New Roman" pitchFamily="18" charset="0"/>
              </a:rPr>
              <a:t>2</a:t>
            </a:r>
            <a:r>
              <a:rPr lang="en-US" altLang="zh-CN" sz="2400" i="0" dirty="0">
                <a:ea typeface="楷体_GB2312" pitchFamily="49" charset="-122"/>
                <a:cs typeface="Times New Roman" pitchFamily="18" charset="0"/>
              </a:rPr>
              <a:t>&gt;4</a:t>
            </a:r>
            <a:r>
              <a:rPr lang="zh-CN" altLang="en-US" sz="2400" i="0" dirty="0">
                <a:ea typeface="楷体_GB2312" pitchFamily="49" charset="-122"/>
                <a:cs typeface="Times New Roman" pitchFamily="18" charset="0"/>
              </a:rPr>
              <a:t>和</a:t>
            </a:r>
            <a:r>
              <a:rPr lang="en-US" altLang="zh-CN" sz="2400" i="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3</a:t>
            </a:r>
            <a:r>
              <a:rPr lang="en-US" altLang="zh-CN" sz="2400" i="0" dirty="0">
                <a:ea typeface="楷体_GB2312" pitchFamily="49" charset="-122"/>
                <a:cs typeface="Times New Roman" pitchFamily="18" charset="0"/>
              </a:rPr>
              <a:t>&gt;6</a:t>
            </a:r>
            <a:r>
              <a:rPr lang="zh-CN" altLang="en-US" sz="2400" i="0" dirty="0">
                <a:ea typeface="楷体_GB2312" pitchFamily="49" charset="-122"/>
                <a:cs typeface="Times New Roman" pitchFamily="18" charset="0"/>
              </a:rPr>
              <a:t>的解数</a:t>
            </a:r>
            <a:r>
              <a:rPr lang="en-US" altLang="zh-CN" sz="2400" i="0" kern="0" dirty="0">
                <a:ea typeface="楷体_GB2312" pitchFamily="49" charset="-122"/>
                <a:cs typeface="Times New Roman" pitchFamily="18" charset="0"/>
              </a:rPr>
              <a:t>)= 0</a:t>
            </a:r>
          </a:p>
          <a:p>
            <a:pPr eaLnBrk="0" hangingPunct="0">
              <a:spcBef>
                <a:spcPct val="20000"/>
              </a:spcBef>
              <a:buClr>
                <a:schemeClr val="tx2"/>
              </a:buClr>
              <a:buSzPct val="70000"/>
              <a:defRPr/>
            </a:pPr>
            <a:endParaRPr lang="en-US" altLang="zh-CN" sz="2400" i="0" kern="0" dirty="0">
              <a:ea typeface="楷体_GB2312" pitchFamily="49" charset="-122"/>
              <a:cs typeface="Times New Roman" pitchFamily="18" charset="0"/>
            </a:endParaRPr>
          </a:p>
        </p:txBody>
      </p:sp>
      <p:sp>
        <p:nvSpPr>
          <p:cNvPr id="6" name="TextBox 5"/>
          <p:cNvSpPr txBox="1">
            <a:spLocks noChangeArrowheads="1"/>
          </p:cNvSpPr>
          <p:nvPr/>
        </p:nvSpPr>
        <p:spPr bwMode="auto">
          <a:xfrm>
            <a:off x="1981201" y="4495800"/>
            <a:ext cx="3922869" cy="1569660"/>
          </a:xfrm>
          <a:prstGeom prst="rect">
            <a:avLst/>
          </a:prstGeom>
          <a:noFill/>
          <a:ln w="9525">
            <a:noFill/>
            <a:miter lim="800000"/>
            <a:headEnd/>
            <a:tailEnd/>
          </a:ln>
        </p:spPr>
        <p:txBody>
          <a:bodyPr wrap="none">
            <a:spAutoFit/>
          </a:bodyPr>
          <a:lstStyle/>
          <a:p>
            <a:r>
              <a:rPr lang="zh-CN" altLang="en-US" sz="2400" i="0">
                <a:ea typeface="楷体_GB2312" pitchFamily="49" charset="-122"/>
                <a:cs typeface="Times New Roman" pitchFamily="18" charset="0"/>
              </a:rPr>
              <a:t>故</a:t>
            </a:r>
            <a:endParaRPr lang="en-US" altLang="zh-CN" sz="2400" i="0">
              <a:ea typeface="楷体_GB2312" pitchFamily="49" charset="-122"/>
              <a:cs typeface="Times New Roman" pitchFamily="18" charset="0"/>
            </a:endParaRPr>
          </a:p>
          <a:p>
            <a:endParaRPr lang="en-US" altLang="zh-CN" sz="2400" i="0">
              <a:ea typeface="楷体_GB2312" pitchFamily="49" charset="-122"/>
              <a:cs typeface="Times New Roman" pitchFamily="18" charset="0"/>
            </a:endParaRPr>
          </a:p>
          <a:p>
            <a:endParaRPr lang="en-US" altLang="zh-CN" sz="2400" i="0">
              <a:ea typeface="楷体_GB2312" pitchFamily="49" charset="-122"/>
              <a:cs typeface="Times New Roman" pitchFamily="18" charset="0"/>
            </a:endParaRPr>
          </a:p>
          <a:p>
            <a:r>
              <a:rPr lang="en-US" altLang="zh-CN" sz="2400" i="0">
                <a:ea typeface="楷体_GB2312" pitchFamily="49" charset="-122"/>
                <a:cs typeface="Times New Roman" pitchFamily="18" charset="0"/>
              </a:rPr>
              <a:t>      =78-36-28-15+6+1+0-0=6</a:t>
            </a:r>
          </a:p>
        </p:txBody>
      </p:sp>
      <p:sp>
        <p:nvSpPr>
          <p:cNvPr id="8" name="圆角矩形标注 7"/>
          <p:cNvSpPr/>
          <p:nvPr/>
        </p:nvSpPr>
        <p:spPr>
          <a:xfrm>
            <a:off x="7239000" y="5638800"/>
            <a:ext cx="1981200" cy="609600"/>
          </a:xfrm>
          <a:prstGeom prst="wedgeRoundRectCallout">
            <a:avLst>
              <a:gd name="adj1" fmla="val -51294"/>
              <a:gd name="adj2" fmla="val -9754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i="0" dirty="0">
                <a:effectLst>
                  <a:outerShdw blurRad="38100" dist="38100" dir="2700000" algn="tl">
                    <a:srgbClr val="000000">
                      <a:alpha val="43137"/>
                    </a:srgbClr>
                  </a:outerShdw>
                </a:effectLst>
              </a:rPr>
              <a:t>其他方法？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dirty="0"/>
              <a:t>4.6 </a:t>
            </a:r>
            <a:r>
              <a:rPr lang="zh-CN" altLang="en-US" dirty="0"/>
              <a:t>容斥原理的应用</a:t>
            </a:r>
          </a:p>
        </p:txBody>
      </p:sp>
      <p:sp>
        <p:nvSpPr>
          <p:cNvPr id="7" name="Rectangle 3"/>
          <p:cNvSpPr>
            <a:spLocks noGrp="1" noChangeArrowheads="1"/>
          </p:cNvSpPr>
          <p:nvPr>
            <p:ph type="body" idx="1"/>
          </p:nvPr>
        </p:nvSpPr>
        <p:spPr>
          <a:xfrm>
            <a:off x="749301" y="1600200"/>
            <a:ext cx="10723033" cy="914400"/>
          </a:xfrm>
        </p:spPr>
        <p:txBody>
          <a:bodyPr/>
          <a:lstStyle/>
          <a:p>
            <a:pPr marL="0" indent="0">
              <a:lnSpc>
                <a:spcPct val="120000"/>
              </a:lnSpc>
              <a:buNone/>
              <a:defRPr/>
            </a:pPr>
            <a:r>
              <a:rPr lang="zh-CN" altLang="en-US" sz="24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例</a:t>
            </a:r>
            <a:r>
              <a:rPr lang="en-US" altLang="zh-CN" sz="24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  </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1</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 x</a:t>
            </a:r>
            <a:r>
              <a:rPr lang="en-US" altLang="zh-CN" sz="2400" baseline="-25000" dirty="0">
                <a:latin typeface="Times New Roman" pitchFamily="18" charset="0"/>
                <a:ea typeface="楷体_GB2312" pitchFamily="49" charset="-122"/>
                <a:cs typeface="Times New Roman" pitchFamily="18" charset="0"/>
              </a:rPr>
              <a:t>2</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3</a:t>
            </a:r>
            <a:r>
              <a:rPr lang="en-US" altLang="zh-CN" sz="2400" dirty="0">
                <a:latin typeface="Times New Roman" pitchFamily="18" charset="0"/>
                <a:ea typeface="楷体_GB2312" pitchFamily="49" charset="-122"/>
                <a:cs typeface="Times New Roman" pitchFamily="18" charset="0"/>
              </a:rPr>
              <a:t>=11</a:t>
            </a:r>
            <a:r>
              <a:rPr lang="zh-CN" altLang="en-US" sz="2400" dirty="0">
                <a:latin typeface="Times New Roman" pitchFamily="18" charset="0"/>
                <a:ea typeface="楷体_GB2312" pitchFamily="49" charset="-122"/>
                <a:cs typeface="Times New Roman" pitchFamily="18" charset="0"/>
              </a:rPr>
              <a:t>有多少个解？其中</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1</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 x</a:t>
            </a:r>
            <a:r>
              <a:rPr lang="en-US" altLang="zh-CN" sz="2400" baseline="-25000" dirty="0">
                <a:latin typeface="Times New Roman" pitchFamily="18" charset="0"/>
                <a:ea typeface="楷体_GB2312" pitchFamily="49" charset="-122"/>
                <a:cs typeface="Times New Roman" pitchFamily="18" charset="0"/>
              </a:rPr>
              <a:t>2</a:t>
            </a: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是非负整数，且</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1</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2</a:t>
            </a:r>
            <a:r>
              <a:rPr lang="zh-CN" altLang="en-US" sz="2400" dirty="0">
                <a:latin typeface="Times New Roman" pitchFamily="18" charset="0"/>
                <a:ea typeface="楷体_GB2312" pitchFamily="49" charset="-122"/>
                <a:cs typeface="Times New Roman" pitchFamily="18" charset="0"/>
              </a:rPr>
              <a:t> ≤</a:t>
            </a:r>
            <a:r>
              <a:rPr lang="en-US" altLang="zh-CN" sz="2400" dirty="0">
                <a:latin typeface="Times New Roman" pitchFamily="18" charset="0"/>
                <a:ea typeface="楷体_GB2312" pitchFamily="49" charset="-122"/>
                <a:cs typeface="Times New Roman" pitchFamily="18" charset="0"/>
              </a:rPr>
              <a:t>4</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x</a:t>
            </a:r>
            <a:r>
              <a:rPr lang="en-US" altLang="zh-CN" sz="2400" baseline="-250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 ≤</a:t>
            </a:r>
            <a:r>
              <a:rPr lang="en-US" altLang="zh-CN" sz="2400" dirty="0">
                <a:latin typeface="Times New Roman" pitchFamily="18" charset="0"/>
                <a:ea typeface="楷体_GB2312" pitchFamily="49" charset="-122"/>
                <a:cs typeface="Times New Roman" pitchFamily="18" charset="0"/>
              </a:rPr>
              <a:t>6</a:t>
            </a:r>
            <a:r>
              <a:rPr lang="zh-CN" altLang="en-US" sz="2400" dirty="0">
                <a:latin typeface="Times New Roman" pitchFamily="18" charset="0"/>
                <a:ea typeface="楷体_GB2312" pitchFamily="49" charset="-122"/>
                <a:cs typeface="Times New Roman" pitchFamily="18" charset="0"/>
              </a:rPr>
              <a:t>。</a:t>
            </a:r>
            <a:endParaRPr lang="en-US" altLang="zh-CN" sz="2400" dirty="0">
              <a:latin typeface="Times New Roman" pitchFamily="18" charset="0"/>
              <a:ea typeface="楷体_GB2312" pitchFamily="49" charset="-122"/>
              <a:cs typeface="Times New Roman" pitchFamily="18" charset="0"/>
            </a:endParaRPr>
          </a:p>
        </p:txBody>
      </p:sp>
      <p:sp>
        <p:nvSpPr>
          <p:cNvPr id="9" name="TextBox 8"/>
          <p:cNvSpPr txBox="1"/>
          <p:nvPr/>
        </p:nvSpPr>
        <p:spPr>
          <a:xfrm>
            <a:off x="1905000" y="2492896"/>
            <a:ext cx="8153400" cy="2057294"/>
          </a:xfrm>
          <a:prstGeom prst="rect">
            <a:avLst/>
          </a:prstGeom>
          <a:noFill/>
        </p:spPr>
        <p:txBody>
          <a:bodyPr wrap="square" rtlCol="0">
            <a:spAutoFit/>
          </a:bodyPr>
          <a:lstStyle/>
          <a:p>
            <a:pPr>
              <a:lnSpc>
                <a:spcPct val="120000"/>
              </a:lnSpc>
              <a:spcBef>
                <a:spcPts val="600"/>
              </a:spcBef>
            </a:pPr>
            <a:r>
              <a:rPr lang="zh-CN" altLang="en-US" sz="2400" i="0" dirty="0">
                <a:cs typeface="Times New Roman" pitchFamily="18" charset="0"/>
              </a:rPr>
              <a:t>设：</a:t>
            </a:r>
            <a:r>
              <a:rPr lang="en-US" altLang="zh-CN" sz="2400" i="0" dirty="0">
                <a:cs typeface="Times New Roman" pitchFamily="18" charset="0"/>
              </a:rPr>
              <a:t>ξ</a:t>
            </a:r>
            <a:r>
              <a:rPr lang="en-US" altLang="zh-CN" sz="2400" i="0" baseline="-25000" dirty="0">
                <a:cs typeface="Times New Roman" pitchFamily="18" charset="0"/>
              </a:rPr>
              <a:t>1</a:t>
            </a:r>
            <a:r>
              <a:rPr lang="en-US" altLang="zh-CN" sz="2400" i="0" dirty="0">
                <a:cs typeface="Times New Roman" pitchFamily="18" charset="0"/>
              </a:rPr>
              <a:t>=3-x</a:t>
            </a:r>
            <a:r>
              <a:rPr lang="en-US" altLang="zh-CN" sz="2400" i="0" baseline="-25000" dirty="0">
                <a:cs typeface="Times New Roman" pitchFamily="18" charset="0"/>
              </a:rPr>
              <a:t>1      </a:t>
            </a:r>
            <a:r>
              <a:rPr lang="en-US" altLang="zh-CN" sz="2400" i="0" dirty="0">
                <a:cs typeface="Times New Roman" pitchFamily="18" charset="0"/>
              </a:rPr>
              <a:t>ξ</a:t>
            </a:r>
            <a:r>
              <a:rPr lang="en-US" altLang="zh-CN" sz="2400" i="0" baseline="-25000" dirty="0">
                <a:cs typeface="Times New Roman" pitchFamily="18" charset="0"/>
              </a:rPr>
              <a:t>2</a:t>
            </a:r>
            <a:r>
              <a:rPr lang="en-US" altLang="zh-CN" sz="2400" i="0" dirty="0">
                <a:cs typeface="Times New Roman" pitchFamily="18" charset="0"/>
              </a:rPr>
              <a:t>=4-x</a:t>
            </a:r>
            <a:r>
              <a:rPr lang="en-US" altLang="zh-CN" sz="2400" i="0" baseline="-25000" dirty="0">
                <a:cs typeface="Times New Roman" pitchFamily="18" charset="0"/>
              </a:rPr>
              <a:t>2      </a:t>
            </a:r>
            <a:r>
              <a:rPr lang="en-US" altLang="zh-CN" sz="2400" i="0" dirty="0">
                <a:cs typeface="Times New Roman" pitchFamily="18" charset="0"/>
              </a:rPr>
              <a:t>ξ</a:t>
            </a:r>
            <a:r>
              <a:rPr lang="en-US" altLang="zh-CN" sz="2400" i="0" baseline="-25000" dirty="0">
                <a:cs typeface="Times New Roman" pitchFamily="18" charset="0"/>
              </a:rPr>
              <a:t>3</a:t>
            </a:r>
            <a:r>
              <a:rPr lang="en-US" altLang="zh-CN" sz="2400" i="0" dirty="0">
                <a:cs typeface="Times New Roman" pitchFamily="18" charset="0"/>
              </a:rPr>
              <a:t>=6-x</a:t>
            </a:r>
            <a:r>
              <a:rPr lang="en-US" altLang="zh-CN" sz="2400" i="0" baseline="-25000" dirty="0">
                <a:cs typeface="Times New Roman" pitchFamily="18" charset="0"/>
              </a:rPr>
              <a:t>3</a:t>
            </a:r>
          </a:p>
          <a:p>
            <a:pPr>
              <a:lnSpc>
                <a:spcPct val="120000"/>
              </a:lnSpc>
              <a:spcBef>
                <a:spcPts val="600"/>
              </a:spcBef>
            </a:pPr>
            <a:r>
              <a:rPr lang="en-US" altLang="zh-CN" sz="2400" i="0" dirty="0">
                <a:cs typeface="Times New Roman" pitchFamily="18" charset="0"/>
              </a:rPr>
              <a:t>        ξ</a:t>
            </a:r>
            <a:r>
              <a:rPr lang="en-US" altLang="zh-CN" sz="2400" i="0" baseline="-25000" dirty="0">
                <a:cs typeface="Times New Roman" pitchFamily="18" charset="0"/>
              </a:rPr>
              <a:t>1</a:t>
            </a:r>
            <a:r>
              <a:rPr lang="en-US" altLang="zh-CN" sz="2400" i="0" dirty="0">
                <a:cs typeface="Times New Roman" pitchFamily="18" charset="0"/>
              </a:rPr>
              <a:t>+ξ</a:t>
            </a:r>
            <a:r>
              <a:rPr lang="en-US" altLang="zh-CN" sz="2400" i="0" baseline="-25000" dirty="0">
                <a:cs typeface="Times New Roman" pitchFamily="18" charset="0"/>
              </a:rPr>
              <a:t>2</a:t>
            </a:r>
            <a:r>
              <a:rPr lang="en-US" altLang="zh-CN" sz="2400" i="0" dirty="0">
                <a:cs typeface="Times New Roman" pitchFamily="18" charset="0"/>
              </a:rPr>
              <a:t>+ξ</a:t>
            </a:r>
            <a:r>
              <a:rPr lang="en-US" altLang="zh-CN" sz="2400" i="0" baseline="-25000" dirty="0">
                <a:cs typeface="Times New Roman" pitchFamily="18" charset="0"/>
              </a:rPr>
              <a:t>3</a:t>
            </a:r>
            <a:r>
              <a:rPr lang="en-US" altLang="zh-CN" sz="2400" i="0" dirty="0">
                <a:cs typeface="Times New Roman" pitchFamily="18" charset="0"/>
              </a:rPr>
              <a:t>=13-(x</a:t>
            </a:r>
            <a:r>
              <a:rPr lang="en-US" altLang="zh-CN" sz="2400" i="0" baseline="-25000" dirty="0">
                <a:cs typeface="Times New Roman" pitchFamily="18" charset="0"/>
              </a:rPr>
              <a:t>1</a:t>
            </a:r>
            <a:r>
              <a:rPr lang="en-US" altLang="zh-CN" sz="2400" i="0" dirty="0">
                <a:cs typeface="Times New Roman" pitchFamily="18" charset="0"/>
              </a:rPr>
              <a:t>+x</a:t>
            </a:r>
            <a:r>
              <a:rPr lang="en-US" altLang="zh-CN" sz="2400" i="0" baseline="-25000" dirty="0">
                <a:cs typeface="Times New Roman" pitchFamily="18" charset="0"/>
              </a:rPr>
              <a:t>2</a:t>
            </a:r>
            <a:r>
              <a:rPr lang="en-US" altLang="zh-CN" sz="2400" i="0" dirty="0">
                <a:cs typeface="Times New Roman" pitchFamily="18" charset="0"/>
              </a:rPr>
              <a:t>+x</a:t>
            </a:r>
            <a:r>
              <a:rPr lang="en-US" altLang="zh-CN" sz="2400" i="0" baseline="-25000" dirty="0">
                <a:cs typeface="Times New Roman" pitchFamily="18" charset="0"/>
              </a:rPr>
              <a:t>3</a:t>
            </a:r>
            <a:r>
              <a:rPr lang="en-US" altLang="zh-CN" sz="2400" i="0" dirty="0">
                <a:cs typeface="Times New Roman" pitchFamily="18" charset="0"/>
              </a:rPr>
              <a:t>)=2          ξ</a:t>
            </a:r>
            <a:r>
              <a:rPr lang="en-US" altLang="zh-CN" sz="2400" i="0" baseline="-25000" dirty="0">
                <a:cs typeface="Times New Roman" pitchFamily="18" charset="0"/>
              </a:rPr>
              <a:t>1</a:t>
            </a:r>
            <a:r>
              <a:rPr lang="en-US" altLang="zh-CN" sz="2400" i="0" dirty="0">
                <a:cs typeface="Times New Roman" pitchFamily="18" charset="0"/>
              </a:rPr>
              <a:t>,ξ</a:t>
            </a:r>
            <a:r>
              <a:rPr lang="en-US" altLang="zh-CN" sz="2400" i="0" baseline="-25000" dirty="0">
                <a:cs typeface="Times New Roman" pitchFamily="18" charset="0"/>
              </a:rPr>
              <a:t>2</a:t>
            </a:r>
            <a:r>
              <a:rPr lang="en-US" altLang="zh-CN" sz="2400" i="0" dirty="0">
                <a:cs typeface="Times New Roman" pitchFamily="18" charset="0"/>
              </a:rPr>
              <a:t>,ξ</a:t>
            </a:r>
            <a:r>
              <a:rPr lang="en-US" altLang="zh-CN" sz="2400" i="0" baseline="-25000" dirty="0">
                <a:cs typeface="Times New Roman" pitchFamily="18" charset="0"/>
              </a:rPr>
              <a:t>3</a:t>
            </a:r>
            <a:r>
              <a:rPr lang="zh-CN" altLang="en-US" sz="2400" i="0" dirty="0">
                <a:cs typeface="Times New Roman" pitchFamily="18" charset="0"/>
              </a:rPr>
              <a:t>≥</a:t>
            </a:r>
            <a:r>
              <a:rPr lang="en-US" altLang="zh-CN" sz="2400" i="0" dirty="0">
                <a:cs typeface="Times New Roman" pitchFamily="18" charset="0"/>
              </a:rPr>
              <a:t>0     </a:t>
            </a:r>
          </a:p>
          <a:p>
            <a:pPr>
              <a:lnSpc>
                <a:spcPct val="120000"/>
              </a:lnSpc>
              <a:spcBef>
                <a:spcPts val="600"/>
              </a:spcBef>
            </a:pPr>
            <a:r>
              <a:rPr lang="en-US" altLang="zh-CN" sz="2400" i="0" baseline="-25000" dirty="0">
                <a:cs typeface="Times New Roman" pitchFamily="18" charset="0"/>
              </a:rPr>
              <a:t> </a:t>
            </a:r>
            <a:r>
              <a:rPr lang="zh-CN" altLang="en-US" sz="2400" i="0" dirty="0">
                <a:cs typeface="Times New Roman" pitchFamily="18" charset="0"/>
              </a:rPr>
              <a:t>则解的个数为：</a:t>
            </a:r>
            <a:endParaRPr lang="en-US" altLang="zh-CN" sz="2400" i="0" dirty="0">
              <a:cs typeface="Times New Roman" pitchFamily="18" charset="0"/>
            </a:endParaRPr>
          </a:p>
          <a:p>
            <a:pPr>
              <a:lnSpc>
                <a:spcPct val="120000"/>
              </a:lnSpc>
              <a:spcBef>
                <a:spcPts val="600"/>
              </a:spcBef>
            </a:pPr>
            <a:r>
              <a:rPr lang="en-US" altLang="zh-CN" sz="2400" i="0" dirty="0">
                <a:cs typeface="Times New Roman" pitchFamily="18" charset="0"/>
              </a:rPr>
              <a:t>        C(3+2-1,2)=6</a:t>
            </a:r>
            <a:endParaRPr lang="zh-CN" altLang="en-US" sz="2400" i="0" dirty="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a:t>埃拉托色尼筛</a:t>
            </a:r>
          </a:p>
        </p:txBody>
      </p:sp>
      <p:sp>
        <p:nvSpPr>
          <p:cNvPr id="7" name="Rectangle 3"/>
          <p:cNvSpPr>
            <a:spLocks noGrp="1" noChangeArrowheads="1"/>
          </p:cNvSpPr>
          <p:nvPr>
            <p:ph type="body" idx="1"/>
          </p:nvPr>
        </p:nvSpPr>
        <p:spPr>
          <a:xfrm>
            <a:off x="911424" y="1600200"/>
            <a:ext cx="10560910" cy="4572000"/>
          </a:xfrm>
        </p:spPr>
        <p:txBody>
          <a:bodyPr/>
          <a:lstStyle/>
          <a:p>
            <a:pPr marL="0" indent="0">
              <a:lnSpc>
                <a:spcPct val="120000"/>
              </a:lnSpc>
              <a:defRPr/>
            </a:pPr>
            <a:r>
              <a:rPr lang="zh-CN" altLang="en-US" sz="2600" dirty="0">
                <a:latin typeface="Times New Roman" pitchFamily="18" charset="0"/>
                <a:ea typeface="楷体_GB2312" pitchFamily="49" charset="-122"/>
                <a:cs typeface="Times New Roman" pitchFamily="18" charset="0"/>
              </a:rPr>
              <a:t> </a:t>
            </a:r>
            <a:r>
              <a:rPr lang="zh-CN" altLang="en-US" sz="2600" dirty="0">
                <a:solidFill>
                  <a:srgbClr val="00B050"/>
                </a:solidFill>
                <a:effectLst>
                  <a:outerShdw blurRad="38100" dist="38100" dir="2700000" algn="tl">
                    <a:srgbClr val="000000">
                      <a:alpha val="43137"/>
                    </a:srgbClr>
                  </a:outerShdw>
                </a:effectLst>
                <a:latin typeface="华文细黑" pitchFamily="2" charset="-122"/>
                <a:ea typeface="华文细黑" pitchFamily="2" charset="-122"/>
                <a:cs typeface="Times New Roman" pitchFamily="18" charset="0"/>
              </a:rPr>
              <a:t>可使用容斥原理找出不超过一个给定正整数的素数个数</a:t>
            </a:r>
            <a:endParaRPr lang="en-US" altLang="zh-CN" sz="2600" dirty="0">
              <a:solidFill>
                <a:srgbClr val="00B050"/>
              </a:solidFill>
              <a:effectLst>
                <a:outerShdw blurRad="38100" dist="38100" dir="2700000" algn="tl">
                  <a:srgbClr val="000000">
                    <a:alpha val="43137"/>
                  </a:srgbClr>
                </a:outerShdw>
              </a:effectLst>
              <a:latin typeface="华文细黑" pitchFamily="2" charset="-122"/>
              <a:ea typeface="华文细黑" pitchFamily="2" charset="-122"/>
              <a:cs typeface="Times New Roman" pitchFamily="18" charset="0"/>
            </a:endParaRPr>
          </a:p>
          <a:p>
            <a:pPr marL="271463" indent="-271463">
              <a:lnSpc>
                <a:spcPct val="120000"/>
              </a:lnSpc>
              <a:defRPr/>
            </a:pPr>
            <a:r>
              <a:rPr lang="zh-CN" altLang="en-US" sz="2600"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素数的判定方法</a:t>
            </a:r>
            <a:r>
              <a:rPr lang="zh-CN" altLang="en-US" sz="2600" dirty="0">
                <a:solidFill>
                  <a:schemeClr val="tx2"/>
                </a:solidFill>
                <a:latin typeface="Times New Roman" pitchFamily="18" charset="0"/>
                <a:cs typeface="Times New Roman" pitchFamily="18" charset="0"/>
              </a:rPr>
              <a:t>：</a:t>
            </a:r>
            <a:r>
              <a:rPr lang="zh-CN" altLang="en-US" sz="2600" dirty="0">
                <a:latin typeface="Times New Roman" pitchFamily="18" charset="0"/>
                <a:ea typeface="仿宋_GB2312" pitchFamily="49" charset="-122"/>
                <a:cs typeface="Times New Roman" pitchFamily="18" charset="0"/>
              </a:rPr>
              <a:t>如果</a:t>
            </a:r>
            <a:r>
              <a:rPr lang="en-US" altLang="zh-CN" sz="2600" i="1" dirty="0">
                <a:latin typeface="Times New Roman" pitchFamily="18" charset="0"/>
                <a:ea typeface="仿宋_GB2312" pitchFamily="49" charset="-122"/>
                <a:cs typeface="Times New Roman" pitchFamily="18" charset="0"/>
              </a:rPr>
              <a:t>n</a:t>
            </a:r>
            <a:r>
              <a:rPr lang="zh-CN" altLang="en-US" sz="2600" dirty="0">
                <a:latin typeface="Times New Roman" pitchFamily="18" charset="0"/>
                <a:ea typeface="仿宋_GB2312" pitchFamily="49" charset="-122"/>
                <a:cs typeface="Times New Roman" pitchFamily="18" charset="0"/>
              </a:rPr>
              <a:t>是个合数，那么</a:t>
            </a:r>
            <a:r>
              <a:rPr lang="en-US" altLang="zh-CN" sz="2600" i="1" dirty="0">
                <a:latin typeface="Times New Roman" pitchFamily="18" charset="0"/>
                <a:ea typeface="仿宋_GB2312" pitchFamily="49" charset="-122"/>
                <a:cs typeface="Times New Roman" pitchFamily="18" charset="0"/>
              </a:rPr>
              <a:t>n</a:t>
            </a:r>
            <a:r>
              <a:rPr lang="zh-CN" altLang="en-US" sz="2600" dirty="0">
                <a:latin typeface="Times New Roman" pitchFamily="18" charset="0"/>
                <a:ea typeface="仿宋_GB2312" pitchFamily="49" charset="-122"/>
                <a:cs typeface="Times New Roman" pitchFamily="18" charset="0"/>
              </a:rPr>
              <a:t>必有小于或等于</a:t>
            </a:r>
            <a:r>
              <a:rPr lang="en-US" altLang="zh-CN" sz="2600" dirty="0" err="1">
                <a:latin typeface="Times New Roman" pitchFamily="18" charset="0"/>
                <a:ea typeface="仿宋_GB2312" pitchFamily="49" charset="-122"/>
                <a:cs typeface="Times New Roman" pitchFamily="18" charset="0"/>
              </a:rPr>
              <a:t>sqr</a:t>
            </a:r>
            <a:r>
              <a:rPr lang="en-US" altLang="zh-CN" sz="2600" dirty="0">
                <a:latin typeface="Times New Roman" pitchFamily="18" charset="0"/>
                <a:ea typeface="仿宋_GB2312" pitchFamily="49" charset="-122"/>
                <a:cs typeface="Times New Roman" pitchFamily="18" charset="0"/>
              </a:rPr>
              <a:t>(</a:t>
            </a:r>
            <a:r>
              <a:rPr lang="en-US" altLang="zh-CN" sz="2600" i="1" dirty="0">
                <a:latin typeface="Times New Roman" pitchFamily="18" charset="0"/>
                <a:ea typeface="仿宋_GB2312" pitchFamily="49" charset="-122"/>
                <a:cs typeface="Times New Roman" pitchFamily="18" charset="0"/>
              </a:rPr>
              <a:t>n</a:t>
            </a:r>
            <a:r>
              <a:rPr lang="en-US" altLang="zh-CN" sz="2600" dirty="0">
                <a:latin typeface="Times New Roman" pitchFamily="18" charset="0"/>
                <a:ea typeface="仿宋_GB2312" pitchFamily="49" charset="-122"/>
                <a:cs typeface="Times New Roman" pitchFamily="18" charset="0"/>
              </a:rPr>
              <a:t>)</a:t>
            </a:r>
            <a:r>
              <a:rPr lang="zh-CN" altLang="en-US" sz="2600" dirty="0">
                <a:latin typeface="Times New Roman" pitchFamily="18" charset="0"/>
                <a:ea typeface="仿宋_GB2312" pitchFamily="49" charset="-122"/>
                <a:cs typeface="Times New Roman" pitchFamily="18" charset="0"/>
              </a:rPr>
              <a:t>的一个素因子。</a:t>
            </a:r>
            <a:endParaRPr lang="en-US" altLang="zh-CN" sz="2600" dirty="0">
              <a:solidFill>
                <a:schemeClr val="tx2"/>
              </a:solidFill>
              <a:latin typeface="Times New Roman" pitchFamily="18" charset="0"/>
              <a:cs typeface="Times New Roman" pitchFamily="18" charset="0"/>
            </a:endParaRPr>
          </a:p>
          <a:p>
            <a:pPr marL="349250" lvl="1" indent="0">
              <a:lnSpc>
                <a:spcPct val="120000"/>
              </a:lnSpc>
              <a:defRPr/>
            </a:pPr>
            <a:r>
              <a:rPr lang="zh-CN" altLang="en-US" sz="2400" dirty="0">
                <a:latin typeface="Times New Roman" pitchFamily="18" charset="0"/>
                <a:ea typeface="楷体_GB2312" pitchFamily="49" charset="-122"/>
                <a:cs typeface="Times New Roman" pitchFamily="18" charset="0"/>
              </a:rPr>
              <a:t>如不超过</a:t>
            </a:r>
            <a:r>
              <a:rPr lang="en-US" altLang="zh-CN" sz="2400" dirty="0">
                <a:latin typeface="Times New Roman" pitchFamily="18" charset="0"/>
                <a:ea typeface="楷体_GB2312" pitchFamily="49" charset="-122"/>
                <a:cs typeface="Times New Roman" pitchFamily="18" charset="0"/>
              </a:rPr>
              <a:t>100</a:t>
            </a:r>
            <a:r>
              <a:rPr lang="zh-CN" altLang="en-US" sz="2400" dirty="0">
                <a:latin typeface="Times New Roman" pitchFamily="18" charset="0"/>
                <a:ea typeface="楷体_GB2312" pitchFamily="49" charset="-122"/>
                <a:cs typeface="Times New Roman" pitchFamily="18" charset="0"/>
              </a:rPr>
              <a:t>的合数一定有不超过</a:t>
            </a:r>
            <a:r>
              <a:rPr lang="en-US" altLang="zh-CN" sz="2400" dirty="0">
                <a:latin typeface="Times New Roman" pitchFamily="18" charset="0"/>
                <a:ea typeface="楷体_GB2312" pitchFamily="49" charset="-122"/>
                <a:cs typeface="Times New Roman" pitchFamily="18" charset="0"/>
              </a:rPr>
              <a:t>10</a:t>
            </a:r>
            <a:r>
              <a:rPr lang="zh-CN" altLang="en-US" sz="2400" dirty="0">
                <a:latin typeface="Times New Roman" pitchFamily="18" charset="0"/>
                <a:ea typeface="楷体_GB2312" pitchFamily="49" charset="-122"/>
                <a:cs typeface="Times New Roman" pitchFamily="18" charset="0"/>
              </a:rPr>
              <a:t>的素因子。</a:t>
            </a:r>
            <a:endParaRPr lang="en-US" altLang="zh-CN" sz="2400" dirty="0">
              <a:latin typeface="Times New Roman" pitchFamily="18" charset="0"/>
              <a:ea typeface="楷体_GB2312" pitchFamily="49" charset="-122"/>
              <a:cs typeface="Times New Roman" pitchFamily="18" charset="0"/>
            </a:endParaRPr>
          </a:p>
          <a:p>
            <a:pPr marL="349250" lvl="1" indent="0">
              <a:lnSpc>
                <a:spcPct val="120000"/>
              </a:lnSpc>
              <a:defRPr/>
            </a:pPr>
            <a:r>
              <a:rPr lang="zh-CN" altLang="en-US" sz="2400" dirty="0">
                <a:latin typeface="Times New Roman" pitchFamily="18" charset="0"/>
                <a:ea typeface="楷体_GB2312" pitchFamily="49" charset="-122"/>
                <a:cs typeface="Times New Roman" pitchFamily="18" charset="0"/>
              </a:rPr>
              <a:t>不超过</a:t>
            </a:r>
            <a:r>
              <a:rPr lang="en-US" altLang="zh-CN" sz="2400" dirty="0">
                <a:latin typeface="Times New Roman" pitchFamily="18" charset="0"/>
                <a:ea typeface="楷体_GB2312" pitchFamily="49" charset="-122"/>
                <a:cs typeface="Times New Roman" pitchFamily="18" charset="0"/>
              </a:rPr>
              <a:t>10</a:t>
            </a:r>
            <a:r>
              <a:rPr lang="zh-CN" altLang="en-US" sz="2400" dirty="0">
                <a:latin typeface="Times New Roman" pitchFamily="18" charset="0"/>
                <a:ea typeface="楷体_GB2312" pitchFamily="49" charset="-122"/>
                <a:cs typeface="Times New Roman" pitchFamily="18" charset="0"/>
              </a:rPr>
              <a:t>的素因子有</a:t>
            </a:r>
            <a:r>
              <a:rPr lang="en-US" altLang="zh-CN" sz="2400" dirty="0">
                <a:latin typeface="Times New Roman" pitchFamily="18" charset="0"/>
                <a:ea typeface="楷体_GB2312" pitchFamily="49" charset="-122"/>
                <a:cs typeface="Times New Roman" pitchFamily="18" charset="0"/>
              </a:rPr>
              <a:t>4</a:t>
            </a:r>
            <a:r>
              <a:rPr lang="zh-CN" altLang="en-US" sz="2400" dirty="0">
                <a:latin typeface="Times New Roman" pitchFamily="18" charset="0"/>
                <a:ea typeface="楷体_GB2312" pitchFamily="49" charset="-122"/>
                <a:cs typeface="Times New Roman" pitchFamily="18" charset="0"/>
              </a:rPr>
              <a:t>个：</a:t>
            </a:r>
            <a:r>
              <a:rPr lang="en-US" altLang="zh-CN" sz="2400" dirty="0">
                <a:latin typeface="Times New Roman" pitchFamily="18" charset="0"/>
                <a:ea typeface="楷体_GB2312" pitchFamily="49" charset="-122"/>
                <a:cs typeface="Times New Roman" pitchFamily="18" charset="0"/>
              </a:rPr>
              <a:t>2</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5</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7</a:t>
            </a:r>
          </a:p>
          <a:p>
            <a:pPr marL="349250" lvl="1" indent="0">
              <a:lnSpc>
                <a:spcPct val="120000"/>
              </a:lnSpc>
              <a:defRPr/>
            </a:pPr>
            <a:r>
              <a:rPr lang="zh-CN" altLang="en-US" sz="2400" dirty="0">
                <a:latin typeface="Times New Roman" pitchFamily="18" charset="0"/>
                <a:ea typeface="楷体_GB2312" pitchFamily="49" charset="-122"/>
                <a:cs typeface="Times New Roman" pitchFamily="18" charset="0"/>
              </a:rPr>
              <a:t>因此不超过</a:t>
            </a:r>
            <a:r>
              <a:rPr lang="en-US" altLang="zh-CN" sz="2400" dirty="0">
                <a:latin typeface="Times New Roman" pitchFamily="18" charset="0"/>
                <a:ea typeface="楷体_GB2312" pitchFamily="49" charset="-122"/>
                <a:cs typeface="Times New Roman" pitchFamily="18" charset="0"/>
              </a:rPr>
              <a:t>100</a:t>
            </a:r>
            <a:r>
              <a:rPr lang="zh-CN" altLang="en-US" sz="2400" dirty="0">
                <a:latin typeface="Times New Roman" pitchFamily="18" charset="0"/>
                <a:ea typeface="楷体_GB2312" pitchFamily="49" charset="-122"/>
                <a:cs typeface="Times New Roman" pitchFamily="18" charset="0"/>
              </a:rPr>
              <a:t>的素数就是</a:t>
            </a:r>
            <a:r>
              <a:rPr lang="en-US" altLang="zh-CN" sz="2400" dirty="0">
                <a:latin typeface="Times New Roman" pitchFamily="18" charset="0"/>
                <a:ea typeface="楷体_GB2312" pitchFamily="49" charset="-122"/>
                <a:cs typeface="Times New Roman" pitchFamily="18" charset="0"/>
              </a:rPr>
              <a:t>(1,100]</a:t>
            </a:r>
            <a:r>
              <a:rPr lang="zh-CN" altLang="en-US" sz="2400" dirty="0">
                <a:latin typeface="Times New Roman" pitchFamily="18" charset="0"/>
                <a:ea typeface="楷体_GB2312" pitchFamily="49" charset="-122"/>
                <a:cs typeface="Times New Roman" pitchFamily="18" charset="0"/>
              </a:rPr>
              <a:t>不被</a:t>
            </a:r>
            <a:r>
              <a:rPr lang="en-US" altLang="zh-CN" sz="2400" dirty="0">
                <a:latin typeface="Times New Roman" pitchFamily="18" charset="0"/>
                <a:ea typeface="楷体_GB2312" pitchFamily="49" charset="-122"/>
                <a:cs typeface="Times New Roman" pitchFamily="18" charset="0"/>
              </a:rPr>
              <a:t>2</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5</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7</a:t>
            </a:r>
            <a:r>
              <a:rPr lang="zh-CN" altLang="en-US" sz="2400" dirty="0">
                <a:latin typeface="Times New Roman" pitchFamily="18" charset="0"/>
                <a:ea typeface="楷体_GB2312" pitchFamily="49" charset="-122"/>
                <a:cs typeface="Times New Roman" pitchFamily="18" charset="0"/>
              </a:rPr>
              <a:t>整除的数</a:t>
            </a:r>
            <a:endParaRPr lang="en-US" altLang="zh-CN" sz="2400" dirty="0">
              <a:latin typeface="Times New Roman" pitchFamily="18" charset="0"/>
              <a:ea typeface="楷体_GB2312" pitchFamily="49" charset="-122"/>
              <a:cs typeface="Times New Roman" pitchFamily="18" charset="0"/>
            </a:endParaRPr>
          </a:p>
          <a:p>
            <a:pPr marL="349250" lvl="1" indent="0">
              <a:lnSpc>
                <a:spcPct val="120000"/>
              </a:lnSpc>
              <a:defRPr/>
            </a:pPr>
            <a:r>
              <a:rPr lang="zh-CN" altLang="en-US" sz="2400" dirty="0">
                <a:latin typeface="Times New Roman" pitchFamily="18" charset="0"/>
                <a:ea typeface="楷体_GB2312" pitchFamily="49" charset="-122"/>
                <a:cs typeface="Times New Roman" pitchFamily="18" charset="0"/>
              </a:rPr>
              <a:t>设性质</a:t>
            </a:r>
            <a:r>
              <a:rPr lang="en-US" altLang="zh-CN" sz="2400" i="1" dirty="0">
                <a:latin typeface="Times New Roman" pitchFamily="18" charset="0"/>
                <a:ea typeface="楷体_GB2312" pitchFamily="49" charset="-122"/>
                <a:cs typeface="Times New Roman" pitchFamily="18" charset="0"/>
              </a:rPr>
              <a:t>P</a:t>
            </a:r>
            <a:r>
              <a:rPr lang="en-US" altLang="zh-CN" sz="2400" baseline="-25000" dirty="0">
                <a:latin typeface="Times New Roman" pitchFamily="18" charset="0"/>
                <a:ea typeface="楷体_GB2312" pitchFamily="49" charset="-122"/>
                <a:cs typeface="Times New Roman" pitchFamily="18" charset="0"/>
              </a:rPr>
              <a:t>1</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P</a:t>
            </a:r>
            <a:r>
              <a:rPr lang="en-US" altLang="zh-CN" sz="2400" baseline="-25000" dirty="0">
                <a:latin typeface="Times New Roman" pitchFamily="18" charset="0"/>
                <a:ea typeface="楷体_GB2312" pitchFamily="49" charset="-122"/>
                <a:cs typeface="Times New Roman" pitchFamily="18" charset="0"/>
              </a:rPr>
              <a:t>2</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P</a:t>
            </a:r>
            <a:r>
              <a:rPr lang="en-US" altLang="zh-CN" sz="2400" baseline="-250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P</a:t>
            </a:r>
            <a:r>
              <a:rPr lang="en-US" altLang="zh-CN" sz="2400" baseline="-25000" dirty="0">
                <a:latin typeface="Times New Roman" pitchFamily="18" charset="0"/>
                <a:ea typeface="楷体_GB2312" pitchFamily="49" charset="-122"/>
                <a:cs typeface="Times New Roman" pitchFamily="18" charset="0"/>
              </a:rPr>
              <a:t>4</a:t>
            </a:r>
            <a:r>
              <a:rPr lang="zh-CN" altLang="en-US" sz="2400" dirty="0">
                <a:latin typeface="Times New Roman" pitchFamily="18" charset="0"/>
                <a:ea typeface="楷体_GB2312" pitchFamily="49" charset="-122"/>
                <a:cs typeface="Times New Roman" pitchFamily="18" charset="0"/>
              </a:rPr>
              <a:t>分别是能被</a:t>
            </a:r>
            <a:r>
              <a:rPr lang="en-US" altLang="zh-CN" sz="2400" dirty="0">
                <a:latin typeface="Times New Roman" pitchFamily="18" charset="0"/>
                <a:ea typeface="楷体_GB2312" pitchFamily="49" charset="-122"/>
                <a:cs typeface="Times New Roman" pitchFamily="18" charset="0"/>
              </a:rPr>
              <a:t>2</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3</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5</a:t>
            </a:r>
            <a:r>
              <a:rPr lang="zh-CN" altLang="en-US" sz="2400" dirty="0">
                <a:latin typeface="Times New Roman" pitchFamily="18" charset="0"/>
                <a:ea typeface="楷体_GB2312" pitchFamily="49"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7</a:t>
            </a:r>
            <a:r>
              <a:rPr lang="zh-CN" altLang="en-US" sz="2400" dirty="0">
                <a:latin typeface="Times New Roman" pitchFamily="18" charset="0"/>
                <a:ea typeface="楷体_GB2312" pitchFamily="49" charset="-122"/>
                <a:cs typeface="Times New Roman" pitchFamily="18" charset="0"/>
              </a:rPr>
              <a:t>整除</a:t>
            </a:r>
            <a:endParaRPr lang="en-US" altLang="zh-CN" sz="2400" dirty="0">
              <a:latin typeface="Times New Roman" pitchFamily="18" charset="0"/>
              <a:ea typeface="楷体_GB2312" pitchFamily="49" charset="-122"/>
              <a:cs typeface="Times New Roman" pitchFamily="18" charset="0"/>
            </a:endParaRPr>
          </a:p>
          <a:p>
            <a:pPr marL="349250" lvl="1" indent="0">
              <a:lnSpc>
                <a:spcPct val="120000"/>
              </a:lnSpc>
              <a:buNone/>
              <a:defRPr/>
            </a:pPr>
            <a:r>
              <a:rPr lang="en-US" altLang="zh-CN" sz="2400" dirty="0">
                <a:latin typeface="Times New Roman" pitchFamily="18" charset="0"/>
                <a:ea typeface="楷体_GB2312" pitchFamily="49" charset="-122"/>
                <a:cs typeface="Times New Roman" pitchFamily="18" charset="0"/>
              </a:rPr>
              <a:t>   </a:t>
            </a:r>
            <a:r>
              <a:rPr lang="zh-CN" altLang="en-US" sz="2400" dirty="0">
                <a:latin typeface="Times New Roman" pitchFamily="18" charset="0"/>
                <a:ea typeface="楷体_GB2312" pitchFamily="49" charset="-122"/>
                <a:cs typeface="Times New Roman" pitchFamily="18" charset="0"/>
              </a:rPr>
              <a:t>则不超过</a:t>
            </a:r>
            <a:r>
              <a:rPr lang="en-US" altLang="zh-CN" sz="2400" dirty="0">
                <a:latin typeface="Times New Roman" pitchFamily="18" charset="0"/>
                <a:ea typeface="楷体_GB2312" pitchFamily="49" charset="-122"/>
                <a:cs typeface="Times New Roman" pitchFamily="18" charset="0"/>
              </a:rPr>
              <a:t>100</a:t>
            </a:r>
            <a:r>
              <a:rPr lang="zh-CN" altLang="en-US" sz="2400" dirty="0">
                <a:latin typeface="Times New Roman" pitchFamily="18" charset="0"/>
                <a:ea typeface="楷体_GB2312" pitchFamily="49" charset="-122"/>
                <a:cs typeface="Times New Roman" pitchFamily="18" charset="0"/>
              </a:rPr>
              <a:t>的素数数</a:t>
            </a:r>
            <a:r>
              <a:rPr lang="en-US" altLang="zh-CN" sz="2400" dirty="0">
                <a:latin typeface="Times New Roman" pitchFamily="18" charset="0"/>
                <a:ea typeface="楷体_GB2312" pitchFamily="49" charset="-122"/>
                <a:cs typeface="Times New Roman" pitchFamily="18" charset="0"/>
              </a:rPr>
              <a:t>=4+</a:t>
            </a:r>
          </a:p>
        </p:txBody>
      </p:sp>
      <p:graphicFrame>
        <p:nvGraphicFramePr>
          <p:cNvPr id="27650" name="Object 8"/>
          <p:cNvGraphicFramePr>
            <a:graphicFrameLocks noChangeAspect="1"/>
          </p:cNvGraphicFramePr>
          <p:nvPr>
            <p:extLst>
              <p:ext uri="{D42A27DB-BD31-4B8C-83A1-F6EECF244321}">
                <p14:modId xmlns:p14="http://schemas.microsoft.com/office/powerpoint/2010/main" val="1610923416"/>
              </p:ext>
            </p:extLst>
          </p:nvPr>
        </p:nvGraphicFramePr>
        <p:xfrm>
          <a:off x="4943872" y="5282458"/>
          <a:ext cx="1674813" cy="503237"/>
        </p:xfrm>
        <a:graphic>
          <a:graphicData uri="http://schemas.openxmlformats.org/presentationml/2006/ole">
            <mc:AlternateContent xmlns:mc="http://schemas.openxmlformats.org/markup-compatibility/2006">
              <mc:Choice xmlns:v="urn:schemas-microsoft-com:vml" Requires="v">
                <p:oleObj spid="_x0000_s30729" name="Equation" r:id="rId4" imgW="761760" imgH="228600" progId="Equation.3">
                  <p:embed/>
                </p:oleObj>
              </mc:Choice>
              <mc:Fallback>
                <p:oleObj name="Equation" r:id="rId4" imgW="761760" imgH="228600" progId="Equation.3">
                  <p:embed/>
                  <p:pic>
                    <p:nvPicPr>
                      <p:cNvPr id="2765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872" y="5282458"/>
                        <a:ext cx="167481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zh-CN" altLang="en-US"/>
              <a:t>埃拉托色尼筛</a:t>
            </a:r>
          </a:p>
        </p:txBody>
      </p:sp>
      <p:graphicFrame>
        <p:nvGraphicFramePr>
          <p:cNvPr id="28674" name="Object 8"/>
          <p:cNvGraphicFramePr>
            <a:graphicFrameLocks noChangeAspect="1"/>
          </p:cNvGraphicFramePr>
          <p:nvPr>
            <p:extLst>
              <p:ext uri="{D42A27DB-BD31-4B8C-83A1-F6EECF244321}">
                <p14:modId xmlns:p14="http://schemas.microsoft.com/office/powerpoint/2010/main" val="3323210080"/>
              </p:ext>
            </p:extLst>
          </p:nvPr>
        </p:nvGraphicFramePr>
        <p:xfrm>
          <a:off x="1124669" y="1340768"/>
          <a:ext cx="8067675" cy="2012950"/>
        </p:xfrm>
        <a:graphic>
          <a:graphicData uri="http://schemas.openxmlformats.org/presentationml/2006/ole">
            <mc:AlternateContent xmlns:mc="http://schemas.openxmlformats.org/markup-compatibility/2006">
              <mc:Choice xmlns:v="urn:schemas-microsoft-com:vml" Requires="v">
                <p:oleObj spid="_x0000_s31760" name="公式" r:id="rId4" imgW="3670200" imgH="914400" progId="Equation.3">
                  <p:embed/>
                </p:oleObj>
              </mc:Choice>
              <mc:Fallback>
                <p:oleObj name="公式" r:id="rId4" imgW="3670200" imgH="914400" progId="Equation.3">
                  <p:embed/>
                  <p:pic>
                    <p:nvPicPr>
                      <p:cNvPr id="2867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669" y="1340768"/>
                        <a:ext cx="8067675" cy="201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8"/>
          <p:cNvGraphicFramePr>
            <a:graphicFrameLocks noChangeAspect="1"/>
          </p:cNvGraphicFramePr>
          <p:nvPr>
            <p:extLst>
              <p:ext uri="{D42A27DB-BD31-4B8C-83A1-F6EECF244321}">
                <p14:modId xmlns:p14="http://schemas.microsoft.com/office/powerpoint/2010/main" val="1041344298"/>
              </p:ext>
            </p:extLst>
          </p:nvPr>
        </p:nvGraphicFramePr>
        <p:xfrm>
          <a:off x="1055440" y="3347045"/>
          <a:ext cx="8208962" cy="2962275"/>
        </p:xfrm>
        <a:graphic>
          <a:graphicData uri="http://schemas.openxmlformats.org/presentationml/2006/ole">
            <mc:AlternateContent xmlns:mc="http://schemas.openxmlformats.org/markup-compatibility/2006">
              <mc:Choice xmlns:v="urn:schemas-microsoft-com:vml" Requires="v">
                <p:oleObj spid="_x0000_s31761" name="Equation" r:id="rId6" imgW="3733560" imgH="1346040" progId="Equation.3">
                  <p:embed/>
                </p:oleObj>
              </mc:Choice>
              <mc:Fallback>
                <p:oleObj name="Equation" r:id="rId6" imgW="3733560" imgH="1346040" progId="Equation.3">
                  <p:embed/>
                  <p:pic>
                    <p:nvPicPr>
                      <p:cNvPr id="28675"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5440" y="3347045"/>
                        <a:ext cx="8208962" cy="296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a:t>埃拉托色尼筛</a:t>
            </a:r>
          </a:p>
        </p:txBody>
      </p:sp>
      <p:sp>
        <p:nvSpPr>
          <p:cNvPr id="5" name="Rectangle 3"/>
          <p:cNvSpPr txBox="1">
            <a:spLocks noChangeArrowheads="1"/>
          </p:cNvSpPr>
          <p:nvPr/>
        </p:nvSpPr>
        <p:spPr bwMode="auto">
          <a:xfrm>
            <a:off x="806152" y="1340768"/>
            <a:ext cx="8458200" cy="533400"/>
          </a:xfrm>
          <a:prstGeom prst="rect">
            <a:avLst/>
          </a:prstGeom>
          <a:noFill/>
          <a:ln w="9525">
            <a:noFill/>
            <a:miter lim="800000"/>
            <a:headEnd/>
            <a:tailEnd/>
          </a:ln>
        </p:spPr>
        <p:txBody>
          <a:bodyPr/>
          <a:lstStyle/>
          <a:p>
            <a:pPr eaLnBrk="0" hangingPunct="0">
              <a:lnSpc>
                <a:spcPct val="120000"/>
              </a:lnSpc>
              <a:spcBef>
                <a:spcPct val="20000"/>
              </a:spcBef>
              <a:buClr>
                <a:schemeClr val="tx2"/>
              </a:buClr>
              <a:buSzPct val="70000"/>
              <a:buFont typeface="Wingdings" pitchFamily="2" charset="2"/>
              <a:buChar char="l"/>
              <a:defRPr/>
            </a:pPr>
            <a:r>
              <a:rPr lang="zh-CN" altLang="en-US" sz="2600" i="0" kern="0" dirty="0">
                <a:solidFill>
                  <a:srgbClr val="00B050"/>
                </a:solidFill>
                <a:effectLst>
                  <a:outerShdw blurRad="38100" dist="38100" dir="2700000" algn="tl">
                    <a:srgbClr val="000000">
                      <a:alpha val="43137"/>
                    </a:srgbClr>
                  </a:outerShdw>
                </a:effectLst>
                <a:latin typeface="华文细黑" pitchFamily="2" charset="-122"/>
                <a:ea typeface="华文细黑" pitchFamily="2" charset="-122"/>
                <a:cs typeface="Times New Roman" pitchFamily="18" charset="0"/>
              </a:rPr>
              <a:t>可用埃拉托色尼筛求</a:t>
            </a:r>
            <a:r>
              <a:rPr lang="zh-CN" altLang="en-US" sz="2600" i="0" dirty="0">
                <a:solidFill>
                  <a:srgbClr val="00B050"/>
                </a:solidFill>
                <a:effectLst>
                  <a:outerShdw blurRad="38100" dist="38100" dir="2700000" algn="tl">
                    <a:srgbClr val="000000">
                      <a:alpha val="43137"/>
                    </a:srgbClr>
                  </a:outerShdw>
                </a:effectLst>
                <a:latin typeface="华文细黑" pitchFamily="2" charset="-122"/>
                <a:ea typeface="华文细黑" pitchFamily="2" charset="-122"/>
                <a:cs typeface="Times New Roman" pitchFamily="18" charset="0"/>
              </a:rPr>
              <a:t>不超过一个给定正整数的</a:t>
            </a:r>
            <a:r>
              <a:rPr lang="zh-CN" altLang="en-US" sz="2600" i="0" dirty="0">
                <a:solidFill>
                  <a:srgbClr val="C00000"/>
                </a:solidFill>
                <a:effectLst>
                  <a:outerShdw blurRad="38100" dist="38100" dir="2700000" algn="tl">
                    <a:srgbClr val="000000">
                      <a:alpha val="43137"/>
                    </a:srgbClr>
                  </a:outerShdw>
                </a:effectLst>
                <a:latin typeface="华文细黑" pitchFamily="2" charset="-122"/>
                <a:ea typeface="华文细黑" pitchFamily="2" charset="-122"/>
                <a:cs typeface="Times New Roman" pitchFamily="18" charset="0"/>
              </a:rPr>
              <a:t>素数</a:t>
            </a:r>
            <a:endParaRPr lang="en-US" altLang="zh-CN" sz="2600" i="0" kern="0" dirty="0">
              <a:solidFill>
                <a:srgbClr val="C00000"/>
              </a:solidFill>
              <a:effectLst>
                <a:outerShdw blurRad="38100" dist="38100" dir="2700000" algn="tl">
                  <a:srgbClr val="000000">
                    <a:alpha val="43137"/>
                  </a:srgbClr>
                </a:outerShdw>
              </a:effectLst>
              <a:latin typeface="华文细黑" pitchFamily="2" charset="-122"/>
              <a:ea typeface="华文细黑" pitchFamily="2" charset="-122"/>
              <a:cs typeface="Times New Roman" pitchFamily="18" charset="0"/>
            </a:endParaRPr>
          </a:p>
        </p:txBody>
      </p:sp>
      <p:sp>
        <p:nvSpPr>
          <p:cNvPr id="65540" name="TextBox 5"/>
          <p:cNvSpPr txBox="1">
            <a:spLocks noChangeArrowheads="1"/>
          </p:cNvSpPr>
          <p:nvPr/>
        </p:nvSpPr>
        <p:spPr bwMode="auto">
          <a:xfrm>
            <a:off x="1110952" y="1950368"/>
            <a:ext cx="10457656" cy="3754810"/>
          </a:xfrm>
          <a:prstGeom prst="rect">
            <a:avLst/>
          </a:prstGeom>
          <a:noFill/>
          <a:ln w="9525">
            <a:noFill/>
            <a:miter lim="800000"/>
            <a:headEnd/>
            <a:tailEnd/>
          </a:ln>
        </p:spPr>
        <p:txBody>
          <a:bodyPr wrap="square">
            <a:spAutoFit/>
          </a:bodyPr>
          <a:lstStyle/>
          <a:p>
            <a:pPr marL="457200" indent="-457200">
              <a:lnSpc>
                <a:spcPct val="110000"/>
              </a:lnSpc>
              <a:spcBef>
                <a:spcPts val="600"/>
              </a:spcBef>
              <a:buFont typeface="+mj-ea"/>
              <a:buAutoNum type="circleNumDbPlain"/>
            </a:pPr>
            <a:r>
              <a:rPr lang="zh-CN" altLang="en-US" sz="2500" i="0" dirty="0">
                <a:cs typeface="Times New Roman" pitchFamily="18" charset="0"/>
              </a:rPr>
              <a:t>首先保留</a:t>
            </a:r>
            <a:r>
              <a:rPr lang="en-US" altLang="zh-CN" sz="2500" i="0" dirty="0">
                <a:cs typeface="Times New Roman" pitchFamily="18" charset="0"/>
              </a:rPr>
              <a:t>2 </a:t>
            </a:r>
            <a:r>
              <a:rPr lang="zh-CN" altLang="en-US" sz="2500" i="0" dirty="0">
                <a:cs typeface="Times New Roman" pitchFamily="18" charset="0"/>
              </a:rPr>
              <a:t>而将其余那些被</a:t>
            </a:r>
            <a:r>
              <a:rPr lang="en-US" altLang="zh-CN" sz="2500" i="0" dirty="0">
                <a:cs typeface="Times New Roman" pitchFamily="18" charset="0"/>
              </a:rPr>
              <a:t>2</a:t>
            </a:r>
            <a:r>
              <a:rPr lang="zh-CN" altLang="en-US" sz="2500" i="0" dirty="0">
                <a:cs typeface="Times New Roman" pitchFamily="18" charset="0"/>
              </a:rPr>
              <a:t>整除的整数删除。</a:t>
            </a:r>
            <a:endParaRPr lang="en-US" altLang="zh-CN" sz="2500" i="0" dirty="0">
              <a:cs typeface="Times New Roman" pitchFamily="18" charset="0"/>
            </a:endParaRPr>
          </a:p>
          <a:p>
            <a:pPr marL="457200" indent="-457200">
              <a:lnSpc>
                <a:spcPct val="110000"/>
              </a:lnSpc>
              <a:spcBef>
                <a:spcPts val="600"/>
              </a:spcBef>
              <a:buFont typeface="+mj-ea"/>
              <a:buAutoNum type="circleNumDbPlain"/>
            </a:pPr>
            <a:r>
              <a:rPr lang="zh-CN" altLang="en-US" sz="2500" i="0" dirty="0">
                <a:cs typeface="Times New Roman" pitchFamily="18" charset="0"/>
              </a:rPr>
              <a:t>因为</a:t>
            </a:r>
            <a:r>
              <a:rPr lang="en-US" altLang="zh-CN" sz="2500" i="0" dirty="0">
                <a:cs typeface="Times New Roman" pitchFamily="18" charset="0"/>
              </a:rPr>
              <a:t>3 </a:t>
            </a:r>
            <a:r>
              <a:rPr lang="zh-CN" altLang="en-US" sz="2500" i="0" dirty="0">
                <a:cs typeface="Times New Roman" pitchFamily="18" charset="0"/>
              </a:rPr>
              <a:t>是保留下来的第一个大于</a:t>
            </a:r>
            <a:r>
              <a:rPr lang="en-US" altLang="zh-CN" sz="2500" i="0" dirty="0">
                <a:cs typeface="Times New Roman" pitchFamily="18" charset="0"/>
              </a:rPr>
              <a:t>2 </a:t>
            </a:r>
            <a:r>
              <a:rPr lang="zh-CN" altLang="en-US" sz="2500" i="0" dirty="0">
                <a:cs typeface="Times New Roman" pitchFamily="18" charset="0"/>
              </a:rPr>
              <a:t>的整数，</a:t>
            </a:r>
            <a:r>
              <a:rPr lang="en-US" altLang="zh-CN" sz="2500" i="0" dirty="0">
                <a:cs typeface="Times New Roman" pitchFamily="18" charset="0"/>
              </a:rPr>
              <a:t> </a:t>
            </a:r>
            <a:r>
              <a:rPr lang="zh-CN" altLang="en-US" sz="2500" i="0" dirty="0">
                <a:cs typeface="Times New Roman" pitchFamily="18" charset="0"/>
              </a:rPr>
              <a:t>除</a:t>
            </a:r>
            <a:r>
              <a:rPr lang="en-US" altLang="zh-CN" sz="2500" i="0" dirty="0">
                <a:cs typeface="Times New Roman" pitchFamily="18" charset="0"/>
              </a:rPr>
              <a:t>3 </a:t>
            </a:r>
            <a:r>
              <a:rPr lang="zh-CN" altLang="en-US" sz="2500" i="0" dirty="0">
                <a:cs typeface="Times New Roman" pitchFamily="18" charset="0"/>
              </a:rPr>
              <a:t>之外，删除其余能被</a:t>
            </a:r>
            <a:r>
              <a:rPr lang="en-US" altLang="zh-CN" sz="2500" i="0" dirty="0">
                <a:cs typeface="Times New Roman" pitchFamily="18" charset="0"/>
              </a:rPr>
              <a:t>3</a:t>
            </a:r>
            <a:r>
              <a:rPr lang="zh-CN" altLang="en-US" sz="2500" i="0" dirty="0">
                <a:cs typeface="Times New Roman" pitchFamily="18" charset="0"/>
              </a:rPr>
              <a:t>整除的整数。</a:t>
            </a:r>
            <a:r>
              <a:rPr lang="en-US" altLang="zh-CN" sz="2500" i="0" dirty="0">
                <a:cs typeface="Times New Roman" pitchFamily="18" charset="0"/>
              </a:rPr>
              <a:t> </a:t>
            </a:r>
          </a:p>
          <a:p>
            <a:pPr marL="457200" indent="-457200">
              <a:lnSpc>
                <a:spcPct val="110000"/>
              </a:lnSpc>
              <a:spcBef>
                <a:spcPts val="600"/>
              </a:spcBef>
              <a:buFont typeface="+mj-ea"/>
              <a:buAutoNum type="circleNumDbPlain"/>
            </a:pPr>
            <a:r>
              <a:rPr lang="zh-CN" altLang="en-US" sz="2500" i="0" dirty="0">
                <a:cs typeface="Times New Roman" pitchFamily="18" charset="0"/>
              </a:rPr>
              <a:t>因为</a:t>
            </a:r>
            <a:r>
              <a:rPr lang="en-US" altLang="zh-CN" sz="2500" i="0" dirty="0">
                <a:cs typeface="Times New Roman" pitchFamily="18" charset="0"/>
              </a:rPr>
              <a:t>5 </a:t>
            </a:r>
            <a:r>
              <a:rPr lang="zh-CN" altLang="en-US" sz="2500" i="0" dirty="0">
                <a:cs typeface="Times New Roman" pitchFamily="18" charset="0"/>
              </a:rPr>
              <a:t>是在</a:t>
            </a:r>
            <a:r>
              <a:rPr lang="en-US" altLang="zh-CN" sz="2500" i="0" dirty="0">
                <a:cs typeface="Times New Roman" pitchFamily="18" charset="0"/>
              </a:rPr>
              <a:t>3</a:t>
            </a:r>
            <a:r>
              <a:rPr lang="zh-CN" altLang="en-US" sz="2500" i="0" dirty="0">
                <a:cs typeface="Times New Roman" pitchFamily="18" charset="0"/>
              </a:rPr>
              <a:t>后面下一个留下来的整数，除</a:t>
            </a:r>
            <a:r>
              <a:rPr lang="en-US" altLang="zh-CN" sz="2500" i="0" dirty="0">
                <a:cs typeface="Times New Roman" pitchFamily="18" charset="0"/>
              </a:rPr>
              <a:t>5 </a:t>
            </a:r>
            <a:r>
              <a:rPr lang="zh-CN" altLang="en-US" sz="2500" i="0" dirty="0">
                <a:cs typeface="Times New Roman" pitchFamily="18" charset="0"/>
              </a:rPr>
              <a:t>之外删除其余那些被</a:t>
            </a:r>
            <a:r>
              <a:rPr lang="en-US" altLang="zh-CN" sz="2500" i="0" dirty="0">
                <a:cs typeface="Times New Roman" pitchFamily="18" charset="0"/>
              </a:rPr>
              <a:t>5</a:t>
            </a:r>
            <a:r>
              <a:rPr lang="zh-CN" altLang="en-US" sz="2500" i="0" dirty="0">
                <a:cs typeface="Times New Roman" pitchFamily="18" charset="0"/>
              </a:rPr>
              <a:t>整除的整数。</a:t>
            </a:r>
            <a:endParaRPr lang="en-US" altLang="zh-CN" sz="2500" i="0" dirty="0">
              <a:cs typeface="Times New Roman" pitchFamily="18" charset="0"/>
            </a:endParaRPr>
          </a:p>
          <a:p>
            <a:pPr marL="457200" indent="-457200">
              <a:lnSpc>
                <a:spcPct val="110000"/>
              </a:lnSpc>
              <a:spcBef>
                <a:spcPts val="600"/>
              </a:spcBef>
              <a:buFont typeface="+mj-ea"/>
              <a:buAutoNum type="circleNumDbPlain"/>
            </a:pPr>
            <a:r>
              <a:rPr lang="zh-CN" altLang="en-US" sz="2500" i="0" dirty="0">
                <a:cs typeface="Times New Roman" pitchFamily="18" charset="0"/>
              </a:rPr>
              <a:t>下一个留下是</a:t>
            </a:r>
            <a:r>
              <a:rPr lang="en-US" altLang="zh-CN" sz="2500" i="0" dirty="0">
                <a:cs typeface="Times New Roman" pitchFamily="18" charset="0"/>
              </a:rPr>
              <a:t>7 </a:t>
            </a:r>
            <a:r>
              <a:rPr lang="zh-CN" altLang="en-US" sz="2500" i="0" dirty="0">
                <a:cs typeface="Times New Roman" pitchFamily="18" charset="0"/>
              </a:rPr>
              <a:t>，因此留下</a:t>
            </a:r>
            <a:r>
              <a:rPr lang="en-US" altLang="zh-CN" sz="2500" i="0" dirty="0">
                <a:cs typeface="Times New Roman" pitchFamily="18" charset="0"/>
              </a:rPr>
              <a:t>7 </a:t>
            </a:r>
            <a:r>
              <a:rPr lang="zh-CN" altLang="en-US" sz="2500" i="0" dirty="0">
                <a:cs typeface="Times New Roman" pitchFamily="18" charset="0"/>
              </a:rPr>
              <a:t>，删除其余那些被</a:t>
            </a:r>
            <a:r>
              <a:rPr lang="en-US" altLang="zh-CN" sz="2500" i="0" dirty="0">
                <a:cs typeface="Times New Roman" pitchFamily="18" charset="0"/>
              </a:rPr>
              <a:t>7</a:t>
            </a:r>
            <a:r>
              <a:rPr lang="zh-CN" altLang="en-US" sz="2500" i="0" dirty="0">
                <a:cs typeface="Times New Roman" pitchFamily="18" charset="0"/>
              </a:rPr>
              <a:t>整除的整数。</a:t>
            </a:r>
            <a:endParaRPr lang="en-US" altLang="zh-CN" sz="2500" i="0" dirty="0">
              <a:cs typeface="Times New Roman" pitchFamily="18" charset="0"/>
            </a:endParaRPr>
          </a:p>
          <a:p>
            <a:pPr marL="457200" indent="-457200">
              <a:lnSpc>
                <a:spcPct val="110000"/>
              </a:lnSpc>
              <a:spcBef>
                <a:spcPts val="600"/>
              </a:spcBef>
              <a:buFont typeface="+mj-ea"/>
              <a:buAutoNum type="circleNumDbPlain"/>
            </a:pPr>
            <a:r>
              <a:rPr lang="zh-CN" altLang="en-US" sz="2500" i="0" dirty="0">
                <a:cs typeface="Times New Roman" pitchFamily="18" charset="0"/>
              </a:rPr>
              <a:t>由于所有不超过</a:t>
            </a:r>
            <a:r>
              <a:rPr lang="en-US" altLang="zh-CN" sz="2500" i="0" dirty="0">
                <a:cs typeface="Times New Roman" pitchFamily="18" charset="0"/>
              </a:rPr>
              <a:t>100</a:t>
            </a:r>
            <a:r>
              <a:rPr lang="zh-CN" altLang="en-US" sz="2500" i="0" dirty="0">
                <a:cs typeface="Times New Roman" pitchFamily="18" charset="0"/>
              </a:rPr>
              <a:t>的合数被</a:t>
            </a:r>
            <a:r>
              <a:rPr lang="en-US" altLang="zh-CN" sz="2500" i="0" dirty="0">
                <a:cs typeface="Times New Roman" pitchFamily="18" charset="0"/>
              </a:rPr>
              <a:t>2,3,5</a:t>
            </a:r>
            <a:r>
              <a:rPr lang="zh-CN" altLang="en-US" sz="2500" i="0" dirty="0">
                <a:cs typeface="Times New Roman" pitchFamily="18" charset="0"/>
              </a:rPr>
              <a:t>或</a:t>
            </a:r>
            <a:r>
              <a:rPr lang="en-US" altLang="zh-CN" sz="2500" i="0" dirty="0">
                <a:cs typeface="Times New Roman" pitchFamily="18" charset="0"/>
              </a:rPr>
              <a:t>7</a:t>
            </a:r>
            <a:r>
              <a:rPr lang="zh-CN" altLang="en-US" sz="2500" i="0" dirty="0">
                <a:cs typeface="Times New Roman" pitchFamily="18" charset="0"/>
              </a:rPr>
              <a:t>整除，那么所有留下来的大于</a:t>
            </a:r>
            <a:r>
              <a:rPr lang="en-US" altLang="zh-CN" sz="2500" i="0" dirty="0">
                <a:cs typeface="Times New Roman" pitchFamily="18" charset="0"/>
              </a:rPr>
              <a:t>1 </a:t>
            </a:r>
            <a:r>
              <a:rPr lang="zh-CN" altLang="en-US" sz="2500" i="0" dirty="0">
                <a:cs typeface="Times New Roman" pitchFamily="18" charset="0"/>
              </a:rPr>
              <a:t>的数是素数。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埃拉托色尼筛</a:t>
            </a:r>
          </a:p>
        </p:txBody>
      </p:sp>
      <p:pic>
        <p:nvPicPr>
          <p:cNvPr id="66563" name="Picture 2"/>
          <p:cNvPicPr>
            <a:picLocks noChangeAspect="1" noChangeArrowheads="1"/>
          </p:cNvPicPr>
          <p:nvPr/>
        </p:nvPicPr>
        <p:blipFill>
          <a:blip r:embed="rId3"/>
          <a:srcRect l="3934" r="56735"/>
          <a:stretch>
            <a:fillRect/>
          </a:stretch>
        </p:blipFill>
        <p:spPr bwMode="auto">
          <a:xfrm>
            <a:off x="1371600" y="1524000"/>
            <a:ext cx="4719638" cy="4648200"/>
          </a:xfrm>
          <a:prstGeom prst="rect">
            <a:avLst/>
          </a:prstGeom>
          <a:noFill/>
          <a:ln w="9525">
            <a:noFill/>
            <a:miter lim="800000"/>
            <a:headEnd/>
            <a:tailEnd/>
          </a:ln>
        </p:spPr>
      </p:pic>
      <p:pic>
        <p:nvPicPr>
          <p:cNvPr id="66564" name="Picture 2"/>
          <p:cNvPicPr>
            <a:picLocks noChangeAspect="1" noChangeArrowheads="1"/>
          </p:cNvPicPr>
          <p:nvPr/>
        </p:nvPicPr>
        <p:blipFill>
          <a:blip r:embed="rId3"/>
          <a:srcRect l="53491" r="7965"/>
          <a:stretch>
            <a:fillRect/>
          </a:stretch>
        </p:blipFill>
        <p:spPr bwMode="auto">
          <a:xfrm>
            <a:off x="6019800" y="1524000"/>
            <a:ext cx="4624388" cy="4648200"/>
          </a:xfrm>
          <a:prstGeom prst="rect">
            <a:avLst/>
          </a:prstGeom>
          <a:noFill/>
          <a:ln w="9525">
            <a:noFill/>
            <a:miter lim="800000"/>
            <a:headEnd/>
            <a:tailEnd/>
          </a:ln>
        </p:spPr>
      </p:pic>
      <p:cxnSp>
        <p:nvCxnSpPr>
          <p:cNvPr id="9" name="直接连接符 8"/>
          <p:cNvCxnSpPr/>
          <p:nvPr/>
        </p:nvCxnSpPr>
        <p:spPr>
          <a:xfrm rot="5400000">
            <a:off x="3846513" y="3848101"/>
            <a:ext cx="4497388" cy="15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3"/>
          <a:srcRect l="59105"/>
          <a:stretch>
            <a:fillRect/>
          </a:stretch>
        </p:blipFill>
        <p:spPr bwMode="auto">
          <a:xfrm>
            <a:off x="6096000" y="1524000"/>
            <a:ext cx="4572000" cy="4953000"/>
          </a:xfrm>
          <a:prstGeom prst="rect">
            <a:avLst/>
          </a:prstGeom>
          <a:noFill/>
          <a:ln w="9525">
            <a:noFill/>
            <a:miter lim="800000"/>
            <a:headEnd/>
            <a:tailEnd/>
          </a:ln>
        </p:spPr>
      </p:pic>
      <p:pic>
        <p:nvPicPr>
          <p:cNvPr id="67587" name="Picture 2"/>
          <p:cNvPicPr>
            <a:picLocks noChangeAspect="1" noChangeArrowheads="1"/>
          </p:cNvPicPr>
          <p:nvPr/>
        </p:nvPicPr>
        <p:blipFill>
          <a:blip r:embed="rId3"/>
          <a:srcRect l="5698" r="53407"/>
          <a:stretch>
            <a:fillRect/>
          </a:stretch>
        </p:blipFill>
        <p:spPr bwMode="auto">
          <a:xfrm>
            <a:off x="1524000" y="1506538"/>
            <a:ext cx="4572000" cy="4953000"/>
          </a:xfrm>
          <a:prstGeom prst="rect">
            <a:avLst/>
          </a:prstGeom>
          <a:noFill/>
          <a:ln w="9525">
            <a:noFill/>
            <a:miter lim="800000"/>
            <a:headEnd/>
            <a:tailEnd/>
          </a:ln>
        </p:spPr>
      </p:pic>
      <p:sp>
        <p:nvSpPr>
          <p:cNvPr id="67588" name="Rectangle 2"/>
          <p:cNvSpPr>
            <a:spLocks noGrp="1" noChangeArrowheads="1"/>
          </p:cNvSpPr>
          <p:nvPr>
            <p:ph type="title"/>
          </p:nvPr>
        </p:nvSpPr>
        <p:spPr/>
        <p:txBody>
          <a:bodyPr/>
          <a:lstStyle/>
          <a:p>
            <a:pPr eaLnBrk="1" hangingPunct="1"/>
            <a:r>
              <a:rPr lang="zh-CN" altLang="en-US"/>
              <a:t>埃拉托色尼筛</a:t>
            </a:r>
          </a:p>
        </p:txBody>
      </p:sp>
      <p:cxnSp>
        <p:nvCxnSpPr>
          <p:cNvPr id="9" name="直接连接符 8"/>
          <p:cNvCxnSpPr/>
          <p:nvPr/>
        </p:nvCxnSpPr>
        <p:spPr>
          <a:xfrm rot="5400000">
            <a:off x="3657600" y="3987800"/>
            <a:ext cx="4876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915400" y="5376864"/>
            <a:ext cx="15240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dirty="0"/>
              <a:t>4.5 </a:t>
            </a:r>
            <a:r>
              <a:rPr lang="zh-CN" altLang="en-US" dirty="0"/>
              <a:t>容斥原理</a:t>
            </a:r>
            <a:r>
              <a:rPr lang="en-US" altLang="zh-CN" sz="3600" dirty="0"/>
              <a:t>(the Inclusion-Exclusion Principle)</a:t>
            </a:r>
            <a:endParaRPr lang="zh-CN" altLang="en-US" sz="3600" dirty="0"/>
          </a:p>
        </p:txBody>
      </p:sp>
      <p:sp>
        <p:nvSpPr>
          <p:cNvPr id="7" name="Rectangle 3"/>
          <p:cNvSpPr>
            <a:spLocks noGrp="1" noChangeArrowheads="1"/>
          </p:cNvSpPr>
          <p:nvPr>
            <p:ph type="body" idx="1"/>
          </p:nvPr>
        </p:nvSpPr>
        <p:spPr>
          <a:xfrm>
            <a:off x="1055440" y="1512912"/>
            <a:ext cx="9383960" cy="4724400"/>
          </a:xfrm>
        </p:spPr>
        <p:txBody>
          <a:bodyPr/>
          <a:lstStyle/>
          <a:p>
            <a:pPr marL="0" indent="0" algn="just" eaLnBrk="1" hangingPunct="1">
              <a:lnSpc>
                <a:spcPct val="120000"/>
              </a:lnSpc>
              <a:buNone/>
            </a:pPr>
            <a:r>
              <a:rPr lang="zh-CN" altLang="en-US" dirty="0">
                <a:latin typeface="Times New Roman" pitchFamily="18" charset="0"/>
                <a:cs typeface="Times New Roman" pitchFamily="18" charset="0"/>
              </a:rPr>
              <a:t>例</a:t>
            </a:r>
            <a:r>
              <a:rPr lang="en-US" altLang="zh-CN" dirty="0">
                <a:latin typeface="Times New Roman" pitchFamily="18" charset="0"/>
                <a:cs typeface="Times New Roman" pitchFamily="18" charset="0"/>
              </a:rPr>
              <a:t>1. </a:t>
            </a:r>
            <a:r>
              <a:rPr lang="zh-CN" altLang="en-US" dirty="0">
                <a:latin typeface="Times New Roman" pitchFamily="18" charset="0"/>
                <a:cs typeface="Times New Roman" pitchFamily="18" charset="0"/>
              </a:rPr>
              <a:t>有多少个不超过</a:t>
            </a:r>
            <a:r>
              <a:rPr lang="en-US" altLang="zh-CN" dirty="0">
                <a:latin typeface="Times New Roman" pitchFamily="18" charset="0"/>
                <a:cs typeface="Times New Roman" pitchFamily="18" charset="0"/>
              </a:rPr>
              <a:t>1000</a:t>
            </a:r>
            <a:r>
              <a:rPr lang="zh-CN" altLang="en-US" dirty="0">
                <a:latin typeface="Times New Roman" pitchFamily="18" charset="0"/>
                <a:cs typeface="Times New Roman" pitchFamily="18" charset="0"/>
              </a:rPr>
              <a:t>的可以被</a:t>
            </a:r>
            <a:r>
              <a:rPr lang="en-US" altLang="zh-CN" dirty="0">
                <a:latin typeface="Times New Roman" pitchFamily="18" charset="0"/>
                <a:cs typeface="Times New Roman" pitchFamily="18" charset="0"/>
              </a:rPr>
              <a:t>7</a:t>
            </a:r>
            <a:r>
              <a:rPr lang="zh-CN" altLang="en-US" dirty="0">
                <a:latin typeface="Times New Roman" pitchFamily="18" charset="0"/>
                <a:cs typeface="Times New Roman" pitchFamily="18" charset="0"/>
              </a:rPr>
              <a:t>或</a:t>
            </a:r>
            <a:r>
              <a:rPr lang="en-US" altLang="zh-CN" dirty="0">
                <a:latin typeface="Times New Roman" pitchFamily="18" charset="0"/>
                <a:cs typeface="Times New Roman" pitchFamily="18" charset="0"/>
              </a:rPr>
              <a:t>11</a:t>
            </a:r>
            <a:r>
              <a:rPr lang="zh-CN" altLang="en-US" dirty="0">
                <a:latin typeface="Times New Roman" pitchFamily="18" charset="0"/>
                <a:cs typeface="Times New Roman" pitchFamily="18" charset="0"/>
              </a:rPr>
              <a:t>整除的正整数？</a:t>
            </a:r>
            <a:endParaRPr lang="en-US" altLang="zh-CN" dirty="0">
              <a:latin typeface="Times New Roman" pitchFamily="18" charset="0"/>
              <a:cs typeface="Times New Roman" pitchFamily="18" charset="0"/>
            </a:endParaRPr>
          </a:p>
          <a:p>
            <a:pPr marL="0" indent="0" algn="just" eaLnBrk="1" hangingPunct="1">
              <a:lnSpc>
                <a:spcPct val="120000"/>
              </a:lnSpc>
              <a:buNone/>
            </a:pPr>
            <a:r>
              <a:rPr lang="zh-CN" altLang="en-US" dirty="0">
                <a:latin typeface="Times New Roman" pitchFamily="18" charset="0"/>
                <a:cs typeface="Times New Roman" pitchFamily="18" charset="0"/>
              </a:rPr>
              <a:t>解：设</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不超过</a:t>
            </a:r>
            <a:r>
              <a:rPr lang="en-US" altLang="zh-CN" dirty="0">
                <a:latin typeface="Times New Roman" pitchFamily="18" charset="0"/>
                <a:cs typeface="Times New Roman" pitchFamily="18" charset="0"/>
              </a:rPr>
              <a:t>1000</a:t>
            </a:r>
            <a:r>
              <a:rPr lang="zh-CN" altLang="en-US" dirty="0">
                <a:latin typeface="Times New Roman" pitchFamily="18" charset="0"/>
                <a:cs typeface="Times New Roman" pitchFamily="18" charset="0"/>
              </a:rPr>
              <a:t>可被</a:t>
            </a:r>
            <a:r>
              <a:rPr lang="en-US" altLang="zh-CN" dirty="0">
                <a:latin typeface="Times New Roman" pitchFamily="18" charset="0"/>
                <a:cs typeface="Times New Roman" pitchFamily="18" charset="0"/>
              </a:rPr>
              <a:t>7</a:t>
            </a:r>
            <a:r>
              <a:rPr lang="zh-CN" altLang="en-US" dirty="0">
                <a:latin typeface="Times New Roman" pitchFamily="18" charset="0"/>
                <a:cs typeface="Times New Roman" pitchFamily="18" charset="0"/>
              </a:rPr>
              <a:t>整除的正整数</a:t>
            </a:r>
            <a:r>
              <a:rPr lang="en-US" altLang="zh-CN" dirty="0">
                <a:latin typeface="Times New Roman" pitchFamily="18" charset="0"/>
                <a:cs typeface="Times New Roman" pitchFamily="18" charset="0"/>
              </a:rPr>
              <a:t>}</a:t>
            </a:r>
          </a:p>
          <a:p>
            <a:pPr marL="0" indent="0" algn="just" eaLnBrk="1" hangingPunct="1">
              <a:lnSpc>
                <a:spcPct val="120000"/>
              </a:lnSpc>
              <a:buNone/>
            </a:pPr>
            <a:r>
              <a:rPr lang="en-US" altLang="zh-CN" dirty="0">
                <a:latin typeface="Times New Roman" pitchFamily="18" charset="0"/>
                <a:cs typeface="Times New Roman" pitchFamily="18" charset="0"/>
              </a:rPr>
              <a:t>            B={</a:t>
            </a:r>
            <a:r>
              <a:rPr lang="zh-CN" altLang="en-US" dirty="0">
                <a:latin typeface="Times New Roman" pitchFamily="18" charset="0"/>
                <a:cs typeface="Times New Roman" pitchFamily="18" charset="0"/>
              </a:rPr>
              <a:t>不超过</a:t>
            </a:r>
            <a:r>
              <a:rPr lang="en-US" altLang="zh-CN" dirty="0">
                <a:latin typeface="Times New Roman" pitchFamily="18" charset="0"/>
                <a:cs typeface="Times New Roman" pitchFamily="18" charset="0"/>
              </a:rPr>
              <a:t>1000</a:t>
            </a:r>
            <a:r>
              <a:rPr lang="zh-CN" altLang="en-US" dirty="0">
                <a:latin typeface="Times New Roman" pitchFamily="18" charset="0"/>
                <a:cs typeface="Times New Roman" pitchFamily="18" charset="0"/>
              </a:rPr>
              <a:t>可被</a:t>
            </a:r>
            <a:r>
              <a:rPr lang="en-US" altLang="zh-CN" dirty="0">
                <a:latin typeface="Times New Roman" pitchFamily="18" charset="0"/>
                <a:cs typeface="Times New Roman" pitchFamily="18" charset="0"/>
              </a:rPr>
              <a:t>11</a:t>
            </a:r>
            <a:r>
              <a:rPr lang="zh-CN" altLang="en-US" dirty="0">
                <a:latin typeface="Times New Roman" pitchFamily="18" charset="0"/>
                <a:cs typeface="Times New Roman" pitchFamily="18" charset="0"/>
              </a:rPr>
              <a:t>整除的正整数</a:t>
            </a:r>
            <a:r>
              <a:rPr lang="en-US" altLang="zh-CN" dirty="0">
                <a:latin typeface="Times New Roman" pitchFamily="18" charset="0"/>
                <a:cs typeface="Times New Roman" pitchFamily="18" charset="0"/>
              </a:rPr>
              <a:t>}</a:t>
            </a:r>
          </a:p>
          <a:p>
            <a:pPr marL="0" indent="0" algn="just" eaLnBrk="1" hangingPunct="1">
              <a:lnSpc>
                <a:spcPct val="120000"/>
              </a:lnSpc>
              <a:buNone/>
            </a:pPr>
            <a:r>
              <a:rPr lang="zh-CN" altLang="en-US" dirty="0">
                <a:latin typeface="Times New Roman" pitchFamily="18" charset="0"/>
                <a:cs typeface="Times New Roman" pitchFamily="18" charset="0"/>
              </a:rPr>
              <a:t>则</a:t>
            </a:r>
            <a:r>
              <a:rPr lang="en-US" altLang="zh-CN" dirty="0">
                <a:latin typeface="Times New Roman" pitchFamily="18" charset="0"/>
                <a:cs typeface="Times New Roman" pitchFamily="18" charset="0"/>
              </a:rPr>
              <a:t>A∪B</a:t>
            </a:r>
            <a:r>
              <a:rPr lang="zh-CN" altLang="en-US" dirty="0">
                <a:latin typeface="Times New Roman" pitchFamily="18" charset="0"/>
                <a:cs typeface="Times New Roman" pitchFamily="18" charset="0"/>
              </a:rPr>
              <a:t>为不超过</a:t>
            </a:r>
            <a:r>
              <a:rPr lang="en-US" altLang="zh-CN" dirty="0">
                <a:latin typeface="Times New Roman" pitchFamily="18" charset="0"/>
                <a:cs typeface="Times New Roman" pitchFamily="18" charset="0"/>
              </a:rPr>
              <a:t>1000</a:t>
            </a:r>
            <a:r>
              <a:rPr lang="zh-CN" altLang="en-US" dirty="0">
                <a:latin typeface="Times New Roman" pitchFamily="18" charset="0"/>
                <a:cs typeface="Times New Roman" pitchFamily="18" charset="0"/>
              </a:rPr>
              <a:t>可被</a:t>
            </a:r>
            <a:r>
              <a:rPr lang="en-US" altLang="zh-CN" dirty="0">
                <a:latin typeface="Times New Roman" pitchFamily="18" charset="0"/>
                <a:cs typeface="Times New Roman" pitchFamily="18" charset="0"/>
              </a:rPr>
              <a:t>7</a:t>
            </a:r>
            <a:r>
              <a:rPr lang="zh-CN" altLang="en-US" dirty="0">
                <a:latin typeface="Times New Roman" pitchFamily="18" charset="0"/>
                <a:cs typeface="Times New Roman" pitchFamily="18" charset="0"/>
              </a:rPr>
              <a:t>或</a:t>
            </a:r>
            <a:r>
              <a:rPr lang="en-US" altLang="zh-CN" dirty="0">
                <a:latin typeface="Times New Roman" pitchFamily="18" charset="0"/>
                <a:cs typeface="Times New Roman" pitchFamily="18" charset="0"/>
              </a:rPr>
              <a:t>11</a:t>
            </a:r>
            <a:r>
              <a:rPr lang="zh-CN" altLang="en-US" dirty="0">
                <a:latin typeface="Times New Roman" pitchFamily="18" charset="0"/>
                <a:cs typeface="Times New Roman" pitchFamily="18" charset="0"/>
              </a:rPr>
              <a:t>整除的正整数集合，</a:t>
            </a:r>
            <a:r>
              <a:rPr lang="en-US" altLang="zh-CN" dirty="0">
                <a:latin typeface="Times New Roman" pitchFamily="18" charset="0"/>
                <a:cs typeface="Times New Roman" pitchFamily="18" charset="0"/>
              </a:rPr>
              <a:t>|A∪B|=|A|+|B|-|A∩B|</a:t>
            </a:r>
          </a:p>
          <a:p>
            <a:pPr marL="0" indent="0" algn="just" eaLnBrk="1" hangingPunct="1">
              <a:lnSpc>
                <a:spcPct val="120000"/>
              </a:lnSpc>
              <a:buNone/>
            </a:pPr>
            <a:r>
              <a:rPr lang="en-US" altLang="zh-CN" dirty="0">
                <a:latin typeface="Times New Roman" pitchFamily="18" charset="0"/>
                <a:cs typeface="Times New Roman" pitchFamily="18" charset="0"/>
              </a:rPr>
              <a:t>           =</a:t>
            </a:r>
            <a:r>
              <a:rPr lang="en-US" altLang="zh-CN" dirty="0">
                <a:latin typeface="Times New Roman" pitchFamily="18" charset="0"/>
                <a:cs typeface="Times New Roman" pitchFamily="18" charset="0"/>
                <a:sym typeface="Symbol"/>
              </a:rPr>
              <a:t>1000/7 + 1000/11 - 1000/77 </a:t>
            </a:r>
          </a:p>
          <a:p>
            <a:pPr marL="0" indent="0" algn="just" eaLnBrk="1" hangingPunct="1">
              <a:lnSpc>
                <a:spcPct val="120000"/>
              </a:lnSpc>
              <a:buNone/>
            </a:pPr>
            <a:r>
              <a:rPr lang="en-US" altLang="zh-CN" dirty="0">
                <a:latin typeface="Times New Roman" pitchFamily="18" charset="0"/>
                <a:cs typeface="Times New Roman" pitchFamily="18" charset="0"/>
                <a:sym typeface="Symbol"/>
              </a:rPr>
              <a:t>           =142 + 90 - 12 =220</a:t>
            </a:r>
            <a:endParaRPr lang="zh-CN" altLang="en-US" dirty="0">
              <a:latin typeface="Times New Roman" pitchFamily="18" charset="0"/>
              <a:cs typeface="Times New Roman" pitchFamily="18" charset="0"/>
            </a:endParaRPr>
          </a:p>
        </p:txBody>
      </p:sp>
      <p:sp>
        <p:nvSpPr>
          <p:cNvPr id="10" name="椭圆 9"/>
          <p:cNvSpPr/>
          <p:nvPr/>
        </p:nvSpPr>
        <p:spPr>
          <a:xfrm>
            <a:off x="8613576" y="4437112"/>
            <a:ext cx="1676400" cy="1676400"/>
          </a:xfrm>
          <a:prstGeom prst="ellipse">
            <a:avLst/>
          </a:prstGeom>
          <a:solidFill>
            <a:srgbClr val="66FF33">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1" name="椭圆 10"/>
          <p:cNvSpPr/>
          <p:nvPr/>
        </p:nvSpPr>
        <p:spPr>
          <a:xfrm>
            <a:off x="9604176" y="4437112"/>
            <a:ext cx="1676400" cy="1676400"/>
          </a:xfrm>
          <a:prstGeom prst="ellipse">
            <a:avLst/>
          </a:prstGeom>
          <a:solidFill>
            <a:srgbClr val="66FF33">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470" name="TextBox 11"/>
          <p:cNvSpPr txBox="1">
            <a:spLocks noChangeArrowheads="1"/>
          </p:cNvSpPr>
          <p:nvPr/>
        </p:nvSpPr>
        <p:spPr bwMode="auto">
          <a:xfrm>
            <a:off x="8842176" y="5122912"/>
            <a:ext cx="404278" cy="523220"/>
          </a:xfrm>
          <a:prstGeom prst="rect">
            <a:avLst/>
          </a:prstGeom>
          <a:noFill/>
          <a:ln w="9525">
            <a:noFill/>
            <a:miter lim="800000"/>
            <a:headEnd/>
            <a:tailEnd/>
          </a:ln>
        </p:spPr>
        <p:txBody>
          <a:bodyPr wrap="none">
            <a:spAutoFit/>
          </a:bodyPr>
          <a:lstStyle/>
          <a:p>
            <a:r>
              <a:rPr lang="en-US" altLang="zh-CN"/>
              <a:t>A</a:t>
            </a:r>
            <a:endParaRPr lang="zh-CN" altLang="en-US"/>
          </a:p>
        </p:txBody>
      </p:sp>
      <p:sp>
        <p:nvSpPr>
          <p:cNvPr id="62471" name="TextBox 12"/>
          <p:cNvSpPr txBox="1">
            <a:spLocks noChangeArrowheads="1"/>
          </p:cNvSpPr>
          <p:nvPr/>
        </p:nvSpPr>
        <p:spPr bwMode="auto">
          <a:xfrm>
            <a:off x="10747176" y="5122912"/>
            <a:ext cx="404278" cy="523220"/>
          </a:xfrm>
          <a:prstGeom prst="rect">
            <a:avLst/>
          </a:prstGeom>
          <a:noFill/>
          <a:ln w="9525">
            <a:noFill/>
            <a:miter lim="800000"/>
            <a:headEnd/>
            <a:tailEnd/>
          </a:ln>
        </p:spPr>
        <p:txBody>
          <a:bodyPr wrap="none">
            <a:spAutoFit/>
          </a:bodyPr>
          <a:lstStyle/>
          <a:p>
            <a:r>
              <a:rPr lang="en-US" altLang="zh-CN"/>
              <a:t>B</a:t>
            </a:r>
            <a:endParaRPr lang="zh-CN" altLang="en-US"/>
          </a:p>
        </p:txBody>
      </p:sp>
      <p:sp>
        <p:nvSpPr>
          <p:cNvPr id="62472" name="TextBox 13"/>
          <p:cNvSpPr txBox="1">
            <a:spLocks noChangeArrowheads="1"/>
          </p:cNvSpPr>
          <p:nvPr/>
        </p:nvSpPr>
        <p:spPr bwMode="auto">
          <a:xfrm>
            <a:off x="9552384" y="5122912"/>
            <a:ext cx="883575" cy="523220"/>
          </a:xfrm>
          <a:prstGeom prst="rect">
            <a:avLst/>
          </a:prstGeom>
          <a:noFill/>
          <a:ln w="9525">
            <a:noFill/>
            <a:miter lim="800000"/>
            <a:headEnd/>
            <a:tailEnd/>
          </a:ln>
        </p:spPr>
        <p:txBody>
          <a:bodyPr wrap="none">
            <a:spAutoFit/>
          </a:bodyPr>
          <a:lstStyle/>
          <a:p>
            <a:r>
              <a:rPr lang="en-US" altLang="zh-CN" dirty="0"/>
              <a:t>A</a:t>
            </a:r>
            <a:r>
              <a:rPr lang="zh-CN" altLang="en-US" dirty="0"/>
              <a:t>∩</a:t>
            </a:r>
            <a:r>
              <a:rPr lang="en-US" altLang="zh-CN" dirty="0"/>
              <a:t>B</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a:t>映上函数的个数</a:t>
            </a:r>
          </a:p>
        </p:txBody>
      </p:sp>
      <p:sp>
        <p:nvSpPr>
          <p:cNvPr id="8" name="Rectangle 3"/>
          <p:cNvSpPr txBox="1">
            <a:spLocks noChangeArrowheads="1"/>
          </p:cNvSpPr>
          <p:nvPr/>
        </p:nvSpPr>
        <p:spPr bwMode="auto">
          <a:xfrm>
            <a:off x="767408" y="1340768"/>
            <a:ext cx="10801200" cy="533400"/>
          </a:xfrm>
          <a:prstGeom prst="rect">
            <a:avLst/>
          </a:prstGeom>
          <a:noFill/>
          <a:ln w="9525">
            <a:noFill/>
            <a:miter lim="800000"/>
            <a:headEnd/>
            <a:tailEnd/>
          </a:ln>
        </p:spPr>
        <p:txBody>
          <a:bodyPr/>
          <a:lstStyle/>
          <a:p>
            <a:pPr eaLnBrk="0" hangingPunct="0">
              <a:lnSpc>
                <a:spcPct val="120000"/>
              </a:lnSpc>
              <a:spcBef>
                <a:spcPct val="20000"/>
              </a:spcBef>
              <a:buClr>
                <a:schemeClr val="tx2"/>
              </a:buClr>
              <a:buSzPct val="70000"/>
              <a:buFont typeface="Wingdings" pitchFamily="2" charset="2"/>
              <a:buChar char="l"/>
              <a:defRPr/>
            </a:pPr>
            <a:r>
              <a:rPr lang="zh-CN" altLang="en-US" sz="2600" i="0" kern="0" dirty="0">
                <a:solidFill>
                  <a:srgbClr val="00B050"/>
                </a:solidFill>
                <a:effectLst>
                  <a:outerShdw blurRad="38100" dist="38100" dir="2700000" algn="tl">
                    <a:srgbClr val="000000">
                      <a:alpha val="43137"/>
                    </a:srgbClr>
                  </a:outerShdw>
                </a:effectLst>
                <a:ea typeface="华文细黑" pitchFamily="2" charset="-122"/>
                <a:cs typeface="Times New Roman" pitchFamily="18" charset="0"/>
              </a:rPr>
              <a:t>用容斥原理确定从</a:t>
            </a:r>
            <a:r>
              <a:rPr lang="en-US" altLang="zh-CN" sz="2600" i="0" kern="0" dirty="0">
                <a:solidFill>
                  <a:srgbClr val="00B050"/>
                </a:solidFill>
                <a:effectLst>
                  <a:outerShdw blurRad="38100" dist="38100" dir="2700000" algn="tl">
                    <a:srgbClr val="000000">
                      <a:alpha val="43137"/>
                    </a:srgbClr>
                  </a:outerShdw>
                </a:effectLst>
                <a:ea typeface="华文细黑" pitchFamily="2" charset="-122"/>
                <a:cs typeface="Times New Roman" pitchFamily="18" charset="0"/>
              </a:rPr>
              <a:t>m</a:t>
            </a:r>
            <a:r>
              <a:rPr lang="zh-CN" altLang="en-US" sz="2600" i="0" kern="0" dirty="0">
                <a:solidFill>
                  <a:srgbClr val="00B050"/>
                </a:solidFill>
                <a:effectLst>
                  <a:outerShdw blurRad="38100" dist="38100" dir="2700000" algn="tl">
                    <a:srgbClr val="000000">
                      <a:alpha val="43137"/>
                    </a:srgbClr>
                  </a:outerShdw>
                </a:effectLst>
                <a:ea typeface="华文细黑" pitchFamily="2" charset="-122"/>
                <a:cs typeface="Times New Roman" pitchFamily="18" charset="0"/>
              </a:rPr>
              <a:t>元素集合到</a:t>
            </a:r>
            <a:r>
              <a:rPr lang="en-US" altLang="zh-CN" sz="2600" i="0" kern="0" dirty="0">
                <a:solidFill>
                  <a:srgbClr val="00B050"/>
                </a:solidFill>
                <a:effectLst>
                  <a:outerShdw blurRad="38100" dist="38100" dir="2700000" algn="tl">
                    <a:srgbClr val="000000">
                      <a:alpha val="43137"/>
                    </a:srgbClr>
                  </a:outerShdw>
                </a:effectLst>
                <a:ea typeface="华文细黑" pitchFamily="2" charset="-122"/>
                <a:cs typeface="Times New Roman" pitchFamily="18" charset="0"/>
              </a:rPr>
              <a:t>n</a:t>
            </a:r>
            <a:r>
              <a:rPr lang="zh-CN" altLang="en-US" sz="2600" i="0" kern="0" dirty="0">
                <a:solidFill>
                  <a:srgbClr val="00B050"/>
                </a:solidFill>
                <a:effectLst>
                  <a:outerShdw blurRad="38100" dist="38100" dir="2700000" algn="tl">
                    <a:srgbClr val="000000">
                      <a:alpha val="43137"/>
                    </a:srgbClr>
                  </a:outerShdw>
                </a:effectLst>
                <a:ea typeface="华文细黑" pitchFamily="2" charset="-122"/>
                <a:cs typeface="Times New Roman" pitchFamily="18" charset="0"/>
              </a:rPr>
              <a:t>元素集合映上函数个数</a:t>
            </a:r>
            <a:endParaRPr lang="en-US" altLang="zh-CN" sz="2600" i="0" kern="0" dirty="0">
              <a:solidFill>
                <a:srgbClr val="00B050"/>
              </a:solidFill>
              <a:effectLst>
                <a:outerShdw blurRad="38100" dist="38100" dir="2700000" algn="tl">
                  <a:srgbClr val="000000">
                    <a:alpha val="43137"/>
                  </a:srgbClr>
                </a:outerShdw>
              </a:effectLst>
              <a:ea typeface="华文细黑" pitchFamily="2" charset="-122"/>
              <a:cs typeface="Times New Roman" pitchFamily="18" charset="0"/>
            </a:endParaRPr>
          </a:p>
        </p:txBody>
      </p:sp>
      <p:sp>
        <p:nvSpPr>
          <p:cNvPr id="10" name="Rectangle 3"/>
          <p:cNvSpPr txBox="1">
            <a:spLocks noChangeArrowheads="1"/>
          </p:cNvSpPr>
          <p:nvPr/>
        </p:nvSpPr>
        <p:spPr bwMode="auto">
          <a:xfrm>
            <a:off x="911424" y="2031504"/>
            <a:ext cx="10801200" cy="533400"/>
          </a:xfrm>
          <a:prstGeom prst="rect">
            <a:avLst/>
          </a:prstGeom>
          <a:noFill/>
          <a:ln w="9525">
            <a:noFill/>
            <a:miter lim="800000"/>
            <a:headEnd/>
            <a:tailEnd/>
          </a:ln>
        </p:spPr>
        <p:txBody>
          <a:bodyPr/>
          <a:lstStyle/>
          <a:p>
            <a:pPr eaLnBrk="0" hangingPunct="0">
              <a:lnSpc>
                <a:spcPct val="120000"/>
              </a:lnSpc>
              <a:spcBef>
                <a:spcPct val="20000"/>
              </a:spcBef>
              <a:buClr>
                <a:schemeClr val="tx2"/>
              </a:buClr>
              <a:buSzPct val="70000"/>
              <a:defRPr/>
            </a:pPr>
            <a:r>
              <a:rPr lang="zh-CN" altLang="en-US" sz="2600" b="1" i="0" kern="0" dirty="0">
                <a:ea typeface="楷体_GB2312" pitchFamily="49" charset="-122"/>
                <a:cs typeface="Times New Roman" pitchFamily="18" charset="0"/>
              </a:rPr>
              <a:t>例</a:t>
            </a:r>
            <a:r>
              <a:rPr lang="en-US" altLang="zh-CN" sz="2600" b="1" i="0" kern="0" dirty="0">
                <a:ea typeface="楷体_GB2312" pitchFamily="49" charset="-122"/>
                <a:cs typeface="Times New Roman" pitchFamily="18" charset="0"/>
              </a:rPr>
              <a:t>2  </a:t>
            </a:r>
            <a:r>
              <a:rPr lang="zh-CN" altLang="en-US" sz="2600" i="0" kern="0" dirty="0">
                <a:ea typeface="楷体_GB2312" pitchFamily="49" charset="-122"/>
                <a:cs typeface="Times New Roman" pitchFamily="18" charset="0"/>
              </a:rPr>
              <a:t>从</a:t>
            </a:r>
            <a:r>
              <a:rPr lang="en-US" altLang="zh-CN" sz="2600" i="0" kern="0" dirty="0">
                <a:ea typeface="楷体_GB2312" pitchFamily="49" charset="-122"/>
                <a:cs typeface="Times New Roman" pitchFamily="18" charset="0"/>
              </a:rPr>
              <a:t>6</a:t>
            </a:r>
            <a:r>
              <a:rPr lang="zh-CN" altLang="en-US" sz="2600" i="0" kern="0" dirty="0">
                <a:ea typeface="楷体_GB2312" pitchFamily="49" charset="-122"/>
                <a:cs typeface="Times New Roman" pitchFamily="18" charset="0"/>
              </a:rPr>
              <a:t>元素集合到</a:t>
            </a:r>
            <a:r>
              <a:rPr lang="en-US" altLang="zh-CN" sz="2600" i="0" kern="0" dirty="0">
                <a:ea typeface="楷体_GB2312" pitchFamily="49" charset="-122"/>
                <a:cs typeface="Times New Roman" pitchFamily="18" charset="0"/>
              </a:rPr>
              <a:t>3</a:t>
            </a:r>
            <a:r>
              <a:rPr lang="zh-CN" altLang="en-US" sz="2600" i="0" kern="0" dirty="0">
                <a:ea typeface="楷体_GB2312" pitchFamily="49" charset="-122"/>
                <a:cs typeface="Times New Roman" pitchFamily="18" charset="0"/>
              </a:rPr>
              <a:t>元素集合有多少个映上函数？</a:t>
            </a:r>
            <a:endParaRPr lang="en-US" altLang="zh-CN" sz="2600" i="0" kern="0" dirty="0">
              <a:ea typeface="楷体_GB2312" pitchFamily="49" charset="-122"/>
              <a:cs typeface="Times New Roman" pitchFamily="18" charset="0"/>
            </a:endParaRPr>
          </a:p>
        </p:txBody>
      </p:sp>
      <p:sp>
        <p:nvSpPr>
          <p:cNvPr id="29702" name="TextBox 10"/>
          <p:cNvSpPr txBox="1">
            <a:spLocks noChangeArrowheads="1"/>
          </p:cNvSpPr>
          <p:nvPr/>
        </p:nvSpPr>
        <p:spPr bwMode="auto">
          <a:xfrm>
            <a:off x="919808" y="2559968"/>
            <a:ext cx="10703892" cy="1422400"/>
          </a:xfrm>
          <a:prstGeom prst="rect">
            <a:avLst/>
          </a:prstGeom>
          <a:noFill/>
          <a:ln w="9525">
            <a:noFill/>
            <a:miter lim="800000"/>
            <a:headEnd/>
            <a:tailEnd/>
          </a:ln>
        </p:spPr>
        <p:txBody>
          <a:bodyPr wrap="square">
            <a:spAutoFit/>
          </a:bodyPr>
          <a:lstStyle/>
          <a:p>
            <a:pPr>
              <a:lnSpc>
                <a:spcPct val="120000"/>
              </a:lnSpc>
            </a:pPr>
            <a:r>
              <a:rPr lang="zh-CN" altLang="en-US" sz="2400" i="0" dirty="0">
                <a:ea typeface="楷体_GB2312" pitchFamily="49" charset="-122"/>
                <a:cs typeface="Times New Roman" pitchFamily="18" charset="0"/>
              </a:rPr>
              <a:t>解：假定在陪域中的元素是</a:t>
            </a:r>
            <a:r>
              <a:rPr lang="en-US" altLang="zh-CN" sz="2400" i="0" dirty="0">
                <a:ea typeface="楷体_GB2312" pitchFamily="49" charset="-122"/>
                <a:cs typeface="Times New Roman" pitchFamily="18" charset="0"/>
              </a:rPr>
              <a:t>b</a:t>
            </a:r>
            <a:r>
              <a:rPr lang="en-US" altLang="zh-CN" sz="2400" i="0" baseline="-25000" dirty="0">
                <a:ea typeface="楷体_GB2312" pitchFamily="49" charset="-122"/>
                <a:cs typeface="Times New Roman" pitchFamily="18" charset="0"/>
              </a:rPr>
              <a:t>1</a:t>
            </a:r>
            <a:r>
              <a:rPr lang="zh-CN" altLang="en-US" sz="2400" i="0" dirty="0">
                <a:ea typeface="楷体_GB2312" pitchFamily="49" charset="-122"/>
                <a:cs typeface="Times New Roman" pitchFamily="18" charset="0"/>
              </a:rPr>
              <a:t>，</a:t>
            </a:r>
            <a:r>
              <a:rPr lang="en-US" altLang="zh-CN" sz="2400" i="0" dirty="0">
                <a:ea typeface="楷体_GB2312" pitchFamily="49" charset="-122"/>
                <a:cs typeface="Times New Roman" pitchFamily="18" charset="0"/>
              </a:rPr>
              <a:t> b</a:t>
            </a:r>
            <a:r>
              <a:rPr lang="en-US" altLang="zh-CN" sz="2400" i="0" baseline="-25000" dirty="0">
                <a:ea typeface="楷体_GB2312" pitchFamily="49" charset="-122"/>
                <a:cs typeface="Times New Roman" pitchFamily="18" charset="0"/>
              </a:rPr>
              <a:t>2</a:t>
            </a:r>
            <a:r>
              <a:rPr lang="zh-CN" altLang="en-US" sz="2400" i="0" dirty="0">
                <a:ea typeface="楷体_GB2312" pitchFamily="49" charset="-122"/>
                <a:cs typeface="Times New Roman" pitchFamily="18" charset="0"/>
              </a:rPr>
              <a:t>，</a:t>
            </a:r>
            <a:r>
              <a:rPr lang="en-US" altLang="zh-CN" sz="2400" i="0" dirty="0">
                <a:ea typeface="楷体_GB2312" pitchFamily="49" charset="-122"/>
                <a:cs typeface="Times New Roman" pitchFamily="18" charset="0"/>
              </a:rPr>
              <a:t> b</a:t>
            </a:r>
            <a:r>
              <a:rPr lang="en-US" altLang="zh-CN" sz="2400" i="0" baseline="-25000" dirty="0">
                <a:ea typeface="楷体_GB2312" pitchFamily="49" charset="-122"/>
                <a:cs typeface="Times New Roman" pitchFamily="18" charset="0"/>
              </a:rPr>
              <a:t>3</a:t>
            </a:r>
            <a:r>
              <a:rPr lang="zh-CN" altLang="en-US" sz="2400" i="0" dirty="0">
                <a:ea typeface="楷体_GB2312" pitchFamily="49" charset="-122"/>
                <a:cs typeface="Times New Roman" pitchFamily="18" charset="0"/>
              </a:rPr>
              <a:t>，设</a:t>
            </a:r>
            <a:r>
              <a:rPr lang="en-US" altLang="zh-CN" sz="2400" i="0" dirty="0">
                <a:ea typeface="楷体_GB2312" pitchFamily="49" charset="-122"/>
                <a:cs typeface="Times New Roman" pitchFamily="18" charset="0"/>
              </a:rPr>
              <a:t>P</a:t>
            </a:r>
            <a:r>
              <a:rPr lang="en-US" altLang="zh-CN" sz="2400" i="0" baseline="-25000" dirty="0">
                <a:ea typeface="楷体_GB2312" pitchFamily="49" charset="-122"/>
                <a:cs typeface="Times New Roman" pitchFamily="18" charset="0"/>
              </a:rPr>
              <a:t>1</a:t>
            </a:r>
            <a:r>
              <a:rPr lang="zh-CN" altLang="en-US" sz="2400" i="0" dirty="0">
                <a:ea typeface="楷体_GB2312" pitchFamily="49" charset="-122"/>
                <a:cs typeface="Times New Roman" pitchFamily="18" charset="0"/>
              </a:rPr>
              <a:t>、</a:t>
            </a:r>
            <a:r>
              <a:rPr lang="en-US" altLang="zh-CN" sz="2400" i="0" dirty="0">
                <a:ea typeface="楷体_GB2312" pitchFamily="49" charset="-122"/>
                <a:cs typeface="Times New Roman" pitchFamily="18" charset="0"/>
              </a:rPr>
              <a:t>P</a:t>
            </a:r>
            <a:r>
              <a:rPr lang="en-US" altLang="zh-CN" sz="2400" i="0" baseline="-25000" dirty="0">
                <a:ea typeface="楷体_GB2312" pitchFamily="49" charset="-122"/>
                <a:cs typeface="Times New Roman" pitchFamily="18" charset="0"/>
              </a:rPr>
              <a:t>2</a:t>
            </a:r>
            <a:r>
              <a:rPr lang="zh-CN" altLang="en-US" sz="2400" i="0" dirty="0">
                <a:ea typeface="楷体_GB2312" pitchFamily="49" charset="-122"/>
                <a:cs typeface="Times New Roman" pitchFamily="18" charset="0"/>
              </a:rPr>
              <a:t>、</a:t>
            </a:r>
            <a:r>
              <a:rPr lang="en-US" altLang="zh-CN" sz="2400" i="0" dirty="0">
                <a:ea typeface="楷体_GB2312" pitchFamily="49" charset="-122"/>
                <a:cs typeface="Times New Roman" pitchFamily="18" charset="0"/>
              </a:rPr>
              <a:t>P</a:t>
            </a:r>
            <a:r>
              <a:rPr lang="en-US" altLang="zh-CN" sz="2400" i="0" baseline="-25000" dirty="0">
                <a:ea typeface="楷体_GB2312" pitchFamily="49" charset="-122"/>
                <a:cs typeface="Times New Roman" pitchFamily="18" charset="0"/>
              </a:rPr>
              <a:t>3</a:t>
            </a:r>
            <a:r>
              <a:rPr lang="zh-CN" altLang="en-US" sz="2400" i="0" dirty="0">
                <a:ea typeface="楷体_GB2312" pitchFamily="49" charset="-122"/>
                <a:cs typeface="Times New Roman" pitchFamily="18" charset="0"/>
              </a:rPr>
              <a:t>分别是</a:t>
            </a:r>
            <a:r>
              <a:rPr lang="en-US" altLang="zh-CN" sz="2400" i="0" dirty="0">
                <a:ea typeface="楷体_GB2312" pitchFamily="49" charset="-122"/>
                <a:cs typeface="Times New Roman" pitchFamily="18" charset="0"/>
              </a:rPr>
              <a:t>b</a:t>
            </a:r>
            <a:r>
              <a:rPr lang="en-US" altLang="zh-CN" sz="2400" i="0" baseline="-25000" dirty="0">
                <a:ea typeface="楷体_GB2312" pitchFamily="49" charset="-122"/>
                <a:cs typeface="Times New Roman" pitchFamily="18" charset="0"/>
              </a:rPr>
              <a:t>1</a:t>
            </a:r>
            <a:r>
              <a:rPr lang="zh-CN" altLang="en-US" sz="2400" i="0" dirty="0">
                <a:ea typeface="楷体_GB2312" pitchFamily="49" charset="-122"/>
                <a:cs typeface="Times New Roman" pitchFamily="18" charset="0"/>
              </a:rPr>
              <a:t>，</a:t>
            </a:r>
            <a:r>
              <a:rPr lang="en-US" altLang="zh-CN" sz="2400" i="0" dirty="0">
                <a:ea typeface="楷体_GB2312" pitchFamily="49" charset="-122"/>
                <a:cs typeface="Times New Roman" pitchFamily="18" charset="0"/>
              </a:rPr>
              <a:t> b</a:t>
            </a:r>
            <a:r>
              <a:rPr lang="en-US" altLang="zh-CN" sz="2400" i="0" baseline="-25000" dirty="0">
                <a:ea typeface="楷体_GB2312" pitchFamily="49" charset="-122"/>
                <a:cs typeface="Times New Roman" pitchFamily="18" charset="0"/>
              </a:rPr>
              <a:t>2</a:t>
            </a:r>
            <a:r>
              <a:rPr lang="zh-CN" altLang="en-US" sz="2400" i="0" dirty="0">
                <a:ea typeface="楷体_GB2312" pitchFamily="49" charset="-122"/>
                <a:cs typeface="Times New Roman" pitchFamily="18" charset="0"/>
              </a:rPr>
              <a:t>，</a:t>
            </a:r>
            <a:r>
              <a:rPr lang="en-US" altLang="zh-CN" sz="2400" i="0" dirty="0">
                <a:ea typeface="楷体_GB2312" pitchFamily="49" charset="-122"/>
                <a:cs typeface="Times New Roman" pitchFamily="18" charset="0"/>
              </a:rPr>
              <a:t> b</a:t>
            </a:r>
            <a:r>
              <a:rPr lang="en-US" altLang="zh-CN" sz="2400" i="0" baseline="-25000" dirty="0">
                <a:ea typeface="楷体_GB2312" pitchFamily="49" charset="-122"/>
                <a:cs typeface="Times New Roman" pitchFamily="18" charset="0"/>
              </a:rPr>
              <a:t>3</a:t>
            </a:r>
            <a:r>
              <a:rPr lang="zh-CN" altLang="en-US" sz="2400" i="0" dirty="0">
                <a:ea typeface="楷体_GB2312" pitchFamily="49" charset="-122"/>
                <a:cs typeface="Times New Roman" pitchFamily="18" charset="0"/>
              </a:rPr>
              <a:t>不在函数值域中性质；一个函数是映上的当且仅当没有性质</a:t>
            </a:r>
            <a:r>
              <a:rPr lang="en-US" altLang="zh-CN" sz="2400" i="0" dirty="0">
                <a:ea typeface="楷体_GB2312" pitchFamily="49" charset="-122"/>
                <a:cs typeface="Times New Roman" pitchFamily="18" charset="0"/>
              </a:rPr>
              <a:t>P</a:t>
            </a:r>
            <a:r>
              <a:rPr lang="en-US" altLang="zh-CN" sz="2400" i="0" baseline="-25000" dirty="0">
                <a:ea typeface="楷体_GB2312" pitchFamily="49" charset="-122"/>
                <a:cs typeface="Times New Roman" pitchFamily="18" charset="0"/>
              </a:rPr>
              <a:t>1</a:t>
            </a:r>
            <a:r>
              <a:rPr lang="zh-CN" altLang="en-US" sz="2400" i="0" dirty="0">
                <a:ea typeface="楷体_GB2312" pitchFamily="49" charset="-122"/>
                <a:cs typeface="Times New Roman" pitchFamily="18" charset="0"/>
              </a:rPr>
              <a:t>、</a:t>
            </a:r>
            <a:r>
              <a:rPr lang="en-US" altLang="zh-CN" sz="2400" i="0" dirty="0">
                <a:ea typeface="楷体_GB2312" pitchFamily="49" charset="-122"/>
                <a:cs typeface="Times New Roman" pitchFamily="18" charset="0"/>
              </a:rPr>
              <a:t>P</a:t>
            </a:r>
            <a:r>
              <a:rPr lang="en-US" altLang="zh-CN" sz="2400" i="0" baseline="-25000" dirty="0">
                <a:ea typeface="楷体_GB2312" pitchFamily="49" charset="-122"/>
                <a:cs typeface="Times New Roman" pitchFamily="18" charset="0"/>
              </a:rPr>
              <a:t>2</a:t>
            </a:r>
            <a:r>
              <a:rPr lang="zh-CN" altLang="en-US" sz="2400" i="0" dirty="0">
                <a:ea typeface="楷体_GB2312" pitchFamily="49" charset="-122"/>
                <a:cs typeface="Times New Roman" pitchFamily="18" charset="0"/>
              </a:rPr>
              <a:t>、</a:t>
            </a:r>
            <a:r>
              <a:rPr lang="en-US" altLang="zh-CN" sz="2400" i="0" dirty="0">
                <a:ea typeface="楷体_GB2312" pitchFamily="49" charset="-122"/>
                <a:cs typeface="Times New Roman" pitchFamily="18" charset="0"/>
              </a:rPr>
              <a:t>P</a:t>
            </a:r>
            <a:r>
              <a:rPr lang="en-US" altLang="zh-CN" sz="2400" i="0" baseline="-25000" dirty="0">
                <a:ea typeface="楷体_GB2312" pitchFamily="49" charset="-122"/>
                <a:cs typeface="Times New Roman" pitchFamily="18" charset="0"/>
              </a:rPr>
              <a:t>3</a:t>
            </a:r>
            <a:r>
              <a:rPr lang="zh-CN" altLang="en-US" sz="2400" i="0" dirty="0">
                <a:ea typeface="楷体_GB2312" pitchFamily="49" charset="-122"/>
                <a:cs typeface="Times New Roman" pitchFamily="18" charset="0"/>
              </a:rPr>
              <a:t>成立。根据容斥原理得：</a:t>
            </a:r>
          </a:p>
        </p:txBody>
      </p:sp>
      <p:graphicFrame>
        <p:nvGraphicFramePr>
          <p:cNvPr id="55299" name="Object 8"/>
          <p:cNvGraphicFramePr>
            <a:graphicFrameLocks noChangeAspect="1"/>
          </p:cNvGraphicFramePr>
          <p:nvPr>
            <p:extLst>
              <p:ext uri="{D42A27DB-BD31-4B8C-83A1-F6EECF244321}">
                <p14:modId xmlns:p14="http://schemas.microsoft.com/office/powerpoint/2010/main" val="844121885"/>
              </p:ext>
            </p:extLst>
          </p:nvPr>
        </p:nvGraphicFramePr>
        <p:xfrm>
          <a:off x="2542753" y="4005064"/>
          <a:ext cx="6505575" cy="1006475"/>
        </p:xfrm>
        <a:graphic>
          <a:graphicData uri="http://schemas.openxmlformats.org/presentationml/2006/ole">
            <mc:AlternateContent xmlns:mc="http://schemas.openxmlformats.org/markup-compatibility/2006">
              <mc:Choice xmlns:v="urn:schemas-microsoft-com:vml" Requires="v">
                <p:oleObj spid="_x0000_s32784" name="公式" r:id="rId4" imgW="2958840" imgH="457200" progId="Equation.3">
                  <p:embed/>
                </p:oleObj>
              </mc:Choice>
              <mc:Fallback>
                <p:oleObj name="公式" r:id="rId4" imgW="2958840" imgH="457200" progId="Equation.3">
                  <p:embed/>
                  <p:pic>
                    <p:nvPicPr>
                      <p:cNvPr id="5529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753" y="4005064"/>
                        <a:ext cx="6505575"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8"/>
          <p:cNvGraphicFramePr>
            <a:graphicFrameLocks noChangeAspect="1"/>
          </p:cNvGraphicFramePr>
          <p:nvPr>
            <p:extLst>
              <p:ext uri="{D42A27DB-BD31-4B8C-83A1-F6EECF244321}">
                <p14:modId xmlns:p14="http://schemas.microsoft.com/office/powerpoint/2010/main" val="3171690501"/>
              </p:ext>
            </p:extLst>
          </p:nvPr>
        </p:nvGraphicFramePr>
        <p:xfrm>
          <a:off x="2176464" y="5287987"/>
          <a:ext cx="8262937" cy="949325"/>
        </p:xfrm>
        <a:graphic>
          <a:graphicData uri="http://schemas.openxmlformats.org/presentationml/2006/ole">
            <mc:AlternateContent xmlns:mc="http://schemas.openxmlformats.org/markup-compatibility/2006">
              <mc:Choice xmlns:v="urn:schemas-microsoft-com:vml" Requires="v">
                <p:oleObj spid="_x0000_s32785" name="公式" r:id="rId6" imgW="3759120" imgH="431640" progId="Equation.3">
                  <p:embed/>
                </p:oleObj>
              </mc:Choice>
              <mc:Fallback>
                <p:oleObj name="公式" r:id="rId6" imgW="3759120" imgH="431640" progId="Equation.3">
                  <p:embed/>
                  <p:pic>
                    <p:nvPicPr>
                      <p:cNvPr id="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6464" y="5287987"/>
                        <a:ext cx="8262937"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5299"/>
                                        </p:tgtEl>
                                        <p:attrNameLst>
                                          <p:attrName>style.visibility</p:attrName>
                                        </p:attrNameLst>
                                      </p:cBhvr>
                                      <p:to>
                                        <p:strVal val="visible"/>
                                      </p:to>
                                    </p:set>
                                    <p:animEffect transition="in" filter="strips(downLeft)">
                                      <p:cBhvr>
                                        <p:cTn id="15" dur="500"/>
                                        <p:tgtEl>
                                          <p:spTgt spid="55299"/>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trips(down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970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zh-CN" altLang="en-US"/>
              <a:t>映上函数的个数</a:t>
            </a:r>
          </a:p>
        </p:txBody>
      </p:sp>
      <p:sp>
        <p:nvSpPr>
          <p:cNvPr id="8" name="Rectangle 3"/>
          <p:cNvSpPr txBox="1">
            <a:spLocks noChangeArrowheads="1"/>
          </p:cNvSpPr>
          <p:nvPr/>
        </p:nvSpPr>
        <p:spPr bwMode="auto">
          <a:xfrm>
            <a:off x="983432" y="1600200"/>
            <a:ext cx="10453736" cy="4114800"/>
          </a:xfrm>
          <a:prstGeom prst="rect">
            <a:avLst/>
          </a:prstGeom>
          <a:noFill/>
          <a:ln w="9525">
            <a:noFill/>
            <a:miter lim="800000"/>
            <a:headEnd/>
            <a:tailEnd/>
          </a:ln>
        </p:spPr>
        <p:txBody>
          <a:bodyPr/>
          <a:lstStyle/>
          <a:p>
            <a:pPr eaLnBrk="0" hangingPunct="0">
              <a:lnSpc>
                <a:spcPct val="120000"/>
              </a:lnSpc>
              <a:spcBef>
                <a:spcPct val="20000"/>
              </a:spcBef>
              <a:buClr>
                <a:schemeClr val="tx2"/>
              </a:buClr>
              <a:buSzPct val="70000"/>
              <a:buFont typeface="Wingdings" pitchFamily="2" charset="2"/>
              <a:buChar char="l"/>
              <a:defRPr/>
            </a:pPr>
            <a:r>
              <a:rPr lang="zh-CN" altLang="en-US" sz="2600" b="1" i="0" kern="0" dirty="0">
                <a:solidFill>
                  <a:schemeClr val="accent1">
                    <a:lumMod val="75000"/>
                  </a:schemeClr>
                </a:solidFill>
                <a:effectLst>
                  <a:outerShdw blurRad="38100" dist="38100" dir="2700000" algn="tl">
                    <a:srgbClr val="000000">
                      <a:alpha val="43137"/>
                    </a:srgbClr>
                  </a:outerShdw>
                </a:effectLst>
                <a:ea typeface="华文细黑" pitchFamily="2" charset="-122"/>
                <a:cs typeface="Times New Roman" pitchFamily="18" charset="0"/>
              </a:rPr>
              <a:t>定理</a:t>
            </a:r>
            <a:r>
              <a:rPr lang="en-US" altLang="zh-CN" sz="2600" b="1" i="0" kern="0" dirty="0">
                <a:solidFill>
                  <a:schemeClr val="accent1">
                    <a:lumMod val="75000"/>
                  </a:schemeClr>
                </a:solidFill>
                <a:effectLst>
                  <a:outerShdw blurRad="38100" dist="38100" dir="2700000" algn="tl">
                    <a:srgbClr val="000000">
                      <a:alpha val="43137"/>
                    </a:srgbClr>
                  </a:outerShdw>
                </a:effectLst>
                <a:ea typeface="华文细黑" pitchFamily="2" charset="-122"/>
                <a:cs typeface="Times New Roman" pitchFamily="18" charset="0"/>
              </a:rPr>
              <a:t>1  </a:t>
            </a:r>
            <a:r>
              <a:rPr lang="zh-CN" altLang="en-US" sz="2600" i="0" kern="0" dirty="0">
                <a:solidFill>
                  <a:srgbClr val="00B050"/>
                </a:solidFill>
                <a:ea typeface="华文细黑" pitchFamily="2" charset="-122"/>
                <a:cs typeface="Times New Roman" pitchFamily="18" charset="0"/>
              </a:rPr>
              <a:t>设</a:t>
            </a:r>
            <a:r>
              <a:rPr lang="en-US" altLang="zh-CN" sz="2600" i="0" kern="0" dirty="0">
                <a:solidFill>
                  <a:srgbClr val="00B050"/>
                </a:solidFill>
                <a:ea typeface="华文细黑" pitchFamily="2" charset="-122"/>
                <a:cs typeface="Times New Roman" pitchFamily="18" charset="0"/>
              </a:rPr>
              <a:t>m </a:t>
            </a:r>
            <a:r>
              <a:rPr lang="zh-CN" altLang="en-US" sz="2600" i="0" kern="0" dirty="0">
                <a:solidFill>
                  <a:srgbClr val="00B050"/>
                </a:solidFill>
                <a:ea typeface="华文细黑" pitchFamily="2" charset="-122"/>
                <a:cs typeface="Times New Roman" pitchFamily="18" charset="0"/>
              </a:rPr>
              <a:t>和</a:t>
            </a:r>
            <a:r>
              <a:rPr lang="en-US" altLang="zh-CN" sz="2600" i="0" kern="0" dirty="0">
                <a:solidFill>
                  <a:srgbClr val="00B050"/>
                </a:solidFill>
                <a:ea typeface="华文细黑" pitchFamily="2" charset="-122"/>
                <a:cs typeface="Times New Roman" pitchFamily="18" charset="0"/>
              </a:rPr>
              <a:t>n</a:t>
            </a:r>
            <a:r>
              <a:rPr lang="zh-CN" altLang="en-US" sz="2600" i="0" kern="0" dirty="0">
                <a:solidFill>
                  <a:srgbClr val="00B050"/>
                </a:solidFill>
                <a:ea typeface="华文细黑" pitchFamily="2" charset="-122"/>
                <a:cs typeface="Times New Roman" pitchFamily="18" charset="0"/>
              </a:rPr>
              <a:t>是正整数满足</a:t>
            </a:r>
            <a:r>
              <a:rPr lang="en-US" altLang="zh-CN" sz="2600" i="0" kern="0" dirty="0">
                <a:solidFill>
                  <a:srgbClr val="00B050"/>
                </a:solidFill>
                <a:ea typeface="华文细黑" pitchFamily="2" charset="-122"/>
                <a:cs typeface="Times New Roman" pitchFamily="18" charset="0"/>
              </a:rPr>
              <a:t>m</a:t>
            </a:r>
            <a:r>
              <a:rPr lang="zh-CN" altLang="en-US" sz="2600" i="0" kern="0" dirty="0">
                <a:solidFill>
                  <a:srgbClr val="00B050"/>
                </a:solidFill>
                <a:ea typeface="华文细黑" pitchFamily="2" charset="-122"/>
                <a:cs typeface="Times New Roman" pitchFamily="18" charset="0"/>
              </a:rPr>
              <a:t>≥</a:t>
            </a:r>
            <a:r>
              <a:rPr lang="en-US" altLang="zh-CN" sz="2600" i="0" kern="0" dirty="0">
                <a:solidFill>
                  <a:srgbClr val="00B050"/>
                </a:solidFill>
                <a:ea typeface="华文细黑" pitchFamily="2" charset="-122"/>
                <a:cs typeface="Times New Roman" pitchFamily="18" charset="0"/>
              </a:rPr>
              <a:t>n</a:t>
            </a:r>
            <a:r>
              <a:rPr lang="zh-CN" altLang="en-US" sz="2600" i="0" kern="0" dirty="0">
                <a:solidFill>
                  <a:srgbClr val="00B050"/>
                </a:solidFill>
                <a:ea typeface="华文细黑" pitchFamily="2" charset="-122"/>
                <a:cs typeface="Times New Roman" pitchFamily="18" charset="0"/>
              </a:rPr>
              <a:t>，那么存在</a:t>
            </a:r>
            <a:endParaRPr lang="en-US" altLang="zh-CN" sz="2600" i="0" kern="0" dirty="0">
              <a:solidFill>
                <a:srgbClr val="00B050"/>
              </a:solidFill>
              <a:ea typeface="华文细黑" pitchFamily="2" charset="-122"/>
              <a:cs typeface="Times New Roman" pitchFamily="18" charset="0"/>
            </a:endParaRPr>
          </a:p>
          <a:p>
            <a:pPr eaLnBrk="0" hangingPunct="0">
              <a:lnSpc>
                <a:spcPct val="120000"/>
              </a:lnSpc>
              <a:spcBef>
                <a:spcPct val="20000"/>
              </a:spcBef>
              <a:buClr>
                <a:schemeClr val="tx2"/>
              </a:buClr>
              <a:buSzPct val="70000"/>
              <a:buFont typeface="Wingdings" pitchFamily="2" charset="2"/>
              <a:buChar char="l"/>
              <a:defRPr/>
            </a:pPr>
            <a:endParaRPr lang="en-US" altLang="zh-CN" sz="2600" i="0" kern="0" dirty="0">
              <a:solidFill>
                <a:srgbClr val="00B050"/>
              </a:solidFill>
              <a:ea typeface="华文细黑" pitchFamily="2" charset="-122"/>
              <a:cs typeface="Times New Roman" pitchFamily="18" charset="0"/>
            </a:endParaRPr>
          </a:p>
          <a:p>
            <a:pPr eaLnBrk="0" hangingPunct="0">
              <a:lnSpc>
                <a:spcPct val="120000"/>
              </a:lnSpc>
              <a:spcBef>
                <a:spcPct val="20000"/>
              </a:spcBef>
              <a:buClr>
                <a:schemeClr val="tx2"/>
              </a:buClr>
              <a:buSzPct val="70000"/>
              <a:defRPr/>
            </a:pPr>
            <a:r>
              <a:rPr lang="zh-CN" altLang="en-US" sz="2600" i="0" kern="0" dirty="0">
                <a:solidFill>
                  <a:srgbClr val="00B050"/>
                </a:solidFill>
                <a:ea typeface="华文细黑" pitchFamily="2" charset="-122"/>
                <a:cs typeface="Times New Roman" pitchFamily="18" charset="0"/>
              </a:rPr>
              <a:t>个从</a:t>
            </a:r>
            <a:r>
              <a:rPr lang="en-US" altLang="zh-CN" sz="2600" i="0" kern="0" dirty="0">
                <a:solidFill>
                  <a:srgbClr val="00B050"/>
                </a:solidFill>
                <a:ea typeface="华文细黑" pitchFamily="2" charset="-122"/>
                <a:cs typeface="Times New Roman" pitchFamily="18" charset="0"/>
              </a:rPr>
              <a:t>m</a:t>
            </a:r>
            <a:r>
              <a:rPr lang="zh-CN" altLang="en-US" sz="2600" i="0" kern="0" dirty="0">
                <a:solidFill>
                  <a:srgbClr val="00B050"/>
                </a:solidFill>
                <a:ea typeface="华文细黑" pitchFamily="2" charset="-122"/>
                <a:cs typeface="Times New Roman" pitchFamily="18" charset="0"/>
              </a:rPr>
              <a:t>元素集合到</a:t>
            </a:r>
            <a:r>
              <a:rPr lang="en-US" altLang="zh-CN" sz="2600" i="0" kern="0" dirty="0">
                <a:solidFill>
                  <a:srgbClr val="00B050"/>
                </a:solidFill>
                <a:ea typeface="华文细黑" pitchFamily="2" charset="-122"/>
                <a:cs typeface="Times New Roman" pitchFamily="18" charset="0"/>
              </a:rPr>
              <a:t>n </a:t>
            </a:r>
            <a:r>
              <a:rPr lang="zh-CN" altLang="en-US" sz="2600" i="0" kern="0" dirty="0">
                <a:solidFill>
                  <a:srgbClr val="00B050"/>
                </a:solidFill>
                <a:ea typeface="华文细黑" pitchFamily="2" charset="-122"/>
                <a:cs typeface="Times New Roman" pitchFamily="18" charset="0"/>
              </a:rPr>
              <a:t>元素集合的映上函数。</a:t>
            </a:r>
            <a:endParaRPr lang="en-US" altLang="zh-CN" sz="2600" i="0" kern="0" dirty="0">
              <a:solidFill>
                <a:srgbClr val="00B050"/>
              </a:solidFill>
              <a:ea typeface="华文细黑" pitchFamily="2" charset="-122"/>
              <a:cs typeface="Times New Roman" pitchFamily="18" charset="0"/>
            </a:endParaRPr>
          </a:p>
        </p:txBody>
      </p:sp>
      <p:graphicFrame>
        <p:nvGraphicFramePr>
          <p:cNvPr id="30722" name="Object 3"/>
          <p:cNvGraphicFramePr>
            <a:graphicFrameLocks noChangeAspect="1"/>
          </p:cNvGraphicFramePr>
          <p:nvPr/>
        </p:nvGraphicFramePr>
        <p:xfrm>
          <a:off x="2286001" y="2133600"/>
          <a:ext cx="8253413" cy="533400"/>
        </p:xfrm>
        <a:graphic>
          <a:graphicData uri="http://schemas.openxmlformats.org/presentationml/2006/ole">
            <mc:AlternateContent xmlns:mc="http://schemas.openxmlformats.org/markup-compatibility/2006">
              <mc:Choice xmlns:v="urn:schemas-microsoft-com:vml" Requires="v">
                <p:oleObj spid="_x0000_s33808" name="Equation" r:id="rId4" imgW="3733560" imgH="241200" progId="Equation.3">
                  <p:embed/>
                </p:oleObj>
              </mc:Choice>
              <mc:Fallback>
                <p:oleObj name="Equation" r:id="rId4" imgW="3733560" imgH="241200" progId="Equation.3">
                  <p:embed/>
                  <p:pic>
                    <p:nvPicPr>
                      <p:cNvPr id="3072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1" y="2133600"/>
                        <a:ext cx="82534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
          <p:cNvSpPr txBox="1">
            <a:spLocks noChangeArrowheads="1"/>
          </p:cNvSpPr>
          <p:nvPr/>
        </p:nvSpPr>
        <p:spPr bwMode="auto">
          <a:xfrm>
            <a:off x="983432" y="3429000"/>
            <a:ext cx="10453736" cy="990600"/>
          </a:xfrm>
          <a:prstGeom prst="rect">
            <a:avLst/>
          </a:prstGeom>
          <a:noFill/>
          <a:ln w="9525">
            <a:noFill/>
            <a:miter lim="800000"/>
            <a:headEnd/>
            <a:tailEnd/>
          </a:ln>
        </p:spPr>
        <p:txBody>
          <a:bodyPr/>
          <a:lstStyle/>
          <a:p>
            <a:pPr eaLnBrk="0" hangingPunct="0">
              <a:lnSpc>
                <a:spcPct val="120000"/>
              </a:lnSpc>
              <a:spcBef>
                <a:spcPct val="20000"/>
              </a:spcBef>
              <a:buClr>
                <a:schemeClr val="tx2"/>
              </a:buClr>
              <a:buSzPct val="70000"/>
              <a:defRPr/>
            </a:pPr>
            <a:r>
              <a:rPr lang="zh-CN" altLang="en-US" sz="2600" b="1" i="0" kern="0" dirty="0">
                <a:ea typeface="楷体_GB2312" pitchFamily="49" charset="-122"/>
                <a:cs typeface="Times New Roman" pitchFamily="18" charset="0"/>
              </a:rPr>
              <a:t>例</a:t>
            </a:r>
            <a:r>
              <a:rPr lang="en-US" altLang="zh-CN" sz="2600" b="1" i="0" kern="0" dirty="0">
                <a:ea typeface="楷体_GB2312" pitchFamily="49" charset="-122"/>
                <a:cs typeface="Times New Roman" pitchFamily="18" charset="0"/>
              </a:rPr>
              <a:t>3  </a:t>
            </a:r>
            <a:r>
              <a:rPr lang="zh-CN" altLang="en-US" sz="2600" i="0" kern="0" dirty="0">
                <a:ea typeface="楷体_GB2312" pitchFamily="49" charset="-122"/>
                <a:cs typeface="Times New Roman" pitchFamily="18" charset="0"/>
              </a:rPr>
              <a:t>把</a:t>
            </a:r>
            <a:r>
              <a:rPr lang="en-US" altLang="zh-CN" sz="2600" i="0" kern="0" dirty="0">
                <a:ea typeface="楷体_GB2312" pitchFamily="49" charset="-122"/>
                <a:cs typeface="Times New Roman" pitchFamily="18" charset="0"/>
              </a:rPr>
              <a:t>5</a:t>
            </a:r>
            <a:r>
              <a:rPr lang="zh-CN" altLang="en-US" sz="2600" i="0" kern="0" dirty="0">
                <a:ea typeface="楷体_GB2312" pitchFamily="49" charset="-122"/>
                <a:cs typeface="Times New Roman" pitchFamily="18" charset="0"/>
              </a:rPr>
              <a:t>项工作分给</a:t>
            </a:r>
            <a:r>
              <a:rPr lang="en-US" altLang="zh-CN" sz="2600" i="0" kern="0" dirty="0">
                <a:ea typeface="楷体_GB2312" pitchFamily="49" charset="-122"/>
                <a:cs typeface="Times New Roman" pitchFamily="18" charset="0"/>
              </a:rPr>
              <a:t>4</a:t>
            </a:r>
            <a:r>
              <a:rPr lang="zh-CN" altLang="en-US" sz="2600" i="0" kern="0" dirty="0">
                <a:ea typeface="楷体_GB2312" pitchFamily="49" charset="-122"/>
                <a:cs typeface="Times New Roman" pitchFamily="18" charset="0"/>
              </a:rPr>
              <a:t>个不同的雇员，如果每个雇员至少分配</a:t>
            </a:r>
            <a:r>
              <a:rPr lang="en-US" altLang="zh-CN" sz="2600" i="0" kern="0" dirty="0">
                <a:ea typeface="楷体_GB2312" pitchFamily="49" charset="-122"/>
                <a:cs typeface="Times New Roman" pitchFamily="18" charset="0"/>
              </a:rPr>
              <a:t>1</a:t>
            </a:r>
            <a:r>
              <a:rPr lang="zh-CN" altLang="en-US" sz="2600" i="0" kern="0" dirty="0">
                <a:ea typeface="楷体_GB2312" pitchFamily="49" charset="-122"/>
                <a:cs typeface="Times New Roman" pitchFamily="18" charset="0"/>
              </a:rPr>
              <a:t>项工作，问有多少种方式？</a:t>
            </a:r>
            <a:endParaRPr lang="en-US" altLang="zh-CN" sz="2600" i="0" kern="0" dirty="0">
              <a:ea typeface="楷体_GB2312" pitchFamily="49" charset="-122"/>
              <a:cs typeface="Times New Roman" pitchFamily="18" charset="0"/>
            </a:endParaRPr>
          </a:p>
        </p:txBody>
      </p:sp>
      <p:sp>
        <p:nvSpPr>
          <p:cNvPr id="12" name="Rectangle 3"/>
          <p:cNvSpPr txBox="1">
            <a:spLocks noChangeArrowheads="1"/>
          </p:cNvSpPr>
          <p:nvPr/>
        </p:nvSpPr>
        <p:spPr bwMode="auto">
          <a:xfrm>
            <a:off x="1055440" y="4419600"/>
            <a:ext cx="10309720" cy="990600"/>
          </a:xfrm>
          <a:prstGeom prst="rect">
            <a:avLst/>
          </a:prstGeom>
          <a:noFill/>
          <a:ln w="9525">
            <a:noFill/>
            <a:miter lim="800000"/>
            <a:headEnd/>
            <a:tailEnd/>
          </a:ln>
        </p:spPr>
        <p:txBody>
          <a:bodyPr/>
          <a:lstStyle/>
          <a:p>
            <a:pPr eaLnBrk="0" hangingPunct="0">
              <a:lnSpc>
                <a:spcPct val="120000"/>
              </a:lnSpc>
              <a:spcBef>
                <a:spcPct val="20000"/>
              </a:spcBef>
              <a:buClr>
                <a:schemeClr val="tx2"/>
              </a:buClr>
              <a:buSzPct val="70000"/>
              <a:defRPr/>
            </a:pPr>
            <a:r>
              <a:rPr lang="zh-CN" altLang="en-US" sz="2400" i="0" kern="0" dirty="0">
                <a:ea typeface="楷体_GB2312" pitchFamily="49" charset="-122"/>
                <a:cs typeface="Times New Roman" pitchFamily="18" charset="0"/>
              </a:rPr>
              <a:t>解：问题实际就是求从</a:t>
            </a:r>
            <a:r>
              <a:rPr lang="en-US" altLang="zh-CN" sz="2400" i="0" kern="0" dirty="0">
                <a:ea typeface="楷体_GB2312" pitchFamily="49" charset="-122"/>
                <a:cs typeface="Times New Roman" pitchFamily="18" charset="0"/>
              </a:rPr>
              <a:t>5</a:t>
            </a:r>
            <a:r>
              <a:rPr lang="zh-CN" altLang="en-US" sz="2400" i="0" kern="0" dirty="0">
                <a:ea typeface="楷体_GB2312" pitchFamily="49" charset="-122"/>
                <a:cs typeface="Times New Roman" pitchFamily="18" charset="0"/>
              </a:rPr>
              <a:t>元素的集合到</a:t>
            </a:r>
            <a:r>
              <a:rPr lang="en-US" altLang="zh-CN" sz="2400" i="0" kern="0" dirty="0">
                <a:ea typeface="楷体_GB2312" pitchFamily="49" charset="-122"/>
                <a:cs typeface="Times New Roman" pitchFamily="18" charset="0"/>
              </a:rPr>
              <a:t>4</a:t>
            </a:r>
            <a:r>
              <a:rPr lang="zh-CN" altLang="en-US" sz="2400" i="0" kern="0" dirty="0">
                <a:ea typeface="楷体_GB2312" pitchFamily="49" charset="-122"/>
                <a:cs typeface="Times New Roman" pitchFamily="18" charset="0"/>
              </a:rPr>
              <a:t>元素集合的映上函数的个数，利用定理</a:t>
            </a:r>
            <a:r>
              <a:rPr lang="en-US" altLang="zh-CN" sz="2400" i="0" kern="0" dirty="0">
                <a:ea typeface="楷体_GB2312" pitchFamily="49" charset="-122"/>
                <a:cs typeface="Times New Roman" pitchFamily="18" charset="0"/>
              </a:rPr>
              <a:t>1</a:t>
            </a:r>
            <a:r>
              <a:rPr lang="zh-CN" altLang="en-US" sz="2400" i="0" kern="0" dirty="0">
                <a:ea typeface="楷体_GB2312" pitchFamily="49" charset="-122"/>
                <a:cs typeface="Times New Roman" pitchFamily="18" charset="0"/>
              </a:rPr>
              <a:t>得</a:t>
            </a:r>
            <a:endParaRPr lang="en-US" altLang="zh-CN" sz="2400" i="0" kern="0" dirty="0">
              <a:ea typeface="楷体_GB2312" pitchFamily="49" charset="-122"/>
              <a:cs typeface="Times New Roman" pitchFamily="18" charset="0"/>
            </a:endParaRPr>
          </a:p>
        </p:txBody>
      </p:sp>
      <p:graphicFrame>
        <p:nvGraphicFramePr>
          <p:cNvPr id="30723" name="Object 4"/>
          <p:cNvGraphicFramePr>
            <a:graphicFrameLocks noChangeAspect="1"/>
          </p:cNvGraphicFramePr>
          <p:nvPr>
            <p:extLst>
              <p:ext uri="{D42A27DB-BD31-4B8C-83A1-F6EECF244321}">
                <p14:modId xmlns:p14="http://schemas.microsoft.com/office/powerpoint/2010/main" val="132327329"/>
              </p:ext>
            </p:extLst>
          </p:nvPr>
        </p:nvGraphicFramePr>
        <p:xfrm>
          <a:off x="2514601" y="5154066"/>
          <a:ext cx="6823075" cy="1011238"/>
        </p:xfrm>
        <a:graphic>
          <a:graphicData uri="http://schemas.openxmlformats.org/presentationml/2006/ole">
            <mc:AlternateContent xmlns:mc="http://schemas.openxmlformats.org/markup-compatibility/2006">
              <mc:Choice xmlns:v="urn:schemas-microsoft-com:vml" Requires="v">
                <p:oleObj spid="_x0000_s33809" name="Equation" r:id="rId6" imgW="3085920" imgH="457200" progId="Equation.3">
                  <p:embed/>
                </p:oleObj>
              </mc:Choice>
              <mc:Fallback>
                <p:oleObj name="Equation" r:id="rId6" imgW="3085920" imgH="457200" progId="Equation.3">
                  <p:embed/>
                  <p:pic>
                    <p:nvPicPr>
                      <p:cNvPr id="30723"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1" y="5154066"/>
                        <a:ext cx="6823075"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623392" y="1484784"/>
            <a:ext cx="10723033" cy="1066800"/>
          </a:xfrm>
        </p:spPr>
        <p:txBody>
          <a:bodyPr/>
          <a:lstStyle/>
          <a:p>
            <a:pPr marL="271463" indent="-271463">
              <a:lnSpc>
                <a:spcPct val="120000"/>
              </a:lnSpc>
            </a:pPr>
            <a:r>
              <a:rPr lang="zh-CN" altLang="en-US" sz="2600" dirty="0">
                <a:latin typeface="Times New Roman" pitchFamily="18" charset="0"/>
                <a:ea typeface="华文细黑" pitchFamily="2" charset="-122"/>
                <a:cs typeface="Times New Roman" pitchFamily="18" charset="0"/>
              </a:rPr>
              <a:t>集合的元素，对于某种特定的情况下有指定的位置，现在可以讨论元素都不在指定的位置上的排列数问题。</a:t>
            </a:r>
            <a:endParaRPr lang="en-US" altLang="zh-CN" sz="2600" dirty="0">
              <a:latin typeface="Times New Roman" pitchFamily="18" charset="0"/>
              <a:ea typeface="华文细黑" pitchFamily="2" charset="-122"/>
              <a:cs typeface="Times New Roman" pitchFamily="18" charset="0"/>
            </a:endParaRPr>
          </a:p>
        </p:txBody>
      </p:sp>
      <p:sp>
        <p:nvSpPr>
          <p:cNvPr id="4" name="Rectangle 3"/>
          <p:cNvSpPr txBox="1">
            <a:spLocks noChangeArrowheads="1"/>
          </p:cNvSpPr>
          <p:nvPr/>
        </p:nvSpPr>
        <p:spPr bwMode="auto">
          <a:xfrm>
            <a:off x="839416" y="2627784"/>
            <a:ext cx="10433221" cy="2971800"/>
          </a:xfrm>
          <a:prstGeom prst="rect">
            <a:avLst/>
          </a:prstGeom>
          <a:noFill/>
          <a:ln w="9525">
            <a:noFill/>
            <a:miter lim="800000"/>
            <a:headEnd/>
            <a:tailEnd/>
          </a:ln>
        </p:spPr>
        <p:txBody>
          <a:bodyPr/>
          <a:lstStyle/>
          <a:p>
            <a:pPr>
              <a:defRPr/>
            </a:pPr>
            <a:r>
              <a:rPr lang="zh-CN" altLang="en-US" sz="2600" b="1" i="0" kern="0" dirty="0">
                <a:effectLst>
                  <a:outerShdw blurRad="38100" dist="38100" dir="2700000" algn="tl">
                    <a:srgbClr val="000000">
                      <a:alpha val="43137"/>
                    </a:srgbClr>
                  </a:outerShdw>
                </a:effectLst>
                <a:ea typeface="楷体_GB2312" pitchFamily="49" charset="-122"/>
                <a:cs typeface="Times New Roman" pitchFamily="18" charset="0"/>
              </a:rPr>
              <a:t>例</a:t>
            </a:r>
            <a:r>
              <a:rPr lang="en-US" altLang="zh-CN" sz="2600" b="1" i="0" kern="0" dirty="0">
                <a:effectLst>
                  <a:outerShdw blurRad="38100" dist="38100" dir="2700000" algn="tl">
                    <a:srgbClr val="000000">
                      <a:alpha val="43137"/>
                    </a:srgbClr>
                  </a:outerShdw>
                </a:effectLst>
                <a:ea typeface="楷体_GB2312" pitchFamily="49" charset="-122"/>
                <a:cs typeface="Times New Roman" pitchFamily="18" charset="0"/>
              </a:rPr>
              <a:t>4   </a:t>
            </a:r>
            <a:r>
              <a:rPr lang="zh-CN" altLang="en-US" sz="2600" b="1" i="0" kern="0" dirty="0">
                <a:effectLst>
                  <a:outerShdw blurRad="38100" dist="38100" dir="2700000" algn="tl">
                    <a:srgbClr val="000000">
                      <a:alpha val="43137"/>
                    </a:srgbClr>
                  </a:outerShdw>
                </a:effectLst>
                <a:ea typeface="楷体_GB2312" pitchFamily="49" charset="-122"/>
                <a:cs typeface="Times New Roman" pitchFamily="18" charset="0"/>
              </a:rPr>
              <a:t>帽子认领问题   </a:t>
            </a:r>
            <a:r>
              <a:rPr lang="zh-CN" altLang="en-US" sz="2600" i="0" kern="0" dirty="0">
                <a:ea typeface="楷体_GB2312" pitchFamily="49" charset="-122"/>
                <a:cs typeface="Times New Roman" pitchFamily="18" charset="0"/>
              </a:rPr>
              <a:t>在一个餐厅里， 一个新的雇员寄存</a:t>
            </a:r>
            <a:r>
              <a:rPr lang="en-US" altLang="zh-CN" sz="2600" i="0" kern="0" dirty="0">
                <a:ea typeface="楷体_GB2312" pitchFamily="49" charset="-122"/>
                <a:cs typeface="Times New Roman" pitchFamily="18" charset="0"/>
              </a:rPr>
              <a:t>10</a:t>
            </a:r>
            <a:r>
              <a:rPr lang="zh-CN" altLang="en-US" sz="2600" i="0" kern="0" dirty="0">
                <a:ea typeface="楷体_GB2312" pitchFamily="49" charset="-122"/>
                <a:cs typeface="Times New Roman" pitchFamily="18" charset="0"/>
              </a:rPr>
              <a:t>个人的帽子时忘记把寄存号放在帽子上</a:t>
            </a:r>
            <a:r>
              <a:rPr lang="en-US" altLang="zh-CN" sz="2600" i="0" kern="0" dirty="0">
                <a:ea typeface="楷体_GB2312" pitchFamily="49" charset="-122"/>
                <a:cs typeface="Times New Roman" pitchFamily="18" charset="0"/>
              </a:rPr>
              <a:t>. </a:t>
            </a:r>
            <a:r>
              <a:rPr lang="zh-CN" altLang="en-US" sz="2600" i="0" kern="0" dirty="0">
                <a:ea typeface="楷体_GB2312" pitchFamily="49" charset="-122"/>
                <a:cs typeface="Times New Roman" pitchFamily="18" charset="0"/>
              </a:rPr>
              <a:t>当顾客取回他们的帽子时， 这个雇员从剩下的帽子中随机选择发给他们，问</a:t>
            </a:r>
            <a:r>
              <a:rPr lang="zh-CN" altLang="en-US" sz="2600" b="1" i="0" kern="0" dirty="0">
                <a:solidFill>
                  <a:srgbClr val="00B050"/>
                </a:solidFill>
                <a:effectLst>
                  <a:outerShdw blurRad="38100" dist="38100" dir="2700000" algn="tl">
                    <a:srgbClr val="000000">
                      <a:alpha val="43137"/>
                    </a:srgbClr>
                  </a:outerShdw>
                </a:effectLst>
                <a:ea typeface="楷体_GB2312" pitchFamily="49" charset="-122"/>
                <a:cs typeface="Times New Roman" pitchFamily="18" charset="0"/>
              </a:rPr>
              <a:t>没有一个人</a:t>
            </a:r>
            <a:r>
              <a:rPr lang="zh-CN" altLang="en-US" sz="2600" i="0" kern="0" dirty="0">
                <a:ea typeface="楷体_GB2312" pitchFamily="49" charset="-122"/>
                <a:cs typeface="Times New Roman" pitchFamily="18" charset="0"/>
              </a:rPr>
              <a:t>收到自己的帽子的概率是多少</a:t>
            </a:r>
            <a:r>
              <a:rPr lang="en-US" altLang="zh-CN" sz="2600" i="0" kern="0" dirty="0">
                <a:ea typeface="楷体_GB2312" pitchFamily="49" charset="-122"/>
                <a:cs typeface="Times New Roman" pitchFamily="18" charset="0"/>
              </a:rPr>
              <a:t>?</a:t>
            </a:r>
          </a:p>
          <a:p>
            <a:pPr>
              <a:spcBef>
                <a:spcPts val="1200"/>
              </a:spcBef>
              <a:defRPr/>
            </a:pPr>
            <a:r>
              <a:rPr lang="zh-CN" altLang="en-US" sz="2600" b="1" i="0" kern="0" dirty="0">
                <a:ea typeface="楷体_GB2312" pitchFamily="49" charset="-122"/>
                <a:cs typeface="Times New Roman" pitchFamily="18" charset="0"/>
              </a:rPr>
              <a:t>例</a:t>
            </a:r>
            <a:r>
              <a:rPr lang="en-US" altLang="zh-CN" sz="2600" b="1" i="0" kern="0" dirty="0">
                <a:ea typeface="楷体_GB2312" pitchFamily="49" charset="-122"/>
                <a:cs typeface="Times New Roman" pitchFamily="18" charset="0"/>
              </a:rPr>
              <a:t>5  </a:t>
            </a:r>
            <a:r>
              <a:rPr lang="zh-CN" altLang="en-US" sz="2600" i="0" kern="0" dirty="0">
                <a:ea typeface="楷体_GB2312" pitchFamily="49" charset="-122"/>
                <a:cs typeface="Times New Roman" pitchFamily="18" charset="0"/>
              </a:rPr>
              <a:t>有多少种方法能够将字母</a:t>
            </a:r>
            <a:r>
              <a:rPr lang="en-US" altLang="zh-CN" sz="2600" i="0" kern="0" dirty="0">
                <a:ea typeface="楷体_GB2312" pitchFamily="49" charset="-122"/>
                <a:cs typeface="Times New Roman" pitchFamily="18" charset="0"/>
              </a:rPr>
              <a:t>M,A,D,I,S,O,N</a:t>
            </a:r>
            <a:r>
              <a:rPr lang="zh-CN" altLang="en-US" sz="2600" i="0" kern="0" dirty="0">
                <a:ea typeface="楷体_GB2312" pitchFamily="49" charset="-122"/>
                <a:cs typeface="Times New Roman" pitchFamily="18" charset="0"/>
              </a:rPr>
              <a:t>拼写出，并且使得拼出的单词每位</a:t>
            </a:r>
            <a:r>
              <a:rPr lang="zh-CN" altLang="en-US" sz="2600" b="1" i="0" kern="0" dirty="0">
                <a:solidFill>
                  <a:srgbClr val="00B050"/>
                </a:solidFill>
                <a:effectLst>
                  <a:outerShdw blurRad="38100" dist="38100" dir="2700000" algn="tl">
                    <a:srgbClr val="000000">
                      <a:alpha val="43137"/>
                    </a:srgbClr>
                  </a:outerShdw>
                </a:effectLst>
                <a:ea typeface="楷体_GB2312" pitchFamily="49" charset="-122"/>
                <a:cs typeface="Times New Roman" pitchFamily="18" charset="0"/>
              </a:rPr>
              <a:t>不同于</a:t>
            </a:r>
            <a:r>
              <a:rPr lang="en-US" altLang="zh-CN" sz="2600" i="0" kern="0" dirty="0">
                <a:ea typeface="楷体_GB2312" pitchFamily="49" charset="-122"/>
                <a:cs typeface="Times New Roman" pitchFamily="18" charset="0"/>
              </a:rPr>
              <a:t>Madison?</a:t>
            </a:r>
          </a:p>
          <a:p>
            <a:pPr>
              <a:spcBef>
                <a:spcPts val="1200"/>
              </a:spcBef>
              <a:defRPr/>
            </a:pPr>
            <a:r>
              <a:rPr lang="zh-CN" altLang="en-US" sz="2600" i="0" dirty="0">
                <a:ea typeface="华文细黑" pitchFamily="2" charset="-122"/>
                <a:cs typeface="Times New Roman" pitchFamily="18" charset="0"/>
              </a:rPr>
              <a:t>以上都是错位排列问题，简称为</a:t>
            </a:r>
            <a:r>
              <a:rPr lang="zh-CN" altLang="en-US" sz="2600" i="0" dirty="0">
                <a:solidFill>
                  <a:srgbClr val="C00000"/>
                </a:solidFill>
                <a:ea typeface="华文细黑" pitchFamily="2" charset="-122"/>
                <a:cs typeface="Times New Roman" pitchFamily="18" charset="0"/>
              </a:rPr>
              <a:t>错排</a:t>
            </a:r>
            <a:r>
              <a:rPr lang="zh-CN" altLang="en-US" sz="2600" i="0" dirty="0">
                <a:ea typeface="华文细黑" pitchFamily="2" charset="-122"/>
                <a:cs typeface="Times New Roman" pitchFamily="18" charset="0"/>
              </a:rPr>
              <a:t>。</a:t>
            </a:r>
            <a:endParaRPr lang="en-US" altLang="zh-CN" sz="2600" i="0" dirty="0">
              <a:ea typeface="华文细黑"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strips(down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strips(downLeft)">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858151" y="1556792"/>
            <a:ext cx="10704298" cy="4495800"/>
          </a:xfrm>
        </p:spPr>
        <p:txBody>
          <a:bodyPr/>
          <a:lstStyle/>
          <a:p>
            <a:pPr>
              <a:lnSpc>
                <a:spcPct val="125000"/>
              </a:lnSpc>
              <a:spcBef>
                <a:spcPct val="0"/>
              </a:spcBef>
              <a:buClrTx/>
              <a:buSzTx/>
            </a:pPr>
            <a:r>
              <a:rPr lang="zh-CN" altLang="en-US" dirty="0">
                <a:latin typeface="Times New Roman" pitchFamily="18" charset="0"/>
                <a:ea typeface="华文细黑" pitchFamily="2" charset="-122"/>
                <a:cs typeface="Times New Roman" pitchFamily="18" charset="0"/>
              </a:rPr>
              <a:t>设</a:t>
            </a:r>
            <a:r>
              <a:rPr lang="en-US" altLang="zh-CN" i="1" dirty="0">
                <a:latin typeface="Times New Roman" pitchFamily="18" charset="0"/>
                <a:ea typeface="华文细黑" pitchFamily="2" charset="-122"/>
                <a:cs typeface="Times New Roman" pitchFamily="18" charset="0"/>
              </a:rPr>
              <a:t>n</a:t>
            </a:r>
            <a:r>
              <a:rPr lang="zh-CN" altLang="en-US" dirty="0">
                <a:latin typeface="Times New Roman" pitchFamily="18" charset="0"/>
                <a:ea typeface="华文细黑" pitchFamily="2" charset="-122"/>
                <a:cs typeface="Times New Roman" pitchFamily="18" charset="0"/>
              </a:rPr>
              <a:t>个元素的集合  </a:t>
            </a:r>
            <a:r>
              <a:rPr lang="en-US" altLang="zh-CN" i="1" dirty="0">
                <a:latin typeface="Times New Roman" pitchFamily="18" charset="0"/>
                <a:ea typeface="华文细黑" pitchFamily="2" charset="-122"/>
                <a:cs typeface="Times New Roman" pitchFamily="18" charset="0"/>
              </a:rPr>
              <a:t>S</a:t>
            </a:r>
            <a:r>
              <a:rPr lang="zh-CN" altLang="en-US" dirty="0">
                <a:latin typeface="Times New Roman" pitchFamily="18" charset="0"/>
                <a:ea typeface="华文细黑" pitchFamily="2" charset="-122"/>
                <a:cs typeface="Times New Roman" pitchFamily="18" charset="0"/>
              </a:rPr>
              <a:t>＝</a:t>
            </a:r>
            <a:r>
              <a:rPr lang="en-US" altLang="zh-CN" dirty="0">
                <a:latin typeface="Times New Roman" pitchFamily="18" charset="0"/>
                <a:ea typeface="华文细黑" pitchFamily="2" charset="-122"/>
                <a:cs typeface="Times New Roman" pitchFamily="18" charset="0"/>
              </a:rPr>
              <a:t>{1, 2, 3, …, </a:t>
            </a:r>
            <a:r>
              <a:rPr lang="en-US" altLang="zh-CN" i="1" dirty="0">
                <a:latin typeface="Times New Roman" pitchFamily="18" charset="0"/>
                <a:ea typeface="华文细黑" pitchFamily="2" charset="-122"/>
                <a:cs typeface="Times New Roman" pitchFamily="18" charset="0"/>
              </a:rPr>
              <a:t>n</a:t>
            </a:r>
            <a:r>
              <a:rPr lang="en-US" altLang="zh-CN" dirty="0">
                <a:latin typeface="Times New Roman" pitchFamily="18" charset="0"/>
                <a:ea typeface="华文细黑" pitchFamily="2" charset="-122"/>
                <a:cs typeface="Times New Roman" pitchFamily="18" charset="0"/>
              </a:rPr>
              <a:t>}</a:t>
            </a:r>
            <a:r>
              <a:rPr lang="zh-CN" altLang="en-US" dirty="0">
                <a:latin typeface="Times New Roman" pitchFamily="18" charset="0"/>
                <a:ea typeface="华文细黑" pitchFamily="2" charset="-122"/>
                <a:cs typeface="Times New Roman" pitchFamily="18" charset="0"/>
              </a:rPr>
              <a:t>， </a:t>
            </a:r>
            <a:r>
              <a:rPr lang="en-US" altLang="zh-CN" i="1" dirty="0">
                <a:latin typeface="Times New Roman" pitchFamily="18" charset="0"/>
                <a:ea typeface="华文细黑" pitchFamily="2" charset="-122"/>
                <a:cs typeface="Times New Roman" pitchFamily="18" charset="0"/>
              </a:rPr>
              <a:t>n</a:t>
            </a:r>
            <a:r>
              <a:rPr lang="zh-CN" altLang="zh-CN" dirty="0">
                <a:latin typeface="Times New Roman" pitchFamily="18" charset="0"/>
                <a:ea typeface="华文细黑" pitchFamily="2" charset="-122"/>
                <a:cs typeface="Times New Roman" pitchFamily="18" charset="0"/>
              </a:rPr>
              <a:t>个元素依次给以标号1，2，…，</a:t>
            </a:r>
            <a:r>
              <a:rPr lang="en-US" altLang="zh-CN" i="1" dirty="0">
                <a:latin typeface="Times New Roman" pitchFamily="18" charset="0"/>
                <a:ea typeface="华文细黑" pitchFamily="2" charset="-122"/>
                <a:cs typeface="Times New Roman" pitchFamily="18" charset="0"/>
              </a:rPr>
              <a:t>n</a:t>
            </a:r>
            <a:r>
              <a:rPr lang="zh-CN" altLang="en-US" dirty="0">
                <a:latin typeface="Times New Roman" pitchFamily="18" charset="0"/>
                <a:ea typeface="华文细黑" pitchFamily="2" charset="-122"/>
                <a:cs typeface="Times New Roman" pitchFamily="18" charset="0"/>
              </a:rPr>
              <a:t>。在</a:t>
            </a:r>
            <a:r>
              <a:rPr lang="en-US" altLang="zh-CN" i="1" dirty="0">
                <a:latin typeface="Times New Roman" pitchFamily="18" charset="0"/>
                <a:ea typeface="华文细黑" pitchFamily="2" charset="-122"/>
                <a:cs typeface="Times New Roman" pitchFamily="18" charset="0"/>
              </a:rPr>
              <a:t>n</a:t>
            </a:r>
            <a:r>
              <a:rPr lang="zh-CN" altLang="zh-CN" dirty="0">
                <a:latin typeface="Times New Roman" pitchFamily="18" charset="0"/>
                <a:ea typeface="华文细黑" pitchFamily="2" charset="-122"/>
                <a:cs typeface="Times New Roman" pitchFamily="18" charset="0"/>
              </a:rPr>
              <a:t>个元素的全排列中，</a:t>
            </a:r>
            <a:r>
              <a:rPr lang="zh-CN" altLang="en-US" dirty="0">
                <a:latin typeface="Times New Roman" pitchFamily="18" charset="0"/>
                <a:ea typeface="华文细黑" pitchFamily="2" charset="-122"/>
                <a:cs typeface="Times New Roman" pitchFamily="18" charset="0"/>
              </a:rPr>
              <a:t>求</a:t>
            </a:r>
            <a:r>
              <a:rPr lang="zh-CN" altLang="zh-CN" dirty="0">
                <a:latin typeface="Times New Roman" pitchFamily="18" charset="0"/>
                <a:ea typeface="华文细黑" pitchFamily="2" charset="-122"/>
                <a:cs typeface="Times New Roman" pitchFamily="18" charset="0"/>
              </a:rPr>
              <a:t>每个元素</a:t>
            </a:r>
            <a:r>
              <a:rPr lang="zh-CN" altLang="zh-CN" dirty="0">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都不在自己原来位置</a:t>
            </a:r>
            <a:r>
              <a:rPr lang="zh-CN" altLang="zh-CN" dirty="0">
                <a:latin typeface="Times New Roman" pitchFamily="18" charset="0"/>
                <a:ea typeface="华文细黑" pitchFamily="2" charset="-122"/>
                <a:cs typeface="Times New Roman" pitchFamily="18" charset="0"/>
              </a:rPr>
              <a:t>上的排列</a:t>
            </a:r>
            <a:r>
              <a:rPr lang="zh-CN" altLang="en-US" dirty="0">
                <a:latin typeface="Times New Roman" pitchFamily="18" charset="0"/>
                <a:ea typeface="华文细黑" pitchFamily="2" charset="-122"/>
                <a:cs typeface="Times New Roman" pitchFamily="18" charset="0"/>
              </a:rPr>
              <a:t>数。</a:t>
            </a:r>
          </a:p>
          <a:p>
            <a:pPr>
              <a:lnSpc>
                <a:spcPct val="125000"/>
              </a:lnSpc>
              <a:spcBef>
                <a:spcPct val="0"/>
              </a:spcBef>
              <a:buClrTx/>
              <a:buSzTx/>
            </a:pPr>
            <a:r>
              <a:rPr lang="zh-CN" altLang="en-US"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每一个错排</a:t>
            </a:r>
            <a:r>
              <a:rPr lang="zh-CN" altLang="en-US" dirty="0">
                <a:latin typeface="Times New Roman" pitchFamily="18" charset="0"/>
                <a:ea typeface="华文细黑" pitchFamily="2" charset="-122"/>
                <a:cs typeface="Times New Roman" pitchFamily="18" charset="0"/>
              </a:rPr>
              <a:t>都是</a:t>
            </a:r>
            <a:r>
              <a:rPr lang="zh-CN" altLang="en-US"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原集合的一个全排列</a:t>
            </a:r>
            <a:r>
              <a:rPr lang="zh-CN" altLang="en-US" dirty="0">
                <a:latin typeface="Times New Roman" pitchFamily="18" charset="0"/>
                <a:ea typeface="华文细黑" pitchFamily="2" charset="-122"/>
                <a:cs typeface="Times New Roman" pitchFamily="18" charset="0"/>
              </a:rPr>
              <a:t>，记为   </a:t>
            </a:r>
            <a:r>
              <a:rPr lang="en-US" altLang="zh-CN" i="1" dirty="0">
                <a:latin typeface="Times New Roman" pitchFamily="18" charset="0"/>
                <a:ea typeface="华文细黑" pitchFamily="2" charset="-122"/>
                <a:cs typeface="Times New Roman" pitchFamily="18" charset="0"/>
              </a:rPr>
              <a:t>i</a:t>
            </a:r>
            <a:r>
              <a:rPr lang="en-US" altLang="zh-CN" baseline="-25000" dirty="0">
                <a:latin typeface="Times New Roman" pitchFamily="18" charset="0"/>
                <a:ea typeface="华文细黑" pitchFamily="2" charset="-122"/>
                <a:cs typeface="Times New Roman" pitchFamily="18" charset="0"/>
              </a:rPr>
              <a:t>1 </a:t>
            </a:r>
            <a:r>
              <a:rPr lang="en-US" altLang="zh-CN" dirty="0">
                <a:latin typeface="Times New Roman" pitchFamily="18" charset="0"/>
                <a:ea typeface="华文细黑" pitchFamily="2" charset="-122"/>
                <a:cs typeface="Times New Roman" pitchFamily="18" charset="0"/>
              </a:rPr>
              <a:t>,</a:t>
            </a:r>
            <a:r>
              <a:rPr lang="en-US" altLang="zh-CN" i="1" dirty="0">
                <a:latin typeface="Times New Roman" pitchFamily="18" charset="0"/>
                <a:ea typeface="华文细黑" pitchFamily="2" charset="-122"/>
                <a:cs typeface="Times New Roman" pitchFamily="18" charset="0"/>
              </a:rPr>
              <a:t>i</a:t>
            </a:r>
            <a:r>
              <a:rPr lang="en-US" altLang="zh-CN" baseline="-25000" dirty="0">
                <a:latin typeface="Times New Roman" pitchFamily="18" charset="0"/>
                <a:ea typeface="华文细黑" pitchFamily="2" charset="-122"/>
                <a:cs typeface="Times New Roman" pitchFamily="18" charset="0"/>
              </a:rPr>
              <a:t>2 </a:t>
            </a:r>
            <a:r>
              <a:rPr lang="en-US" altLang="zh-CN" dirty="0">
                <a:latin typeface="Times New Roman" pitchFamily="18" charset="0"/>
                <a:ea typeface="华文细黑" pitchFamily="2" charset="-122"/>
                <a:cs typeface="Times New Roman" pitchFamily="18" charset="0"/>
              </a:rPr>
              <a:t>,</a:t>
            </a:r>
            <a:r>
              <a:rPr lang="en-US" altLang="zh-CN" baseline="-25000" dirty="0">
                <a:latin typeface="Times New Roman" pitchFamily="18" charset="0"/>
                <a:ea typeface="华文细黑" pitchFamily="2" charset="-122"/>
                <a:cs typeface="Times New Roman" pitchFamily="18" charset="0"/>
              </a:rPr>
              <a:t> </a:t>
            </a:r>
            <a:r>
              <a:rPr lang="en-US" altLang="zh-CN" dirty="0">
                <a:latin typeface="Times New Roman" pitchFamily="18" charset="0"/>
                <a:ea typeface="华文细黑" pitchFamily="2" charset="-122"/>
                <a:cs typeface="Times New Roman" pitchFamily="18" charset="0"/>
              </a:rPr>
              <a:t>… , </a:t>
            </a:r>
            <a:r>
              <a:rPr lang="en-US" altLang="zh-CN" i="1" dirty="0">
                <a:latin typeface="Times New Roman" pitchFamily="18" charset="0"/>
                <a:ea typeface="华文细黑" pitchFamily="2" charset="-122"/>
                <a:cs typeface="Times New Roman" pitchFamily="18" charset="0"/>
              </a:rPr>
              <a:t>i</a:t>
            </a:r>
            <a:r>
              <a:rPr lang="en-US" altLang="zh-CN" i="1" baseline="-25000" dirty="0">
                <a:latin typeface="Times New Roman" pitchFamily="18" charset="0"/>
                <a:ea typeface="华文细黑" pitchFamily="2" charset="-122"/>
                <a:cs typeface="Times New Roman" pitchFamily="18" charset="0"/>
              </a:rPr>
              <a:t>n</a:t>
            </a:r>
            <a:r>
              <a:rPr lang="en-US" altLang="zh-CN" baseline="-25000" dirty="0">
                <a:latin typeface="Times New Roman" pitchFamily="18" charset="0"/>
                <a:ea typeface="华文细黑" pitchFamily="2" charset="-122"/>
                <a:cs typeface="Times New Roman" pitchFamily="18" charset="0"/>
              </a:rPr>
              <a:t> </a:t>
            </a:r>
            <a:r>
              <a:rPr lang="zh-CN" altLang="en-US" dirty="0">
                <a:latin typeface="Times New Roman" pitchFamily="18" charset="0"/>
                <a:ea typeface="华文细黑" pitchFamily="2" charset="-122"/>
                <a:cs typeface="Times New Roman" pitchFamily="18" charset="0"/>
              </a:rPr>
              <a:t>并且元素满足：</a:t>
            </a:r>
          </a:p>
          <a:p>
            <a:pPr>
              <a:lnSpc>
                <a:spcPct val="125000"/>
              </a:lnSpc>
              <a:buNone/>
            </a:pPr>
            <a:r>
              <a:rPr lang="zh-CN" altLang="en-US" i="1"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altLang="zh-CN" i="1"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i</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1 </a:t>
            </a:r>
            <a:r>
              <a:rPr lang="en-US" altLang="zh-CN"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sym typeface="Symbol" pitchFamily="18" charset="2"/>
              </a:rPr>
              <a:t>1</a:t>
            </a:r>
            <a:r>
              <a:rPr lang="en-US" altLang="zh-CN"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altLang="zh-CN" i="1"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i</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2 </a:t>
            </a:r>
            <a:r>
              <a:rPr lang="en-US" altLang="zh-CN"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sym typeface="Symbol" pitchFamily="18" charset="2"/>
              </a:rPr>
              <a:t>2</a:t>
            </a:r>
            <a:r>
              <a:rPr lang="en-US" altLang="zh-CN"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altLang="zh-CN" baseline="-25000"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altLang="zh-CN"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  </a:t>
            </a:r>
            <a:r>
              <a:rPr lang="en-US" altLang="zh-CN" i="1"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i</a:t>
            </a:r>
            <a:r>
              <a:rPr lang="en-US" altLang="zh-CN" i="1" baseline="-25000"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n</a:t>
            </a:r>
            <a:r>
              <a:rPr lang="en-US" altLang="zh-CN"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sym typeface="Symbol" pitchFamily="18" charset="2"/>
              </a:rPr>
              <a:t>  </a:t>
            </a:r>
            <a:r>
              <a:rPr lang="en-US" altLang="zh-CN" i="1"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sym typeface="Symbol" pitchFamily="18" charset="2"/>
              </a:rPr>
              <a:t>n</a:t>
            </a:r>
            <a:r>
              <a:rPr lang="en-US" altLang="zh-CN" i="1" dirty="0">
                <a:solidFill>
                  <a:srgbClr val="000000"/>
                </a:solidFill>
                <a:latin typeface="Times New Roman" pitchFamily="18" charset="0"/>
                <a:ea typeface="华文细黑" pitchFamily="2" charset="-122"/>
                <a:cs typeface="Times New Roman" pitchFamily="18" charset="0"/>
                <a:sym typeface="Symbol" pitchFamily="18" charset="2"/>
              </a:rPr>
              <a:t> </a:t>
            </a:r>
          </a:p>
          <a:p>
            <a:pPr lvl="1">
              <a:lnSpc>
                <a:spcPct val="125000"/>
              </a:lnSpc>
              <a:spcBef>
                <a:spcPts val="1200"/>
              </a:spcBef>
            </a:pPr>
            <a:r>
              <a:rPr lang="zh-CN" altLang="en-US" sz="2200" dirty="0">
                <a:latin typeface="Times New Roman" pitchFamily="18" charset="0"/>
                <a:ea typeface="楷体_GB2312" pitchFamily="49" charset="-122"/>
                <a:cs typeface="Times New Roman" pitchFamily="18" charset="0"/>
              </a:rPr>
              <a:t>如排列</a:t>
            </a:r>
            <a:r>
              <a:rPr lang="en-US" altLang="zh-CN" sz="2200" dirty="0">
                <a:latin typeface="Times New Roman" pitchFamily="18" charset="0"/>
                <a:ea typeface="楷体_GB2312" pitchFamily="49" charset="-122"/>
                <a:cs typeface="Times New Roman" pitchFamily="18" charset="0"/>
              </a:rPr>
              <a:t>21453</a:t>
            </a:r>
            <a:r>
              <a:rPr lang="zh-CN" altLang="en-US" sz="2200" dirty="0">
                <a:latin typeface="Times New Roman" pitchFamily="18" charset="0"/>
                <a:ea typeface="楷体_GB2312" pitchFamily="49" charset="-122"/>
                <a:cs typeface="Times New Roman" pitchFamily="18" charset="0"/>
              </a:rPr>
              <a:t>是</a:t>
            </a:r>
            <a:r>
              <a:rPr lang="en-US" altLang="zh-CN" sz="2200" dirty="0">
                <a:latin typeface="Times New Roman" pitchFamily="18" charset="0"/>
                <a:ea typeface="楷体_GB2312" pitchFamily="49" charset="-122"/>
                <a:cs typeface="Times New Roman" pitchFamily="18" charset="0"/>
              </a:rPr>
              <a:t>12345</a:t>
            </a:r>
            <a:r>
              <a:rPr lang="zh-CN" altLang="en-US" sz="2200" dirty="0">
                <a:latin typeface="Times New Roman" pitchFamily="18" charset="0"/>
                <a:ea typeface="楷体_GB2312" pitchFamily="49" charset="-122"/>
                <a:cs typeface="Times New Roman" pitchFamily="18" charset="0"/>
              </a:rPr>
              <a:t>的一个错位排列，而</a:t>
            </a:r>
            <a:r>
              <a:rPr lang="en-US" altLang="zh-CN" sz="2200" dirty="0">
                <a:latin typeface="Times New Roman" pitchFamily="18" charset="0"/>
                <a:ea typeface="楷体_GB2312" pitchFamily="49" charset="-122"/>
                <a:cs typeface="Times New Roman" pitchFamily="18" charset="0"/>
              </a:rPr>
              <a:t>21543</a:t>
            </a:r>
            <a:r>
              <a:rPr lang="zh-CN" altLang="en-US" sz="2200" dirty="0">
                <a:latin typeface="Times New Roman" pitchFamily="18" charset="0"/>
                <a:ea typeface="楷体_GB2312" pitchFamily="49" charset="-122"/>
                <a:cs typeface="Times New Roman" pitchFamily="18" charset="0"/>
              </a:rPr>
              <a:t>不是</a:t>
            </a:r>
            <a:r>
              <a:rPr lang="en-US" altLang="zh-CN" sz="2200" dirty="0">
                <a:latin typeface="Times New Roman" pitchFamily="18" charset="0"/>
                <a:ea typeface="楷体_GB2312" pitchFamily="49" charset="-122"/>
                <a:cs typeface="Times New Roman" pitchFamily="18" charset="0"/>
              </a:rPr>
              <a:t>12345</a:t>
            </a:r>
            <a:r>
              <a:rPr lang="zh-CN" altLang="en-US" sz="2200" dirty="0">
                <a:latin typeface="Times New Roman" pitchFamily="18" charset="0"/>
                <a:ea typeface="楷体_GB2312" pitchFamily="49" charset="-122"/>
                <a:cs typeface="Times New Roman" pitchFamily="18" charset="0"/>
              </a:rPr>
              <a:t>的错位排列</a:t>
            </a:r>
            <a:endParaRPr lang="en-US" altLang="zh-CN" sz="2200" dirty="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839416" y="1412776"/>
            <a:ext cx="10632918" cy="5257800"/>
          </a:xfrm>
        </p:spPr>
        <p:txBody>
          <a:bodyPr/>
          <a:lstStyle/>
          <a:p>
            <a:pPr>
              <a:lnSpc>
                <a:spcPct val="125000"/>
              </a:lnSpc>
            </a:pPr>
            <a:r>
              <a:rPr lang="zh-CN" altLang="en-US" dirty="0">
                <a:latin typeface="Times New Roman" pitchFamily="18" charset="0"/>
              </a:rPr>
              <a:t>用</a:t>
            </a:r>
            <a:r>
              <a:rPr lang="en-US" altLang="zh-CN" dirty="0" err="1">
                <a:latin typeface="Times New Roman" pitchFamily="18" charset="0"/>
              </a:rPr>
              <a:t>D</a:t>
            </a:r>
            <a:r>
              <a:rPr lang="en-US" altLang="zh-CN" i="1" baseline="-25000" dirty="0" err="1">
                <a:latin typeface="Times New Roman" pitchFamily="18" charset="0"/>
              </a:rPr>
              <a:t>n</a:t>
            </a:r>
            <a:r>
              <a:rPr lang="zh-CN" altLang="en-US" dirty="0">
                <a:latin typeface="Times New Roman" pitchFamily="18" charset="0"/>
              </a:rPr>
              <a:t>表示</a:t>
            </a:r>
            <a:r>
              <a:rPr lang="en-US" altLang="zh-CN" dirty="0">
                <a:latin typeface="Times New Roman" pitchFamily="18" charset="0"/>
              </a:rPr>
              <a:t>{1, 2, 3, …, </a:t>
            </a:r>
            <a:r>
              <a:rPr lang="en-US" altLang="zh-CN" i="1" dirty="0">
                <a:latin typeface="Times New Roman" pitchFamily="18" charset="0"/>
              </a:rPr>
              <a:t>n</a:t>
            </a:r>
            <a:r>
              <a:rPr lang="en-US" altLang="zh-CN" dirty="0">
                <a:latin typeface="Times New Roman" pitchFamily="18" charset="0"/>
              </a:rPr>
              <a:t>}</a:t>
            </a:r>
            <a:r>
              <a:rPr lang="zh-CN" altLang="en-US" dirty="0">
                <a:latin typeface="Times New Roman" pitchFamily="18" charset="0"/>
              </a:rPr>
              <a:t>的错位排列的个数</a:t>
            </a:r>
            <a:endParaRPr lang="en-US" altLang="zh-CN" dirty="0">
              <a:latin typeface="Times New Roman" pitchFamily="18" charset="0"/>
            </a:endParaRPr>
          </a:p>
          <a:p>
            <a:pPr lvl="1">
              <a:lnSpc>
                <a:spcPct val="125000"/>
              </a:lnSpc>
            </a:pPr>
            <a:r>
              <a:rPr lang="zh-CN" altLang="en-US" dirty="0">
                <a:latin typeface="Times New Roman" pitchFamily="18" charset="0"/>
              </a:rPr>
              <a:t>绅士帽子和字母拼单词问题就是求</a:t>
            </a:r>
            <a:r>
              <a:rPr lang="en-US" altLang="zh-CN" dirty="0">
                <a:latin typeface="Times New Roman" pitchFamily="18" charset="0"/>
              </a:rPr>
              <a:t>D</a:t>
            </a:r>
            <a:r>
              <a:rPr lang="en-US" altLang="zh-CN" baseline="-25000" dirty="0">
                <a:latin typeface="Times New Roman" pitchFamily="18" charset="0"/>
              </a:rPr>
              <a:t>10 </a:t>
            </a:r>
            <a:r>
              <a:rPr lang="zh-CN" altLang="en-US" dirty="0">
                <a:latin typeface="Times New Roman" pitchFamily="18" charset="0"/>
              </a:rPr>
              <a:t>和</a:t>
            </a:r>
            <a:r>
              <a:rPr lang="en-US" altLang="zh-CN" dirty="0">
                <a:latin typeface="Times New Roman" pitchFamily="18" charset="0"/>
              </a:rPr>
              <a:t>D</a:t>
            </a:r>
            <a:r>
              <a:rPr lang="en-US" altLang="zh-CN" baseline="-25000" dirty="0">
                <a:latin typeface="Times New Roman" pitchFamily="18" charset="0"/>
              </a:rPr>
              <a:t>7</a:t>
            </a:r>
            <a:r>
              <a:rPr lang="zh-CN" altLang="en-US" dirty="0">
                <a:latin typeface="Times New Roman" pitchFamily="18" charset="0"/>
              </a:rPr>
              <a:t>的值</a:t>
            </a:r>
            <a:endParaRPr lang="en-US" altLang="zh-CN" dirty="0">
              <a:latin typeface="Times New Roman" pitchFamily="18" charset="0"/>
            </a:endParaRPr>
          </a:p>
          <a:p>
            <a:pPr lvl="1">
              <a:lnSpc>
                <a:spcPct val="125000"/>
              </a:lnSpc>
            </a:pPr>
            <a:r>
              <a:rPr lang="zh-CN" altLang="en-US" dirty="0">
                <a:latin typeface="Times New Roman" pitchFamily="18" charset="0"/>
              </a:rPr>
              <a:t>较少元素的集合求错排数；</a:t>
            </a:r>
          </a:p>
          <a:p>
            <a:pPr lvl="1">
              <a:lnSpc>
                <a:spcPct val="125000"/>
              </a:lnSpc>
              <a:buNone/>
            </a:pPr>
            <a:r>
              <a:rPr lang="zh-CN" altLang="en-US" sz="2400" dirty="0">
                <a:latin typeface="Times New Roman" pitchFamily="18" charset="0"/>
              </a:rPr>
              <a:t>     </a:t>
            </a:r>
            <a:r>
              <a:rPr lang="en-US" altLang="zh-CN" sz="2400" i="1" dirty="0">
                <a:latin typeface="Times New Roman" pitchFamily="18" charset="0"/>
              </a:rPr>
              <a:t>n</a:t>
            </a:r>
            <a:r>
              <a:rPr lang="en-US" altLang="zh-CN" sz="2400" dirty="0">
                <a:latin typeface="Times New Roman" pitchFamily="18" charset="0"/>
              </a:rPr>
              <a:t> = 1</a:t>
            </a:r>
            <a:r>
              <a:rPr lang="zh-CN" altLang="en-US" sz="2400" dirty="0">
                <a:latin typeface="Times New Roman" pitchFamily="18" charset="0"/>
              </a:rPr>
              <a:t>时，没有错位排列， </a:t>
            </a:r>
            <a:r>
              <a:rPr lang="en-US" altLang="zh-CN" sz="2400" dirty="0">
                <a:latin typeface="Times New Roman" pitchFamily="18" charset="0"/>
              </a:rPr>
              <a:t>D</a:t>
            </a:r>
            <a:r>
              <a:rPr lang="en-US" altLang="zh-CN" sz="2400" baseline="-25000" dirty="0">
                <a:latin typeface="Times New Roman" pitchFamily="18" charset="0"/>
              </a:rPr>
              <a:t>1</a:t>
            </a:r>
            <a:r>
              <a:rPr lang="en-US" altLang="zh-CN" sz="2400" dirty="0">
                <a:latin typeface="Times New Roman" pitchFamily="18" charset="0"/>
              </a:rPr>
              <a:t>= 0</a:t>
            </a:r>
          </a:p>
          <a:p>
            <a:pPr lvl="1">
              <a:lnSpc>
                <a:spcPct val="125000"/>
              </a:lnSpc>
              <a:buNone/>
            </a:pPr>
            <a:r>
              <a:rPr lang="en-US" altLang="zh-CN" sz="2400" dirty="0">
                <a:latin typeface="Times New Roman" pitchFamily="18" charset="0"/>
              </a:rPr>
              <a:t>     </a:t>
            </a:r>
            <a:r>
              <a:rPr lang="en-US" altLang="zh-CN" sz="2400" i="1" dirty="0">
                <a:latin typeface="Times New Roman" pitchFamily="18" charset="0"/>
              </a:rPr>
              <a:t>n</a:t>
            </a:r>
            <a:r>
              <a:rPr lang="en-US" altLang="zh-CN" sz="2400" dirty="0">
                <a:latin typeface="Times New Roman" pitchFamily="18" charset="0"/>
              </a:rPr>
              <a:t> = 2</a:t>
            </a:r>
            <a:r>
              <a:rPr lang="zh-CN" altLang="en-US" sz="2400" dirty="0">
                <a:latin typeface="Times New Roman" pitchFamily="18" charset="0"/>
              </a:rPr>
              <a:t>时，唯一错位排列是：  </a:t>
            </a:r>
            <a:r>
              <a:rPr lang="en-US" altLang="zh-CN" sz="2400" dirty="0">
                <a:latin typeface="Times New Roman" pitchFamily="18" charset="0"/>
              </a:rPr>
              <a:t>21</a:t>
            </a:r>
            <a:r>
              <a:rPr lang="zh-CN" altLang="en-US" sz="2400" dirty="0">
                <a:latin typeface="Times New Roman" pitchFamily="18" charset="0"/>
              </a:rPr>
              <a:t>， </a:t>
            </a:r>
            <a:r>
              <a:rPr lang="en-US" altLang="zh-CN" sz="2400" dirty="0">
                <a:latin typeface="Times New Roman" pitchFamily="18" charset="0"/>
              </a:rPr>
              <a:t>D</a:t>
            </a:r>
            <a:r>
              <a:rPr lang="en-US" altLang="zh-CN" sz="2400" baseline="-25000" dirty="0">
                <a:latin typeface="Times New Roman" pitchFamily="18" charset="0"/>
              </a:rPr>
              <a:t>2</a:t>
            </a:r>
            <a:r>
              <a:rPr lang="en-US" altLang="zh-CN" sz="2400" dirty="0">
                <a:latin typeface="Times New Roman" pitchFamily="18" charset="0"/>
              </a:rPr>
              <a:t>= 1</a:t>
            </a:r>
          </a:p>
          <a:p>
            <a:pPr lvl="1">
              <a:lnSpc>
                <a:spcPct val="125000"/>
              </a:lnSpc>
              <a:buNone/>
            </a:pPr>
            <a:r>
              <a:rPr lang="en-US" altLang="zh-CN" sz="2400" dirty="0">
                <a:latin typeface="Times New Roman" pitchFamily="18" charset="0"/>
              </a:rPr>
              <a:t>     </a:t>
            </a:r>
            <a:r>
              <a:rPr lang="en-US" altLang="zh-CN" sz="2400" i="1" dirty="0">
                <a:latin typeface="Times New Roman" pitchFamily="18" charset="0"/>
              </a:rPr>
              <a:t>n</a:t>
            </a:r>
            <a:r>
              <a:rPr lang="en-US" altLang="zh-CN" sz="2400" dirty="0">
                <a:latin typeface="Times New Roman" pitchFamily="18" charset="0"/>
              </a:rPr>
              <a:t> = 3</a:t>
            </a:r>
            <a:r>
              <a:rPr lang="zh-CN" altLang="en-US" sz="2400" dirty="0">
                <a:latin typeface="Times New Roman" pitchFamily="18" charset="0"/>
              </a:rPr>
              <a:t>时，有两个错位排列：</a:t>
            </a:r>
            <a:r>
              <a:rPr lang="en-US" altLang="zh-CN" sz="2400" dirty="0">
                <a:solidFill>
                  <a:srgbClr val="C00000"/>
                </a:solidFill>
                <a:effectLst>
                  <a:outerShdw blurRad="38100" dist="38100" dir="2700000" algn="tl">
                    <a:srgbClr val="000000">
                      <a:alpha val="43137"/>
                    </a:srgbClr>
                  </a:outerShdw>
                </a:effectLst>
                <a:latin typeface="Times New Roman" pitchFamily="18" charset="0"/>
              </a:rPr>
              <a:t>231</a:t>
            </a:r>
            <a:r>
              <a:rPr lang="zh-CN" altLang="en-US" sz="2400" dirty="0">
                <a:latin typeface="Times New Roman" pitchFamily="18" charset="0"/>
              </a:rPr>
              <a:t>，</a:t>
            </a:r>
            <a:r>
              <a:rPr lang="en-US" altLang="zh-CN" sz="2400" dirty="0">
                <a:solidFill>
                  <a:srgbClr val="C00000"/>
                </a:solidFill>
                <a:effectLst>
                  <a:outerShdw blurRad="38100" dist="38100" dir="2700000" algn="tl">
                    <a:srgbClr val="000000">
                      <a:alpha val="43137"/>
                    </a:srgbClr>
                  </a:outerShdw>
                </a:effectLst>
                <a:latin typeface="Times New Roman" pitchFamily="18" charset="0"/>
              </a:rPr>
              <a:t>312</a:t>
            </a:r>
            <a:r>
              <a:rPr lang="zh-CN" altLang="en-US" sz="2400" dirty="0">
                <a:latin typeface="Times New Roman" pitchFamily="18" charset="0"/>
              </a:rPr>
              <a:t>； </a:t>
            </a:r>
            <a:r>
              <a:rPr lang="en-US" altLang="zh-CN" sz="2400" dirty="0">
                <a:latin typeface="Times New Roman" pitchFamily="18" charset="0"/>
              </a:rPr>
              <a:t>D</a:t>
            </a:r>
            <a:r>
              <a:rPr lang="en-US" altLang="zh-CN" sz="2400" baseline="-25000" dirty="0">
                <a:latin typeface="Times New Roman" pitchFamily="18" charset="0"/>
              </a:rPr>
              <a:t>3</a:t>
            </a:r>
            <a:r>
              <a:rPr lang="en-US" altLang="zh-CN" sz="2400" dirty="0">
                <a:latin typeface="Times New Roman" pitchFamily="18" charset="0"/>
              </a:rPr>
              <a:t>= 2</a:t>
            </a:r>
          </a:p>
          <a:p>
            <a:pPr lvl="1">
              <a:lnSpc>
                <a:spcPct val="125000"/>
              </a:lnSpc>
              <a:buNone/>
            </a:pPr>
            <a:r>
              <a:rPr lang="en-US" altLang="zh-CN" sz="2400" dirty="0">
                <a:latin typeface="Times New Roman" pitchFamily="18" charset="0"/>
              </a:rPr>
              <a:t>    (</a:t>
            </a:r>
            <a:r>
              <a:rPr lang="en-US" altLang="zh-CN" sz="2400" i="1" dirty="0">
                <a:latin typeface="Times New Roman" pitchFamily="18" charset="0"/>
              </a:rPr>
              <a:t>n</a:t>
            </a:r>
            <a:r>
              <a:rPr lang="en-US" altLang="zh-CN" sz="2400" dirty="0">
                <a:latin typeface="Times New Roman" pitchFamily="18" charset="0"/>
              </a:rPr>
              <a:t> = 3</a:t>
            </a:r>
            <a:r>
              <a:rPr lang="zh-CN" altLang="en-US" sz="2400" dirty="0">
                <a:latin typeface="Times New Roman" pitchFamily="18" charset="0"/>
              </a:rPr>
              <a:t>时的全排列共</a:t>
            </a:r>
            <a:r>
              <a:rPr lang="en-US" altLang="zh-CN" sz="2400" dirty="0">
                <a:latin typeface="Times New Roman" pitchFamily="18" charset="0"/>
              </a:rPr>
              <a:t>6</a:t>
            </a:r>
            <a:r>
              <a:rPr lang="zh-CN" altLang="en-US" sz="2400" dirty="0">
                <a:latin typeface="Times New Roman" pitchFamily="18" charset="0"/>
              </a:rPr>
              <a:t>个，分别是：</a:t>
            </a:r>
            <a:r>
              <a:rPr lang="en-US" altLang="zh-CN" sz="2400" dirty="0">
                <a:latin typeface="Times New Roman" pitchFamily="18" charset="0"/>
              </a:rPr>
              <a:t>123, 132, 213,  </a:t>
            </a:r>
            <a:r>
              <a:rPr lang="en-US" altLang="zh-CN" sz="2400" dirty="0">
                <a:solidFill>
                  <a:srgbClr val="C00000"/>
                </a:solidFill>
                <a:latin typeface="Times New Roman" pitchFamily="18" charset="0"/>
              </a:rPr>
              <a:t>231</a:t>
            </a:r>
            <a:r>
              <a:rPr lang="en-US" altLang="zh-CN" sz="2400" dirty="0">
                <a:latin typeface="Times New Roman" pitchFamily="18" charset="0"/>
              </a:rPr>
              <a:t>, </a:t>
            </a:r>
            <a:r>
              <a:rPr lang="en-US" altLang="zh-CN" sz="2400" dirty="0">
                <a:solidFill>
                  <a:srgbClr val="C00000"/>
                </a:solidFill>
                <a:latin typeface="Times New Roman" pitchFamily="18" charset="0"/>
              </a:rPr>
              <a:t>312</a:t>
            </a:r>
            <a:r>
              <a:rPr lang="en-US" altLang="zh-CN" sz="2400" dirty="0">
                <a:latin typeface="Times New Roman" pitchFamily="18" charset="0"/>
              </a:rPr>
              <a:t>,  321</a:t>
            </a:r>
            <a:r>
              <a:rPr lang="zh-CN" altLang="en-US" sz="2400" dirty="0">
                <a:latin typeface="Times New Roman" pitchFamily="18" charset="0"/>
              </a:rPr>
              <a:t>；红色的是错排</a:t>
            </a:r>
            <a:r>
              <a:rPr lang="en-US" altLang="zh-CN" sz="2400" dirty="0">
                <a:latin typeface="Times New Roman" pitchFamily="18" charset="0"/>
              </a:rPr>
              <a:t>)</a:t>
            </a:r>
          </a:p>
          <a:p>
            <a:pPr lvl="1">
              <a:lnSpc>
                <a:spcPct val="125000"/>
              </a:lnSpc>
              <a:buNone/>
            </a:pPr>
            <a:r>
              <a:rPr lang="en-US" altLang="zh-CN" sz="2400" dirty="0">
                <a:latin typeface="Times New Roman" pitchFamily="18" charset="0"/>
              </a:rPr>
              <a:t>    </a:t>
            </a:r>
            <a:r>
              <a:rPr lang="en-US" altLang="zh-CN" sz="2400" i="1" dirty="0">
                <a:latin typeface="Times New Roman" pitchFamily="18" charset="0"/>
              </a:rPr>
              <a:t>n </a:t>
            </a:r>
            <a:r>
              <a:rPr lang="en-US" altLang="zh-CN" sz="2400" dirty="0">
                <a:latin typeface="Times New Roman" pitchFamily="18" charset="0"/>
              </a:rPr>
              <a:t>= 4</a:t>
            </a:r>
            <a:r>
              <a:rPr lang="zh-CN" altLang="en-US" sz="2400" dirty="0">
                <a:latin typeface="Times New Roman" pitchFamily="18" charset="0"/>
              </a:rPr>
              <a:t>？</a:t>
            </a:r>
            <a:endParaRPr lang="en-US" altLang="zh-CN"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6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6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845575" y="1412776"/>
            <a:ext cx="10723033" cy="5257800"/>
          </a:xfrm>
        </p:spPr>
        <p:txBody>
          <a:bodyPr/>
          <a:lstStyle/>
          <a:p>
            <a:pPr>
              <a:lnSpc>
                <a:spcPct val="125000"/>
              </a:lnSpc>
            </a:pPr>
            <a:r>
              <a:rPr lang="zh-CN" altLang="en-US" dirty="0">
                <a:latin typeface="Times New Roman" pitchFamily="18" charset="0"/>
              </a:rPr>
              <a:t>用</a:t>
            </a:r>
            <a:r>
              <a:rPr lang="en-US" altLang="zh-CN" dirty="0" err="1">
                <a:latin typeface="Times New Roman" pitchFamily="18" charset="0"/>
              </a:rPr>
              <a:t>D</a:t>
            </a:r>
            <a:r>
              <a:rPr lang="en-US" altLang="zh-CN" i="1" baseline="-25000" dirty="0" err="1">
                <a:latin typeface="Times New Roman" pitchFamily="18" charset="0"/>
              </a:rPr>
              <a:t>n</a:t>
            </a:r>
            <a:r>
              <a:rPr lang="zh-CN" altLang="en-US" dirty="0">
                <a:latin typeface="Times New Roman" pitchFamily="18" charset="0"/>
              </a:rPr>
              <a:t>表示</a:t>
            </a:r>
            <a:r>
              <a:rPr lang="en-US" altLang="zh-CN" dirty="0">
                <a:latin typeface="Times New Roman" pitchFamily="18" charset="0"/>
              </a:rPr>
              <a:t>{1, 2, 3, …, </a:t>
            </a:r>
            <a:r>
              <a:rPr lang="en-US" altLang="zh-CN" i="1" dirty="0">
                <a:latin typeface="Times New Roman" pitchFamily="18" charset="0"/>
              </a:rPr>
              <a:t>n</a:t>
            </a:r>
            <a:r>
              <a:rPr lang="en-US" altLang="zh-CN" dirty="0">
                <a:latin typeface="Times New Roman" pitchFamily="18" charset="0"/>
              </a:rPr>
              <a:t>}</a:t>
            </a:r>
            <a:r>
              <a:rPr lang="zh-CN" altLang="en-US" dirty="0">
                <a:latin typeface="Times New Roman" pitchFamily="18" charset="0"/>
              </a:rPr>
              <a:t>的错位排列的个数</a:t>
            </a:r>
            <a:endParaRPr lang="en-US" altLang="zh-CN" dirty="0">
              <a:latin typeface="Times New Roman" pitchFamily="18" charset="0"/>
            </a:endParaRPr>
          </a:p>
          <a:p>
            <a:pPr lvl="1">
              <a:lnSpc>
                <a:spcPct val="125000"/>
              </a:lnSpc>
            </a:pPr>
            <a:r>
              <a:rPr lang="zh-CN" altLang="en-US" dirty="0">
                <a:latin typeface="Times New Roman" pitchFamily="18" charset="0"/>
              </a:rPr>
              <a:t>绅士帽子和字母拼单词问题就是求</a:t>
            </a:r>
            <a:r>
              <a:rPr lang="en-US" altLang="zh-CN" dirty="0">
                <a:latin typeface="Times New Roman" pitchFamily="18" charset="0"/>
              </a:rPr>
              <a:t>D</a:t>
            </a:r>
            <a:r>
              <a:rPr lang="en-US" altLang="zh-CN" baseline="-25000" dirty="0">
                <a:latin typeface="Times New Roman" pitchFamily="18" charset="0"/>
              </a:rPr>
              <a:t>10 </a:t>
            </a:r>
            <a:r>
              <a:rPr lang="zh-CN" altLang="en-US" dirty="0">
                <a:latin typeface="Times New Roman" pitchFamily="18" charset="0"/>
              </a:rPr>
              <a:t>和</a:t>
            </a:r>
            <a:r>
              <a:rPr lang="en-US" altLang="zh-CN" dirty="0">
                <a:latin typeface="Times New Roman" pitchFamily="18" charset="0"/>
              </a:rPr>
              <a:t>D</a:t>
            </a:r>
            <a:r>
              <a:rPr lang="en-US" altLang="zh-CN" baseline="-25000" dirty="0">
                <a:latin typeface="Times New Roman" pitchFamily="18" charset="0"/>
              </a:rPr>
              <a:t>7</a:t>
            </a:r>
            <a:r>
              <a:rPr lang="zh-CN" altLang="en-US" dirty="0">
                <a:latin typeface="Times New Roman" pitchFamily="18" charset="0"/>
              </a:rPr>
              <a:t>的值</a:t>
            </a:r>
            <a:endParaRPr lang="en-US" altLang="zh-CN" dirty="0">
              <a:latin typeface="Times New Roman" pitchFamily="18" charset="0"/>
            </a:endParaRPr>
          </a:p>
          <a:p>
            <a:pPr lvl="1">
              <a:lnSpc>
                <a:spcPct val="125000"/>
              </a:lnSpc>
            </a:pPr>
            <a:r>
              <a:rPr lang="zh-CN" altLang="en-US" dirty="0">
                <a:latin typeface="Times New Roman" pitchFamily="18" charset="0"/>
              </a:rPr>
              <a:t>部分数的集合求错排数；</a:t>
            </a:r>
          </a:p>
          <a:p>
            <a:pPr>
              <a:buNone/>
            </a:pPr>
            <a:r>
              <a:rPr lang="en-US" altLang="zh-CN" sz="2400" i="1" dirty="0">
                <a:latin typeface="Times New Roman" pitchFamily="18" charset="0"/>
              </a:rPr>
              <a:t>          n</a:t>
            </a:r>
            <a:r>
              <a:rPr lang="en-US" altLang="zh-CN" sz="2400" dirty="0">
                <a:latin typeface="Times New Roman" pitchFamily="18" charset="0"/>
              </a:rPr>
              <a:t> = 4</a:t>
            </a:r>
            <a:r>
              <a:rPr lang="zh-CN" altLang="en-US" sz="2400" dirty="0">
                <a:latin typeface="Times New Roman" pitchFamily="18" charset="0"/>
              </a:rPr>
              <a:t>时，共有</a:t>
            </a:r>
            <a:r>
              <a:rPr lang="en-US" altLang="zh-CN" sz="2400" dirty="0">
                <a:latin typeface="Times New Roman" pitchFamily="18" charset="0"/>
              </a:rPr>
              <a:t>24</a:t>
            </a:r>
            <a:r>
              <a:rPr lang="zh-CN" altLang="en-US" sz="2400" dirty="0">
                <a:latin typeface="Times New Roman" pitchFamily="18" charset="0"/>
              </a:rPr>
              <a:t>个全排列，其中错位排列有</a:t>
            </a:r>
            <a:r>
              <a:rPr lang="en-US" altLang="zh-CN" sz="2400" dirty="0">
                <a:latin typeface="Times New Roman" pitchFamily="18" charset="0"/>
              </a:rPr>
              <a:t>9</a:t>
            </a:r>
            <a:r>
              <a:rPr lang="zh-CN" altLang="en-US" sz="2400" dirty="0">
                <a:latin typeface="Times New Roman" pitchFamily="18" charset="0"/>
              </a:rPr>
              <a:t>个：  </a:t>
            </a:r>
          </a:p>
          <a:p>
            <a:pPr>
              <a:buNone/>
            </a:pPr>
            <a:r>
              <a:rPr lang="zh-CN" altLang="en-US" sz="2400" dirty="0">
                <a:latin typeface="Times New Roman" pitchFamily="18" charset="0"/>
              </a:rPr>
              <a:t>          </a:t>
            </a:r>
            <a:r>
              <a:rPr lang="en-US" altLang="zh-CN" sz="2400" dirty="0">
                <a:solidFill>
                  <a:srgbClr val="C00000"/>
                </a:solidFill>
                <a:latin typeface="Times New Roman" pitchFamily="18" charset="0"/>
              </a:rPr>
              <a:t>2143</a:t>
            </a:r>
            <a:r>
              <a:rPr lang="zh-CN" altLang="en-US" sz="2400" dirty="0">
                <a:solidFill>
                  <a:srgbClr val="C00000"/>
                </a:solidFill>
                <a:latin typeface="Times New Roman" pitchFamily="18" charset="0"/>
              </a:rPr>
              <a:t>，   </a:t>
            </a:r>
            <a:r>
              <a:rPr lang="en-US" altLang="zh-CN" sz="2400" dirty="0">
                <a:solidFill>
                  <a:srgbClr val="C00000"/>
                </a:solidFill>
                <a:latin typeface="Times New Roman" pitchFamily="18" charset="0"/>
              </a:rPr>
              <a:t>3142</a:t>
            </a:r>
            <a:r>
              <a:rPr lang="zh-CN" altLang="en-US" sz="2400" dirty="0">
                <a:solidFill>
                  <a:srgbClr val="C00000"/>
                </a:solidFill>
                <a:latin typeface="Times New Roman" pitchFamily="18" charset="0"/>
              </a:rPr>
              <a:t>，  </a:t>
            </a:r>
            <a:r>
              <a:rPr lang="en-US" altLang="zh-CN" sz="2400" dirty="0">
                <a:solidFill>
                  <a:srgbClr val="C00000"/>
                </a:solidFill>
                <a:latin typeface="Times New Roman" pitchFamily="18" charset="0"/>
              </a:rPr>
              <a:t>4123    </a:t>
            </a:r>
          </a:p>
          <a:p>
            <a:pPr>
              <a:buNone/>
            </a:pPr>
            <a:r>
              <a:rPr lang="en-US" altLang="zh-CN" sz="2400" dirty="0">
                <a:solidFill>
                  <a:srgbClr val="C00000"/>
                </a:solidFill>
                <a:latin typeface="Times New Roman" pitchFamily="18" charset="0"/>
              </a:rPr>
              <a:t>          2341</a:t>
            </a:r>
            <a:r>
              <a:rPr lang="zh-CN" altLang="en-US" sz="2400" dirty="0">
                <a:solidFill>
                  <a:srgbClr val="C00000"/>
                </a:solidFill>
                <a:latin typeface="Times New Roman" pitchFamily="18" charset="0"/>
              </a:rPr>
              <a:t>，   </a:t>
            </a:r>
            <a:r>
              <a:rPr lang="en-US" altLang="zh-CN" sz="2400" dirty="0">
                <a:solidFill>
                  <a:srgbClr val="C00000"/>
                </a:solidFill>
                <a:latin typeface="Times New Roman" pitchFamily="18" charset="0"/>
              </a:rPr>
              <a:t>3412</a:t>
            </a:r>
            <a:r>
              <a:rPr lang="zh-CN" altLang="en-US" sz="2400" dirty="0">
                <a:solidFill>
                  <a:srgbClr val="C00000"/>
                </a:solidFill>
                <a:latin typeface="Times New Roman" pitchFamily="18" charset="0"/>
              </a:rPr>
              <a:t>，  </a:t>
            </a:r>
            <a:r>
              <a:rPr lang="en-US" altLang="zh-CN" sz="2400" dirty="0">
                <a:solidFill>
                  <a:srgbClr val="C00000"/>
                </a:solidFill>
                <a:latin typeface="Times New Roman" pitchFamily="18" charset="0"/>
              </a:rPr>
              <a:t>4312</a:t>
            </a:r>
          </a:p>
          <a:p>
            <a:pPr>
              <a:buNone/>
            </a:pPr>
            <a:r>
              <a:rPr lang="en-US" altLang="zh-CN" sz="2400" dirty="0">
                <a:solidFill>
                  <a:srgbClr val="C00000"/>
                </a:solidFill>
                <a:latin typeface="Times New Roman" pitchFamily="18" charset="0"/>
              </a:rPr>
              <a:t>          2413</a:t>
            </a:r>
            <a:r>
              <a:rPr lang="zh-CN" altLang="en-US" sz="2400" dirty="0">
                <a:solidFill>
                  <a:srgbClr val="C00000"/>
                </a:solidFill>
                <a:latin typeface="Times New Roman" pitchFamily="18" charset="0"/>
              </a:rPr>
              <a:t>，   </a:t>
            </a:r>
            <a:r>
              <a:rPr lang="en-US" altLang="zh-CN" sz="2400" dirty="0">
                <a:solidFill>
                  <a:srgbClr val="C00000"/>
                </a:solidFill>
                <a:latin typeface="Times New Roman" pitchFamily="18" charset="0"/>
              </a:rPr>
              <a:t>3421</a:t>
            </a:r>
            <a:r>
              <a:rPr lang="zh-CN" altLang="en-US" sz="2400" dirty="0">
                <a:solidFill>
                  <a:srgbClr val="C00000"/>
                </a:solidFill>
                <a:latin typeface="Times New Roman" pitchFamily="18" charset="0"/>
              </a:rPr>
              <a:t>，  </a:t>
            </a:r>
            <a:r>
              <a:rPr lang="en-US" altLang="zh-CN" sz="2400" dirty="0">
                <a:solidFill>
                  <a:srgbClr val="C00000"/>
                </a:solidFill>
                <a:latin typeface="Times New Roman" pitchFamily="18" charset="0"/>
              </a:rPr>
              <a:t>4321         </a:t>
            </a:r>
            <a:r>
              <a:rPr lang="en-US" altLang="zh-CN" sz="2400" dirty="0">
                <a:latin typeface="Times New Roman" pitchFamily="18" charset="0"/>
              </a:rPr>
              <a:t>D</a:t>
            </a:r>
            <a:r>
              <a:rPr lang="en-US" altLang="zh-CN" sz="2400" baseline="-25000" dirty="0">
                <a:latin typeface="Times New Roman" pitchFamily="18" charset="0"/>
              </a:rPr>
              <a:t>4</a:t>
            </a:r>
            <a:r>
              <a:rPr lang="en-US" altLang="zh-CN" sz="2400" dirty="0">
                <a:latin typeface="Times New Roman" pitchFamily="18" charset="0"/>
              </a:rPr>
              <a:t>= 9</a:t>
            </a:r>
          </a:p>
          <a:p>
            <a:pPr lvl="1">
              <a:spcBef>
                <a:spcPts val="1800"/>
              </a:spcBef>
              <a:buNone/>
            </a:pPr>
            <a:r>
              <a:rPr lang="en-US" altLang="zh-CN" sz="2400" dirty="0">
                <a:latin typeface="Times New Roman" pitchFamily="18" charset="0"/>
              </a:rPr>
              <a:t>     </a:t>
            </a:r>
            <a:r>
              <a:rPr lang="en-US" altLang="zh-CN" sz="2400" dirty="0" err="1">
                <a:latin typeface="Times New Roman" pitchFamily="18" charset="0"/>
              </a:rPr>
              <a:t>D</a:t>
            </a:r>
            <a:r>
              <a:rPr lang="en-US" altLang="zh-CN" sz="2400" i="1" baseline="-25000" dirty="0" err="1">
                <a:latin typeface="Times New Roman" pitchFamily="18" charset="0"/>
              </a:rPr>
              <a:t>n</a:t>
            </a:r>
            <a:r>
              <a:rPr lang="en-US" altLang="zh-CN" sz="2400" i="1" dirty="0">
                <a:latin typeface="Times New Roman" pitchFamily="18" charset="0"/>
              </a:rPr>
              <a:t>=</a:t>
            </a:r>
            <a:r>
              <a:rPr lang="zh-CN" altLang="en-US" sz="2400" dirty="0">
                <a:latin typeface="Times New Roman" pitchFamily="18" charset="0"/>
              </a:rPr>
              <a:t>？</a:t>
            </a:r>
            <a:endParaRPr lang="en-US" altLang="zh-CN"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8611">
                                            <p:txEl>
                                              <p:pRg st="5" end="5"/>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1055440" y="3276600"/>
            <a:ext cx="10416894" cy="3352800"/>
          </a:xfrm>
        </p:spPr>
        <p:txBody>
          <a:bodyPr/>
          <a:lstStyle/>
          <a:p>
            <a:pPr marL="0" indent="0">
              <a:lnSpc>
                <a:spcPct val="125000"/>
              </a:lnSpc>
              <a:spcBef>
                <a:spcPts val="0"/>
              </a:spcBef>
              <a:buNone/>
            </a:pPr>
            <a:r>
              <a:rPr lang="zh-CN" altLang="en-US" sz="2400" dirty="0">
                <a:latin typeface="Times New Roman" pitchFamily="18" charset="0"/>
              </a:rPr>
              <a:t>证明：此定理是指</a:t>
            </a:r>
            <a:r>
              <a:rPr lang="en-US" altLang="zh-CN" sz="2400" i="1" dirty="0">
                <a:latin typeface="Times New Roman" pitchFamily="18" charset="0"/>
              </a:rPr>
              <a:t>n</a:t>
            </a:r>
            <a:r>
              <a:rPr lang="zh-CN" altLang="en-US" sz="2400" dirty="0">
                <a:latin typeface="Times New Roman" pitchFamily="18" charset="0"/>
              </a:rPr>
              <a:t>个元素都错位的排列数。设</a:t>
            </a:r>
            <a:r>
              <a:rPr lang="en-US" altLang="zh-CN" sz="2400" dirty="0">
                <a:latin typeface="Times New Roman" pitchFamily="18" charset="0"/>
              </a:rPr>
              <a:t>S</a:t>
            </a:r>
            <a:r>
              <a:rPr lang="zh-CN" altLang="en-US" sz="2400" dirty="0">
                <a:latin typeface="Times New Roman" pitchFamily="18" charset="0"/>
              </a:rPr>
              <a:t>是集合</a:t>
            </a:r>
            <a:r>
              <a:rPr lang="en-US" altLang="zh-CN" sz="2400" dirty="0">
                <a:latin typeface="Times New Roman" pitchFamily="18" charset="0"/>
              </a:rPr>
              <a:t>{1, 2, … , </a:t>
            </a:r>
            <a:r>
              <a:rPr lang="en-US" altLang="zh-CN" sz="2400" i="1" dirty="0">
                <a:latin typeface="Times New Roman" pitchFamily="18" charset="0"/>
              </a:rPr>
              <a:t>n</a:t>
            </a:r>
            <a:r>
              <a:rPr lang="en-US" altLang="zh-CN" sz="2400" dirty="0">
                <a:latin typeface="Times New Roman" pitchFamily="18" charset="0"/>
              </a:rPr>
              <a:t>}</a:t>
            </a:r>
            <a:r>
              <a:rPr lang="zh-CN" altLang="en-US" sz="2400" dirty="0">
                <a:latin typeface="Times New Roman" pitchFamily="18" charset="0"/>
              </a:rPr>
              <a:t>的全部</a:t>
            </a:r>
            <a:r>
              <a:rPr lang="en-US" altLang="zh-CN" sz="2400" i="1" dirty="0">
                <a:latin typeface="Times New Roman" pitchFamily="18" charset="0"/>
              </a:rPr>
              <a:t>n</a:t>
            </a:r>
            <a:r>
              <a:rPr lang="en-US" altLang="zh-CN" sz="2400" dirty="0">
                <a:latin typeface="Times New Roman" pitchFamily="18" charset="0"/>
              </a:rPr>
              <a:t>!</a:t>
            </a:r>
            <a:r>
              <a:rPr lang="zh-CN" altLang="en-US" sz="2400" dirty="0">
                <a:latin typeface="Times New Roman" pitchFamily="18" charset="0"/>
              </a:rPr>
              <a:t>个全排列的集合，性质</a:t>
            </a:r>
            <a:r>
              <a:rPr lang="en-US" altLang="zh-CN" sz="2400" dirty="0" err="1">
                <a:latin typeface="Times New Roman" pitchFamily="18" charset="0"/>
              </a:rPr>
              <a:t>P</a:t>
            </a:r>
            <a:r>
              <a:rPr lang="en-US" altLang="zh-CN" sz="2400" i="1" baseline="-25000" dirty="0" err="1">
                <a:latin typeface="Times New Roman" pitchFamily="18" charset="0"/>
              </a:rPr>
              <a:t>j</a:t>
            </a:r>
            <a:r>
              <a:rPr lang="zh-CN" altLang="en-US" sz="2400" dirty="0">
                <a:latin typeface="Times New Roman" pitchFamily="18" charset="0"/>
              </a:rPr>
              <a:t>表示</a:t>
            </a:r>
            <a:r>
              <a:rPr lang="en-US" altLang="zh-CN" sz="2400" dirty="0">
                <a:latin typeface="Times New Roman" pitchFamily="18" charset="0"/>
              </a:rPr>
              <a:t>S</a:t>
            </a:r>
            <a:r>
              <a:rPr lang="zh-CN" altLang="en-US" sz="2400" dirty="0">
                <a:latin typeface="Times New Roman" pitchFamily="18" charset="0"/>
              </a:rPr>
              <a:t>中排列的第</a:t>
            </a:r>
            <a:r>
              <a:rPr lang="en-US" altLang="zh-CN" sz="2400" i="1" dirty="0">
                <a:latin typeface="Times New Roman" pitchFamily="18" charset="0"/>
              </a:rPr>
              <a:t>j</a:t>
            </a:r>
            <a:r>
              <a:rPr lang="zh-CN" altLang="en-US" sz="2400" dirty="0">
                <a:latin typeface="Times New Roman" pitchFamily="18" charset="0"/>
              </a:rPr>
              <a:t>个位置上恰好是</a:t>
            </a:r>
            <a:r>
              <a:rPr lang="en-US" altLang="zh-CN" sz="2400" i="1" dirty="0">
                <a:latin typeface="Times New Roman" pitchFamily="18" charset="0"/>
              </a:rPr>
              <a:t>j</a:t>
            </a:r>
            <a:r>
              <a:rPr lang="zh-CN" altLang="en-US" sz="2400" dirty="0">
                <a:latin typeface="Times New Roman" pitchFamily="18" charset="0"/>
              </a:rPr>
              <a:t>，那么集合</a:t>
            </a:r>
            <a:endParaRPr lang="zh-CN" altLang="en-US" sz="2400" baseline="-25000" dirty="0">
              <a:latin typeface="Times New Roman" pitchFamily="18" charset="0"/>
            </a:endParaRPr>
          </a:p>
          <a:p>
            <a:pPr>
              <a:lnSpc>
                <a:spcPct val="125000"/>
              </a:lnSpc>
              <a:spcBef>
                <a:spcPts val="0"/>
              </a:spcBef>
              <a:buNone/>
            </a:pPr>
            <a:r>
              <a:rPr lang="zh-CN" altLang="en-US" sz="2400" dirty="0">
                <a:latin typeface="Times New Roman" pitchFamily="18" charset="0"/>
              </a:rPr>
              <a:t>                     </a:t>
            </a:r>
            <a:r>
              <a:rPr lang="en-US" altLang="zh-CN" sz="2400" dirty="0" err="1">
                <a:latin typeface="Times New Roman" pitchFamily="18" charset="0"/>
              </a:rPr>
              <a:t>A</a:t>
            </a:r>
            <a:r>
              <a:rPr lang="en-US" altLang="zh-CN" sz="2400" i="1" baseline="-25000" dirty="0" err="1">
                <a:latin typeface="Times New Roman" pitchFamily="18" charset="0"/>
              </a:rPr>
              <a:t>j</a:t>
            </a:r>
            <a:r>
              <a:rPr lang="en-US" altLang="zh-CN" sz="2400" dirty="0">
                <a:latin typeface="Times New Roman" pitchFamily="18" charset="0"/>
              </a:rPr>
              <a:t>= { </a:t>
            </a:r>
            <a:r>
              <a:rPr lang="en-US" altLang="zh-CN" sz="2400" i="1" dirty="0">
                <a:latin typeface="Times New Roman" pitchFamily="18" charset="0"/>
              </a:rPr>
              <a:t>x</a:t>
            </a:r>
            <a:r>
              <a:rPr lang="en-US" altLang="zh-CN" sz="2400" dirty="0">
                <a:latin typeface="Times New Roman" pitchFamily="18" charset="0"/>
              </a:rPr>
              <a:t> | </a:t>
            </a:r>
            <a:r>
              <a:rPr lang="en-US" altLang="zh-CN" sz="2400" i="1" dirty="0">
                <a:latin typeface="Times New Roman" pitchFamily="18" charset="0"/>
              </a:rPr>
              <a:t>x</a:t>
            </a:r>
            <a:r>
              <a:rPr lang="en-US" altLang="zh-CN" sz="2400" dirty="0">
                <a:latin typeface="Times New Roman" pitchFamily="18" charset="0"/>
              </a:rPr>
              <a:t>∈ S∧ </a:t>
            </a:r>
            <a:r>
              <a:rPr lang="en-US" altLang="zh-CN" sz="2400" dirty="0" err="1">
                <a:latin typeface="Times New Roman" pitchFamily="18" charset="0"/>
              </a:rPr>
              <a:t>P</a:t>
            </a:r>
            <a:r>
              <a:rPr lang="en-US" altLang="zh-CN" sz="2400" i="1" baseline="-25000" dirty="0" err="1">
                <a:latin typeface="Times New Roman" pitchFamily="18" charset="0"/>
              </a:rPr>
              <a:t>j</a:t>
            </a:r>
            <a:r>
              <a:rPr lang="en-US" altLang="zh-CN" sz="2400" dirty="0">
                <a:latin typeface="Times New Roman" pitchFamily="18" charset="0"/>
              </a:rPr>
              <a:t>(</a:t>
            </a:r>
            <a:r>
              <a:rPr lang="en-US" altLang="zh-CN" sz="2400" i="1" dirty="0">
                <a:latin typeface="Times New Roman" pitchFamily="18" charset="0"/>
              </a:rPr>
              <a:t>x</a:t>
            </a:r>
            <a:r>
              <a:rPr lang="en-US" altLang="zh-CN" sz="2400" dirty="0">
                <a:latin typeface="Times New Roman" pitchFamily="18" charset="0"/>
              </a:rPr>
              <a:t>) }   </a:t>
            </a:r>
            <a:r>
              <a:rPr lang="en-US" altLang="zh-CN" sz="2400" i="1" dirty="0">
                <a:latin typeface="Times New Roman" pitchFamily="18" charset="0"/>
              </a:rPr>
              <a:t> j</a:t>
            </a:r>
            <a:r>
              <a:rPr lang="en-US" altLang="zh-CN" sz="2400" dirty="0">
                <a:latin typeface="Times New Roman" pitchFamily="18" charset="0"/>
              </a:rPr>
              <a:t>=1,2,…,</a:t>
            </a:r>
            <a:r>
              <a:rPr lang="en-US" altLang="zh-CN" sz="2400" i="1" dirty="0">
                <a:latin typeface="Times New Roman" pitchFamily="18" charset="0"/>
              </a:rPr>
              <a:t>n</a:t>
            </a:r>
          </a:p>
          <a:p>
            <a:pPr>
              <a:lnSpc>
                <a:spcPct val="125000"/>
              </a:lnSpc>
              <a:spcBef>
                <a:spcPts val="0"/>
              </a:spcBef>
              <a:buNone/>
            </a:pPr>
            <a:r>
              <a:rPr lang="zh-CN" altLang="en-US" sz="2400" dirty="0">
                <a:latin typeface="Times New Roman" pitchFamily="18" charset="0"/>
              </a:rPr>
              <a:t>便是</a:t>
            </a:r>
            <a:r>
              <a:rPr lang="en-US" altLang="zh-CN" sz="2400" dirty="0">
                <a:latin typeface="Times New Roman" pitchFamily="18" charset="0"/>
              </a:rPr>
              <a:t>S</a:t>
            </a:r>
            <a:r>
              <a:rPr lang="zh-CN" altLang="en-US" sz="2400" dirty="0">
                <a:latin typeface="Times New Roman" pitchFamily="18" charset="0"/>
              </a:rPr>
              <a:t>中所有满足性质</a:t>
            </a:r>
            <a:r>
              <a:rPr lang="en-US" altLang="zh-CN" sz="2400" dirty="0" err="1">
                <a:latin typeface="Times New Roman" pitchFamily="18" charset="0"/>
              </a:rPr>
              <a:t>P</a:t>
            </a:r>
            <a:r>
              <a:rPr lang="en-US" altLang="zh-CN" sz="2400" i="1" baseline="-25000" dirty="0" err="1">
                <a:latin typeface="Times New Roman" pitchFamily="18" charset="0"/>
              </a:rPr>
              <a:t>j</a:t>
            </a:r>
            <a:r>
              <a:rPr lang="zh-CN" altLang="en-US" sz="2400" dirty="0">
                <a:latin typeface="Times New Roman" pitchFamily="18" charset="0"/>
              </a:rPr>
              <a:t>排列的集合。</a:t>
            </a:r>
          </a:p>
          <a:p>
            <a:pPr>
              <a:lnSpc>
                <a:spcPct val="125000"/>
              </a:lnSpc>
              <a:spcBef>
                <a:spcPts val="0"/>
              </a:spcBef>
              <a:buNone/>
            </a:pPr>
            <a:r>
              <a:rPr lang="zh-CN" altLang="en-US" sz="2400" dirty="0">
                <a:latin typeface="Times New Roman" pitchFamily="18" charset="0"/>
              </a:rPr>
              <a:t>        根据以上定义，显然有</a:t>
            </a:r>
          </a:p>
          <a:p>
            <a:pPr>
              <a:lnSpc>
                <a:spcPct val="125000"/>
              </a:lnSpc>
              <a:spcBef>
                <a:spcPts val="0"/>
              </a:spcBef>
              <a:buNone/>
            </a:pPr>
            <a:endParaRPr lang="en-US" altLang="zh-CN" sz="2400" dirty="0">
              <a:latin typeface="Times New Roman" pitchFamily="18" charset="0"/>
            </a:endParaRPr>
          </a:p>
        </p:txBody>
      </p:sp>
      <p:sp>
        <p:nvSpPr>
          <p:cNvPr id="4" name="Rectangle 3"/>
          <p:cNvSpPr txBox="1">
            <a:spLocks noChangeArrowheads="1"/>
          </p:cNvSpPr>
          <p:nvPr/>
        </p:nvSpPr>
        <p:spPr bwMode="auto">
          <a:xfrm>
            <a:off x="911424" y="1412776"/>
            <a:ext cx="8458200" cy="609600"/>
          </a:xfrm>
          <a:prstGeom prst="rect">
            <a:avLst/>
          </a:prstGeom>
          <a:noFill/>
          <a:ln w="9525">
            <a:noFill/>
            <a:miter lim="800000"/>
            <a:headEnd/>
            <a:tailEnd/>
          </a:ln>
        </p:spPr>
        <p:txBody>
          <a:bodyPr/>
          <a:lstStyle/>
          <a:p>
            <a:pPr eaLnBrk="0" hangingPunct="0">
              <a:lnSpc>
                <a:spcPct val="120000"/>
              </a:lnSpc>
              <a:spcBef>
                <a:spcPct val="20000"/>
              </a:spcBef>
              <a:buClr>
                <a:schemeClr val="tx2"/>
              </a:buClr>
              <a:buSzPct val="70000"/>
              <a:defRPr/>
            </a:pPr>
            <a:r>
              <a:rPr lang="zh-CN" altLang="en-US" sz="2600" b="1" i="0" kern="0" dirty="0">
                <a:solidFill>
                  <a:schemeClr val="accent1">
                    <a:lumMod val="75000"/>
                  </a:schemeClr>
                </a:solidFill>
                <a:effectLst>
                  <a:outerShdw blurRad="38100" dist="38100" dir="2700000" algn="tl">
                    <a:srgbClr val="000000">
                      <a:alpha val="43137"/>
                    </a:srgbClr>
                  </a:outerShdw>
                </a:effectLst>
                <a:ea typeface="华文细黑" pitchFamily="2" charset="-122"/>
                <a:cs typeface="Times New Roman" pitchFamily="18" charset="0"/>
              </a:rPr>
              <a:t> 定理</a:t>
            </a:r>
            <a:r>
              <a:rPr lang="en-US" altLang="zh-CN" sz="2600" b="1" i="0" kern="0" dirty="0">
                <a:solidFill>
                  <a:schemeClr val="accent1">
                    <a:lumMod val="75000"/>
                  </a:schemeClr>
                </a:solidFill>
                <a:effectLst>
                  <a:outerShdw blurRad="38100" dist="38100" dir="2700000" algn="tl">
                    <a:srgbClr val="000000">
                      <a:alpha val="43137"/>
                    </a:srgbClr>
                  </a:outerShdw>
                </a:effectLst>
                <a:ea typeface="华文细黑" pitchFamily="2" charset="-122"/>
                <a:cs typeface="Times New Roman" pitchFamily="18" charset="0"/>
              </a:rPr>
              <a:t>2  </a:t>
            </a:r>
            <a:r>
              <a:rPr lang="en-US" altLang="zh-CN" sz="2600" i="0" kern="0" dirty="0">
                <a:ea typeface="华文细黑" pitchFamily="2" charset="-122"/>
                <a:cs typeface="Times New Roman" pitchFamily="18" charset="0"/>
              </a:rPr>
              <a:t>n</a:t>
            </a:r>
            <a:r>
              <a:rPr lang="zh-CN" altLang="en-US" sz="2600" i="0" kern="0" dirty="0">
                <a:ea typeface="华文细黑" pitchFamily="2" charset="-122"/>
                <a:cs typeface="Times New Roman" pitchFamily="18" charset="0"/>
              </a:rPr>
              <a:t>元素集合的错位排列数</a:t>
            </a:r>
            <a:r>
              <a:rPr lang="en-US" altLang="zh-CN" sz="2600" i="0" kern="0" dirty="0" err="1">
                <a:ea typeface="华文细黑" pitchFamily="2" charset="-122"/>
                <a:cs typeface="Times New Roman" pitchFamily="18" charset="0"/>
              </a:rPr>
              <a:t>D</a:t>
            </a:r>
            <a:r>
              <a:rPr lang="en-US" altLang="zh-CN" sz="2600" i="0" kern="0" baseline="-25000" dirty="0" err="1">
                <a:ea typeface="华文细黑" pitchFamily="2" charset="-122"/>
                <a:cs typeface="Times New Roman" pitchFamily="18" charset="0"/>
              </a:rPr>
              <a:t>n</a:t>
            </a:r>
            <a:r>
              <a:rPr lang="zh-CN" altLang="en-US" sz="2600" i="0" kern="0" dirty="0">
                <a:ea typeface="华文细黑" pitchFamily="2" charset="-122"/>
                <a:cs typeface="Times New Roman" pitchFamily="18" charset="0"/>
              </a:rPr>
              <a:t>是</a:t>
            </a:r>
            <a:endParaRPr lang="en-US" altLang="zh-CN" sz="2600" i="0" kern="0" dirty="0">
              <a:ea typeface="华文细黑" pitchFamily="2" charset="-122"/>
              <a:cs typeface="Times New Roman" pitchFamily="18"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1040969916"/>
              </p:ext>
            </p:extLst>
          </p:nvPr>
        </p:nvGraphicFramePr>
        <p:xfrm>
          <a:off x="3276600" y="1988840"/>
          <a:ext cx="5334000" cy="1012825"/>
        </p:xfrm>
        <a:graphic>
          <a:graphicData uri="http://schemas.openxmlformats.org/presentationml/2006/ole">
            <mc:AlternateContent xmlns:mc="http://schemas.openxmlformats.org/markup-compatibility/2006">
              <mc:Choice xmlns:v="urn:schemas-microsoft-com:vml" Requires="v">
                <p:oleObj spid="_x0000_s34832" name="Equation" r:id="rId4" imgW="2273040" imgH="431640" progId="Equation.3">
                  <p:embed/>
                </p:oleObj>
              </mc:Choice>
              <mc:Fallback>
                <p:oleObj name="Equation" r:id="rId4" imgW="2273040" imgH="431640" progId="Equation.3">
                  <p:embed/>
                  <p:pic>
                    <p:nvPicPr>
                      <p:cNvPr id="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988840"/>
                        <a:ext cx="5334000"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987" name="Object 3"/>
          <p:cNvGraphicFramePr>
            <a:graphicFrameLocks noChangeAspect="1"/>
          </p:cNvGraphicFramePr>
          <p:nvPr>
            <p:extLst>
              <p:ext uri="{D42A27DB-BD31-4B8C-83A1-F6EECF244321}">
                <p14:modId xmlns:p14="http://schemas.microsoft.com/office/powerpoint/2010/main" val="3272572729"/>
              </p:ext>
            </p:extLst>
          </p:nvPr>
        </p:nvGraphicFramePr>
        <p:xfrm>
          <a:off x="4943872" y="5113754"/>
          <a:ext cx="4114800" cy="662940"/>
        </p:xfrm>
        <a:graphic>
          <a:graphicData uri="http://schemas.openxmlformats.org/presentationml/2006/ole">
            <mc:AlternateContent xmlns:mc="http://schemas.openxmlformats.org/markup-compatibility/2006">
              <mc:Choice xmlns:v="urn:schemas-microsoft-com:vml" Requires="v">
                <p:oleObj spid="_x0000_s34833" name="Equation" r:id="rId6" imgW="1752480" imgH="304560" progId="Equation.3">
                  <p:embed/>
                </p:oleObj>
              </mc:Choice>
              <mc:Fallback>
                <p:oleObj name="Equation" r:id="rId6" imgW="1752480" imgH="304560" progId="Equation.3">
                  <p:embed/>
                  <p:pic>
                    <p:nvPicPr>
                      <p:cNvPr id="16998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872" y="5113754"/>
                        <a:ext cx="4114800" cy="662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strips(downLeft)">
                                      <p:cBhvr>
                                        <p:cTn id="7" dur="500"/>
                                        <p:tgtEl>
                                          <p:spTgt spid="68611">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68611">
                                            <p:txEl>
                                              <p:pRg st="1" end="1"/>
                                            </p:txEl>
                                          </p:spTgt>
                                        </p:tgtEl>
                                        <p:attrNameLst>
                                          <p:attrName>style.visibility</p:attrName>
                                        </p:attrNameLst>
                                      </p:cBhvr>
                                      <p:to>
                                        <p:strVal val="visible"/>
                                      </p:to>
                                    </p:set>
                                    <p:animEffect transition="in" filter="strips(downLeft)">
                                      <p:cBhvr>
                                        <p:cTn id="10" dur="500"/>
                                        <p:tgtEl>
                                          <p:spTgt spid="68611">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Effect transition="in" filter="strips(downLeft)">
                                      <p:cBhvr>
                                        <p:cTn id="13" dur="500"/>
                                        <p:tgtEl>
                                          <p:spTgt spid="686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68611">
                                            <p:txEl>
                                              <p:pRg st="3" end="3"/>
                                            </p:txEl>
                                          </p:spTgt>
                                        </p:tgtEl>
                                        <p:attrNameLst>
                                          <p:attrName>style.visibility</p:attrName>
                                        </p:attrNameLst>
                                      </p:cBhvr>
                                      <p:to>
                                        <p:strVal val="visible"/>
                                      </p:to>
                                    </p:set>
                                    <p:animEffect transition="in" filter="strips(downRight)">
                                      <p:cBhvr>
                                        <p:cTn id="18" dur="500"/>
                                        <p:tgtEl>
                                          <p:spTgt spid="68611">
                                            <p:txEl>
                                              <p:pRg st="3" end="3"/>
                                            </p:txEl>
                                          </p:spTgt>
                                        </p:tgtEl>
                                      </p:cBhvr>
                                    </p:animEffect>
                                  </p:childTnLst>
                                </p:cTn>
                              </p:par>
                            </p:childTnLst>
                          </p:cTn>
                        </p:par>
                        <p:par>
                          <p:cTn id="19" fill="hold">
                            <p:stCondLst>
                              <p:cond delay="500"/>
                            </p:stCondLst>
                            <p:childTnLst>
                              <p:par>
                                <p:cTn id="20" presetID="18" presetClass="entr" presetSubtype="6" fill="hold" nodeType="afterEffect">
                                  <p:stCondLst>
                                    <p:cond delay="0"/>
                                  </p:stCondLst>
                                  <p:childTnLst>
                                    <p:set>
                                      <p:cBhvr>
                                        <p:cTn id="21" dur="1" fill="hold">
                                          <p:stCondLst>
                                            <p:cond delay="0"/>
                                          </p:stCondLst>
                                        </p:cTn>
                                        <p:tgtEl>
                                          <p:spTgt spid="169987"/>
                                        </p:tgtEl>
                                        <p:attrNameLst>
                                          <p:attrName>style.visibility</p:attrName>
                                        </p:attrNameLst>
                                      </p:cBhvr>
                                      <p:to>
                                        <p:strVal val="visible"/>
                                      </p:to>
                                    </p:set>
                                    <p:animEffect transition="in" filter="strips(downRight)">
                                      <p:cBhvr>
                                        <p:cTn id="22" dur="500"/>
                                        <p:tgtEl>
                                          <p:spTgt spid="169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839416" y="1600200"/>
            <a:ext cx="10945216" cy="5029200"/>
          </a:xfrm>
        </p:spPr>
        <p:txBody>
          <a:bodyPr/>
          <a:lstStyle/>
          <a:p>
            <a:pPr>
              <a:lnSpc>
                <a:spcPct val="125000"/>
              </a:lnSpc>
              <a:spcBef>
                <a:spcPts val="600"/>
              </a:spcBef>
              <a:buNone/>
            </a:pPr>
            <a:r>
              <a:rPr lang="zh-CN" altLang="en-US" sz="2400" dirty="0">
                <a:latin typeface="Times New Roman" pitchFamily="18" charset="0"/>
              </a:rPr>
              <a:t>由于</a:t>
            </a:r>
            <a:r>
              <a:rPr lang="en-US" altLang="zh-CN" sz="2400" dirty="0" err="1">
                <a:latin typeface="Times New Roman" pitchFamily="18" charset="0"/>
              </a:rPr>
              <a:t>A</a:t>
            </a:r>
            <a:r>
              <a:rPr lang="en-US" altLang="zh-CN" sz="2400" i="1" baseline="-25000" dirty="0" err="1">
                <a:latin typeface="Times New Roman" pitchFamily="18" charset="0"/>
              </a:rPr>
              <a:t>j</a:t>
            </a:r>
            <a:r>
              <a:rPr lang="zh-CN" altLang="en-US" sz="2400" dirty="0">
                <a:latin typeface="Times New Roman" pitchFamily="18" charset="0"/>
              </a:rPr>
              <a:t>中的每个排列均具有形式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i</a:t>
            </a:r>
            <a:r>
              <a:rPr lang="en-US" altLang="zh-CN" sz="2400" b="1" baseline="-25000" dirty="0">
                <a:solidFill>
                  <a:srgbClr val="00B050"/>
                </a:solidFill>
                <a:effectLst>
                  <a:outerShdw blurRad="38100" dist="38100" dir="2700000" algn="tl">
                    <a:srgbClr val="000000">
                      <a:alpha val="43137"/>
                    </a:srgbClr>
                  </a:outerShdw>
                </a:effectLst>
                <a:latin typeface="Times New Roman" pitchFamily="18" charset="0"/>
              </a:rPr>
              <a:t>1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i</a:t>
            </a:r>
            <a:r>
              <a:rPr lang="en-US" altLang="zh-CN" sz="2400" b="1" baseline="-25000" dirty="0">
                <a:solidFill>
                  <a:srgbClr val="00B050"/>
                </a:solidFill>
                <a:effectLst>
                  <a:outerShdw blurRad="38100" dist="38100" dir="2700000" algn="tl">
                    <a:srgbClr val="000000">
                      <a:alpha val="43137"/>
                    </a:srgbClr>
                  </a:outerShdw>
                </a:effectLst>
                <a:latin typeface="Times New Roman" pitchFamily="18" charset="0"/>
              </a:rPr>
              <a:t>2</a:t>
            </a:r>
            <a:r>
              <a:rPr lang="en-US" altLang="zh-CN" sz="2400" b="1" dirty="0">
                <a:solidFill>
                  <a:srgbClr val="00B050"/>
                </a:solidFill>
                <a:effectLst>
                  <a:outerShdw blurRad="38100" dist="38100" dir="2700000" algn="tl">
                    <a:srgbClr val="000000">
                      <a:alpha val="43137"/>
                    </a:srgbClr>
                  </a:outerShdw>
                </a:effectLst>
                <a:latin typeface="Times New Roman" pitchFamily="18" charset="0"/>
              </a:rPr>
              <a:t> …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i</a:t>
            </a:r>
            <a:r>
              <a:rPr lang="en-US" altLang="zh-CN" sz="2400" b="1" baseline="-25000" dirty="0">
                <a:solidFill>
                  <a:srgbClr val="00B050"/>
                </a:solidFill>
                <a:effectLst>
                  <a:outerShdw blurRad="38100" dist="38100" dir="2700000" algn="tl">
                    <a:srgbClr val="000000">
                      <a:alpha val="43137"/>
                    </a:srgbClr>
                  </a:outerShdw>
                </a:effectLst>
                <a:latin typeface="Times New Roman" pitchFamily="18" charset="0"/>
              </a:rPr>
              <a:t>j-1</a:t>
            </a:r>
            <a:r>
              <a:rPr lang="en-US" altLang="zh-CN" sz="2400" b="1" dirty="0">
                <a:solidFill>
                  <a:srgbClr val="00B050"/>
                </a:solidFill>
                <a:effectLst>
                  <a:outerShdw blurRad="38100" dist="38100" dir="2700000" algn="tl">
                    <a:srgbClr val="000000">
                      <a:alpha val="43137"/>
                    </a:srgbClr>
                  </a:outerShdw>
                </a:effectLst>
                <a:latin typeface="Times New Roman" pitchFamily="18" charset="0"/>
              </a:rPr>
              <a:t>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j</a:t>
            </a:r>
            <a:r>
              <a:rPr lang="en-US" altLang="zh-CN" sz="2400" b="1" dirty="0">
                <a:solidFill>
                  <a:srgbClr val="00B050"/>
                </a:solidFill>
                <a:effectLst>
                  <a:outerShdw blurRad="38100" dist="38100" dir="2700000" algn="tl">
                    <a:srgbClr val="000000">
                      <a:alpha val="43137"/>
                    </a:srgbClr>
                  </a:outerShdw>
                </a:effectLst>
                <a:latin typeface="Times New Roman" pitchFamily="18" charset="0"/>
              </a:rPr>
              <a:t>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i</a:t>
            </a:r>
            <a:r>
              <a:rPr lang="en-US" altLang="zh-CN" sz="2400" b="1" baseline="-25000" dirty="0">
                <a:solidFill>
                  <a:srgbClr val="00B050"/>
                </a:solidFill>
                <a:effectLst>
                  <a:outerShdw blurRad="38100" dist="38100" dir="2700000" algn="tl">
                    <a:srgbClr val="000000">
                      <a:alpha val="43137"/>
                    </a:srgbClr>
                  </a:outerShdw>
                </a:effectLst>
                <a:latin typeface="Times New Roman" pitchFamily="18" charset="0"/>
              </a:rPr>
              <a:t>j+1</a:t>
            </a:r>
            <a:r>
              <a:rPr lang="en-US" altLang="zh-CN" sz="2400" b="1" dirty="0">
                <a:solidFill>
                  <a:srgbClr val="00B050"/>
                </a:solidFill>
                <a:effectLst>
                  <a:outerShdw blurRad="38100" dist="38100" dir="2700000" algn="tl">
                    <a:srgbClr val="000000">
                      <a:alpha val="43137"/>
                    </a:srgbClr>
                  </a:outerShdw>
                </a:effectLst>
                <a:latin typeface="Times New Roman" pitchFamily="18" charset="0"/>
              </a:rPr>
              <a:t> …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i</a:t>
            </a:r>
            <a:r>
              <a:rPr lang="en-US" altLang="zh-CN" sz="2400" b="1" i="1" baseline="-25000" dirty="0">
                <a:solidFill>
                  <a:srgbClr val="00B050"/>
                </a:solidFill>
                <a:effectLst>
                  <a:outerShdw blurRad="38100" dist="38100" dir="2700000" algn="tl">
                    <a:srgbClr val="000000">
                      <a:alpha val="43137"/>
                    </a:srgbClr>
                  </a:outerShdw>
                </a:effectLst>
                <a:latin typeface="Times New Roman" pitchFamily="18" charset="0"/>
              </a:rPr>
              <a:t>n</a:t>
            </a:r>
            <a:endParaRPr lang="en-US" altLang="zh-CN" sz="2400" b="1" i="1" dirty="0">
              <a:solidFill>
                <a:srgbClr val="00B050"/>
              </a:solidFill>
              <a:effectLst>
                <a:outerShdw blurRad="38100" dist="38100" dir="2700000" algn="tl">
                  <a:srgbClr val="000000">
                    <a:alpha val="43137"/>
                  </a:srgbClr>
                </a:outerShdw>
              </a:effectLst>
              <a:latin typeface="Times New Roman" pitchFamily="18" charset="0"/>
            </a:endParaRPr>
          </a:p>
          <a:p>
            <a:pPr marL="0" indent="0">
              <a:lnSpc>
                <a:spcPct val="125000"/>
              </a:lnSpc>
              <a:spcBef>
                <a:spcPts val="600"/>
              </a:spcBef>
              <a:buNone/>
            </a:pPr>
            <a:r>
              <a:rPr lang="zh-CN" altLang="en-US" sz="2400" dirty="0">
                <a:latin typeface="Times New Roman" pitchFamily="18" charset="0"/>
              </a:rPr>
              <a:t>其中</a:t>
            </a:r>
            <a:r>
              <a:rPr lang="en-US" altLang="zh-CN" sz="2400" dirty="0">
                <a:latin typeface="Times New Roman" pitchFamily="18" charset="0"/>
              </a:rPr>
              <a:t> </a:t>
            </a:r>
            <a:r>
              <a:rPr lang="en-US" altLang="zh-CN" sz="2400" i="1" dirty="0">
                <a:latin typeface="Times New Roman" pitchFamily="18" charset="0"/>
              </a:rPr>
              <a:t>i</a:t>
            </a:r>
            <a:r>
              <a:rPr lang="en-US" altLang="zh-CN" sz="2400" baseline="-25000" dirty="0">
                <a:latin typeface="Times New Roman" pitchFamily="18" charset="0"/>
              </a:rPr>
              <a:t>1  </a:t>
            </a:r>
            <a:r>
              <a:rPr lang="en-US" altLang="zh-CN" sz="2400" i="1" dirty="0">
                <a:latin typeface="Times New Roman" pitchFamily="18" charset="0"/>
              </a:rPr>
              <a:t>i</a:t>
            </a:r>
            <a:r>
              <a:rPr lang="en-US" altLang="zh-CN" sz="2400" baseline="-25000" dirty="0">
                <a:latin typeface="Times New Roman" pitchFamily="18" charset="0"/>
              </a:rPr>
              <a:t>2</a:t>
            </a:r>
            <a:r>
              <a:rPr lang="en-US" altLang="zh-CN" sz="2400" dirty="0">
                <a:latin typeface="Times New Roman" pitchFamily="18" charset="0"/>
              </a:rPr>
              <a:t> … </a:t>
            </a:r>
            <a:r>
              <a:rPr lang="en-US" altLang="zh-CN" sz="2400" i="1" dirty="0">
                <a:latin typeface="Times New Roman" pitchFamily="18" charset="0"/>
              </a:rPr>
              <a:t>i</a:t>
            </a:r>
            <a:r>
              <a:rPr lang="en-US" altLang="zh-CN" sz="2400" baseline="-25000" dirty="0">
                <a:latin typeface="Times New Roman" pitchFamily="18" charset="0"/>
              </a:rPr>
              <a:t>j-1</a:t>
            </a:r>
            <a:r>
              <a:rPr lang="en-US" altLang="zh-CN" sz="2400" dirty="0">
                <a:latin typeface="Times New Roman" pitchFamily="18" charset="0"/>
              </a:rPr>
              <a:t> </a:t>
            </a:r>
            <a:r>
              <a:rPr lang="en-US" altLang="zh-CN" sz="2400" i="1" dirty="0">
                <a:latin typeface="Times New Roman" pitchFamily="18" charset="0"/>
              </a:rPr>
              <a:t>i</a:t>
            </a:r>
            <a:r>
              <a:rPr lang="en-US" altLang="zh-CN" sz="2400" baseline="-25000" dirty="0">
                <a:latin typeface="Times New Roman" pitchFamily="18" charset="0"/>
              </a:rPr>
              <a:t>j+1</a:t>
            </a:r>
            <a:r>
              <a:rPr lang="en-US" altLang="zh-CN" sz="2400" dirty="0">
                <a:latin typeface="Times New Roman" pitchFamily="18" charset="0"/>
              </a:rPr>
              <a:t> … </a:t>
            </a:r>
            <a:r>
              <a:rPr lang="en-US" altLang="zh-CN" sz="2400" i="1" dirty="0">
                <a:latin typeface="Times New Roman" pitchFamily="18" charset="0"/>
              </a:rPr>
              <a:t>i</a:t>
            </a:r>
            <a:r>
              <a:rPr lang="en-US" altLang="zh-CN" sz="2400" i="1" baseline="-25000" dirty="0">
                <a:latin typeface="Times New Roman" pitchFamily="18" charset="0"/>
              </a:rPr>
              <a:t>n</a:t>
            </a:r>
            <a:r>
              <a:rPr lang="zh-CN" altLang="en-US" sz="2400" dirty="0">
                <a:latin typeface="Times New Roman" pitchFamily="18" charset="0"/>
              </a:rPr>
              <a:t>是集合</a:t>
            </a:r>
            <a:r>
              <a:rPr lang="en-US" altLang="zh-CN" sz="2400" dirty="0">
                <a:latin typeface="Times New Roman" pitchFamily="18" charset="0"/>
              </a:rPr>
              <a:t>{1,2,…,j-1,j+1,…</a:t>
            </a:r>
            <a:r>
              <a:rPr lang="en-US" altLang="zh-CN" sz="2400" i="1" dirty="0">
                <a:latin typeface="Times New Roman" pitchFamily="18" charset="0"/>
              </a:rPr>
              <a:t>n</a:t>
            </a:r>
            <a:r>
              <a:rPr lang="en-US" altLang="zh-CN" sz="2400" dirty="0">
                <a:latin typeface="Times New Roman" pitchFamily="18" charset="0"/>
              </a:rPr>
              <a:t>}</a:t>
            </a:r>
            <a:r>
              <a:rPr lang="zh-CN" altLang="en-US" sz="2400" dirty="0">
                <a:latin typeface="Times New Roman" pitchFamily="18" charset="0"/>
              </a:rPr>
              <a:t>的一个</a:t>
            </a:r>
            <a:r>
              <a:rPr lang="en-US" altLang="zh-CN" sz="2400" dirty="0">
                <a:latin typeface="Times New Roman" pitchFamily="18" charset="0"/>
              </a:rPr>
              <a:t>(</a:t>
            </a:r>
            <a:r>
              <a:rPr lang="en-US" altLang="zh-CN" sz="2400" i="1" dirty="0">
                <a:latin typeface="Times New Roman" pitchFamily="18" charset="0"/>
              </a:rPr>
              <a:t>n</a:t>
            </a:r>
            <a:r>
              <a:rPr lang="en-US" altLang="zh-CN" sz="2400" dirty="0">
                <a:latin typeface="Times New Roman" pitchFamily="18" charset="0"/>
              </a:rPr>
              <a:t>-1) -</a:t>
            </a:r>
            <a:r>
              <a:rPr lang="zh-CN" altLang="en-US" sz="2400" dirty="0">
                <a:latin typeface="Times New Roman" pitchFamily="18" charset="0"/>
              </a:rPr>
              <a:t>排列。</a:t>
            </a:r>
            <a:endParaRPr lang="en-US" altLang="zh-CN" sz="2400" dirty="0">
              <a:latin typeface="Times New Roman" pitchFamily="18" charset="0"/>
            </a:endParaRPr>
          </a:p>
          <a:p>
            <a:pPr marL="0" indent="0">
              <a:lnSpc>
                <a:spcPct val="125000"/>
              </a:lnSpc>
              <a:spcBef>
                <a:spcPts val="600"/>
              </a:spcBef>
              <a:buNone/>
            </a:pPr>
            <a:r>
              <a:rPr lang="zh-CN" altLang="en-US" sz="2400" dirty="0">
                <a:latin typeface="Times New Roman" pitchFamily="18" charset="0"/>
              </a:rPr>
              <a:t>显然，这种排列有</a:t>
            </a:r>
            <a:r>
              <a:rPr lang="en-US" altLang="zh-CN" sz="2400" dirty="0">
                <a:latin typeface="Times New Roman" pitchFamily="18" charset="0"/>
              </a:rPr>
              <a:t>(</a:t>
            </a:r>
            <a:r>
              <a:rPr lang="en-US" altLang="zh-CN" sz="2400" i="1" dirty="0">
                <a:latin typeface="Times New Roman" pitchFamily="18" charset="0"/>
              </a:rPr>
              <a:t>n</a:t>
            </a:r>
            <a:r>
              <a:rPr lang="en-US" altLang="zh-CN" sz="2400" dirty="0">
                <a:latin typeface="Times New Roman" pitchFamily="18" charset="0"/>
              </a:rPr>
              <a:t>-1)!</a:t>
            </a:r>
            <a:r>
              <a:rPr lang="zh-CN" altLang="en-US" sz="2400" dirty="0">
                <a:latin typeface="Times New Roman" pitchFamily="18" charset="0"/>
              </a:rPr>
              <a:t>个。故此  </a:t>
            </a:r>
            <a:r>
              <a:rPr lang="en-US" altLang="zh-CN" sz="2400" dirty="0">
                <a:latin typeface="Times New Roman" pitchFamily="18" charset="0"/>
              </a:rPr>
              <a:t>|</a:t>
            </a:r>
            <a:r>
              <a:rPr lang="en-US" altLang="zh-CN" sz="2400" dirty="0" err="1">
                <a:latin typeface="Times New Roman" pitchFamily="18" charset="0"/>
              </a:rPr>
              <a:t>A</a:t>
            </a:r>
            <a:r>
              <a:rPr lang="en-US" altLang="zh-CN" sz="2400" i="1" baseline="-25000" dirty="0" err="1">
                <a:latin typeface="Times New Roman" pitchFamily="18" charset="0"/>
              </a:rPr>
              <a:t>j</a:t>
            </a:r>
            <a:r>
              <a:rPr lang="en-US" altLang="zh-CN" sz="2400" dirty="0">
                <a:latin typeface="Times New Roman" pitchFamily="18" charset="0"/>
              </a:rPr>
              <a:t>|=(</a:t>
            </a:r>
            <a:r>
              <a:rPr lang="en-US" altLang="zh-CN" sz="2400" i="1" dirty="0">
                <a:latin typeface="Times New Roman" pitchFamily="18" charset="0"/>
              </a:rPr>
              <a:t>n</a:t>
            </a:r>
            <a:r>
              <a:rPr lang="en-US" altLang="zh-CN" sz="2400" dirty="0">
                <a:latin typeface="Times New Roman" pitchFamily="18" charset="0"/>
              </a:rPr>
              <a:t>-1)!      </a:t>
            </a:r>
            <a:r>
              <a:rPr lang="en-US" altLang="zh-CN" sz="2400" i="1" dirty="0">
                <a:latin typeface="Times New Roman" pitchFamily="18" charset="0"/>
              </a:rPr>
              <a:t>j</a:t>
            </a:r>
            <a:r>
              <a:rPr lang="en-US" altLang="zh-CN" sz="2400" dirty="0">
                <a:latin typeface="Times New Roman" pitchFamily="18" charset="0"/>
              </a:rPr>
              <a:t>=1,2,..,</a:t>
            </a:r>
            <a:r>
              <a:rPr lang="en-US" altLang="zh-CN" sz="2400" i="1" dirty="0">
                <a:latin typeface="Times New Roman" pitchFamily="18" charset="0"/>
              </a:rPr>
              <a:t>n</a:t>
            </a:r>
          </a:p>
          <a:p>
            <a:pPr>
              <a:lnSpc>
                <a:spcPct val="125000"/>
              </a:lnSpc>
              <a:spcBef>
                <a:spcPts val="600"/>
              </a:spcBef>
              <a:buNone/>
            </a:pPr>
            <a:r>
              <a:rPr lang="zh-CN" altLang="en-US" sz="2400" dirty="0">
                <a:latin typeface="Arial" charset="0"/>
              </a:rPr>
              <a:t>又</a:t>
            </a:r>
            <a:r>
              <a:rPr lang="zh-CN" altLang="en-US" sz="2400" dirty="0">
                <a:latin typeface="Times New Roman" pitchFamily="18" charset="0"/>
              </a:rPr>
              <a:t>由于</a:t>
            </a:r>
            <a:r>
              <a:rPr lang="en-US" altLang="zh-CN" sz="2400" dirty="0" err="1">
                <a:latin typeface="Times New Roman" pitchFamily="18" charset="0"/>
              </a:rPr>
              <a:t>A</a:t>
            </a:r>
            <a:r>
              <a:rPr lang="en-US" altLang="zh-CN" sz="2400" i="1" baseline="-25000" dirty="0" err="1">
                <a:latin typeface="Times New Roman" pitchFamily="18" charset="0"/>
              </a:rPr>
              <a:t>k</a:t>
            </a:r>
            <a:r>
              <a:rPr lang="en-US" altLang="zh-CN" sz="2400" dirty="0">
                <a:latin typeface="Times New Roman" pitchFamily="18" charset="0"/>
              </a:rPr>
              <a:t>∩ </a:t>
            </a:r>
            <a:r>
              <a:rPr lang="en-US" altLang="zh-CN" sz="2400" dirty="0" err="1">
                <a:latin typeface="Times New Roman" pitchFamily="18" charset="0"/>
              </a:rPr>
              <a:t>A</a:t>
            </a:r>
            <a:r>
              <a:rPr lang="en-US" altLang="zh-CN" sz="2400" i="1" baseline="-25000" dirty="0" err="1">
                <a:latin typeface="Times New Roman" pitchFamily="18" charset="0"/>
              </a:rPr>
              <a:t>j</a:t>
            </a:r>
            <a:r>
              <a:rPr lang="zh-CN" altLang="en-US" sz="2400" dirty="0">
                <a:latin typeface="Times New Roman" pitchFamily="18" charset="0"/>
              </a:rPr>
              <a:t>中的每个排列均具有形式</a:t>
            </a:r>
          </a:p>
          <a:p>
            <a:pPr algn="ctr">
              <a:lnSpc>
                <a:spcPct val="125000"/>
              </a:lnSpc>
              <a:spcBef>
                <a:spcPts val="600"/>
              </a:spcBef>
              <a:buNone/>
            </a:pP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i</a:t>
            </a:r>
            <a:r>
              <a:rPr lang="en-US" altLang="zh-CN" sz="2400" b="1" baseline="-25000" dirty="0">
                <a:solidFill>
                  <a:srgbClr val="00B050"/>
                </a:solidFill>
                <a:effectLst>
                  <a:outerShdw blurRad="38100" dist="38100" dir="2700000" algn="tl">
                    <a:srgbClr val="000000">
                      <a:alpha val="43137"/>
                    </a:srgbClr>
                  </a:outerShdw>
                </a:effectLst>
                <a:latin typeface="Times New Roman" pitchFamily="18" charset="0"/>
              </a:rPr>
              <a:t>1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i</a:t>
            </a:r>
            <a:r>
              <a:rPr lang="en-US" altLang="zh-CN" sz="2400" b="1" baseline="-25000" dirty="0">
                <a:solidFill>
                  <a:srgbClr val="00B050"/>
                </a:solidFill>
                <a:effectLst>
                  <a:outerShdw blurRad="38100" dist="38100" dir="2700000" algn="tl">
                    <a:srgbClr val="000000">
                      <a:alpha val="43137"/>
                    </a:srgbClr>
                  </a:outerShdw>
                </a:effectLst>
                <a:latin typeface="Times New Roman" pitchFamily="18" charset="0"/>
              </a:rPr>
              <a:t>2</a:t>
            </a:r>
            <a:r>
              <a:rPr lang="en-US" altLang="zh-CN" sz="2400" b="1" dirty="0">
                <a:solidFill>
                  <a:srgbClr val="00B050"/>
                </a:solidFill>
                <a:effectLst>
                  <a:outerShdw blurRad="38100" dist="38100" dir="2700000" algn="tl">
                    <a:srgbClr val="000000">
                      <a:alpha val="43137"/>
                    </a:srgbClr>
                  </a:outerShdw>
                </a:effectLst>
                <a:latin typeface="Times New Roman" pitchFamily="18" charset="0"/>
              </a:rPr>
              <a:t>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i</a:t>
            </a:r>
            <a:r>
              <a:rPr lang="en-US" altLang="zh-CN" sz="2400" b="1" i="1" baseline="-25000" dirty="0">
                <a:solidFill>
                  <a:srgbClr val="00B050"/>
                </a:solidFill>
                <a:effectLst>
                  <a:outerShdw blurRad="38100" dist="38100" dir="2700000" algn="tl">
                    <a:srgbClr val="000000">
                      <a:alpha val="43137"/>
                    </a:srgbClr>
                  </a:outerShdw>
                </a:effectLst>
                <a:latin typeface="Times New Roman" pitchFamily="18" charset="0"/>
              </a:rPr>
              <a:t>k</a:t>
            </a:r>
            <a:r>
              <a:rPr lang="en-US" altLang="zh-CN" sz="2400" b="1" baseline="-25000" dirty="0">
                <a:solidFill>
                  <a:srgbClr val="00B050"/>
                </a:solidFill>
                <a:effectLst>
                  <a:outerShdw blurRad="38100" dist="38100" dir="2700000" algn="tl">
                    <a:srgbClr val="000000">
                      <a:alpha val="43137"/>
                    </a:srgbClr>
                  </a:outerShdw>
                </a:effectLst>
                <a:latin typeface="Times New Roman" pitchFamily="18" charset="0"/>
              </a:rPr>
              <a:t>-1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k </a:t>
            </a:r>
            <a:r>
              <a:rPr lang="en-US" altLang="zh-CN" sz="2400" b="1" dirty="0">
                <a:solidFill>
                  <a:srgbClr val="00B050"/>
                </a:solidFill>
                <a:effectLst>
                  <a:outerShdw blurRad="38100" dist="38100" dir="2700000" algn="tl">
                    <a:srgbClr val="000000">
                      <a:alpha val="43137"/>
                    </a:srgbClr>
                  </a:outerShdw>
                </a:effectLst>
                <a:latin typeface="Times New Roman" pitchFamily="18" charset="0"/>
              </a:rPr>
              <a:t>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i</a:t>
            </a:r>
            <a:r>
              <a:rPr lang="en-US" altLang="zh-CN" sz="2400" b="1" i="1" baseline="-25000" dirty="0">
                <a:solidFill>
                  <a:srgbClr val="00B050"/>
                </a:solidFill>
                <a:effectLst>
                  <a:outerShdw blurRad="38100" dist="38100" dir="2700000" algn="tl">
                    <a:srgbClr val="000000">
                      <a:alpha val="43137"/>
                    </a:srgbClr>
                  </a:outerShdw>
                </a:effectLst>
                <a:latin typeface="Times New Roman" pitchFamily="18" charset="0"/>
              </a:rPr>
              <a:t>k</a:t>
            </a:r>
            <a:r>
              <a:rPr lang="en-US" altLang="zh-CN" sz="2400" b="1" baseline="-25000" dirty="0">
                <a:solidFill>
                  <a:srgbClr val="00B050"/>
                </a:solidFill>
                <a:effectLst>
                  <a:outerShdw blurRad="38100" dist="38100" dir="2700000" algn="tl">
                    <a:srgbClr val="000000">
                      <a:alpha val="43137"/>
                    </a:srgbClr>
                  </a:outerShdw>
                </a:effectLst>
                <a:latin typeface="Times New Roman" pitchFamily="18" charset="0"/>
              </a:rPr>
              <a:t>+1</a:t>
            </a:r>
            <a:r>
              <a:rPr lang="en-US" altLang="zh-CN" sz="2400" b="1" dirty="0">
                <a:solidFill>
                  <a:srgbClr val="00B050"/>
                </a:solidFill>
                <a:effectLst>
                  <a:outerShdw blurRad="38100" dist="38100" dir="2700000" algn="tl">
                    <a:srgbClr val="000000">
                      <a:alpha val="43137"/>
                    </a:srgbClr>
                  </a:outerShdw>
                </a:effectLst>
                <a:latin typeface="Times New Roman" pitchFamily="18" charset="0"/>
              </a:rPr>
              <a:t>…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i</a:t>
            </a:r>
            <a:r>
              <a:rPr lang="en-US" altLang="zh-CN" sz="2400" b="1" i="1" baseline="-25000" dirty="0">
                <a:solidFill>
                  <a:srgbClr val="00B050"/>
                </a:solidFill>
                <a:effectLst>
                  <a:outerShdw blurRad="38100" dist="38100" dir="2700000" algn="tl">
                    <a:srgbClr val="000000">
                      <a:alpha val="43137"/>
                    </a:srgbClr>
                  </a:outerShdw>
                </a:effectLst>
                <a:latin typeface="Times New Roman" pitchFamily="18" charset="0"/>
              </a:rPr>
              <a:t>j</a:t>
            </a:r>
            <a:r>
              <a:rPr lang="en-US" altLang="zh-CN" sz="2400" b="1" baseline="-25000" dirty="0">
                <a:solidFill>
                  <a:srgbClr val="00B050"/>
                </a:solidFill>
                <a:effectLst>
                  <a:outerShdw blurRad="38100" dist="38100" dir="2700000" algn="tl">
                    <a:srgbClr val="000000">
                      <a:alpha val="43137"/>
                    </a:srgbClr>
                  </a:outerShdw>
                </a:effectLst>
                <a:latin typeface="Times New Roman" pitchFamily="18" charset="0"/>
              </a:rPr>
              <a:t>-1</a:t>
            </a:r>
            <a:r>
              <a:rPr lang="en-US" altLang="zh-CN" sz="2400" b="1" dirty="0">
                <a:solidFill>
                  <a:srgbClr val="00B050"/>
                </a:solidFill>
                <a:effectLst>
                  <a:outerShdw blurRad="38100" dist="38100" dir="2700000" algn="tl">
                    <a:srgbClr val="000000">
                      <a:alpha val="43137"/>
                    </a:srgbClr>
                  </a:outerShdw>
                </a:effectLst>
                <a:latin typeface="Times New Roman" pitchFamily="18" charset="0"/>
              </a:rPr>
              <a:t>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j  i</a:t>
            </a:r>
            <a:r>
              <a:rPr lang="en-US" altLang="zh-CN" sz="2400" b="1" i="1" baseline="-25000" dirty="0">
                <a:solidFill>
                  <a:srgbClr val="00B050"/>
                </a:solidFill>
                <a:effectLst>
                  <a:outerShdw blurRad="38100" dist="38100" dir="2700000" algn="tl">
                    <a:srgbClr val="000000">
                      <a:alpha val="43137"/>
                    </a:srgbClr>
                  </a:outerShdw>
                </a:effectLst>
                <a:latin typeface="Times New Roman" pitchFamily="18" charset="0"/>
              </a:rPr>
              <a:t>j</a:t>
            </a:r>
            <a:r>
              <a:rPr lang="en-US" altLang="zh-CN" sz="2400" b="1" baseline="-25000" dirty="0">
                <a:solidFill>
                  <a:srgbClr val="00B050"/>
                </a:solidFill>
                <a:effectLst>
                  <a:outerShdw blurRad="38100" dist="38100" dir="2700000" algn="tl">
                    <a:srgbClr val="000000">
                      <a:alpha val="43137"/>
                    </a:srgbClr>
                  </a:outerShdw>
                </a:effectLst>
                <a:latin typeface="Times New Roman" pitchFamily="18" charset="0"/>
              </a:rPr>
              <a:t>+1</a:t>
            </a:r>
            <a:r>
              <a:rPr lang="en-US" altLang="zh-CN" sz="2400" b="1" dirty="0">
                <a:solidFill>
                  <a:srgbClr val="00B050"/>
                </a:solidFill>
                <a:effectLst>
                  <a:outerShdw blurRad="38100" dist="38100" dir="2700000" algn="tl">
                    <a:srgbClr val="000000">
                      <a:alpha val="43137"/>
                    </a:srgbClr>
                  </a:outerShdw>
                </a:effectLst>
                <a:latin typeface="Times New Roman" pitchFamily="18" charset="0"/>
              </a:rPr>
              <a:t> …</a:t>
            </a:r>
            <a:r>
              <a:rPr lang="en-US" altLang="zh-CN" sz="2400" b="1" i="1" dirty="0">
                <a:solidFill>
                  <a:srgbClr val="00B050"/>
                </a:solidFill>
                <a:effectLst>
                  <a:outerShdw blurRad="38100" dist="38100" dir="2700000" algn="tl">
                    <a:srgbClr val="000000">
                      <a:alpha val="43137"/>
                    </a:srgbClr>
                  </a:outerShdw>
                </a:effectLst>
                <a:latin typeface="Times New Roman" pitchFamily="18" charset="0"/>
              </a:rPr>
              <a:t>i</a:t>
            </a:r>
            <a:r>
              <a:rPr lang="en-US" altLang="zh-CN" sz="2400" b="1" i="1" baseline="-25000" dirty="0">
                <a:solidFill>
                  <a:srgbClr val="00B050"/>
                </a:solidFill>
                <a:effectLst>
                  <a:outerShdw blurRad="38100" dist="38100" dir="2700000" algn="tl">
                    <a:srgbClr val="000000">
                      <a:alpha val="43137"/>
                    </a:srgbClr>
                  </a:outerShdw>
                </a:effectLst>
                <a:latin typeface="Times New Roman" pitchFamily="18" charset="0"/>
              </a:rPr>
              <a:t>n</a:t>
            </a:r>
          </a:p>
          <a:p>
            <a:pPr marL="0" indent="0">
              <a:lnSpc>
                <a:spcPct val="125000"/>
              </a:lnSpc>
              <a:spcBef>
                <a:spcPts val="600"/>
              </a:spcBef>
              <a:buNone/>
            </a:pPr>
            <a:r>
              <a:rPr lang="zh-CN" altLang="en-US" sz="2400" dirty="0">
                <a:latin typeface="Times New Roman" pitchFamily="18" charset="0"/>
              </a:rPr>
              <a:t>其中 </a:t>
            </a:r>
            <a:r>
              <a:rPr lang="en-US" altLang="zh-CN" sz="2400" i="1" dirty="0">
                <a:latin typeface="Times New Roman" pitchFamily="18" charset="0"/>
              </a:rPr>
              <a:t>i</a:t>
            </a:r>
            <a:r>
              <a:rPr lang="en-US" altLang="zh-CN" sz="2400" baseline="-25000" dirty="0">
                <a:latin typeface="Times New Roman" pitchFamily="18" charset="0"/>
              </a:rPr>
              <a:t>1  </a:t>
            </a:r>
            <a:r>
              <a:rPr lang="en-US" altLang="zh-CN" sz="2400" i="1" dirty="0">
                <a:latin typeface="Times New Roman" pitchFamily="18" charset="0"/>
              </a:rPr>
              <a:t>i</a:t>
            </a:r>
            <a:r>
              <a:rPr lang="en-US" altLang="zh-CN" sz="2400" baseline="-25000" dirty="0">
                <a:latin typeface="Times New Roman" pitchFamily="18" charset="0"/>
              </a:rPr>
              <a:t>2</a:t>
            </a:r>
            <a:r>
              <a:rPr lang="en-US" altLang="zh-CN" sz="2400" dirty="0">
                <a:latin typeface="Times New Roman" pitchFamily="18" charset="0"/>
              </a:rPr>
              <a:t> …</a:t>
            </a:r>
            <a:r>
              <a:rPr lang="en-US" altLang="zh-CN" sz="2400" i="1" dirty="0">
                <a:latin typeface="Times New Roman" pitchFamily="18" charset="0"/>
              </a:rPr>
              <a:t>i</a:t>
            </a:r>
            <a:r>
              <a:rPr lang="en-US" altLang="zh-CN" sz="2400" i="1" baseline="-25000" dirty="0">
                <a:latin typeface="Times New Roman" pitchFamily="18" charset="0"/>
              </a:rPr>
              <a:t>k</a:t>
            </a:r>
            <a:r>
              <a:rPr lang="en-US" altLang="zh-CN" sz="2400" baseline="-25000" dirty="0">
                <a:latin typeface="Times New Roman" pitchFamily="18" charset="0"/>
              </a:rPr>
              <a:t>-1 </a:t>
            </a:r>
            <a:r>
              <a:rPr lang="en-US" altLang="zh-CN" sz="2400" i="1" dirty="0">
                <a:latin typeface="Times New Roman" pitchFamily="18" charset="0"/>
              </a:rPr>
              <a:t>i</a:t>
            </a:r>
            <a:r>
              <a:rPr lang="en-US" altLang="zh-CN" sz="2400" i="1" baseline="-25000" dirty="0">
                <a:latin typeface="Times New Roman" pitchFamily="18" charset="0"/>
              </a:rPr>
              <a:t>k</a:t>
            </a:r>
            <a:r>
              <a:rPr lang="en-US" altLang="zh-CN" sz="2400" baseline="-25000" dirty="0">
                <a:latin typeface="Times New Roman" pitchFamily="18" charset="0"/>
              </a:rPr>
              <a:t>+1</a:t>
            </a:r>
            <a:r>
              <a:rPr lang="en-US" altLang="zh-CN" sz="2400" dirty="0">
                <a:latin typeface="Times New Roman" pitchFamily="18" charset="0"/>
              </a:rPr>
              <a:t>… </a:t>
            </a:r>
            <a:r>
              <a:rPr lang="en-US" altLang="zh-CN" sz="2400" i="1" dirty="0">
                <a:latin typeface="Times New Roman" pitchFamily="18" charset="0"/>
              </a:rPr>
              <a:t>i</a:t>
            </a:r>
            <a:r>
              <a:rPr lang="en-US" altLang="zh-CN" sz="2400" i="1" baseline="-25000" dirty="0">
                <a:latin typeface="Times New Roman" pitchFamily="18" charset="0"/>
              </a:rPr>
              <a:t>j</a:t>
            </a:r>
            <a:r>
              <a:rPr lang="en-US" altLang="zh-CN" sz="2400" baseline="-25000" dirty="0">
                <a:latin typeface="Times New Roman" pitchFamily="18" charset="0"/>
              </a:rPr>
              <a:t>-1</a:t>
            </a:r>
            <a:r>
              <a:rPr lang="en-US" altLang="zh-CN" sz="2400" dirty="0">
                <a:latin typeface="Times New Roman" pitchFamily="18" charset="0"/>
              </a:rPr>
              <a:t> </a:t>
            </a:r>
            <a:r>
              <a:rPr lang="en-US" altLang="zh-CN" sz="2400" i="1" dirty="0">
                <a:latin typeface="Times New Roman" pitchFamily="18" charset="0"/>
              </a:rPr>
              <a:t>i</a:t>
            </a:r>
            <a:r>
              <a:rPr lang="en-US" altLang="zh-CN" sz="2400" i="1" baseline="-25000" dirty="0">
                <a:latin typeface="Times New Roman" pitchFamily="18" charset="0"/>
              </a:rPr>
              <a:t>j</a:t>
            </a:r>
            <a:r>
              <a:rPr lang="en-US" altLang="zh-CN" sz="2400" baseline="-25000" dirty="0">
                <a:latin typeface="Times New Roman" pitchFamily="18" charset="0"/>
              </a:rPr>
              <a:t>+1</a:t>
            </a:r>
            <a:r>
              <a:rPr lang="en-US" altLang="zh-CN" sz="2400" dirty="0">
                <a:latin typeface="Times New Roman" pitchFamily="18" charset="0"/>
              </a:rPr>
              <a:t> …</a:t>
            </a:r>
            <a:r>
              <a:rPr lang="en-US" altLang="zh-CN" sz="2400" i="1" dirty="0">
                <a:latin typeface="Times New Roman" pitchFamily="18" charset="0"/>
              </a:rPr>
              <a:t>i</a:t>
            </a:r>
            <a:r>
              <a:rPr lang="en-US" altLang="zh-CN" sz="2400" i="1" baseline="-25000" dirty="0">
                <a:latin typeface="Times New Roman" pitchFamily="18" charset="0"/>
              </a:rPr>
              <a:t>n</a:t>
            </a:r>
            <a:r>
              <a:rPr lang="zh-CN" altLang="en-US" sz="2400" dirty="0">
                <a:latin typeface="Times New Roman" pitchFamily="18" charset="0"/>
              </a:rPr>
              <a:t>是集合 </a:t>
            </a:r>
            <a:r>
              <a:rPr lang="en-US" altLang="zh-CN" sz="2400" dirty="0">
                <a:latin typeface="Times New Roman" pitchFamily="18" charset="0"/>
              </a:rPr>
              <a:t>{1,2,…,</a:t>
            </a:r>
            <a:r>
              <a:rPr lang="en-US" altLang="zh-CN" sz="2400" i="1" dirty="0">
                <a:latin typeface="Times New Roman" pitchFamily="18" charset="0"/>
              </a:rPr>
              <a:t>k</a:t>
            </a:r>
            <a:r>
              <a:rPr lang="en-US" altLang="zh-CN" sz="2400" dirty="0">
                <a:latin typeface="Times New Roman" pitchFamily="18" charset="0"/>
              </a:rPr>
              <a:t>-1,</a:t>
            </a:r>
            <a:r>
              <a:rPr lang="en-US" altLang="zh-CN" sz="2400" i="1" dirty="0">
                <a:latin typeface="Times New Roman" pitchFamily="18" charset="0"/>
              </a:rPr>
              <a:t>k</a:t>
            </a:r>
            <a:r>
              <a:rPr lang="en-US" altLang="zh-CN" sz="2400" dirty="0">
                <a:latin typeface="Times New Roman" pitchFamily="18" charset="0"/>
              </a:rPr>
              <a:t>+1,…</a:t>
            </a:r>
            <a:r>
              <a:rPr lang="en-US" altLang="zh-CN" sz="2400" i="1" dirty="0">
                <a:latin typeface="Times New Roman" pitchFamily="18" charset="0"/>
              </a:rPr>
              <a:t>j</a:t>
            </a:r>
            <a:r>
              <a:rPr lang="en-US" altLang="zh-CN" sz="2400" dirty="0">
                <a:latin typeface="Times New Roman" pitchFamily="18" charset="0"/>
              </a:rPr>
              <a:t>-1,</a:t>
            </a:r>
            <a:r>
              <a:rPr lang="en-US" altLang="zh-CN" sz="2400" i="1" dirty="0">
                <a:latin typeface="Times New Roman" pitchFamily="18" charset="0"/>
              </a:rPr>
              <a:t>j</a:t>
            </a:r>
            <a:r>
              <a:rPr lang="en-US" altLang="zh-CN" sz="2400" dirty="0">
                <a:latin typeface="Times New Roman" pitchFamily="18" charset="0"/>
              </a:rPr>
              <a:t>+1,…,</a:t>
            </a:r>
            <a:r>
              <a:rPr lang="en-US" altLang="zh-CN" sz="2400" i="1" dirty="0">
                <a:latin typeface="Times New Roman" pitchFamily="18" charset="0"/>
              </a:rPr>
              <a:t>n</a:t>
            </a:r>
            <a:r>
              <a:rPr lang="en-US" altLang="zh-CN" sz="2400" dirty="0">
                <a:latin typeface="Times New Roman" pitchFamily="18" charset="0"/>
              </a:rPr>
              <a:t>} </a:t>
            </a:r>
            <a:r>
              <a:rPr lang="zh-CN" altLang="en-US" sz="2400" dirty="0">
                <a:latin typeface="Times New Roman" pitchFamily="18" charset="0"/>
              </a:rPr>
              <a:t>的一个</a:t>
            </a:r>
            <a:r>
              <a:rPr lang="en-US" altLang="zh-CN" sz="2400" dirty="0">
                <a:latin typeface="Times New Roman" pitchFamily="18" charset="0"/>
              </a:rPr>
              <a:t>(</a:t>
            </a:r>
            <a:r>
              <a:rPr lang="en-US" altLang="zh-CN" sz="2400" i="1" dirty="0">
                <a:latin typeface="Times New Roman" pitchFamily="18" charset="0"/>
              </a:rPr>
              <a:t>n</a:t>
            </a:r>
            <a:r>
              <a:rPr lang="en-US" altLang="zh-CN" sz="2400" dirty="0">
                <a:latin typeface="Times New Roman" pitchFamily="18" charset="0"/>
              </a:rPr>
              <a:t>-2)-</a:t>
            </a:r>
            <a:r>
              <a:rPr lang="zh-CN" altLang="en-US" sz="2400" dirty="0">
                <a:latin typeface="Times New Roman" pitchFamily="18" charset="0"/>
              </a:rPr>
              <a:t>排列，显然，这种排列有</a:t>
            </a:r>
            <a:r>
              <a:rPr lang="en-US" altLang="zh-CN" sz="2400" dirty="0">
                <a:latin typeface="Times New Roman" pitchFamily="18" charset="0"/>
              </a:rPr>
              <a:t>(</a:t>
            </a:r>
            <a:r>
              <a:rPr lang="en-US" altLang="zh-CN" sz="2400" i="1" dirty="0">
                <a:latin typeface="Times New Roman" pitchFamily="18" charset="0"/>
              </a:rPr>
              <a:t>n</a:t>
            </a:r>
            <a:r>
              <a:rPr lang="en-US" altLang="zh-CN" sz="2400" dirty="0">
                <a:latin typeface="Times New Roman" pitchFamily="18" charset="0"/>
              </a:rPr>
              <a:t>-2)!</a:t>
            </a:r>
            <a:r>
              <a:rPr lang="zh-CN" altLang="en-US" sz="2400" dirty="0">
                <a:latin typeface="Times New Roman" pitchFamily="18" charset="0"/>
              </a:rPr>
              <a:t>个，故此</a:t>
            </a:r>
            <a:r>
              <a:rPr lang="en-US" altLang="zh-CN" sz="2400" dirty="0">
                <a:latin typeface="Times New Roman" pitchFamily="18" charset="0"/>
              </a:rPr>
              <a:t>| </a:t>
            </a:r>
            <a:r>
              <a:rPr lang="en-US" altLang="zh-CN" sz="2400" dirty="0" err="1">
                <a:latin typeface="Times New Roman" pitchFamily="18" charset="0"/>
              </a:rPr>
              <a:t>A</a:t>
            </a:r>
            <a:r>
              <a:rPr lang="en-US" altLang="zh-CN" sz="2400" i="1" baseline="-25000" dirty="0" err="1">
                <a:latin typeface="Times New Roman" pitchFamily="18" charset="0"/>
              </a:rPr>
              <a:t>k</a:t>
            </a:r>
            <a:r>
              <a:rPr lang="en-US" altLang="zh-CN" sz="2400" dirty="0" err="1">
                <a:latin typeface="Times New Roman" pitchFamily="18" charset="0"/>
              </a:rPr>
              <a:t>∩A</a:t>
            </a:r>
            <a:r>
              <a:rPr lang="en-US" altLang="zh-CN" sz="2400" i="1" baseline="-25000" dirty="0" err="1">
                <a:latin typeface="Times New Roman" pitchFamily="18" charset="0"/>
              </a:rPr>
              <a:t>j</a:t>
            </a:r>
            <a:r>
              <a:rPr lang="en-US" altLang="zh-CN" sz="2400" dirty="0">
                <a:latin typeface="Times New Roman" pitchFamily="18" charset="0"/>
              </a:rPr>
              <a:t> | = (</a:t>
            </a:r>
            <a:r>
              <a:rPr lang="en-US" altLang="zh-CN" sz="2400" i="1" dirty="0">
                <a:latin typeface="Times New Roman" pitchFamily="18" charset="0"/>
              </a:rPr>
              <a:t>n</a:t>
            </a:r>
            <a:r>
              <a:rPr lang="en-US" altLang="zh-CN" sz="2400" dirty="0">
                <a:latin typeface="Times New Roman" pitchFamily="18" charset="0"/>
              </a:rPr>
              <a:t>-2)!         1 ≤ </a:t>
            </a:r>
            <a:r>
              <a:rPr lang="en-US" altLang="zh-CN" sz="2400" i="1" dirty="0">
                <a:latin typeface="Times New Roman" pitchFamily="18" charset="0"/>
              </a:rPr>
              <a:t>k</a:t>
            </a:r>
            <a:r>
              <a:rPr lang="en-US" altLang="zh-CN" sz="2400" dirty="0">
                <a:latin typeface="Times New Roman" pitchFamily="18" charset="0"/>
              </a:rPr>
              <a:t>&lt;</a:t>
            </a:r>
            <a:r>
              <a:rPr lang="en-US" altLang="zh-CN" sz="2400" i="1" dirty="0">
                <a:latin typeface="Times New Roman" pitchFamily="18" charset="0"/>
              </a:rPr>
              <a:t>j</a:t>
            </a:r>
            <a:r>
              <a:rPr lang="en-US" altLang="zh-CN" sz="2400" dirty="0">
                <a:latin typeface="Times New Roman" pitchFamily="18" charset="0"/>
              </a:rPr>
              <a:t> ≤</a:t>
            </a:r>
            <a:r>
              <a:rPr lang="en-US" altLang="zh-CN" sz="2400" i="1" dirty="0">
                <a:latin typeface="Times New Roman" pitchFamily="18" charset="0"/>
              </a:rPr>
              <a:t>n</a:t>
            </a:r>
          </a:p>
          <a:p>
            <a:pPr>
              <a:lnSpc>
                <a:spcPct val="125000"/>
              </a:lnSpc>
              <a:spcBef>
                <a:spcPts val="600"/>
              </a:spcBef>
              <a:buNone/>
            </a:pPr>
            <a:endParaRPr lang="en-US" altLang="zh-CN" sz="2400" i="1" baseline="-25000" dirty="0">
              <a:latin typeface="Times New Roman" pitchFamily="18" charset="0"/>
            </a:endParaRPr>
          </a:p>
          <a:p>
            <a:pPr>
              <a:lnSpc>
                <a:spcPct val="125000"/>
              </a:lnSpc>
              <a:spcBef>
                <a:spcPts val="600"/>
              </a:spcBef>
              <a:buNone/>
            </a:pPr>
            <a:endParaRPr lang="en-US" altLang="zh-CN"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strips(downLeft)">
                                      <p:cBhvr>
                                        <p:cTn id="7" dur="500"/>
                                        <p:tgtEl>
                                          <p:spTgt spid="68611">
                                            <p:txEl>
                                              <p:pRg st="0" end="0"/>
                                            </p:txEl>
                                          </p:spTgt>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animEffect transition="in" filter="strips(downLeft)">
                                      <p:cBhvr>
                                        <p:cTn id="11" dur="500"/>
                                        <p:tgtEl>
                                          <p:spTgt spid="6861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68611">
                                            <p:txEl>
                                              <p:pRg st="2" end="2"/>
                                            </p:txEl>
                                          </p:spTgt>
                                        </p:tgtEl>
                                        <p:attrNameLst>
                                          <p:attrName>style.visibility</p:attrName>
                                        </p:attrNameLst>
                                      </p:cBhvr>
                                      <p:to>
                                        <p:strVal val="visible"/>
                                      </p:to>
                                    </p:set>
                                    <p:animEffect transition="in" filter="strips(downLeft)">
                                      <p:cBhvr>
                                        <p:cTn id="16" dur="500"/>
                                        <p:tgtEl>
                                          <p:spTgt spid="686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68611">
                                            <p:txEl>
                                              <p:pRg st="3" end="3"/>
                                            </p:txEl>
                                          </p:spTgt>
                                        </p:tgtEl>
                                        <p:attrNameLst>
                                          <p:attrName>style.visibility</p:attrName>
                                        </p:attrNameLst>
                                      </p:cBhvr>
                                      <p:to>
                                        <p:strVal val="visible"/>
                                      </p:to>
                                    </p:set>
                                    <p:animEffect transition="in" filter="strips(downLeft)">
                                      <p:cBhvr>
                                        <p:cTn id="21" dur="500"/>
                                        <p:tgtEl>
                                          <p:spTgt spid="68611">
                                            <p:txEl>
                                              <p:pRg st="3" end="3"/>
                                            </p:txEl>
                                          </p:spTgt>
                                        </p:tgtEl>
                                      </p:cBhvr>
                                    </p:animEffect>
                                  </p:childTnLst>
                                </p:cTn>
                              </p:par>
                            </p:childTnLst>
                          </p:cTn>
                        </p:par>
                        <p:par>
                          <p:cTn id="22" fill="hold">
                            <p:stCondLst>
                              <p:cond delay="500"/>
                            </p:stCondLst>
                            <p:childTnLst>
                              <p:par>
                                <p:cTn id="23" presetID="18" presetClass="entr" presetSubtype="12" fill="hold" nodeType="afterEffect">
                                  <p:stCondLst>
                                    <p:cond delay="0"/>
                                  </p:stCondLst>
                                  <p:childTnLst>
                                    <p:set>
                                      <p:cBhvr>
                                        <p:cTn id="24" dur="1" fill="hold">
                                          <p:stCondLst>
                                            <p:cond delay="0"/>
                                          </p:stCondLst>
                                        </p:cTn>
                                        <p:tgtEl>
                                          <p:spTgt spid="68611">
                                            <p:txEl>
                                              <p:pRg st="4" end="4"/>
                                            </p:txEl>
                                          </p:spTgt>
                                        </p:tgtEl>
                                        <p:attrNameLst>
                                          <p:attrName>style.visibility</p:attrName>
                                        </p:attrNameLst>
                                      </p:cBhvr>
                                      <p:to>
                                        <p:strVal val="visible"/>
                                      </p:to>
                                    </p:set>
                                    <p:animEffect transition="in" filter="strips(downLeft)">
                                      <p:cBhvr>
                                        <p:cTn id="25" dur="500"/>
                                        <p:tgtEl>
                                          <p:spTgt spid="68611">
                                            <p:txEl>
                                              <p:pRg st="4" end="4"/>
                                            </p:txEl>
                                          </p:spTgt>
                                        </p:tgtEl>
                                      </p:cBhvr>
                                    </p:animEffect>
                                  </p:childTnLst>
                                </p:cTn>
                              </p:par>
                            </p:childTnLst>
                          </p:cTn>
                        </p:par>
                        <p:par>
                          <p:cTn id="26" fill="hold">
                            <p:stCondLst>
                              <p:cond delay="1000"/>
                            </p:stCondLst>
                            <p:childTnLst>
                              <p:par>
                                <p:cTn id="27" presetID="18" presetClass="entr" presetSubtype="12" fill="hold" nodeType="afterEffect">
                                  <p:stCondLst>
                                    <p:cond delay="0"/>
                                  </p:stCondLst>
                                  <p:childTnLst>
                                    <p:set>
                                      <p:cBhvr>
                                        <p:cTn id="28" dur="1" fill="hold">
                                          <p:stCondLst>
                                            <p:cond delay="0"/>
                                          </p:stCondLst>
                                        </p:cTn>
                                        <p:tgtEl>
                                          <p:spTgt spid="68611">
                                            <p:txEl>
                                              <p:pRg st="5" end="5"/>
                                            </p:txEl>
                                          </p:spTgt>
                                        </p:tgtEl>
                                        <p:attrNameLst>
                                          <p:attrName>style.visibility</p:attrName>
                                        </p:attrNameLst>
                                      </p:cBhvr>
                                      <p:to>
                                        <p:strVal val="visible"/>
                                      </p:to>
                                    </p:set>
                                    <p:animEffect transition="in" filter="strips(downLeft)">
                                      <p:cBhvr>
                                        <p:cTn id="29" dur="500"/>
                                        <p:tgtEl>
                                          <p:spTgt spid="6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983432" y="1600200"/>
            <a:ext cx="10301336" cy="5029200"/>
          </a:xfrm>
        </p:spPr>
        <p:txBody>
          <a:bodyPr/>
          <a:lstStyle/>
          <a:p>
            <a:pPr>
              <a:lnSpc>
                <a:spcPct val="125000"/>
              </a:lnSpc>
              <a:spcBef>
                <a:spcPts val="1200"/>
              </a:spcBef>
              <a:buNone/>
            </a:pPr>
            <a:r>
              <a:rPr lang="zh-CN" altLang="en-US" sz="2400" dirty="0">
                <a:latin typeface="Times New Roman" pitchFamily="18" charset="0"/>
              </a:rPr>
              <a:t>一般来说，对于</a:t>
            </a:r>
            <a:r>
              <a:rPr lang="en-US" altLang="zh-CN" sz="2400" dirty="0">
                <a:latin typeface="Times New Roman" pitchFamily="18" charset="0"/>
              </a:rPr>
              <a:t>{1,2,…,</a:t>
            </a:r>
            <a:r>
              <a:rPr lang="en-US" altLang="zh-CN" sz="2400" i="1" dirty="0">
                <a:latin typeface="Times New Roman" pitchFamily="18" charset="0"/>
              </a:rPr>
              <a:t>n</a:t>
            </a:r>
            <a:r>
              <a:rPr lang="en-US" altLang="zh-CN" sz="2400" dirty="0">
                <a:latin typeface="Times New Roman" pitchFamily="18" charset="0"/>
              </a:rPr>
              <a:t>}</a:t>
            </a:r>
            <a:r>
              <a:rPr lang="zh-CN" altLang="en-US" sz="2400" dirty="0">
                <a:latin typeface="Times New Roman" pitchFamily="18" charset="0"/>
              </a:rPr>
              <a:t>的任意</a:t>
            </a:r>
            <a:r>
              <a:rPr lang="en-US" altLang="zh-CN" sz="2400" i="1" dirty="0">
                <a:latin typeface="Times New Roman" pitchFamily="18" charset="0"/>
              </a:rPr>
              <a:t>k</a:t>
            </a:r>
            <a:r>
              <a:rPr lang="en-US" altLang="zh-CN" sz="2400" dirty="0">
                <a:latin typeface="Times New Roman" pitchFamily="18" charset="0"/>
              </a:rPr>
              <a:t>-</a:t>
            </a:r>
            <a:r>
              <a:rPr lang="zh-CN" altLang="en-US" sz="2400" dirty="0">
                <a:latin typeface="Times New Roman" pitchFamily="18" charset="0"/>
              </a:rPr>
              <a:t>组合</a:t>
            </a:r>
            <a:r>
              <a:rPr lang="en-US" altLang="zh-CN" sz="2400" dirty="0">
                <a:latin typeface="Times New Roman" pitchFamily="18" charset="0"/>
              </a:rPr>
              <a:t>{</a:t>
            </a:r>
            <a:r>
              <a:rPr lang="en-US" altLang="zh-CN" sz="2400" i="1" dirty="0">
                <a:latin typeface="Times New Roman" pitchFamily="18" charset="0"/>
              </a:rPr>
              <a:t>i</a:t>
            </a:r>
            <a:r>
              <a:rPr lang="en-US" altLang="zh-CN" sz="2400" baseline="-25000" dirty="0">
                <a:latin typeface="Times New Roman" pitchFamily="18" charset="0"/>
              </a:rPr>
              <a:t>1</a:t>
            </a:r>
            <a:r>
              <a:rPr lang="en-US" altLang="zh-CN" sz="2400" dirty="0">
                <a:latin typeface="Times New Roman" pitchFamily="18" charset="0"/>
              </a:rPr>
              <a:t>, </a:t>
            </a:r>
            <a:r>
              <a:rPr lang="en-US" altLang="zh-CN" sz="2400" i="1" dirty="0">
                <a:latin typeface="Times New Roman" pitchFamily="18" charset="0"/>
              </a:rPr>
              <a:t>i</a:t>
            </a:r>
            <a:r>
              <a:rPr lang="en-US" altLang="zh-CN" sz="2400" baseline="-25000" dirty="0">
                <a:latin typeface="Times New Roman" pitchFamily="18" charset="0"/>
              </a:rPr>
              <a:t>2 </a:t>
            </a:r>
            <a:r>
              <a:rPr lang="en-US" altLang="zh-CN" sz="2400" dirty="0">
                <a:latin typeface="Times New Roman" pitchFamily="18" charset="0"/>
              </a:rPr>
              <a:t>,… ,</a:t>
            </a:r>
            <a:r>
              <a:rPr lang="en-US" altLang="zh-CN" sz="2400" i="1" dirty="0">
                <a:latin typeface="Times New Roman" pitchFamily="18" charset="0"/>
              </a:rPr>
              <a:t> </a:t>
            </a:r>
            <a:r>
              <a:rPr lang="en-US" altLang="zh-CN" sz="2400" i="1" dirty="0" err="1">
                <a:latin typeface="Times New Roman" pitchFamily="18" charset="0"/>
              </a:rPr>
              <a:t>i</a:t>
            </a:r>
            <a:r>
              <a:rPr lang="en-US" altLang="zh-CN" sz="2400" i="1" baseline="-25000" dirty="0" err="1">
                <a:latin typeface="Times New Roman" pitchFamily="18" charset="0"/>
              </a:rPr>
              <a:t>k</a:t>
            </a:r>
            <a:r>
              <a:rPr lang="en-US" altLang="zh-CN" sz="2400" dirty="0">
                <a:latin typeface="Times New Roman" pitchFamily="18" charset="0"/>
              </a:rPr>
              <a:t>}</a:t>
            </a:r>
            <a:r>
              <a:rPr lang="zh-CN" altLang="en-US" sz="2400" dirty="0">
                <a:latin typeface="Times New Roman" pitchFamily="18" charset="0"/>
              </a:rPr>
              <a:t>有：</a:t>
            </a:r>
          </a:p>
          <a:p>
            <a:pPr>
              <a:lnSpc>
                <a:spcPct val="125000"/>
              </a:lnSpc>
              <a:spcBef>
                <a:spcPts val="1200"/>
              </a:spcBef>
              <a:buNone/>
            </a:pPr>
            <a:endParaRPr lang="en-US" altLang="zh-CN" sz="2400" i="1" baseline="-25000" dirty="0">
              <a:latin typeface="Times New Roman" pitchFamily="18" charset="0"/>
            </a:endParaRPr>
          </a:p>
          <a:p>
            <a:pPr marL="0" indent="0">
              <a:lnSpc>
                <a:spcPct val="125000"/>
              </a:lnSpc>
              <a:spcBef>
                <a:spcPts val="1200"/>
              </a:spcBef>
              <a:buNone/>
            </a:pPr>
            <a:r>
              <a:rPr lang="zh-CN" altLang="en-US" sz="2400" dirty="0">
                <a:latin typeface="Times New Roman" pitchFamily="18" charset="0"/>
              </a:rPr>
              <a:t>另外，由于存在集合</a:t>
            </a:r>
            <a:r>
              <a:rPr lang="en-US" altLang="zh-CN" sz="2400" dirty="0">
                <a:latin typeface="Times New Roman" pitchFamily="18" charset="0"/>
              </a:rPr>
              <a:t>{1, 2, … , </a:t>
            </a:r>
            <a:r>
              <a:rPr lang="en-US" altLang="zh-CN" sz="2400" i="1" dirty="0">
                <a:latin typeface="Times New Roman" pitchFamily="18" charset="0"/>
              </a:rPr>
              <a:t>n</a:t>
            </a:r>
            <a:r>
              <a:rPr lang="en-US" altLang="zh-CN" sz="2400" dirty="0">
                <a:latin typeface="Times New Roman" pitchFamily="18" charset="0"/>
              </a:rPr>
              <a:t>}</a:t>
            </a:r>
            <a:r>
              <a:rPr lang="zh-CN" altLang="en-US" sz="2400" dirty="0">
                <a:latin typeface="Times New Roman" pitchFamily="18" charset="0"/>
              </a:rPr>
              <a:t>的</a:t>
            </a:r>
            <a:r>
              <a:rPr lang="en-US" altLang="zh-CN" sz="2400" dirty="0">
                <a:latin typeface="Times New Roman" pitchFamily="18" charset="0"/>
              </a:rPr>
              <a:t>C(</a:t>
            </a:r>
            <a:r>
              <a:rPr lang="en-US" altLang="zh-CN" sz="2400" i="1" dirty="0" err="1">
                <a:latin typeface="Times New Roman" pitchFamily="18" charset="0"/>
              </a:rPr>
              <a:t>n</a:t>
            </a:r>
            <a:r>
              <a:rPr lang="en-US" altLang="zh-CN" sz="2400" dirty="0" err="1">
                <a:latin typeface="Times New Roman" pitchFamily="18" charset="0"/>
              </a:rPr>
              <a:t>,</a:t>
            </a:r>
            <a:r>
              <a:rPr lang="en-US" altLang="zh-CN" sz="2400" i="1" dirty="0" err="1">
                <a:latin typeface="Times New Roman" pitchFamily="18" charset="0"/>
              </a:rPr>
              <a:t>k</a:t>
            </a:r>
            <a:r>
              <a:rPr lang="en-US" altLang="zh-CN" sz="2400" dirty="0">
                <a:latin typeface="Times New Roman" pitchFamily="18" charset="0"/>
              </a:rPr>
              <a:t>)</a:t>
            </a:r>
            <a:r>
              <a:rPr lang="zh-CN" altLang="en-US" sz="2400" dirty="0">
                <a:latin typeface="Times New Roman" pitchFamily="18" charset="0"/>
              </a:rPr>
              <a:t>个</a:t>
            </a:r>
            <a:r>
              <a:rPr lang="en-US" altLang="zh-CN" sz="2400" i="1" dirty="0">
                <a:latin typeface="Times New Roman" pitchFamily="18" charset="0"/>
              </a:rPr>
              <a:t>k</a:t>
            </a:r>
            <a:r>
              <a:rPr lang="en-US" altLang="zh-CN" sz="2400" dirty="0">
                <a:latin typeface="Times New Roman" pitchFamily="18" charset="0"/>
              </a:rPr>
              <a:t>-</a:t>
            </a:r>
            <a:r>
              <a:rPr lang="zh-CN" altLang="en-US" sz="2400" dirty="0">
                <a:latin typeface="Times New Roman" pitchFamily="18" charset="0"/>
              </a:rPr>
              <a:t>组合，应用容斥原理得：</a:t>
            </a:r>
          </a:p>
          <a:p>
            <a:pPr>
              <a:lnSpc>
                <a:spcPct val="150000"/>
              </a:lnSpc>
              <a:spcBef>
                <a:spcPts val="1200"/>
              </a:spcBef>
              <a:buNone/>
            </a:pPr>
            <a:r>
              <a:rPr lang="zh-CN" altLang="en-US" sz="2400" b="1" dirty="0">
                <a:latin typeface="Times New Roman" pitchFamily="18" charset="0"/>
              </a:rPr>
              <a:t> </a:t>
            </a:r>
          </a:p>
          <a:p>
            <a:pPr>
              <a:lnSpc>
                <a:spcPct val="125000"/>
              </a:lnSpc>
              <a:spcBef>
                <a:spcPts val="1200"/>
              </a:spcBef>
              <a:buNone/>
            </a:pPr>
            <a:endParaRPr lang="en-US" altLang="zh-CN" sz="2400" dirty="0">
              <a:latin typeface="Times New Roman" pitchFamily="18" charset="0"/>
            </a:endParaRPr>
          </a:p>
        </p:txBody>
      </p:sp>
      <p:graphicFrame>
        <p:nvGraphicFramePr>
          <p:cNvPr id="172034" name="Object 2"/>
          <p:cNvGraphicFramePr>
            <a:graphicFrameLocks noChangeAspect="1"/>
          </p:cNvGraphicFramePr>
          <p:nvPr/>
        </p:nvGraphicFramePr>
        <p:xfrm>
          <a:off x="3733800" y="2095500"/>
          <a:ext cx="4572000" cy="647700"/>
        </p:xfrm>
        <a:graphic>
          <a:graphicData uri="http://schemas.openxmlformats.org/presentationml/2006/ole">
            <mc:AlternateContent xmlns:mc="http://schemas.openxmlformats.org/markup-compatibility/2006">
              <mc:Choice xmlns:v="urn:schemas-microsoft-com:vml" Requires="v">
                <p:oleObj spid="_x0000_s35856" name="Equation" r:id="rId4" imgW="1892160" imgH="279360" progId="Equation.3">
                  <p:embed/>
                </p:oleObj>
              </mc:Choice>
              <mc:Fallback>
                <p:oleObj name="Equation" r:id="rId4" imgW="1892160" imgH="279360" progId="Equation.3">
                  <p:embed/>
                  <p:pic>
                    <p:nvPicPr>
                      <p:cNvPr id="17203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095500"/>
                        <a:ext cx="4572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5" name="Object 3"/>
          <p:cNvGraphicFramePr>
            <a:graphicFrameLocks noChangeAspect="1"/>
          </p:cNvGraphicFramePr>
          <p:nvPr>
            <p:extLst>
              <p:ext uri="{D42A27DB-BD31-4B8C-83A1-F6EECF244321}">
                <p14:modId xmlns:p14="http://schemas.microsoft.com/office/powerpoint/2010/main" val="621711932"/>
              </p:ext>
            </p:extLst>
          </p:nvPr>
        </p:nvGraphicFramePr>
        <p:xfrm>
          <a:off x="2030412" y="3356992"/>
          <a:ext cx="8256588" cy="2782887"/>
        </p:xfrm>
        <a:graphic>
          <a:graphicData uri="http://schemas.openxmlformats.org/presentationml/2006/ole">
            <mc:AlternateContent xmlns:mc="http://schemas.openxmlformats.org/markup-compatibility/2006">
              <mc:Choice xmlns:v="urn:schemas-microsoft-com:vml" Requires="v">
                <p:oleObj spid="_x0000_s35857" name="Equation" r:id="rId6" imgW="3657600" imgH="1371600" progId="Equation.3">
                  <p:embed/>
                </p:oleObj>
              </mc:Choice>
              <mc:Fallback>
                <p:oleObj name="Equation" r:id="rId6" imgW="3657600" imgH="1371600" progId="Equation.3">
                  <p:embed/>
                  <p:pic>
                    <p:nvPicPr>
                      <p:cNvPr id="17203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0412" y="3356992"/>
                        <a:ext cx="8256588" cy="2782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911424" y="1600200"/>
            <a:ext cx="9375576" cy="5029200"/>
          </a:xfrm>
        </p:spPr>
        <p:txBody>
          <a:bodyPr/>
          <a:lstStyle/>
          <a:p>
            <a:pPr>
              <a:lnSpc>
                <a:spcPct val="125000"/>
              </a:lnSpc>
              <a:buNone/>
            </a:pPr>
            <a:r>
              <a:rPr lang="en-US" altLang="zh-CN" sz="2400" dirty="0">
                <a:latin typeface="Times New Roman" pitchFamily="18" charset="0"/>
              </a:rPr>
              <a:t>10</a:t>
            </a:r>
            <a:r>
              <a:rPr lang="zh-CN" altLang="en-US" sz="2400" dirty="0">
                <a:latin typeface="Times New Roman" pitchFamily="18" charset="0"/>
              </a:rPr>
              <a:t>位绅士帽子问题可以用公式计算：</a:t>
            </a:r>
          </a:p>
          <a:p>
            <a:pPr>
              <a:lnSpc>
                <a:spcPct val="125000"/>
              </a:lnSpc>
              <a:buNone/>
            </a:pPr>
            <a:endParaRPr lang="en-US" altLang="zh-CN" sz="2400" dirty="0">
              <a:latin typeface="Times New Roman" pitchFamily="18" charset="0"/>
            </a:endParaRPr>
          </a:p>
          <a:p>
            <a:pPr>
              <a:lnSpc>
                <a:spcPct val="125000"/>
              </a:lnSpc>
              <a:buNone/>
            </a:pPr>
            <a:r>
              <a:rPr lang="zh-CN" altLang="en-US" sz="2400" dirty="0">
                <a:latin typeface="Times New Roman" pitchFamily="18" charset="0"/>
              </a:rPr>
              <a:t>      </a:t>
            </a:r>
          </a:p>
          <a:p>
            <a:pPr>
              <a:lnSpc>
                <a:spcPct val="125000"/>
              </a:lnSpc>
              <a:buNone/>
            </a:pPr>
            <a:r>
              <a:rPr lang="en-US" altLang="zh-CN" sz="2400" dirty="0">
                <a:latin typeface="Times New Roman" pitchFamily="18" charset="0"/>
              </a:rPr>
              <a:t>5</a:t>
            </a:r>
            <a:r>
              <a:rPr lang="zh-CN" altLang="en-US" sz="2400" dirty="0">
                <a:latin typeface="Times New Roman" pitchFamily="18" charset="0"/>
              </a:rPr>
              <a:t>字母拼单词问题：</a:t>
            </a:r>
          </a:p>
          <a:p>
            <a:pPr>
              <a:lnSpc>
                <a:spcPct val="125000"/>
              </a:lnSpc>
              <a:spcBef>
                <a:spcPts val="1200"/>
              </a:spcBef>
              <a:buNone/>
            </a:pPr>
            <a:endParaRPr lang="en-US" altLang="zh-CN" sz="2400" dirty="0">
              <a:latin typeface="Times New Roman" pitchFamily="18" charset="0"/>
            </a:endParaRPr>
          </a:p>
        </p:txBody>
      </p:sp>
      <p:graphicFrame>
        <p:nvGraphicFramePr>
          <p:cNvPr id="173060" name="Object 4"/>
          <p:cNvGraphicFramePr>
            <a:graphicFrameLocks noChangeAspect="1"/>
          </p:cNvGraphicFramePr>
          <p:nvPr/>
        </p:nvGraphicFramePr>
        <p:xfrm>
          <a:off x="2057400" y="2035176"/>
          <a:ext cx="7620000" cy="936625"/>
        </p:xfrm>
        <a:graphic>
          <a:graphicData uri="http://schemas.openxmlformats.org/presentationml/2006/ole">
            <mc:AlternateContent xmlns:mc="http://schemas.openxmlformats.org/markup-compatibility/2006">
              <mc:Choice xmlns:v="urn:schemas-microsoft-com:vml" Requires="v">
                <p:oleObj spid="_x0000_s36880" name="Equation" r:id="rId4" imgW="2527200" imgH="393480" progId="Equation.3">
                  <p:embed/>
                </p:oleObj>
              </mc:Choice>
              <mc:Fallback>
                <p:oleObj name="Equation" r:id="rId4" imgW="2527200" imgH="393480" progId="Equation.3">
                  <p:embed/>
                  <p:pic>
                    <p:nvPicPr>
                      <p:cNvPr id="1730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035176"/>
                        <a:ext cx="76200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61" name="Object 5"/>
          <p:cNvGraphicFramePr>
            <a:graphicFrameLocks noChangeAspect="1"/>
          </p:cNvGraphicFramePr>
          <p:nvPr/>
        </p:nvGraphicFramePr>
        <p:xfrm>
          <a:off x="2057400" y="3635376"/>
          <a:ext cx="5791200" cy="936625"/>
        </p:xfrm>
        <a:graphic>
          <a:graphicData uri="http://schemas.openxmlformats.org/presentationml/2006/ole">
            <mc:AlternateContent xmlns:mc="http://schemas.openxmlformats.org/markup-compatibility/2006">
              <mc:Choice xmlns:v="urn:schemas-microsoft-com:vml" Requires="v">
                <p:oleObj spid="_x0000_s36881" name="Equation" r:id="rId6" imgW="2197080" imgH="393480" progId="Equation.3">
                  <p:embed/>
                </p:oleObj>
              </mc:Choice>
              <mc:Fallback>
                <p:oleObj name="Equation" r:id="rId6" imgW="2197080" imgH="393480" progId="Equation.3">
                  <p:embed/>
                  <p:pic>
                    <p:nvPicPr>
                      <p:cNvPr id="17306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635376"/>
                        <a:ext cx="57912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dirty="0"/>
              <a:t>4.5 </a:t>
            </a:r>
            <a:r>
              <a:rPr lang="zh-CN" altLang="en-US" dirty="0"/>
              <a:t>容斥原理</a:t>
            </a:r>
            <a:r>
              <a:rPr lang="en-US" altLang="zh-CN" sz="3600" dirty="0"/>
              <a:t>(the Inclusion-Exclusion Principle)</a:t>
            </a:r>
            <a:endParaRPr lang="zh-CN" altLang="en-US" sz="3600" dirty="0"/>
          </a:p>
        </p:txBody>
      </p:sp>
      <p:sp>
        <p:nvSpPr>
          <p:cNvPr id="7" name="Rectangle 3"/>
          <p:cNvSpPr>
            <a:spLocks noGrp="1" noChangeArrowheads="1"/>
          </p:cNvSpPr>
          <p:nvPr>
            <p:ph type="body" idx="1"/>
          </p:nvPr>
        </p:nvSpPr>
        <p:spPr>
          <a:xfrm>
            <a:off x="1055440" y="1600200"/>
            <a:ext cx="10416894" cy="5257800"/>
          </a:xfrm>
        </p:spPr>
        <p:txBody>
          <a:bodyPr/>
          <a:lstStyle/>
          <a:p>
            <a:pPr marL="0" indent="0" algn="just" eaLnBrk="1" hangingPunct="1">
              <a:lnSpc>
                <a:spcPct val="120000"/>
              </a:lnSpc>
              <a:buNone/>
            </a:pPr>
            <a:r>
              <a:rPr lang="zh-CN" altLang="en-US" dirty="0">
                <a:latin typeface="Times New Roman" pitchFamily="18" charset="0"/>
                <a:cs typeface="Times New Roman" pitchFamily="18" charset="0"/>
              </a:rPr>
              <a:t>例</a:t>
            </a:r>
            <a:r>
              <a:rPr lang="en-US" altLang="zh-CN" dirty="0">
                <a:latin typeface="Times New Roman" pitchFamily="18" charset="0"/>
                <a:cs typeface="Times New Roman" pitchFamily="18" charset="0"/>
              </a:rPr>
              <a:t>2. 10</a:t>
            </a:r>
            <a:r>
              <a:rPr lang="zh-CN" altLang="en-US" dirty="0">
                <a:latin typeface="Times New Roman" pitchFamily="18" charset="0"/>
                <a:cs typeface="Times New Roman" pitchFamily="18" charset="0"/>
              </a:rPr>
              <a:t>个球迷，已知</a:t>
            </a:r>
            <a:r>
              <a:rPr lang="en-US" altLang="zh-CN" dirty="0">
                <a:latin typeface="Times New Roman" pitchFamily="18" charset="0"/>
                <a:cs typeface="Times New Roman" pitchFamily="18" charset="0"/>
              </a:rPr>
              <a:t>5</a:t>
            </a:r>
            <a:r>
              <a:rPr lang="zh-CN" altLang="en-US" dirty="0">
                <a:latin typeface="Times New Roman" pitchFamily="18" charset="0"/>
                <a:cs typeface="Times New Roman" pitchFamily="18" charset="0"/>
              </a:rPr>
              <a:t>个青年，</a:t>
            </a:r>
            <a:r>
              <a:rPr lang="en-US" altLang="zh-CN" dirty="0">
                <a:latin typeface="Times New Roman" pitchFamily="18" charset="0"/>
                <a:cs typeface="Times New Roman" pitchFamily="18" charset="0"/>
              </a:rPr>
              <a:t>7</a:t>
            </a:r>
            <a:r>
              <a:rPr lang="zh-CN" altLang="en-US" dirty="0">
                <a:latin typeface="Times New Roman" pitchFamily="18" charset="0"/>
                <a:cs typeface="Times New Roman" pitchFamily="18" charset="0"/>
              </a:rPr>
              <a:t>个男性，</a:t>
            </a:r>
            <a:r>
              <a:rPr lang="en-US" altLang="zh-CN" dirty="0">
                <a:latin typeface="Times New Roman" pitchFamily="18" charset="0"/>
                <a:cs typeface="Times New Roman" pitchFamily="18" charset="0"/>
              </a:rPr>
              <a:t>3</a:t>
            </a:r>
            <a:r>
              <a:rPr lang="zh-CN" altLang="en-US" dirty="0">
                <a:latin typeface="Times New Roman" pitchFamily="18" charset="0"/>
                <a:cs typeface="Times New Roman" pitchFamily="18" charset="0"/>
              </a:rPr>
              <a:t>个男青年，问有几个非青年女性球迷？</a:t>
            </a:r>
          </a:p>
          <a:p>
            <a:pPr marL="0" indent="0" algn="just" eaLnBrk="1" hangingPunct="1">
              <a:lnSpc>
                <a:spcPct val="120000"/>
              </a:lnSpc>
              <a:buNone/>
            </a:pPr>
            <a:r>
              <a:rPr lang="zh-CN" altLang="en-US" dirty="0">
                <a:latin typeface="Times New Roman" pitchFamily="18" charset="0"/>
                <a:cs typeface="Times New Roman" pitchFamily="18" charset="0"/>
              </a:rPr>
              <a:t>如设</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青年球迷</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B={</a:t>
            </a:r>
            <a:r>
              <a:rPr lang="zh-CN" altLang="en-US" dirty="0">
                <a:latin typeface="Times New Roman" pitchFamily="18" charset="0"/>
                <a:cs typeface="Times New Roman" pitchFamily="18" charset="0"/>
              </a:rPr>
              <a:t>男性球迷</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，则</a:t>
            </a:r>
            <a:r>
              <a:rPr lang="en-US" altLang="zh-CN" dirty="0">
                <a:latin typeface="Times New Roman" pitchFamily="18" charset="0"/>
                <a:cs typeface="Times New Roman" pitchFamily="18" charset="0"/>
              </a:rPr>
              <a:t>A∪B</a:t>
            </a:r>
            <a:r>
              <a:rPr lang="zh-CN" altLang="en-US" dirty="0">
                <a:latin typeface="Times New Roman" pitchFamily="18" charset="0"/>
                <a:cs typeface="Times New Roman" pitchFamily="18" charset="0"/>
              </a:rPr>
              <a:t>为所有青年或者男性的球迷集合</a:t>
            </a:r>
            <a:r>
              <a:rPr lang="en-US" altLang="zh-CN" dirty="0">
                <a:latin typeface="Times New Roman" pitchFamily="18" charset="0"/>
                <a:cs typeface="Times New Roman" pitchFamily="18" charset="0"/>
              </a:rPr>
              <a:t>.</a:t>
            </a:r>
          </a:p>
          <a:p>
            <a:pPr marL="0" indent="0" algn="just" eaLnBrk="1" hangingPunct="1">
              <a:lnSpc>
                <a:spcPct val="120000"/>
              </a:lnSpc>
              <a:buNone/>
            </a:pPr>
            <a:r>
              <a:rPr lang="zh-CN" altLang="en-US" dirty="0">
                <a:latin typeface="Times New Roman" pitchFamily="18" charset="0"/>
                <a:cs typeface="Times New Roman" pitchFamily="18" charset="0"/>
              </a:rPr>
              <a:t>人数为</a:t>
            </a:r>
            <a:r>
              <a:rPr lang="en-US" altLang="zh-CN" dirty="0">
                <a:latin typeface="Times New Roman" pitchFamily="18" charset="0"/>
                <a:cs typeface="Times New Roman" pitchFamily="18" charset="0"/>
              </a:rPr>
              <a:t>|A∪B|=|A|+|B|-|A∩B|=5+7-3=9</a:t>
            </a:r>
            <a:r>
              <a:rPr lang="zh-CN" altLang="en-US" dirty="0">
                <a:latin typeface="Times New Roman" pitchFamily="18" charset="0"/>
                <a:cs typeface="Times New Roman" pitchFamily="18" charset="0"/>
              </a:rPr>
              <a:t>。因此，非青年女性球迷人数</a:t>
            </a:r>
            <a:r>
              <a:rPr lang="en-US" altLang="zh-CN" dirty="0">
                <a:latin typeface="Times New Roman" pitchFamily="18" charset="0"/>
                <a:cs typeface="Times New Roman" pitchFamily="18" charset="0"/>
              </a:rPr>
              <a:t>=10-9=1</a:t>
            </a:r>
          </a:p>
        </p:txBody>
      </p:sp>
      <p:sp>
        <p:nvSpPr>
          <p:cNvPr id="9" name="椭圆 8">
            <a:extLst>
              <a:ext uri="{FF2B5EF4-FFF2-40B4-BE49-F238E27FC236}">
                <a16:creationId xmlns:a16="http://schemas.microsoft.com/office/drawing/2014/main" id="{5C23BD16-285C-4195-A06B-C5C149717D40}"/>
              </a:ext>
            </a:extLst>
          </p:cNvPr>
          <p:cNvSpPr/>
          <p:nvPr/>
        </p:nvSpPr>
        <p:spPr>
          <a:xfrm>
            <a:off x="8613576" y="4437112"/>
            <a:ext cx="1676400" cy="1676400"/>
          </a:xfrm>
          <a:prstGeom prst="ellipse">
            <a:avLst/>
          </a:prstGeom>
          <a:solidFill>
            <a:srgbClr val="66FF33">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2" name="椭圆 11">
            <a:extLst>
              <a:ext uri="{FF2B5EF4-FFF2-40B4-BE49-F238E27FC236}">
                <a16:creationId xmlns:a16="http://schemas.microsoft.com/office/drawing/2014/main" id="{9E05F960-9223-4FE3-A653-A5EC4C9A0232}"/>
              </a:ext>
            </a:extLst>
          </p:cNvPr>
          <p:cNvSpPr/>
          <p:nvPr/>
        </p:nvSpPr>
        <p:spPr>
          <a:xfrm>
            <a:off x="9604176" y="4437112"/>
            <a:ext cx="1676400" cy="1676400"/>
          </a:xfrm>
          <a:prstGeom prst="ellipse">
            <a:avLst/>
          </a:prstGeom>
          <a:solidFill>
            <a:srgbClr val="66FF33">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1">
            <a:extLst>
              <a:ext uri="{FF2B5EF4-FFF2-40B4-BE49-F238E27FC236}">
                <a16:creationId xmlns:a16="http://schemas.microsoft.com/office/drawing/2014/main" id="{D3780CB7-2434-4A72-9E29-84A9AA790F85}"/>
              </a:ext>
            </a:extLst>
          </p:cNvPr>
          <p:cNvSpPr txBox="1">
            <a:spLocks noChangeArrowheads="1"/>
          </p:cNvSpPr>
          <p:nvPr/>
        </p:nvSpPr>
        <p:spPr bwMode="auto">
          <a:xfrm>
            <a:off x="8842176" y="5122912"/>
            <a:ext cx="404278" cy="523220"/>
          </a:xfrm>
          <a:prstGeom prst="rect">
            <a:avLst/>
          </a:prstGeom>
          <a:noFill/>
          <a:ln w="9525">
            <a:noFill/>
            <a:miter lim="800000"/>
            <a:headEnd/>
            <a:tailEnd/>
          </a:ln>
        </p:spPr>
        <p:txBody>
          <a:bodyPr wrap="none">
            <a:spAutoFit/>
          </a:bodyPr>
          <a:lstStyle/>
          <a:p>
            <a:r>
              <a:rPr lang="en-US" altLang="zh-CN"/>
              <a:t>A</a:t>
            </a:r>
            <a:endParaRPr lang="zh-CN" altLang="en-US"/>
          </a:p>
        </p:txBody>
      </p:sp>
      <p:sp>
        <p:nvSpPr>
          <p:cNvPr id="14" name="TextBox 12">
            <a:extLst>
              <a:ext uri="{FF2B5EF4-FFF2-40B4-BE49-F238E27FC236}">
                <a16:creationId xmlns:a16="http://schemas.microsoft.com/office/drawing/2014/main" id="{D111ABF2-BEEC-45D0-824E-C66CC1710766}"/>
              </a:ext>
            </a:extLst>
          </p:cNvPr>
          <p:cNvSpPr txBox="1">
            <a:spLocks noChangeArrowheads="1"/>
          </p:cNvSpPr>
          <p:nvPr/>
        </p:nvSpPr>
        <p:spPr bwMode="auto">
          <a:xfrm>
            <a:off x="10747176" y="5122912"/>
            <a:ext cx="404278" cy="523220"/>
          </a:xfrm>
          <a:prstGeom prst="rect">
            <a:avLst/>
          </a:prstGeom>
          <a:noFill/>
          <a:ln w="9525">
            <a:noFill/>
            <a:miter lim="800000"/>
            <a:headEnd/>
            <a:tailEnd/>
          </a:ln>
        </p:spPr>
        <p:txBody>
          <a:bodyPr wrap="none">
            <a:spAutoFit/>
          </a:bodyPr>
          <a:lstStyle/>
          <a:p>
            <a:r>
              <a:rPr lang="en-US" altLang="zh-CN"/>
              <a:t>B</a:t>
            </a:r>
            <a:endParaRPr lang="zh-CN" altLang="en-US"/>
          </a:p>
        </p:txBody>
      </p:sp>
      <p:sp>
        <p:nvSpPr>
          <p:cNvPr id="15" name="TextBox 13">
            <a:extLst>
              <a:ext uri="{FF2B5EF4-FFF2-40B4-BE49-F238E27FC236}">
                <a16:creationId xmlns:a16="http://schemas.microsoft.com/office/drawing/2014/main" id="{442244FC-5A1D-404E-A46E-F2B129A733D3}"/>
              </a:ext>
            </a:extLst>
          </p:cNvPr>
          <p:cNvSpPr txBox="1">
            <a:spLocks noChangeArrowheads="1"/>
          </p:cNvSpPr>
          <p:nvPr/>
        </p:nvSpPr>
        <p:spPr bwMode="auto">
          <a:xfrm>
            <a:off x="9552384" y="5122912"/>
            <a:ext cx="883575" cy="523220"/>
          </a:xfrm>
          <a:prstGeom prst="rect">
            <a:avLst/>
          </a:prstGeom>
          <a:noFill/>
          <a:ln w="9525">
            <a:noFill/>
            <a:miter lim="800000"/>
            <a:headEnd/>
            <a:tailEnd/>
          </a:ln>
        </p:spPr>
        <p:txBody>
          <a:bodyPr wrap="none">
            <a:spAutoFit/>
          </a:bodyPr>
          <a:lstStyle/>
          <a:p>
            <a:r>
              <a:rPr lang="en-US" altLang="zh-CN"/>
              <a:t>A</a:t>
            </a:r>
            <a:r>
              <a:rPr lang="zh-CN" altLang="en-US"/>
              <a:t>∩</a:t>
            </a:r>
            <a:r>
              <a:rPr lang="en-US" altLang="zh-CN"/>
              <a:t>B</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911424" y="1600200"/>
            <a:ext cx="10560910" cy="5029200"/>
          </a:xfrm>
        </p:spPr>
        <p:txBody>
          <a:bodyPr/>
          <a:lstStyle/>
          <a:p>
            <a:pPr marL="0" indent="0">
              <a:lnSpc>
                <a:spcPct val="125000"/>
              </a:lnSpc>
              <a:spcBef>
                <a:spcPts val="600"/>
              </a:spcBef>
              <a:buNone/>
            </a:pPr>
            <a:r>
              <a:rPr lang="zh-CN" altLang="en-US" sz="2600" dirty="0">
                <a:latin typeface="Times New Roman" pitchFamily="18" charset="0"/>
              </a:rPr>
              <a:t>例</a:t>
            </a:r>
            <a:r>
              <a:rPr lang="en-US" altLang="zh-CN" sz="2600" dirty="0">
                <a:latin typeface="Times New Roman" pitchFamily="18" charset="0"/>
              </a:rPr>
              <a:t>6  </a:t>
            </a:r>
            <a:r>
              <a:rPr lang="zh-CN" altLang="en-US" sz="2600" dirty="0">
                <a:latin typeface="Times New Roman" pitchFamily="18" charset="0"/>
              </a:rPr>
              <a:t>数</a:t>
            </a:r>
            <a:r>
              <a:rPr lang="en-US" altLang="zh-CN" sz="2600" dirty="0">
                <a:latin typeface="Times New Roman" pitchFamily="18" charset="0"/>
              </a:rPr>
              <a:t>1,2,…,9</a:t>
            </a:r>
            <a:r>
              <a:rPr lang="zh-CN" altLang="en-US" sz="2600" dirty="0">
                <a:latin typeface="Times New Roman" pitchFamily="18" charset="0"/>
              </a:rPr>
              <a:t>的全排列中，求偶数在原来位置上，其余都不在原来位置的错排数目。</a:t>
            </a:r>
          </a:p>
          <a:p>
            <a:pPr>
              <a:lnSpc>
                <a:spcPct val="125000"/>
              </a:lnSpc>
              <a:spcBef>
                <a:spcPts val="600"/>
              </a:spcBef>
              <a:buNone/>
            </a:pPr>
            <a:r>
              <a:rPr lang="zh-CN" altLang="en-US" sz="2600" dirty="0">
                <a:latin typeface="Times New Roman" pitchFamily="18" charset="0"/>
              </a:rPr>
              <a:t>解：实际上是</a:t>
            </a:r>
            <a:r>
              <a:rPr lang="en-US" altLang="zh-CN" sz="2600" dirty="0">
                <a:latin typeface="Times New Roman" pitchFamily="18" charset="0"/>
              </a:rPr>
              <a:t>1,3,5,7,9</a:t>
            </a:r>
            <a:r>
              <a:rPr lang="zh-CN" altLang="en-US" sz="2600" dirty="0">
                <a:latin typeface="Times New Roman" pitchFamily="18" charset="0"/>
              </a:rPr>
              <a:t>五个数的错排问题，总数为：</a:t>
            </a:r>
          </a:p>
          <a:p>
            <a:pPr>
              <a:lnSpc>
                <a:spcPct val="125000"/>
              </a:lnSpc>
              <a:spcBef>
                <a:spcPts val="600"/>
              </a:spcBef>
              <a:buNone/>
            </a:pPr>
            <a:r>
              <a:rPr lang="zh-CN" altLang="en-US" sz="2600" dirty="0">
                <a:latin typeface="Times New Roman" pitchFamily="18" charset="0"/>
              </a:rPr>
              <a:t>     </a:t>
            </a:r>
          </a:p>
          <a:p>
            <a:pPr>
              <a:lnSpc>
                <a:spcPct val="125000"/>
              </a:lnSpc>
              <a:spcBef>
                <a:spcPts val="600"/>
              </a:spcBef>
              <a:buNone/>
            </a:pPr>
            <a:endParaRPr lang="en-US" altLang="zh-CN" sz="2600" dirty="0">
              <a:latin typeface="Times New Roman" pitchFamily="18" charset="0"/>
            </a:endParaRPr>
          </a:p>
        </p:txBody>
      </p:sp>
      <p:graphicFrame>
        <p:nvGraphicFramePr>
          <p:cNvPr id="174084" name="Object 4"/>
          <p:cNvGraphicFramePr>
            <a:graphicFrameLocks noChangeAspect="1"/>
          </p:cNvGraphicFramePr>
          <p:nvPr/>
        </p:nvGraphicFramePr>
        <p:xfrm>
          <a:off x="3200400" y="3328320"/>
          <a:ext cx="5334000" cy="862681"/>
        </p:xfrm>
        <a:graphic>
          <a:graphicData uri="http://schemas.openxmlformats.org/presentationml/2006/ole">
            <mc:AlternateContent xmlns:mc="http://schemas.openxmlformats.org/markup-compatibility/2006">
              <mc:Choice xmlns:v="urn:schemas-microsoft-com:vml" Requires="v">
                <p:oleObj spid="_x0000_s37897" name="Equation" r:id="rId4" imgW="2197080" imgH="393480" progId="Equation.3">
                  <p:embed/>
                </p:oleObj>
              </mc:Choice>
              <mc:Fallback>
                <p:oleObj name="Equation" r:id="rId4" imgW="2197080" imgH="393480" progId="Equation.3">
                  <p:embed/>
                  <p:pic>
                    <p:nvPicPr>
                      <p:cNvPr id="1740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328320"/>
                        <a:ext cx="5334000" cy="8626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839416" y="1600200"/>
            <a:ext cx="10369152" cy="5029200"/>
          </a:xfrm>
        </p:spPr>
        <p:txBody>
          <a:bodyPr/>
          <a:lstStyle/>
          <a:p>
            <a:pPr marL="365125" indent="-365125">
              <a:lnSpc>
                <a:spcPct val="125000"/>
              </a:lnSpc>
              <a:spcBef>
                <a:spcPct val="0"/>
              </a:spcBef>
            </a:pPr>
            <a:r>
              <a:rPr lang="zh-CN" altLang="en-US" sz="2600" dirty="0">
                <a:latin typeface="Times New Roman" pitchFamily="18" charset="0"/>
              </a:rPr>
              <a:t>如果只是要求</a:t>
            </a:r>
            <a:r>
              <a:rPr lang="zh-CN" altLang="en-US" sz="2600" dirty="0">
                <a:solidFill>
                  <a:srgbClr val="C00000"/>
                </a:solidFill>
                <a:latin typeface="华文细黑" pitchFamily="2" charset="-122"/>
                <a:ea typeface="华文细黑" pitchFamily="2" charset="-122"/>
              </a:rPr>
              <a:t>部分元素错位排列</a:t>
            </a:r>
            <a:r>
              <a:rPr lang="zh-CN" altLang="en-US" sz="2600" dirty="0">
                <a:latin typeface="Times New Roman" pitchFamily="18" charset="0"/>
              </a:rPr>
              <a:t>，可以修改为：令</a:t>
            </a:r>
            <a:r>
              <a:rPr lang="en-US" altLang="zh-CN" sz="2600" dirty="0">
                <a:latin typeface="Times New Roman" pitchFamily="18" charset="0"/>
              </a:rPr>
              <a:t>P</a:t>
            </a:r>
            <a:r>
              <a:rPr lang="en-US" altLang="zh-CN" sz="2600" baseline="-25000" dirty="0">
                <a:latin typeface="Times New Roman" pitchFamily="18" charset="0"/>
              </a:rPr>
              <a:t>1</a:t>
            </a:r>
            <a:r>
              <a:rPr lang="en-US" altLang="zh-CN" sz="2600" dirty="0">
                <a:latin typeface="Times New Roman" pitchFamily="18" charset="0"/>
              </a:rPr>
              <a:t>, P</a:t>
            </a:r>
            <a:r>
              <a:rPr lang="en-US" altLang="zh-CN" sz="2600" baseline="-25000" dirty="0">
                <a:latin typeface="Times New Roman" pitchFamily="18" charset="0"/>
              </a:rPr>
              <a:t>2</a:t>
            </a:r>
            <a:r>
              <a:rPr lang="en-US" altLang="zh-CN" sz="2600" dirty="0">
                <a:latin typeface="Times New Roman" pitchFamily="18" charset="0"/>
              </a:rPr>
              <a:t>,…., </a:t>
            </a:r>
            <a:r>
              <a:rPr lang="en-US" altLang="zh-CN" sz="2600" dirty="0" err="1">
                <a:latin typeface="Times New Roman" pitchFamily="18" charset="0"/>
              </a:rPr>
              <a:t>P</a:t>
            </a:r>
            <a:r>
              <a:rPr lang="en-US" altLang="zh-CN" sz="2600" i="1" baseline="-25000" dirty="0" err="1">
                <a:latin typeface="Times New Roman" pitchFamily="18" charset="0"/>
              </a:rPr>
              <a:t>k</a:t>
            </a:r>
            <a:r>
              <a:rPr lang="zh-CN" altLang="en-US" sz="2600" dirty="0">
                <a:latin typeface="Times New Roman" pitchFamily="18" charset="0"/>
              </a:rPr>
              <a:t>表示集合 </a:t>
            </a:r>
            <a:r>
              <a:rPr lang="en-US" altLang="zh-CN" sz="2600" dirty="0">
                <a:latin typeface="Times New Roman" pitchFamily="18" charset="0"/>
              </a:rPr>
              <a:t>{1, 2, ……</a:t>
            </a:r>
            <a:r>
              <a:rPr lang="en-US" altLang="zh-CN" sz="2600" i="1" dirty="0">
                <a:latin typeface="Times New Roman" pitchFamily="18" charset="0"/>
              </a:rPr>
              <a:t>n</a:t>
            </a:r>
            <a:r>
              <a:rPr lang="en-US" altLang="zh-CN" sz="2600" dirty="0">
                <a:latin typeface="Times New Roman" pitchFamily="18" charset="0"/>
              </a:rPr>
              <a:t>}</a:t>
            </a:r>
            <a:r>
              <a:rPr lang="zh-CN" altLang="en-US" sz="2600" dirty="0">
                <a:latin typeface="Times New Roman" pitchFamily="18" charset="0"/>
              </a:rPr>
              <a:t>中部分元素</a:t>
            </a:r>
            <a:r>
              <a:rPr lang="en-US" altLang="zh-CN" sz="2600" dirty="0">
                <a:latin typeface="Times New Roman" pitchFamily="18" charset="0"/>
              </a:rPr>
              <a:t>1, 2, …</a:t>
            </a:r>
            <a:r>
              <a:rPr lang="en-US" altLang="zh-CN" sz="2600" i="1" dirty="0">
                <a:latin typeface="Times New Roman" pitchFamily="18" charset="0"/>
              </a:rPr>
              <a:t>k</a:t>
            </a:r>
            <a:r>
              <a:rPr lang="en-US" altLang="zh-CN" sz="2600" dirty="0">
                <a:latin typeface="Times New Roman" pitchFamily="18" charset="0"/>
              </a:rPr>
              <a:t>  ( </a:t>
            </a:r>
            <a:r>
              <a:rPr lang="en-US" altLang="zh-CN" sz="2600" i="1" dirty="0">
                <a:latin typeface="Times New Roman" pitchFamily="18" charset="0"/>
              </a:rPr>
              <a:t>k</a:t>
            </a:r>
            <a:r>
              <a:rPr lang="en-US" altLang="zh-CN" sz="2600" dirty="0">
                <a:latin typeface="Times New Roman" pitchFamily="18" charset="0"/>
              </a:rPr>
              <a:t> </a:t>
            </a:r>
            <a:r>
              <a:rPr lang="en-US" altLang="zh-CN" sz="2600" dirty="0">
                <a:solidFill>
                  <a:srgbClr val="000000"/>
                </a:solidFill>
                <a:latin typeface="Times New Roman" pitchFamily="18" charset="0"/>
                <a:sym typeface="Symbol" pitchFamily="18" charset="2"/>
              </a:rPr>
              <a:t>≤</a:t>
            </a:r>
            <a:r>
              <a:rPr lang="en-US" altLang="zh-CN" sz="2600" dirty="0">
                <a:latin typeface="Times New Roman" pitchFamily="18" charset="0"/>
              </a:rPr>
              <a:t> </a:t>
            </a:r>
            <a:r>
              <a:rPr lang="en-US" altLang="zh-CN" sz="2600" i="1" dirty="0">
                <a:latin typeface="Times New Roman" pitchFamily="18" charset="0"/>
              </a:rPr>
              <a:t>n</a:t>
            </a:r>
            <a:r>
              <a:rPr lang="en-US" altLang="zh-CN" sz="2600" dirty="0">
                <a:latin typeface="Times New Roman" pitchFamily="18" charset="0"/>
              </a:rPr>
              <a:t> )</a:t>
            </a:r>
            <a:r>
              <a:rPr lang="zh-CN" altLang="en-US" sz="2600" dirty="0">
                <a:latin typeface="Times New Roman" pitchFamily="18" charset="0"/>
              </a:rPr>
              <a:t>在原来位置的性质，</a:t>
            </a:r>
            <a:r>
              <a:rPr lang="zh-CN" altLang="en-US" dirty="0">
                <a:latin typeface="Times New Roman" pitchFamily="18" charset="0"/>
              </a:rPr>
              <a:t>那么</a:t>
            </a:r>
            <a:r>
              <a:rPr lang="zh-CN" altLang="en-US" b="1" u="sng" dirty="0">
                <a:latin typeface="Times New Roman" pitchFamily="18" charset="0"/>
              </a:rPr>
              <a:t>其他元素不变</a:t>
            </a:r>
            <a:r>
              <a:rPr lang="zh-CN" altLang="en-US" dirty="0">
                <a:latin typeface="Times New Roman" pitchFamily="18" charset="0"/>
              </a:rPr>
              <a:t>仅有部分元素</a:t>
            </a:r>
            <a:r>
              <a:rPr lang="en-US" altLang="zh-CN" dirty="0">
                <a:latin typeface="Times New Roman" pitchFamily="18" charset="0"/>
              </a:rPr>
              <a:t>1, 2, …</a:t>
            </a:r>
            <a:r>
              <a:rPr lang="en-US" altLang="zh-CN" i="1" dirty="0">
                <a:latin typeface="Times New Roman" pitchFamily="18" charset="0"/>
              </a:rPr>
              <a:t>k</a:t>
            </a:r>
            <a:r>
              <a:rPr lang="zh-CN" altLang="en-US" dirty="0">
                <a:latin typeface="Times New Roman" pitchFamily="18" charset="0"/>
              </a:rPr>
              <a:t>的错位排列数是：</a:t>
            </a:r>
            <a:endParaRPr lang="en-US" altLang="zh-CN" dirty="0">
              <a:latin typeface="Times New Roman" pitchFamily="18" charset="0"/>
            </a:endParaRPr>
          </a:p>
          <a:p>
            <a:pPr marL="365125" indent="-365125">
              <a:lnSpc>
                <a:spcPct val="125000"/>
              </a:lnSpc>
              <a:spcBef>
                <a:spcPct val="0"/>
              </a:spcBef>
            </a:pPr>
            <a:endParaRPr lang="en-US" altLang="zh-CN" dirty="0">
              <a:latin typeface="Times New Roman" pitchFamily="18" charset="0"/>
            </a:endParaRPr>
          </a:p>
          <a:p>
            <a:pPr marL="365125" indent="-365125">
              <a:lnSpc>
                <a:spcPct val="125000"/>
              </a:lnSpc>
              <a:spcBef>
                <a:spcPct val="0"/>
              </a:spcBef>
            </a:pPr>
            <a:endParaRPr lang="en-US" altLang="zh-CN" dirty="0">
              <a:latin typeface="Times New Roman" pitchFamily="18" charset="0"/>
            </a:endParaRPr>
          </a:p>
          <a:p>
            <a:pPr marL="365125" indent="-365125">
              <a:lnSpc>
                <a:spcPct val="125000"/>
              </a:lnSpc>
              <a:spcBef>
                <a:spcPts val="1200"/>
              </a:spcBef>
            </a:pPr>
            <a:r>
              <a:rPr lang="zh-CN" altLang="en-US" dirty="0">
                <a:latin typeface="Times New Roman" pitchFamily="18" charset="0"/>
                <a:cs typeface="Times New Roman" pitchFamily="18" charset="0"/>
              </a:rPr>
              <a:t>由于</a:t>
            </a:r>
            <a:r>
              <a:rPr lang="en-US" altLang="zh-CN" i="1" dirty="0">
                <a:latin typeface="Times New Roman" pitchFamily="18" charset="0"/>
                <a:cs typeface="Times New Roman" pitchFamily="18" charset="0"/>
              </a:rPr>
              <a:t>k</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，公式只有</a:t>
            </a:r>
            <a:r>
              <a:rPr lang="en-US" altLang="zh-CN" i="1" dirty="0">
                <a:latin typeface="Times New Roman" pitchFamily="18" charset="0"/>
                <a:cs typeface="Times New Roman" pitchFamily="18" charset="0"/>
              </a:rPr>
              <a:t>k</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项，余下项的系数均为</a:t>
            </a:r>
            <a:r>
              <a:rPr lang="en-US" altLang="zh-CN" dirty="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p>
            <a:pPr marL="365125" indent="-365125">
              <a:lnSpc>
                <a:spcPct val="125000"/>
              </a:lnSpc>
              <a:spcBef>
                <a:spcPct val="0"/>
              </a:spcBef>
            </a:pPr>
            <a:endParaRPr lang="en-US" altLang="zh-CN" sz="2600" dirty="0">
              <a:latin typeface="Times New Roman" pitchFamily="18" charset="0"/>
            </a:endParaRPr>
          </a:p>
        </p:txBody>
      </p:sp>
      <p:graphicFrame>
        <p:nvGraphicFramePr>
          <p:cNvPr id="175107" name="Object 3"/>
          <p:cNvGraphicFramePr>
            <a:graphicFrameLocks noChangeAspect="1"/>
          </p:cNvGraphicFramePr>
          <p:nvPr>
            <p:extLst>
              <p:ext uri="{D42A27DB-BD31-4B8C-83A1-F6EECF244321}">
                <p14:modId xmlns:p14="http://schemas.microsoft.com/office/powerpoint/2010/main" val="1270965832"/>
              </p:ext>
            </p:extLst>
          </p:nvPr>
        </p:nvGraphicFramePr>
        <p:xfrm>
          <a:off x="2425270" y="3284984"/>
          <a:ext cx="7937930" cy="1066800"/>
        </p:xfrm>
        <a:graphic>
          <a:graphicData uri="http://schemas.openxmlformats.org/presentationml/2006/ole">
            <mc:AlternateContent xmlns:mc="http://schemas.openxmlformats.org/markup-compatibility/2006">
              <mc:Choice xmlns:v="urn:schemas-microsoft-com:vml" Requires="v">
                <p:oleObj spid="_x0000_s38921" name="公式" r:id="rId4" imgW="2857320" imgH="457200" progId="Equation.3">
                  <p:embed/>
                </p:oleObj>
              </mc:Choice>
              <mc:Fallback>
                <p:oleObj name="公式" r:id="rId4" imgW="2857320" imgH="457200" progId="Equation.3">
                  <p:embed/>
                  <p:pic>
                    <p:nvPicPr>
                      <p:cNvPr id="17510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5270" y="3284984"/>
                        <a:ext cx="793793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839416" y="1268760"/>
            <a:ext cx="10632918" cy="5029200"/>
          </a:xfrm>
        </p:spPr>
        <p:txBody>
          <a:bodyPr/>
          <a:lstStyle/>
          <a:p>
            <a:pPr marL="0" indent="0">
              <a:lnSpc>
                <a:spcPct val="125000"/>
              </a:lnSpc>
              <a:spcBef>
                <a:spcPts val="600"/>
              </a:spcBef>
              <a:buNone/>
            </a:pPr>
            <a:r>
              <a:rPr lang="zh-CN" altLang="en-US" dirty="0">
                <a:latin typeface="Times New Roman" pitchFamily="18" charset="0"/>
              </a:rPr>
              <a:t>例</a:t>
            </a:r>
            <a:r>
              <a:rPr lang="en-US" altLang="zh-CN" dirty="0">
                <a:latin typeface="Times New Roman" pitchFamily="18" charset="0"/>
              </a:rPr>
              <a:t>7  </a:t>
            </a:r>
            <a:r>
              <a:rPr lang="zh-CN" altLang="en-US" dirty="0">
                <a:latin typeface="Times New Roman" pitchFamily="18" charset="0"/>
              </a:rPr>
              <a:t>在</a:t>
            </a:r>
            <a:r>
              <a:rPr lang="en-US" altLang="zh-CN" dirty="0">
                <a:latin typeface="Times New Roman" pitchFamily="18" charset="0"/>
              </a:rPr>
              <a:t>8</a:t>
            </a:r>
            <a:r>
              <a:rPr lang="zh-CN" altLang="en-US" dirty="0">
                <a:latin typeface="Times New Roman" pitchFamily="18" charset="0"/>
              </a:rPr>
              <a:t>个字母</a:t>
            </a:r>
            <a:r>
              <a:rPr lang="en-US" altLang="en-US" dirty="0">
                <a:latin typeface="Times New Roman" pitchFamily="18" charset="0"/>
              </a:rPr>
              <a:t>A,B,C,D,E,F,G,H</a:t>
            </a:r>
            <a:r>
              <a:rPr lang="zh-CN" altLang="en-US" dirty="0">
                <a:latin typeface="Times New Roman" pitchFamily="18" charset="0"/>
              </a:rPr>
              <a:t>的全排列中</a:t>
            </a:r>
            <a:r>
              <a:rPr lang="en-US" altLang="zh-CN" dirty="0">
                <a:latin typeface="Times New Roman" pitchFamily="18" charset="0"/>
              </a:rPr>
              <a:t>,</a:t>
            </a:r>
            <a:r>
              <a:rPr lang="zh-CN" altLang="en-US" dirty="0">
                <a:latin typeface="Times New Roman" pitchFamily="18" charset="0"/>
              </a:rPr>
              <a:t>求使</a:t>
            </a:r>
            <a:r>
              <a:rPr lang="en-US" altLang="zh-CN" dirty="0">
                <a:latin typeface="Times New Roman" pitchFamily="18" charset="0"/>
              </a:rPr>
              <a:t>A, C, E, G</a:t>
            </a:r>
            <a:r>
              <a:rPr lang="zh-CN" altLang="zh-CN" dirty="0">
                <a:latin typeface="Times New Roman" pitchFamily="18" charset="0"/>
              </a:rPr>
              <a:t>四个字母不在原来</a:t>
            </a:r>
            <a:r>
              <a:rPr lang="zh-CN" altLang="en-US" dirty="0">
                <a:latin typeface="Times New Roman" pitchFamily="18" charset="0"/>
              </a:rPr>
              <a:t>位置上的错排数目。</a:t>
            </a:r>
          </a:p>
          <a:p>
            <a:pPr marL="0" indent="0">
              <a:lnSpc>
                <a:spcPct val="125000"/>
              </a:lnSpc>
              <a:spcBef>
                <a:spcPts val="600"/>
              </a:spcBef>
              <a:buNone/>
            </a:pPr>
            <a:r>
              <a:rPr lang="zh-CN" altLang="en-US" sz="2400" dirty="0">
                <a:latin typeface="Times New Roman" pitchFamily="18" charset="0"/>
              </a:rPr>
              <a:t>解：</a:t>
            </a:r>
            <a:r>
              <a:rPr lang="en-US" altLang="zh-CN" sz="2400" dirty="0">
                <a:latin typeface="Times New Roman" pitchFamily="18" charset="0"/>
              </a:rPr>
              <a:t>8</a:t>
            </a:r>
            <a:r>
              <a:rPr lang="zh-CN" altLang="en-US" sz="2400" dirty="0">
                <a:latin typeface="Times New Roman" pitchFamily="18" charset="0"/>
              </a:rPr>
              <a:t>个字母全排列数是 </a:t>
            </a:r>
            <a:r>
              <a:rPr lang="en-US" altLang="zh-CN" sz="2400" dirty="0">
                <a:latin typeface="Times New Roman" pitchFamily="18" charset="0"/>
              </a:rPr>
              <a:t>8</a:t>
            </a:r>
            <a:r>
              <a:rPr lang="zh-CN" altLang="en-US" sz="2400" dirty="0">
                <a:latin typeface="Times New Roman" pitchFamily="18" charset="0"/>
              </a:rPr>
              <a:t>！</a:t>
            </a:r>
            <a:r>
              <a:rPr lang="en-US" altLang="zh-CN" sz="2400" dirty="0">
                <a:latin typeface="Times New Roman" pitchFamily="18" charset="0"/>
              </a:rPr>
              <a:t>, </a:t>
            </a:r>
            <a:r>
              <a:rPr lang="en-US" altLang="zh-CN" sz="2400" i="1" dirty="0">
                <a:latin typeface="Times New Roman" pitchFamily="18" charset="0"/>
              </a:rPr>
              <a:t>n</a:t>
            </a:r>
            <a:r>
              <a:rPr lang="en-US" altLang="zh-CN" sz="2400" dirty="0">
                <a:latin typeface="Times New Roman" pitchFamily="18" charset="0"/>
              </a:rPr>
              <a:t> = 8, </a:t>
            </a:r>
            <a:r>
              <a:rPr lang="en-US" altLang="zh-CN" sz="2400" i="1" dirty="0">
                <a:latin typeface="Times New Roman" pitchFamily="18" charset="0"/>
              </a:rPr>
              <a:t>k</a:t>
            </a:r>
            <a:r>
              <a:rPr lang="en-US" altLang="zh-CN" sz="2400" dirty="0">
                <a:latin typeface="Times New Roman" pitchFamily="18" charset="0"/>
              </a:rPr>
              <a:t> = 4  </a:t>
            </a:r>
            <a:r>
              <a:rPr lang="zh-CN" altLang="en-US" sz="2400" dirty="0">
                <a:latin typeface="Times New Roman" pitchFamily="18" charset="0"/>
              </a:rPr>
              <a:t>令</a:t>
            </a:r>
            <a:r>
              <a:rPr lang="en-US" altLang="zh-CN" sz="2400" dirty="0">
                <a:latin typeface="Times New Roman" pitchFamily="18" charset="0"/>
              </a:rPr>
              <a:t>P</a:t>
            </a:r>
            <a:r>
              <a:rPr lang="en-US" altLang="zh-CN" sz="2400" baseline="-25000" dirty="0">
                <a:latin typeface="Times New Roman" pitchFamily="18" charset="0"/>
              </a:rPr>
              <a:t>1</a:t>
            </a:r>
            <a:r>
              <a:rPr lang="en-US" altLang="zh-CN" sz="2400" dirty="0">
                <a:latin typeface="Times New Roman" pitchFamily="18" charset="0"/>
              </a:rPr>
              <a:t>, P</a:t>
            </a:r>
            <a:r>
              <a:rPr lang="en-US" altLang="zh-CN" sz="2400" baseline="-25000" dirty="0">
                <a:latin typeface="Times New Roman" pitchFamily="18" charset="0"/>
              </a:rPr>
              <a:t>2</a:t>
            </a:r>
            <a:r>
              <a:rPr lang="en-US" altLang="zh-CN" sz="2400" dirty="0">
                <a:latin typeface="Times New Roman" pitchFamily="18" charset="0"/>
              </a:rPr>
              <a:t>,P</a:t>
            </a:r>
            <a:r>
              <a:rPr lang="en-US" altLang="zh-CN" sz="2400" baseline="-25000" dirty="0">
                <a:latin typeface="Times New Roman" pitchFamily="18" charset="0"/>
              </a:rPr>
              <a:t>3</a:t>
            </a:r>
            <a:r>
              <a:rPr lang="en-US" altLang="zh-CN" sz="2400" dirty="0">
                <a:latin typeface="Times New Roman" pitchFamily="18" charset="0"/>
              </a:rPr>
              <a:t>, P</a:t>
            </a:r>
            <a:r>
              <a:rPr lang="en-US" altLang="zh-CN" sz="2400" baseline="-25000" dirty="0">
                <a:latin typeface="Times New Roman" pitchFamily="18" charset="0"/>
              </a:rPr>
              <a:t>4</a:t>
            </a:r>
            <a:r>
              <a:rPr lang="en-US" altLang="zh-CN" sz="2400" dirty="0">
                <a:latin typeface="Times New Roman" pitchFamily="18" charset="0"/>
              </a:rPr>
              <a:t>, </a:t>
            </a:r>
            <a:r>
              <a:rPr lang="zh-CN" altLang="en-US" sz="2400" dirty="0">
                <a:latin typeface="Times New Roman" pitchFamily="18" charset="0"/>
              </a:rPr>
              <a:t>分别代表</a:t>
            </a:r>
            <a:r>
              <a:rPr lang="en-US" altLang="en-US" sz="2400" dirty="0">
                <a:latin typeface="Times New Roman" pitchFamily="18" charset="0"/>
              </a:rPr>
              <a:t>A,C,E,G</a:t>
            </a:r>
            <a:r>
              <a:rPr lang="zh-CN" altLang="en-US" sz="2400" dirty="0">
                <a:latin typeface="Times New Roman" pitchFamily="18" charset="0"/>
              </a:rPr>
              <a:t>在原来位置上的性质，则错排数为：</a:t>
            </a:r>
          </a:p>
          <a:p>
            <a:pPr marL="365125" indent="-365125">
              <a:lnSpc>
                <a:spcPct val="125000"/>
              </a:lnSpc>
              <a:spcBef>
                <a:spcPts val="600"/>
              </a:spcBef>
            </a:pPr>
            <a:endParaRPr lang="en-US" altLang="zh-CN" sz="2600" dirty="0">
              <a:latin typeface="Times New Roman" pitchFamily="18" charset="0"/>
            </a:endParaRPr>
          </a:p>
        </p:txBody>
      </p:sp>
      <p:graphicFrame>
        <p:nvGraphicFramePr>
          <p:cNvPr id="176131" name="Object 3"/>
          <p:cNvGraphicFramePr>
            <a:graphicFrameLocks noChangeAspect="1"/>
          </p:cNvGraphicFramePr>
          <p:nvPr>
            <p:extLst>
              <p:ext uri="{D42A27DB-BD31-4B8C-83A1-F6EECF244321}">
                <p14:modId xmlns:p14="http://schemas.microsoft.com/office/powerpoint/2010/main" val="3759538289"/>
              </p:ext>
            </p:extLst>
          </p:nvPr>
        </p:nvGraphicFramePr>
        <p:xfrm>
          <a:off x="2028826" y="3501008"/>
          <a:ext cx="1933575" cy="519113"/>
        </p:xfrm>
        <a:graphic>
          <a:graphicData uri="http://schemas.openxmlformats.org/presentationml/2006/ole">
            <mc:AlternateContent xmlns:mc="http://schemas.openxmlformats.org/markup-compatibility/2006">
              <mc:Choice xmlns:v="urn:schemas-microsoft-com:vml" Requires="v">
                <p:oleObj spid="_x0000_s39959" name="公式" r:id="rId4" imgW="761760" imgH="228600" progId="Equation.3">
                  <p:embed/>
                </p:oleObj>
              </mc:Choice>
              <mc:Fallback>
                <p:oleObj name="公式" r:id="rId4" imgW="761760" imgH="228600" progId="Equation.3">
                  <p:embed/>
                  <p:pic>
                    <p:nvPicPr>
                      <p:cNvPr id="1761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826" y="3501008"/>
                        <a:ext cx="1933575"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2" name="Object 4"/>
          <p:cNvGraphicFramePr>
            <a:graphicFrameLocks noChangeAspect="1"/>
          </p:cNvGraphicFramePr>
          <p:nvPr>
            <p:extLst>
              <p:ext uri="{D42A27DB-BD31-4B8C-83A1-F6EECF244321}">
                <p14:modId xmlns:p14="http://schemas.microsoft.com/office/powerpoint/2010/main" val="3812301591"/>
              </p:ext>
            </p:extLst>
          </p:nvPr>
        </p:nvGraphicFramePr>
        <p:xfrm>
          <a:off x="4038600" y="3550220"/>
          <a:ext cx="5575300" cy="1384300"/>
        </p:xfrm>
        <a:graphic>
          <a:graphicData uri="http://schemas.openxmlformats.org/presentationml/2006/ole">
            <mc:AlternateContent xmlns:mc="http://schemas.openxmlformats.org/markup-compatibility/2006">
              <mc:Choice xmlns:v="urn:schemas-microsoft-com:vml" Requires="v">
                <p:oleObj spid="_x0000_s39960" name="公式" r:id="rId6" imgW="2095200" imgH="647640" progId="Equation.3">
                  <p:embed/>
                </p:oleObj>
              </mc:Choice>
              <mc:Fallback>
                <p:oleObj name="公式" r:id="rId6" imgW="2095200" imgH="647640" progId="Equation.3">
                  <p:embed/>
                  <p:pic>
                    <p:nvPicPr>
                      <p:cNvPr id="17613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3550220"/>
                        <a:ext cx="5575300" cy="138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989587031"/>
              </p:ext>
            </p:extLst>
          </p:nvPr>
        </p:nvGraphicFramePr>
        <p:xfrm>
          <a:off x="2074864" y="5279009"/>
          <a:ext cx="7221537" cy="1036637"/>
        </p:xfrm>
        <a:graphic>
          <a:graphicData uri="http://schemas.openxmlformats.org/presentationml/2006/ole">
            <mc:AlternateContent xmlns:mc="http://schemas.openxmlformats.org/markup-compatibility/2006">
              <mc:Choice xmlns:v="urn:schemas-microsoft-com:vml" Requires="v">
                <p:oleObj spid="_x0000_s39961" name="公式" r:id="rId8" imgW="2844720" imgH="457200" progId="Equation.3">
                  <p:embed/>
                </p:oleObj>
              </mc:Choice>
              <mc:Fallback>
                <p:oleObj name="公式" r:id="rId8" imgW="2844720" imgH="457200" progId="Equation.3">
                  <p:embed/>
                  <p:pic>
                    <p:nvPicPr>
                      <p:cNvPr id="6"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4864" y="5279009"/>
                        <a:ext cx="7221537"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76131"/>
                                        </p:tgtEl>
                                        <p:attrNameLst>
                                          <p:attrName>style.visibility</p:attrName>
                                        </p:attrNameLst>
                                      </p:cBhvr>
                                      <p:to>
                                        <p:strVal val="visible"/>
                                      </p:to>
                                    </p:set>
                                    <p:animEffect transition="in" filter="dissolve">
                                      <p:cBhvr>
                                        <p:cTn id="11" dur="500"/>
                                        <p:tgtEl>
                                          <p:spTgt spid="17613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76132"/>
                                        </p:tgtEl>
                                        <p:attrNameLst>
                                          <p:attrName>style.visibility</p:attrName>
                                        </p:attrNameLst>
                                      </p:cBhvr>
                                      <p:to>
                                        <p:strVal val="visible"/>
                                      </p:to>
                                    </p:set>
                                    <p:animEffect transition="in" filter="dissolve">
                                      <p:cBhvr>
                                        <p:cTn id="16" dur="500"/>
                                        <p:tgtEl>
                                          <p:spTgt spid="17613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68611" name="Rectangle 3"/>
          <p:cNvSpPr>
            <a:spLocks noGrp="1" noChangeArrowheads="1"/>
          </p:cNvSpPr>
          <p:nvPr>
            <p:ph type="body" idx="1"/>
          </p:nvPr>
        </p:nvSpPr>
        <p:spPr>
          <a:xfrm>
            <a:off x="839416" y="1424136"/>
            <a:ext cx="10741768" cy="5029200"/>
          </a:xfrm>
        </p:spPr>
        <p:txBody>
          <a:bodyPr/>
          <a:lstStyle/>
          <a:p>
            <a:pPr marL="0" indent="0">
              <a:lnSpc>
                <a:spcPct val="125000"/>
              </a:lnSpc>
              <a:spcBef>
                <a:spcPct val="0"/>
              </a:spcBef>
              <a:buNone/>
            </a:pPr>
            <a:r>
              <a:rPr lang="zh-CN" altLang="en-US" dirty="0">
                <a:latin typeface="Times New Roman" pitchFamily="18" charset="0"/>
              </a:rPr>
              <a:t>例</a:t>
            </a:r>
            <a:r>
              <a:rPr lang="en-US" altLang="zh-CN" dirty="0">
                <a:latin typeface="Times New Roman" pitchFamily="18" charset="0"/>
              </a:rPr>
              <a:t>8   </a:t>
            </a:r>
            <a:r>
              <a:rPr lang="zh-CN" altLang="en-US" dirty="0">
                <a:latin typeface="Times New Roman" pitchFamily="18" charset="0"/>
              </a:rPr>
              <a:t>求</a:t>
            </a:r>
            <a:r>
              <a:rPr lang="en-US" altLang="zh-CN" dirty="0">
                <a:latin typeface="Times New Roman" pitchFamily="18" charset="0"/>
              </a:rPr>
              <a:t>8</a:t>
            </a:r>
            <a:r>
              <a:rPr lang="zh-CN" altLang="en-US" dirty="0">
                <a:latin typeface="Times New Roman" pitchFamily="18" charset="0"/>
              </a:rPr>
              <a:t>个字母</a:t>
            </a:r>
            <a:r>
              <a:rPr lang="en-US" altLang="zh-CN" dirty="0">
                <a:latin typeface="Times New Roman" pitchFamily="18" charset="0"/>
              </a:rPr>
              <a:t>A,B,C,D,E,F,G,H</a:t>
            </a:r>
            <a:r>
              <a:rPr lang="zh-CN" altLang="en-US" dirty="0">
                <a:latin typeface="Times New Roman" pitchFamily="18" charset="0"/>
              </a:rPr>
              <a:t>的全排列中只有</a:t>
            </a:r>
            <a:r>
              <a:rPr lang="en-US" altLang="zh-CN" dirty="0">
                <a:latin typeface="Times New Roman" pitchFamily="18" charset="0"/>
              </a:rPr>
              <a:t>4</a:t>
            </a:r>
            <a:r>
              <a:rPr lang="zh-CN" altLang="en-US" dirty="0">
                <a:latin typeface="Times New Roman" pitchFamily="18" charset="0"/>
              </a:rPr>
              <a:t>个不在原来位置的排列数。</a:t>
            </a:r>
          </a:p>
          <a:p>
            <a:pPr marL="0" indent="0">
              <a:lnSpc>
                <a:spcPct val="120000"/>
              </a:lnSpc>
              <a:spcBef>
                <a:spcPct val="0"/>
              </a:spcBef>
              <a:buNone/>
            </a:pPr>
            <a:r>
              <a:rPr lang="zh-CN" altLang="en-US" sz="2400" dirty="0">
                <a:latin typeface="Times New Roman" pitchFamily="18" charset="0"/>
              </a:rPr>
              <a:t>解：</a:t>
            </a:r>
            <a:r>
              <a:rPr lang="en-US" altLang="zh-CN" sz="2400" dirty="0">
                <a:latin typeface="Times New Roman" pitchFamily="18" charset="0"/>
              </a:rPr>
              <a:t>8</a:t>
            </a:r>
            <a:r>
              <a:rPr lang="zh-CN" altLang="en-US" sz="2400" dirty="0">
                <a:latin typeface="Times New Roman" pitchFamily="18" charset="0"/>
              </a:rPr>
              <a:t>个字母中只有</a:t>
            </a:r>
            <a:r>
              <a:rPr lang="en-US" altLang="zh-CN" sz="2400" dirty="0">
                <a:latin typeface="Times New Roman" pitchFamily="18" charset="0"/>
              </a:rPr>
              <a:t>4</a:t>
            </a:r>
            <a:r>
              <a:rPr lang="zh-CN" altLang="en-US" sz="2400" dirty="0">
                <a:latin typeface="Times New Roman" pitchFamily="18" charset="0"/>
              </a:rPr>
              <a:t>个不在原来位置上，其余</a:t>
            </a:r>
            <a:r>
              <a:rPr lang="en-US" altLang="zh-CN" sz="2400" dirty="0">
                <a:latin typeface="Times New Roman" pitchFamily="18" charset="0"/>
              </a:rPr>
              <a:t>4</a:t>
            </a:r>
            <a:r>
              <a:rPr lang="zh-CN" altLang="en-US" sz="2400" dirty="0">
                <a:latin typeface="Times New Roman" pitchFamily="18" charset="0"/>
              </a:rPr>
              <a:t>个字母保持不动，相当于</a:t>
            </a:r>
            <a:r>
              <a:rPr lang="en-US" altLang="zh-CN" sz="2400" dirty="0">
                <a:latin typeface="Times New Roman" pitchFamily="18" charset="0"/>
              </a:rPr>
              <a:t>4</a:t>
            </a:r>
            <a:r>
              <a:rPr lang="zh-CN" altLang="en-US" sz="2400" dirty="0">
                <a:latin typeface="Times New Roman" pitchFamily="18" charset="0"/>
              </a:rPr>
              <a:t>个元素的错排，但不属于前面奇</a:t>
            </a:r>
            <a:r>
              <a:rPr lang="en-US" altLang="zh-CN" sz="2400" dirty="0">
                <a:latin typeface="Times New Roman" pitchFamily="18" charset="0"/>
              </a:rPr>
              <a:t>/</a:t>
            </a:r>
            <a:r>
              <a:rPr lang="zh-CN" altLang="en-US" sz="2400" dirty="0">
                <a:latin typeface="Times New Roman" pitchFamily="18" charset="0"/>
              </a:rPr>
              <a:t>偶数例题问题，本题中哪</a:t>
            </a:r>
            <a:r>
              <a:rPr lang="en-US" altLang="zh-CN" sz="2400" dirty="0">
                <a:latin typeface="Times New Roman" pitchFamily="18" charset="0"/>
              </a:rPr>
              <a:t>4</a:t>
            </a:r>
            <a:r>
              <a:rPr lang="zh-CN" altLang="en-US" sz="2400" dirty="0">
                <a:latin typeface="Times New Roman" pitchFamily="18" charset="0"/>
              </a:rPr>
              <a:t>个字母错排？哪</a:t>
            </a:r>
            <a:r>
              <a:rPr lang="en-US" altLang="zh-CN" sz="2400" dirty="0">
                <a:latin typeface="Times New Roman" pitchFamily="18" charset="0"/>
              </a:rPr>
              <a:t>4</a:t>
            </a:r>
            <a:r>
              <a:rPr lang="zh-CN" altLang="en-US" sz="2400" dirty="0">
                <a:latin typeface="Times New Roman" pitchFamily="18" charset="0"/>
              </a:rPr>
              <a:t>个字母不动不清楚。首先任意选取</a:t>
            </a:r>
            <a:r>
              <a:rPr lang="en-US" altLang="zh-CN" sz="2400" dirty="0">
                <a:latin typeface="Times New Roman" pitchFamily="18" charset="0"/>
              </a:rPr>
              <a:t>4</a:t>
            </a:r>
            <a:r>
              <a:rPr lang="zh-CN" altLang="en-US" sz="2400" dirty="0">
                <a:latin typeface="Times New Roman" pitchFamily="18" charset="0"/>
              </a:rPr>
              <a:t>个字母，其数目为</a:t>
            </a:r>
            <a:r>
              <a:rPr lang="en-US" altLang="zh-CN" sz="2400" dirty="0">
                <a:latin typeface="Times New Roman" pitchFamily="18" charset="0"/>
              </a:rPr>
              <a:t>C(8,4)</a:t>
            </a:r>
            <a:r>
              <a:rPr lang="zh-CN" altLang="en-US" sz="2400" dirty="0">
                <a:latin typeface="Times New Roman" pitchFamily="18" charset="0"/>
              </a:rPr>
              <a:t>。</a:t>
            </a:r>
            <a:endParaRPr lang="en-US" altLang="zh-CN" sz="2400" dirty="0">
              <a:latin typeface="Times New Roman" pitchFamily="18" charset="0"/>
            </a:endParaRPr>
          </a:p>
          <a:p>
            <a:pPr marL="625475" indent="-625475">
              <a:lnSpc>
                <a:spcPct val="130000"/>
              </a:lnSpc>
              <a:spcBef>
                <a:spcPct val="0"/>
              </a:spcBef>
              <a:buNone/>
            </a:pPr>
            <a:r>
              <a:rPr lang="zh-CN" altLang="en-US" sz="2400" dirty="0">
                <a:latin typeface="Times New Roman" pitchFamily="18" charset="0"/>
              </a:rPr>
              <a:t>这</a:t>
            </a:r>
            <a:r>
              <a:rPr lang="en-US" altLang="zh-CN" sz="2400" dirty="0">
                <a:latin typeface="Times New Roman" pitchFamily="18" charset="0"/>
              </a:rPr>
              <a:t>4</a:t>
            </a:r>
            <a:r>
              <a:rPr lang="zh-CN" altLang="en-US" sz="2400" dirty="0">
                <a:latin typeface="Times New Roman" pitchFamily="18" charset="0"/>
              </a:rPr>
              <a:t>个元素的错排数目：</a:t>
            </a:r>
            <a:r>
              <a:rPr lang="en-US" altLang="zh-CN" sz="2400" dirty="0">
                <a:latin typeface="Times New Roman" pitchFamily="18" charset="0"/>
              </a:rPr>
              <a:t>D</a:t>
            </a:r>
            <a:r>
              <a:rPr lang="en-US" altLang="zh-CN" sz="2400" baseline="-25000" dirty="0">
                <a:latin typeface="Times New Roman" pitchFamily="18" charset="0"/>
              </a:rPr>
              <a:t>4 </a:t>
            </a:r>
            <a:r>
              <a:rPr lang="en-US" altLang="zh-CN" sz="2400" dirty="0">
                <a:latin typeface="Times New Roman" pitchFamily="18" charset="0"/>
              </a:rPr>
              <a:t>= 9</a:t>
            </a:r>
          </a:p>
          <a:p>
            <a:pPr marL="625475" indent="-625475">
              <a:lnSpc>
                <a:spcPct val="130000"/>
              </a:lnSpc>
              <a:spcBef>
                <a:spcPct val="0"/>
              </a:spcBef>
              <a:buNone/>
            </a:pPr>
            <a:r>
              <a:rPr lang="zh-CN" altLang="en-US" sz="2400" dirty="0">
                <a:latin typeface="Times New Roman" pitchFamily="18" charset="0"/>
              </a:rPr>
              <a:t>故</a:t>
            </a:r>
            <a:r>
              <a:rPr lang="en-US" altLang="zh-CN" sz="2400" dirty="0">
                <a:latin typeface="Times New Roman" pitchFamily="18" charset="0"/>
              </a:rPr>
              <a:t>8</a:t>
            </a:r>
            <a:r>
              <a:rPr lang="zh-CN" altLang="en-US" sz="2400" dirty="0">
                <a:latin typeface="Times New Roman" pitchFamily="18" charset="0"/>
              </a:rPr>
              <a:t>个字母的全排列中有</a:t>
            </a:r>
            <a:r>
              <a:rPr lang="en-US" altLang="zh-CN" sz="2400" dirty="0">
                <a:latin typeface="Times New Roman" pitchFamily="18" charset="0"/>
              </a:rPr>
              <a:t>4</a:t>
            </a:r>
            <a:r>
              <a:rPr lang="zh-CN" altLang="en-US" sz="2400" dirty="0">
                <a:latin typeface="Times New Roman" pitchFamily="18" charset="0"/>
              </a:rPr>
              <a:t>个不在原来位置上的排列数为：</a:t>
            </a:r>
            <a:r>
              <a:rPr lang="en-US" altLang="zh-CN" sz="2400" dirty="0">
                <a:latin typeface="Times New Roman" pitchFamily="18" charset="0"/>
              </a:rPr>
              <a:t> C(8,4) ×9 =630</a:t>
            </a:r>
          </a:p>
          <a:p>
            <a:pPr marL="0" indent="0">
              <a:lnSpc>
                <a:spcPct val="125000"/>
              </a:lnSpc>
              <a:spcBef>
                <a:spcPts val="600"/>
              </a:spcBef>
              <a:buNone/>
            </a:pPr>
            <a:endParaRPr lang="zh-CN" altLang="en-US" sz="2400" dirty="0">
              <a:latin typeface="Times New Roman" pitchFamily="18" charset="0"/>
            </a:endParaRPr>
          </a:p>
          <a:p>
            <a:pPr marL="365125" indent="-365125">
              <a:lnSpc>
                <a:spcPct val="125000"/>
              </a:lnSpc>
              <a:spcBef>
                <a:spcPts val="600"/>
              </a:spcBef>
            </a:pPr>
            <a:endParaRPr lang="en-US" altLang="zh-CN" sz="26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4" name="内容占位符 3"/>
          <p:cNvSpPr>
            <a:spLocks noGrp="1"/>
          </p:cNvSpPr>
          <p:nvPr>
            <p:ph idx="1"/>
          </p:nvPr>
        </p:nvSpPr>
        <p:spPr/>
        <p:txBody>
          <a:bodyPr/>
          <a:lstStyle/>
          <a:p>
            <a:pPr>
              <a:lnSpc>
                <a:spcPct val="120000"/>
              </a:lnSpc>
              <a:spcBef>
                <a:spcPts val="0"/>
              </a:spcBef>
            </a:pPr>
            <a:r>
              <a:rPr lang="zh-CN" altLang="en-US" dirty="0"/>
              <a:t>错位排列概率</a:t>
            </a:r>
            <a:endParaRPr lang="en-US" altLang="zh-CN" dirty="0"/>
          </a:p>
          <a:p>
            <a:pPr marL="365125" lvl="1" indent="-20638">
              <a:lnSpc>
                <a:spcPct val="120000"/>
              </a:lnSpc>
              <a:spcBef>
                <a:spcPts val="0"/>
              </a:spcBef>
              <a:buNone/>
            </a:pPr>
            <a:r>
              <a:rPr lang="zh-CN" altLang="en-US" dirty="0">
                <a:latin typeface="Times New Roman" pitchFamily="18" charset="0"/>
              </a:rPr>
              <a:t>即随机选择一个排列，它是错位排列的比率。</a:t>
            </a:r>
            <a:endParaRPr lang="en-US" altLang="zh-CN" dirty="0">
              <a:latin typeface="Times New Roman" pitchFamily="18" charset="0"/>
            </a:endParaRPr>
          </a:p>
          <a:p>
            <a:pPr marL="365125" lvl="1" indent="-20638">
              <a:lnSpc>
                <a:spcPct val="120000"/>
              </a:lnSpc>
              <a:spcBef>
                <a:spcPts val="0"/>
              </a:spcBef>
              <a:buNone/>
            </a:pPr>
            <a:r>
              <a:rPr lang="en-US" altLang="zh-CN" dirty="0">
                <a:latin typeface="Times New Roman" pitchFamily="18" charset="0"/>
              </a:rPr>
              <a:t>=</a:t>
            </a:r>
            <a:r>
              <a:rPr lang="zh-CN" altLang="en-US" dirty="0">
                <a:latin typeface="Times New Roman" pitchFamily="18" charset="0"/>
              </a:rPr>
              <a:t>错位排列数与全排列数的比 </a:t>
            </a:r>
            <a:r>
              <a:rPr lang="en-US" altLang="zh-CN" dirty="0">
                <a:latin typeface="Times New Roman" pitchFamily="18" charset="0"/>
              </a:rPr>
              <a:t>=</a:t>
            </a:r>
            <a:r>
              <a:rPr lang="en-US" altLang="zh-CN" dirty="0" err="1">
                <a:latin typeface="Times New Roman" pitchFamily="18" charset="0"/>
              </a:rPr>
              <a:t>D</a:t>
            </a:r>
            <a:r>
              <a:rPr lang="en-US" altLang="zh-CN" i="1" baseline="-25000" dirty="0" err="1">
                <a:latin typeface="Times New Roman" pitchFamily="18" charset="0"/>
              </a:rPr>
              <a:t>n</a:t>
            </a:r>
            <a:r>
              <a:rPr lang="en-US" altLang="zh-CN" dirty="0">
                <a:latin typeface="Times New Roman" pitchFamily="18" charset="0"/>
              </a:rPr>
              <a:t>/</a:t>
            </a:r>
            <a:r>
              <a:rPr lang="en-US" altLang="zh-CN" i="1" dirty="0">
                <a:latin typeface="Times New Roman" pitchFamily="18" charset="0"/>
              </a:rPr>
              <a:t>n</a:t>
            </a:r>
            <a:r>
              <a:rPr lang="en-US" altLang="zh-CN" dirty="0">
                <a:latin typeface="Times New Roman" pitchFamily="18" charset="0"/>
              </a:rPr>
              <a: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287744156"/>
              </p:ext>
            </p:extLst>
          </p:nvPr>
        </p:nvGraphicFramePr>
        <p:xfrm>
          <a:off x="1828801" y="3068960"/>
          <a:ext cx="8686797" cy="1066800"/>
        </p:xfrm>
        <a:graphic>
          <a:graphicData uri="http://schemas.openxmlformats.org/drawingml/2006/table">
            <a:tbl>
              <a:tblPr firstRow="1" bandRow="1">
                <a:tableStyleId>{5C22544A-7EE6-4342-B048-85BDC9FD1C3A}</a:tableStyleId>
              </a:tblPr>
              <a:tblGrid>
                <a:gridCol w="1240971">
                  <a:extLst>
                    <a:ext uri="{9D8B030D-6E8A-4147-A177-3AD203B41FA5}">
                      <a16:colId xmlns:a16="http://schemas.microsoft.com/office/drawing/2014/main" val="20000"/>
                    </a:ext>
                  </a:extLst>
                </a:gridCol>
                <a:gridCol w="1240971">
                  <a:extLst>
                    <a:ext uri="{9D8B030D-6E8A-4147-A177-3AD203B41FA5}">
                      <a16:colId xmlns:a16="http://schemas.microsoft.com/office/drawing/2014/main" val="20001"/>
                    </a:ext>
                  </a:extLst>
                </a:gridCol>
                <a:gridCol w="1240971">
                  <a:extLst>
                    <a:ext uri="{9D8B030D-6E8A-4147-A177-3AD203B41FA5}">
                      <a16:colId xmlns:a16="http://schemas.microsoft.com/office/drawing/2014/main" val="20002"/>
                    </a:ext>
                  </a:extLst>
                </a:gridCol>
                <a:gridCol w="1240971">
                  <a:extLst>
                    <a:ext uri="{9D8B030D-6E8A-4147-A177-3AD203B41FA5}">
                      <a16:colId xmlns:a16="http://schemas.microsoft.com/office/drawing/2014/main" val="20003"/>
                    </a:ext>
                  </a:extLst>
                </a:gridCol>
                <a:gridCol w="1240971">
                  <a:extLst>
                    <a:ext uri="{9D8B030D-6E8A-4147-A177-3AD203B41FA5}">
                      <a16:colId xmlns:a16="http://schemas.microsoft.com/office/drawing/2014/main" val="20004"/>
                    </a:ext>
                  </a:extLst>
                </a:gridCol>
                <a:gridCol w="1240971">
                  <a:extLst>
                    <a:ext uri="{9D8B030D-6E8A-4147-A177-3AD203B41FA5}">
                      <a16:colId xmlns:a16="http://schemas.microsoft.com/office/drawing/2014/main" val="20005"/>
                    </a:ext>
                  </a:extLst>
                </a:gridCol>
                <a:gridCol w="1240971">
                  <a:extLst>
                    <a:ext uri="{9D8B030D-6E8A-4147-A177-3AD203B41FA5}">
                      <a16:colId xmlns:a16="http://schemas.microsoft.com/office/drawing/2014/main" val="20006"/>
                    </a:ext>
                  </a:extLst>
                </a:gridCol>
              </a:tblGrid>
              <a:tr h="533400">
                <a:tc>
                  <a:txBody>
                    <a:bodyPr/>
                    <a:lstStyle/>
                    <a:p>
                      <a:pPr algn="ctr"/>
                      <a:r>
                        <a:rPr lang="en-US" altLang="zh-CN" sz="2400" i="1" dirty="0">
                          <a:effectLst>
                            <a:outerShdw blurRad="38100" dist="38100" dir="2700000" algn="tl">
                              <a:srgbClr val="000000">
                                <a:alpha val="43137"/>
                              </a:srgbClr>
                            </a:outerShdw>
                          </a:effectLst>
                          <a:latin typeface="Times New Roman" pitchFamily="18" charset="0"/>
                          <a:cs typeface="Times New Roman" pitchFamily="18" charset="0"/>
                        </a:rPr>
                        <a:t>n</a:t>
                      </a:r>
                      <a:endParaRPr lang="zh-CN" altLang="en-US" sz="2400" i="1" dirty="0">
                        <a:effectLst>
                          <a:outerShdw blurRad="38100" dist="38100" dir="2700000" algn="tl">
                            <a:srgbClr val="000000">
                              <a:alpha val="43137"/>
                            </a:srgbClr>
                          </a:outerShdw>
                        </a:effectLst>
                        <a:latin typeface="Times New Roman" pitchFamily="18" charset="0"/>
                        <a:cs typeface="Times New Roman" pitchFamily="18" charset="0"/>
                      </a:endParaRPr>
                    </a:p>
                  </a:txBody>
                  <a:tcPr anchor="ctr"/>
                </a:tc>
                <a:tc>
                  <a:txBody>
                    <a:bodyPr/>
                    <a:lstStyle/>
                    <a:p>
                      <a:pPr algn="ct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2</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a:txBody>
                  <a:tcPr anchor="ctr"/>
                </a:tc>
                <a:tc>
                  <a:txBody>
                    <a:bodyPr/>
                    <a:lstStyle/>
                    <a:p>
                      <a:pPr algn="ct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3</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a:txBody>
                  <a:tcPr anchor="ctr"/>
                </a:tc>
                <a:tc>
                  <a:txBody>
                    <a:bodyPr/>
                    <a:lstStyle/>
                    <a:p>
                      <a:pPr algn="ct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4</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a:txBody>
                  <a:tcPr anchor="ctr"/>
                </a:tc>
                <a:tc>
                  <a:txBody>
                    <a:bodyPr/>
                    <a:lstStyle/>
                    <a:p>
                      <a:pPr algn="ct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5</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a:txBody>
                  <a:tcPr anchor="ctr"/>
                </a:tc>
                <a:tc>
                  <a:txBody>
                    <a:bodyPr/>
                    <a:lstStyle/>
                    <a:p>
                      <a:pPr algn="ct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6</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a:txBody>
                  <a:tcPr anchor="ctr"/>
                </a:tc>
                <a:tc>
                  <a:txBody>
                    <a:bodyPr/>
                    <a:lstStyle/>
                    <a:p>
                      <a:pPr algn="ct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7</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533400">
                <a:tc>
                  <a:txBody>
                    <a:bodyPr/>
                    <a:lstStyle/>
                    <a:p>
                      <a:pPr algn="ctr"/>
                      <a:r>
                        <a:rPr lang="en-US" altLang="zh-CN" sz="2400" i="1" dirty="0" err="1">
                          <a:latin typeface="Times New Roman" pitchFamily="18" charset="0"/>
                          <a:cs typeface="Times New Roman" pitchFamily="18" charset="0"/>
                        </a:rPr>
                        <a:t>D</a:t>
                      </a:r>
                      <a:r>
                        <a:rPr lang="en-US" altLang="zh-CN" sz="2400" i="1" baseline="-25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a:txBody>
                  <a:tcPr anchor="ctr"/>
                </a:tc>
                <a:tc>
                  <a:txBody>
                    <a:bodyPr/>
                    <a:lstStyle/>
                    <a:p>
                      <a:pPr algn="ctr"/>
                      <a:r>
                        <a:rPr lang="en-US" altLang="zh-CN" sz="2400" dirty="0">
                          <a:latin typeface="Times New Roman" pitchFamily="18" charset="0"/>
                          <a:cs typeface="Times New Roman" pitchFamily="18" charset="0"/>
                        </a:rPr>
                        <a:t>0.50000</a:t>
                      </a:r>
                      <a:endParaRPr lang="zh-CN" altLang="en-US" sz="2400" dirty="0">
                        <a:latin typeface="Times New Roman" pitchFamily="18" charset="0"/>
                        <a:cs typeface="Times New Roman" pitchFamily="18" charset="0"/>
                      </a:endParaRPr>
                    </a:p>
                  </a:txBody>
                  <a:tcPr anchor="ctr"/>
                </a:tc>
                <a:tc>
                  <a:txBody>
                    <a:bodyPr/>
                    <a:lstStyle/>
                    <a:p>
                      <a:pPr algn="ctr"/>
                      <a:r>
                        <a:rPr lang="en-US" altLang="zh-CN" sz="2400" dirty="0">
                          <a:latin typeface="Times New Roman" pitchFamily="18" charset="0"/>
                          <a:cs typeface="Times New Roman" pitchFamily="18" charset="0"/>
                        </a:rPr>
                        <a:t>0.33333</a:t>
                      </a:r>
                      <a:endParaRPr lang="zh-CN" altLang="en-US" sz="2400" dirty="0">
                        <a:latin typeface="Times New Roman" pitchFamily="18" charset="0"/>
                        <a:cs typeface="Times New Roman" pitchFamily="18" charset="0"/>
                      </a:endParaRPr>
                    </a:p>
                  </a:txBody>
                  <a:tcPr anchor="ctr"/>
                </a:tc>
                <a:tc>
                  <a:txBody>
                    <a:bodyPr/>
                    <a:lstStyle/>
                    <a:p>
                      <a:pPr algn="ctr"/>
                      <a:r>
                        <a:rPr lang="en-US" altLang="zh-CN" sz="2400" dirty="0">
                          <a:latin typeface="Times New Roman" pitchFamily="18" charset="0"/>
                          <a:cs typeface="Times New Roman" pitchFamily="18" charset="0"/>
                        </a:rPr>
                        <a:t>0.37500</a:t>
                      </a:r>
                      <a:endParaRPr lang="zh-CN" altLang="en-US" sz="2400" dirty="0">
                        <a:latin typeface="Times New Roman" pitchFamily="18" charset="0"/>
                        <a:cs typeface="Times New Roman" pitchFamily="18" charset="0"/>
                      </a:endParaRPr>
                    </a:p>
                  </a:txBody>
                  <a:tcPr anchor="ctr"/>
                </a:tc>
                <a:tc>
                  <a:txBody>
                    <a:bodyPr/>
                    <a:lstStyle/>
                    <a:p>
                      <a:pPr algn="ctr"/>
                      <a:r>
                        <a:rPr lang="en-US" altLang="zh-CN" sz="2400" dirty="0">
                          <a:latin typeface="Times New Roman" pitchFamily="18" charset="0"/>
                          <a:cs typeface="Times New Roman" pitchFamily="18" charset="0"/>
                        </a:rPr>
                        <a:t>0.36667</a:t>
                      </a:r>
                      <a:endParaRPr lang="zh-CN" altLang="en-US" sz="2400" dirty="0">
                        <a:latin typeface="Times New Roman" pitchFamily="18" charset="0"/>
                        <a:cs typeface="Times New Roman" pitchFamily="18" charset="0"/>
                      </a:endParaRPr>
                    </a:p>
                  </a:txBody>
                  <a:tcPr anchor="ctr"/>
                </a:tc>
                <a:tc>
                  <a:txBody>
                    <a:bodyPr/>
                    <a:lstStyle/>
                    <a:p>
                      <a:pPr algn="ctr"/>
                      <a:r>
                        <a:rPr lang="en-US" altLang="zh-CN" sz="2400" dirty="0">
                          <a:latin typeface="Times New Roman" pitchFamily="18" charset="0"/>
                          <a:cs typeface="Times New Roman" pitchFamily="18" charset="0"/>
                        </a:rPr>
                        <a:t>0.36806</a:t>
                      </a:r>
                      <a:endParaRPr lang="zh-CN" altLang="en-US" sz="2400" dirty="0">
                        <a:latin typeface="Times New Roman" pitchFamily="18" charset="0"/>
                        <a:cs typeface="Times New Roman" pitchFamily="18" charset="0"/>
                      </a:endParaRPr>
                    </a:p>
                  </a:txBody>
                  <a:tcPr anchor="ctr"/>
                </a:tc>
                <a:tc>
                  <a:txBody>
                    <a:bodyPr/>
                    <a:lstStyle/>
                    <a:p>
                      <a:pPr algn="ctr"/>
                      <a:r>
                        <a:rPr lang="en-US" altLang="zh-CN" sz="2400" dirty="0">
                          <a:latin typeface="Times New Roman" pitchFamily="18" charset="0"/>
                          <a:cs typeface="Times New Roman" pitchFamily="18" charset="0"/>
                        </a:rPr>
                        <a:t>0.36786</a:t>
                      </a:r>
                      <a:endParaRPr lang="zh-CN" alt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bl>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281529016"/>
              </p:ext>
            </p:extLst>
          </p:nvPr>
        </p:nvGraphicFramePr>
        <p:xfrm>
          <a:off x="2640805" y="5085184"/>
          <a:ext cx="7062787" cy="923925"/>
        </p:xfrm>
        <a:graphic>
          <a:graphicData uri="http://schemas.openxmlformats.org/presentationml/2006/ole">
            <mc:AlternateContent xmlns:mc="http://schemas.openxmlformats.org/markup-compatibility/2006">
              <mc:Choice xmlns:v="urn:schemas-microsoft-com:vml" Requires="v">
                <p:oleObj spid="_x0000_s40969" name="Equation" r:id="rId4" imgW="3009600" imgH="393480" progId="Equation.3">
                  <p:embed/>
                </p:oleObj>
              </mc:Choice>
              <mc:Fallback>
                <p:oleObj name="Equation" r:id="rId4" imgW="3009600" imgH="393480" progId="Equation.3">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805" y="5085184"/>
                        <a:ext cx="7062787"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11"/>
          <p:cNvSpPr txBox="1">
            <a:spLocks noChangeArrowheads="1"/>
          </p:cNvSpPr>
          <p:nvPr/>
        </p:nvSpPr>
        <p:spPr bwMode="auto">
          <a:xfrm>
            <a:off x="1775520" y="4509120"/>
            <a:ext cx="5929313" cy="523875"/>
          </a:xfrm>
          <a:prstGeom prst="rect">
            <a:avLst/>
          </a:prstGeom>
          <a:noFill/>
          <a:ln w="9525">
            <a:noFill/>
            <a:miter lim="800000"/>
            <a:headEnd/>
            <a:tailEnd/>
          </a:ln>
        </p:spPr>
        <p:txBody>
          <a:bodyPr wrap="none">
            <a:spAutoFit/>
          </a:bodyPr>
          <a:lstStyle/>
          <a:p>
            <a:pPr algn="ctr"/>
            <a:r>
              <a:rPr lang="zh-CN" altLang="en-US" i="0" dirty="0"/>
              <a:t>可以用微积分方法证明错位排列概率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0"/>
                            </p:stCondLst>
                            <p:childTnLst>
                              <p:par>
                                <p:cTn id="13" presetID="9"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9" name="内容占位符 8"/>
          <p:cNvSpPr>
            <a:spLocks noGrp="1"/>
          </p:cNvSpPr>
          <p:nvPr>
            <p:ph idx="1"/>
          </p:nvPr>
        </p:nvSpPr>
        <p:spPr>
          <a:xfrm>
            <a:off x="839416" y="1556792"/>
            <a:ext cx="8686800" cy="4411662"/>
          </a:xfrm>
        </p:spPr>
        <p:txBody>
          <a:bodyPr/>
          <a:lstStyle/>
          <a:p>
            <a:pPr>
              <a:lnSpc>
                <a:spcPct val="125000"/>
              </a:lnSpc>
            </a:pPr>
            <a:r>
              <a:rPr lang="zh-CN" altLang="en-US" dirty="0">
                <a:latin typeface="Times New Roman" pitchFamily="18" charset="0"/>
                <a:ea typeface="华文细黑" pitchFamily="2" charset="-122"/>
                <a:cs typeface="Times New Roman" pitchFamily="18" charset="0"/>
              </a:rPr>
              <a:t>错位排列数</a:t>
            </a:r>
            <a:r>
              <a:rPr lang="en-US" altLang="zh-CN" i="1" dirty="0" err="1">
                <a:latin typeface="Times New Roman" pitchFamily="18" charset="0"/>
                <a:ea typeface="华文细黑" pitchFamily="2" charset="-122"/>
                <a:cs typeface="Times New Roman" pitchFamily="18" charset="0"/>
              </a:rPr>
              <a:t>D</a:t>
            </a:r>
            <a:r>
              <a:rPr lang="en-US" altLang="zh-CN" i="1" baseline="-25000" dirty="0" err="1">
                <a:latin typeface="Times New Roman" pitchFamily="18" charset="0"/>
                <a:ea typeface="华文细黑" pitchFamily="2" charset="-122"/>
                <a:cs typeface="Times New Roman" pitchFamily="18" charset="0"/>
              </a:rPr>
              <a:t>n</a:t>
            </a:r>
            <a:r>
              <a:rPr lang="zh-CN" altLang="en-US" dirty="0">
                <a:latin typeface="Times New Roman" pitchFamily="18" charset="0"/>
                <a:ea typeface="华文细黑" pitchFamily="2" charset="-122"/>
                <a:cs typeface="Times New Roman" pitchFamily="18" charset="0"/>
              </a:rPr>
              <a:t>的性质</a:t>
            </a:r>
          </a:p>
          <a:p>
            <a:pPr lvl="1">
              <a:lnSpc>
                <a:spcPct val="125000"/>
              </a:lnSpc>
              <a:buNone/>
            </a:pPr>
            <a:r>
              <a:rPr lang="en-US" altLang="zh-CN" dirty="0">
                <a:latin typeface="Times New Roman" pitchFamily="18" charset="0"/>
                <a:ea typeface="华文楷体" pitchFamily="2" charset="-122"/>
              </a:rPr>
              <a:t>1)   </a:t>
            </a:r>
            <a:r>
              <a:rPr lang="en-US" altLang="zh-CN" i="1" dirty="0" err="1">
                <a:latin typeface="Times New Roman" pitchFamily="18" charset="0"/>
                <a:ea typeface="华文楷体" pitchFamily="2" charset="-122"/>
              </a:rPr>
              <a:t>D</a:t>
            </a:r>
            <a:r>
              <a:rPr lang="en-US" altLang="zh-CN" i="1" baseline="-25000" dirty="0" err="1">
                <a:latin typeface="Times New Roman" pitchFamily="18" charset="0"/>
                <a:ea typeface="华文楷体" pitchFamily="2" charset="-122"/>
              </a:rPr>
              <a:t>n</a:t>
            </a:r>
            <a:r>
              <a:rPr lang="en-US" altLang="zh-CN" baseline="-25000" dirty="0">
                <a:latin typeface="Times New Roman" pitchFamily="18" charset="0"/>
                <a:ea typeface="华文楷体" pitchFamily="2" charset="-122"/>
              </a:rPr>
              <a:t> </a:t>
            </a:r>
            <a:r>
              <a:rPr lang="en-US" altLang="zh-CN" dirty="0">
                <a:latin typeface="Times New Roman" pitchFamily="18" charset="0"/>
                <a:ea typeface="华文楷体" pitchFamily="2" charset="-122"/>
              </a:rPr>
              <a:t>=  (</a:t>
            </a:r>
            <a:r>
              <a:rPr lang="en-US" altLang="zh-CN" i="1" dirty="0">
                <a:latin typeface="Times New Roman" pitchFamily="18" charset="0"/>
                <a:ea typeface="华文楷体" pitchFamily="2" charset="-122"/>
              </a:rPr>
              <a:t>n</a:t>
            </a:r>
            <a:r>
              <a:rPr lang="en-US" altLang="zh-CN" dirty="0">
                <a:latin typeface="Times New Roman" pitchFamily="18" charset="0"/>
                <a:ea typeface="华文楷体" pitchFamily="2" charset="-122"/>
              </a:rPr>
              <a:t>-1)(</a:t>
            </a:r>
            <a:r>
              <a:rPr lang="en-US" altLang="zh-CN" i="1" dirty="0">
                <a:latin typeface="Times New Roman" pitchFamily="18" charset="0"/>
                <a:ea typeface="华文楷体" pitchFamily="2" charset="-122"/>
              </a:rPr>
              <a:t>D</a:t>
            </a:r>
            <a:r>
              <a:rPr lang="en-US" altLang="zh-CN" i="1" baseline="-25000" dirty="0">
                <a:latin typeface="Times New Roman" pitchFamily="18" charset="0"/>
                <a:ea typeface="华文楷体" pitchFamily="2" charset="-122"/>
              </a:rPr>
              <a:t>n</a:t>
            </a:r>
            <a:r>
              <a:rPr lang="en-US" altLang="zh-CN" baseline="-25000" dirty="0">
                <a:latin typeface="Times New Roman" pitchFamily="18" charset="0"/>
                <a:ea typeface="华文楷体" pitchFamily="2" charset="-122"/>
              </a:rPr>
              <a:t>-2</a:t>
            </a:r>
            <a:r>
              <a:rPr lang="en-US" altLang="zh-CN" dirty="0">
                <a:latin typeface="Times New Roman" pitchFamily="18" charset="0"/>
                <a:ea typeface="华文楷体" pitchFamily="2" charset="-122"/>
              </a:rPr>
              <a:t> + </a:t>
            </a:r>
            <a:r>
              <a:rPr lang="en-US" altLang="zh-CN" i="1" dirty="0">
                <a:latin typeface="Times New Roman" pitchFamily="18" charset="0"/>
                <a:ea typeface="华文楷体" pitchFamily="2" charset="-122"/>
              </a:rPr>
              <a:t>D</a:t>
            </a:r>
            <a:r>
              <a:rPr lang="en-US" altLang="zh-CN" i="1" baseline="-25000" dirty="0">
                <a:latin typeface="Times New Roman" pitchFamily="18" charset="0"/>
                <a:ea typeface="华文楷体" pitchFamily="2" charset="-122"/>
              </a:rPr>
              <a:t>n</a:t>
            </a:r>
            <a:r>
              <a:rPr lang="en-US" altLang="zh-CN" baseline="-25000" dirty="0">
                <a:latin typeface="Times New Roman" pitchFamily="18" charset="0"/>
                <a:ea typeface="华文楷体" pitchFamily="2" charset="-122"/>
              </a:rPr>
              <a:t>-1</a:t>
            </a:r>
            <a:r>
              <a:rPr lang="en-US" altLang="zh-CN" dirty="0">
                <a:latin typeface="Times New Roman" pitchFamily="18" charset="0"/>
                <a:ea typeface="华文楷体" pitchFamily="2" charset="-122"/>
              </a:rPr>
              <a:t>)        (</a:t>
            </a:r>
            <a:r>
              <a:rPr lang="en-US" altLang="zh-CN" i="1" dirty="0">
                <a:latin typeface="Times New Roman" pitchFamily="18" charset="0"/>
                <a:ea typeface="华文楷体" pitchFamily="2" charset="-122"/>
              </a:rPr>
              <a:t>n</a:t>
            </a:r>
            <a:r>
              <a:rPr lang="en-US" altLang="zh-CN" dirty="0">
                <a:latin typeface="Times New Roman" pitchFamily="18" charset="0"/>
                <a:ea typeface="华文楷体" pitchFamily="2" charset="-122"/>
              </a:rPr>
              <a:t>=3,4,……)</a:t>
            </a:r>
          </a:p>
          <a:p>
            <a:pPr lvl="1">
              <a:lnSpc>
                <a:spcPct val="125000"/>
              </a:lnSpc>
              <a:buNone/>
            </a:pPr>
            <a:r>
              <a:rPr lang="en-US" altLang="zh-CN" dirty="0">
                <a:latin typeface="Times New Roman" pitchFamily="18" charset="0"/>
                <a:ea typeface="华文楷体" pitchFamily="2" charset="-122"/>
              </a:rPr>
              <a:t>2)   </a:t>
            </a:r>
            <a:r>
              <a:rPr lang="en-US" altLang="zh-CN" i="1" dirty="0" err="1">
                <a:latin typeface="Times New Roman" pitchFamily="18" charset="0"/>
                <a:ea typeface="华文楷体" pitchFamily="2" charset="-122"/>
              </a:rPr>
              <a:t>D</a:t>
            </a:r>
            <a:r>
              <a:rPr lang="en-US" altLang="zh-CN" i="1" baseline="-25000" dirty="0" err="1">
                <a:latin typeface="Times New Roman" pitchFamily="18" charset="0"/>
                <a:ea typeface="华文楷体" pitchFamily="2" charset="-122"/>
              </a:rPr>
              <a:t>n</a:t>
            </a:r>
            <a:r>
              <a:rPr lang="en-US" altLang="zh-CN" i="1" baseline="-25000" dirty="0">
                <a:latin typeface="Times New Roman" pitchFamily="18" charset="0"/>
                <a:ea typeface="华文楷体" pitchFamily="2" charset="-122"/>
              </a:rPr>
              <a:t> </a:t>
            </a:r>
            <a:r>
              <a:rPr lang="en-US" altLang="zh-CN" dirty="0">
                <a:latin typeface="Times New Roman" pitchFamily="18" charset="0"/>
                <a:ea typeface="华文楷体" pitchFamily="2" charset="-122"/>
              </a:rPr>
              <a:t>=  </a:t>
            </a:r>
            <a:r>
              <a:rPr lang="en-US" altLang="zh-CN" i="1" dirty="0">
                <a:latin typeface="Times New Roman" pitchFamily="18" charset="0"/>
                <a:ea typeface="华文楷体" pitchFamily="2" charset="-122"/>
              </a:rPr>
              <a:t>nD</a:t>
            </a:r>
            <a:r>
              <a:rPr lang="en-US" altLang="zh-CN" i="1" baseline="-25000" dirty="0">
                <a:latin typeface="Times New Roman" pitchFamily="18" charset="0"/>
                <a:ea typeface="华文楷体" pitchFamily="2" charset="-122"/>
              </a:rPr>
              <a:t>n-</a:t>
            </a:r>
            <a:r>
              <a:rPr lang="en-US" altLang="zh-CN" baseline="-25000" dirty="0">
                <a:latin typeface="Times New Roman" pitchFamily="18" charset="0"/>
                <a:ea typeface="华文楷体" pitchFamily="2" charset="-122"/>
              </a:rPr>
              <a:t>1</a:t>
            </a:r>
            <a:r>
              <a:rPr lang="en-US" altLang="zh-CN" dirty="0">
                <a:latin typeface="Times New Roman" pitchFamily="18" charset="0"/>
                <a:ea typeface="华文楷体" pitchFamily="2" charset="-122"/>
              </a:rPr>
              <a:t> + (-1)</a:t>
            </a:r>
            <a:r>
              <a:rPr lang="en-US" altLang="zh-CN" i="1" baseline="30000" dirty="0">
                <a:latin typeface="Times New Roman" pitchFamily="18" charset="0"/>
              </a:rPr>
              <a:t>n</a:t>
            </a:r>
            <a:r>
              <a:rPr lang="en-US" altLang="zh-CN" dirty="0">
                <a:latin typeface="Times New Roman" pitchFamily="18" charset="0"/>
                <a:ea typeface="华文楷体" pitchFamily="2" charset="-122"/>
              </a:rPr>
              <a:t>        (</a:t>
            </a:r>
            <a:r>
              <a:rPr lang="en-US" altLang="zh-CN" i="1" dirty="0">
                <a:latin typeface="Times New Roman" pitchFamily="18" charset="0"/>
                <a:ea typeface="华文楷体" pitchFamily="2" charset="-122"/>
              </a:rPr>
              <a:t>n</a:t>
            </a:r>
            <a:r>
              <a:rPr lang="en-US" altLang="zh-CN" dirty="0">
                <a:latin typeface="Times New Roman" pitchFamily="18" charset="0"/>
                <a:ea typeface="华文楷体" pitchFamily="2" charset="-122"/>
              </a:rPr>
              <a:t>=3,4,……)</a:t>
            </a:r>
          </a:p>
          <a:p>
            <a:pPr lvl="1">
              <a:lnSpc>
                <a:spcPct val="125000"/>
              </a:lnSpc>
              <a:buNone/>
            </a:pPr>
            <a:r>
              <a:rPr lang="en-US" altLang="zh-CN" dirty="0">
                <a:latin typeface="Times New Roman" pitchFamily="18" charset="0"/>
                <a:ea typeface="华文楷体" pitchFamily="2" charset="-122"/>
                <a:cs typeface="Times New Roman" pitchFamily="18" charset="0"/>
              </a:rPr>
              <a:t>3</a:t>
            </a:r>
            <a:r>
              <a:rPr lang="zh-CN" altLang="en-US"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n</a:t>
            </a:r>
            <a:r>
              <a:rPr lang="zh-CN" altLang="en-US" dirty="0">
                <a:latin typeface="Times New Roman" pitchFamily="18" charset="0"/>
                <a:ea typeface="华文楷体" pitchFamily="2" charset="-122"/>
                <a:cs typeface="Times New Roman" pitchFamily="18" charset="0"/>
              </a:rPr>
              <a:t>！</a:t>
            </a:r>
            <a:r>
              <a:rPr lang="en-US" altLang="zh-CN" dirty="0">
                <a:latin typeface="Times New Roman" pitchFamily="18" charset="0"/>
                <a:ea typeface="华文楷体" pitchFamily="2" charset="-122"/>
                <a:cs typeface="Times New Roman" pitchFamily="18" charset="0"/>
              </a:rPr>
              <a:t>=C(</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,0)</a:t>
            </a:r>
            <a:r>
              <a:rPr lang="en-US" altLang="zh-CN" i="1" dirty="0" err="1">
                <a:latin typeface="Times New Roman" pitchFamily="18" charset="0"/>
                <a:ea typeface="华文楷体" pitchFamily="2" charset="-122"/>
                <a:cs typeface="Times New Roman" pitchFamily="18" charset="0"/>
              </a:rPr>
              <a:t>D</a:t>
            </a:r>
            <a:r>
              <a:rPr lang="en-US" altLang="zh-CN" i="1" baseline="-25000" dirty="0" err="1">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 C(</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,1)</a:t>
            </a:r>
            <a:r>
              <a:rPr lang="en-US" altLang="zh-CN" i="1" dirty="0">
                <a:latin typeface="Times New Roman" pitchFamily="18" charset="0"/>
                <a:ea typeface="华文楷体" pitchFamily="2" charset="-122"/>
                <a:cs typeface="Times New Roman" pitchFamily="18" charset="0"/>
              </a:rPr>
              <a:t>D</a:t>
            </a:r>
            <a:r>
              <a:rPr lang="en-US" altLang="zh-CN" i="1" baseline="-25000" dirty="0">
                <a:latin typeface="Times New Roman" pitchFamily="18" charset="0"/>
                <a:ea typeface="华文楷体" pitchFamily="2" charset="-122"/>
                <a:cs typeface="Times New Roman" pitchFamily="18" charset="0"/>
              </a:rPr>
              <a:t>n</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C(</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-1)</a:t>
            </a:r>
            <a:r>
              <a:rPr lang="en-US" altLang="zh-CN" i="1" dirty="0">
                <a:latin typeface="Times New Roman" pitchFamily="18" charset="0"/>
                <a:ea typeface="华文楷体" pitchFamily="2" charset="-122"/>
                <a:cs typeface="Times New Roman" pitchFamily="18" charset="0"/>
              </a:rPr>
              <a:t>D</a:t>
            </a:r>
            <a:r>
              <a:rPr lang="en-US" altLang="zh-CN" baseline="-25000" dirty="0">
                <a:latin typeface="Times New Roman" pitchFamily="18" charset="0"/>
                <a:ea typeface="华文楷体" pitchFamily="2" charset="-122"/>
                <a:cs typeface="Times New Roman" pitchFamily="18" charset="0"/>
              </a:rPr>
              <a:t>1</a:t>
            </a:r>
            <a:r>
              <a:rPr lang="en-US" altLang="zh-CN" dirty="0">
                <a:latin typeface="Times New Roman" pitchFamily="18" charset="0"/>
                <a:ea typeface="华文楷体" pitchFamily="2" charset="-122"/>
                <a:cs typeface="Times New Roman" pitchFamily="18" charset="0"/>
              </a:rPr>
              <a:t>+           		C(</a:t>
            </a:r>
            <a:r>
              <a:rPr lang="en-US" altLang="zh-CN" i="1" dirty="0" err="1">
                <a:latin typeface="Times New Roman" pitchFamily="18" charset="0"/>
                <a:ea typeface="华文楷体" pitchFamily="2" charset="-122"/>
                <a:cs typeface="Times New Roman" pitchFamily="18" charset="0"/>
              </a:rPr>
              <a:t>n</a:t>
            </a:r>
            <a:r>
              <a:rPr lang="en-US" altLang="zh-CN" dirty="0" err="1">
                <a:latin typeface="Times New Roman" pitchFamily="18" charset="0"/>
                <a:ea typeface="华文楷体" pitchFamily="2" charset="-122"/>
                <a:cs typeface="Times New Roman" pitchFamily="18" charset="0"/>
              </a:rPr>
              <a:t>,</a:t>
            </a:r>
            <a:r>
              <a:rPr lang="en-US" altLang="zh-CN" i="1" dirty="0" err="1">
                <a:latin typeface="Times New Roman" pitchFamily="18" charset="0"/>
                <a:ea typeface="华文楷体" pitchFamily="2" charset="-122"/>
                <a:cs typeface="Times New Roman" pitchFamily="18" charset="0"/>
              </a:rPr>
              <a:t>n</a:t>
            </a:r>
            <a:r>
              <a:rPr lang="en-US" altLang="zh-CN" dirty="0">
                <a:latin typeface="Times New Roman" pitchFamily="18" charset="0"/>
                <a:ea typeface="华文楷体" pitchFamily="2" charset="-122"/>
                <a:cs typeface="Times New Roman" pitchFamily="18" charset="0"/>
              </a:rPr>
              <a:t>)</a:t>
            </a:r>
            <a:r>
              <a:rPr lang="en-US" altLang="zh-CN" i="1" dirty="0">
                <a:latin typeface="Times New Roman" pitchFamily="18" charset="0"/>
                <a:ea typeface="华文楷体" pitchFamily="2" charset="-122"/>
                <a:cs typeface="Times New Roman" pitchFamily="18" charset="0"/>
              </a:rPr>
              <a:t>D</a:t>
            </a:r>
            <a:r>
              <a:rPr lang="en-US" altLang="zh-CN" baseline="-25000" dirty="0">
                <a:latin typeface="Times New Roman" pitchFamily="18" charset="0"/>
                <a:ea typeface="华文楷体" pitchFamily="2" charset="-122"/>
                <a:cs typeface="Times New Roman" pitchFamily="18" charset="0"/>
              </a:rPr>
              <a:t>0</a:t>
            </a:r>
            <a:endParaRPr lang="zh-CN" altLang="en-US" dirty="0">
              <a:latin typeface="Times New Roman" pitchFamily="18" charset="0"/>
              <a:ea typeface="华文细黑" pitchFamily="2" charset="-122"/>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9" name="内容占位符 8"/>
          <p:cNvSpPr>
            <a:spLocks noGrp="1"/>
          </p:cNvSpPr>
          <p:nvPr>
            <p:ph idx="1"/>
          </p:nvPr>
        </p:nvSpPr>
        <p:spPr>
          <a:xfrm>
            <a:off x="839415" y="1628800"/>
            <a:ext cx="10723033" cy="4411662"/>
          </a:xfrm>
        </p:spPr>
        <p:txBody>
          <a:bodyPr/>
          <a:lstStyle/>
          <a:p>
            <a:pPr marL="0" indent="0">
              <a:lnSpc>
                <a:spcPct val="120000"/>
              </a:lnSpc>
              <a:spcBef>
                <a:spcPts val="0"/>
              </a:spcBef>
              <a:buNone/>
            </a:pPr>
            <a:r>
              <a:rPr lang="zh-CN" altLang="en-US" sz="2600" b="1" dirty="0">
                <a:latin typeface="Times New Roman" pitchFamily="18" charset="0"/>
                <a:cs typeface="Times New Roman" pitchFamily="18" charset="0"/>
              </a:rPr>
              <a:t>练习</a:t>
            </a:r>
            <a:r>
              <a:rPr lang="zh-CN" altLang="en-US" sz="2600" dirty="0">
                <a:latin typeface="Times New Roman" pitchFamily="18" charset="0"/>
                <a:cs typeface="Times New Roman" pitchFamily="18" charset="0"/>
              </a:rPr>
              <a:t>：在一次舞会上有</a:t>
            </a:r>
            <a:r>
              <a:rPr lang="en-US" altLang="zh-CN" sz="2600" i="1" dirty="0">
                <a:latin typeface="Times New Roman" pitchFamily="18" charset="0"/>
                <a:ea typeface="华文楷体" pitchFamily="2" charset="-122"/>
                <a:cs typeface="Times New Roman" pitchFamily="18" charset="0"/>
              </a:rPr>
              <a:t>n</a:t>
            </a:r>
            <a:r>
              <a:rPr lang="zh-CN" altLang="en-US" sz="2600" dirty="0">
                <a:latin typeface="Times New Roman" pitchFamily="18" charset="0"/>
                <a:cs typeface="Times New Roman" pitchFamily="18" charset="0"/>
              </a:rPr>
              <a:t>位男生和</a:t>
            </a:r>
            <a:r>
              <a:rPr lang="en-US" altLang="zh-CN" sz="2600" i="1" dirty="0">
                <a:latin typeface="Times New Roman" pitchFamily="18" charset="0"/>
                <a:ea typeface="华文楷体" pitchFamily="2" charset="-122"/>
                <a:cs typeface="Times New Roman" pitchFamily="18" charset="0"/>
              </a:rPr>
              <a:t>n</a:t>
            </a:r>
            <a:r>
              <a:rPr lang="zh-CN" altLang="en-US" sz="2600" dirty="0">
                <a:latin typeface="Times New Roman" pitchFamily="18" charset="0"/>
                <a:cs typeface="Times New Roman" pitchFamily="18" charset="0"/>
              </a:rPr>
              <a:t>位女生，这</a:t>
            </a:r>
            <a:r>
              <a:rPr lang="en-US" altLang="zh-CN" sz="2600" i="1" dirty="0">
                <a:latin typeface="Times New Roman" pitchFamily="18" charset="0"/>
                <a:ea typeface="华文楷体" pitchFamily="2" charset="-122"/>
                <a:cs typeface="Times New Roman" pitchFamily="18" charset="0"/>
              </a:rPr>
              <a:t>n</a:t>
            </a:r>
            <a:r>
              <a:rPr lang="zh-CN" altLang="en-US" sz="2600" dirty="0">
                <a:latin typeface="Times New Roman" pitchFamily="18" charset="0"/>
                <a:cs typeface="Times New Roman" pitchFamily="18" charset="0"/>
              </a:rPr>
              <a:t>位女生能够有多少种方法选择男生开始跳第一曲舞？如果每个人必须换舞伴，那么女生第二曲舞又有多少种选择方法？</a:t>
            </a:r>
          </a:p>
          <a:p>
            <a:pPr marL="0" indent="0">
              <a:lnSpc>
                <a:spcPct val="120000"/>
              </a:lnSpc>
              <a:spcBef>
                <a:spcPts val="0"/>
              </a:spcBef>
              <a:buNone/>
            </a:pPr>
            <a:r>
              <a:rPr lang="zh-CN" altLang="en-US" sz="2600" dirty="0">
                <a:solidFill>
                  <a:srgbClr val="0070C0"/>
                </a:solidFill>
                <a:latin typeface="Times New Roman" pitchFamily="18" charset="0"/>
                <a:cs typeface="Times New Roman" pitchFamily="18" charset="0"/>
              </a:rPr>
              <a:t>解：第一曲时</a:t>
            </a:r>
            <a:r>
              <a:rPr lang="en-US" altLang="zh-CN" sz="2600" i="1" dirty="0">
                <a:solidFill>
                  <a:srgbClr val="0070C0"/>
                </a:solidFill>
                <a:latin typeface="Times New Roman" pitchFamily="18" charset="0"/>
                <a:ea typeface="华文楷体" pitchFamily="2" charset="-122"/>
                <a:cs typeface="Times New Roman" pitchFamily="18" charset="0"/>
              </a:rPr>
              <a:t>n</a:t>
            </a:r>
            <a:r>
              <a:rPr lang="zh-CN" altLang="en-US" sz="2600" dirty="0">
                <a:solidFill>
                  <a:srgbClr val="0070C0"/>
                </a:solidFill>
                <a:latin typeface="Times New Roman" pitchFamily="18" charset="0"/>
                <a:cs typeface="Times New Roman" pitchFamily="18" charset="0"/>
              </a:rPr>
              <a:t>位男生有</a:t>
            </a:r>
            <a:r>
              <a:rPr lang="en-US" altLang="zh-CN" sz="2600" i="1" dirty="0">
                <a:solidFill>
                  <a:srgbClr val="0070C0"/>
                </a:solidFill>
                <a:latin typeface="Times New Roman" pitchFamily="18" charset="0"/>
                <a:ea typeface="华文楷体" pitchFamily="2" charset="-122"/>
                <a:cs typeface="Times New Roman" pitchFamily="18" charset="0"/>
              </a:rPr>
              <a:t>n</a:t>
            </a:r>
            <a:r>
              <a:rPr lang="en-US" altLang="zh-CN" sz="2600" dirty="0">
                <a:solidFill>
                  <a:srgbClr val="0070C0"/>
                </a:solidFill>
                <a:latin typeface="Times New Roman" pitchFamily="18" charset="0"/>
                <a:ea typeface="华文楷体" pitchFamily="2" charset="-122"/>
                <a:cs typeface="Times New Roman" pitchFamily="18" charset="0"/>
              </a:rPr>
              <a:t>!</a:t>
            </a:r>
            <a:r>
              <a:rPr lang="zh-CN" altLang="en-US" sz="2600" dirty="0">
                <a:solidFill>
                  <a:srgbClr val="0070C0"/>
                </a:solidFill>
                <a:latin typeface="Times New Roman" pitchFamily="18" charset="0"/>
                <a:cs typeface="Times New Roman" pitchFamily="18" charset="0"/>
              </a:rPr>
              <a:t>种排列，就有</a:t>
            </a:r>
            <a:r>
              <a:rPr lang="en-US" altLang="zh-CN" sz="2600" i="1" dirty="0">
                <a:solidFill>
                  <a:srgbClr val="0070C0"/>
                </a:solidFill>
                <a:latin typeface="Times New Roman" pitchFamily="18" charset="0"/>
                <a:ea typeface="华文楷体" pitchFamily="2" charset="-122"/>
                <a:cs typeface="Times New Roman" pitchFamily="18" charset="0"/>
              </a:rPr>
              <a:t>n</a:t>
            </a:r>
            <a:r>
              <a:rPr lang="en-US" altLang="zh-CN" sz="2600" dirty="0">
                <a:solidFill>
                  <a:srgbClr val="0070C0"/>
                </a:solidFill>
                <a:latin typeface="Times New Roman" pitchFamily="18" charset="0"/>
                <a:ea typeface="华文楷体" pitchFamily="2" charset="-122"/>
                <a:cs typeface="Times New Roman" pitchFamily="18" charset="0"/>
              </a:rPr>
              <a:t>!</a:t>
            </a:r>
            <a:r>
              <a:rPr lang="zh-CN" altLang="en-US" sz="2600" dirty="0">
                <a:solidFill>
                  <a:srgbClr val="0070C0"/>
                </a:solidFill>
                <a:latin typeface="Times New Roman" pitchFamily="18" charset="0"/>
                <a:cs typeface="Times New Roman" pitchFamily="18" charset="0"/>
              </a:rPr>
              <a:t>选法，第二曲时不能再选择前次的舞伴，因此，可能的选择为</a:t>
            </a:r>
            <a:r>
              <a:rPr lang="en-US" altLang="zh-CN" sz="2600" i="1" dirty="0">
                <a:solidFill>
                  <a:srgbClr val="0070C0"/>
                </a:solidFill>
                <a:latin typeface="Times New Roman" pitchFamily="18" charset="0"/>
                <a:ea typeface="华文楷体" pitchFamily="2" charset="-122"/>
                <a:cs typeface="Times New Roman" pitchFamily="18" charset="0"/>
              </a:rPr>
              <a:t>n</a:t>
            </a:r>
            <a:r>
              <a:rPr lang="zh-CN" altLang="en-US" sz="2600" dirty="0">
                <a:solidFill>
                  <a:srgbClr val="0070C0"/>
                </a:solidFill>
                <a:latin typeface="Times New Roman" pitchFamily="18" charset="0"/>
                <a:cs typeface="Times New Roman" pitchFamily="18" charset="0"/>
              </a:rPr>
              <a:t>个的错位排列数</a:t>
            </a:r>
            <a:r>
              <a:rPr lang="en-US" altLang="zh-CN" sz="2600" i="1" dirty="0" err="1">
                <a:solidFill>
                  <a:srgbClr val="0070C0"/>
                </a:solidFill>
                <a:latin typeface="Times New Roman" pitchFamily="18" charset="0"/>
                <a:ea typeface="华文楷体" pitchFamily="2" charset="-122"/>
                <a:cs typeface="Times New Roman" pitchFamily="18" charset="0"/>
              </a:rPr>
              <a:t>D</a:t>
            </a:r>
            <a:r>
              <a:rPr lang="en-US" altLang="zh-CN" sz="2600" i="1" baseline="-25000" dirty="0" err="1">
                <a:solidFill>
                  <a:srgbClr val="0070C0"/>
                </a:solidFill>
                <a:latin typeface="Times New Roman" pitchFamily="18" charset="0"/>
                <a:ea typeface="华文楷体" pitchFamily="2" charset="-122"/>
                <a:cs typeface="Times New Roman" pitchFamily="18" charset="0"/>
              </a:rPr>
              <a:t>n</a:t>
            </a:r>
            <a:r>
              <a:rPr lang="zh-CN" altLang="en-US" sz="2600" dirty="0">
                <a:solidFill>
                  <a:srgbClr val="0070C0"/>
                </a:solidFill>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dirty="0"/>
              <a:t>错位排列</a:t>
            </a:r>
            <a:r>
              <a:rPr lang="en-US" altLang="zh-CN" dirty="0"/>
              <a:t>(Derangements)</a:t>
            </a:r>
            <a:endParaRPr lang="zh-CN" altLang="en-US" dirty="0"/>
          </a:p>
        </p:txBody>
      </p:sp>
      <p:sp>
        <p:nvSpPr>
          <p:cNvPr id="9" name="内容占位符 8"/>
          <p:cNvSpPr>
            <a:spLocks noGrp="1"/>
          </p:cNvSpPr>
          <p:nvPr>
            <p:ph idx="1"/>
          </p:nvPr>
        </p:nvSpPr>
        <p:spPr>
          <a:xfrm>
            <a:off x="749300" y="1432995"/>
            <a:ext cx="10720917" cy="4804317"/>
          </a:xfrm>
        </p:spPr>
        <p:txBody>
          <a:bodyPr/>
          <a:lstStyle/>
          <a:p>
            <a:pPr marL="0" indent="0">
              <a:lnSpc>
                <a:spcPct val="120000"/>
              </a:lnSpc>
              <a:buNone/>
            </a:pPr>
            <a:r>
              <a:rPr lang="zh-CN" altLang="en-US" sz="2600" b="1" dirty="0">
                <a:latin typeface="Times New Roman" pitchFamily="18" charset="0"/>
                <a:cs typeface="Times New Roman" pitchFamily="18" charset="0"/>
              </a:rPr>
              <a:t>练习：</a:t>
            </a:r>
            <a:r>
              <a:rPr lang="zh-CN" altLang="en-US" sz="2600" dirty="0">
                <a:latin typeface="Times New Roman" pitchFamily="18" charset="0"/>
                <a:cs typeface="Times New Roman" pitchFamily="18" charset="0"/>
              </a:rPr>
              <a:t>再假设在这次舞会上</a:t>
            </a:r>
            <a:r>
              <a:rPr lang="en-US" altLang="zh-CN" sz="2600" i="1" dirty="0">
                <a:latin typeface="Times New Roman" pitchFamily="18" charset="0"/>
                <a:ea typeface="华文楷体" pitchFamily="2" charset="-122"/>
                <a:cs typeface="Times New Roman" pitchFamily="18" charset="0"/>
              </a:rPr>
              <a:t>n</a:t>
            </a:r>
            <a:r>
              <a:rPr lang="zh-CN" altLang="en-US" sz="2600" dirty="0">
                <a:latin typeface="Times New Roman" pitchFamily="18" charset="0"/>
                <a:cs typeface="Times New Roman" pitchFamily="18" charset="0"/>
              </a:rPr>
              <a:t>位男生和</a:t>
            </a:r>
            <a:r>
              <a:rPr lang="en-US" altLang="zh-CN" sz="2600" i="1" dirty="0">
                <a:latin typeface="Times New Roman" pitchFamily="18" charset="0"/>
                <a:ea typeface="华文楷体" pitchFamily="2" charset="-122"/>
                <a:cs typeface="Times New Roman" pitchFamily="18" charset="0"/>
              </a:rPr>
              <a:t>n</a:t>
            </a:r>
            <a:r>
              <a:rPr lang="zh-CN" altLang="en-US" sz="2600" dirty="0">
                <a:latin typeface="Times New Roman" pitchFamily="18" charset="0"/>
                <a:cs typeface="Times New Roman" pitchFamily="18" charset="0"/>
              </a:rPr>
              <a:t>位女生都</a:t>
            </a:r>
            <a:r>
              <a:rPr lang="zh-CN" altLang="en-US" sz="2600" dirty="0"/>
              <a:t>戴有帽子，舞会结束时随机的返还他们</a:t>
            </a:r>
            <a:r>
              <a:rPr lang="en-US" altLang="zh-CN" sz="2600" dirty="0">
                <a:latin typeface="Times New Roman" pitchFamily="18" charset="0"/>
              </a:rPr>
              <a:t>(</a:t>
            </a:r>
            <a:r>
              <a:rPr lang="zh-CN" altLang="en-US" sz="2600" dirty="0">
                <a:latin typeface="Times New Roman" pitchFamily="18" charset="0"/>
              </a:rPr>
              <a:t>她们</a:t>
            </a:r>
            <a:r>
              <a:rPr lang="en-US" altLang="zh-CN" sz="2600" dirty="0">
                <a:latin typeface="Times New Roman" pitchFamily="18" charset="0"/>
              </a:rPr>
              <a:t>)</a:t>
            </a:r>
            <a:r>
              <a:rPr lang="zh-CN" altLang="en-US" sz="2600" dirty="0">
                <a:latin typeface="Times New Roman" pitchFamily="18" charset="0"/>
              </a:rPr>
              <a:t>的帽子，如果每位</a:t>
            </a:r>
            <a:r>
              <a:rPr lang="zh-CN" altLang="en-US" sz="2600" dirty="0"/>
              <a:t>男生和每位女生都分别得到一顶男帽和女帽，但又不是他们</a:t>
            </a:r>
            <a:r>
              <a:rPr lang="en-US" altLang="zh-CN" sz="2600" dirty="0">
                <a:latin typeface="Times New Roman" pitchFamily="18" charset="0"/>
              </a:rPr>
              <a:t>(</a:t>
            </a:r>
            <a:r>
              <a:rPr lang="zh-CN" altLang="en-US" sz="2600" dirty="0">
                <a:latin typeface="Times New Roman" pitchFamily="18" charset="0"/>
              </a:rPr>
              <a:t>她们</a:t>
            </a:r>
            <a:r>
              <a:rPr lang="en-US" altLang="zh-CN" sz="2600" dirty="0">
                <a:latin typeface="Times New Roman" pitchFamily="18" charset="0"/>
              </a:rPr>
              <a:t>)</a:t>
            </a:r>
            <a:r>
              <a:rPr lang="zh-CN" altLang="en-US" sz="2600" dirty="0">
                <a:latin typeface="Times New Roman" pitchFamily="18" charset="0"/>
              </a:rPr>
              <a:t>自己的，那么返还给</a:t>
            </a:r>
            <a:r>
              <a:rPr lang="zh-CN" altLang="en-US" sz="2600" dirty="0"/>
              <a:t>他们</a:t>
            </a:r>
            <a:r>
              <a:rPr lang="en-US" altLang="zh-CN" sz="2600" dirty="0">
                <a:latin typeface="Times New Roman" pitchFamily="18" charset="0"/>
              </a:rPr>
              <a:t>(</a:t>
            </a:r>
            <a:r>
              <a:rPr lang="zh-CN" altLang="en-US" sz="2600" dirty="0">
                <a:latin typeface="Times New Roman" pitchFamily="18" charset="0"/>
              </a:rPr>
              <a:t>她们</a:t>
            </a:r>
            <a:r>
              <a:rPr lang="en-US" altLang="zh-CN" sz="2600" dirty="0">
                <a:latin typeface="Times New Roman" pitchFamily="18" charset="0"/>
              </a:rPr>
              <a:t>)</a:t>
            </a:r>
            <a:r>
              <a:rPr lang="zh-CN" altLang="en-US" sz="2600" dirty="0">
                <a:latin typeface="Times New Roman" pitchFamily="18" charset="0"/>
              </a:rPr>
              <a:t>的帽子方法有多少种？</a:t>
            </a:r>
          </a:p>
          <a:p>
            <a:pPr marL="0" indent="0">
              <a:lnSpc>
                <a:spcPct val="120000"/>
              </a:lnSpc>
              <a:buNone/>
            </a:pPr>
            <a:r>
              <a:rPr lang="zh-CN" altLang="en-US" sz="2600" dirty="0">
                <a:solidFill>
                  <a:srgbClr val="0070C0"/>
                </a:solidFill>
                <a:latin typeface="Times New Roman" pitchFamily="18" charset="0"/>
              </a:rPr>
              <a:t>解：如果不限制男生得到男帽女生得到女帽，就有</a:t>
            </a:r>
            <a:r>
              <a:rPr lang="en-US" altLang="zh-CN" sz="2600" dirty="0">
                <a:solidFill>
                  <a:srgbClr val="0070C0"/>
                </a:solidFill>
                <a:latin typeface="Times New Roman" pitchFamily="18" charset="0"/>
              </a:rPr>
              <a:t>(2</a:t>
            </a:r>
            <a:r>
              <a:rPr lang="en-US" altLang="zh-CN" sz="2600" i="1" dirty="0">
                <a:solidFill>
                  <a:srgbClr val="0070C0"/>
                </a:solidFill>
                <a:latin typeface="Times New Roman" pitchFamily="18" charset="0"/>
              </a:rPr>
              <a:t>n</a:t>
            </a:r>
            <a:r>
              <a:rPr lang="en-US" altLang="zh-CN" sz="2600" dirty="0">
                <a:solidFill>
                  <a:srgbClr val="0070C0"/>
                </a:solidFill>
                <a:latin typeface="Times New Roman" pitchFamily="18" charset="0"/>
              </a:rPr>
              <a:t>)! </a:t>
            </a:r>
            <a:r>
              <a:rPr lang="zh-CN" altLang="en-US" sz="2600" dirty="0">
                <a:solidFill>
                  <a:srgbClr val="0070C0"/>
                </a:solidFill>
                <a:latin typeface="Times New Roman" pitchFamily="18" charset="0"/>
              </a:rPr>
              <a:t>种方法，如果有这个限制，就有</a:t>
            </a:r>
            <a:r>
              <a:rPr lang="en-US" altLang="zh-CN" sz="2600" i="1" dirty="0">
                <a:solidFill>
                  <a:srgbClr val="0070C0"/>
                </a:solidFill>
                <a:latin typeface="Times New Roman" pitchFamily="18" charset="0"/>
              </a:rPr>
              <a:t>n</a:t>
            </a:r>
            <a:r>
              <a:rPr lang="en-US" altLang="zh-CN" sz="2600" dirty="0">
                <a:solidFill>
                  <a:srgbClr val="0070C0"/>
                </a:solidFill>
                <a:latin typeface="Times New Roman" pitchFamily="18" charset="0"/>
              </a:rPr>
              <a:t>!</a:t>
            </a:r>
            <a:r>
              <a:rPr lang="en-US" altLang="zh-CN" sz="2600" dirty="0">
                <a:solidFill>
                  <a:srgbClr val="0070C0"/>
                </a:solidFill>
                <a:latin typeface="Times New Roman" pitchFamily="18" charset="0"/>
                <a:sym typeface="Symbol" pitchFamily="18" charset="2"/>
              </a:rPr>
              <a:t>×</a:t>
            </a:r>
            <a:r>
              <a:rPr lang="en-US" altLang="zh-CN" sz="2600" i="1" dirty="0">
                <a:solidFill>
                  <a:srgbClr val="0070C0"/>
                </a:solidFill>
                <a:latin typeface="Times New Roman" pitchFamily="18" charset="0"/>
              </a:rPr>
              <a:t>n</a:t>
            </a:r>
            <a:r>
              <a:rPr lang="en-US" altLang="zh-CN" sz="2600" dirty="0">
                <a:solidFill>
                  <a:srgbClr val="0070C0"/>
                </a:solidFill>
                <a:latin typeface="Times New Roman" pitchFamily="18" charset="0"/>
              </a:rPr>
              <a:t>!</a:t>
            </a:r>
            <a:r>
              <a:rPr lang="zh-CN" altLang="en-US" sz="2600" dirty="0">
                <a:solidFill>
                  <a:srgbClr val="0070C0"/>
                </a:solidFill>
                <a:latin typeface="Times New Roman" pitchFamily="18" charset="0"/>
              </a:rPr>
              <a:t>种方法。如果没有人得到他</a:t>
            </a:r>
            <a:r>
              <a:rPr lang="en-US" altLang="zh-CN" sz="2600" dirty="0">
                <a:solidFill>
                  <a:srgbClr val="0070C0"/>
                </a:solidFill>
                <a:latin typeface="Times New Roman" pitchFamily="18" charset="0"/>
              </a:rPr>
              <a:t>(</a:t>
            </a:r>
            <a:r>
              <a:rPr lang="zh-CN" altLang="en-US" sz="2600" dirty="0">
                <a:solidFill>
                  <a:srgbClr val="0070C0"/>
                </a:solidFill>
                <a:latin typeface="Times New Roman" pitchFamily="18" charset="0"/>
              </a:rPr>
              <a:t>她</a:t>
            </a:r>
            <a:r>
              <a:rPr lang="en-US" altLang="zh-CN" sz="2600" dirty="0">
                <a:solidFill>
                  <a:srgbClr val="0070C0"/>
                </a:solidFill>
                <a:latin typeface="Times New Roman" pitchFamily="18" charset="0"/>
              </a:rPr>
              <a:t>)</a:t>
            </a:r>
            <a:r>
              <a:rPr lang="zh-CN" altLang="en-US" sz="2600" dirty="0">
                <a:solidFill>
                  <a:srgbClr val="0070C0"/>
                </a:solidFill>
                <a:latin typeface="Times New Roman" pitchFamily="18" charset="0"/>
              </a:rPr>
              <a:t>自己的帽子，是错位排列，共有</a:t>
            </a:r>
            <a:r>
              <a:rPr lang="en-US" altLang="zh-CN" sz="2600" i="1" dirty="0" err="1">
                <a:solidFill>
                  <a:srgbClr val="0070C0"/>
                </a:solidFill>
                <a:latin typeface="Times New Roman" pitchFamily="18" charset="0"/>
                <a:ea typeface="华文楷体" pitchFamily="2" charset="-122"/>
              </a:rPr>
              <a:t>D</a:t>
            </a:r>
            <a:r>
              <a:rPr lang="en-US" altLang="zh-CN" sz="2600" i="1" baseline="-25000" dirty="0" err="1">
                <a:solidFill>
                  <a:srgbClr val="0070C0"/>
                </a:solidFill>
                <a:latin typeface="Times New Roman" pitchFamily="18" charset="0"/>
                <a:ea typeface="华文楷体" pitchFamily="2" charset="-122"/>
              </a:rPr>
              <a:t>n</a:t>
            </a:r>
            <a:r>
              <a:rPr lang="en-US" altLang="zh-CN" sz="2600" dirty="0" err="1">
                <a:solidFill>
                  <a:srgbClr val="0070C0"/>
                </a:solidFill>
                <a:latin typeface="Times New Roman" pitchFamily="18" charset="0"/>
                <a:sym typeface="Symbol" pitchFamily="18" charset="2"/>
              </a:rPr>
              <a:t>×</a:t>
            </a:r>
            <a:r>
              <a:rPr lang="en-US" altLang="zh-CN" sz="2600" i="1" dirty="0" err="1">
                <a:solidFill>
                  <a:srgbClr val="0070C0"/>
                </a:solidFill>
                <a:latin typeface="Times New Roman" pitchFamily="18" charset="0"/>
                <a:ea typeface="华文楷体" pitchFamily="2" charset="-122"/>
              </a:rPr>
              <a:t>D</a:t>
            </a:r>
            <a:r>
              <a:rPr lang="en-US" altLang="zh-CN" sz="2600" i="1" baseline="-25000" dirty="0" err="1">
                <a:solidFill>
                  <a:srgbClr val="0070C0"/>
                </a:solidFill>
                <a:latin typeface="Times New Roman" pitchFamily="18" charset="0"/>
                <a:ea typeface="华文楷体" pitchFamily="2" charset="-122"/>
              </a:rPr>
              <a:t>n</a:t>
            </a:r>
            <a:r>
              <a:rPr lang="zh-CN" altLang="en-US" sz="2600" dirty="0">
                <a:solidFill>
                  <a:srgbClr val="0070C0"/>
                </a:solidFill>
                <a:latin typeface="Times New Roman" pitchFamily="18" charset="0"/>
              </a:rPr>
              <a:t>种方法。</a:t>
            </a:r>
          </a:p>
          <a:p>
            <a:pPr>
              <a:lnSpc>
                <a:spcPct val="120000"/>
              </a:lnSpc>
              <a:spcBef>
                <a:spcPts val="0"/>
              </a:spcBef>
              <a:buNone/>
            </a:pPr>
            <a:endParaRPr lang="zh-CN" alt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dirty="0"/>
              <a:t>总结</a:t>
            </a:r>
          </a:p>
        </p:txBody>
      </p:sp>
      <p:sp>
        <p:nvSpPr>
          <p:cNvPr id="3" name="内容占位符 2"/>
          <p:cNvSpPr>
            <a:spLocks noGrp="1"/>
          </p:cNvSpPr>
          <p:nvPr>
            <p:ph idx="1"/>
          </p:nvPr>
        </p:nvSpPr>
        <p:spPr>
          <a:xfrm>
            <a:off x="749300" y="1440904"/>
            <a:ext cx="10720917" cy="4724400"/>
          </a:xfrm>
        </p:spPr>
        <p:txBody>
          <a:bodyPr/>
          <a:lstStyle/>
          <a:p>
            <a:pPr>
              <a:lnSpc>
                <a:spcPct val="120000"/>
              </a:lnSpc>
            </a:pPr>
            <a:r>
              <a:rPr lang="zh-CN" altLang="en-US" dirty="0"/>
              <a:t>容斥原理及一般形式</a:t>
            </a:r>
            <a:endParaRPr lang="en-US" altLang="zh-CN" dirty="0"/>
          </a:p>
          <a:p>
            <a:pPr>
              <a:lnSpc>
                <a:spcPct val="120000"/>
              </a:lnSpc>
            </a:pPr>
            <a:r>
              <a:rPr lang="zh-CN" altLang="en-US" dirty="0"/>
              <a:t>容斥原理的变形公式</a:t>
            </a:r>
            <a:endParaRPr lang="en-US" altLang="zh-CN" dirty="0"/>
          </a:p>
          <a:p>
            <a:pPr>
              <a:lnSpc>
                <a:spcPct val="120000"/>
              </a:lnSpc>
            </a:pPr>
            <a:r>
              <a:rPr lang="zh-CN" altLang="en-US" dirty="0"/>
              <a:t>容斥原理的应用</a:t>
            </a:r>
            <a:endParaRPr lang="en-US" altLang="zh-CN" dirty="0"/>
          </a:p>
          <a:p>
            <a:pPr lvl="1">
              <a:lnSpc>
                <a:spcPct val="120000"/>
              </a:lnSpc>
            </a:pPr>
            <a:r>
              <a:rPr lang="zh-CN" altLang="en-US" dirty="0"/>
              <a:t>埃拉托色尼筛</a:t>
            </a:r>
            <a:endParaRPr lang="en-US" altLang="zh-CN" dirty="0"/>
          </a:p>
          <a:p>
            <a:pPr lvl="1">
              <a:lnSpc>
                <a:spcPct val="120000"/>
              </a:lnSpc>
            </a:pPr>
            <a:r>
              <a:rPr lang="zh-CN" altLang="en-US" dirty="0"/>
              <a:t>映上函数计数</a:t>
            </a:r>
            <a:endParaRPr lang="en-US" altLang="zh-CN" dirty="0"/>
          </a:p>
          <a:p>
            <a:pPr lvl="1">
              <a:lnSpc>
                <a:spcPct val="120000"/>
              </a:lnSpc>
            </a:pPr>
            <a:r>
              <a:rPr lang="zh-CN" altLang="en-US" dirty="0"/>
              <a:t>错位排列</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dirty="0"/>
              <a:t>作业</a:t>
            </a:r>
          </a:p>
        </p:txBody>
      </p:sp>
      <p:pic>
        <p:nvPicPr>
          <p:cNvPr id="6" name="图片 5">
            <a:extLst>
              <a:ext uri="{FF2B5EF4-FFF2-40B4-BE49-F238E27FC236}">
                <a16:creationId xmlns:a16="http://schemas.microsoft.com/office/drawing/2014/main" id="{B8A51FC8-315E-47CF-88BB-8B969E43E85D}"/>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945419" y="2209800"/>
            <a:ext cx="8534400" cy="1600200"/>
          </a:xfrm>
          <a:prstGeom prst="rect">
            <a:avLst/>
          </a:prstGeom>
        </p:spPr>
      </p:pic>
      <p:pic>
        <p:nvPicPr>
          <p:cNvPr id="8" name="图片 7">
            <a:extLst>
              <a:ext uri="{FF2B5EF4-FFF2-40B4-BE49-F238E27FC236}">
                <a16:creationId xmlns:a16="http://schemas.microsoft.com/office/drawing/2014/main" id="{390F314F-D755-40C6-8AC9-0426DFE71262}"/>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981200" y="4365542"/>
            <a:ext cx="8545348" cy="739859"/>
          </a:xfrm>
          <a:prstGeom prst="rect">
            <a:avLst/>
          </a:prstGeom>
        </p:spPr>
      </p:pic>
      <p:sp>
        <p:nvSpPr>
          <p:cNvPr id="9" name="文本框 8">
            <a:extLst>
              <a:ext uri="{FF2B5EF4-FFF2-40B4-BE49-F238E27FC236}">
                <a16:creationId xmlns:a16="http://schemas.microsoft.com/office/drawing/2014/main" id="{53B0315C-05A4-49B4-AD21-9C5418DFFA6F}"/>
              </a:ext>
            </a:extLst>
          </p:cNvPr>
          <p:cNvSpPr txBox="1"/>
          <p:nvPr/>
        </p:nvSpPr>
        <p:spPr>
          <a:xfrm>
            <a:off x="1487488" y="2199628"/>
            <a:ext cx="453970" cy="523220"/>
          </a:xfrm>
          <a:prstGeom prst="rect">
            <a:avLst/>
          </a:prstGeom>
          <a:noFill/>
        </p:spPr>
        <p:txBody>
          <a:bodyPr wrap="none" rtlCol="0">
            <a:spAutoFit/>
          </a:bodyPr>
          <a:lstStyle/>
          <a:p>
            <a:r>
              <a:rPr lang="en-US" altLang="zh-CN" i="0" dirty="0">
                <a:solidFill>
                  <a:srgbClr val="FF0000"/>
                </a:solidFill>
              </a:rPr>
              <a:t>1.</a:t>
            </a:r>
            <a:endParaRPr lang="zh-CN" altLang="en-US" i="0" dirty="0">
              <a:solidFill>
                <a:srgbClr val="FF0000"/>
              </a:solidFill>
            </a:endParaRPr>
          </a:p>
        </p:txBody>
      </p:sp>
      <p:sp>
        <p:nvSpPr>
          <p:cNvPr id="11" name="文本框 10">
            <a:extLst>
              <a:ext uri="{FF2B5EF4-FFF2-40B4-BE49-F238E27FC236}">
                <a16:creationId xmlns:a16="http://schemas.microsoft.com/office/drawing/2014/main" id="{F2B117AA-5487-44A0-8D1F-18B0D00B82A2}"/>
              </a:ext>
            </a:extLst>
          </p:cNvPr>
          <p:cNvSpPr txBox="1"/>
          <p:nvPr/>
        </p:nvSpPr>
        <p:spPr>
          <a:xfrm>
            <a:off x="1487488" y="4273932"/>
            <a:ext cx="453970" cy="523220"/>
          </a:xfrm>
          <a:prstGeom prst="rect">
            <a:avLst/>
          </a:prstGeom>
          <a:noFill/>
        </p:spPr>
        <p:txBody>
          <a:bodyPr wrap="none" rtlCol="0">
            <a:spAutoFit/>
          </a:bodyPr>
          <a:lstStyle/>
          <a:p>
            <a:r>
              <a:rPr lang="en-US" altLang="zh-CN" i="0" dirty="0">
                <a:solidFill>
                  <a:srgbClr val="FF0000"/>
                </a:solidFill>
              </a:rPr>
              <a:t>2.</a:t>
            </a:r>
            <a:endParaRPr lang="zh-CN" altLang="en-US" i="0" dirty="0">
              <a:solidFill>
                <a:srgbClr val="FF0000"/>
              </a:solidFill>
            </a:endParaRPr>
          </a:p>
        </p:txBody>
      </p:sp>
    </p:spTree>
    <p:extLst>
      <p:ext uri="{BB962C8B-B14F-4D97-AF65-F5344CB8AC3E}">
        <p14:creationId xmlns:p14="http://schemas.microsoft.com/office/powerpoint/2010/main" val="86243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dirty="0"/>
              <a:t>4.5 </a:t>
            </a:r>
            <a:r>
              <a:rPr lang="zh-CN" altLang="en-US" dirty="0"/>
              <a:t>容斥原理</a:t>
            </a:r>
            <a:r>
              <a:rPr lang="en-US" altLang="zh-CN" sz="3600" dirty="0"/>
              <a:t>(the Inclusion-Exclusion Principle)</a:t>
            </a:r>
            <a:endParaRPr lang="zh-CN" altLang="en-US" dirty="0"/>
          </a:p>
        </p:txBody>
      </p:sp>
      <p:sp>
        <p:nvSpPr>
          <p:cNvPr id="7" name="Rectangle 3"/>
          <p:cNvSpPr>
            <a:spLocks noGrp="1" noChangeArrowheads="1"/>
          </p:cNvSpPr>
          <p:nvPr>
            <p:ph type="body" idx="1"/>
          </p:nvPr>
        </p:nvSpPr>
        <p:spPr>
          <a:xfrm>
            <a:off x="911424" y="1268760"/>
            <a:ext cx="8458200" cy="685800"/>
          </a:xfrm>
        </p:spPr>
        <p:txBody>
          <a:bodyPr/>
          <a:lstStyle/>
          <a:p>
            <a:pPr marL="0" indent="0" algn="just" eaLnBrk="1" hangingPunct="1">
              <a:lnSpc>
                <a:spcPct val="120000"/>
              </a:lnSpc>
              <a:buNone/>
              <a:defRPr/>
            </a:pPr>
            <a:r>
              <a:rPr lang="en-US" altLang="zh-CN" dirty="0">
                <a:latin typeface="Times New Roman" pitchFamily="18" charset="0"/>
                <a:cs typeface="Times New Roman" pitchFamily="18" charset="0"/>
              </a:rPr>
              <a:t>3</a:t>
            </a:r>
            <a:r>
              <a:rPr lang="zh-CN" altLang="en-US" dirty="0">
                <a:latin typeface="Times New Roman" pitchFamily="18" charset="0"/>
                <a:cs typeface="Times New Roman" pitchFamily="18" charset="0"/>
              </a:rPr>
              <a:t>个集合</a:t>
            </a:r>
            <a:r>
              <a:rPr lang="en-US" altLang="zh-CN" dirty="0">
                <a:latin typeface="Times New Roman" pitchFamily="18" charset="0"/>
                <a:cs typeface="Times New Roman" pitchFamily="18" charset="0"/>
              </a:rPr>
              <a:t>A,B,C</a:t>
            </a:r>
            <a:r>
              <a:rPr lang="zh-CN" altLang="en-US" dirty="0">
                <a:latin typeface="Times New Roman" pitchFamily="18" charset="0"/>
                <a:cs typeface="Times New Roman" pitchFamily="18" charset="0"/>
              </a:rPr>
              <a:t>的并集的元素数</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|A∪B∪C |</a:t>
            </a:r>
            <a:endParaRPr lang="en-US" altLang="zh-CN" dirty="0">
              <a:latin typeface="Times New Roman" pitchFamily="18" charset="0"/>
              <a:cs typeface="Times New Roman" pitchFamily="18" charset="0"/>
            </a:endParaRPr>
          </a:p>
        </p:txBody>
      </p:sp>
      <p:sp>
        <p:nvSpPr>
          <p:cNvPr id="10" name="椭圆 9"/>
          <p:cNvSpPr/>
          <p:nvPr/>
        </p:nvSpPr>
        <p:spPr>
          <a:xfrm>
            <a:off x="1828800" y="2132856"/>
            <a:ext cx="1676400" cy="1676400"/>
          </a:xfrm>
          <a:prstGeom prst="ellipse">
            <a:avLst/>
          </a:prstGeom>
          <a:solidFill>
            <a:srgbClr val="66FF33">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dirty="0"/>
          </a:p>
        </p:txBody>
      </p:sp>
      <p:sp>
        <p:nvSpPr>
          <p:cNvPr id="16" name="椭圆 15"/>
          <p:cNvSpPr/>
          <p:nvPr/>
        </p:nvSpPr>
        <p:spPr>
          <a:xfrm>
            <a:off x="2362200" y="2971056"/>
            <a:ext cx="1676400" cy="1676400"/>
          </a:xfrm>
          <a:prstGeom prst="ellipse">
            <a:avLst/>
          </a:prstGeom>
          <a:solidFill>
            <a:srgbClr val="FF0066">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p>
        </p:txBody>
      </p:sp>
      <p:sp>
        <p:nvSpPr>
          <p:cNvPr id="11" name="椭圆 10"/>
          <p:cNvSpPr/>
          <p:nvPr/>
        </p:nvSpPr>
        <p:spPr>
          <a:xfrm>
            <a:off x="2819400" y="2132856"/>
            <a:ext cx="1676400" cy="1676400"/>
          </a:xfrm>
          <a:prstGeom prst="ellipse">
            <a:avLst/>
          </a:prstGeom>
          <a:solidFill>
            <a:srgbClr val="0066FF">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p>
        </p:txBody>
      </p:sp>
      <p:sp>
        <p:nvSpPr>
          <p:cNvPr id="12" name="TextBox 11"/>
          <p:cNvSpPr txBox="1">
            <a:spLocks noChangeArrowheads="1"/>
          </p:cNvSpPr>
          <p:nvPr/>
        </p:nvSpPr>
        <p:spPr bwMode="auto">
          <a:xfrm>
            <a:off x="2057400" y="2759919"/>
            <a:ext cx="444352" cy="523220"/>
          </a:xfrm>
          <a:prstGeom prst="rect">
            <a:avLst/>
          </a:prstGeom>
          <a:noFill/>
          <a:ln w="9525">
            <a:noFill/>
            <a:miter lim="800000"/>
            <a:headEnd/>
            <a:tailEnd/>
          </a:ln>
        </p:spPr>
        <p:txBody>
          <a:bodyPr wrap="none">
            <a:spAutoFit/>
          </a:bodyPr>
          <a:lstStyle/>
          <a:p>
            <a:r>
              <a:rPr lang="en-US" altLang="zh-CN" i="0"/>
              <a:t>A</a:t>
            </a:r>
            <a:endParaRPr lang="zh-CN" altLang="en-US" i="0"/>
          </a:p>
        </p:txBody>
      </p:sp>
      <p:sp>
        <p:nvSpPr>
          <p:cNvPr id="13" name="TextBox 12"/>
          <p:cNvSpPr txBox="1">
            <a:spLocks noChangeArrowheads="1"/>
          </p:cNvSpPr>
          <p:nvPr/>
        </p:nvSpPr>
        <p:spPr bwMode="auto">
          <a:xfrm>
            <a:off x="3962400" y="2759919"/>
            <a:ext cx="423514" cy="523220"/>
          </a:xfrm>
          <a:prstGeom prst="rect">
            <a:avLst/>
          </a:prstGeom>
          <a:noFill/>
          <a:ln w="9525">
            <a:noFill/>
            <a:miter lim="800000"/>
            <a:headEnd/>
            <a:tailEnd/>
          </a:ln>
        </p:spPr>
        <p:txBody>
          <a:bodyPr wrap="none">
            <a:spAutoFit/>
          </a:bodyPr>
          <a:lstStyle/>
          <a:p>
            <a:r>
              <a:rPr lang="en-US" altLang="zh-CN" i="0"/>
              <a:t>B</a:t>
            </a:r>
            <a:endParaRPr lang="zh-CN" altLang="en-US" i="0"/>
          </a:p>
        </p:txBody>
      </p:sp>
      <p:sp>
        <p:nvSpPr>
          <p:cNvPr id="17" name="TextBox 16"/>
          <p:cNvSpPr txBox="1">
            <a:spLocks noChangeArrowheads="1"/>
          </p:cNvSpPr>
          <p:nvPr/>
        </p:nvSpPr>
        <p:spPr bwMode="auto">
          <a:xfrm>
            <a:off x="3014663" y="4139456"/>
            <a:ext cx="423514" cy="523220"/>
          </a:xfrm>
          <a:prstGeom prst="rect">
            <a:avLst/>
          </a:prstGeom>
          <a:noFill/>
          <a:ln w="9525">
            <a:noFill/>
            <a:miter lim="800000"/>
            <a:headEnd/>
            <a:tailEnd/>
          </a:ln>
        </p:spPr>
        <p:txBody>
          <a:bodyPr wrap="none">
            <a:spAutoFit/>
          </a:bodyPr>
          <a:lstStyle/>
          <a:p>
            <a:r>
              <a:rPr lang="en-US" altLang="zh-CN" i="0"/>
              <a:t>C</a:t>
            </a:r>
            <a:endParaRPr lang="zh-CN" altLang="en-US" i="0"/>
          </a:p>
        </p:txBody>
      </p:sp>
      <p:sp>
        <p:nvSpPr>
          <p:cNvPr id="18" name="矩形 17"/>
          <p:cNvSpPr>
            <a:spLocks noChangeArrowheads="1"/>
          </p:cNvSpPr>
          <p:nvPr/>
        </p:nvSpPr>
        <p:spPr bwMode="auto">
          <a:xfrm>
            <a:off x="2409825" y="4799857"/>
            <a:ext cx="1417376" cy="430887"/>
          </a:xfrm>
          <a:prstGeom prst="rect">
            <a:avLst/>
          </a:prstGeom>
          <a:noFill/>
          <a:ln w="9525">
            <a:noFill/>
            <a:miter lim="800000"/>
            <a:headEnd/>
            <a:tailEnd/>
          </a:ln>
        </p:spPr>
        <p:txBody>
          <a:bodyPr wrap="none">
            <a:spAutoFit/>
          </a:bodyPr>
          <a:lstStyle/>
          <a:p>
            <a:r>
              <a:rPr lang="en-US" altLang="zh-CN" sz="2200" i="0">
                <a:solidFill>
                  <a:schemeClr val="tx2"/>
                </a:solidFill>
                <a:cs typeface="Times New Roman" pitchFamily="18" charset="0"/>
              </a:rPr>
              <a:t>|A|+|B|+|C|</a:t>
            </a:r>
            <a:endParaRPr lang="zh-CN" altLang="en-US" sz="2200" i="0">
              <a:solidFill>
                <a:schemeClr val="tx2"/>
              </a:solidFill>
            </a:endParaRPr>
          </a:p>
        </p:txBody>
      </p:sp>
      <p:sp>
        <p:nvSpPr>
          <p:cNvPr id="20" name="TextBox 19"/>
          <p:cNvSpPr txBox="1"/>
          <p:nvPr/>
        </p:nvSpPr>
        <p:spPr>
          <a:xfrm>
            <a:off x="2438400" y="23614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21" name="TextBox 20"/>
          <p:cNvSpPr txBox="1"/>
          <p:nvPr/>
        </p:nvSpPr>
        <p:spPr>
          <a:xfrm>
            <a:off x="3573463" y="23614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22" name="TextBox 21"/>
          <p:cNvSpPr txBox="1"/>
          <p:nvPr/>
        </p:nvSpPr>
        <p:spPr>
          <a:xfrm>
            <a:off x="3048000" y="38092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23" name="TextBox 22"/>
          <p:cNvSpPr txBox="1"/>
          <p:nvPr/>
        </p:nvSpPr>
        <p:spPr>
          <a:xfrm>
            <a:off x="2590800" y="32758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2</a:t>
            </a:r>
            <a:endParaRPr lang="zh-CN" altLang="en-US" i="0" dirty="0">
              <a:effectLst>
                <a:outerShdw blurRad="38100" dist="38100" dir="2700000" algn="tl">
                  <a:srgbClr val="000000">
                    <a:alpha val="43137"/>
                  </a:srgbClr>
                </a:outerShdw>
              </a:effectLst>
            </a:endParaRPr>
          </a:p>
        </p:txBody>
      </p:sp>
      <p:sp>
        <p:nvSpPr>
          <p:cNvPr id="24" name="TextBox 23"/>
          <p:cNvSpPr txBox="1"/>
          <p:nvPr/>
        </p:nvSpPr>
        <p:spPr>
          <a:xfrm>
            <a:off x="3022600" y="25138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2</a:t>
            </a:r>
            <a:endParaRPr lang="zh-CN" altLang="en-US" i="0" dirty="0">
              <a:effectLst>
                <a:outerShdw blurRad="38100" dist="38100" dir="2700000" algn="tl">
                  <a:srgbClr val="000000">
                    <a:alpha val="43137"/>
                  </a:srgbClr>
                </a:outerShdw>
              </a:effectLst>
            </a:endParaRPr>
          </a:p>
        </p:txBody>
      </p:sp>
      <p:sp>
        <p:nvSpPr>
          <p:cNvPr id="25" name="TextBox 24"/>
          <p:cNvSpPr txBox="1"/>
          <p:nvPr/>
        </p:nvSpPr>
        <p:spPr>
          <a:xfrm>
            <a:off x="3505200" y="32758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2</a:t>
            </a:r>
            <a:endParaRPr lang="zh-CN" altLang="en-US" i="0" dirty="0">
              <a:effectLst>
                <a:outerShdw blurRad="38100" dist="38100" dir="2700000" algn="tl">
                  <a:srgbClr val="000000">
                    <a:alpha val="43137"/>
                  </a:srgbClr>
                </a:outerShdw>
              </a:effectLst>
            </a:endParaRPr>
          </a:p>
        </p:txBody>
      </p:sp>
      <p:sp>
        <p:nvSpPr>
          <p:cNvPr id="26" name="TextBox 25"/>
          <p:cNvSpPr txBox="1"/>
          <p:nvPr/>
        </p:nvSpPr>
        <p:spPr>
          <a:xfrm>
            <a:off x="3005138" y="30726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3</a:t>
            </a:r>
            <a:endParaRPr lang="zh-CN" altLang="en-US" i="0" dirty="0">
              <a:effectLst>
                <a:outerShdw blurRad="38100" dist="38100" dir="2700000" algn="tl">
                  <a:srgbClr val="000000">
                    <a:alpha val="43137"/>
                  </a:srgbClr>
                </a:outerShdw>
              </a:effectLst>
            </a:endParaRPr>
          </a:p>
        </p:txBody>
      </p:sp>
      <p:sp>
        <p:nvSpPr>
          <p:cNvPr id="42" name="椭圆 41"/>
          <p:cNvSpPr/>
          <p:nvPr/>
        </p:nvSpPr>
        <p:spPr>
          <a:xfrm>
            <a:off x="4724400" y="2132856"/>
            <a:ext cx="1676400" cy="1676400"/>
          </a:xfrm>
          <a:prstGeom prst="ellipse">
            <a:avLst/>
          </a:prstGeom>
          <a:solidFill>
            <a:srgbClr val="66FF33">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dirty="0"/>
          </a:p>
        </p:txBody>
      </p:sp>
      <p:sp>
        <p:nvSpPr>
          <p:cNvPr id="43" name="椭圆 42"/>
          <p:cNvSpPr/>
          <p:nvPr/>
        </p:nvSpPr>
        <p:spPr>
          <a:xfrm>
            <a:off x="5257800" y="2971056"/>
            <a:ext cx="1676400" cy="1676400"/>
          </a:xfrm>
          <a:prstGeom prst="ellipse">
            <a:avLst/>
          </a:prstGeom>
          <a:solidFill>
            <a:srgbClr val="FF0066">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p>
        </p:txBody>
      </p:sp>
      <p:sp>
        <p:nvSpPr>
          <p:cNvPr id="44" name="椭圆 43"/>
          <p:cNvSpPr/>
          <p:nvPr/>
        </p:nvSpPr>
        <p:spPr>
          <a:xfrm>
            <a:off x="5715000" y="2132856"/>
            <a:ext cx="1676400" cy="1676400"/>
          </a:xfrm>
          <a:prstGeom prst="ellipse">
            <a:avLst/>
          </a:prstGeom>
          <a:solidFill>
            <a:srgbClr val="0066FF">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p>
        </p:txBody>
      </p:sp>
      <p:sp>
        <p:nvSpPr>
          <p:cNvPr id="45" name="TextBox 44"/>
          <p:cNvSpPr txBox="1">
            <a:spLocks noChangeArrowheads="1"/>
          </p:cNvSpPr>
          <p:nvPr/>
        </p:nvSpPr>
        <p:spPr bwMode="auto">
          <a:xfrm>
            <a:off x="4953000" y="2759919"/>
            <a:ext cx="444352" cy="523220"/>
          </a:xfrm>
          <a:prstGeom prst="rect">
            <a:avLst/>
          </a:prstGeom>
          <a:noFill/>
          <a:ln w="9525">
            <a:noFill/>
            <a:miter lim="800000"/>
            <a:headEnd/>
            <a:tailEnd/>
          </a:ln>
        </p:spPr>
        <p:txBody>
          <a:bodyPr wrap="none">
            <a:spAutoFit/>
          </a:bodyPr>
          <a:lstStyle/>
          <a:p>
            <a:r>
              <a:rPr lang="en-US" altLang="zh-CN" i="0"/>
              <a:t>A</a:t>
            </a:r>
            <a:endParaRPr lang="zh-CN" altLang="en-US" i="0"/>
          </a:p>
        </p:txBody>
      </p:sp>
      <p:sp>
        <p:nvSpPr>
          <p:cNvPr id="46" name="TextBox 45"/>
          <p:cNvSpPr txBox="1">
            <a:spLocks noChangeArrowheads="1"/>
          </p:cNvSpPr>
          <p:nvPr/>
        </p:nvSpPr>
        <p:spPr bwMode="auto">
          <a:xfrm>
            <a:off x="6858000" y="2759919"/>
            <a:ext cx="423514" cy="523220"/>
          </a:xfrm>
          <a:prstGeom prst="rect">
            <a:avLst/>
          </a:prstGeom>
          <a:noFill/>
          <a:ln w="9525">
            <a:noFill/>
            <a:miter lim="800000"/>
            <a:headEnd/>
            <a:tailEnd/>
          </a:ln>
        </p:spPr>
        <p:txBody>
          <a:bodyPr wrap="none">
            <a:spAutoFit/>
          </a:bodyPr>
          <a:lstStyle/>
          <a:p>
            <a:r>
              <a:rPr lang="en-US" altLang="zh-CN" i="0"/>
              <a:t>B</a:t>
            </a:r>
            <a:endParaRPr lang="zh-CN" altLang="en-US" i="0"/>
          </a:p>
        </p:txBody>
      </p:sp>
      <p:sp>
        <p:nvSpPr>
          <p:cNvPr id="47" name="TextBox 46"/>
          <p:cNvSpPr txBox="1">
            <a:spLocks noChangeArrowheads="1"/>
          </p:cNvSpPr>
          <p:nvPr/>
        </p:nvSpPr>
        <p:spPr bwMode="auto">
          <a:xfrm>
            <a:off x="5910263" y="4139456"/>
            <a:ext cx="423514" cy="523220"/>
          </a:xfrm>
          <a:prstGeom prst="rect">
            <a:avLst/>
          </a:prstGeom>
          <a:noFill/>
          <a:ln w="9525">
            <a:noFill/>
            <a:miter lim="800000"/>
            <a:headEnd/>
            <a:tailEnd/>
          </a:ln>
        </p:spPr>
        <p:txBody>
          <a:bodyPr wrap="none">
            <a:spAutoFit/>
          </a:bodyPr>
          <a:lstStyle/>
          <a:p>
            <a:r>
              <a:rPr lang="en-US" altLang="zh-CN" i="0"/>
              <a:t>C</a:t>
            </a:r>
            <a:endParaRPr lang="zh-CN" altLang="en-US" i="0"/>
          </a:p>
        </p:txBody>
      </p:sp>
      <p:sp>
        <p:nvSpPr>
          <p:cNvPr id="48" name="矩形 47"/>
          <p:cNvSpPr>
            <a:spLocks noChangeArrowheads="1"/>
          </p:cNvSpPr>
          <p:nvPr/>
        </p:nvSpPr>
        <p:spPr bwMode="auto">
          <a:xfrm>
            <a:off x="4902201" y="4799857"/>
            <a:ext cx="2218877" cy="769441"/>
          </a:xfrm>
          <a:prstGeom prst="rect">
            <a:avLst/>
          </a:prstGeom>
          <a:noFill/>
          <a:ln w="9525">
            <a:noFill/>
            <a:miter lim="800000"/>
            <a:headEnd/>
            <a:tailEnd/>
          </a:ln>
        </p:spPr>
        <p:txBody>
          <a:bodyPr wrap="none">
            <a:spAutoFit/>
          </a:bodyPr>
          <a:lstStyle/>
          <a:p>
            <a:r>
              <a:rPr lang="en-US" altLang="zh-CN" sz="2200" i="0">
                <a:solidFill>
                  <a:schemeClr val="tx2"/>
                </a:solidFill>
                <a:cs typeface="Times New Roman" pitchFamily="18" charset="0"/>
              </a:rPr>
              <a:t>|A|+|B|+|C|-|A∩B|</a:t>
            </a:r>
          </a:p>
          <a:p>
            <a:r>
              <a:rPr lang="en-US" altLang="zh-CN" sz="2200" i="0">
                <a:solidFill>
                  <a:schemeClr val="tx2"/>
                </a:solidFill>
                <a:cs typeface="Times New Roman" pitchFamily="18" charset="0"/>
              </a:rPr>
              <a:t>-|A∩C|-|B∩C|</a:t>
            </a:r>
            <a:endParaRPr lang="zh-CN" altLang="en-US" sz="2200" i="0">
              <a:solidFill>
                <a:schemeClr val="tx2"/>
              </a:solidFill>
              <a:cs typeface="Times New Roman" pitchFamily="18" charset="0"/>
            </a:endParaRPr>
          </a:p>
        </p:txBody>
      </p:sp>
      <p:sp>
        <p:nvSpPr>
          <p:cNvPr id="49" name="TextBox 48"/>
          <p:cNvSpPr txBox="1"/>
          <p:nvPr/>
        </p:nvSpPr>
        <p:spPr>
          <a:xfrm>
            <a:off x="5334000" y="23614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50" name="TextBox 49"/>
          <p:cNvSpPr txBox="1"/>
          <p:nvPr/>
        </p:nvSpPr>
        <p:spPr>
          <a:xfrm>
            <a:off x="6469063" y="23614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51" name="TextBox 50"/>
          <p:cNvSpPr txBox="1"/>
          <p:nvPr/>
        </p:nvSpPr>
        <p:spPr>
          <a:xfrm>
            <a:off x="5943600" y="38092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52" name="TextBox 51"/>
          <p:cNvSpPr txBox="1"/>
          <p:nvPr/>
        </p:nvSpPr>
        <p:spPr>
          <a:xfrm>
            <a:off x="5486400" y="32758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53" name="TextBox 52"/>
          <p:cNvSpPr txBox="1"/>
          <p:nvPr/>
        </p:nvSpPr>
        <p:spPr>
          <a:xfrm>
            <a:off x="5918200" y="25138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54" name="TextBox 53"/>
          <p:cNvSpPr txBox="1"/>
          <p:nvPr/>
        </p:nvSpPr>
        <p:spPr>
          <a:xfrm>
            <a:off x="6400800" y="32758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55" name="TextBox 54"/>
          <p:cNvSpPr txBox="1"/>
          <p:nvPr/>
        </p:nvSpPr>
        <p:spPr>
          <a:xfrm>
            <a:off x="5900738" y="30726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0</a:t>
            </a:r>
            <a:endParaRPr lang="zh-CN" altLang="en-US" i="0" dirty="0">
              <a:effectLst>
                <a:outerShdw blurRad="38100" dist="38100" dir="2700000" algn="tl">
                  <a:srgbClr val="000000">
                    <a:alpha val="43137"/>
                  </a:srgbClr>
                </a:outerShdw>
              </a:effectLst>
            </a:endParaRPr>
          </a:p>
        </p:txBody>
      </p:sp>
      <p:sp>
        <p:nvSpPr>
          <p:cNvPr id="56" name="椭圆 55"/>
          <p:cNvSpPr/>
          <p:nvPr/>
        </p:nvSpPr>
        <p:spPr>
          <a:xfrm>
            <a:off x="7696200" y="2132856"/>
            <a:ext cx="1676400" cy="1676400"/>
          </a:xfrm>
          <a:prstGeom prst="ellipse">
            <a:avLst/>
          </a:prstGeom>
          <a:solidFill>
            <a:srgbClr val="66FF33">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dirty="0"/>
          </a:p>
        </p:txBody>
      </p:sp>
      <p:sp>
        <p:nvSpPr>
          <p:cNvPr id="57" name="椭圆 56"/>
          <p:cNvSpPr/>
          <p:nvPr/>
        </p:nvSpPr>
        <p:spPr>
          <a:xfrm>
            <a:off x="8229600" y="2971056"/>
            <a:ext cx="1676400" cy="1676400"/>
          </a:xfrm>
          <a:prstGeom prst="ellipse">
            <a:avLst/>
          </a:prstGeom>
          <a:solidFill>
            <a:srgbClr val="FF0066">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p>
        </p:txBody>
      </p:sp>
      <p:sp>
        <p:nvSpPr>
          <p:cNvPr id="58" name="椭圆 57"/>
          <p:cNvSpPr/>
          <p:nvPr/>
        </p:nvSpPr>
        <p:spPr>
          <a:xfrm>
            <a:off x="8686800" y="2132856"/>
            <a:ext cx="1676400" cy="1676400"/>
          </a:xfrm>
          <a:prstGeom prst="ellipse">
            <a:avLst/>
          </a:prstGeom>
          <a:solidFill>
            <a:srgbClr val="0066FF">
              <a:alpha val="49804"/>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p>
        </p:txBody>
      </p:sp>
      <p:sp>
        <p:nvSpPr>
          <p:cNvPr id="59" name="TextBox 58"/>
          <p:cNvSpPr txBox="1">
            <a:spLocks noChangeArrowheads="1"/>
          </p:cNvSpPr>
          <p:nvPr/>
        </p:nvSpPr>
        <p:spPr bwMode="auto">
          <a:xfrm>
            <a:off x="7924800" y="2759919"/>
            <a:ext cx="444352" cy="523220"/>
          </a:xfrm>
          <a:prstGeom prst="rect">
            <a:avLst/>
          </a:prstGeom>
          <a:noFill/>
          <a:ln w="9525">
            <a:noFill/>
            <a:miter lim="800000"/>
            <a:headEnd/>
            <a:tailEnd/>
          </a:ln>
        </p:spPr>
        <p:txBody>
          <a:bodyPr wrap="none">
            <a:spAutoFit/>
          </a:bodyPr>
          <a:lstStyle/>
          <a:p>
            <a:r>
              <a:rPr lang="en-US" altLang="zh-CN" i="0"/>
              <a:t>A</a:t>
            </a:r>
            <a:endParaRPr lang="zh-CN" altLang="en-US" i="0"/>
          </a:p>
        </p:txBody>
      </p:sp>
      <p:sp>
        <p:nvSpPr>
          <p:cNvPr id="60" name="TextBox 59"/>
          <p:cNvSpPr txBox="1">
            <a:spLocks noChangeArrowheads="1"/>
          </p:cNvSpPr>
          <p:nvPr/>
        </p:nvSpPr>
        <p:spPr bwMode="auto">
          <a:xfrm>
            <a:off x="9829800" y="2759919"/>
            <a:ext cx="423514" cy="523220"/>
          </a:xfrm>
          <a:prstGeom prst="rect">
            <a:avLst/>
          </a:prstGeom>
          <a:noFill/>
          <a:ln w="9525">
            <a:noFill/>
            <a:miter lim="800000"/>
            <a:headEnd/>
            <a:tailEnd/>
          </a:ln>
        </p:spPr>
        <p:txBody>
          <a:bodyPr wrap="none">
            <a:spAutoFit/>
          </a:bodyPr>
          <a:lstStyle/>
          <a:p>
            <a:r>
              <a:rPr lang="en-US" altLang="zh-CN" i="0"/>
              <a:t>B</a:t>
            </a:r>
            <a:endParaRPr lang="zh-CN" altLang="en-US" i="0"/>
          </a:p>
        </p:txBody>
      </p:sp>
      <p:sp>
        <p:nvSpPr>
          <p:cNvPr id="61" name="TextBox 60"/>
          <p:cNvSpPr txBox="1">
            <a:spLocks noChangeArrowheads="1"/>
          </p:cNvSpPr>
          <p:nvPr/>
        </p:nvSpPr>
        <p:spPr bwMode="auto">
          <a:xfrm>
            <a:off x="8882063" y="4139456"/>
            <a:ext cx="423514" cy="523220"/>
          </a:xfrm>
          <a:prstGeom prst="rect">
            <a:avLst/>
          </a:prstGeom>
          <a:noFill/>
          <a:ln w="9525">
            <a:noFill/>
            <a:miter lim="800000"/>
            <a:headEnd/>
            <a:tailEnd/>
          </a:ln>
        </p:spPr>
        <p:txBody>
          <a:bodyPr wrap="none">
            <a:spAutoFit/>
          </a:bodyPr>
          <a:lstStyle/>
          <a:p>
            <a:r>
              <a:rPr lang="en-US" altLang="zh-CN" i="0"/>
              <a:t>C</a:t>
            </a:r>
            <a:endParaRPr lang="zh-CN" altLang="en-US" i="0"/>
          </a:p>
        </p:txBody>
      </p:sp>
      <p:sp>
        <p:nvSpPr>
          <p:cNvPr id="62" name="矩形 61"/>
          <p:cNvSpPr>
            <a:spLocks noChangeArrowheads="1"/>
          </p:cNvSpPr>
          <p:nvPr/>
        </p:nvSpPr>
        <p:spPr bwMode="auto">
          <a:xfrm>
            <a:off x="7620001" y="4799856"/>
            <a:ext cx="3154363" cy="769938"/>
          </a:xfrm>
          <a:prstGeom prst="rect">
            <a:avLst/>
          </a:prstGeom>
          <a:noFill/>
          <a:ln w="9525">
            <a:noFill/>
            <a:miter lim="800000"/>
            <a:headEnd/>
            <a:tailEnd/>
          </a:ln>
        </p:spPr>
        <p:txBody>
          <a:bodyPr wrap="none">
            <a:spAutoFit/>
          </a:bodyPr>
          <a:lstStyle/>
          <a:p>
            <a:r>
              <a:rPr lang="en-US" altLang="zh-CN" sz="2200" i="0">
                <a:solidFill>
                  <a:schemeClr val="tx2"/>
                </a:solidFill>
                <a:cs typeface="Times New Roman" pitchFamily="18" charset="0"/>
              </a:rPr>
              <a:t>|A|+|B|+|C|-|A∩B|</a:t>
            </a:r>
          </a:p>
          <a:p>
            <a:r>
              <a:rPr lang="en-US" altLang="zh-CN" sz="2200" i="0">
                <a:solidFill>
                  <a:schemeClr val="tx2"/>
                </a:solidFill>
                <a:cs typeface="Times New Roman" pitchFamily="18" charset="0"/>
              </a:rPr>
              <a:t>-|A∩C|-|B∩C|+ |A∩B∩C|</a:t>
            </a:r>
            <a:endParaRPr lang="zh-CN" altLang="en-US" sz="2200" i="0">
              <a:solidFill>
                <a:schemeClr val="tx2"/>
              </a:solidFill>
              <a:cs typeface="Times New Roman" pitchFamily="18" charset="0"/>
            </a:endParaRPr>
          </a:p>
        </p:txBody>
      </p:sp>
      <p:sp>
        <p:nvSpPr>
          <p:cNvPr id="63" name="TextBox 62"/>
          <p:cNvSpPr txBox="1"/>
          <p:nvPr/>
        </p:nvSpPr>
        <p:spPr>
          <a:xfrm>
            <a:off x="8305800" y="23614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64" name="TextBox 63"/>
          <p:cNvSpPr txBox="1"/>
          <p:nvPr/>
        </p:nvSpPr>
        <p:spPr>
          <a:xfrm>
            <a:off x="9440863" y="23614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65" name="TextBox 64"/>
          <p:cNvSpPr txBox="1"/>
          <p:nvPr/>
        </p:nvSpPr>
        <p:spPr>
          <a:xfrm>
            <a:off x="8915400" y="38092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66" name="TextBox 65"/>
          <p:cNvSpPr txBox="1"/>
          <p:nvPr/>
        </p:nvSpPr>
        <p:spPr>
          <a:xfrm>
            <a:off x="8458200" y="32758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67" name="TextBox 66"/>
          <p:cNvSpPr txBox="1"/>
          <p:nvPr/>
        </p:nvSpPr>
        <p:spPr>
          <a:xfrm>
            <a:off x="8890000" y="25138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68" name="TextBox 67"/>
          <p:cNvSpPr txBox="1"/>
          <p:nvPr/>
        </p:nvSpPr>
        <p:spPr>
          <a:xfrm>
            <a:off x="9372600" y="32758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69" name="TextBox 68"/>
          <p:cNvSpPr txBox="1"/>
          <p:nvPr/>
        </p:nvSpPr>
        <p:spPr>
          <a:xfrm>
            <a:off x="8872538" y="3072656"/>
            <a:ext cx="364202" cy="523220"/>
          </a:xfrm>
          <a:prstGeom prst="rect">
            <a:avLst/>
          </a:prstGeom>
          <a:noFill/>
        </p:spPr>
        <p:txBody>
          <a:bodyPr wrap="none">
            <a:spAutoFit/>
          </a:bodyPr>
          <a:lstStyle/>
          <a:p>
            <a:pPr>
              <a:defRPr/>
            </a:pPr>
            <a:r>
              <a:rPr lang="en-US" altLang="zh-CN" i="0" dirty="0">
                <a:effectLst>
                  <a:outerShdw blurRad="38100" dist="38100" dir="2700000" algn="tl">
                    <a:srgbClr val="000000">
                      <a:alpha val="43137"/>
                    </a:srgbClr>
                  </a:outerShdw>
                </a:effectLst>
              </a:rPr>
              <a:t>1</a:t>
            </a:r>
            <a:endParaRPr lang="zh-CN" altLang="en-US" i="0" dirty="0">
              <a:effectLst>
                <a:outerShdw blurRad="38100" dist="38100" dir="2700000" algn="tl">
                  <a:srgbClr val="000000">
                    <a:alpha val="43137"/>
                  </a:srgbClr>
                </a:outerShdw>
              </a:effectLst>
            </a:endParaRPr>
          </a:p>
        </p:txBody>
      </p:sp>
      <p:sp>
        <p:nvSpPr>
          <p:cNvPr id="70" name="矩形 69"/>
          <p:cNvSpPr/>
          <p:nvPr/>
        </p:nvSpPr>
        <p:spPr>
          <a:xfrm>
            <a:off x="983432" y="5805264"/>
            <a:ext cx="8136904" cy="492443"/>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defRPr/>
            </a:pPr>
            <a:r>
              <a:rPr lang="en-US" altLang="zh-CN" sz="2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|A∪B∪C |=|A|+|B|+|C|-|A∩B|-|A∩C|-|B∩C|+ |A∩B∩C|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strips(downLeft)">
                                      <p:cBhvr>
                                        <p:cTn id="26" dur="500"/>
                                        <p:tgtEl>
                                          <p:spTgt spid="20"/>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strips(downLeft)">
                                      <p:cBhvr>
                                        <p:cTn id="29" dur="500"/>
                                        <p:tgtEl>
                                          <p:spTgt spid="21"/>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strips(down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dissolve">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childTnLst>
                                </p:cTn>
                              </p:par>
                            </p:childTnLst>
                          </p:cTn>
                        </p:par>
                        <p:par>
                          <p:cTn id="60" fill="hold">
                            <p:stCondLst>
                              <p:cond delay="0"/>
                            </p:stCondLst>
                            <p:childTnLst>
                              <p:par>
                                <p:cTn id="61" presetID="9"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dissolve">
                                      <p:cBhvr>
                                        <p:cTn id="63" dur="500"/>
                                        <p:tgtEl>
                                          <p:spTgt spid="48"/>
                                        </p:tgtEl>
                                      </p:cBhvr>
                                    </p:animEffect>
                                  </p:childTnLst>
                                </p:cTn>
                              </p:par>
                            </p:childTnLst>
                          </p:cTn>
                        </p:par>
                        <p:par>
                          <p:cTn id="64" fill="hold">
                            <p:stCondLst>
                              <p:cond delay="500"/>
                            </p:stCondLst>
                            <p:childTnLst>
                              <p:par>
                                <p:cTn id="65" presetID="18" presetClass="entr" presetSubtype="12"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strips(downLeft)">
                                      <p:cBhvr>
                                        <p:cTn id="67" dur="500"/>
                                        <p:tgtEl>
                                          <p:spTgt spid="49"/>
                                        </p:tgtEl>
                                      </p:cBhvr>
                                    </p:animEffect>
                                  </p:childTnLst>
                                </p:cTn>
                              </p:par>
                            </p:childTnLst>
                          </p:cTn>
                        </p:par>
                        <p:par>
                          <p:cTn id="68" fill="hold">
                            <p:stCondLst>
                              <p:cond delay="1000"/>
                            </p:stCondLst>
                            <p:childTnLst>
                              <p:par>
                                <p:cTn id="69" presetID="18" presetClass="entr" presetSubtype="12" fill="hold" grpId="0"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strips(downLeft)">
                                      <p:cBhvr>
                                        <p:cTn id="71" dur="500"/>
                                        <p:tgtEl>
                                          <p:spTgt spid="50"/>
                                        </p:tgtEl>
                                      </p:cBhvr>
                                    </p:animEffect>
                                  </p:childTnLst>
                                </p:cTn>
                              </p:par>
                            </p:childTnLst>
                          </p:cTn>
                        </p:par>
                        <p:par>
                          <p:cTn id="72" fill="hold">
                            <p:stCondLst>
                              <p:cond delay="1500"/>
                            </p:stCondLst>
                            <p:childTnLst>
                              <p:par>
                                <p:cTn id="73" presetID="18" presetClass="entr" presetSubtype="12"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strips(downLeft)">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dissolve">
                                      <p:cBhvr>
                                        <p:cTn id="88" dur="500"/>
                                        <p:tgtEl>
                                          <p:spTgt spid="55"/>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childTnLst>
                          </p:cTn>
                        </p:par>
                        <p:par>
                          <p:cTn id="103" fill="hold">
                            <p:stCondLst>
                              <p:cond delay="0"/>
                            </p:stCondLst>
                            <p:childTnLst>
                              <p:par>
                                <p:cTn id="104" presetID="9" presetClass="entr" presetSubtype="0"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dissolve">
                                      <p:cBhvr>
                                        <p:cTn id="106" dur="500"/>
                                        <p:tgtEl>
                                          <p:spTgt spid="62"/>
                                        </p:tgtEl>
                                      </p:cBhvr>
                                    </p:animEffect>
                                  </p:childTnLst>
                                </p:cTn>
                              </p:par>
                            </p:childTnLst>
                          </p:cTn>
                        </p:par>
                        <p:par>
                          <p:cTn id="107" fill="hold">
                            <p:stCondLst>
                              <p:cond delay="500"/>
                            </p:stCondLst>
                            <p:childTnLst>
                              <p:par>
                                <p:cTn id="108" presetID="18" presetClass="entr" presetSubtype="12" fill="hold" grpId="0" nodeType="after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strips(downLeft)">
                                      <p:cBhvr>
                                        <p:cTn id="110" dur="500"/>
                                        <p:tgtEl>
                                          <p:spTgt spid="63"/>
                                        </p:tgtEl>
                                      </p:cBhvr>
                                    </p:animEffect>
                                  </p:childTnLst>
                                </p:cTn>
                              </p:par>
                            </p:childTnLst>
                          </p:cTn>
                        </p:par>
                        <p:par>
                          <p:cTn id="111" fill="hold">
                            <p:stCondLst>
                              <p:cond delay="1000"/>
                            </p:stCondLst>
                            <p:childTnLst>
                              <p:par>
                                <p:cTn id="112" presetID="18" presetClass="entr" presetSubtype="12" fill="hold" grpId="0" nodeType="after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strips(downLeft)">
                                      <p:cBhvr>
                                        <p:cTn id="114" dur="500"/>
                                        <p:tgtEl>
                                          <p:spTgt spid="64"/>
                                        </p:tgtEl>
                                      </p:cBhvr>
                                    </p:animEffect>
                                  </p:childTnLst>
                                </p:cTn>
                              </p:par>
                            </p:childTnLst>
                          </p:cTn>
                        </p:par>
                        <p:par>
                          <p:cTn id="115" fill="hold">
                            <p:stCondLst>
                              <p:cond delay="1500"/>
                            </p:stCondLst>
                            <p:childTnLst>
                              <p:par>
                                <p:cTn id="116" presetID="18" presetClass="entr" presetSubtype="12" fill="hold" grpId="0" nodeType="afterEffect">
                                  <p:stCondLst>
                                    <p:cond delay="0"/>
                                  </p:stCondLst>
                                  <p:childTnLst>
                                    <p:set>
                                      <p:cBhvr>
                                        <p:cTn id="117" dur="1" fill="hold">
                                          <p:stCondLst>
                                            <p:cond delay="0"/>
                                          </p:stCondLst>
                                        </p:cTn>
                                        <p:tgtEl>
                                          <p:spTgt spid="65"/>
                                        </p:tgtEl>
                                        <p:attrNameLst>
                                          <p:attrName>style.visibility</p:attrName>
                                        </p:attrNameLst>
                                      </p:cBhvr>
                                      <p:to>
                                        <p:strVal val="visible"/>
                                      </p:to>
                                    </p:set>
                                    <p:animEffect transition="in" filter="strips(downLeft)">
                                      <p:cBhvr>
                                        <p:cTn id="118" dur="500"/>
                                        <p:tgtEl>
                                          <p:spTgt spid="65"/>
                                        </p:tgtEl>
                                      </p:cBhvr>
                                    </p:animEffect>
                                  </p:childTnLst>
                                </p:cTn>
                              </p:par>
                            </p:childTnLst>
                          </p:cTn>
                        </p:par>
                        <p:par>
                          <p:cTn id="119" fill="hold">
                            <p:stCondLst>
                              <p:cond delay="2000"/>
                            </p:stCondLst>
                            <p:childTnLst>
                              <p:par>
                                <p:cTn id="120" presetID="1" presetClass="entr" presetSubtype="0" fill="hold" grpId="0" nodeType="afterEffect">
                                  <p:stCondLst>
                                    <p:cond delay="0"/>
                                  </p:stCondLst>
                                  <p:childTnLst>
                                    <p:set>
                                      <p:cBhvr>
                                        <p:cTn id="121" dur="1" fill="hold">
                                          <p:stCondLst>
                                            <p:cond delay="0"/>
                                          </p:stCondLst>
                                        </p:cTn>
                                        <p:tgtEl>
                                          <p:spTgt spid="67"/>
                                        </p:tgtEl>
                                        <p:attrNameLst>
                                          <p:attrName>style.visibility</p:attrName>
                                        </p:attrNameLst>
                                      </p:cBhvr>
                                      <p:to>
                                        <p:strVal val="visible"/>
                                      </p:to>
                                    </p:set>
                                  </p:childTnLst>
                                </p:cTn>
                              </p:par>
                            </p:childTnLst>
                          </p:cTn>
                        </p:par>
                        <p:par>
                          <p:cTn id="122" fill="hold">
                            <p:stCondLst>
                              <p:cond delay="2000"/>
                            </p:stCondLst>
                            <p:childTnLst>
                              <p:par>
                                <p:cTn id="123" presetID="1" presetClass="entr" presetSubtype="0" fill="hold" grpId="0" nodeType="afterEffect">
                                  <p:stCondLst>
                                    <p:cond delay="0"/>
                                  </p:stCondLst>
                                  <p:childTnLst>
                                    <p:set>
                                      <p:cBhvr>
                                        <p:cTn id="124" dur="1" fill="hold">
                                          <p:stCondLst>
                                            <p:cond delay="0"/>
                                          </p:stCondLst>
                                        </p:cTn>
                                        <p:tgtEl>
                                          <p:spTgt spid="66"/>
                                        </p:tgtEl>
                                        <p:attrNameLst>
                                          <p:attrName>style.visibility</p:attrName>
                                        </p:attrNameLst>
                                      </p:cBhvr>
                                      <p:to>
                                        <p:strVal val="visible"/>
                                      </p:to>
                                    </p:set>
                                  </p:childTnLst>
                                </p:cTn>
                              </p:par>
                            </p:childTnLst>
                          </p:cTn>
                        </p:par>
                        <p:par>
                          <p:cTn id="125" fill="hold">
                            <p:stCondLst>
                              <p:cond delay="2000"/>
                            </p:stCondLst>
                            <p:childTnLst>
                              <p:par>
                                <p:cTn id="126" presetID="1" presetClass="entr" presetSubtype="0" fill="hold" grpId="0" nodeType="afterEffect">
                                  <p:stCondLst>
                                    <p:cond delay="0"/>
                                  </p:stCondLst>
                                  <p:childTnLst>
                                    <p:set>
                                      <p:cBhvr>
                                        <p:cTn id="127" dur="1" fill="hold">
                                          <p:stCondLst>
                                            <p:cond delay="0"/>
                                          </p:stCondLst>
                                        </p:cTn>
                                        <p:tgtEl>
                                          <p:spTgt spid="6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9"/>
                                        </p:tgtEl>
                                        <p:attrNameLst>
                                          <p:attrName>style.visibility</p:attrName>
                                        </p:attrNameLst>
                                      </p:cBhvr>
                                      <p:to>
                                        <p:strVal val="visible"/>
                                      </p:to>
                                    </p:set>
                                    <p:animEffect transition="in" filter="dissolve">
                                      <p:cBhvr>
                                        <p:cTn id="132" dur="500"/>
                                        <p:tgtEl>
                                          <p:spTgt spid="69"/>
                                        </p:tgtEl>
                                      </p:cBhvr>
                                    </p:animEffect>
                                  </p:childTnLst>
                                </p:cTn>
                              </p:par>
                            </p:childTnLst>
                          </p:cTn>
                        </p:par>
                      </p:childTnLst>
                    </p:cTn>
                  </p:par>
                  <p:par>
                    <p:cTn id="133" fill="hold">
                      <p:stCondLst>
                        <p:cond delay="indefinite"/>
                      </p:stCondLst>
                      <p:childTnLst>
                        <p:par>
                          <p:cTn id="134" fill="hold">
                            <p:stCondLst>
                              <p:cond delay="0"/>
                            </p:stCondLst>
                            <p:childTnLst>
                              <p:par>
                                <p:cTn id="135" presetID="14" presetClass="entr" presetSubtype="1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randombar(horizontal)">
                                      <p:cBhvr>
                                        <p:cTn id="13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1" grpId="0" animBg="1"/>
      <p:bldP spid="12" grpId="0"/>
      <p:bldP spid="13" grpId="0"/>
      <p:bldP spid="17" grpId="0"/>
      <p:bldP spid="18" grpId="0"/>
      <p:bldP spid="20" grpId="0"/>
      <p:bldP spid="21" grpId="0"/>
      <p:bldP spid="22" grpId="0"/>
      <p:bldP spid="23" grpId="0"/>
      <p:bldP spid="24" grpId="0"/>
      <p:bldP spid="25" grpId="0"/>
      <p:bldP spid="26" grpId="0"/>
      <p:bldP spid="42" grpId="0" animBg="1"/>
      <p:bldP spid="43" grpId="0" animBg="1"/>
      <p:bldP spid="44" grpId="0" animBg="1"/>
      <p:bldP spid="45" grpId="0"/>
      <p:bldP spid="46" grpId="0"/>
      <p:bldP spid="47" grpId="0"/>
      <p:bldP spid="48" grpId="0"/>
      <p:bldP spid="49" grpId="0"/>
      <p:bldP spid="50" grpId="0"/>
      <p:bldP spid="51" grpId="0"/>
      <p:bldP spid="52" grpId="0"/>
      <p:bldP spid="53" grpId="0"/>
      <p:bldP spid="54" grpId="0"/>
      <p:bldP spid="55" grpId="0"/>
      <p:bldP spid="56" grpId="0" animBg="1"/>
      <p:bldP spid="57" grpId="0" animBg="1"/>
      <p:bldP spid="58" grpId="0" animBg="1"/>
      <p:bldP spid="59" grpId="0"/>
      <p:bldP spid="60" grpId="0"/>
      <p:bldP spid="61" grpId="0"/>
      <p:bldP spid="62" grpId="0"/>
      <p:bldP spid="63" grpId="0"/>
      <p:bldP spid="64" grpId="0"/>
      <p:bldP spid="65" grpId="0"/>
      <p:bldP spid="66" grpId="0"/>
      <p:bldP spid="67" grpId="0"/>
      <p:bldP spid="68" grpId="0"/>
      <p:bldP spid="69" grpId="0"/>
      <p:bldP spid="7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dirty="0"/>
              <a:t>作业</a:t>
            </a:r>
          </a:p>
        </p:txBody>
      </p:sp>
      <p:sp>
        <p:nvSpPr>
          <p:cNvPr id="9" name="文本框 8">
            <a:extLst>
              <a:ext uri="{FF2B5EF4-FFF2-40B4-BE49-F238E27FC236}">
                <a16:creationId xmlns:a16="http://schemas.microsoft.com/office/drawing/2014/main" id="{53B0315C-05A4-49B4-AD21-9C5418DFFA6F}"/>
              </a:ext>
            </a:extLst>
          </p:cNvPr>
          <p:cNvSpPr txBox="1"/>
          <p:nvPr/>
        </p:nvSpPr>
        <p:spPr>
          <a:xfrm>
            <a:off x="1559496" y="2078992"/>
            <a:ext cx="453970" cy="523220"/>
          </a:xfrm>
          <a:prstGeom prst="rect">
            <a:avLst/>
          </a:prstGeom>
          <a:noFill/>
        </p:spPr>
        <p:txBody>
          <a:bodyPr wrap="none" rtlCol="0">
            <a:spAutoFit/>
          </a:bodyPr>
          <a:lstStyle/>
          <a:p>
            <a:r>
              <a:rPr lang="en-US" altLang="zh-CN" i="0" dirty="0">
                <a:solidFill>
                  <a:srgbClr val="FF0000"/>
                </a:solidFill>
              </a:rPr>
              <a:t>3.</a:t>
            </a:r>
            <a:endParaRPr lang="zh-CN" altLang="en-US" i="0" dirty="0">
              <a:solidFill>
                <a:srgbClr val="FF0000"/>
              </a:solidFill>
            </a:endParaRPr>
          </a:p>
        </p:txBody>
      </p:sp>
      <p:sp>
        <p:nvSpPr>
          <p:cNvPr id="11" name="文本框 10">
            <a:extLst>
              <a:ext uri="{FF2B5EF4-FFF2-40B4-BE49-F238E27FC236}">
                <a16:creationId xmlns:a16="http://schemas.microsoft.com/office/drawing/2014/main" id="{F2B117AA-5487-44A0-8D1F-18B0D00B82A2}"/>
              </a:ext>
            </a:extLst>
          </p:cNvPr>
          <p:cNvSpPr txBox="1"/>
          <p:nvPr/>
        </p:nvSpPr>
        <p:spPr>
          <a:xfrm>
            <a:off x="1559496" y="3023872"/>
            <a:ext cx="453970" cy="523220"/>
          </a:xfrm>
          <a:prstGeom prst="rect">
            <a:avLst/>
          </a:prstGeom>
          <a:noFill/>
        </p:spPr>
        <p:txBody>
          <a:bodyPr wrap="none" rtlCol="0">
            <a:spAutoFit/>
          </a:bodyPr>
          <a:lstStyle/>
          <a:p>
            <a:r>
              <a:rPr lang="en-US" altLang="zh-CN" i="0" dirty="0">
                <a:solidFill>
                  <a:srgbClr val="FF0000"/>
                </a:solidFill>
              </a:rPr>
              <a:t>4.</a:t>
            </a:r>
            <a:endParaRPr lang="zh-CN" altLang="en-US" i="0" dirty="0">
              <a:solidFill>
                <a:srgbClr val="FF0000"/>
              </a:solidFill>
            </a:endParaRPr>
          </a:p>
        </p:txBody>
      </p:sp>
      <p:sp>
        <p:nvSpPr>
          <p:cNvPr id="7" name="文本框 6">
            <a:extLst>
              <a:ext uri="{FF2B5EF4-FFF2-40B4-BE49-F238E27FC236}">
                <a16:creationId xmlns:a16="http://schemas.microsoft.com/office/drawing/2014/main" id="{98C1FD45-3E00-492C-B2E7-A42B2F78666A}"/>
              </a:ext>
            </a:extLst>
          </p:cNvPr>
          <p:cNvSpPr txBox="1"/>
          <p:nvPr/>
        </p:nvSpPr>
        <p:spPr>
          <a:xfrm>
            <a:off x="1559496" y="3985900"/>
            <a:ext cx="453970" cy="523220"/>
          </a:xfrm>
          <a:prstGeom prst="rect">
            <a:avLst/>
          </a:prstGeom>
          <a:noFill/>
        </p:spPr>
        <p:txBody>
          <a:bodyPr wrap="none" rtlCol="0">
            <a:spAutoFit/>
          </a:bodyPr>
          <a:lstStyle/>
          <a:p>
            <a:r>
              <a:rPr lang="en-US" altLang="zh-CN" i="0" dirty="0">
                <a:solidFill>
                  <a:srgbClr val="FF0000"/>
                </a:solidFill>
              </a:rPr>
              <a:t>5.</a:t>
            </a:r>
            <a:endParaRPr lang="zh-CN" altLang="en-US" i="0" dirty="0">
              <a:solidFill>
                <a:srgbClr val="FF0000"/>
              </a:solidFill>
            </a:endParaRPr>
          </a:p>
        </p:txBody>
      </p:sp>
      <p:pic>
        <p:nvPicPr>
          <p:cNvPr id="3" name="图片 2">
            <a:extLst>
              <a:ext uri="{FF2B5EF4-FFF2-40B4-BE49-F238E27FC236}">
                <a16:creationId xmlns:a16="http://schemas.microsoft.com/office/drawing/2014/main" id="{BDD0C0AC-0C82-4344-A0E9-A13638B8993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981200" y="2133600"/>
            <a:ext cx="8229600" cy="411480"/>
          </a:xfrm>
          <a:prstGeom prst="rect">
            <a:avLst/>
          </a:prstGeom>
        </p:spPr>
      </p:pic>
      <p:pic>
        <p:nvPicPr>
          <p:cNvPr id="5" name="图片 4">
            <a:extLst>
              <a:ext uri="{FF2B5EF4-FFF2-40B4-BE49-F238E27FC236}">
                <a16:creationId xmlns:a16="http://schemas.microsoft.com/office/drawing/2014/main" id="{A32FBB50-B44E-4866-93FA-F10B5B860E08}"/>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981200" y="3137776"/>
            <a:ext cx="8458200" cy="369332"/>
          </a:xfrm>
          <a:prstGeom prst="rect">
            <a:avLst/>
          </a:prstGeom>
        </p:spPr>
      </p:pic>
      <p:pic>
        <p:nvPicPr>
          <p:cNvPr id="12" name="图片 11">
            <a:extLst>
              <a:ext uri="{FF2B5EF4-FFF2-40B4-BE49-F238E27FC236}">
                <a16:creationId xmlns:a16="http://schemas.microsoft.com/office/drawing/2014/main" id="{82E892CC-A11B-4EDA-AC4B-C59E67F26ACA}"/>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905000" y="4100726"/>
            <a:ext cx="8610600" cy="1461875"/>
          </a:xfrm>
          <a:prstGeom prst="rect">
            <a:avLst/>
          </a:prstGeom>
        </p:spPr>
      </p:pic>
    </p:spTree>
    <p:extLst>
      <p:ext uri="{BB962C8B-B14F-4D97-AF65-F5344CB8AC3E}">
        <p14:creationId xmlns:p14="http://schemas.microsoft.com/office/powerpoint/2010/main" val="418752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dirty="0"/>
              <a:t>4.5 </a:t>
            </a:r>
            <a:r>
              <a:rPr lang="zh-CN" altLang="en-US" dirty="0"/>
              <a:t>容斥原理</a:t>
            </a:r>
            <a:r>
              <a:rPr lang="en-US" altLang="zh-CN" sz="3600" dirty="0"/>
              <a:t>(the Inclusion-Exclusion Principle)</a:t>
            </a:r>
            <a:endParaRPr lang="zh-CN" altLang="en-US" dirty="0"/>
          </a:p>
        </p:txBody>
      </p:sp>
      <p:sp>
        <p:nvSpPr>
          <p:cNvPr id="7" name="Rectangle 3"/>
          <p:cNvSpPr>
            <a:spLocks noGrp="1" noChangeArrowheads="1"/>
          </p:cNvSpPr>
          <p:nvPr>
            <p:ph type="body" idx="1"/>
          </p:nvPr>
        </p:nvSpPr>
        <p:spPr>
          <a:xfrm>
            <a:off x="749301" y="1340768"/>
            <a:ext cx="10963323" cy="2133600"/>
          </a:xfrm>
        </p:spPr>
        <p:txBody>
          <a:bodyPr/>
          <a:lstStyle/>
          <a:p>
            <a:pPr marL="0" indent="0">
              <a:lnSpc>
                <a:spcPct val="120000"/>
              </a:lnSpc>
              <a:buNone/>
              <a:defRPr/>
            </a:pPr>
            <a:r>
              <a:rPr lang="zh-CN" altLang="en-US" sz="24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例</a:t>
            </a:r>
            <a:r>
              <a:rPr lang="en-US" altLang="zh-CN" sz="24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3   </a:t>
            </a:r>
            <a:r>
              <a:rPr lang="en-US" altLang="zh-CN" sz="2400" dirty="0">
                <a:latin typeface="Times New Roman" pitchFamily="18" charset="0"/>
                <a:cs typeface="Times New Roman" pitchFamily="18" charset="0"/>
              </a:rPr>
              <a:t>1232</a:t>
            </a:r>
            <a:r>
              <a:rPr lang="zh-CN" altLang="en-US" sz="2400" dirty="0">
                <a:latin typeface="Times New Roman" pitchFamily="18" charset="0"/>
                <a:cs typeface="Times New Roman" pitchFamily="18" charset="0"/>
              </a:rPr>
              <a:t>个学生选了西班牙语课， </a:t>
            </a:r>
            <a:r>
              <a:rPr lang="en-US" altLang="zh-CN" sz="2400" dirty="0">
                <a:latin typeface="Times New Roman" pitchFamily="18" charset="0"/>
                <a:cs typeface="Times New Roman" pitchFamily="18" charset="0"/>
              </a:rPr>
              <a:t>879</a:t>
            </a:r>
            <a:r>
              <a:rPr lang="zh-CN" altLang="en-US" sz="2400" dirty="0">
                <a:latin typeface="Times New Roman" pitchFamily="18" charset="0"/>
                <a:cs typeface="Times New Roman" pitchFamily="18" charset="0"/>
              </a:rPr>
              <a:t>个学生选了法语课，</a:t>
            </a:r>
            <a:r>
              <a:rPr lang="en-US" altLang="zh-CN" sz="2400" dirty="0">
                <a:latin typeface="Times New Roman" pitchFamily="18" charset="0"/>
                <a:cs typeface="Times New Roman" pitchFamily="18" charset="0"/>
              </a:rPr>
              <a:t>114</a:t>
            </a:r>
            <a:r>
              <a:rPr lang="zh-CN" altLang="en-US" sz="2400" dirty="0">
                <a:latin typeface="Times New Roman" pitchFamily="18" charset="0"/>
                <a:cs typeface="Times New Roman" pitchFamily="18" charset="0"/>
              </a:rPr>
              <a:t>个学生选了俄语课。</a:t>
            </a:r>
            <a:r>
              <a:rPr lang="en-US" altLang="zh-CN" sz="2400" dirty="0">
                <a:latin typeface="Times New Roman" pitchFamily="18" charset="0"/>
                <a:cs typeface="Times New Roman" pitchFamily="18" charset="0"/>
              </a:rPr>
              <a:t>103</a:t>
            </a:r>
            <a:r>
              <a:rPr lang="zh-CN" altLang="en-US" sz="2400" dirty="0">
                <a:latin typeface="Times New Roman" pitchFamily="18" charset="0"/>
                <a:cs typeface="Times New Roman" pitchFamily="18" charset="0"/>
              </a:rPr>
              <a:t>个学生选了西班牙语和法语课。</a:t>
            </a:r>
            <a:r>
              <a:rPr lang="en-US" altLang="zh-CN" sz="2400" dirty="0">
                <a:latin typeface="Times New Roman" pitchFamily="18" charset="0"/>
                <a:cs typeface="Times New Roman" pitchFamily="18" charset="0"/>
              </a:rPr>
              <a:t>23</a:t>
            </a:r>
            <a:r>
              <a:rPr lang="zh-CN" altLang="en-US" sz="2400" dirty="0">
                <a:latin typeface="Times New Roman" pitchFamily="18" charset="0"/>
                <a:cs typeface="Times New Roman" pitchFamily="18" charset="0"/>
              </a:rPr>
              <a:t>个学生选了西班牙语和俄语课，</a:t>
            </a:r>
            <a:r>
              <a:rPr lang="en-US" altLang="zh-CN" sz="2400" dirty="0">
                <a:latin typeface="Times New Roman" pitchFamily="18" charset="0"/>
                <a:cs typeface="Times New Roman" pitchFamily="18" charset="0"/>
              </a:rPr>
              <a:t>14</a:t>
            </a:r>
            <a:r>
              <a:rPr lang="zh-CN" altLang="en-US" sz="2400" dirty="0">
                <a:latin typeface="Times New Roman" pitchFamily="18" charset="0"/>
                <a:cs typeface="Times New Roman" pitchFamily="18" charset="0"/>
              </a:rPr>
              <a:t>个学生选了法语和俄语课。如果</a:t>
            </a:r>
            <a:r>
              <a:rPr lang="en-US" altLang="zh-CN" sz="2400" dirty="0">
                <a:latin typeface="Times New Roman" pitchFamily="18" charset="0"/>
                <a:cs typeface="Times New Roman" pitchFamily="18" charset="0"/>
              </a:rPr>
              <a:t>2092</a:t>
            </a:r>
            <a:r>
              <a:rPr lang="zh-CN" altLang="en-US" sz="2400" dirty="0">
                <a:latin typeface="Times New Roman" pitchFamily="18" charset="0"/>
                <a:cs typeface="Times New Roman" pitchFamily="18" charset="0"/>
              </a:rPr>
              <a:t>个学生至少在西班牙语、法语和俄语课中选</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门， 有多少个学生选了所有这</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门语言课？</a:t>
            </a:r>
            <a:endParaRPr lang="en-US" altLang="zh-CN" sz="2400" dirty="0">
              <a:latin typeface="Times New Roman" pitchFamily="18" charset="0"/>
              <a:cs typeface="Times New Roman" pitchFamily="18" charset="0"/>
            </a:endParaRPr>
          </a:p>
        </p:txBody>
      </p:sp>
      <p:sp>
        <p:nvSpPr>
          <p:cNvPr id="64516" name="TextBox 70"/>
          <p:cNvSpPr txBox="1">
            <a:spLocks noChangeArrowheads="1"/>
          </p:cNvSpPr>
          <p:nvPr/>
        </p:nvSpPr>
        <p:spPr bwMode="auto">
          <a:xfrm>
            <a:off x="1102568" y="3356992"/>
            <a:ext cx="10466040" cy="939873"/>
          </a:xfrm>
          <a:prstGeom prst="rect">
            <a:avLst/>
          </a:prstGeom>
          <a:noFill/>
          <a:ln w="9525">
            <a:noFill/>
            <a:miter lim="800000"/>
            <a:headEnd/>
            <a:tailEnd/>
          </a:ln>
        </p:spPr>
        <p:txBody>
          <a:bodyPr wrap="square">
            <a:spAutoFit/>
          </a:bodyPr>
          <a:lstStyle/>
          <a:p>
            <a:pPr>
              <a:lnSpc>
                <a:spcPct val="120000"/>
              </a:lnSpc>
            </a:pPr>
            <a:r>
              <a:rPr lang="zh-CN" altLang="en-US" sz="2400" i="0" dirty="0">
                <a:cs typeface="Times New Roman" pitchFamily="18" charset="0"/>
              </a:rPr>
              <a:t>解：设</a:t>
            </a:r>
            <a:r>
              <a:rPr lang="en-US" altLang="zh-CN" sz="2400" i="0" dirty="0">
                <a:cs typeface="Times New Roman" pitchFamily="18" charset="0"/>
              </a:rPr>
              <a:t>S </a:t>
            </a:r>
            <a:r>
              <a:rPr lang="zh-CN" altLang="en-US" sz="2400" i="0" dirty="0">
                <a:cs typeface="Times New Roman" pitchFamily="18" charset="0"/>
              </a:rPr>
              <a:t>是选西班牙语课的学生集合，</a:t>
            </a:r>
            <a:r>
              <a:rPr lang="en-US" altLang="zh-CN" sz="2400" i="0" dirty="0">
                <a:cs typeface="Times New Roman" pitchFamily="18" charset="0"/>
              </a:rPr>
              <a:t>F </a:t>
            </a:r>
            <a:r>
              <a:rPr lang="zh-CN" altLang="en-US" sz="2400" i="0" dirty="0">
                <a:cs typeface="Times New Roman" pitchFamily="18" charset="0"/>
              </a:rPr>
              <a:t>是选法语课的学生集合，</a:t>
            </a:r>
            <a:r>
              <a:rPr lang="en-US" altLang="zh-CN" sz="2400" i="0" dirty="0">
                <a:cs typeface="Times New Roman" pitchFamily="18" charset="0"/>
              </a:rPr>
              <a:t>R </a:t>
            </a:r>
            <a:r>
              <a:rPr lang="zh-CN" altLang="en-US" sz="2400" i="0" dirty="0">
                <a:cs typeface="Times New Roman" pitchFamily="18" charset="0"/>
              </a:rPr>
              <a:t>是选俄语课的学生集合。那么</a:t>
            </a:r>
          </a:p>
        </p:txBody>
      </p:sp>
      <p:sp>
        <p:nvSpPr>
          <p:cNvPr id="64517" name="矩形 71"/>
          <p:cNvSpPr>
            <a:spLocks noChangeArrowheads="1"/>
          </p:cNvSpPr>
          <p:nvPr/>
        </p:nvSpPr>
        <p:spPr bwMode="auto">
          <a:xfrm>
            <a:off x="1712167" y="4195192"/>
            <a:ext cx="7681497" cy="830263"/>
          </a:xfrm>
          <a:prstGeom prst="rect">
            <a:avLst/>
          </a:prstGeom>
          <a:noFill/>
          <a:ln w="9525">
            <a:noFill/>
            <a:miter lim="800000"/>
            <a:headEnd/>
            <a:tailEnd/>
          </a:ln>
        </p:spPr>
        <p:txBody>
          <a:bodyPr wrap="square">
            <a:spAutoFit/>
          </a:bodyPr>
          <a:lstStyle/>
          <a:p>
            <a:r>
              <a:rPr lang="nn-NO" altLang="zh-CN" sz="2400" i="0" dirty="0">
                <a:cs typeface="Times New Roman" pitchFamily="18" charset="0"/>
              </a:rPr>
              <a:t>|S|= 1232  |F|= 879    |R| =114</a:t>
            </a:r>
          </a:p>
          <a:p>
            <a:r>
              <a:rPr lang="en-US" altLang="zh-CN" sz="2400" i="0" dirty="0">
                <a:cs typeface="Times New Roman" pitchFamily="18" charset="0"/>
              </a:rPr>
              <a:t>|S</a:t>
            </a:r>
            <a:r>
              <a:rPr lang="en-US" altLang="zh-CN" sz="2400" i="0" dirty="0">
                <a:solidFill>
                  <a:schemeClr val="tx2"/>
                </a:solidFill>
                <a:cs typeface="Times New Roman" pitchFamily="18" charset="0"/>
              </a:rPr>
              <a:t>∩</a:t>
            </a:r>
            <a:r>
              <a:rPr lang="en-US" altLang="zh-CN" sz="2400" i="0" dirty="0">
                <a:cs typeface="Times New Roman" pitchFamily="18" charset="0"/>
              </a:rPr>
              <a:t>F|= 103    |S</a:t>
            </a:r>
            <a:r>
              <a:rPr lang="en-US" altLang="zh-CN" sz="2400" i="0" dirty="0">
                <a:solidFill>
                  <a:schemeClr val="tx2"/>
                </a:solidFill>
                <a:cs typeface="Times New Roman" pitchFamily="18" charset="0"/>
              </a:rPr>
              <a:t>∩</a:t>
            </a:r>
            <a:r>
              <a:rPr lang="en-US" altLang="zh-CN" sz="2400" i="0" dirty="0">
                <a:cs typeface="Times New Roman" pitchFamily="18" charset="0"/>
              </a:rPr>
              <a:t>R|=23    | F</a:t>
            </a:r>
            <a:r>
              <a:rPr lang="en-US" altLang="zh-CN" sz="2400" i="0" dirty="0">
                <a:solidFill>
                  <a:schemeClr val="tx2"/>
                </a:solidFill>
                <a:cs typeface="Times New Roman" pitchFamily="18" charset="0"/>
              </a:rPr>
              <a:t>∩</a:t>
            </a:r>
            <a:r>
              <a:rPr lang="en-US" altLang="zh-CN" sz="2400" i="0" dirty="0">
                <a:cs typeface="Times New Roman" pitchFamily="18" charset="0"/>
              </a:rPr>
              <a:t>R|=14</a:t>
            </a:r>
            <a:endParaRPr lang="zh-CN" altLang="en-US" sz="2400" i="0" dirty="0">
              <a:cs typeface="Times New Roman" pitchFamily="18" charset="0"/>
            </a:endParaRPr>
          </a:p>
        </p:txBody>
      </p:sp>
      <p:sp>
        <p:nvSpPr>
          <p:cNvPr id="64518" name="矩形 72"/>
          <p:cNvSpPr>
            <a:spLocks noChangeArrowheads="1"/>
          </p:cNvSpPr>
          <p:nvPr/>
        </p:nvSpPr>
        <p:spPr bwMode="auto">
          <a:xfrm>
            <a:off x="6969967" y="4576192"/>
            <a:ext cx="2927275" cy="461665"/>
          </a:xfrm>
          <a:prstGeom prst="rect">
            <a:avLst/>
          </a:prstGeom>
          <a:noFill/>
          <a:ln w="9525">
            <a:noFill/>
            <a:miter lim="800000"/>
            <a:headEnd/>
            <a:tailEnd/>
          </a:ln>
        </p:spPr>
        <p:txBody>
          <a:bodyPr wrap="square">
            <a:spAutoFit/>
          </a:bodyPr>
          <a:lstStyle/>
          <a:p>
            <a:r>
              <a:rPr lang="it-IT" altLang="zh-CN" sz="2400" i="0" dirty="0">
                <a:cs typeface="Times New Roman" pitchFamily="18" charset="0"/>
              </a:rPr>
              <a:t>|S</a:t>
            </a:r>
            <a:r>
              <a:rPr lang="en-US" altLang="zh-CN" sz="2400" i="0" dirty="0">
                <a:cs typeface="Times New Roman" pitchFamily="18" charset="0"/>
              </a:rPr>
              <a:t>∪</a:t>
            </a:r>
            <a:r>
              <a:rPr lang="it-IT" altLang="zh-CN" sz="2400" i="0" dirty="0">
                <a:cs typeface="Times New Roman" pitchFamily="18" charset="0"/>
              </a:rPr>
              <a:t>F</a:t>
            </a:r>
            <a:r>
              <a:rPr lang="en-US" altLang="zh-CN" sz="2400" i="0" dirty="0">
                <a:cs typeface="Times New Roman" pitchFamily="18" charset="0"/>
              </a:rPr>
              <a:t>∪</a:t>
            </a:r>
            <a:r>
              <a:rPr lang="it-IT" altLang="zh-CN" sz="2400" i="0" dirty="0">
                <a:cs typeface="Times New Roman" pitchFamily="18" charset="0"/>
              </a:rPr>
              <a:t>R|=2092</a:t>
            </a:r>
            <a:endParaRPr lang="zh-CN" altLang="en-US" sz="2400" i="0" dirty="0">
              <a:cs typeface="Times New Roman" pitchFamily="18" charset="0"/>
            </a:endParaRPr>
          </a:p>
        </p:txBody>
      </p:sp>
      <p:sp>
        <p:nvSpPr>
          <p:cNvPr id="64519" name="矩形 73"/>
          <p:cNvSpPr>
            <a:spLocks noChangeArrowheads="1"/>
          </p:cNvSpPr>
          <p:nvPr/>
        </p:nvSpPr>
        <p:spPr bwMode="auto">
          <a:xfrm>
            <a:off x="1102568" y="4957192"/>
            <a:ext cx="9985946" cy="1383071"/>
          </a:xfrm>
          <a:prstGeom prst="rect">
            <a:avLst/>
          </a:prstGeom>
          <a:noFill/>
          <a:ln w="9525">
            <a:noFill/>
            <a:miter lim="800000"/>
            <a:headEnd/>
            <a:tailEnd/>
          </a:ln>
        </p:spPr>
        <p:txBody>
          <a:bodyPr wrap="square">
            <a:spAutoFit/>
          </a:bodyPr>
          <a:lstStyle/>
          <a:p>
            <a:pPr>
              <a:lnSpc>
                <a:spcPct val="120000"/>
              </a:lnSpc>
            </a:pPr>
            <a:r>
              <a:rPr lang="zh-CN" altLang="en-US" sz="2400" i="0" dirty="0">
                <a:cs typeface="Times New Roman" pitchFamily="18" charset="0"/>
              </a:rPr>
              <a:t>因为     </a:t>
            </a:r>
            <a:r>
              <a:rPr lang="it-IT" altLang="zh-CN" sz="2400" i="0" dirty="0">
                <a:cs typeface="Times New Roman" pitchFamily="18" charset="0"/>
              </a:rPr>
              <a:t>|S</a:t>
            </a:r>
            <a:r>
              <a:rPr lang="en-US" altLang="zh-CN" sz="2400" i="0" dirty="0">
                <a:cs typeface="Times New Roman" pitchFamily="18" charset="0"/>
              </a:rPr>
              <a:t>∪</a:t>
            </a:r>
            <a:r>
              <a:rPr lang="it-IT" altLang="zh-CN" sz="2400" i="0" dirty="0">
                <a:cs typeface="Times New Roman" pitchFamily="18" charset="0"/>
              </a:rPr>
              <a:t>F</a:t>
            </a:r>
            <a:r>
              <a:rPr lang="en-US" altLang="zh-CN" sz="2400" i="0" dirty="0">
                <a:cs typeface="Times New Roman" pitchFamily="18" charset="0"/>
              </a:rPr>
              <a:t>∪</a:t>
            </a:r>
            <a:r>
              <a:rPr lang="it-IT" altLang="zh-CN" sz="2400" i="0" dirty="0">
                <a:cs typeface="Times New Roman" pitchFamily="18" charset="0"/>
              </a:rPr>
              <a:t>R|=</a:t>
            </a:r>
            <a:r>
              <a:rPr lang="en-US" altLang="zh-CN" sz="2400" i="0" dirty="0">
                <a:cs typeface="Times New Roman" pitchFamily="18" charset="0"/>
              </a:rPr>
              <a:t>|S|+|F|+|R|-|S∩F|-|S∩R|-|F∩R|+ |S∩F∩R|</a:t>
            </a:r>
          </a:p>
          <a:p>
            <a:pPr>
              <a:lnSpc>
                <a:spcPct val="120000"/>
              </a:lnSpc>
            </a:pPr>
            <a:r>
              <a:rPr lang="zh-CN" altLang="en-US" sz="2400" i="0" dirty="0">
                <a:cs typeface="Times New Roman" pitchFamily="18" charset="0"/>
              </a:rPr>
              <a:t>所以     </a:t>
            </a:r>
            <a:r>
              <a:rPr lang="en-US" altLang="zh-CN" sz="2400" i="0" dirty="0">
                <a:cs typeface="Times New Roman" pitchFamily="18" charset="0"/>
              </a:rPr>
              <a:t>2092=1232+879+114-103-23-14+ |S∩F∩R|</a:t>
            </a:r>
          </a:p>
          <a:p>
            <a:pPr>
              <a:lnSpc>
                <a:spcPct val="120000"/>
              </a:lnSpc>
            </a:pPr>
            <a:r>
              <a:rPr lang="zh-CN" altLang="en-US" sz="2400" i="0" dirty="0">
                <a:cs typeface="Times New Roman" pitchFamily="18" charset="0"/>
              </a:rPr>
              <a:t>得        </a:t>
            </a:r>
            <a:r>
              <a:rPr lang="en-US" altLang="zh-CN" sz="2400" i="0" dirty="0">
                <a:cs typeface="Times New Roman" pitchFamily="18" charset="0"/>
              </a:rPr>
              <a:t>|S∩F∩R|=7</a:t>
            </a:r>
            <a:endParaRPr lang="zh-CN" altLang="en-US" sz="240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dissolve">
                                      <p:cBhvr>
                                        <p:cTn id="7" dur="500"/>
                                        <p:tgtEl>
                                          <p:spTgt spid="645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45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45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4519">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4519">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45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17" grpId="0"/>
      <p:bldP spid="645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dirty="0"/>
              <a:t>4.5 </a:t>
            </a:r>
            <a:r>
              <a:rPr lang="zh-CN" altLang="en-US" dirty="0"/>
              <a:t>容斥原理</a:t>
            </a:r>
            <a:r>
              <a:rPr lang="en-US" altLang="zh-CN" sz="3600" dirty="0"/>
              <a:t>(the Inclusion-Exclusion Principle)</a:t>
            </a:r>
            <a:endParaRPr lang="zh-CN" altLang="en-US" dirty="0"/>
          </a:p>
        </p:txBody>
      </p:sp>
      <p:sp>
        <p:nvSpPr>
          <p:cNvPr id="7" name="Rectangle 3"/>
          <p:cNvSpPr>
            <a:spLocks noGrp="1" noChangeArrowheads="1"/>
          </p:cNvSpPr>
          <p:nvPr>
            <p:ph type="body" idx="1"/>
          </p:nvPr>
        </p:nvSpPr>
        <p:spPr>
          <a:xfrm>
            <a:off x="911424" y="1484784"/>
            <a:ext cx="9527976" cy="533400"/>
          </a:xfrm>
        </p:spPr>
        <p:txBody>
          <a:bodyPr/>
          <a:lstStyle/>
          <a:p>
            <a:pPr marL="0" indent="0">
              <a:buNone/>
              <a:defRPr/>
            </a:pP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练习</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与</a:t>
            </a:r>
            <a:r>
              <a:rPr lang="en-US" altLang="zh-CN" sz="2600" dirty="0">
                <a:latin typeface="Times New Roman" pitchFamily="18" charset="0"/>
                <a:cs typeface="Times New Roman" pitchFamily="18" charset="0"/>
              </a:rPr>
              <a:t>1000</a:t>
            </a:r>
            <a:r>
              <a:rPr lang="zh-CN" altLang="en-US" sz="2600" dirty="0">
                <a:latin typeface="Times New Roman" pitchFamily="18" charset="0"/>
                <a:cs typeface="Times New Roman" pitchFamily="18" charset="0"/>
              </a:rPr>
              <a:t>之间不能被</a:t>
            </a:r>
            <a:r>
              <a:rPr lang="en-US" altLang="zh-CN" sz="2600" dirty="0">
                <a:latin typeface="Times New Roman" pitchFamily="18" charset="0"/>
                <a:cs typeface="Times New Roman" pitchFamily="18" charset="0"/>
              </a:rPr>
              <a:t>5</a:t>
            </a:r>
            <a:r>
              <a:rPr lang="zh-CN" altLang="en-US" sz="2600" dirty="0">
                <a:latin typeface="Times New Roman" pitchFamily="18" charset="0"/>
                <a:cs typeface="Times New Roman" pitchFamily="18" charset="0"/>
              </a:rPr>
              <a:t>、</a:t>
            </a:r>
            <a:r>
              <a:rPr lang="en-US" altLang="zh-CN" sz="2600" dirty="0">
                <a:latin typeface="Times New Roman" pitchFamily="18" charset="0"/>
                <a:cs typeface="Times New Roman" pitchFamily="18" charset="0"/>
              </a:rPr>
              <a:t>6</a:t>
            </a:r>
            <a:r>
              <a:rPr lang="zh-CN" altLang="en-US" sz="2600" dirty="0">
                <a:latin typeface="Times New Roman" pitchFamily="18" charset="0"/>
                <a:cs typeface="Times New Roman" pitchFamily="18" charset="0"/>
              </a:rPr>
              <a:t>、</a:t>
            </a:r>
            <a:r>
              <a:rPr lang="en-US" altLang="zh-CN" sz="2600" dirty="0">
                <a:latin typeface="Times New Roman" pitchFamily="18" charset="0"/>
                <a:cs typeface="Times New Roman" pitchFamily="18" charset="0"/>
              </a:rPr>
              <a:t>8</a:t>
            </a:r>
            <a:r>
              <a:rPr lang="zh-CN" altLang="en-US" sz="2600" dirty="0">
                <a:latin typeface="Times New Roman" pitchFamily="18" charset="0"/>
                <a:cs typeface="Times New Roman" pitchFamily="18" charset="0"/>
              </a:rPr>
              <a:t>整除的整数有多少个？</a:t>
            </a:r>
            <a:endParaRPr lang="en-US" altLang="zh-CN" sz="2600" dirty="0">
              <a:latin typeface="Times New Roman" pitchFamily="18" charset="0"/>
              <a:cs typeface="Times New Roman" pitchFamily="18" charset="0"/>
            </a:endParaRPr>
          </a:p>
        </p:txBody>
      </p:sp>
      <p:sp>
        <p:nvSpPr>
          <p:cNvPr id="64516" name="TextBox 70"/>
          <p:cNvSpPr txBox="1">
            <a:spLocks noChangeArrowheads="1"/>
          </p:cNvSpPr>
          <p:nvPr/>
        </p:nvSpPr>
        <p:spPr bwMode="auto">
          <a:xfrm>
            <a:off x="911424" y="2094384"/>
            <a:ext cx="10441160" cy="939873"/>
          </a:xfrm>
          <a:prstGeom prst="rect">
            <a:avLst/>
          </a:prstGeom>
          <a:noFill/>
          <a:ln w="9525">
            <a:noFill/>
            <a:miter lim="800000"/>
            <a:headEnd/>
            <a:tailEnd/>
          </a:ln>
        </p:spPr>
        <p:txBody>
          <a:bodyPr wrap="square">
            <a:spAutoFit/>
          </a:bodyPr>
          <a:lstStyle/>
          <a:p>
            <a:pPr>
              <a:lnSpc>
                <a:spcPct val="120000"/>
              </a:lnSpc>
            </a:pPr>
            <a:r>
              <a:rPr lang="zh-CN" altLang="en-US" sz="2400" i="0" dirty="0">
                <a:cs typeface="Times New Roman" pitchFamily="18" charset="0"/>
              </a:rPr>
              <a:t>解：设</a:t>
            </a:r>
            <a:r>
              <a:rPr lang="en-US" altLang="zh-CN" sz="2400" i="0" dirty="0">
                <a:cs typeface="Times New Roman" pitchFamily="18" charset="0"/>
              </a:rPr>
              <a:t>A </a:t>
            </a:r>
            <a:r>
              <a:rPr lang="zh-CN" altLang="en-US" sz="2400" i="0" dirty="0">
                <a:cs typeface="Times New Roman" pitchFamily="18" charset="0"/>
              </a:rPr>
              <a:t>是</a:t>
            </a:r>
            <a:r>
              <a:rPr lang="en-US" altLang="zh-CN" sz="2400" i="0" dirty="0">
                <a:cs typeface="Times New Roman" pitchFamily="18" charset="0"/>
              </a:rPr>
              <a:t>[1,1000]</a:t>
            </a:r>
            <a:r>
              <a:rPr lang="zh-CN" altLang="en-US" sz="2400" i="0" dirty="0">
                <a:cs typeface="Times New Roman" pitchFamily="18" charset="0"/>
              </a:rPr>
              <a:t>中能被</a:t>
            </a:r>
            <a:r>
              <a:rPr lang="en-US" altLang="zh-CN" sz="2400" i="0" dirty="0">
                <a:cs typeface="Times New Roman" pitchFamily="18" charset="0"/>
              </a:rPr>
              <a:t>5</a:t>
            </a:r>
            <a:r>
              <a:rPr lang="zh-CN" altLang="en-US" sz="2400" i="0" dirty="0">
                <a:cs typeface="Times New Roman" pitchFamily="18" charset="0"/>
              </a:rPr>
              <a:t>整除的整数集合，</a:t>
            </a:r>
            <a:r>
              <a:rPr lang="en-US" altLang="zh-CN" sz="2400" i="0" dirty="0">
                <a:cs typeface="Times New Roman" pitchFamily="18" charset="0"/>
              </a:rPr>
              <a:t>B</a:t>
            </a:r>
            <a:r>
              <a:rPr lang="zh-CN" altLang="en-US" sz="2400" i="0" dirty="0">
                <a:cs typeface="Times New Roman" pitchFamily="18" charset="0"/>
              </a:rPr>
              <a:t>是</a:t>
            </a:r>
            <a:r>
              <a:rPr lang="en-US" altLang="zh-CN" sz="2400" i="0" dirty="0">
                <a:cs typeface="Times New Roman" pitchFamily="18" charset="0"/>
              </a:rPr>
              <a:t>[1,1000]</a:t>
            </a:r>
            <a:r>
              <a:rPr lang="zh-CN" altLang="en-US" sz="2400" i="0" dirty="0">
                <a:cs typeface="Times New Roman" pitchFamily="18" charset="0"/>
              </a:rPr>
              <a:t>中能被</a:t>
            </a:r>
            <a:r>
              <a:rPr lang="en-US" altLang="zh-CN" sz="2400" i="0" dirty="0">
                <a:cs typeface="Times New Roman" pitchFamily="18" charset="0"/>
              </a:rPr>
              <a:t>6</a:t>
            </a:r>
            <a:r>
              <a:rPr lang="zh-CN" altLang="en-US" sz="2400" i="0" dirty="0">
                <a:cs typeface="Times New Roman" pitchFamily="18" charset="0"/>
              </a:rPr>
              <a:t>整除的整数集合，</a:t>
            </a:r>
            <a:r>
              <a:rPr lang="en-US" altLang="zh-CN" sz="2400" i="0" dirty="0">
                <a:cs typeface="Times New Roman" pitchFamily="18" charset="0"/>
              </a:rPr>
              <a:t>C </a:t>
            </a:r>
            <a:r>
              <a:rPr lang="zh-CN" altLang="en-US" sz="2400" i="0" dirty="0">
                <a:cs typeface="Times New Roman" pitchFamily="18" charset="0"/>
              </a:rPr>
              <a:t>是</a:t>
            </a:r>
            <a:r>
              <a:rPr lang="en-US" altLang="zh-CN" sz="2400" i="0" dirty="0">
                <a:cs typeface="Times New Roman" pitchFamily="18" charset="0"/>
              </a:rPr>
              <a:t>[1,1000]</a:t>
            </a:r>
            <a:r>
              <a:rPr lang="zh-CN" altLang="en-US" sz="2400" i="0" dirty="0">
                <a:cs typeface="Times New Roman" pitchFamily="18" charset="0"/>
              </a:rPr>
              <a:t>中能被</a:t>
            </a:r>
            <a:r>
              <a:rPr lang="en-US" altLang="zh-CN" sz="2400" i="0" dirty="0">
                <a:cs typeface="Times New Roman" pitchFamily="18" charset="0"/>
              </a:rPr>
              <a:t>8</a:t>
            </a:r>
            <a:r>
              <a:rPr lang="zh-CN" altLang="en-US" sz="2400" i="0" dirty="0">
                <a:cs typeface="Times New Roman" pitchFamily="18" charset="0"/>
              </a:rPr>
              <a:t>整除的整数集合。有</a:t>
            </a:r>
          </a:p>
        </p:txBody>
      </p:sp>
      <p:sp>
        <p:nvSpPr>
          <p:cNvPr id="8" name="矩形 7"/>
          <p:cNvSpPr/>
          <p:nvPr/>
        </p:nvSpPr>
        <p:spPr>
          <a:xfrm>
            <a:off x="1687016" y="3084985"/>
            <a:ext cx="8153400" cy="3303597"/>
          </a:xfrm>
          <a:prstGeom prst="rect">
            <a:avLst/>
          </a:prstGeom>
        </p:spPr>
        <p:txBody>
          <a:bodyPr wrap="square">
            <a:spAutoFit/>
          </a:bodyPr>
          <a:lstStyle/>
          <a:p>
            <a:pPr>
              <a:lnSpc>
                <a:spcPct val="120000"/>
              </a:lnSpc>
            </a:pPr>
            <a:r>
              <a:rPr lang="en-US" altLang="zh-CN" sz="2400" i="0" dirty="0">
                <a:cs typeface="Times New Roman" pitchFamily="18" charset="0"/>
              </a:rPr>
              <a:t>|A|=</a:t>
            </a:r>
            <a:r>
              <a:rPr lang="en-US" altLang="zh-CN" sz="2400" i="0" dirty="0">
                <a:cs typeface="Times New Roman" pitchFamily="18" charset="0"/>
                <a:sym typeface="Symbol"/>
              </a:rPr>
              <a:t> 1000/5 =200</a:t>
            </a:r>
            <a:r>
              <a:rPr lang="zh-CN" altLang="en-US" sz="2400" i="0" dirty="0">
                <a:cs typeface="Times New Roman" pitchFamily="18" charset="0"/>
                <a:sym typeface="Symbol"/>
              </a:rPr>
              <a:t>，</a:t>
            </a:r>
            <a:r>
              <a:rPr lang="en-US" altLang="zh-CN" sz="2400" i="0" dirty="0">
                <a:cs typeface="Times New Roman" pitchFamily="18" charset="0"/>
                <a:sym typeface="Symbol"/>
              </a:rPr>
              <a:t>|B|= 1000/6=166, |C|= 1000/8=125</a:t>
            </a:r>
            <a:r>
              <a:rPr lang="zh-CN" altLang="en-US" sz="2400" i="0" dirty="0">
                <a:cs typeface="Times New Roman" pitchFamily="18" charset="0"/>
                <a:sym typeface="Symbol"/>
              </a:rPr>
              <a:t>，</a:t>
            </a:r>
            <a:r>
              <a:rPr lang="en-US" altLang="zh-CN" sz="2400" i="0" dirty="0">
                <a:cs typeface="Times New Roman" pitchFamily="18" charset="0"/>
                <a:sym typeface="Symbol"/>
              </a:rPr>
              <a:t> </a:t>
            </a:r>
            <a:endParaRPr lang="en-US" altLang="zh-CN" sz="2400" i="0" dirty="0">
              <a:cs typeface="Times New Roman" pitchFamily="18" charset="0"/>
            </a:endParaRPr>
          </a:p>
          <a:p>
            <a:pPr algn="just">
              <a:lnSpc>
                <a:spcPct val="120000"/>
              </a:lnSpc>
            </a:pPr>
            <a:endParaRPr lang="en-US" altLang="zh-CN" sz="1600" i="0" dirty="0">
              <a:cs typeface="Times New Roman" pitchFamily="18" charset="0"/>
            </a:endParaRPr>
          </a:p>
          <a:p>
            <a:pPr algn="just">
              <a:lnSpc>
                <a:spcPct val="120000"/>
              </a:lnSpc>
            </a:pPr>
            <a:r>
              <a:rPr lang="en-US" altLang="zh-CN" sz="2400" i="0" dirty="0">
                <a:cs typeface="Times New Roman" pitchFamily="18" charset="0"/>
              </a:rPr>
              <a:t>|A∩B|=</a:t>
            </a:r>
            <a:r>
              <a:rPr lang="en-US" altLang="zh-CN" sz="2400" i="0" dirty="0">
                <a:cs typeface="Times New Roman" pitchFamily="18" charset="0"/>
                <a:sym typeface="Symbol"/>
              </a:rPr>
              <a:t> 1000/(5*6)=33</a:t>
            </a:r>
            <a:r>
              <a:rPr lang="zh-CN" altLang="en-US" sz="2400" i="0" dirty="0">
                <a:cs typeface="Times New Roman" pitchFamily="18" charset="0"/>
                <a:sym typeface="Symbol"/>
              </a:rPr>
              <a:t>，</a:t>
            </a:r>
            <a:r>
              <a:rPr lang="en-US" altLang="zh-CN" sz="2400" i="0" dirty="0">
                <a:cs typeface="Times New Roman" pitchFamily="18" charset="0"/>
                <a:sym typeface="Symbol"/>
              </a:rPr>
              <a:t> |</a:t>
            </a:r>
            <a:r>
              <a:rPr lang="en-US" altLang="zh-CN" sz="2400" i="0" dirty="0">
                <a:cs typeface="Times New Roman" pitchFamily="18" charset="0"/>
              </a:rPr>
              <a:t>A∩C|=</a:t>
            </a:r>
            <a:r>
              <a:rPr lang="en-US" altLang="zh-CN" sz="2400" i="0" dirty="0">
                <a:cs typeface="Times New Roman" pitchFamily="18" charset="0"/>
                <a:sym typeface="Symbol"/>
              </a:rPr>
              <a:t> 1000/(5*8)=25</a:t>
            </a:r>
            <a:r>
              <a:rPr lang="zh-CN" altLang="en-US" sz="2400" i="0" dirty="0">
                <a:cs typeface="Times New Roman" pitchFamily="18" charset="0"/>
                <a:sym typeface="Symbol"/>
              </a:rPr>
              <a:t>，</a:t>
            </a:r>
            <a:endParaRPr lang="en-US" altLang="zh-CN" sz="2400" i="0" dirty="0">
              <a:cs typeface="Times New Roman" pitchFamily="18" charset="0"/>
              <a:sym typeface="Symbol"/>
            </a:endParaRPr>
          </a:p>
          <a:p>
            <a:pPr algn="just">
              <a:lnSpc>
                <a:spcPct val="120000"/>
              </a:lnSpc>
            </a:pPr>
            <a:r>
              <a:rPr lang="en-US" altLang="zh-CN" sz="2400" i="0" dirty="0">
                <a:cs typeface="Times New Roman" pitchFamily="18" charset="0"/>
              </a:rPr>
              <a:t>|B∩C|=</a:t>
            </a:r>
            <a:r>
              <a:rPr lang="en-US" altLang="zh-CN" sz="2400" i="0" dirty="0">
                <a:cs typeface="Times New Roman" pitchFamily="18" charset="0"/>
                <a:sym typeface="Symbol"/>
              </a:rPr>
              <a:t>1000/lcm(6,8)=41</a:t>
            </a:r>
            <a:r>
              <a:rPr lang="zh-CN" altLang="en-US" sz="2400" i="0" dirty="0">
                <a:cs typeface="Times New Roman" pitchFamily="18" charset="0"/>
                <a:sym typeface="Symbol"/>
              </a:rPr>
              <a:t>，</a:t>
            </a:r>
            <a:r>
              <a:rPr lang="en-US" altLang="zh-CN" sz="2400" i="0" dirty="0">
                <a:cs typeface="Times New Roman" pitchFamily="18" charset="0"/>
              </a:rPr>
              <a:t>|A∩B∩C|=</a:t>
            </a:r>
            <a:r>
              <a:rPr lang="en-US" altLang="zh-CN" sz="2400" i="0" dirty="0">
                <a:cs typeface="Times New Roman" pitchFamily="18" charset="0"/>
                <a:sym typeface="Symbol"/>
              </a:rPr>
              <a:t>1000/lcm(5,6,8)=8</a:t>
            </a:r>
            <a:endParaRPr lang="en-US" altLang="zh-CN" sz="2400" i="0" dirty="0">
              <a:cs typeface="Times New Roman" pitchFamily="18" charset="0"/>
            </a:endParaRPr>
          </a:p>
          <a:p>
            <a:pPr algn="just">
              <a:lnSpc>
                <a:spcPct val="120000"/>
              </a:lnSpc>
            </a:pPr>
            <a:endParaRPr lang="en-US" altLang="zh-CN" sz="1600" i="0" dirty="0">
              <a:solidFill>
                <a:srgbClr val="C00000"/>
              </a:solidFill>
              <a:effectLst>
                <a:outerShdw blurRad="38100" dist="38100" dir="2700000" algn="tl">
                  <a:srgbClr val="000000">
                    <a:alpha val="43137"/>
                  </a:srgbClr>
                </a:outerShdw>
              </a:effectLst>
              <a:cs typeface="Times New Roman" pitchFamily="18" charset="0"/>
            </a:endParaRPr>
          </a:p>
          <a:p>
            <a:pPr algn="just">
              <a:lnSpc>
                <a:spcPct val="120000"/>
              </a:lnSpc>
            </a:pPr>
            <a:r>
              <a:rPr lang="en-US" altLang="zh-CN" sz="2400" i="0" dirty="0">
                <a:solidFill>
                  <a:srgbClr val="C00000"/>
                </a:solidFill>
                <a:effectLst>
                  <a:outerShdw blurRad="38100" dist="38100" dir="2700000" algn="tl">
                    <a:srgbClr val="000000">
                      <a:alpha val="43137"/>
                    </a:srgbClr>
                  </a:outerShdw>
                </a:effectLst>
                <a:cs typeface="Times New Roman" pitchFamily="18" charset="0"/>
              </a:rPr>
              <a:t>|A∪B∪C |=|A|+|B|+|C|-|A∩B|-|A∩C|-|B∩C|+ |A∩B∩C|</a:t>
            </a:r>
            <a:endParaRPr lang="en-US" altLang="zh-CN" sz="2400" i="0" dirty="0">
              <a:solidFill>
                <a:srgbClr val="C00000"/>
              </a:solidFill>
              <a:effectLst>
                <a:outerShdw blurRad="38100" dist="38100" dir="2700000" algn="tl">
                  <a:srgbClr val="000000">
                    <a:alpha val="43137"/>
                  </a:srgbClr>
                </a:outerShdw>
              </a:effectLst>
              <a:cs typeface="Times New Roman" pitchFamily="18" charset="0"/>
              <a:sym typeface="Symbol"/>
            </a:endParaRPr>
          </a:p>
          <a:p>
            <a:pPr algn="just">
              <a:lnSpc>
                <a:spcPct val="120000"/>
              </a:lnSpc>
            </a:pPr>
            <a:r>
              <a:rPr lang="en-US" altLang="zh-CN" sz="2400" i="0" dirty="0">
                <a:solidFill>
                  <a:srgbClr val="C00000"/>
                </a:solidFill>
                <a:effectLst>
                  <a:outerShdw blurRad="38100" dist="38100" dir="2700000" algn="tl">
                    <a:srgbClr val="000000">
                      <a:alpha val="43137"/>
                    </a:srgbClr>
                  </a:outerShdw>
                </a:effectLst>
                <a:cs typeface="Times New Roman" pitchFamily="18" charset="0"/>
                <a:sym typeface="Symbol"/>
              </a:rPr>
              <a:t>=200+166+125-33-25-41+8=400</a:t>
            </a:r>
          </a:p>
          <a:p>
            <a:pPr algn="just">
              <a:lnSpc>
                <a:spcPct val="120000"/>
              </a:lnSpc>
            </a:pPr>
            <a:r>
              <a:rPr lang="zh-CN" altLang="en-US" sz="2400" i="0" dirty="0">
                <a:cs typeface="Times New Roman" pitchFamily="18" charset="0"/>
              </a:rPr>
              <a:t>不能被</a:t>
            </a:r>
            <a:r>
              <a:rPr lang="en-US" altLang="zh-CN" sz="2400" i="0" dirty="0">
                <a:cs typeface="Times New Roman" pitchFamily="18" charset="0"/>
              </a:rPr>
              <a:t>5</a:t>
            </a:r>
            <a:r>
              <a:rPr lang="zh-CN" altLang="en-US" sz="2400" i="0" dirty="0">
                <a:cs typeface="Times New Roman" pitchFamily="18" charset="0"/>
              </a:rPr>
              <a:t>、</a:t>
            </a:r>
            <a:r>
              <a:rPr lang="en-US" altLang="zh-CN" sz="2400" i="0" dirty="0">
                <a:cs typeface="Times New Roman" pitchFamily="18" charset="0"/>
              </a:rPr>
              <a:t>6</a:t>
            </a:r>
            <a:r>
              <a:rPr lang="zh-CN" altLang="en-US" sz="2400" i="0" dirty="0">
                <a:cs typeface="Times New Roman" pitchFamily="18" charset="0"/>
              </a:rPr>
              <a:t>、</a:t>
            </a:r>
            <a:r>
              <a:rPr lang="en-US" altLang="zh-CN" sz="2400" i="0" dirty="0">
                <a:cs typeface="Times New Roman" pitchFamily="18" charset="0"/>
              </a:rPr>
              <a:t>8</a:t>
            </a:r>
            <a:r>
              <a:rPr lang="zh-CN" altLang="en-US" sz="2400" i="0" dirty="0">
                <a:cs typeface="Times New Roman" pitchFamily="18" charset="0"/>
              </a:rPr>
              <a:t>整除的整数个数</a:t>
            </a:r>
            <a:r>
              <a:rPr lang="en-US" altLang="zh-CN" sz="2400" i="0" dirty="0">
                <a:cs typeface="Times New Roman" pitchFamily="18" charset="0"/>
              </a:rPr>
              <a:t>=</a:t>
            </a:r>
            <a:r>
              <a:rPr lang="en-US" altLang="zh-CN" sz="2400" i="0" dirty="0">
                <a:solidFill>
                  <a:srgbClr val="C00000"/>
                </a:solidFill>
                <a:cs typeface="Times New Roman" pitchFamily="18" charset="0"/>
                <a:sym typeface="Symbol"/>
              </a:rPr>
              <a:t>1000-400=600</a:t>
            </a:r>
            <a:endParaRPr lang="en-US" altLang="zh-CN" sz="2400" i="0" dirty="0">
              <a:solidFill>
                <a:srgbClr val="C00000"/>
              </a:solidFill>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dissolve">
                                      <p:cBhvr>
                                        <p:cTn id="7" dur="500"/>
                                        <p:tgtEl>
                                          <p:spTgt spid="6451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CN" dirty="0"/>
              <a:t>4.5 </a:t>
            </a:r>
            <a:r>
              <a:rPr lang="zh-CN" altLang="en-US" dirty="0"/>
              <a:t>容斥原理</a:t>
            </a:r>
            <a:r>
              <a:rPr lang="en-US" altLang="zh-CN" sz="3600" dirty="0"/>
              <a:t>(the Inclusion-Exclusion Principle)</a:t>
            </a:r>
            <a:endParaRPr lang="zh-CN" altLang="en-US" dirty="0"/>
          </a:p>
        </p:txBody>
      </p:sp>
      <p:sp>
        <p:nvSpPr>
          <p:cNvPr id="7" name="Rectangle 3"/>
          <p:cNvSpPr>
            <a:spLocks noGrp="1" noChangeArrowheads="1"/>
          </p:cNvSpPr>
          <p:nvPr>
            <p:ph type="body" idx="1"/>
          </p:nvPr>
        </p:nvSpPr>
        <p:spPr>
          <a:xfrm>
            <a:off x="878160" y="1600200"/>
            <a:ext cx="8458200" cy="2514600"/>
          </a:xfrm>
        </p:spPr>
        <p:txBody>
          <a:bodyPr/>
          <a:lstStyle/>
          <a:p>
            <a:pPr marL="0" indent="0">
              <a:lnSpc>
                <a:spcPct val="120000"/>
              </a:lnSpc>
              <a:buNone/>
              <a:defRPr/>
            </a:pPr>
            <a:r>
              <a:rPr lang="zh-CN" altLang="en-US" b="1"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容斥定理  </a:t>
            </a:r>
            <a:r>
              <a:rPr lang="zh-CN" altLang="en-US" dirty="0">
                <a:latin typeface="Times New Roman" pitchFamily="18" charset="0"/>
                <a:ea typeface="华文细黑" pitchFamily="2" charset="-122"/>
                <a:cs typeface="Times New Roman" pitchFamily="18" charset="0"/>
              </a:rPr>
              <a:t>设</a:t>
            </a:r>
            <a:r>
              <a:rPr lang="en-US" altLang="zh-CN" i="1" dirty="0">
                <a:latin typeface="Times New Roman" pitchFamily="18" charset="0"/>
                <a:ea typeface="华文细黑" pitchFamily="2" charset="-122"/>
                <a:cs typeface="Times New Roman" pitchFamily="18" charset="0"/>
              </a:rPr>
              <a:t>A</a:t>
            </a:r>
            <a:r>
              <a:rPr lang="en-US" altLang="zh-CN" baseline="-25000" dirty="0">
                <a:latin typeface="Times New Roman" pitchFamily="18" charset="0"/>
                <a:ea typeface="华文细黑" pitchFamily="2" charset="-122"/>
                <a:cs typeface="Times New Roman" pitchFamily="18" charset="0"/>
              </a:rPr>
              <a:t>1</a:t>
            </a:r>
            <a:r>
              <a:rPr lang="en-US" altLang="zh-CN" dirty="0">
                <a:latin typeface="Times New Roman" pitchFamily="18" charset="0"/>
                <a:ea typeface="华文细黑" pitchFamily="2" charset="-122"/>
                <a:cs typeface="Times New Roman" pitchFamily="18" charset="0"/>
              </a:rPr>
              <a:t>,</a:t>
            </a:r>
            <a:r>
              <a:rPr lang="en-US" altLang="zh-CN" i="1" dirty="0">
                <a:latin typeface="Times New Roman" pitchFamily="18" charset="0"/>
                <a:ea typeface="华文细黑" pitchFamily="2" charset="-122"/>
                <a:cs typeface="Times New Roman" pitchFamily="18" charset="0"/>
              </a:rPr>
              <a:t>A</a:t>
            </a:r>
            <a:r>
              <a:rPr lang="en-US" altLang="zh-CN" baseline="-25000" dirty="0">
                <a:latin typeface="Times New Roman" pitchFamily="18" charset="0"/>
                <a:ea typeface="华文细黑" pitchFamily="2" charset="-122"/>
                <a:cs typeface="Times New Roman" pitchFamily="18" charset="0"/>
              </a:rPr>
              <a:t>2</a:t>
            </a:r>
            <a:r>
              <a:rPr lang="en-US" altLang="zh-CN" dirty="0">
                <a:latin typeface="Times New Roman" pitchFamily="18" charset="0"/>
                <a:ea typeface="华文细黑" pitchFamily="2" charset="-122"/>
                <a:cs typeface="Times New Roman" pitchFamily="18" charset="0"/>
              </a:rPr>
              <a:t> ,..., </a:t>
            </a:r>
            <a:r>
              <a:rPr lang="en-US" altLang="zh-CN" i="1" dirty="0">
                <a:latin typeface="Times New Roman" pitchFamily="18" charset="0"/>
                <a:ea typeface="华文细黑" pitchFamily="2" charset="-122"/>
                <a:cs typeface="Times New Roman" pitchFamily="18" charset="0"/>
              </a:rPr>
              <a:t>A</a:t>
            </a:r>
            <a:r>
              <a:rPr lang="en-US" altLang="zh-CN" i="1" baseline="-25000" dirty="0">
                <a:latin typeface="Times New Roman" pitchFamily="18" charset="0"/>
                <a:ea typeface="华文细黑" pitchFamily="2" charset="-122"/>
                <a:cs typeface="Times New Roman" pitchFamily="18" charset="0"/>
              </a:rPr>
              <a:t>n</a:t>
            </a:r>
            <a:r>
              <a:rPr lang="zh-CN" altLang="en-US" dirty="0">
                <a:latin typeface="Times New Roman" pitchFamily="18" charset="0"/>
                <a:ea typeface="华文细黑" pitchFamily="2" charset="-122"/>
                <a:cs typeface="Times New Roman" pitchFamily="18" charset="0"/>
              </a:rPr>
              <a:t>是有穷集。那么</a:t>
            </a:r>
            <a:endParaRPr lang="en-US" altLang="zh-CN" dirty="0">
              <a:latin typeface="Times New Roman" pitchFamily="18" charset="0"/>
              <a:ea typeface="华文细黑" pitchFamily="2" charset="-122"/>
              <a:cs typeface="Times New Roman" pitchFamily="18" charset="0"/>
            </a:endParaRPr>
          </a:p>
        </p:txBody>
      </p:sp>
      <p:graphicFrame>
        <p:nvGraphicFramePr>
          <p:cNvPr id="21506" name="Object 2"/>
          <p:cNvGraphicFramePr>
            <a:graphicFrameLocks noChangeAspect="1"/>
          </p:cNvGraphicFramePr>
          <p:nvPr>
            <p:extLst>
              <p:ext uri="{D42A27DB-BD31-4B8C-83A1-F6EECF244321}">
                <p14:modId xmlns:p14="http://schemas.microsoft.com/office/powerpoint/2010/main" val="2749405583"/>
              </p:ext>
            </p:extLst>
          </p:nvPr>
        </p:nvGraphicFramePr>
        <p:xfrm>
          <a:off x="2567608" y="2141970"/>
          <a:ext cx="7808913" cy="2339975"/>
        </p:xfrm>
        <a:graphic>
          <a:graphicData uri="http://schemas.openxmlformats.org/presentationml/2006/ole">
            <mc:AlternateContent xmlns:mc="http://schemas.openxmlformats.org/markup-compatibility/2006">
              <mc:Choice xmlns:v="urn:schemas-microsoft-com:vml" Requires="v">
                <p:oleObj spid="_x0000_s23568" name="公式" r:id="rId4" imgW="3136680" imgH="939600" progId="Equation.3">
                  <p:embed/>
                </p:oleObj>
              </mc:Choice>
              <mc:Fallback>
                <p:oleObj name="公式" r:id="rId4" imgW="3136680" imgH="939600" progId="Equation.3">
                  <p:embed/>
                  <p:pic>
                    <p:nvPicPr>
                      <p:cNvPr id="2150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7608" y="2141970"/>
                        <a:ext cx="7808913" cy="233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圆角矩形标注 4"/>
          <p:cNvSpPr/>
          <p:nvPr/>
        </p:nvSpPr>
        <p:spPr>
          <a:xfrm>
            <a:off x="9119221" y="4414115"/>
            <a:ext cx="2514600" cy="609600"/>
          </a:xfrm>
          <a:prstGeom prst="wedgeRoundRectCallout">
            <a:avLst>
              <a:gd name="adj1" fmla="val -55962"/>
              <a:gd name="adj2" fmla="val -9487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i="0" dirty="0">
                <a:latin typeface="华文中宋" pitchFamily="2" charset="-122"/>
                <a:ea typeface="华文中宋" pitchFamily="2" charset="-122"/>
              </a:rPr>
              <a:t>一共多少项？</a:t>
            </a:r>
          </a:p>
        </p:txBody>
      </p:sp>
      <p:sp>
        <p:nvSpPr>
          <p:cNvPr id="6" name="圆角矩形 5"/>
          <p:cNvSpPr/>
          <p:nvPr/>
        </p:nvSpPr>
        <p:spPr>
          <a:xfrm>
            <a:off x="5087888" y="5301208"/>
            <a:ext cx="5029200" cy="609600"/>
          </a:xfrm>
          <a:prstGeom prst="roundRect">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dirty="0">
              <a:latin typeface="华文中宋" pitchFamily="2" charset="-122"/>
              <a:ea typeface="华文中宋"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37530541"/>
              </p:ext>
            </p:extLst>
          </p:nvPr>
        </p:nvGraphicFramePr>
        <p:xfrm>
          <a:off x="5240288" y="5377408"/>
          <a:ext cx="4648200" cy="478101"/>
        </p:xfrm>
        <a:graphic>
          <a:graphicData uri="http://schemas.openxmlformats.org/presentationml/2006/ole">
            <mc:AlternateContent xmlns:mc="http://schemas.openxmlformats.org/markup-compatibility/2006">
              <mc:Choice xmlns:v="urn:schemas-microsoft-com:vml" Requires="v">
                <p:oleObj spid="_x0000_s23569" name="公式" r:id="rId6" imgW="2222280" imgH="228600" progId="Equation.3">
                  <p:embed/>
                </p:oleObj>
              </mc:Choice>
              <mc:Fallback>
                <p:oleObj name="公式" r:id="rId6" imgW="2222280" imgH="228600" progId="Equation.3">
                  <p:embed/>
                  <p:pic>
                    <p:nvPicPr>
                      <p:cNvPr id="8"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0288" y="5377408"/>
                        <a:ext cx="4648200" cy="478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dirty="0"/>
              <a:t>4.5 </a:t>
            </a:r>
            <a:r>
              <a:rPr lang="zh-CN" altLang="en-US" dirty="0"/>
              <a:t>容斥原理</a:t>
            </a:r>
            <a:r>
              <a:rPr lang="en-US" altLang="zh-CN" sz="3600" dirty="0"/>
              <a:t>(the Inclusion-Exclusion Principle)</a:t>
            </a:r>
            <a:endParaRPr lang="zh-CN" altLang="en-US" dirty="0"/>
          </a:p>
        </p:txBody>
      </p:sp>
      <p:sp>
        <p:nvSpPr>
          <p:cNvPr id="7" name="Rectangle 3"/>
          <p:cNvSpPr>
            <a:spLocks noGrp="1" noChangeArrowheads="1"/>
          </p:cNvSpPr>
          <p:nvPr>
            <p:ph type="body" idx="1"/>
          </p:nvPr>
        </p:nvSpPr>
        <p:spPr>
          <a:xfrm>
            <a:off x="983432" y="1484784"/>
            <a:ext cx="8458200" cy="609600"/>
          </a:xfrm>
        </p:spPr>
        <p:txBody>
          <a:bodyPr/>
          <a:lstStyle/>
          <a:p>
            <a:pPr marL="0" indent="0">
              <a:lnSpc>
                <a:spcPct val="120000"/>
              </a:lnSpc>
              <a:buNone/>
              <a:defRPr/>
            </a:pPr>
            <a:r>
              <a:rPr lang="zh-CN" altLang="en-US" b="1"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例</a:t>
            </a:r>
            <a:r>
              <a:rPr lang="en-US" altLang="zh-CN" b="1"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5</a:t>
            </a:r>
            <a:r>
              <a:rPr lang="zh-CN" altLang="en-US" b="1"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altLang="zh-CN" dirty="0">
                <a:latin typeface="Times New Roman" pitchFamily="18" charset="0"/>
                <a:ea typeface="华文细黑" pitchFamily="2" charset="-122"/>
                <a:cs typeface="Times New Roman" pitchFamily="18" charset="0"/>
              </a:rPr>
              <a:t>4</a:t>
            </a:r>
            <a:r>
              <a:rPr lang="zh-CN" altLang="en-US" dirty="0">
                <a:latin typeface="Times New Roman" pitchFamily="18" charset="0"/>
                <a:ea typeface="华文细黑" pitchFamily="2" charset="-122"/>
                <a:cs typeface="Times New Roman" pitchFamily="18" charset="0"/>
              </a:rPr>
              <a:t>个集合的并集中的元素数</a:t>
            </a:r>
            <a:endParaRPr lang="en-US" altLang="zh-CN" dirty="0">
              <a:latin typeface="Times New Roman" pitchFamily="18" charset="0"/>
              <a:ea typeface="华文细黑" pitchFamily="2" charset="-122"/>
              <a:cs typeface="Times New Roman" pitchFamily="18" charset="0"/>
            </a:endParaRPr>
          </a:p>
        </p:txBody>
      </p:sp>
      <p:graphicFrame>
        <p:nvGraphicFramePr>
          <p:cNvPr id="22530" name="Object 2"/>
          <p:cNvGraphicFramePr>
            <a:graphicFrameLocks noChangeAspect="1"/>
          </p:cNvGraphicFramePr>
          <p:nvPr/>
        </p:nvGraphicFramePr>
        <p:xfrm>
          <a:off x="1524000" y="2498726"/>
          <a:ext cx="9144000" cy="2454275"/>
        </p:xfrm>
        <a:graphic>
          <a:graphicData uri="http://schemas.openxmlformats.org/presentationml/2006/ole">
            <mc:AlternateContent xmlns:mc="http://schemas.openxmlformats.org/markup-compatibility/2006">
              <mc:Choice xmlns:v="urn:schemas-microsoft-com:vml" Requires="v">
                <p:oleObj spid="_x0000_s24585" name="Equation" r:id="rId4" imgW="3784320" imgH="1015920" progId="Equation.3">
                  <p:embed/>
                </p:oleObj>
              </mc:Choice>
              <mc:Fallback>
                <p:oleObj name="Equation" r:id="rId4" imgW="3784320" imgH="1015920" progId="Equation.3">
                  <p:embed/>
                  <p:pic>
                    <p:nvPicPr>
                      <p:cNvPr id="225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498726"/>
                        <a:ext cx="9144000" cy="245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dirty="0"/>
              <a:t>4.5 </a:t>
            </a:r>
            <a:r>
              <a:rPr lang="zh-CN" altLang="en-US" dirty="0"/>
              <a:t>容斥原理</a:t>
            </a:r>
            <a:r>
              <a:rPr lang="en-US" altLang="zh-CN" sz="3600" dirty="0"/>
              <a:t>(the Inclusion-Exclusion Principle)</a:t>
            </a:r>
            <a:endParaRPr lang="zh-CN" altLang="en-US" dirty="0"/>
          </a:p>
        </p:txBody>
      </p:sp>
      <p:sp>
        <p:nvSpPr>
          <p:cNvPr id="7" name="Rectangle 3"/>
          <p:cNvSpPr>
            <a:spLocks noGrp="1" noChangeArrowheads="1"/>
          </p:cNvSpPr>
          <p:nvPr>
            <p:ph type="body" idx="1"/>
          </p:nvPr>
        </p:nvSpPr>
        <p:spPr>
          <a:xfrm>
            <a:off x="839415" y="1340768"/>
            <a:ext cx="10723033" cy="990600"/>
          </a:xfrm>
        </p:spPr>
        <p:txBody>
          <a:bodyPr/>
          <a:lstStyle/>
          <a:p>
            <a:pPr marL="0" indent="0">
              <a:lnSpc>
                <a:spcPct val="120000"/>
              </a:lnSpc>
              <a:buNone/>
              <a:defRPr/>
            </a:pPr>
            <a:r>
              <a:rPr lang="zh-CN" altLang="en-US" b="1"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例</a:t>
            </a:r>
            <a:r>
              <a:rPr lang="en-US" altLang="zh-CN" b="1"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6</a:t>
            </a:r>
            <a:r>
              <a:rPr lang="zh-CN" altLang="en-US" b="1"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zh-CN" altLang="en-US" sz="2600" dirty="0">
                <a:latin typeface="Times New Roman" pitchFamily="18" charset="0"/>
                <a:cs typeface="Times New Roman" pitchFamily="18" charset="0"/>
              </a:rPr>
              <a:t>求由</a:t>
            </a:r>
            <a:r>
              <a:rPr lang="en-US" altLang="zh-CN" sz="2600" i="1" dirty="0" err="1">
                <a:latin typeface="Times New Roman" pitchFamily="18" charset="0"/>
                <a:cs typeface="Times New Roman" pitchFamily="18" charset="0"/>
              </a:rPr>
              <a:t>a</a:t>
            </a:r>
            <a:r>
              <a:rPr lang="en-US" altLang="zh-CN" sz="2600" dirty="0" err="1">
                <a:latin typeface="Times New Roman" pitchFamily="18" charset="0"/>
                <a:cs typeface="Times New Roman" pitchFamily="18" charset="0"/>
              </a:rPr>
              <a:t>,</a:t>
            </a:r>
            <a:r>
              <a:rPr lang="en-US" altLang="zh-CN" sz="2600" i="1" dirty="0" err="1">
                <a:latin typeface="Times New Roman" pitchFamily="18" charset="0"/>
                <a:cs typeface="Times New Roman" pitchFamily="18" charset="0"/>
              </a:rPr>
              <a:t>b</a:t>
            </a:r>
            <a:r>
              <a:rPr lang="en-US" altLang="zh-CN" sz="2600" dirty="0" err="1">
                <a:latin typeface="Times New Roman" pitchFamily="18" charset="0"/>
                <a:cs typeface="Times New Roman" pitchFamily="18" charset="0"/>
              </a:rPr>
              <a:t>,</a:t>
            </a:r>
            <a:r>
              <a:rPr lang="en-US" altLang="zh-CN" sz="2600" i="1" dirty="0" err="1">
                <a:latin typeface="Times New Roman" pitchFamily="18" charset="0"/>
                <a:cs typeface="Times New Roman" pitchFamily="18" charset="0"/>
              </a:rPr>
              <a:t>c</a:t>
            </a:r>
            <a:r>
              <a:rPr lang="en-US" altLang="zh-CN" sz="2600" dirty="0" err="1">
                <a:latin typeface="Times New Roman" pitchFamily="18" charset="0"/>
                <a:cs typeface="Times New Roman" pitchFamily="18" charset="0"/>
              </a:rPr>
              <a:t>,</a:t>
            </a:r>
            <a:r>
              <a:rPr lang="en-US" altLang="zh-CN" sz="2600" i="1" dirty="0" err="1">
                <a:latin typeface="Times New Roman" pitchFamily="18" charset="0"/>
                <a:cs typeface="Times New Roman" pitchFamily="18" charset="0"/>
              </a:rPr>
              <a:t>d</a:t>
            </a:r>
            <a:r>
              <a:rPr lang="zh-CN" altLang="en-US" sz="2600" dirty="0">
                <a:latin typeface="Times New Roman" pitchFamily="18" charset="0"/>
                <a:cs typeface="Times New Roman" pitchFamily="18" charset="0"/>
              </a:rPr>
              <a:t>这四个字符构成的</a:t>
            </a:r>
            <a:r>
              <a:rPr lang="en-US" altLang="zh-CN" sz="2600" i="1" dirty="0">
                <a:latin typeface="Times New Roman" pitchFamily="18" charset="0"/>
                <a:cs typeface="Times New Roman" pitchFamily="18" charset="0"/>
              </a:rPr>
              <a:t>n</a:t>
            </a:r>
            <a:r>
              <a:rPr lang="zh-CN" altLang="en-US" sz="2600" dirty="0">
                <a:latin typeface="Times New Roman" pitchFamily="18" charset="0"/>
                <a:cs typeface="Times New Roman" pitchFamily="18" charset="0"/>
              </a:rPr>
              <a:t>位符号串中，</a:t>
            </a:r>
            <a:r>
              <a:rPr lang="en-US" altLang="zh-CN" sz="2600" i="1" dirty="0">
                <a:latin typeface="Times New Roman" pitchFamily="18" charset="0"/>
                <a:cs typeface="Times New Roman" pitchFamily="18" charset="0"/>
              </a:rPr>
              <a:t> </a:t>
            </a:r>
            <a:r>
              <a:rPr lang="en-US" altLang="zh-CN" sz="2600" i="1" dirty="0" err="1">
                <a:latin typeface="Times New Roman" pitchFamily="18" charset="0"/>
                <a:cs typeface="Times New Roman" pitchFamily="18" charset="0"/>
              </a:rPr>
              <a:t>a</a:t>
            </a:r>
            <a:r>
              <a:rPr lang="en-US" altLang="zh-CN" sz="2600" dirty="0" err="1">
                <a:latin typeface="Times New Roman" pitchFamily="18" charset="0"/>
                <a:cs typeface="Times New Roman" pitchFamily="18" charset="0"/>
              </a:rPr>
              <a:t>,</a:t>
            </a:r>
            <a:r>
              <a:rPr lang="en-US" altLang="zh-CN" sz="2600" i="1" dirty="0" err="1">
                <a:latin typeface="Times New Roman" pitchFamily="18" charset="0"/>
                <a:cs typeface="Times New Roman" pitchFamily="18" charset="0"/>
              </a:rPr>
              <a:t>b</a:t>
            </a:r>
            <a:r>
              <a:rPr lang="en-US" altLang="zh-CN" sz="2600" dirty="0" err="1">
                <a:latin typeface="Times New Roman" pitchFamily="18" charset="0"/>
                <a:cs typeface="Times New Roman" pitchFamily="18" charset="0"/>
              </a:rPr>
              <a:t>,</a:t>
            </a:r>
            <a:r>
              <a:rPr lang="en-US" altLang="zh-CN" sz="2600" i="1" dirty="0" err="1">
                <a:latin typeface="Times New Roman" pitchFamily="18" charset="0"/>
                <a:cs typeface="Times New Roman" pitchFamily="18" charset="0"/>
              </a:rPr>
              <a:t>c</a:t>
            </a:r>
            <a:r>
              <a:rPr lang="en-US" altLang="zh-CN" sz="2600" dirty="0" err="1">
                <a:latin typeface="Times New Roman" pitchFamily="18" charset="0"/>
                <a:cs typeface="Times New Roman" pitchFamily="18" charset="0"/>
              </a:rPr>
              <a:t>,</a:t>
            </a:r>
            <a:r>
              <a:rPr lang="en-US" altLang="zh-CN" sz="2600" i="1" dirty="0" err="1">
                <a:latin typeface="Times New Roman" pitchFamily="18" charset="0"/>
                <a:cs typeface="Times New Roman" pitchFamily="18" charset="0"/>
              </a:rPr>
              <a:t>d</a:t>
            </a:r>
            <a:r>
              <a:rPr lang="zh-CN" altLang="en-US" sz="2600" dirty="0">
                <a:latin typeface="Times New Roman" pitchFamily="18" charset="0"/>
                <a:cs typeface="Times New Roman" pitchFamily="18" charset="0"/>
              </a:rPr>
              <a:t>都至少出现一次的符号串数目。</a:t>
            </a:r>
            <a:endParaRPr lang="en-US" altLang="zh-CN" sz="2600" dirty="0">
              <a:latin typeface="Times New Roman" pitchFamily="18" charset="0"/>
              <a:cs typeface="Times New Roman" pitchFamily="18" charset="0"/>
            </a:endParaRPr>
          </a:p>
        </p:txBody>
      </p:sp>
      <p:sp>
        <p:nvSpPr>
          <p:cNvPr id="5" name="TextBox 70"/>
          <p:cNvSpPr txBox="1">
            <a:spLocks noChangeArrowheads="1"/>
          </p:cNvSpPr>
          <p:nvPr/>
        </p:nvSpPr>
        <p:spPr bwMode="auto">
          <a:xfrm>
            <a:off x="1055440" y="2420888"/>
            <a:ext cx="8305800" cy="1421928"/>
          </a:xfrm>
          <a:prstGeom prst="rect">
            <a:avLst/>
          </a:prstGeom>
          <a:noFill/>
          <a:ln w="9525">
            <a:noFill/>
            <a:miter lim="800000"/>
            <a:headEnd/>
            <a:tailEnd/>
          </a:ln>
        </p:spPr>
        <p:txBody>
          <a:bodyPr>
            <a:spAutoFit/>
          </a:bodyPr>
          <a:lstStyle/>
          <a:p>
            <a:pPr>
              <a:lnSpc>
                <a:spcPct val="120000"/>
              </a:lnSpc>
            </a:pPr>
            <a:r>
              <a:rPr lang="zh-CN" altLang="en-US" sz="2400" b="1" i="0" dirty="0">
                <a:solidFill>
                  <a:srgbClr val="7030A0"/>
                </a:solidFill>
                <a:effectLst>
                  <a:outerShdw blurRad="38100" dist="38100" dir="2700000" algn="tl">
                    <a:srgbClr val="000000">
                      <a:alpha val="43137"/>
                    </a:srgbClr>
                  </a:outerShdw>
                </a:effectLst>
                <a:cs typeface="Times New Roman" pitchFamily="18" charset="0"/>
              </a:rPr>
              <a:t>解：设</a:t>
            </a:r>
            <a:r>
              <a:rPr lang="en-US" altLang="zh-CN" sz="2400" b="1" i="0" dirty="0">
                <a:solidFill>
                  <a:srgbClr val="7030A0"/>
                </a:solidFill>
                <a:effectLst>
                  <a:outerShdw blurRad="38100" dist="38100" dir="2700000" algn="tl">
                    <a:srgbClr val="000000">
                      <a:alpha val="43137"/>
                    </a:srgbClr>
                  </a:outerShdw>
                </a:effectLst>
                <a:cs typeface="Times New Roman" pitchFamily="18" charset="0"/>
              </a:rPr>
              <a:t>A</a:t>
            </a:r>
            <a:r>
              <a:rPr lang="en-US" altLang="zh-CN" sz="2400" b="1" i="0" baseline="-25000" dirty="0">
                <a:solidFill>
                  <a:srgbClr val="7030A0"/>
                </a:solidFill>
                <a:effectLst>
                  <a:outerShdw blurRad="38100" dist="38100" dir="2700000" algn="tl">
                    <a:srgbClr val="000000">
                      <a:alpha val="43137"/>
                    </a:srgbClr>
                  </a:outerShdw>
                </a:effectLst>
                <a:cs typeface="Times New Roman" pitchFamily="18" charset="0"/>
              </a:rPr>
              <a:t>1</a:t>
            </a:r>
            <a:r>
              <a:rPr lang="en-US" altLang="zh-CN" sz="2400" b="1" i="0" dirty="0">
                <a:solidFill>
                  <a:srgbClr val="7030A0"/>
                </a:solidFill>
                <a:effectLst>
                  <a:outerShdw blurRad="38100" dist="38100" dir="2700000" algn="tl">
                    <a:srgbClr val="000000">
                      <a:alpha val="43137"/>
                    </a:srgbClr>
                  </a:outerShdw>
                </a:effectLst>
                <a:cs typeface="Times New Roman" pitchFamily="18" charset="0"/>
              </a:rPr>
              <a:t>, A</a:t>
            </a:r>
            <a:r>
              <a:rPr lang="en-US" altLang="zh-CN" sz="2400" b="1" i="0" baseline="-25000" dirty="0">
                <a:solidFill>
                  <a:srgbClr val="7030A0"/>
                </a:solidFill>
                <a:effectLst>
                  <a:outerShdw blurRad="38100" dist="38100" dir="2700000" algn="tl">
                    <a:srgbClr val="000000">
                      <a:alpha val="43137"/>
                    </a:srgbClr>
                  </a:outerShdw>
                </a:effectLst>
                <a:cs typeface="Times New Roman" pitchFamily="18" charset="0"/>
              </a:rPr>
              <a:t>2</a:t>
            </a:r>
            <a:r>
              <a:rPr lang="en-US" altLang="zh-CN" sz="2400" b="1" i="0" dirty="0">
                <a:solidFill>
                  <a:srgbClr val="7030A0"/>
                </a:solidFill>
                <a:effectLst>
                  <a:outerShdw blurRad="38100" dist="38100" dir="2700000" algn="tl">
                    <a:srgbClr val="000000">
                      <a:alpha val="43137"/>
                    </a:srgbClr>
                  </a:outerShdw>
                </a:effectLst>
                <a:cs typeface="Times New Roman" pitchFamily="18" charset="0"/>
              </a:rPr>
              <a:t>, A</a:t>
            </a:r>
            <a:r>
              <a:rPr lang="en-US" altLang="zh-CN" sz="2400" b="1" i="0" baseline="-25000" dirty="0">
                <a:solidFill>
                  <a:srgbClr val="7030A0"/>
                </a:solidFill>
                <a:effectLst>
                  <a:outerShdw blurRad="38100" dist="38100" dir="2700000" algn="tl">
                    <a:srgbClr val="000000">
                      <a:alpha val="43137"/>
                    </a:srgbClr>
                  </a:outerShdw>
                </a:effectLst>
                <a:cs typeface="Times New Roman" pitchFamily="18" charset="0"/>
              </a:rPr>
              <a:t>3</a:t>
            </a:r>
            <a:r>
              <a:rPr lang="en-US" altLang="zh-CN" sz="2400" b="1" i="0" dirty="0">
                <a:solidFill>
                  <a:srgbClr val="7030A0"/>
                </a:solidFill>
                <a:effectLst>
                  <a:outerShdw blurRad="38100" dist="38100" dir="2700000" algn="tl">
                    <a:srgbClr val="000000">
                      <a:alpha val="43137"/>
                    </a:srgbClr>
                  </a:outerShdw>
                </a:effectLst>
                <a:cs typeface="Times New Roman" pitchFamily="18" charset="0"/>
              </a:rPr>
              <a:t>, A</a:t>
            </a:r>
            <a:r>
              <a:rPr lang="en-US" altLang="zh-CN" sz="2400" b="1" i="0" baseline="-25000" dirty="0">
                <a:solidFill>
                  <a:srgbClr val="7030A0"/>
                </a:solidFill>
                <a:effectLst>
                  <a:outerShdw blurRad="38100" dist="38100" dir="2700000" algn="tl">
                    <a:srgbClr val="000000">
                      <a:alpha val="43137"/>
                    </a:srgbClr>
                  </a:outerShdw>
                </a:effectLst>
                <a:cs typeface="Times New Roman" pitchFamily="18" charset="0"/>
              </a:rPr>
              <a:t>4</a:t>
            </a:r>
            <a:r>
              <a:rPr lang="zh-CN" altLang="en-US" sz="2400" b="1" i="0" dirty="0">
                <a:solidFill>
                  <a:srgbClr val="7030A0"/>
                </a:solidFill>
                <a:effectLst>
                  <a:outerShdw blurRad="38100" dist="38100" dir="2700000" algn="tl">
                    <a:srgbClr val="000000">
                      <a:alpha val="43137"/>
                    </a:srgbClr>
                  </a:outerShdw>
                </a:effectLst>
                <a:cs typeface="Times New Roman" pitchFamily="18" charset="0"/>
              </a:rPr>
              <a:t>分别为不出现</a:t>
            </a:r>
            <a:r>
              <a:rPr lang="en-US" altLang="zh-CN" sz="2400" b="1" i="0" dirty="0" err="1">
                <a:solidFill>
                  <a:srgbClr val="7030A0"/>
                </a:solidFill>
                <a:effectLst>
                  <a:outerShdw blurRad="38100" dist="38100" dir="2700000" algn="tl">
                    <a:srgbClr val="000000">
                      <a:alpha val="43137"/>
                    </a:srgbClr>
                  </a:outerShdw>
                </a:effectLst>
                <a:cs typeface="Times New Roman" pitchFamily="18" charset="0"/>
              </a:rPr>
              <a:t>a,b,c,d</a:t>
            </a:r>
            <a:r>
              <a:rPr lang="zh-CN" altLang="en-US" sz="2400" b="1" i="0" dirty="0">
                <a:solidFill>
                  <a:srgbClr val="7030A0"/>
                </a:solidFill>
                <a:effectLst>
                  <a:outerShdw blurRad="38100" dist="38100" dir="2700000" algn="tl">
                    <a:srgbClr val="000000">
                      <a:alpha val="43137"/>
                    </a:srgbClr>
                  </a:outerShdw>
                </a:effectLst>
                <a:cs typeface="Times New Roman" pitchFamily="18" charset="0"/>
              </a:rPr>
              <a:t>的</a:t>
            </a:r>
            <a:r>
              <a:rPr lang="en-US" altLang="zh-CN" sz="2400" b="1" i="0" dirty="0">
                <a:solidFill>
                  <a:srgbClr val="7030A0"/>
                </a:solidFill>
                <a:effectLst>
                  <a:outerShdw blurRad="38100" dist="38100" dir="2700000" algn="tl">
                    <a:srgbClr val="000000">
                      <a:alpha val="43137"/>
                    </a:srgbClr>
                  </a:outerShdw>
                </a:effectLst>
                <a:cs typeface="Times New Roman" pitchFamily="18" charset="0"/>
              </a:rPr>
              <a:t>n</a:t>
            </a:r>
            <a:r>
              <a:rPr lang="zh-CN" altLang="en-US" sz="2400" b="1" i="0" dirty="0">
                <a:solidFill>
                  <a:srgbClr val="7030A0"/>
                </a:solidFill>
                <a:effectLst>
                  <a:outerShdw blurRad="38100" dist="38100" dir="2700000" algn="tl">
                    <a:srgbClr val="000000">
                      <a:alpha val="43137"/>
                    </a:srgbClr>
                  </a:outerShdw>
                </a:effectLst>
                <a:cs typeface="Times New Roman" pitchFamily="18" charset="0"/>
              </a:rPr>
              <a:t>位符号串的集合</a:t>
            </a:r>
            <a:r>
              <a:rPr lang="zh-CN" altLang="en-US" sz="2400" i="0" dirty="0">
                <a:solidFill>
                  <a:srgbClr val="7030A0"/>
                </a:solidFill>
                <a:effectLst>
                  <a:outerShdw blurRad="38100" dist="38100" dir="2700000" algn="tl">
                    <a:srgbClr val="000000">
                      <a:alpha val="43137"/>
                    </a:srgbClr>
                  </a:outerShdw>
                </a:effectLst>
                <a:cs typeface="Times New Roman" pitchFamily="18" charset="0"/>
              </a:rPr>
              <a:t>。</a:t>
            </a:r>
            <a:endParaRPr lang="en-US" altLang="zh-CN" sz="2400" i="0" dirty="0">
              <a:solidFill>
                <a:srgbClr val="7030A0"/>
              </a:solidFill>
              <a:effectLst>
                <a:outerShdw blurRad="38100" dist="38100" dir="2700000" algn="tl">
                  <a:srgbClr val="000000">
                    <a:alpha val="43137"/>
                  </a:srgbClr>
                </a:outerShdw>
              </a:effectLst>
              <a:cs typeface="Times New Roman" pitchFamily="18" charset="0"/>
            </a:endParaRPr>
          </a:p>
          <a:p>
            <a:pPr>
              <a:lnSpc>
                <a:spcPct val="120000"/>
              </a:lnSpc>
            </a:pPr>
            <a:r>
              <a:rPr lang="zh-CN" altLang="en-US" sz="2400" i="0" dirty="0">
                <a:cs typeface="Times New Roman" pitchFamily="18" charset="0"/>
              </a:rPr>
              <a:t>则题是求</a:t>
            </a:r>
            <a:endParaRPr lang="en-US" altLang="zh-CN" sz="2400" i="0" dirty="0">
              <a:cs typeface="Times New Roman" pitchFamily="18" charset="0"/>
            </a:endParaRPr>
          </a:p>
          <a:p>
            <a:pPr>
              <a:lnSpc>
                <a:spcPct val="120000"/>
              </a:lnSpc>
            </a:pPr>
            <a:r>
              <a:rPr lang="zh-CN" altLang="en-US" sz="2400" i="0" dirty="0">
                <a:cs typeface="Times New Roman" pitchFamily="18" charset="0"/>
              </a:rPr>
              <a:t>而</a:t>
            </a:r>
          </a:p>
        </p:txBody>
      </p:sp>
      <p:graphicFrame>
        <p:nvGraphicFramePr>
          <p:cNvPr id="135171" name="Object 2"/>
          <p:cNvGraphicFramePr>
            <a:graphicFrameLocks noChangeAspect="1"/>
          </p:cNvGraphicFramePr>
          <p:nvPr>
            <p:extLst>
              <p:ext uri="{D42A27DB-BD31-4B8C-83A1-F6EECF244321}">
                <p14:modId xmlns:p14="http://schemas.microsoft.com/office/powerpoint/2010/main" val="871361582"/>
              </p:ext>
            </p:extLst>
          </p:nvPr>
        </p:nvGraphicFramePr>
        <p:xfrm>
          <a:off x="2423592" y="2924944"/>
          <a:ext cx="2286000" cy="609600"/>
        </p:xfrm>
        <a:graphic>
          <a:graphicData uri="http://schemas.openxmlformats.org/presentationml/2006/ole">
            <mc:AlternateContent xmlns:mc="http://schemas.openxmlformats.org/markup-compatibility/2006">
              <mc:Choice xmlns:v="urn:schemas-microsoft-com:vml" Requires="v">
                <p:oleObj spid="_x0000_s25665" name="Equation" r:id="rId4" imgW="1143000" imgH="304560" progId="Equation.3">
                  <p:embed/>
                </p:oleObj>
              </mc:Choice>
              <mc:Fallback>
                <p:oleObj name="Equation" r:id="rId4" imgW="1143000" imgH="304560" progId="Equation.3">
                  <p:embed/>
                  <p:pic>
                    <p:nvPicPr>
                      <p:cNvPr id="13517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3592" y="2924944"/>
                        <a:ext cx="2286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2" name="Object 2"/>
          <p:cNvGraphicFramePr>
            <a:graphicFrameLocks noChangeAspect="1"/>
          </p:cNvGraphicFramePr>
          <p:nvPr>
            <p:extLst>
              <p:ext uri="{D42A27DB-BD31-4B8C-83A1-F6EECF244321}">
                <p14:modId xmlns:p14="http://schemas.microsoft.com/office/powerpoint/2010/main" val="1891742349"/>
              </p:ext>
            </p:extLst>
          </p:nvPr>
        </p:nvGraphicFramePr>
        <p:xfrm>
          <a:off x="2017216" y="3573016"/>
          <a:ext cx="7823200" cy="609600"/>
        </p:xfrm>
        <a:graphic>
          <a:graphicData uri="http://schemas.openxmlformats.org/presentationml/2006/ole">
            <mc:AlternateContent xmlns:mc="http://schemas.openxmlformats.org/markup-compatibility/2006">
              <mc:Choice xmlns:v="urn:schemas-microsoft-com:vml" Requires="v">
                <p:oleObj spid="_x0000_s25666" name="Equation" r:id="rId6" imgW="3911400" imgH="304560" progId="Equation.3">
                  <p:embed/>
                </p:oleObj>
              </mc:Choice>
              <mc:Fallback>
                <p:oleObj name="Equation" r:id="rId6" imgW="3911400" imgH="304560" progId="Equation.3">
                  <p:embed/>
                  <p:pic>
                    <p:nvPicPr>
                      <p:cNvPr id="135172"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7216" y="3573016"/>
                        <a:ext cx="7823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3" name="Object 2"/>
          <p:cNvGraphicFramePr>
            <a:graphicFrameLocks noChangeAspect="1"/>
          </p:cNvGraphicFramePr>
          <p:nvPr>
            <p:extLst>
              <p:ext uri="{D42A27DB-BD31-4B8C-83A1-F6EECF244321}">
                <p14:modId xmlns:p14="http://schemas.microsoft.com/office/powerpoint/2010/main" val="2337943793"/>
              </p:ext>
            </p:extLst>
          </p:nvPr>
        </p:nvGraphicFramePr>
        <p:xfrm>
          <a:off x="2057400" y="4246488"/>
          <a:ext cx="990600" cy="508000"/>
        </p:xfrm>
        <a:graphic>
          <a:graphicData uri="http://schemas.openxmlformats.org/presentationml/2006/ole">
            <mc:AlternateContent xmlns:mc="http://schemas.openxmlformats.org/markup-compatibility/2006">
              <mc:Choice xmlns:v="urn:schemas-microsoft-com:vml" Requires="v">
                <p:oleObj spid="_x0000_s25667" name="Equation" r:id="rId8" imgW="495000" imgH="253800" progId="Equation.3">
                  <p:embed/>
                </p:oleObj>
              </mc:Choice>
              <mc:Fallback>
                <p:oleObj name="Equation" r:id="rId8" imgW="495000" imgH="253800" progId="Equation.3">
                  <p:embed/>
                  <p:pic>
                    <p:nvPicPr>
                      <p:cNvPr id="135173"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4246488"/>
                        <a:ext cx="990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4" name="Object 2"/>
          <p:cNvGraphicFramePr>
            <a:graphicFrameLocks noChangeAspect="1"/>
          </p:cNvGraphicFramePr>
          <p:nvPr>
            <p:extLst>
              <p:ext uri="{D42A27DB-BD31-4B8C-83A1-F6EECF244321}">
                <p14:modId xmlns:p14="http://schemas.microsoft.com/office/powerpoint/2010/main" val="3401937549"/>
              </p:ext>
            </p:extLst>
          </p:nvPr>
        </p:nvGraphicFramePr>
        <p:xfrm>
          <a:off x="3276600" y="4246488"/>
          <a:ext cx="990600" cy="508000"/>
        </p:xfrm>
        <a:graphic>
          <a:graphicData uri="http://schemas.openxmlformats.org/presentationml/2006/ole">
            <mc:AlternateContent xmlns:mc="http://schemas.openxmlformats.org/markup-compatibility/2006">
              <mc:Choice xmlns:v="urn:schemas-microsoft-com:vml" Requires="v">
                <p:oleObj spid="_x0000_s25668" name="Equation" r:id="rId10" imgW="495000" imgH="253800" progId="Equation.3">
                  <p:embed/>
                </p:oleObj>
              </mc:Choice>
              <mc:Fallback>
                <p:oleObj name="Equation" r:id="rId10" imgW="495000" imgH="253800" progId="Equation.3">
                  <p:embed/>
                  <p:pic>
                    <p:nvPicPr>
                      <p:cNvPr id="135174"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4246488"/>
                        <a:ext cx="990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5" name="Object 2"/>
          <p:cNvGraphicFramePr>
            <a:graphicFrameLocks noChangeAspect="1"/>
          </p:cNvGraphicFramePr>
          <p:nvPr>
            <p:extLst>
              <p:ext uri="{D42A27DB-BD31-4B8C-83A1-F6EECF244321}">
                <p14:modId xmlns:p14="http://schemas.microsoft.com/office/powerpoint/2010/main" val="2456734073"/>
              </p:ext>
            </p:extLst>
          </p:nvPr>
        </p:nvGraphicFramePr>
        <p:xfrm>
          <a:off x="4470400" y="4221088"/>
          <a:ext cx="1625600" cy="558800"/>
        </p:xfrm>
        <a:graphic>
          <a:graphicData uri="http://schemas.openxmlformats.org/presentationml/2006/ole">
            <mc:AlternateContent xmlns:mc="http://schemas.openxmlformats.org/markup-compatibility/2006">
              <mc:Choice xmlns:v="urn:schemas-microsoft-com:vml" Requires="v">
                <p:oleObj spid="_x0000_s25669" name="Equation" r:id="rId12" imgW="812520" imgH="279360" progId="Equation.3">
                  <p:embed/>
                </p:oleObj>
              </mc:Choice>
              <mc:Fallback>
                <p:oleObj name="Equation" r:id="rId12" imgW="812520" imgH="279360" progId="Equation.3">
                  <p:embed/>
                  <p:pic>
                    <p:nvPicPr>
                      <p:cNvPr id="135175"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0400" y="4221088"/>
                        <a:ext cx="16256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6" name="Object 2"/>
          <p:cNvGraphicFramePr>
            <a:graphicFrameLocks noChangeAspect="1"/>
          </p:cNvGraphicFramePr>
          <p:nvPr>
            <p:extLst>
              <p:ext uri="{D42A27DB-BD31-4B8C-83A1-F6EECF244321}">
                <p14:modId xmlns:p14="http://schemas.microsoft.com/office/powerpoint/2010/main" val="1854691439"/>
              </p:ext>
            </p:extLst>
          </p:nvPr>
        </p:nvGraphicFramePr>
        <p:xfrm>
          <a:off x="6375400" y="4322688"/>
          <a:ext cx="2311400" cy="406400"/>
        </p:xfrm>
        <a:graphic>
          <a:graphicData uri="http://schemas.openxmlformats.org/presentationml/2006/ole">
            <mc:AlternateContent xmlns:mc="http://schemas.openxmlformats.org/markup-compatibility/2006">
              <mc:Choice xmlns:v="urn:schemas-microsoft-com:vml" Requires="v">
                <p:oleObj spid="_x0000_s25670" name="Equation" r:id="rId14" imgW="1155600" imgH="203040" progId="Equation.3">
                  <p:embed/>
                </p:oleObj>
              </mc:Choice>
              <mc:Fallback>
                <p:oleObj name="Equation" r:id="rId14" imgW="1155600" imgH="203040" progId="Equation.3">
                  <p:embed/>
                  <p:pic>
                    <p:nvPicPr>
                      <p:cNvPr id="135176"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75400" y="4322688"/>
                        <a:ext cx="2311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7" name="Object 2"/>
          <p:cNvGraphicFramePr>
            <a:graphicFrameLocks noChangeAspect="1"/>
          </p:cNvGraphicFramePr>
          <p:nvPr>
            <p:extLst>
              <p:ext uri="{D42A27DB-BD31-4B8C-83A1-F6EECF244321}">
                <p14:modId xmlns:p14="http://schemas.microsoft.com/office/powerpoint/2010/main" val="2312114413"/>
              </p:ext>
            </p:extLst>
          </p:nvPr>
        </p:nvGraphicFramePr>
        <p:xfrm>
          <a:off x="2032000" y="4856088"/>
          <a:ext cx="2082800" cy="558800"/>
        </p:xfrm>
        <a:graphic>
          <a:graphicData uri="http://schemas.openxmlformats.org/presentationml/2006/ole">
            <mc:AlternateContent xmlns:mc="http://schemas.openxmlformats.org/markup-compatibility/2006">
              <mc:Choice xmlns:v="urn:schemas-microsoft-com:vml" Requires="v">
                <p:oleObj spid="_x0000_s25671" name="Equation" r:id="rId16" imgW="1041120" imgH="279360" progId="Equation.3">
                  <p:embed/>
                </p:oleObj>
              </mc:Choice>
              <mc:Fallback>
                <p:oleObj name="Equation" r:id="rId16" imgW="1041120" imgH="279360" progId="Equation.3">
                  <p:embed/>
                  <p:pic>
                    <p:nvPicPr>
                      <p:cNvPr id="135177" name="Object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32000" y="4856088"/>
                        <a:ext cx="2082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8" name="Object 2"/>
          <p:cNvGraphicFramePr>
            <a:graphicFrameLocks noChangeAspect="1"/>
          </p:cNvGraphicFramePr>
          <p:nvPr>
            <p:extLst>
              <p:ext uri="{D42A27DB-BD31-4B8C-83A1-F6EECF244321}">
                <p14:modId xmlns:p14="http://schemas.microsoft.com/office/powerpoint/2010/main" val="3737463247"/>
              </p:ext>
            </p:extLst>
          </p:nvPr>
        </p:nvGraphicFramePr>
        <p:xfrm>
          <a:off x="4445000" y="4881488"/>
          <a:ext cx="2717800" cy="508000"/>
        </p:xfrm>
        <a:graphic>
          <a:graphicData uri="http://schemas.openxmlformats.org/presentationml/2006/ole">
            <mc:AlternateContent xmlns:mc="http://schemas.openxmlformats.org/markup-compatibility/2006">
              <mc:Choice xmlns:v="urn:schemas-microsoft-com:vml" Requires="v">
                <p:oleObj spid="_x0000_s25672" name="Equation" r:id="rId18" imgW="1358640" imgH="253800" progId="Equation.3">
                  <p:embed/>
                </p:oleObj>
              </mc:Choice>
              <mc:Fallback>
                <p:oleObj name="Equation" r:id="rId18" imgW="1358640" imgH="253800" progId="Equation.3">
                  <p:embed/>
                  <p:pic>
                    <p:nvPicPr>
                      <p:cNvPr id="135178" name="Object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45000" y="4881488"/>
                        <a:ext cx="2717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9" name="Object 2"/>
          <p:cNvGraphicFramePr>
            <a:graphicFrameLocks noChangeAspect="1"/>
          </p:cNvGraphicFramePr>
          <p:nvPr>
            <p:extLst>
              <p:ext uri="{D42A27DB-BD31-4B8C-83A1-F6EECF244321}">
                <p14:modId xmlns:p14="http://schemas.microsoft.com/office/powerpoint/2010/main" val="1384573830"/>
              </p:ext>
            </p:extLst>
          </p:nvPr>
        </p:nvGraphicFramePr>
        <p:xfrm>
          <a:off x="1199456" y="5699720"/>
          <a:ext cx="8763000" cy="609600"/>
        </p:xfrm>
        <a:graphic>
          <a:graphicData uri="http://schemas.openxmlformats.org/presentationml/2006/ole">
            <mc:AlternateContent xmlns:mc="http://schemas.openxmlformats.org/markup-compatibility/2006">
              <mc:Choice xmlns:v="urn:schemas-microsoft-com:vml" Requires="v">
                <p:oleObj spid="_x0000_s25673" name="Equation" r:id="rId20" imgW="4381200" imgH="304560" progId="Equation.3">
                  <p:embed/>
                </p:oleObj>
              </mc:Choice>
              <mc:Fallback>
                <p:oleObj name="Equation" r:id="rId20" imgW="4381200" imgH="304560" progId="Equation.3">
                  <p:embed/>
                  <p:pic>
                    <p:nvPicPr>
                      <p:cNvPr id="135179" name="Object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99456" y="5699720"/>
                        <a:ext cx="876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3517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351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51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5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517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51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51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51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5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078">
  <a:themeElements>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fontScheme name="B078">
      <a:majorFont>
        <a:latin typeface="Times New Roman"/>
        <a:ea typeface="华文细黑"/>
        <a:cs typeface=""/>
      </a:majorFont>
      <a:minorFont>
        <a:latin typeface="Times New Roman"/>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800" b="0" i="1" u="none" strike="noStrike" cap="none" normalizeH="0" baseline="0" smtClean="0">
            <a:ln>
              <a:noFill/>
            </a:ln>
            <a:solidFill>
              <a:schemeClr val="tx1"/>
            </a:solidFill>
            <a:effectLst/>
            <a:latin typeface="Times New Roman" pitchFamily="18"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800" b="0" i="1" u="none" strike="noStrike" cap="none" normalizeH="0" baseline="0" smtClean="0">
            <a:ln>
              <a:noFill/>
            </a:ln>
            <a:solidFill>
              <a:schemeClr val="tx1"/>
            </a:solidFill>
            <a:effectLst/>
            <a:latin typeface="Times New Roman" pitchFamily="18" charset="0"/>
            <a:ea typeface="华文细黑" pitchFamily="2" charset="-122"/>
          </a:defRPr>
        </a:defPPr>
      </a:lstStyle>
    </a:lnDef>
    <a:txDef>
      <a:spPr>
        <a:noFill/>
      </a:spPr>
      <a:bodyPr wrap="square" rtlCol="0">
        <a:spAutoFit/>
      </a:bodyPr>
      <a:lstStyle>
        <a:defPPr>
          <a:defRPr i="0" dirty="0" smtClean="0">
            <a:latin typeface="楷体_GB2312" pitchFamily="49" charset="-122"/>
            <a:ea typeface="楷体_GB2312" pitchFamily="49" charset="-122"/>
          </a:defRPr>
        </a:defPPr>
      </a:lstStyle>
    </a:txDef>
  </a:objectDefaults>
  <a:extraClrSchemeLst>
    <a:extraClrScheme>
      <a:clrScheme name="B078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8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8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078 8">
        <a:dk1>
          <a:srgbClr val="000000"/>
        </a:dk1>
        <a:lt1>
          <a:srgbClr val="FFFFCC"/>
        </a:lt1>
        <a:dk2>
          <a:srgbClr val="000798"/>
        </a:dk2>
        <a:lt2>
          <a:srgbClr val="B2B2B2"/>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9">
        <a:dk1>
          <a:srgbClr val="000000"/>
        </a:dk1>
        <a:lt1>
          <a:srgbClr val="FFFFCC"/>
        </a:lt1>
        <a:dk2>
          <a:srgbClr val="000798"/>
        </a:dk2>
        <a:lt2>
          <a:srgbClr val="B2B2B2"/>
        </a:lt2>
        <a:accent1>
          <a:srgbClr val="1B33E7"/>
        </a:accent1>
        <a:accent2>
          <a:srgbClr val="800000"/>
        </a:accent2>
        <a:accent3>
          <a:srgbClr val="FFFFE2"/>
        </a:accent3>
        <a:accent4>
          <a:srgbClr val="000000"/>
        </a:accent4>
        <a:accent5>
          <a:srgbClr val="ABADF1"/>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C:\coolpt\TempSlide\B078.POT</Template>
  <TotalTime>26106</TotalTime>
  <Words>4398</Words>
  <Application>Microsoft Office PowerPoint</Application>
  <PresentationFormat>宽屏</PresentationFormat>
  <Paragraphs>345</Paragraphs>
  <Slides>40</Slides>
  <Notes>40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4" baseType="lpstr">
      <vt:lpstr>华文楷体</vt:lpstr>
      <vt:lpstr>华文中宋</vt:lpstr>
      <vt:lpstr>Gulim</vt:lpstr>
      <vt:lpstr>Wingdings</vt:lpstr>
      <vt:lpstr>宋体</vt:lpstr>
      <vt:lpstr>Times New Roman</vt:lpstr>
      <vt:lpstr>仿宋_GB2312</vt:lpstr>
      <vt:lpstr>楷体_GB2312</vt:lpstr>
      <vt:lpstr>华文细黑</vt:lpstr>
      <vt:lpstr>Symbol</vt:lpstr>
      <vt:lpstr>Arial</vt:lpstr>
      <vt:lpstr>B078</vt:lpstr>
      <vt:lpstr>公式</vt:lpstr>
      <vt:lpstr>Equation</vt:lpstr>
      <vt:lpstr>第4章 高级计数技术</vt:lpstr>
      <vt:lpstr>4.5 容斥原理(the Inclusion-Exclusion Principle)</vt:lpstr>
      <vt:lpstr>4.5 容斥原理(the Inclusion-Exclusion Principle)</vt:lpstr>
      <vt:lpstr>4.5 容斥原理(the Inclusion-Exclusion Principle)</vt:lpstr>
      <vt:lpstr>4.5 容斥原理(the Inclusion-Exclusion Principle)</vt:lpstr>
      <vt:lpstr>4.5 容斥原理(the Inclusion-Exclusion Principle)</vt:lpstr>
      <vt:lpstr>4.5 容斥原理(the Inclusion-Exclusion Principle)</vt:lpstr>
      <vt:lpstr>4.5 容斥原理(the Inclusion-Exclusion Principle)</vt:lpstr>
      <vt:lpstr>4.5 容斥原理(the Inclusion-Exclusion Principle)</vt:lpstr>
      <vt:lpstr>4.6 容斥原理的应用</vt:lpstr>
      <vt:lpstr>4.6 容斥原理的应用</vt:lpstr>
      <vt:lpstr>4.6 容斥原理的应用</vt:lpstr>
      <vt:lpstr>4.6 容斥原理的应用</vt:lpstr>
      <vt:lpstr>4.6 容斥原理的应用</vt:lpstr>
      <vt:lpstr>埃拉托色尼筛</vt:lpstr>
      <vt:lpstr>埃拉托色尼筛</vt:lpstr>
      <vt:lpstr>埃拉托色尼筛</vt:lpstr>
      <vt:lpstr>埃拉托色尼筛</vt:lpstr>
      <vt:lpstr>埃拉托色尼筛</vt:lpstr>
      <vt:lpstr>映上函数的个数</vt:lpstr>
      <vt:lpstr>映上函数的个数</vt:lpstr>
      <vt:lpstr>错位排列(Derangements)</vt:lpstr>
      <vt:lpstr>错位排列(Derangements)</vt:lpstr>
      <vt:lpstr>错位排列(Derangements)</vt:lpstr>
      <vt:lpstr>错位排列(Derangements)</vt:lpstr>
      <vt:lpstr>错位排列(Derangements)</vt:lpstr>
      <vt:lpstr>错位排列(Derangements)</vt:lpstr>
      <vt:lpstr>错位排列(Derangements)</vt:lpstr>
      <vt:lpstr>错位排列(Derangements)</vt:lpstr>
      <vt:lpstr>错位排列(Derangements)</vt:lpstr>
      <vt:lpstr>错位排列(Derangements)</vt:lpstr>
      <vt:lpstr>错位排列(Derangements)</vt:lpstr>
      <vt:lpstr>错位排列(Derangements)</vt:lpstr>
      <vt:lpstr>错位排列(Derangements)</vt:lpstr>
      <vt:lpstr>错位排列(Derangements)</vt:lpstr>
      <vt:lpstr>错位排列(Derangements)</vt:lpstr>
      <vt:lpstr>错位排列(Derangements)</vt:lpstr>
      <vt:lpstr>总结</vt:lpstr>
      <vt:lpstr>作业</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rdm</dc:creator>
  <cp:lastModifiedBy>dm Ren</cp:lastModifiedBy>
  <cp:revision>1566</cp:revision>
  <dcterms:created xsi:type="dcterms:W3CDTF">2001-07-18T23:57:34Z</dcterms:created>
  <dcterms:modified xsi:type="dcterms:W3CDTF">2022-03-31T22:39:34Z</dcterms:modified>
</cp:coreProperties>
</file>