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82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258" r:id="rId4"/>
    <p:sldId id="259" r:id="rId5"/>
    <p:sldId id="260" r:id="rId6"/>
    <p:sldId id="337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0" r:id="rId19"/>
    <p:sldId id="273" r:id="rId20"/>
    <p:sldId id="274" r:id="rId21"/>
    <p:sldId id="349" r:id="rId22"/>
    <p:sldId id="275" r:id="rId23"/>
    <p:sldId id="338" r:id="rId24"/>
    <p:sldId id="276" r:id="rId25"/>
    <p:sldId id="277" r:id="rId26"/>
    <p:sldId id="278" r:id="rId27"/>
    <p:sldId id="280" r:id="rId28"/>
    <p:sldId id="342" r:id="rId29"/>
    <p:sldId id="281" r:id="rId30"/>
    <p:sldId id="282" r:id="rId31"/>
    <p:sldId id="283" r:id="rId32"/>
    <p:sldId id="284" r:id="rId33"/>
    <p:sldId id="287" r:id="rId34"/>
    <p:sldId id="288" r:id="rId35"/>
    <p:sldId id="289" r:id="rId36"/>
    <p:sldId id="286" r:id="rId37"/>
    <p:sldId id="285" r:id="rId38"/>
    <p:sldId id="343" r:id="rId39"/>
    <p:sldId id="339" r:id="rId40"/>
    <p:sldId id="290" r:id="rId41"/>
    <p:sldId id="291" r:id="rId42"/>
    <p:sldId id="292" r:id="rId43"/>
    <p:sldId id="348" r:id="rId44"/>
    <p:sldId id="293" r:id="rId45"/>
    <p:sldId id="294" r:id="rId46"/>
    <p:sldId id="340" r:id="rId47"/>
    <p:sldId id="341" r:id="rId48"/>
    <p:sldId id="297" r:id="rId49"/>
    <p:sldId id="344" r:id="rId50"/>
    <p:sldId id="345" r:id="rId51"/>
    <p:sldId id="347" r:id="rId52"/>
    <p:sldId id="296" r:id="rId53"/>
    <p:sldId id="346" r:id="rId54"/>
    <p:sldId id="351" r:id="rId55"/>
  </p:sldIdLst>
  <p:sldSz cx="12192000" cy="6858000"/>
  <p:notesSz cx="6858000" cy="9144000"/>
  <p:embeddedFontLst>
    <p:embeddedFont>
      <p:font typeface="Gulim" panose="020B0600000101010101" pitchFamily="34" charset="-127"/>
      <p:regular r:id="rId58"/>
    </p:embeddedFont>
    <p:embeddedFont>
      <p:font typeface="仿宋_GB2312" panose="02010609030101010101" pitchFamily="49" charset="-122"/>
      <p:regular r:id="rId59"/>
    </p:embeddedFont>
    <p:embeddedFont>
      <p:font typeface="黑体" panose="02010609060101010101" pitchFamily="49" charset="-122"/>
      <p:regular r:id="rId60"/>
    </p:embeddedFont>
    <p:embeddedFont>
      <p:font typeface="华文隶书" panose="02010800040101010101" pitchFamily="2" charset="-122"/>
      <p:regular r:id="rId61"/>
    </p:embeddedFont>
    <p:embeddedFont>
      <p:font typeface="华文细黑" panose="02010600040101010101" pitchFamily="2" charset="-122"/>
      <p:regular r:id="rId62"/>
    </p:embeddedFont>
    <p:embeddedFont>
      <p:font typeface="华文中宋" panose="02010600040101010101" pitchFamily="2" charset="-122"/>
      <p:regular r:id="rId63"/>
    </p:embeddedFont>
    <p:embeddedFont>
      <p:font typeface="楷体_GB2312" panose="02010609030101010101" pitchFamily="49" charset="-122"/>
      <p:regular r:id="rId64"/>
    </p:embeddedFont>
  </p:embeddedFontLst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5pPr>
    <a:lvl6pPr marL="2286000" algn="l" defTabSz="914400" rtl="0" eaLnBrk="1" latinLnBrk="0" hangingPunct="1"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6pPr>
    <a:lvl7pPr marL="2743200" algn="l" defTabSz="914400" rtl="0" eaLnBrk="1" latinLnBrk="0" hangingPunct="1"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7pPr>
    <a:lvl8pPr marL="3200400" algn="l" defTabSz="914400" rtl="0" eaLnBrk="1" latinLnBrk="0" hangingPunct="1"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8pPr>
    <a:lvl9pPr marL="3657600" algn="l" defTabSz="914400" rtl="0" eaLnBrk="1" latinLnBrk="0" hangingPunct="1">
      <a:defRPr kumimoji="1" sz="2800" i="1" kern="1200">
        <a:solidFill>
          <a:schemeClr val="tx1"/>
        </a:solidFill>
        <a:latin typeface="Times New Roman" pitchFamily="18" charset="0"/>
        <a:ea typeface="华文细黑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00CC"/>
    <a:srgbClr val="00A249"/>
    <a:srgbClr val="CCFFCC"/>
    <a:srgbClr val="D1EDFF"/>
    <a:srgbClr val="7F7F7F"/>
    <a:srgbClr val="CCE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4" autoAdjust="0"/>
    <p:restoredTop sz="86897" autoAdjust="0"/>
  </p:normalViewPr>
  <p:slideViewPr>
    <p:cSldViewPr>
      <p:cViewPr varScale="1">
        <p:scale>
          <a:sx n="71" d="100"/>
          <a:sy n="71" d="100"/>
        </p:scale>
        <p:origin x="104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89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6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6.wmf"/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image" Target="../media/image41.emf"/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12" Type="http://schemas.openxmlformats.org/officeDocument/2006/relationships/image" Target="../media/image40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6" Type="http://schemas.openxmlformats.org/officeDocument/2006/relationships/image" Target="../media/image34.wmf"/><Relationship Id="rId11" Type="http://schemas.openxmlformats.org/officeDocument/2006/relationships/image" Target="../media/image39.emf"/><Relationship Id="rId5" Type="http://schemas.openxmlformats.org/officeDocument/2006/relationships/image" Target="../media/image33.emf"/><Relationship Id="rId10" Type="http://schemas.openxmlformats.org/officeDocument/2006/relationships/image" Target="../media/image38.emf"/><Relationship Id="rId4" Type="http://schemas.openxmlformats.org/officeDocument/2006/relationships/image" Target="../media/image32.emf"/><Relationship Id="rId9" Type="http://schemas.openxmlformats.org/officeDocument/2006/relationships/image" Target="../media/image3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000" i="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000" i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sz="1000" i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sz="1000" i="0">
                <a:ea typeface="宋体" pitchFamily="2" charset="-122"/>
              </a:defRPr>
            </a:lvl1pPr>
          </a:lstStyle>
          <a:p>
            <a:pPr>
              <a:defRPr/>
            </a:pPr>
            <a:fld id="{93F52799-5FCB-46AC-B028-F85FCC78D5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200" i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200" i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0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sz="1200" i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sz="1200" i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fld id="{598DFC08-A3F9-405A-BDA0-4684387C1A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86A604BB-7F84-4813-86D5-76F64298C5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95338427-14B4-4FAB-957D-09A60B2945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上学期我们学习了集合的基本知识，包括集合的定义、表示、集合间的关系及其运算等，但是并没有研究集合间的元素的关系，而这些关系在现实、计算机处理与数学中经常用到，比如教学管理系统里学生集合和教师集合中，一个学生与一名教师之间的关系，供销存系统 一个供货单位与一个商品之间的关系、一个财务管理系统中 职员与工资之间的关系，数学里一个整数与和它模</a:t>
            </a:r>
            <a:r>
              <a:rPr lang="en-US" altLang="zh-CN"/>
              <a:t>5</a:t>
            </a:r>
            <a:r>
              <a:rPr lang="zh-CN" altLang="en-US"/>
              <a:t>同余的数之间的关系等等。</a:t>
            </a:r>
            <a:endParaRPr lang="en-US" altLang="zh-CN"/>
          </a:p>
          <a:p>
            <a:r>
              <a:rPr lang="zh-CN" altLang="en-US"/>
              <a:t>今天我们就来学习这一部分内容 关系，主要要学习包括</a:t>
            </a:r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D6D635B4-18CE-4215-ABA5-AE83F7BF45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A2DAD9-5358-4DEA-AA49-13CCD7DF221F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EF26A77D-5282-4BB9-9A0A-650324C06A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91CEAC-0C26-4228-A9F1-60FA92404E09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4B96D94-5795-4D5B-A5AA-5110020DA2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375B679-1D1F-48C2-9F33-CDFE3F5266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根据函数的定义，</a:t>
            </a:r>
            <a:r>
              <a:rPr lang="en-US" altLang="zh-CN"/>
              <a:t>…</a:t>
            </a:r>
            <a:r>
              <a:rPr lang="zh-CN" altLang="en-US"/>
              <a:t>，一个函数对应着一个二元关系</a:t>
            </a:r>
            <a:endParaRPr lang="en-US" altLang="zh-CN"/>
          </a:p>
          <a:p>
            <a:r>
              <a:rPr lang="zh-CN" altLang="en-US"/>
              <a:t>反过来，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中的每个元素 是 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中一个有序对的第一元素，说明这个元素指定了函数值</a:t>
            </a:r>
            <a:r>
              <a:rPr lang="en-US" altLang="zh-CN">
                <a:latin typeface="Times New Roman" panose="02020603050405020304" pitchFamily="18" charset="0"/>
              </a:rPr>
              <a:t>/</a:t>
            </a:r>
            <a:r>
              <a:rPr lang="zh-CN" altLang="en-US">
                <a:latin typeface="Times New Roman" panose="02020603050405020304" pitchFamily="18" charset="0"/>
              </a:rPr>
              <a:t>像，恰好一个有序对，说明制指定了唯一一个元素和它对应，根据函数定义，如果根据这个关系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，给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中的每个元素指定了唯一一个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中的元素和它对应，则定义了一个函数，即满足这个条件的关系又对应了一个函数。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9739DE70-9DBC-4D26-9B14-D0CC134189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E614879-7A7D-41A0-8963-189F3789340E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C592E60-4805-4290-BB41-29013B2BC9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906B6DF-C8E6-4F48-9C5D-9FD35F77D8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当二元关系能对应一个函数时，其中第一个元素来自的集合</a:t>
            </a:r>
            <a:r>
              <a:rPr lang="en-US" altLang="zh-CN"/>
              <a:t>A</a:t>
            </a:r>
            <a:r>
              <a:rPr lang="zh-CN" altLang="en-US"/>
              <a:t>我们称它为关系</a:t>
            </a:r>
            <a:r>
              <a:rPr lang="en-US" altLang="zh-CN"/>
              <a:t>R</a:t>
            </a:r>
            <a:r>
              <a:rPr lang="zh-CN" altLang="en-US"/>
              <a:t>的定义域，而第一个元素来自的集合</a:t>
            </a:r>
            <a:r>
              <a:rPr lang="en-US" altLang="zh-CN"/>
              <a:t>B</a:t>
            </a:r>
            <a:r>
              <a:rPr lang="zh-CN" altLang="en-US"/>
              <a:t>我们称它为关系</a:t>
            </a:r>
            <a:r>
              <a:rPr lang="en-US" altLang="zh-CN"/>
              <a:t>R</a:t>
            </a:r>
            <a:r>
              <a:rPr lang="zh-CN" altLang="en-US"/>
              <a:t>的值域</a:t>
            </a:r>
            <a:endParaRPr lang="en-US" altLang="zh-CN"/>
          </a:p>
          <a:p>
            <a:r>
              <a:rPr lang="zh-CN" altLang="en-US"/>
              <a:t>关系的逆关系，大家必须掌握，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B5A664D6-BC7B-4B98-A8CC-353646B6E7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2723D30-F895-4F52-8D03-FAD06C4C5B44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CB52BD6B-18F8-4297-B96F-6299AEA291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CC29A40-AC46-4871-9CAE-2CFA90605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ct val="0"/>
              </a:spcBef>
            </a:pPr>
            <a:r>
              <a:rPr lang="zh-CN" altLang="en-US"/>
              <a:t>了解了什么是关系，下面我们来学习关系的表示方法</a:t>
            </a:r>
            <a:endParaRPr kumimoji="1" lang="en-US" altLang="zh-CN">
              <a:solidFill>
                <a:schemeClr val="tx2"/>
              </a:solidFill>
            </a:endParaRPr>
          </a:p>
          <a:p>
            <a:pPr algn="just">
              <a:spcBef>
                <a:spcPct val="0"/>
              </a:spcBef>
            </a:pPr>
            <a:r>
              <a:rPr kumimoji="1" lang="zh-CN" altLang="en-US">
                <a:solidFill>
                  <a:schemeClr val="tx2"/>
                </a:solidFill>
              </a:rPr>
              <a:t>二元关系的表示</a:t>
            </a:r>
            <a:r>
              <a:rPr kumimoji="1" lang="zh-CN" altLang="en-US"/>
              <a:t>：因为二元关系本身也是集合，因此可以使用集合的表示方法表示关系，如可用穷举法，描述法来表示，还可用表格，图示，矩阵法表示。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275E82F3-107D-4E26-803D-8B3B36AB09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46FF455-EF0D-49EB-814A-6B57FF23AB0C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683801C8-E5A7-455B-92EF-0CE6338DAD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B032D237-025B-429C-9057-CB744AB85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针对前两种方法，我们简单学下，第一个：穷举法表示关系，方法就是将关系中的所有有序对列举出来。</a:t>
            </a:r>
            <a:endParaRPr lang="en-US" altLang="zh-CN"/>
          </a:p>
          <a:p>
            <a:r>
              <a:rPr lang="zh-CN" altLang="en-US"/>
              <a:t>比如有</a:t>
            </a:r>
            <a:r>
              <a:rPr lang="en-US" altLang="zh-CN"/>
              <a:t>A</a:t>
            </a:r>
            <a:r>
              <a:rPr lang="zh-CN" altLang="en-US"/>
              <a:t>集合</a:t>
            </a:r>
            <a:r>
              <a:rPr lang="en-US" altLang="zh-CN"/>
              <a:t>…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集合</a:t>
            </a:r>
            <a:r>
              <a:rPr lang="en-US" altLang="zh-CN"/>
              <a:t>…</a:t>
            </a:r>
            <a:r>
              <a:rPr lang="zh-CN" altLang="en-US"/>
              <a:t>。</a:t>
            </a:r>
            <a:r>
              <a:rPr lang="en-US" altLang="zh-CN"/>
              <a:t>R</a:t>
            </a:r>
            <a:r>
              <a:rPr lang="zh-CN" altLang="en-US"/>
              <a:t>是从集合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B</a:t>
            </a:r>
            <a:r>
              <a:rPr lang="zh-CN" altLang="en-US"/>
              <a:t>的一个关系，（描述这个关系的有序对特征）</a:t>
            </a:r>
            <a:endParaRPr lang="en-US" altLang="zh-CN"/>
          </a:p>
          <a:p>
            <a:r>
              <a:rPr lang="zh-CN" altLang="en-US"/>
              <a:t>那么穷举法描述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运动会报名表</a:t>
            </a:r>
            <a:r>
              <a:rPr lang="en-US" altLang="zh-CN"/>
              <a:t>R  </a:t>
            </a:r>
            <a:r>
              <a:rPr lang="zh-CN" altLang="en-US"/>
              <a:t>就是 把所有的报名情况 列出来。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C6309BC6-2415-4E52-BAD5-17D9818388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34559B-45D9-4FD5-B247-0A74AF61F702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04E4114-188C-4EEA-ADC6-36B62D1493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E6A941BC-AC89-41FA-96EA-3BD8733753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另外针对这个例子中的关系也可采用表格法的形式表示，二元关系中的一元，</a:t>
            </a:r>
            <a:r>
              <a:rPr lang="en-US" altLang="zh-CN"/>
              <a:t>A</a:t>
            </a:r>
            <a:r>
              <a:rPr lang="zh-CN" altLang="en-US"/>
              <a:t>集合的每个元素作为第一列，一元，</a:t>
            </a:r>
            <a:r>
              <a:rPr lang="en-US" altLang="zh-CN"/>
              <a:t>B</a:t>
            </a:r>
            <a:r>
              <a:rPr lang="zh-CN" altLang="en-US"/>
              <a:t>集合的每个元组作为第一行，有关系存在的有序对  对应表格打钩。</a:t>
            </a:r>
            <a:endParaRPr lang="en-US" altLang="zh-CN"/>
          </a:p>
          <a:p>
            <a:r>
              <a:rPr lang="zh-CN" altLang="en-US"/>
              <a:t>很显然用这种方法表示关系，很清晰直观，但是当元素多时，就不好列了，而且不易于计算机实现。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6F5C7307-D7C1-44F6-A361-8D857C6F8D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493D7E8-28E4-435A-8296-7EC19A3DD79C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F2005E4-DFDE-4704-BC7E-C055239F88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8F2C257A-D75D-4891-A6CD-C6908061A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/>
              <a:t>有向图法，因为是用图形表示，应该比较形象，易于理解。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具体有向图法的基本思想就是  将  关系来源的集合里 的  </a:t>
            </a:r>
            <a:r>
              <a:rPr kumimoji="1" lang="zh-CN" altLang="en-US" spc="-100" dirty="0">
                <a:latin typeface="楷体_GB2312" pitchFamily="49" charset="-122"/>
                <a:ea typeface="楷体_GB2312" pitchFamily="49" charset="-122"/>
              </a:rPr>
              <a:t>每个元素表示成一个点，比如关系是从</a:t>
            </a:r>
            <a:r>
              <a:rPr kumimoji="1" lang="en-US" altLang="zh-CN" spc="-1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pc="-100" dirty="0">
                <a:latin typeface="楷体_GB2312" pitchFamily="49" charset="-122"/>
                <a:ea typeface="楷体_GB2312" pitchFamily="49" charset="-122"/>
              </a:rPr>
              <a:t>到</a:t>
            </a:r>
            <a:r>
              <a:rPr kumimoji="1" lang="en-US" altLang="zh-CN" spc="-10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spc="-100" dirty="0">
                <a:latin typeface="楷体_GB2312" pitchFamily="49" charset="-122"/>
                <a:ea typeface="楷体_GB2312" pitchFamily="49" charset="-122"/>
              </a:rPr>
              <a:t>的，则将</a:t>
            </a:r>
            <a:r>
              <a:rPr kumimoji="1" lang="en-US" altLang="zh-CN" spc="-1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pc="-100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pc="-10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spc="-100" dirty="0">
                <a:latin typeface="楷体_GB2312" pitchFamily="49" charset="-122"/>
                <a:ea typeface="楷体_GB2312" pitchFamily="49" charset="-122"/>
              </a:rPr>
              <a:t>中的每一个元素用一个点代表；那么关系里的有序对怎么表示呢，也很简单就用从一个点到另一个点的边表示，再加上箭头表明边的方向即可。这样获得的就是该关系有向图了。</a:t>
            </a:r>
            <a:endParaRPr kumimoji="1" lang="en-US" altLang="zh-CN" spc="-100" dirty="0">
              <a:latin typeface="楷体_GB2312" pitchFamily="49" charset="-122"/>
              <a:ea typeface="楷体_GB2312" pitchFamily="49" charset="-122"/>
            </a:endParaRPr>
          </a:p>
          <a:p>
            <a:pPr>
              <a:defRPr/>
            </a:pPr>
            <a:r>
              <a:rPr kumimoji="1" lang="zh-CN" altLang="en-US" spc="-100" dirty="0">
                <a:latin typeface="楷体_GB2312" pitchFamily="49" charset="-122"/>
                <a:ea typeface="楷体_GB2312" pitchFamily="49" charset="-122"/>
              </a:rPr>
              <a:t>这里给出有向图的定义以及相关概念。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0FB002A0-6F8A-4E93-8942-574DA61335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9CDA66E-7846-426C-B4AB-355E7820D70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EE3DAD52-0ABC-479F-8406-318A3A5388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BE3737D9-2F17-47F1-8D21-CF6F4FECFA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再来看运动会报名表这个例子。</a:t>
            </a:r>
            <a:endParaRPr lang="en-US" altLang="zh-CN"/>
          </a:p>
          <a:p>
            <a:r>
              <a:rPr lang="zh-CN" altLang="en-US"/>
              <a:t>在绘制点时，集合</a:t>
            </a:r>
            <a:r>
              <a:rPr lang="en-US" altLang="zh-CN"/>
              <a:t>A</a:t>
            </a:r>
            <a:r>
              <a:rPr lang="zh-CN" altLang="en-US"/>
              <a:t>的放一边，集合</a:t>
            </a:r>
            <a:r>
              <a:rPr lang="en-US" altLang="zh-CN"/>
              <a:t>B</a:t>
            </a:r>
            <a:r>
              <a:rPr lang="zh-CN" altLang="en-US"/>
              <a:t>的放一边。</a:t>
            </a:r>
            <a:endParaRPr lang="en-US" altLang="zh-CN"/>
          </a:p>
          <a:p>
            <a:r>
              <a:rPr lang="zh-CN" altLang="en-US"/>
              <a:t>这两个图，有明显区别就是一个是一个集合上的关系，一个是从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B</a:t>
            </a:r>
            <a:r>
              <a:rPr lang="zh-CN" altLang="en-US"/>
              <a:t>集合上的关系，所以画出来完全不同。</a:t>
            </a:r>
            <a:endParaRPr lang="en-US" altLang="zh-CN"/>
          </a:p>
          <a:p>
            <a:r>
              <a:rPr lang="zh-CN" altLang="en-US"/>
              <a:t>关系的性质主要是针对一个集合上的关系的讨论，而且用有向图的方法很容易判断关系性质的。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7BC0B8E2-3458-4DAA-ACE1-347C13C59D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3BEB4FC-1156-40B7-9725-6F503FA61A48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20FCE8D-E789-494B-861B-18728521EF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97F5075-8EF8-4CCC-817F-F40D6DA1C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本题实际上就是绘制集合</a:t>
            </a:r>
            <a:r>
              <a:rPr lang="en-US" altLang="zh-CN"/>
              <a:t>A={</a:t>
            </a:r>
            <a:r>
              <a:rPr kumimoji="1"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，上的关系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R={(</a:t>
            </a:r>
            <a:r>
              <a:rPr kumimoji="1"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),(</a:t>
            </a:r>
            <a:r>
              <a:rPr kumimoji="1"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),(</a:t>
            </a:r>
            <a:r>
              <a:rPr kumimoji="1"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), (</a:t>
            </a:r>
            <a:r>
              <a:rPr kumimoji="1"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), (</a:t>
            </a:r>
            <a:r>
              <a:rPr kumimoji="1"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), (</a:t>
            </a:r>
            <a:r>
              <a:rPr kumimoji="1"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)}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的有向图</a:t>
            </a:r>
            <a:endParaRPr kumimoji="1" lang="en-US" altLang="zh-CN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那么怎么画呢？第一步画点，第二步连有向边，</a:t>
            </a:r>
            <a:endParaRPr kumimoji="1" lang="en-US" altLang="zh-CN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其中注意：</a:t>
            </a:r>
            <a:endParaRPr kumimoji="1" lang="en-US" altLang="zh-CN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一个元素和其本身具有关系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，在有向图绘制时，用该顶点上的一个带箭头的圆环表示</a:t>
            </a:r>
            <a:endParaRPr kumimoji="1" lang="en-US" altLang="zh-CN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另外根据这个有向图，大家能不能到过来，再列出该关系有哪些有序对呢？</a:t>
            </a:r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62D85746-EEAB-4B3C-9CB8-81BEE1CBBB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8535232-B8AB-456F-8ACF-FD7A8BE8A5D4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BFBAF71-0827-42C6-B44B-D70A765E8C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D0674EB2-CFF2-4222-A3E9-AC6D22197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如果</a:t>
            </a:r>
            <a:r>
              <a:rPr lang="en-US" altLang="zh-CN"/>
              <a:t>A</a:t>
            </a:r>
            <a:r>
              <a:rPr lang="zh-CN" altLang="en-US"/>
              <a:t>集合的第</a:t>
            </a:r>
            <a:r>
              <a:rPr lang="en-US" altLang="zh-CN"/>
              <a:t>i</a:t>
            </a:r>
            <a:r>
              <a:rPr lang="zh-CN" altLang="en-US"/>
              <a:t>个元素</a:t>
            </a:r>
            <a:r>
              <a:rPr lang="en-US" altLang="zh-CN"/>
              <a:t>ai</a:t>
            </a:r>
            <a:r>
              <a:rPr lang="zh-CN" altLang="en-US"/>
              <a:t>与</a:t>
            </a:r>
            <a:r>
              <a:rPr lang="en-US" altLang="zh-CN"/>
              <a:t>B</a:t>
            </a:r>
            <a:r>
              <a:rPr lang="zh-CN" altLang="en-US"/>
              <a:t>集合的第</a:t>
            </a:r>
            <a:r>
              <a:rPr lang="en-US" altLang="zh-CN"/>
              <a:t>j</a:t>
            </a:r>
            <a:r>
              <a:rPr lang="zh-CN" altLang="en-US"/>
              <a:t>个元素</a:t>
            </a:r>
            <a:r>
              <a:rPr lang="en-US" altLang="zh-CN"/>
              <a:t>bj</a:t>
            </a:r>
            <a:r>
              <a:rPr lang="zh-CN" altLang="en-US"/>
              <a:t>有关系</a:t>
            </a:r>
            <a:r>
              <a:rPr lang="en-US" altLang="zh-CN"/>
              <a:t>R</a:t>
            </a:r>
            <a:r>
              <a:rPr lang="zh-CN" altLang="en-US"/>
              <a:t>，则</a:t>
            </a:r>
            <a:r>
              <a:rPr lang="en-US" altLang="zh-CN"/>
              <a:t>mij=1</a:t>
            </a:r>
            <a:r>
              <a:rPr lang="zh-CN" altLang="en-US"/>
              <a:t>，否则为</a:t>
            </a:r>
            <a:r>
              <a:rPr lang="en-US" altLang="zh-CN"/>
              <a:t>0.</a:t>
            </a:r>
          </a:p>
          <a:p>
            <a:r>
              <a:rPr lang="zh-CN" altLang="en-US"/>
              <a:t>相当于将表格法的中间表格部分变成矩阵，对号变成</a:t>
            </a:r>
            <a:r>
              <a:rPr lang="en-US" altLang="zh-CN"/>
              <a:t>1</a:t>
            </a:r>
            <a:r>
              <a:rPr lang="zh-CN" altLang="en-US"/>
              <a:t>，无对号的变成</a:t>
            </a:r>
            <a:r>
              <a:rPr lang="en-US" altLang="zh-CN"/>
              <a:t>0.</a:t>
            </a:r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E0FDC5C4-B929-4CE3-97DA-ACAE7EC010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330693C-E112-4165-9E35-93346C6CB7F9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868C970-0C77-4E3C-B68C-9B0DAF1BA8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BBF5EC85-E4D2-4F43-AC48-19A68CCA6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矩阵的阶 </a:t>
            </a:r>
            <a:endParaRPr lang="en-US" altLang="zh-CN" dirty="0"/>
          </a:p>
          <a:p>
            <a:r>
              <a:rPr lang="zh-CN" altLang="en-US" dirty="0"/>
              <a:t>矩阵里的元素</a:t>
            </a:r>
            <a:endParaRPr lang="en-US" altLang="zh-CN" dirty="0"/>
          </a:p>
          <a:p>
            <a:r>
              <a:rPr lang="zh-CN" altLang="en-US" dirty="0"/>
              <a:t>注意：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集合元素的顺序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的个数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、反向：矩阵对应的关系是？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F4572C7A-1CDA-4E02-8F74-36DACEEB6F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D42A41B4-66DC-4892-83C2-52064A93DA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首先我们来学习关系的基本知识，包括概念、表示方法与性质</a:t>
            </a:r>
            <a:endParaRPr lang="en-US" altLang="zh-CN"/>
          </a:p>
          <a:p>
            <a:r>
              <a:rPr lang="zh-CN" altLang="en-US"/>
              <a:t>在给出关系的定义之前，我们先给出相关的定义。很显然，对象间是否相关和规则有关系，比如</a:t>
            </a:r>
            <a:r>
              <a:rPr lang="en-US" altLang="zh-CN"/>
              <a:t>…</a:t>
            </a:r>
            <a:r>
              <a:rPr lang="zh-CN" altLang="en-US"/>
              <a:t>，如果规则定为同花关系，则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方块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与梅花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就是不相关的，如果规则定为同点关系，则方块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与梅花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就是相关的，</a:t>
            </a:r>
            <a:endParaRPr lang="en-US" altLang="zh-CN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类似的，对于父子二人，如果指定的规则为同辈关系，则父子二人是不相关的，如指定的是父子关系，则是相关的。</a:t>
            </a:r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F380F9CA-653F-49C1-BB2B-9AE548A1EC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3B5C11E-C60C-4DC2-9BEF-185B6FD96558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410996A3-B477-449D-998E-68D21068D1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839BAEE-09D7-41D8-B883-C2C54232D97F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773D0B01-4A1F-4D63-810A-0274D509FB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6155786E-ADA9-4B10-B5F5-84FAA9A5D5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根据关系的定义，得出关系</a:t>
            </a:r>
            <a:r>
              <a:rPr lang="en-US" altLang="zh-CN"/>
              <a:t>R=…</a:t>
            </a:r>
            <a:r>
              <a:rPr lang="zh-CN" altLang="en-US"/>
              <a:t>，对于</a:t>
            </a:r>
            <a:r>
              <a:rPr lang="en-US" altLang="zh-CN"/>
              <a:t>R</a:t>
            </a:r>
            <a:r>
              <a:rPr lang="zh-CN" altLang="en-US"/>
              <a:t>的关系矩阵，首先它应是</a:t>
            </a:r>
            <a:r>
              <a:rPr lang="en-US" altLang="zh-CN"/>
              <a:t>3×2</a:t>
            </a:r>
            <a:r>
              <a:rPr lang="zh-CN" altLang="en-US"/>
              <a:t>阶的矩阵，然后因为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(2,1)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属于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，所以</a:t>
            </a:r>
            <a:r>
              <a:rPr kumimoji="1" lang="en-US" altLang="zh-CN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有关系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m21=1,</a:t>
            </a:r>
          </a:p>
          <a:p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类似的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m31=1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m32=1.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其余的矩阵元素都为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en-US" altLang="zh-CN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关于矩阵法有什么优点，大家可能都清楚了，这在我们将矩阵内容时已经提及了，可以方便计算机程序用数组方式实现。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361CB30C-9482-4875-954C-B789E4746E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1728DC3-46BF-468F-A194-4C8DFC3DAB6B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461E5D42-DD8C-4951-B0FD-C9CDF5E0CD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D05BF591-6459-410E-9BE8-441A3E1471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矩阵的阶 </a:t>
            </a:r>
            <a:endParaRPr lang="en-US" altLang="zh-CN"/>
          </a:p>
          <a:p>
            <a:r>
              <a:rPr lang="zh-CN" altLang="en-US"/>
              <a:t>矩阵里的元素</a:t>
            </a:r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0F03E6FE-32EC-47A8-9B56-09998FAAD5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494FEF6-7B48-4135-882C-E833A11AF730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2BB91D1F-5D0A-4942-90BD-6C1B096995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04505B60-1A65-4616-A28D-326DB7ECC3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如果二元关系是从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B</a:t>
            </a:r>
            <a:r>
              <a:rPr lang="zh-CN" altLang="en-US"/>
              <a:t>上的关系，则根据定义我们已经知道它肯定是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笛卡尔积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A×B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的子集，当然也存在这种情况该关系正好等于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A×B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，那么这个关系的关系矩阵有什么特点呢？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B7E663EF-96A7-436F-A561-B197474116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FB0F5EA-B29A-4588-94D8-D9AE30D36C7B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A21CBE67-D111-47B9-822A-BC2A478FA3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0DFFD0CA-9469-4F41-B26D-933BFB0C36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这就是集合</a:t>
            </a:r>
            <a:r>
              <a:rPr lang="en-US" altLang="zh-CN"/>
              <a:t>A={1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3}</a:t>
            </a:r>
            <a:r>
              <a:rPr lang="zh-CN" altLang="en-US"/>
              <a:t>上的空关系、全关系、与恒等关系的有向图</a:t>
            </a:r>
            <a:endParaRPr lang="en-US" altLang="zh-CN"/>
          </a:p>
          <a:p>
            <a:r>
              <a:rPr lang="zh-CN" altLang="en-US"/>
              <a:t>以及关系矩阵。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0EFCB4CB-07B1-471E-BD65-6392C218C2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25A1107-46E8-49F8-BCF8-AACF4046D36E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5C1A573B-86D1-4E2F-A4F4-CFA3C637A7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D7E73A5E-4FDA-4DF7-9574-B803EBF028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前面提到了两个特殊的关系，此外，很多对象间关系具有不同的多种性质，通过这些性质可以将关系进行分类，从而方便研究，我们这里对于关系的性质只讨论其中的几个基本的，如自反性、对称性、反对称性、传递性，实际上此外还有反自反性，非对称性等。</a:t>
            </a:r>
            <a:endParaRPr lang="en-US" altLang="zh-CN"/>
          </a:p>
          <a:p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>
                <a:latin typeface="宋体" panose="02010600030101010101" pitchFamily="2" charset="-122"/>
              </a:rPr>
              <a:t>∈</a:t>
            </a:r>
            <a:r>
              <a:rPr lang="en-US" altLang="zh-CN">
                <a:latin typeface="宋体" panose="02010600030101010101" pitchFamily="2" charset="-122"/>
              </a:rPr>
              <a:t>A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  <a:r>
              <a:rPr lang="en-US" altLang="zh-CN">
                <a:latin typeface="宋体" panose="02010600030101010101" pitchFamily="2" charset="-122"/>
              </a:rPr>
              <a:t>(a,a)</a:t>
            </a:r>
            <a:r>
              <a:rPr lang="zh-CN" altLang="en-US">
                <a:latin typeface="宋体" panose="02010600030101010101" pitchFamily="2" charset="-122"/>
              </a:rPr>
              <a:t>∈</a:t>
            </a:r>
            <a:r>
              <a:rPr lang="en-US" altLang="zh-CN">
                <a:latin typeface="宋体" panose="02010600030101010101" pitchFamily="2" charset="-122"/>
              </a:rPr>
              <a:t>R</a:t>
            </a:r>
            <a:r>
              <a:rPr lang="zh-CN" altLang="en-US">
                <a:latin typeface="宋体" panose="02010600030101010101" pitchFamily="2" charset="-122"/>
              </a:rPr>
              <a:t>，则</a:t>
            </a:r>
            <a:r>
              <a:rPr lang="en-US" altLang="zh-CN">
                <a:latin typeface="宋体" panose="02010600030101010101" pitchFamily="2" charset="-122"/>
              </a:rPr>
              <a:t>A</a:t>
            </a:r>
            <a:r>
              <a:rPr lang="zh-CN" altLang="en-US">
                <a:latin typeface="宋体" panose="02010600030101010101" pitchFamily="2" charset="-122"/>
              </a:rPr>
              <a:t>上的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称为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自反的二元关系</a:t>
            </a:r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板书画图</a:t>
            </a:r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特点</a:t>
            </a:r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判定方法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  3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种</a:t>
            </a:r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7989F649-19D7-4AC7-A185-F695CED763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11FC733-BC13-4C14-A145-024A8F96FC08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90872BF3-9EFA-4588-B3F9-F31FBCDCCD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E77FFEF0-2776-4D2E-8940-224965009F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根据定义判断</a:t>
            </a:r>
            <a:endParaRPr lang="en-US" altLang="zh-CN"/>
          </a:p>
          <a:p>
            <a:r>
              <a:rPr lang="zh-CN" altLang="en-US"/>
              <a:t>对于集合上的任一个元素，如和它本身都具有关系</a:t>
            </a:r>
            <a:r>
              <a:rPr lang="en-US" altLang="zh-CN"/>
              <a:t>R1</a:t>
            </a:r>
            <a:r>
              <a:rPr lang="zh-CN" altLang="en-US"/>
              <a:t>，则</a:t>
            </a:r>
            <a:r>
              <a:rPr lang="en-US" altLang="zh-CN"/>
              <a:t>R1</a:t>
            </a:r>
            <a:r>
              <a:rPr lang="zh-CN" altLang="en-US"/>
              <a:t>就是自反的</a:t>
            </a:r>
            <a:r>
              <a:rPr lang="en-US" altLang="zh-CN"/>
              <a:t>…</a:t>
            </a:r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50610EC1-E15C-4182-8D59-F98175863E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E98DF96-52E5-42A5-8330-F39E38198BBD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5CC1FA97-0B06-4E8F-88AA-409B57AFE1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5461BE5C-D9F9-4137-AB01-3A8F4AF34E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5698ED6A-75B5-4F08-A4C5-D7C6D5EFC9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324F0BE-824B-45D9-B62B-2C8AF311EEF2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4C982A3E-16A4-4044-83AE-778C7B6160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2CD446B-A7BC-450A-AF2F-FD080C65ED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</a:t>
            </a:r>
            <a:r>
              <a:rPr lang="zh-CN" altLang="en-US" dirty="0"/>
              <a:t>≠</a:t>
            </a:r>
            <a:r>
              <a:rPr lang="en-US" altLang="zh-CN" dirty="0"/>
              <a:t>b</a:t>
            </a:r>
            <a:r>
              <a:rPr lang="zh-CN" altLang="en-US" dirty="0"/>
              <a:t>时，</a:t>
            </a:r>
            <a:r>
              <a:rPr kumimoji="1"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kumimoji="1"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, </a:t>
            </a:r>
            <a:r>
              <a:rPr kumimoji="1" lang="en-US" altLang="zh-CN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</a:t>
            </a:r>
            <a:r>
              <a:rPr kumimoji="1"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∈</a:t>
            </a:r>
            <a:r>
              <a:rPr kumimoji="1"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R</a:t>
            </a:r>
            <a:r>
              <a:rPr kumimoji="1" lang="zh-CN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和</a:t>
            </a:r>
            <a:r>
              <a:rPr kumimoji="1"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</a:t>
            </a:r>
            <a:r>
              <a:rPr kumimoji="1"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, </a:t>
            </a:r>
            <a:r>
              <a:rPr kumimoji="1" lang="en-US" altLang="zh-CN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kumimoji="1"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∈</a:t>
            </a:r>
            <a:r>
              <a:rPr kumimoji="1"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R </a:t>
            </a:r>
            <a:r>
              <a:rPr kumimoji="1" lang="zh-CN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不能同时成立。</a:t>
            </a:r>
            <a:endParaRPr kumimoji="1" lang="en-US" altLang="zh-CN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kumimoji="1" lang="zh-CN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对角线上的值可</a:t>
            </a:r>
            <a:r>
              <a:rPr kumimoji="1"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0</a:t>
            </a:r>
            <a:r>
              <a:rPr kumimoji="1" lang="zh-CN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可</a:t>
            </a:r>
            <a:r>
              <a:rPr kumimoji="1"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0CB6BDBC-D11F-4D57-BA0C-6B03DBE3F1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F46C7CE-0844-430E-A3B5-D9A1E14CB233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900E5AC0-FA2F-4977-8DB8-8D4B5BB80A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62D1576-E3AD-4270-BB03-5B73EAD516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</a:t>
            </a:r>
            <a:r>
              <a:rPr lang="zh-CN" altLang="en-US" dirty="0"/>
              <a:t>≠</a:t>
            </a:r>
            <a:r>
              <a:rPr lang="en-US" altLang="zh-CN" dirty="0"/>
              <a:t>b</a:t>
            </a:r>
            <a:r>
              <a:rPr lang="zh-CN" altLang="en-US" dirty="0"/>
              <a:t>时，</a:t>
            </a:r>
            <a:r>
              <a:rPr kumimoji="1"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kumimoji="1"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, </a:t>
            </a:r>
            <a:r>
              <a:rPr kumimoji="1" lang="en-US" altLang="zh-CN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</a:t>
            </a:r>
            <a:r>
              <a:rPr kumimoji="1"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∈</a:t>
            </a:r>
            <a:r>
              <a:rPr kumimoji="1"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R</a:t>
            </a:r>
            <a:r>
              <a:rPr kumimoji="1" lang="zh-CN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和</a:t>
            </a:r>
            <a:r>
              <a:rPr kumimoji="1"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</a:t>
            </a:r>
            <a:r>
              <a:rPr kumimoji="1"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, </a:t>
            </a:r>
            <a:r>
              <a:rPr kumimoji="1" lang="en-US" altLang="zh-CN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kumimoji="1"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∈</a:t>
            </a:r>
            <a:r>
              <a:rPr kumimoji="1"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R </a:t>
            </a:r>
            <a:r>
              <a:rPr kumimoji="1" lang="zh-CN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不能同时成立。</a:t>
            </a:r>
            <a:endParaRPr kumimoji="1" lang="en-US" altLang="zh-CN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kumimoji="1" lang="zh-CN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对角线上的值可</a:t>
            </a:r>
            <a:r>
              <a:rPr kumimoji="1"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0</a:t>
            </a:r>
            <a:r>
              <a:rPr kumimoji="1" lang="zh-CN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可</a:t>
            </a:r>
            <a:r>
              <a:rPr kumimoji="1"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9746F019-2617-4FD5-85B0-79D4F651D4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CEB20B-B355-4111-8072-1932755BA1A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39EF8474-80F1-44A1-8E83-7D5458E3A1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52E98A86-BF2F-4DBD-813D-28A6757FE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画图说明</a:t>
            </a: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B538E4B9-1E83-4B8C-8B48-86E07B5A50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D86771F-63D8-4C9D-BAFE-F65E64F2FA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另外，如果两个对象是相关的，则称该关系为二元关系；如果规则指定了多个对象是相关的，则该关系是多元关系。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一般，针对多元关系的研究都是转换成二元关系来研究的。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对于二元关系又可分为无序的和有序的二元关系两种，，比如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…,</a:t>
            </a: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又如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[a,b]&lt;=&gt;(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B9E8B0D0-9C85-4857-A098-FB94B2ADF8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8E48D7-1F85-4E37-8CC0-2912E3246775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1848C020-7376-474F-A4FC-A5CB9FDB1C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A37EBA-3454-4914-912D-63A51AB007F5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B8C79EC7-1D45-417E-86EB-44F05B85A4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06C26FCC-A0F1-458C-8CFE-3B0D0DECC0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有些关系即不满足对称性，也不满足反对称性。反向的，有些关系即可能是对称，又是反对称的（恒等关系的子集）。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0A58B230-0472-4D1D-A73A-422D012850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99DA7E-3CE5-4F7C-ADF7-1D849740D56B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AA8A8F87-93E2-4505-A337-EF846E354B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E58387E4-6F7E-4290-AFFD-DEBCE059B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15C3935A-C88A-4C4D-BF1A-A5A394DC00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2214EC-4247-4811-B3A7-2CA5392234A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926E388-EA95-4300-B83B-AB51C02CFC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35002DD-7405-418D-9A0B-485C40A46F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前件为假，不影响，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那什么时候才不具有传递性呢？</a:t>
            </a:r>
            <a:r>
              <a:rPr kumimoji="1" lang="en-US" altLang="zh-CN" i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kumimoji="1" lang="en-US" altLang="zh-CN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,</a:t>
            </a:r>
            <a:r>
              <a:rPr kumimoji="1" lang="en-US" altLang="zh-CN" i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</a:t>
            </a:r>
            <a:r>
              <a:rPr kumimoji="1"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∈</a:t>
            </a:r>
            <a:r>
              <a:rPr kumimoji="1"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R</a:t>
            </a:r>
            <a:r>
              <a:rPr kumimoji="1" lang="zh-CN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且</a:t>
            </a:r>
            <a:r>
              <a:rPr kumimoji="1"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</a:t>
            </a:r>
            <a:r>
              <a:rPr kumimoji="1" lang="en-US" altLang="zh-CN" i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</a:t>
            </a:r>
            <a:r>
              <a:rPr kumimoji="1" lang="en-US" altLang="zh-CN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,</a:t>
            </a:r>
            <a:r>
              <a:rPr kumimoji="1" lang="en-US" altLang="zh-CN" i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c</a:t>
            </a:r>
            <a:r>
              <a:rPr kumimoji="1"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∈</a:t>
            </a:r>
            <a:r>
              <a:rPr kumimoji="1"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R</a:t>
            </a:r>
            <a:r>
              <a:rPr kumimoji="1" lang="zh-CN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，则</a:t>
            </a:r>
            <a:r>
              <a:rPr kumimoji="1"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</a:t>
            </a:r>
            <a:r>
              <a:rPr kumimoji="1" lang="en-US" altLang="zh-CN" i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kumimoji="1" lang="en-US" altLang="zh-CN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,</a:t>
            </a:r>
            <a:r>
              <a:rPr kumimoji="1" lang="en-US" altLang="zh-CN" i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c</a:t>
            </a:r>
            <a:r>
              <a:rPr kumimoji="1"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</a:t>
            </a:r>
            <a:r>
              <a:rPr kumimoji="1"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  <a:sym typeface="Symbol"/>
              </a:rPr>
              <a:t></a:t>
            </a:r>
            <a:r>
              <a:rPr kumimoji="1"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R</a:t>
            </a:r>
          </a:p>
          <a:p>
            <a:pPr algn="just">
              <a:spcBef>
                <a:spcPct val="50000"/>
              </a:spcBef>
              <a:defRPr/>
            </a:pPr>
            <a:r>
              <a:rPr lang="zh-CN" altLang="en-US" dirty="0">
                <a:latin typeface="Times New Roman" pitchFamily="18" charset="0"/>
              </a:rPr>
              <a:t>如</a:t>
            </a:r>
            <a:r>
              <a:rPr lang="en-US" altLang="zh-CN" dirty="0">
                <a:latin typeface="Times New Roman" pitchFamily="18" charset="0"/>
              </a:rPr>
              <a:t>:A</a:t>
            </a:r>
            <a:r>
              <a:rPr lang="zh-CN" altLang="en-US" dirty="0">
                <a:latin typeface="Times New Roman" pitchFamily="18" charset="0"/>
              </a:rPr>
              <a:t>＝｛</a:t>
            </a:r>
            <a:r>
              <a:rPr lang="en-US" altLang="zh-CN" dirty="0" err="1">
                <a:latin typeface="Times New Roman" pitchFamily="18" charset="0"/>
              </a:rPr>
              <a:t>a,b,c,d</a:t>
            </a:r>
            <a:r>
              <a:rPr lang="zh-CN" altLang="en-US" dirty="0">
                <a:latin typeface="Times New Roman" pitchFamily="18" charset="0"/>
              </a:rPr>
              <a:t>｝，</a:t>
            </a:r>
            <a:r>
              <a:rPr lang="en-US" altLang="zh-CN" dirty="0">
                <a:latin typeface="Times New Roman" pitchFamily="18" charset="0"/>
              </a:rPr>
              <a:t>R</a:t>
            </a:r>
            <a:r>
              <a:rPr lang="zh-CN" altLang="en-US" dirty="0">
                <a:latin typeface="Times New Roman" pitchFamily="18" charset="0"/>
              </a:rPr>
              <a:t>＝｛（ａ，ｂ）</a:t>
            </a:r>
            <a:r>
              <a:rPr lang="en-US" altLang="zh-CN" dirty="0">
                <a:latin typeface="Times New Roman" pitchFamily="18" charset="0"/>
              </a:rPr>
              <a:t>,</a:t>
            </a:r>
            <a:r>
              <a:rPr lang="zh-CN" altLang="en-US" dirty="0">
                <a:latin typeface="Times New Roman" pitchFamily="18" charset="0"/>
              </a:rPr>
              <a:t>（ｃ，ｄ）｝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E49E1E8B-A844-4654-B529-69E1EBD6B7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D87B319-CCA4-4D97-B83B-9309149E42DC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5EA5BEBB-23E7-41F0-A167-24DD39907D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76A7C992-75B8-497F-A76F-5A80F771B1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画图说明</a:t>
            </a:r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06F67011-864F-4C40-8E13-18F4A316EA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59DD17-E56D-49DB-831A-EDE5224050C4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DEDC6403-7BF9-43D7-A0BD-E68B3DE16D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0059F701-936A-497A-9F19-06F378ECA3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0C2D5B04-C81F-434C-BC22-B1D0D33EB3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7D1CA86-772D-437A-817F-259BC0DA43A9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CF74AD54-C86F-4D2A-A924-D64C125EF9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164FFD90-E597-4E5D-B034-95042149D0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A8AA34B1-BC3E-409F-8CD9-507120BF99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A6E11C1-9FEC-4DA4-B0C6-505E5664422C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57A874BA-E3CB-477D-913C-FDBC0FB153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55DF44F8-D9E9-4C72-943A-55432B142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特例</a:t>
            </a:r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3BCF6BB9-68DA-469A-A6B7-8E62854A02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E1D89AF-C534-4DF3-9AD7-75FF326EF7B0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C56A3550-7F7A-4F0E-844A-A89CED7C9A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B4CD85E9-FBAA-45A6-8937-1500C7B1F2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A3544314-EB6F-47EE-9183-9EA7FDD23C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13CB749-F09F-46F2-A519-D58636359CCF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84E37C3E-EAC8-4269-87BA-1D0AC33749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FEC1F0DC-602F-40D6-BF97-15104C129D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B88D41F5-898B-4ADE-93B6-967E499BE5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E2C2905-435B-459D-9F1D-3EB0D9D816AE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92F38E6F-9137-4020-820D-99D600F4B4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A5D2467A-2E5A-4B44-A7D0-EA0D21067C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6C6694F7-8EDC-4FC4-92F4-FBB2188BFB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2EE7FB8A-D956-4B7B-89C8-193CA2B5296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基于相关性的研究，我们给出二元关系的集合形式的准确定义：按照某种规定，定义了一个有序对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的集合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，并且满足其中每个有序对的前驱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（来自一个集合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），后继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（来自一个集合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），则称集合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为集合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到集合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的一个二元关系。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大家就联想到了集合的笛卡尔积，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A×B={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所有满足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的有序对的集合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很显然从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的二元关系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A×B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的子集</a:t>
            </a:r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不会发生混淆是，我们常将二元关系简称为关系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E68688F8-6EB1-41C7-8338-BBEA0BC731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7F05E1E-57B8-44E2-88C0-1A5324944FE2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EA7E13E3-DC9B-4D85-9B81-A9C5BECB56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7E8A605-50EC-4B86-8FF9-710E37B14EA9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423A440A-83CE-43A9-9081-7355C544E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CD6920A3-6FA1-4866-A507-2081C91D4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EE55A4B7-5D4F-4FE0-8B57-9D240BEA12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583A6B1-C058-4CBF-BEC9-6C4720480E08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19F86CCA-9F6C-46DB-A181-A93443AAFC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AB761CE6-5EB1-4885-ACC9-824157D9F2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65BD6ADA-5EDC-4BBD-94B2-8EBD86B764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A47B1CE-FAD1-41C4-9A4D-EC22FCA7D3F3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F309C1AE-35EE-4ADC-AB52-DEA31C68D2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6EF7C46B-3D2C-429B-9C3A-CE7D64CB1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组合关系有另一种方式， 这种方式和函数的复合类似</a:t>
            </a:r>
            <a:endParaRPr lang="en-US" altLang="zh-CN"/>
          </a:p>
          <a:p>
            <a:r>
              <a:rPr lang="zh-CN" altLang="en-US"/>
              <a:t>两关系合成的结果仍是关系</a:t>
            </a:r>
            <a:r>
              <a:rPr lang="en-US" altLang="zh-CN"/>
              <a:t>…,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DD34B489-B510-4A35-942C-627914A77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6C33DDF-10A1-45F4-9888-8F98A9DC6B1E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4F482F44-CCC7-49F7-9841-7CB2AF2EBC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94CE9FB0-B895-4252-A898-179ACCA08D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组合关系有另一种方式， 这种方式和函数的复合类似</a:t>
            </a:r>
            <a:endParaRPr lang="en-US" altLang="zh-CN"/>
          </a:p>
          <a:p>
            <a:r>
              <a:rPr lang="zh-CN" altLang="en-US"/>
              <a:t>两关系合成的结果仍是关系</a:t>
            </a:r>
            <a:r>
              <a:rPr lang="en-US" altLang="zh-CN"/>
              <a:t>…,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5FA3DEF2-D94F-4C36-B015-ED71D662E1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719C58B-DB40-42D2-9A4A-B6D98E3BED6B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C34A337D-4412-44CC-95DE-A3C6B23CC0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8C80F148-41E2-46D3-8649-5A2C9854B6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合成方法与前相同。比如</a:t>
            </a:r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516147EB-67BE-4958-9561-48A8E8BDF9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4CCD37-BCFE-4998-9F55-78447130AAE6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7339BB5D-F817-4190-AD4E-79642C7461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1A4A51D7-5615-467C-B40E-CC96CB384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12A24D02-48F1-4F54-8A14-EB327C4D2D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BBFD76E-E977-4912-A0BE-7103D93D548F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4AE78575-36F9-4380-8AEC-31F082912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5E168185-5035-4054-BB42-46BCAEC8D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E9D5438D-84F0-43CC-BAF5-64332D0AB4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5BC2797-5DD5-46D2-B66D-8CFF0588666A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2CD6A848-BF34-4905-BFC2-BC2B921B63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F3037561-7452-48FF-B19D-0D2BDDCF49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8DFC08-A3F9-405A-BDA0-4684387C1A0A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83759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0183B2C8-E734-4CA3-A344-61D71F8636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B458115C-8FAD-48C3-84F7-563929329D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Irreflexive</a:t>
            </a:r>
          </a:p>
          <a:p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asymmetric</a:t>
            </a:r>
            <a:endParaRPr lang="zh-CN" altLang="en-US"/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2B4E7FD9-5CCE-4769-9302-76EE1E5C73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E7B7D17-4CFC-42C8-91D5-9C8AA2447101}" type="slidenum">
              <a:rPr lang="zh-CN" altLang="en-US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2C87E89E-B351-4BE9-9951-842CC2D145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67AC3325-94E9-45B1-B119-70FD313662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如果学生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选修了课程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endParaRPr lang="en-US" altLang="zh-CN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</a:t>
            </a:r>
          </a:p>
          <a:p>
            <a:pPr algn="just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…,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中的有序对有什么特点？   没有以这个学生作为第一个元素（前驱）的有序对出现；肯定没人选过，因此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肯定没有以这门课程为第二元素的有序对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AA0A9A12-E85B-40A7-AD89-045E07539A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DAC9122-1B98-4A0E-BF00-06C4E087DABD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>
            <a:extLst>
              <a:ext uri="{FF2B5EF4-FFF2-40B4-BE49-F238E27FC236}">
                <a16:creationId xmlns:a16="http://schemas.microsoft.com/office/drawing/2014/main" id="{948B0702-92C7-435F-81D9-AA29B53A7D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备注占位符 2">
            <a:extLst>
              <a:ext uri="{FF2B5EF4-FFF2-40B4-BE49-F238E27FC236}">
                <a16:creationId xmlns:a16="http://schemas.microsoft.com/office/drawing/2014/main" id="{571BA85A-60BD-46FE-ACB2-76AD774882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Irreflexive</a:t>
            </a:r>
          </a:p>
          <a:p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asymmetric</a:t>
            </a:r>
            <a:endParaRPr lang="zh-CN" altLang="en-US"/>
          </a:p>
        </p:txBody>
      </p:sp>
      <p:sp>
        <p:nvSpPr>
          <p:cNvPr id="109572" name="灯片编号占位符 3">
            <a:extLst>
              <a:ext uri="{FF2B5EF4-FFF2-40B4-BE49-F238E27FC236}">
                <a16:creationId xmlns:a16="http://schemas.microsoft.com/office/drawing/2014/main" id="{B3DDC2DF-5742-4B92-AD9D-17F2C7B01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9599EA-6DD6-43A8-AD2C-55240BF15778}" type="slidenum">
              <a:rPr lang="zh-CN" altLang="en-US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>
            <a:extLst>
              <a:ext uri="{FF2B5EF4-FFF2-40B4-BE49-F238E27FC236}">
                <a16:creationId xmlns:a16="http://schemas.microsoft.com/office/drawing/2014/main" id="{EE43F4BE-5847-4C73-AF9F-BF4A8277C6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>
            <a:extLst>
              <a:ext uri="{FF2B5EF4-FFF2-40B4-BE49-F238E27FC236}">
                <a16:creationId xmlns:a16="http://schemas.microsoft.com/office/drawing/2014/main" id="{4FE16522-29F0-4DB6-BB3E-58DE355C2A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Irreflexive</a:t>
            </a:r>
          </a:p>
          <a:p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asymmetric</a:t>
            </a:r>
            <a:endParaRPr lang="zh-CN" altLang="en-US"/>
          </a:p>
        </p:txBody>
      </p:sp>
      <p:sp>
        <p:nvSpPr>
          <p:cNvPr id="111620" name="灯片编号占位符 3">
            <a:extLst>
              <a:ext uri="{FF2B5EF4-FFF2-40B4-BE49-F238E27FC236}">
                <a16:creationId xmlns:a16="http://schemas.microsoft.com/office/drawing/2014/main" id="{94B5B67D-341E-4B99-9424-9E17CE09DF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9709F1E-7BD9-477A-A6A9-6763C1DAA7BE}" type="slidenum">
              <a:rPr lang="zh-CN" altLang="en-US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B3C49262-04FF-411C-8061-44FEE10894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E614925C-9238-4878-AD44-70CF7B48FE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每个有序对的第一个元素来自第一个集合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，第二个元素都来自集合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，故是从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…&gt;</a:t>
            </a:r>
          </a:p>
          <a:p>
            <a:pPr algn="just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另外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A×B=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很明显，它是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A×B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的子集。因为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0Ra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0Rb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1Ra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非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2Rb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非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D432C9A5-848F-413F-96A0-B2DFF98D6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3BE8CCE-CBE2-4F90-88F2-3C18A3728A77}" type="slidenum">
              <a:rPr lang="zh-CN" altLang="en-US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61403CE5-2D02-441D-BE4D-4B1BC4BB74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5E10AB0E-08D5-4E97-9669-9157DD3D15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这是从一个集合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到另一个集合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的二元关系的定义，实际上也存在着一个集合上的二元关系的定义，如果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A=B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就是从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上的二元关系，我们称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上的二元关系。</a:t>
            </a:r>
            <a:endParaRPr lang="en-US" altLang="zh-C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这时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中的有序对的第一个和第二个元素都来自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集合。</a:t>
            </a:r>
            <a:endParaRPr lang="en-US" altLang="zh-C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为一个集合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上的二元关系，表示都来自一个集合。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A3C73E5C-AF17-42C9-8A6E-1392A83B9B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A15660-32CE-44EA-B750-9813DB3F7DE9}" type="slidenum">
              <a:rPr lang="zh-CN" altLang="en-US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641E0128-97FE-4176-B950-C804E58561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5EFF79CE-645B-4F7F-B410-213AABDEF9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1 3 4 6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1 6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2 5 6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2 3 6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1 3 4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877A55B0-CACB-43B9-AA3D-CAEE911D4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07D569B-48A8-415C-958C-0043C773D678}" type="slidenum">
              <a:rPr lang="zh-CN" altLang="en-US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6142C67F-6EE9-4910-A878-B34D208D04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12F248B6-84B0-4B91-B8A6-3067F8C6B6A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ct val="50000"/>
              </a:spcBef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87F88E4C-149B-4AE1-9553-0CCBC23A81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3E9DC93-3426-4513-84A0-B41A604A5965}" type="slidenum">
              <a:rPr lang="zh-CN" altLang="en-US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서식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12204700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14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1752600"/>
            <a:ext cx="12192000" cy="990600"/>
          </a:xfrm>
        </p:spPr>
        <p:txBody>
          <a:bodyPr/>
          <a:lstStyle>
            <a:lvl1pPr algn="ctr">
              <a:defRPr sz="5000">
                <a:solidFill>
                  <a:srgbClr val="00009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2819400"/>
            <a:ext cx="121920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300">
                <a:solidFill>
                  <a:srgbClr val="99CC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B1AE7CC-569D-425B-9024-97BE15C348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0CBAE-849E-4596-8E3A-EDCA33869C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92634" y="228600"/>
            <a:ext cx="26797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9300" y="228600"/>
            <a:ext cx="7840133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D8900-0106-4DE2-BEF6-1837042007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49301" y="228600"/>
            <a:ext cx="10723033" cy="579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76008-AD89-4CEF-B48E-2336DCD3E9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DD938E-5F62-49B5-8EA5-DDF348FE44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2D29BE-356D-4B4B-A3E8-6DFFC57AFC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8BD7704-0A33-42E2-95AF-EF8D66DABC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D06D00-ABAC-45B0-B48E-9F407DAEE8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3789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10390717" cy="5413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914401"/>
            <a:ext cx="4775200" cy="52181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97600" y="914401"/>
            <a:ext cx="4775200" cy="52181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BB61CE-8D10-4D8F-9B23-6AB3578F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CEF7B-912D-4DD0-B3EF-E7A3EA521224}" type="datetime2">
              <a:rPr lang="zh-CN" altLang="en-US"/>
              <a:pPr>
                <a:defRPr/>
              </a:pPr>
              <a:t>2022年4月17日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9015DF-8A29-46F6-9650-6E24E007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lholder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F1D781-850A-42A7-87B2-ADA5C64F1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A35C2514-AAF0-4DA6-A580-8263B1FE6B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3638484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552" y="103188"/>
            <a:ext cx="10991849" cy="1314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4561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510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03663"/>
            <a:ext cx="5384800" cy="2152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BAFA80F0-25A1-4F1C-8CFC-87EB691E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3D45EF10-5EA2-410E-9B55-F4641FCD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B37E620-30DF-4811-A39F-04D06818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83D1B18F-ED22-4401-A223-928720302D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301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358FA-49AD-43C2-B8A3-B9CB8DFF89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A0BE6-6A25-4243-A88D-E95046DD16B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9300" y="1295400"/>
            <a:ext cx="52578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0300" y="1295400"/>
            <a:ext cx="5259917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9B9DB-3B3E-4F13-9E7C-110F851EA3D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FEE26-C56C-4A66-8F54-EECFD7F5DB4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25CF0-1E98-440B-9320-DA844273F67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E46A5-AB41-41FA-BDE1-754136392D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53E3D-3DB2-456D-9262-58A251F4A9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76DA2-1E39-4E2D-9F84-B526E8BA39E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서식1-1"/>
          <p:cNvPicPr>
            <a:picLocks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" y="1"/>
            <a:ext cx="12204700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9301" y="228600"/>
            <a:ext cx="1072303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zh-CN"/>
              <a:t> 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9300" y="1295400"/>
            <a:ext cx="1072091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zh-CN"/>
              <a:t> </a:t>
            </a:r>
            <a:endParaRPr lang="en-US" altLang="ko-KR"/>
          </a:p>
          <a:p>
            <a:pPr lvl="1"/>
            <a:r>
              <a:rPr lang="ko-KR" altLang="zh-CN"/>
              <a:t> </a:t>
            </a:r>
            <a:endParaRPr lang="en-US" altLang="ko-KR"/>
          </a:p>
          <a:p>
            <a:pPr lvl="2"/>
            <a:r>
              <a:rPr lang="ko-KR" altLang="zh-CN"/>
              <a:t> </a:t>
            </a:r>
            <a:endParaRPr lang="en-US" altLang="ko-KR"/>
          </a:p>
          <a:p>
            <a:pPr lvl="3"/>
            <a:r>
              <a:rPr lang="ko-KR" altLang="zh-CN"/>
              <a:t> </a:t>
            </a:r>
            <a:endParaRPr lang="en-US" altLang="ko-KR"/>
          </a:p>
          <a:p>
            <a:pPr lvl="4"/>
            <a:r>
              <a:rPr lang="ko-KR" altLang="zh-CN"/>
              <a:t> </a:t>
            </a:r>
            <a:endParaRPr lang="en-US" altLang="ko-KR"/>
          </a:p>
        </p:txBody>
      </p:sp>
      <p:sp>
        <p:nvSpPr>
          <p:cNvPr id="2304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400" i="0">
                <a:latin typeface="华文中宋" pitchFamily="2" charset="-122"/>
                <a:ea typeface="华文中宋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1">
              <a:defRPr sz="1400" i="0">
                <a:ea typeface="华文中宋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400" i="0">
                <a:ea typeface="华文中宋" pitchFamily="2" charset="-122"/>
              </a:defRPr>
            </a:lvl1pPr>
          </a:lstStyle>
          <a:p>
            <a:pPr>
              <a:defRPr/>
            </a:pPr>
            <a:fld id="{8B6E13BE-80B8-4804-84C9-C3AE1D5528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2" name="Picture 8" descr="swpu"/>
          <p:cNvPicPr>
            <a:picLocks noChangeAspect="1" noChangeArrowheads="1"/>
          </p:cNvPicPr>
          <p:nvPr userDrawn="1"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36517" y="6350000"/>
            <a:ext cx="365548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4" r:id="rId2"/>
    <p:sldLayoutId id="2147483893" r:id="rId3"/>
    <p:sldLayoutId id="2147483892" r:id="rId4"/>
    <p:sldLayoutId id="2147483891" r:id="rId5"/>
    <p:sldLayoutId id="2147483890" r:id="rId6"/>
    <p:sldLayoutId id="2147483889" r:id="rId7"/>
    <p:sldLayoutId id="2147483888" r:id="rId8"/>
    <p:sldLayoutId id="2147483887" r:id="rId9"/>
    <p:sldLayoutId id="2147483886" r:id="rId10"/>
    <p:sldLayoutId id="2147483885" r:id="rId11"/>
    <p:sldLayoutId id="2147483884" r:id="rId12"/>
    <p:sldLayoutId id="2147483896" r:id="rId13"/>
    <p:sldLayoutId id="2147483897" r:id="rId14"/>
    <p:sldLayoutId id="2147483898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bg1"/>
          </a:solidFill>
          <a:latin typeface="Times New Roman" pitchFamily="18" charset="0"/>
          <a:ea typeface="华文细黑" pitchFamily="2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Wingdings" pitchFamily="2" charset="2"/>
        <a:buChar char="v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Times New Roman" pitchFamily="18" charset="0"/>
        <a:buChar char="–"/>
        <a:defRPr kumimoji="1" sz="2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Wingdings" pitchFamily="2" charset="2"/>
        <a:buChar char=""/>
        <a:defRPr kumimoji="1" sz="2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9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6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7.wmf"/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3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6.emf"/><Relationship Id="rId26" Type="http://schemas.openxmlformats.org/officeDocument/2006/relationships/image" Target="../media/image40.e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3.e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5.emf"/><Relationship Id="rId20" Type="http://schemas.openxmlformats.org/officeDocument/2006/relationships/image" Target="../media/image37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39.e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28" Type="http://schemas.openxmlformats.org/officeDocument/2006/relationships/image" Target="../media/image41.emf"/><Relationship Id="rId10" Type="http://schemas.openxmlformats.org/officeDocument/2006/relationships/image" Target="../media/image32.e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29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4.wmf"/><Relationship Id="rId22" Type="http://schemas.openxmlformats.org/officeDocument/2006/relationships/image" Target="../media/image38.emf"/><Relationship Id="rId27" Type="http://schemas.openxmlformats.org/officeDocument/2006/relationships/oleObject" Target="../embeddings/oleObject36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7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6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2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4205931-5432-4636-94C6-1682ECA4CFC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412776"/>
            <a:ext cx="12192000" cy="990600"/>
          </a:xfrm>
        </p:spPr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关系（</a:t>
            </a:r>
            <a:r>
              <a:rPr lang="en-US" altLang="zh-CN" dirty="0"/>
              <a:t>Relations</a:t>
            </a:r>
            <a:r>
              <a:rPr lang="zh-CN" altLang="en-US" dirty="0"/>
              <a:t>）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74D41EA-851D-434A-962A-316BF9ADE6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19536" y="4365104"/>
            <a:ext cx="3960440" cy="1839508"/>
          </a:xfrm>
        </p:spPr>
        <p:txBody>
          <a:bodyPr/>
          <a:lstStyle/>
          <a:p>
            <a:pPr indent="290513" algn="l" eaLnBrk="1" hangingPunct="1">
              <a:buFont typeface="Wingdings" pitchFamily="2" charset="2"/>
              <a:buChar char="l"/>
            </a:pP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关系及其性质</a:t>
            </a:r>
          </a:p>
          <a:p>
            <a:pPr indent="290513" algn="l" eaLnBrk="1" hangingPunct="1">
              <a:buFont typeface="Wingdings" pitchFamily="2" charset="2"/>
              <a:buChar char="l"/>
            </a:pP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关系的表示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90513" algn="l" eaLnBrk="1" hangingPunct="1">
              <a:buFont typeface="Wingdings" pitchFamily="2" charset="2"/>
              <a:buChar char="l"/>
            </a:pP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等价关系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066855-00C1-45C3-A941-06265B4C4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064" y="4365104"/>
            <a:ext cx="4464496" cy="183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3300">
                <a:solidFill>
                  <a:srgbClr val="99CC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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290513" algn="l" eaLnBrk="1" hangingPunct="1">
              <a:buFont typeface="Wingdings" pitchFamily="2" charset="2"/>
              <a:buChar char="l"/>
            </a:pPr>
            <a:r>
              <a:rPr lang="en-US" altLang="zh-CN" sz="2800" i="1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i="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元关系及其应用</a:t>
            </a:r>
            <a:endParaRPr lang="en-US" altLang="zh-CN" sz="2800" i="0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90513" algn="l" eaLnBrk="1" hangingPunct="1">
              <a:buFont typeface="Wingdings" pitchFamily="2" charset="2"/>
              <a:buChar char="l"/>
            </a:pPr>
            <a:r>
              <a:rPr lang="zh-CN" altLang="en-US" sz="2800" i="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关系的闭包</a:t>
            </a:r>
            <a:endParaRPr lang="en-US" altLang="zh-CN" sz="2800" i="0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90513" algn="l" eaLnBrk="1" hangingPunct="1">
              <a:buFont typeface="Wingdings" pitchFamily="2" charset="2"/>
              <a:buChar char="l"/>
            </a:pPr>
            <a:r>
              <a:rPr lang="zh-CN" altLang="en-US" sz="2800" i="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偏序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3399B75-CB0F-4E2D-8F7D-A4E4F54743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1" y="188640"/>
            <a:ext cx="10723033" cy="83820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3500" dirty="0">
                <a:ea typeface="黑体" panose="02010609060101010101" pitchFamily="49" charset="-122"/>
              </a:rPr>
              <a:t>Relations and their Properties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E473376-905E-42AF-BF63-A12896F623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424" y="1484784"/>
            <a:ext cx="10521552" cy="483393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函数作为关系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defRPr/>
            </a:pPr>
            <a:r>
              <a:rPr lang="zh-CN" altLang="en-US" dirty="0">
                <a:latin typeface="Times New Roman" pitchFamily="18" charset="0"/>
              </a:rPr>
              <a:t>一个从集合</a:t>
            </a:r>
            <a:r>
              <a:rPr lang="en-US" altLang="zh-CN" dirty="0">
                <a:latin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</a:rPr>
              <a:t>到集合</a:t>
            </a:r>
            <a:r>
              <a:rPr lang="en-US" altLang="zh-CN" dirty="0">
                <a:latin typeface="Times New Roman" pitchFamily="18" charset="0"/>
              </a:rPr>
              <a:t>B</a:t>
            </a:r>
            <a:r>
              <a:rPr lang="zh-CN" altLang="en-US" dirty="0">
                <a:latin typeface="Times New Roman" pitchFamily="18" charset="0"/>
              </a:rPr>
              <a:t>的函数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zh-CN" altLang="en-US" dirty="0">
                <a:latin typeface="Times New Roman" pitchFamily="18" charset="0"/>
              </a:rPr>
              <a:t>，对于</a:t>
            </a:r>
            <a:r>
              <a:rPr lang="en-US" altLang="zh-CN" dirty="0">
                <a:latin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</a:rPr>
              <a:t>中的每个元素都指定</a:t>
            </a:r>
            <a:r>
              <a:rPr lang="en-US" altLang="zh-CN" dirty="0">
                <a:latin typeface="Times New Roman" pitchFamily="18" charset="0"/>
              </a:rPr>
              <a:t>B</a:t>
            </a:r>
            <a:r>
              <a:rPr lang="zh-CN" altLang="en-US" dirty="0">
                <a:latin typeface="Times New Roman" pitchFamily="18" charset="0"/>
              </a:rPr>
              <a:t>中一个唯一的元素。使得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en-US" altLang="zh-CN" dirty="0">
                <a:latin typeface="Times New Roman" pitchFamily="18" charset="0"/>
              </a:rPr>
              <a:t>=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，对应有序对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 err="1">
                <a:latin typeface="Times New Roman" pitchFamily="18" charset="0"/>
              </a:rPr>
              <a:t>a,b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，函数指定的所有的有序对的集合就构成了一个关系。</a:t>
            </a:r>
            <a:endParaRPr lang="en-US" altLang="zh-CN" dirty="0">
              <a:latin typeface="Times New Roman" pitchFamily="18" charset="0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>
                <a:latin typeface="Times New Roman" pitchFamily="18" charset="0"/>
              </a:rPr>
              <a:t>如</a:t>
            </a:r>
            <a:r>
              <a:rPr lang="en-US" altLang="zh-CN" dirty="0">
                <a:latin typeface="Times New Roman" pitchFamily="18" charset="0"/>
              </a:rPr>
              <a:t>A={1,2,3}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</a:rPr>
              <a:t>B={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dirty="0" err="1">
                <a:latin typeface="Times New Roman" pitchFamily="18" charset="0"/>
              </a:rPr>
              <a:t>,</a:t>
            </a:r>
            <a:r>
              <a:rPr lang="en-US" altLang="zh-CN" i="1" dirty="0" err="1">
                <a:latin typeface="Times New Roman" pitchFamily="18" charset="0"/>
              </a:rPr>
              <a:t>b</a:t>
            </a:r>
            <a:r>
              <a:rPr lang="en-US" altLang="zh-CN" dirty="0">
                <a:latin typeface="Times New Roman" pitchFamily="18" charset="0"/>
              </a:rPr>
              <a:t>}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(1)=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(2)=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</a:rPr>
              <a:t>(3)=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zh-CN" altLang="en-US" dirty="0">
                <a:latin typeface="Times New Roman" pitchFamily="18" charset="0"/>
              </a:rPr>
              <a:t>，对应关系</a:t>
            </a:r>
            <a:r>
              <a:rPr lang="en-US" altLang="zh-CN" dirty="0">
                <a:latin typeface="Times New Roman" pitchFamily="18" charset="0"/>
              </a:rPr>
              <a:t>{(1,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), (2,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</a:rPr>
              <a:t>), (3,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en-US" altLang="zh-CN" dirty="0">
                <a:latin typeface="Times New Roman" pitchFamily="18" charset="0"/>
              </a:rPr>
              <a:t>)}</a:t>
            </a:r>
            <a:endParaRPr lang="zh-CN" altLang="en-US" dirty="0">
              <a:latin typeface="Times New Roman" pitchFamily="18" charset="0"/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defRPr/>
            </a:pPr>
            <a:r>
              <a:rPr lang="zh-CN" altLang="en-US" dirty="0">
                <a:latin typeface="Times New Roman" pitchFamily="18" charset="0"/>
              </a:rPr>
              <a:t>反之，如</a:t>
            </a:r>
            <a:r>
              <a:rPr lang="en-US" altLang="zh-CN" dirty="0">
                <a:latin typeface="Times New Roman" pitchFamily="18" charset="0"/>
              </a:rPr>
              <a:t>R</a:t>
            </a:r>
            <a:r>
              <a:rPr lang="zh-CN" altLang="en-US" dirty="0">
                <a:latin typeface="Times New Roman" pitchFamily="18" charset="0"/>
              </a:rPr>
              <a:t>是从</a:t>
            </a:r>
            <a:r>
              <a:rPr lang="en-US" altLang="zh-CN" dirty="0">
                <a:latin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</a:rPr>
              <a:t>到</a:t>
            </a:r>
            <a:r>
              <a:rPr lang="en-US" altLang="zh-CN" dirty="0">
                <a:latin typeface="Times New Roman" pitchFamily="18" charset="0"/>
              </a:rPr>
              <a:t>B</a:t>
            </a:r>
            <a:r>
              <a:rPr lang="zh-CN" altLang="en-US" dirty="0">
                <a:latin typeface="Times New Roman" pitchFamily="18" charset="0"/>
              </a:rPr>
              <a:t>的关系，且</a:t>
            </a:r>
            <a:r>
              <a:rPr lang="en-US" altLang="zh-CN" dirty="0">
                <a:latin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</a:rPr>
              <a:t>中每个元素是</a:t>
            </a:r>
            <a:r>
              <a:rPr lang="en-US" altLang="zh-CN" dirty="0">
                <a:latin typeface="Times New Roman" pitchFamily="18" charset="0"/>
              </a:rPr>
              <a:t>R</a:t>
            </a:r>
            <a:r>
              <a:rPr lang="zh-CN" altLang="en-US" dirty="0">
                <a:latin typeface="Times New Roman" pitchFamily="18" charset="0"/>
              </a:rPr>
              <a:t>中恰好一个有序对的第一元素，则</a:t>
            </a:r>
            <a:r>
              <a:rPr lang="en-US" altLang="zh-CN" dirty="0">
                <a:latin typeface="Times New Roman" pitchFamily="18" charset="0"/>
              </a:rPr>
              <a:t>R</a:t>
            </a:r>
            <a:r>
              <a:rPr lang="zh-CN" altLang="en-US" dirty="0">
                <a:latin typeface="Times New Roman" pitchFamily="18" charset="0"/>
              </a:rPr>
              <a:t>就对应一个函数。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64FB4A7-B58F-47CE-A07A-0CFF7DE60F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1" y="188640"/>
            <a:ext cx="10723033" cy="83820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3500" dirty="0">
                <a:ea typeface="黑体" panose="02010609060101010101" pitchFamily="49" charset="-122"/>
              </a:rPr>
              <a:t>Relations and their Properties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9D48D90-01D5-4112-A2DE-071CC2792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4919" y="1475383"/>
            <a:ext cx="10670762" cy="483393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函数作为关系</a:t>
            </a:r>
          </a:p>
          <a:p>
            <a:pPr lvl="1">
              <a:lnSpc>
                <a:spcPct val="120000"/>
              </a:lnSpc>
              <a:defRPr/>
            </a:pPr>
            <a:r>
              <a:rPr kumimoji="1" lang="zh-CN" altLang="en-US" dirty="0">
                <a:latin typeface="Times New Roman" pitchFamily="18" charset="0"/>
              </a:rPr>
              <a:t>二元关系看成函数关系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dirty="0">
                <a:latin typeface="Times New Roman" pitchFamily="18" charset="0"/>
              </a:rPr>
              <a:t>    </a:t>
            </a:r>
            <a:r>
              <a:rPr kumimoji="1" lang="en-US" altLang="zh-CN" dirty="0">
                <a:latin typeface="Times New Roman" pitchFamily="18" charset="0"/>
              </a:rPr>
              <a:t>R={(</a:t>
            </a:r>
            <a:r>
              <a:rPr kumimoji="1" lang="en-US" altLang="zh-CN" i="1" dirty="0" err="1">
                <a:latin typeface="Times New Roman" pitchFamily="18" charset="0"/>
              </a:rPr>
              <a:t>a</a:t>
            </a:r>
            <a:r>
              <a:rPr kumimoji="1" lang="en-US" altLang="zh-CN" dirty="0" err="1">
                <a:latin typeface="Times New Roman" pitchFamily="18" charset="0"/>
              </a:rPr>
              <a:t>,</a:t>
            </a:r>
            <a:r>
              <a:rPr kumimoji="1" lang="en-US" altLang="zh-CN" i="1" dirty="0" err="1">
                <a:latin typeface="Times New Roman" pitchFamily="18" charset="0"/>
              </a:rPr>
              <a:t>b</a:t>
            </a:r>
            <a:r>
              <a:rPr kumimoji="1" lang="en-US" altLang="zh-CN" dirty="0">
                <a:latin typeface="Times New Roman" pitchFamily="18" charset="0"/>
              </a:rPr>
              <a:t>) | </a:t>
            </a:r>
            <a:r>
              <a:rPr kumimoji="1" lang="en-US" altLang="zh-CN" i="1" dirty="0" err="1">
                <a:latin typeface="Times New Roman" pitchFamily="18" charset="0"/>
              </a:rPr>
              <a:t>a</a:t>
            </a:r>
            <a:r>
              <a:rPr kumimoji="1" lang="en-US" altLang="zh-CN" dirty="0" err="1">
                <a:latin typeface="Times New Roman" pitchFamily="18" charset="0"/>
              </a:rPr>
              <a:t>R</a:t>
            </a:r>
            <a:r>
              <a:rPr kumimoji="1" lang="en-US" altLang="zh-CN" i="1" dirty="0" err="1">
                <a:latin typeface="Times New Roman" pitchFamily="18" charset="0"/>
              </a:rPr>
              <a:t>b</a:t>
            </a:r>
            <a:r>
              <a:rPr kumimoji="1" lang="en-US" altLang="zh-CN" dirty="0">
                <a:latin typeface="Times New Roman" pitchFamily="18" charset="0"/>
              </a:rPr>
              <a:t>, </a:t>
            </a:r>
            <a:r>
              <a:rPr kumimoji="1" lang="en-US" altLang="zh-CN" i="1" dirty="0" err="1">
                <a:latin typeface="Times New Roman" pitchFamily="18" charset="0"/>
              </a:rPr>
              <a:t>a</a:t>
            </a:r>
            <a:r>
              <a:rPr kumimoji="1" lang="en-US" altLang="zh-CN" dirty="0" err="1">
                <a:latin typeface="Times New Roman" pitchFamily="18" charset="0"/>
              </a:rPr>
              <a:t>∈A</a:t>
            </a:r>
            <a:r>
              <a:rPr kumimoji="1" lang="en-US" altLang="zh-CN" dirty="0">
                <a:latin typeface="Times New Roman" pitchFamily="18" charset="0"/>
              </a:rPr>
              <a:t>, </a:t>
            </a:r>
            <a:r>
              <a:rPr kumimoji="1" lang="en-US" altLang="zh-CN" i="1" dirty="0" err="1">
                <a:latin typeface="Times New Roman" pitchFamily="18" charset="0"/>
              </a:rPr>
              <a:t>b</a:t>
            </a:r>
            <a:r>
              <a:rPr kumimoji="1" lang="en-US" altLang="zh-CN" dirty="0" err="1">
                <a:latin typeface="Times New Roman" pitchFamily="18" charset="0"/>
              </a:rPr>
              <a:t>∈B</a:t>
            </a:r>
            <a:r>
              <a:rPr kumimoji="1" lang="en-US" altLang="zh-CN" dirty="0">
                <a:latin typeface="Times New Roman" pitchFamily="18" charset="0"/>
              </a:rPr>
              <a:t>}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</a:rPr>
              <a:t>    A</a:t>
            </a:r>
            <a:r>
              <a:rPr kumimoji="1" lang="zh-CN" altLang="en-US" dirty="0">
                <a:latin typeface="Times New Roman" pitchFamily="18" charset="0"/>
              </a:rPr>
              <a:t>称为</a:t>
            </a:r>
            <a:r>
              <a:rPr kumimoji="1" lang="en-US" altLang="zh-CN" dirty="0">
                <a:latin typeface="Times New Roman" pitchFamily="18" charset="0"/>
              </a:rPr>
              <a:t>R</a:t>
            </a:r>
            <a:r>
              <a:rPr kumimoji="1" lang="zh-CN" altLang="en-US" dirty="0">
                <a:latin typeface="Times New Roman" pitchFamily="18" charset="0"/>
              </a:rPr>
              <a:t>的</a:t>
            </a:r>
            <a:r>
              <a:rPr kumimoji="1" lang="zh-CN" altLang="en-US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定义域</a:t>
            </a:r>
            <a:r>
              <a:rPr kumimoji="1" lang="zh-CN" altLang="en-US" dirty="0">
                <a:latin typeface="Times New Roman" pitchFamily="18" charset="0"/>
              </a:rPr>
              <a:t>，记</a:t>
            </a:r>
            <a:r>
              <a:rPr kumimoji="1" lang="en-US" altLang="zh-CN" dirty="0">
                <a:latin typeface="Times New Roman" pitchFamily="18" charset="0"/>
              </a:rPr>
              <a:t>A=</a:t>
            </a:r>
            <a:r>
              <a:rPr kumimoji="1" lang="en-US" altLang="zh-CN" b="1" dirty="0" err="1">
                <a:latin typeface="Times New Roman" pitchFamily="18" charset="0"/>
              </a:rPr>
              <a:t>Dom</a:t>
            </a:r>
            <a:r>
              <a:rPr kumimoji="1" lang="en-US" altLang="zh-CN" dirty="0" err="1">
                <a:latin typeface="Times New Roman" pitchFamily="18" charset="0"/>
              </a:rPr>
              <a:t>R</a:t>
            </a:r>
            <a:r>
              <a:rPr kumimoji="1" lang="zh-CN" altLang="en-US" dirty="0">
                <a:latin typeface="Times New Roman" pitchFamily="18" charset="0"/>
              </a:rPr>
              <a:t>或</a:t>
            </a:r>
            <a:r>
              <a:rPr kumimoji="1" lang="en-US" altLang="zh-CN" b="1" dirty="0">
                <a:latin typeface="Times New Roman" pitchFamily="18" charset="0"/>
              </a:rPr>
              <a:t>D</a:t>
            </a:r>
            <a:r>
              <a:rPr kumimoji="1" lang="en-US" altLang="zh-CN" dirty="0">
                <a:latin typeface="Times New Roman" pitchFamily="18" charset="0"/>
              </a:rPr>
              <a:t>(R)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</a:rPr>
              <a:t>    B</a:t>
            </a:r>
            <a:r>
              <a:rPr kumimoji="1" lang="zh-CN" altLang="en-US" dirty="0">
                <a:latin typeface="Times New Roman" pitchFamily="18" charset="0"/>
              </a:rPr>
              <a:t>称为</a:t>
            </a:r>
            <a:r>
              <a:rPr kumimoji="1" lang="en-US" altLang="zh-CN" dirty="0">
                <a:latin typeface="Times New Roman" pitchFamily="18" charset="0"/>
              </a:rPr>
              <a:t>R</a:t>
            </a:r>
            <a:r>
              <a:rPr kumimoji="1" lang="zh-CN" altLang="en-US" dirty="0">
                <a:latin typeface="Times New Roman" pitchFamily="18" charset="0"/>
              </a:rPr>
              <a:t>的</a:t>
            </a:r>
            <a:r>
              <a:rPr kumimoji="1" lang="zh-CN" altLang="en-US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值域</a:t>
            </a:r>
            <a:r>
              <a:rPr kumimoji="1" lang="zh-CN" altLang="en-US" dirty="0">
                <a:latin typeface="Times New Roman" pitchFamily="18" charset="0"/>
              </a:rPr>
              <a:t>，记</a:t>
            </a:r>
            <a:r>
              <a:rPr kumimoji="1" lang="en-US" altLang="zh-CN" dirty="0">
                <a:latin typeface="Times New Roman" pitchFamily="18" charset="0"/>
              </a:rPr>
              <a:t>B=</a:t>
            </a:r>
            <a:r>
              <a:rPr kumimoji="1" lang="en-US" altLang="zh-CN" b="1" dirty="0" err="1">
                <a:latin typeface="Times New Roman" pitchFamily="18" charset="0"/>
              </a:rPr>
              <a:t>Range</a:t>
            </a:r>
            <a:r>
              <a:rPr kumimoji="1" lang="en-US" altLang="zh-CN" dirty="0" err="1">
                <a:latin typeface="Times New Roman" pitchFamily="18" charset="0"/>
              </a:rPr>
              <a:t>R</a:t>
            </a:r>
            <a:r>
              <a:rPr kumimoji="1" lang="zh-CN" altLang="en-US" dirty="0">
                <a:latin typeface="Times New Roman" pitchFamily="18" charset="0"/>
              </a:rPr>
              <a:t>或</a:t>
            </a:r>
            <a:r>
              <a:rPr kumimoji="1" lang="en-US" altLang="zh-CN" b="1" dirty="0">
                <a:latin typeface="Times New Roman" pitchFamily="18" charset="0"/>
              </a:rPr>
              <a:t>R</a:t>
            </a:r>
            <a:r>
              <a:rPr kumimoji="1" lang="en-US" altLang="zh-CN" dirty="0">
                <a:latin typeface="Times New Roman" pitchFamily="18" charset="0"/>
              </a:rPr>
              <a:t>(R)</a:t>
            </a:r>
          </a:p>
          <a:p>
            <a:pPr lvl="1">
              <a:lnSpc>
                <a:spcPct val="120000"/>
              </a:lnSpc>
              <a:defRPr/>
            </a:pPr>
            <a:r>
              <a:rPr kumimoji="1" lang="zh-CN" altLang="en-US" dirty="0">
                <a:latin typeface="Times New Roman" pitchFamily="18" charset="0"/>
              </a:rPr>
              <a:t>当定义域与值域交换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dirty="0">
                <a:latin typeface="Times New Roman" pitchFamily="18" charset="0"/>
              </a:rPr>
              <a:t>    </a:t>
            </a:r>
            <a:r>
              <a:rPr kumimoji="1" lang="en-US" altLang="zh-CN" dirty="0">
                <a:solidFill>
                  <a:srgbClr val="CC0000"/>
                </a:solidFill>
                <a:latin typeface="Times New Roman" pitchFamily="18" charset="0"/>
              </a:rPr>
              <a:t>R</a:t>
            </a:r>
            <a:r>
              <a:rPr kumimoji="1" lang="en-US" altLang="zh-CN" baseline="30000" dirty="0">
                <a:solidFill>
                  <a:srgbClr val="CC0000"/>
                </a:solidFill>
                <a:latin typeface="Times New Roman" pitchFamily="18" charset="0"/>
              </a:rPr>
              <a:t>-1</a:t>
            </a:r>
            <a:r>
              <a:rPr kumimoji="1" lang="en-US" altLang="zh-CN" dirty="0">
                <a:latin typeface="Times New Roman" pitchFamily="18" charset="0"/>
              </a:rPr>
              <a:t>={(</a:t>
            </a:r>
            <a:r>
              <a:rPr kumimoji="1" lang="en-US" altLang="zh-CN" i="1" dirty="0" err="1">
                <a:latin typeface="Times New Roman" pitchFamily="18" charset="0"/>
              </a:rPr>
              <a:t>b</a:t>
            </a:r>
            <a:r>
              <a:rPr kumimoji="1" lang="en-US" altLang="zh-CN" dirty="0" err="1">
                <a:latin typeface="Times New Roman" pitchFamily="18" charset="0"/>
              </a:rPr>
              <a:t>,</a:t>
            </a:r>
            <a:r>
              <a:rPr kumimoji="1" lang="en-US" altLang="zh-CN" i="1" dirty="0" err="1">
                <a:latin typeface="Times New Roman" pitchFamily="18" charset="0"/>
              </a:rPr>
              <a:t>a</a:t>
            </a:r>
            <a:r>
              <a:rPr kumimoji="1" lang="en-US" altLang="zh-CN" dirty="0">
                <a:latin typeface="Times New Roman" pitchFamily="18" charset="0"/>
              </a:rPr>
              <a:t>) |(</a:t>
            </a:r>
            <a:r>
              <a:rPr kumimoji="1" lang="en-US" altLang="zh-CN" i="1" dirty="0" err="1">
                <a:latin typeface="Times New Roman" pitchFamily="18" charset="0"/>
              </a:rPr>
              <a:t>a</a:t>
            </a:r>
            <a:r>
              <a:rPr kumimoji="1" lang="en-US" altLang="zh-CN" dirty="0" err="1">
                <a:latin typeface="Times New Roman" pitchFamily="18" charset="0"/>
              </a:rPr>
              <a:t>,</a:t>
            </a:r>
            <a:r>
              <a:rPr kumimoji="1" lang="en-US" altLang="zh-CN" i="1" dirty="0" err="1">
                <a:latin typeface="Times New Roman" pitchFamily="18" charset="0"/>
              </a:rPr>
              <a:t>b</a:t>
            </a:r>
            <a:r>
              <a:rPr kumimoji="1" lang="en-US" altLang="zh-CN" dirty="0">
                <a:latin typeface="Times New Roman" pitchFamily="18" charset="0"/>
              </a:rPr>
              <a:t>)∈R, </a:t>
            </a:r>
            <a:r>
              <a:rPr kumimoji="1" lang="en-US" altLang="zh-CN" i="1" dirty="0" err="1">
                <a:latin typeface="Times New Roman" pitchFamily="18" charset="0"/>
              </a:rPr>
              <a:t>a</a:t>
            </a:r>
            <a:r>
              <a:rPr kumimoji="1" lang="en-US" altLang="zh-CN" dirty="0" err="1">
                <a:latin typeface="Times New Roman" pitchFamily="18" charset="0"/>
              </a:rPr>
              <a:t>∈A</a:t>
            </a:r>
            <a:r>
              <a:rPr kumimoji="1" lang="en-US" altLang="zh-CN" dirty="0">
                <a:latin typeface="Times New Roman" pitchFamily="18" charset="0"/>
              </a:rPr>
              <a:t>, </a:t>
            </a:r>
            <a:r>
              <a:rPr kumimoji="1" lang="en-US" altLang="zh-CN" i="1" dirty="0" err="1">
                <a:latin typeface="Times New Roman" pitchFamily="18" charset="0"/>
              </a:rPr>
              <a:t>b</a:t>
            </a:r>
            <a:r>
              <a:rPr kumimoji="1" lang="en-US" altLang="zh-CN" dirty="0" err="1">
                <a:latin typeface="Times New Roman" pitchFamily="18" charset="0"/>
              </a:rPr>
              <a:t>∈B</a:t>
            </a:r>
            <a:r>
              <a:rPr kumimoji="1" lang="en-US" altLang="zh-CN" dirty="0">
                <a:latin typeface="Times New Roman" pitchFamily="18" charset="0"/>
              </a:rPr>
              <a:t>}</a:t>
            </a:r>
            <a:r>
              <a:rPr kumimoji="1" lang="zh-CN" altLang="en-US" dirty="0">
                <a:latin typeface="Times New Roman" pitchFamily="18" charset="0"/>
              </a:rPr>
              <a:t>，称为</a:t>
            </a:r>
            <a:r>
              <a:rPr kumimoji="1" lang="en-US" altLang="zh-CN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kumimoji="1" lang="zh-CN" altLang="en-US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的逆关系</a:t>
            </a:r>
            <a:endParaRPr kumimoji="1" lang="zh-CN" altLang="en-US" dirty="0">
              <a:latin typeface="Times New Roman" pitchFamily="18" charset="0"/>
            </a:endParaRPr>
          </a:p>
        </p:txBody>
      </p:sp>
      <p:sp>
        <p:nvSpPr>
          <p:cNvPr id="4" name="Text Box 1031">
            <a:extLst>
              <a:ext uri="{FF2B5EF4-FFF2-40B4-BE49-F238E27FC236}">
                <a16:creationId xmlns:a16="http://schemas.microsoft.com/office/drawing/2014/main" id="{CD1D0CE3-147C-4BA4-8D58-9FC274001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448" y="5715001"/>
            <a:ext cx="10241904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A={1,2,3,4}</a:t>
            </a: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上关系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R={(1,1),(1,2),(1,3),(1,4),(2,2)(2,4), (3,3),(4,4)}</a:t>
            </a: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sz="2600" i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600" i="0" baseline="300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-1 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？</a:t>
            </a:r>
            <a:endParaRPr lang="en-US" altLang="zh-CN" sz="2600" i="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EF21357-8A32-4FB8-8B6E-6F0865750B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3567" y="188640"/>
            <a:ext cx="10723033" cy="83820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3500" dirty="0">
                <a:ea typeface="黑体" panose="02010609060101010101" pitchFamily="49" charset="-122"/>
              </a:rPr>
              <a:t>Relations and their Properties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ED28F16-41AA-4AF1-8AE7-E88D69904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5480" y="1530623"/>
            <a:ext cx="8458200" cy="5138737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300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关系的表示</a:t>
            </a:r>
          </a:p>
          <a:p>
            <a:pPr lvl="1">
              <a:lnSpc>
                <a:spcPct val="115000"/>
              </a:lnSpc>
              <a:defRPr/>
            </a:pPr>
            <a:r>
              <a:rPr kumimoji="1" lang="zh-CN" altLang="en-US" dirty="0">
                <a:latin typeface="Times New Roman" pitchFamily="18" charset="0"/>
              </a:rPr>
              <a:t>穷举法</a:t>
            </a:r>
          </a:p>
          <a:p>
            <a:pPr lvl="1">
              <a:lnSpc>
                <a:spcPct val="115000"/>
              </a:lnSpc>
              <a:defRPr/>
            </a:pPr>
            <a:r>
              <a:rPr kumimoji="1" lang="zh-CN" altLang="en-US" dirty="0">
                <a:latin typeface="Times New Roman" pitchFamily="18" charset="0"/>
              </a:rPr>
              <a:t>表格法</a:t>
            </a:r>
          </a:p>
          <a:p>
            <a:pPr lvl="1">
              <a:lnSpc>
                <a:spcPct val="115000"/>
              </a:lnSpc>
              <a:defRPr/>
            </a:pPr>
            <a:r>
              <a:rPr kumimoji="1" lang="zh-CN" altLang="en-US" dirty="0">
                <a:latin typeface="Times New Roman" pitchFamily="18" charset="0"/>
              </a:rPr>
              <a:t>有向图法</a:t>
            </a:r>
          </a:p>
          <a:p>
            <a:pPr lvl="1">
              <a:lnSpc>
                <a:spcPct val="115000"/>
              </a:lnSpc>
              <a:defRPr/>
            </a:pPr>
            <a:r>
              <a:rPr kumimoji="1" lang="zh-CN" altLang="en-US" dirty="0">
                <a:latin typeface="Times New Roman" pitchFamily="18" charset="0"/>
              </a:rPr>
              <a:t> </a:t>
            </a:r>
            <a:r>
              <a:rPr kumimoji="1" lang="en-US" altLang="zh-CN" dirty="0">
                <a:latin typeface="Times New Roman" pitchFamily="18" charset="0"/>
              </a:rPr>
              <a:t>0-1</a:t>
            </a:r>
            <a:r>
              <a:rPr kumimoji="1" lang="zh-CN" altLang="en-US" dirty="0">
                <a:latin typeface="Times New Roman" pitchFamily="18" charset="0"/>
              </a:rPr>
              <a:t>矩阵方法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416360A-BE09-4B81-882E-75100D986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158" y="199398"/>
            <a:ext cx="10723033" cy="83820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3500" dirty="0">
                <a:ea typeface="黑体" panose="02010609060101010101" pitchFamily="49" charset="-122"/>
              </a:rPr>
              <a:t>Relations and their Properties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7E74C44-0343-458E-B5A9-7CFD4CDC18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416" y="1484784"/>
            <a:ext cx="8458200" cy="5138737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300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关系的表示</a:t>
            </a:r>
          </a:p>
          <a:p>
            <a:pPr lvl="1">
              <a:lnSpc>
                <a:spcPct val="115000"/>
              </a:lnSpc>
              <a:defRPr/>
            </a:pPr>
            <a:r>
              <a:rPr kumimoji="1" lang="zh-CN" altLang="en-US" dirty="0">
                <a:latin typeface="Times New Roman" pitchFamily="18" charset="0"/>
              </a:rPr>
              <a:t>穷举法：列举关系的所有有序对</a:t>
            </a:r>
          </a:p>
          <a:p>
            <a:pPr lvl="1">
              <a:lnSpc>
                <a:spcPct val="115000"/>
              </a:lnSpc>
              <a:defRPr/>
            </a:pPr>
            <a:endParaRPr kumimoji="1" lang="zh-CN" altLang="en-US" dirty="0">
              <a:latin typeface="Times New Roman" pitchFamily="18" charset="0"/>
            </a:endParaRPr>
          </a:p>
          <a:p>
            <a:pPr lvl="1">
              <a:lnSpc>
                <a:spcPct val="115000"/>
              </a:lnSpc>
              <a:defRPr/>
            </a:pPr>
            <a:endParaRPr kumimoji="1" lang="zh-CN" altLang="en-US" dirty="0">
              <a:latin typeface="Times New Roman" pitchFamily="18" charset="0"/>
            </a:endParaRPr>
          </a:p>
          <a:p>
            <a:pPr lvl="1">
              <a:lnSpc>
                <a:spcPct val="115000"/>
              </a:lnSpc>
              <a:defRPr/>
            </a:pPr>
            <a:endParaRPr kumimoji="1" lang="zh-CN" altLang="en-US" dirty="0">
              <a:latin typeface="Times New Roman" pitchFamily="18" charset="0"/>
            </a:endParaRPr>
          </a:p>
          <a:p>
            <a:pPr lvl="1">
              <a:lnSpc>
                <a:spcPct val="115000"/>
              </a:lnSpc>
              <a:defRPr/>
            </a:pPr>
            <a:endParaRPr kumimoji="1" lang="zh-CN" altLang="en-US" dirty="0">
              <a:latin typeface="Times New Roman" pitchFamily="18" charset="0"/>
            </a:endParaRP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2B5EB067-99ED-4237-9DE3-17F3DF121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504" y="2895601"/>
            <a:ext cx="9840830" cy="3055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i="0" dirty="0">
                <a:latin typeface="+mn-lt"/>
                <a:ea typeface="楷体_GB2312" panose="02010609030101010101" pitchFamily="49" charset="-122"/>
              </a:rPr>
              <a:t>例：</a:t>
            </a:r>
            <a:r>
              <a:rPr lang="en-US" altLang="zh-CN" i="0" dirty="0">
                <a:latin typeface="+mn-lt"/>
                <a:ea typeface="楷体_GB2312" panose="02010609030101010101" pitchFamily="49" charset="-122"/>
              </a:rPr>
              <a:t>A={</a:t>
            </a:r>
            <a:r>
              <a:rPr lang="zh-CN" altLang="en-US" i="0" dirty="0">
                <a:latin typeface="+mn-lt"/>
                <a:ea typeface="楷体_GB2312" panose="02010609030101010101" pitchFamily="49" charset="-122"/>
              </a:rPr>
              <a:t>张三，李四，王五，赵六</a:t>
            </a:r>
            <a:r>
              <a:rPr lang="en-US" altLang="zh-CN" i="0" dirty="0">
                <a:latin typeface="+mn-lt"/>
                <a:ea typeface="楷体_GB2312" panose="02010609030101010101" pitchFamily="49" charset="-122"/>
              </a:rPr>
              <a:t>}</a:t>
            </a:r>
            <a:r>
              <a:rPr lang="zh-CN" altLang="en-US" i="0" dirty="0">
                <a:latin typeface="+mn-lt"/>
                <a:ea typeface="楷体_GB2312" panose="02010609030101010101" pitchFamily="49" charset="-122"/>
              </a:rPr>
              <a:t>，</a:t>
            </a:r>
            <a:endParaRPr lang="en-US" altLang="zh-CN" i="0" dirty="0">
              <a:latin typeface="+mn-lt"/>
              <a:ea typeface="楷体_GB2312" panose="0201060903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i="0" dirty="0">
                <a:latin typeface="+mn-lt"/>
                <a:ea typeface="楷体_GB2312" panose="02010609030101010101" pitchFamily="49" charset="-122"/>
              </a:rPr>
              <a:t>        B={100</a:t>
            </a:r>
            <a:r>
              <a:rPr lang="zh-CN" altLang="en-US" i="0" dirty="0">
                <a:latin typeface="+mn-lt"/>
                <a:ea typeface="楷体_GB2312" panose="02010609030101010101" pitchFamily="49" charset="-122"/>
              </a:rPr>
              <a:t>米，跳高，铅球，足球，跨栏</a:t>
            </a:r>
            <a:r>
              <a:rPr lang="en-US" altLang="zh-CN" i="0" dirty="0">
                <a:latin typeface="+mn-lt"/>
                <a:ea typeface="楷体_GB2312" panose="02010609030101010101" pitchFamily="49" charset="-122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i="0" dirty="0">
                <a:latin typeface="+mn-lt"/>
                <a:ea typeface="楷体_GB2312" panose="02010609030101010101" pitchFamily="49" charset="-122"/>
              </a:rPr>
              <a:t>        R</a:t>
            </a:r>
            <a:r>
              <a:rPr lang="zh-CN" altLang="en-US" i="0" dirty="0">
                <a:latin typeface="+mn-lt"/>
                <a:ea typeface="楷体_GB2312" panose="02010609030101010101" pitchFamily="49" charset="-122"/>
              </a:rPr>
              <a:t>是从集合</a:t>
            </a:r>
            <a:r>
              <a:rPr lang="en-US" altLang="zh-CN" i="0" dirty="0">
                <a:latin typeface="+mn-lt"/>
                <a:ea typeface="楷体_GB2312" panose="02010609030101010101" pitchFamily="49" charset="-122"/>
              </a:rPr>
              <a:t>A</a:t>
            </a:r>
            <a:r>
              <a:rPr lang="zh-CN" altLang="en-US" i="0" dirty="0">
                <a:latin typeface="+mn-lt"/>
                <a:ea typeface="楷体_GB2312" panose="02010609030101010101" pitchFamily="49" charset="-122"/>
              </a:rPr>
              <a:t>到</a:t>
            </a:r>
            <a:r>
              <a:rPr lang="en-US" altLang="zh-CN" i="0" dirty="0">
                <a:latin typeface="+mn-lt"/>
                <a:ea typeface="楷体_GB2312" panose="02010609030101010101" pitchFamily="49" charset="-122"/>
              </a:rPr>
              <a:t>B</a:t>
            </a:r>
            <a:r>
              <a:rPr lang="zh-CN" altLang="en-US" i="0" dirty="0">
                <a:latin typeface="+mn-lt"/>
                <a:ea typeface="楷体_GB2312" panose="02010609030101010101" pitchFamily="49" charset="-122"/>
              </a:rPr>
              <a:t>的一个关系。</a:t>
            </a:r>
            <a:endParaRPr lang="en-US" altLang="zh-CN" i="0" dirty="0">
              <a:latin typeface="+mn-lt"/>
              <a:ea typeface="楷体_GB2312" panose="02010609030101010101" pitchFamily="49" charset="-122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i="0" dirty="0">
                <a:latin typeface="+mn-lt"/>
                <a:ea typeface="楷体_GB2312" panose="02010609030101010101" pitchFamily="49" charset="-122"/>
              </a:rPr>
              <a:t>穷举法表示的运动会报名表</a:t>
            </a:r>
            <a:r>
              <a:rPr lang="en-US" altLang="zh-CN" i="0" dirty="0">
                <a:latin typeface="+mn-lt"/>
                <a:ea typeface="楷体_GB2312" panose="02010609030101010101" pitchFamily="49" charset="-122"/>
              </a:rPr>
              <a:t>R</a:t>
            </a:r>
            <a:r>
              <a:rPr lang="zh-CN" altLang="en-US" i="0" dirty="0">
                <a:latin typeface="+mn-lt"/>
                <a:ea typeface="楷体_GB2312" panose="02010609030101010101" pitchFamily="49" charset="-122"/>
              </a:rPr>
              <a:t>：</a:t>
            </a:r>
            <a:endParaRPr lang="en-US" altLang="zh-CN" i="0" dirty="0">
              <a:latin typeface="+mn-lt"/>
              <a:ea typeface="楷体_GB2312" panose="02010609030101010101" pitchFamily="49" charset="-122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en-US" altLang="zh-CN" i="0" dirty="0">
                <a:latin typeface="+mn-lt"/>
                <a:ea typeface="楷体_GB2312" panose="02010609030101010101" pitchFamily="49" charset="-122"/>
              </a:rPr>
              <a:t>R={(</a:t>
            </a:r>
            <a:r>
              <a:rPr lang="zh-CN" altLang="en-US" i="0" dirty="0">
                <a:latin typeface="+mn-lt"/>
                <a:ea typeface="楷体_GB2312" panose="02010609030101010101" pitchFamily="49" charset="-122"/>
              </a:rPr>
              <a:t>张三</a:t>
            </a:r>
            <a:r>
              <a:rPr lang="en-US" altLang="zh-CN" i="0" dirty="0">
                <a:latin typeface="+mn-lt"/>
                <a:ea typeface="楷体_GB2312" panose="02010609030101010101" pitchFamily="49" charset="-122"/>
              </a:rPr>
              <a:t>,</a:t>
            </a:r>
            <a:r>
              <a:rPr lang="zh-CN" altLang="en-US" i="0" dirty="0">
                <a:latin typeface="+mn-lt"/>
                <a:ea typeface="楷体_GB2312" panose="02010609030101010101" pitchFamily="49" charset="-122"/>
              </a:rPr>
              <a:t>铅球</a:t>
            </a:r>
            <a:r>
              <a:rPr lang="en-US" altLang="zh-CN" i="0" dirty="0">
                <a:latin typeface="+mn-lt"/>
                <a:ea typeface="楷体_GB2312" panose="02010609030101010101" pitchFamily="49" charset="-122"/>
              </a:rPr>
              <a:t>)</a:t>
            </a:r>
            <a:r>
              <a:rPr lang="zh-CN" altLang="en-US" i="0" dirty="0">
                <a:latin typeface="+mn-lt"/>
                <a:ea typeface="楷体_GB2312" panose="02010609030101010101" pitchFamily="49" charset="-122"/>
              </a:rPr>
              <a:t>，</a:t>
            </a:r>
            <a:r>
              <a:rPr lang="en-US" altLang="zh-CN" i="0" dirty="0">
                <a:latin typeface="+mn-lt"/>
                <a:ea typeface="楷体_GB2312" panose="02010609030101010101" pitchFamily="49" charset="-122"/>
              </a:rPr>
              <a:t>(</a:t>
            </a:r>
            <a:r>
              <a:rPr lang="zh-CN" altLang="en-US" i="0" dirty="0">
                <a:latin typeface="+mn-lt"/>
                <a:ea typeface="楷体_GB2312" panose="02010609030101010101" pitchFamily="49" charset="-122"/>
              </a:rPr>
              <a:t>张三</a:t>
            </a:r>
            <a:r>
              <a:rPr lang="en-US" altLang="zh-CN" i="0" dirty="0">
                <a:latin typeface="+mn-lt"/>
                <a:ea typeface="楷体_GB2312" panose="02010609030101010101" pitchFamily="49" charset="-122"/>
              </a:rPr>
              <a:t>,</a:t>
            </a:r>
            <a:r>
              <a:rPr lang="zh-CN" altLang="en-US" i="0" dirty="0">
                <a:latin typeface="+mn-lt"/>
                <a:ea typeface="楷体_GB2312" panose="02010609030101010101" pitchFamily="49" charset="-122"/>
              </a:rPr>
              <a:t>足球</a:t>
            </a:r>
            <a:r>
              <a:rPr lang="en-US" altLang="zh-CN" i="0" dirty="0">
                <a:latin typeface="+mn-lt"/>
                <a:ea typeface="楷体_GB2312" panose="02010609030101010101" pitchFamily="49" charset="-122"/>
              </a:rPr>
              <a:t>)</a:t>
            </a:r>
            <a:r>
              <a:rPr lang="zh-CN" altLang="en-US" i="0" dirty="0">
                <a:latin typeface="+mn-lt"/>
                <a:ea typeface="楷体_GB2312" panose="02010609030101010101" pitchFamily="49" charset="-122"/>
              </a:rPr>
              <a:t>，</a:t>
            </a:r>
            <a:r>
              <a:rPr lang="en-US" altLang="zh-CN" i="0" dirty="0">
                <a:latin typeface="+mn-lt"/>
                <a:ea typeface="楷体_GB2312" panose="02010609030101010101" pitchFamily="49" charset="-122"/>
              </a:rPr>
              <a:t>(</a:t>
            </a:r>
            <a:r>
              <a:rPr lang="zh-CN" altLang="en-US" i="0" dirty="0">
                <a:latin typeface="+mn-lt"/>
                <a:ea typeface="楷体_GB2312" panose="02010609030101010101" pitchFamily="49" charset="-122"/>
              </a:rPr>
              <a:t>李四</a:t>
            </a:r>
            <a:r>
              <a:rPr lang="en-US" altLang="zh-CN" i="0" dirty="0">
                <a:latin typeface="+mn-lt"/>
                <a:ea typeface="楷体_GB2312" panose="02010609030101010101" pitchFamily="49" charset="-122"/>
              </a:rPr>
              <a:t>,100</a:t>
            </a:r>
            <a:r>
              <a:rPr lang="zh-CN" altLang="en-US" i="0" dirty="0">
                <a:latin typeface="+mn-lt"/>
                <a:ea typeface="楷体_GB2312" panose="02010609030101010101" pitchFamily="49" charset="-122"/>
              </a:rPr>
              <a:t>米</a:t>
            </a:r>
            <a:r>
              <a:rPr lang="en-US" altLang="zh-CN" i="0" dirty="0">
                <a:latin typeface="+mn-lt"/>
                <a:ea typeface="楷体_GB2312" panose="02010609030101010101" pitchFamily="49" charset="-122"/>
              </a:rPr>
              <a:t>)</a:t>
            </a:r>
            <a:r>
              <a:rPr lang="zh-CN" altLang="en-US" i="0" dirty="0">
                <a:latin typeface="+mn-lt"/>
                <a:ea typeface="楷体_GB2312" panose="02010609030101010101" pitchFamily="49" charset="-122"/>
              </a:rPr>
              <a:t>，</a:t>
            </a:r>
            <a:r>
              <a:rPr lang="en-US" altLang="zh-CN" i="0" dirty="0">
                <a:latin typeface="+mn-lt"/>
                <a:ea typeface="楷体_GB2312" panose="02010609030101010101" pitchFamily="49" charset="-122"/>
              </a:rPr>
              <a:t>(</a:t>
            </a:r>
            <a:r>
              <a:rPr lang="zh-CN" altLang="en-US" i="0" dirty="0">
                <a:latin typeface="+mn-lt"/>
                <a:ea typeface="楷体_GB2312" panose="02010609030101010101" pitchFamily="49" charset="-122"/>
              </a:rPr>
              <a:t>李四</a:t>
            </a:r>
            <a:r>
              <a:rPr lang="en-US" altLang="zh-CN" i="0" dirty="0">
                <a:latin typeface="+mn-lt"/>
                <a:ea typeface="楷体_GB2312" panose="02010609030101010101" pitchFamily="49" charset="-122"/>
              </a:rPr>
              <a:t>,</a:t>
            </a:r>
            <a:r>
              <a:rPr lang="zh-CN" altLang="en-US" i="0" dirty="0">
                <a:latin typeface="+mn-lt"/>
                <a:ea typeface="楷体_GB2312" panose="02010609030101010101" pitchFamily="49" charset="-122"/>
              </a:rPr>
              <a:t>跳高</a:t>
            </a:r>
            <a:r>
              <a:rPr lang="en-US" altLang="zh-CN" i="0" dirty="0">
                <a:latin typeface="+mn-lt"/>
                <a:ea typeface="楷体_GB2312" panose="02010609030101010101" pitchFamily="49" charset="-122"/>
              </a:rPr>
              <a:t>)</a:t>
            </a:r>
            <a:r>
              <a:rPr lang="zh-CN" altLang="en-US" i="0" dirty="0">
                <a:latin typeface="+mn-lt"/>
                <a:ea typeface="楷体_GB2312" panose="02010609030101010101" pitchFamily="49" charset="-122"/>
              </a:rPr>
              <a:t>，</a:t>
            </a:r>
            <a:r>
              <a:rPr lang="en-US" altLang="zh-CN" i="0" dirty="0">
                <a:latin typeface="+mn-lt"/>
                <a:ea typeface="楷体_GB2312" panose="02010609030101010101" pitchFamily="49" charset="-122"/>
              </a:rPr>
              <a:t>(</a:t>
            </a:r>
            <a:r>
              <a:rPr lang="zh-CN" altLang="en-US" i="0" dirty="0">
                <a:latin typeface="+mn-lt"/>
                <a:ea typeface="楷体_GB2312" panose="02010609030101010101" pitchFamily="49" charset="-122"/>
              </a:rPr>
              <a:t>王五</a:t>
            </a:r>
            <a:r>
              <a:rPr lang="en-US" altLang="zh-CN" i="0" dirty="0">
                <a:latin typeface="+mn-lt"/>
                <a:ea typeface="楷体_GB2312" panose="02010609030101010101" pitchFamily="49" charset="-122"/>
              </a:rPr>
              <a:t>,</a:t>
            </a:r>
            <a:r>
              <a:rPr lang="zh-CN" altLang="en-US" i="0" dirty="0">
                <a:latin typeface="+mn-lt"/>
                <a:ea typeface="楷体_GB2312" panose="02010609030101010101" pitchFamily="49" charset="-122"/>
              </a:rPr>
              <a:t>跨栏</a:t>
            </a:r>
            <a:r>
              <a:rPr lang="en-US" altLang="zh-CN" i="0" dirty="0">
                <a:latin typeface="+mn-lt"/>
                <a:ea typeface="楷体_GB2312" panose="02010609030101010101" pitchFamily="49" charset="-122"/>
              </a:rPr>
              <a:t>)</a:t>
            </a:r>
            <a:r>
              <a:rPr lang="zh-CN" altLang="en-US" i="0" dirty="0">
                <a:latin typeface="+mn-lt"/>
                <a:ea typeface="楷体_GB2312" panose="02010609030101010101" pitchFamily="49" charset="-122"/>
              </a:rPr>
              <a:t>，</a:t>
            </a:r>
            <a:r>
              <a:rPr lang="en-US" altLang="zh-CN" i="0" dirty="0">
                <a:latin typeface="+mn-lt"/>
                <a:ea typeface="楷体_GB2312" panose="02010609030101010101" pitchFamily="49" charset="-122"/>
              </a:rPr>
              <a:t>(</a:t>
            </a:r>
            <a:r>
              <a:rPr lang="zh-CN" altLang="en-US" i="0" dirty="0">
                <a:latin typeface="+mn-lt"/>
                <a:ea typeface="楷体_GB2312" panose="02010609030101010101" pitchFamily="49" charset="-122"/>
              </a:rPr>
              <a:t>赵六</a:t>
            </a:r>
            <a:r>
              <a:rPr lang="en-US" altLang="zh-CN" i="0" dirty="0">
                <a:latin typeface="+mn-lt"/>
                <a:ea typeface="楷体_GB2312" panose="02010609030101010101" pitchFamily="49" charset="-122"/>
              </a:rPr>
              <a:t>,100</a:t>
            </a:r>
            <a:r>
              <a:rPr lang="zh-CN" altLang="en-US" i="0" dirty="0">
                <a:latin typeface="+mn-lt"/>
                <a:ea typeface="楷体_GB2312" panose="02010609030101010101" pitchFamily="49" charset="-122"/>
              </a:rPr>
              <a:t>米</a:t>
            </a:r>
            <a:r>
              <a:rPr lang="en-US" altLang="zh-CN" i="0" dirty="0">
                <a:latin typeface="+mn-lt"/>
                <a:ea typeface="楷体_GB2312" panose="02010609030101010101" pitchFamily="49" charset="-122"/>
              </a:rPr>
              <a:t>)}</a:t>
            </a:r>
            <a:endParaRPr lang="zh-CN" altLang="en-US" i="0" dirty="0">
              <a:latin typeface="+mn-lt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2D2EB61-D91E-4E4F-8E04-6EF39B12A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8120" y="-27384"/>
            <a:ext cx="10058400" cy="129540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3500" dirty="0">
                <a:ea typeface="黑体" panose="02010609060101010101" pitchFamily="49" charset="-122"/>
              </a:rPr>
              <a:t>Relations and their Properties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666EEF6-C1E7-4D77-8327-7185473D57B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00666" y="1484784"/>
            <a:ext cx="8686800" cy="5138737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300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关系的表示</a:t>
            </a:r>
          </a:p>
          <a:p>
            <a:pPr lvl="1">
              <a:lnSpc>
                <a:spcPct val="115000"/>
              </a:lnSpc>
              <a:defRPr/>
            </a:pPr>
            <a:r>
              <a:rPr kumimoji="1" lang="zh-CN" altLang="en-US" dirty="0">
                <a:latin typeface="Times New Roman" pitchFamily="18" charset="0"/>
              </a:rPr>
              <a:t>表格法（用表格表示一目了然）</a:t>
            </a:r>
          </a:p>
        </p:txBody>
      </p:sp>
      <p:graphicFrame>
        <p:nvGraphicFramePr>
          <p:cNvPr id="27653" name="Object 2">
            <a:extLst>
              <a:ext uri="{FF2B5EF4-FFF2-40B4-BE49-F238E27FC236}">
                <a16:creationId xmlns:a16="http://schemas.microsoft.com/office/drawing/2014/main" id="{41D5E272-7039-4553-B2E2-62CE9412F50D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46984440"/>
              </p:ext>
            </p:extLst>
          </p:nvPr>
        </p:nvGraphicFramePr>
        <p:xfrm>
          <a:off x="1733916" y="2942034"/>
          <a:ext cx="9177119" cy="2271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图片" r:id="rId4" imgW="4686300" imgH="1085088" progId="Word.Picture.8">
                  <p:embed/>
                </p:oleObj>
              </mc:Choice>
              <mc:Fallback>
                <p:oleObj name="图片" r:id="rId4" imgW="4686300" imgH="1085088" progId="Word.Picture.8">
                  <p:embed/>
                  <p:pic>
                    <p:nvPicPr>
                      <p:cNvPr id="27653" name="Object 2">
                        <a:extLst>
                          <a:ext uri="{FF2B5EF4-FFF2-40B4-BE49-F238E27FC236}">
                            <a16:creationId xmlns:a16="http://schemas.microsoft.com/office/drawing/2014/main" id="{41D5E272-7039-4553-B2E2-62CE9412F5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6863" b="11111"/>
                      <a:stretch>
                        <a:fillRect/>
                      </a:stretch>
                    </p:blipFill>
                    <p:spPr bwMode="auto">
                      <a:xfrm>
                        <a:off x="1733916" y="2942034"/>
                        <a:ext cx="9177119" cy="2271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12B2403-A340-4117-88E1-AADA5D412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8120" y="-27384"/>
            <a:ext cx="10058400" cy="129540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3500" dirty="0">
                <a:ea typeface="黑体" panose="02010609060101010101" pitchFamily="49" charset="-122"/>
              </a:rPr>
              <a:t>Relations and their Properties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B0FB1BE-8DAF-4FAC-BCD1-CD1061B45F9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9416" y="1484784"/>
            <a:ext cx="10657184" cy="4910137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300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关系的表示</a:t>
            </a:r>
          </a:p>
          <a:p>
            <a:pPr lvl="1">
              <a:lnSpc>
                <a:spcPct val="115000"/>
              </a:lnSpc>
              <a:defRPr/>
            </a:pPr>
            <a:r>
              <a:rPr kumimoji="1" lang="zh-CN" altLang="en-US" dirty="0">
                <a:latin typeface="Times New Roman" pitchFamily="18" charset="0"/>
              </a:rPr>
              <a:t>有向图法（更形象，易于理解）</a:t>
            </a:r>
            <a:endParaRPr kumimoji="1" lang="en-US" altLang="zh-CN" dirty="0">
              <a:latin typeface="Times New Roman" pitchFamily="18" charset="0"/>
            </a:endParaRPr>
          </a:p>
          <a:p>
            <a:pPr lvl="2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定义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  </a:t>
            </a:r>
            <a:r>
              <a:rPr lang="zh-CN" altLang="en-US" sz="2800" dirty="0">
                <a:latin typeface="Times New Roman" pitchFamily="18" charset="0"/>
              </a:rPr>
              <a:t>一个有向图由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顶点（或结点）集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V</a:t>
            </a:r>
            <a:r>
              <a:rPr lang="zh-CN" altLang="en-US" sz="2800" dirty="0">
                <a:latin typeface="Times New Roman" pitchFamily="18" charset="0"/>
              </a:rPr>
              <a:t>和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边（或弧）集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lang="zh-CN" altLang="en-US" sz="2800" dirty="0">
                <a:latin typeface="Times New Roman" pitchFamily="18" charset="0"/>
              </a:rPr>
              <a:t>组成，其中边集是</a:t>
            </a:r>
            <a:r>
              <a:rPr lang="en-US" altLang="zh-CN" sz="2800" dirty="0">
                <a:latin typeface="Times New Roman" pitchFamily="18" charset="0"/>
              </a:rPr>
              <a:t>V</a:t>
            </a:r>
            <a:r>
              <a:rPr lang="zh-CN" altLang="en-US" sz="2800" dirty="0">
                <a:latin typeface="Times New Roman" pitchFamily="18" charset="0"/>
              </a:rPr>
              <a:t>中元素的有序对的集合。顶点</a:t>
            </a:r>
            <a:r>
              <a:rPr lang="en-US" altLang="zh-CN" sz="2800" i="1" dirty="0">
                <a:latin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</a:rPr>
              <a:t>叫做边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 err="1">
                <a:latin typeface="Times New Roman" pitchFamily="18" charset="0"/>
              </a:rPr>
              <a:t>a</a:t>
            </a:r>
            <a:r>
              <a:rPr lang="en-US" altLang="zh-CN" sz="2800" dirty="0" err="1">
                <a:latin typeface="Times New Roman" pitchFamily="18" charset="0"/>
              </a:rPr>
              <a:t>,</a:t>
            </a:r>
            <a:r>
              <a:rPr lang="en-US" altLang="zh-CN" sz="2800" i="1" dirty="0" err="1">
                <a:latin typeface="Times New Roman" pitchFamily="18" charset="0"/>
              </a:rPr>
              <a:t>b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</a:rPr>
              <a:t>的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始点</a:t>
            </a:r>
            <a:r>
              <a:rPr lang="zh-CN" altLang="en-US" sz="2800" dirty="0">
                <a:latin typeface="Times New Roman" pitchFamily="18" charset="0"/>
              </a:rPr>
              <a:t>，顶点</a:t>
            </a:r>
            <a:r>
              <a:rPr lang="en-US" altLang="zh-CN" sz="2800" i="1" dirty="0">
                <a:latin typeface="Times New Roman" pitchFamily="18" charset="0"/>
              </a:rPr>
              <a:t>b</a:t>
            </a:r>
            <a:r>
              <a:rPr lang="zh-CN" altLang="en-US" sz="2800" dirty="0">
                <a:latin typeface="Times New Roman" pitchFamily="18" charset="0"/>
              </a:rPr>
              <a:t>叫做这条边的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终点</a:t>
            </a:r>
            <a:r>
              <a:rPr lang="zh-CN" altLang="en-US" sz="2800" dirty="0">
                <a:latin typeface="Times New Roman" pitchFamily="18" charset="0"/>
              </a:rPr>
              <a:t>。</a:t>
            </a:r>
          </a:p>
          <a:p>
            <a:pPr lvl="2">
              <a:lnSpc>
                <a:spcPct val="120000"/>
              </a:lnSpc>
              <a:defRPr/>
            </a:pPr>
            <a:r>
              <a:rPr lang="zh-CN" altLang="en-US" sz="2800" spc="-100" dirty="0">
                <a:latin typeface="楷体_GB2312" pitchFamily="49" charset="-122"/>
                <a:ea typeface="楷体_GB2312" pitchFamily="49" charset="-122"/>
              </a:rPr>
              <a:t>把集合每个元素表示成一个顶点，每个有序对表示成一条连接两个顶点的边，边上的箭头标明边的方向，关系转换成有向图</a:t>
            </a:r>
            <a:endParaRPr lang="en-US" altLang="zh-CN" sz="2800" spc="-1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15000"/>
              </a:lnSpc>
              <a:defRPr/>
            </a:pPr>
            <a:endParaRPr kumimoji="1" lang="zh-CN" altLang="en-US" dirty="0">
              <a:latin typeface="Times New Roman" pitchFamily="18" charset="0"/>
            </a:endParaRPr>
          </a:p>
          <a:p>
            <a:pPr lvl="1">
              <a:lnSpc>
                <a:spcPct val="115000"/>
              </a:lnSpc>
              <a:defRPr/>
            </a:pPr>
            <a:endParaRPr kumimoji="1" lang="zh-CN" altLang="en-US" dirty="0">
              <a:latin typeface="Times New Roman" pitchFamily="18" charset="0"/>
            </a:endParaRPr>
          </a:p>
          <a:p>
            <a:pPr lvl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EE18147-82E8-47FD-844D-659A0C7883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8120" y="-27384"/>
            <a:ext cx="10058400" cy="129540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3500" dirty="0">
                <a:ea typeface="黑体" panose="02010609060101010101" pitchFamily="49" charset="-122"/>
              </a:rPr>
              <a:t>Relations and their Properties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8A8E9A1-986B-4E9A-84D8-6EF232EC980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489078"/>
            <a:ext cx="8686800" cy="1178488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300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关系的表示</a:t>
            </a:r>
          </a:p>
          <a:p>
            <a:pPr lvl="1">
              <a:lnSpc>
                <a:spcPct val="115000"/>
              </a:lnSpc>
              <a:defRPr/>
            </a:pPr>
            <a:r>
              <a:rPr kumimoji="1" lang="zh-CN" altLang="en-US" dirty="0">
                <a:latin typeface="Times New Roman" pitchFamily="18" charset="0"/>
              </a:rPr>
              <a:t>有向图法（更形象，易于理解）</a:t>
            </a:r>
          </a:p>
          <a:p>
            <a:pPr lvl="1">
              <a:lnSpc>
                <a:spcPct val="115000"/>
              </a:lnSpc>
              <a:defRPr/>
            </a:pPr>
            <a:endParaRPr kumimoji="1" lang="zh-CN" altLang="en-US" dirty="0">
              <a:latin typeface="Times New Roman" pitchFamily="18" charset="0"/>
            </a:endParaRPr>
          </a:p>
          <a:p>
            <a:pPr lvl="1">
              <a:lnSpc>
                <a:spcPct val="115000"/>
              </a:lnSpc>
              <a:defRPr/>
            </a:pPr>
            <a:endParaRPr kumimoji="1" lang="zh-CN" altLang="en-US" dirty="0">
              <a:latin typeface="Times New Roman" pitchFamily="18" charset="0"/>
            </a:endParaRPr>
          </a:p>
          <a:p>
            <a:pPr lvl="1">
              <a:lnSpc>
                <a:spcPct val="115000"/>
              </a:lnSpc>
              <a:defRPr/>
            </a:pPr>
            <a:endParaRPr kumimoji="1" lang="zh-CN" altLang="en-US" dirty="0">
              <a:latin typeface="Times New Roman" pitchFamily="18" charset="0"/>
            </a:endParaRPr>
          </a:p>
          <a:p>
            <a:pPr lvl="1">
              <a:lnSpc>
                <a:spcPct val="115000"/>
              </a:lnSpc>
              <a:defRPr/>
            </a:pPr>
            <a:endParaRPr kumimoji="1" lang="zh-CN" altLang="en-US" dirty="0">
              <a:latin typeface="Times New Roman" pitchFamily="18" charset="0"/>
            </a:endParaRPr>
          </a:p>
          <a:p>
            <a:pPr lvl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dirty="0">
                <a:latin typeface="Times New Roman" pitchFamily="18" charset="0"/>
              </a:rPr>
              <a:t>  </a:t>
            </a:r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8A1E1E71-B781-4A3E-9482-0974AEE20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504" y="2726680"/>
            <a:ext cx="9577064" cy="1491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600" i="0" spc="-100" dirty="0">
                <a:ea typeface="楷体_GB2312" pitchFamily="49" charset="-122"/>
              </a:rPr>
              <a:t>绘制运动会报名表</a:t>
            </a:r>
            <a:r>
              <a:rPr lang="en-US" altLang="zh-CN" sz="2600" i="0" spc="-100" dirty="0">
                <a:ea typeface="楷体_GB2312" pitchFamily="49" charset="-122"/>
              </a:rPr>
              <a:t>R={(</a:t>
            </a:r>
            <a:r>
              <a:rPr lang="zh-CN" altLang="en-US" sz="2600" i="0" spc="-100" dirty="0">
                <a:ea typeface="楷体_GB2312" pitchFamily="49" charset="-122"/>
              </a:rPr>
              <a:t>张三</a:t>
            </a:r>
            <a:r>
              <a:rPr lang="en-US" altLang="zh-CN" sz="2600" i="0" spc="-100" dirty="0">
                <a:ea typeface="楷体_GB2312" pitchFamily="49" charset="-122"/>
              </a:rPr>
              <a:t>,</a:t>
            </a:r>
            <a:r>
              <a:rPr lang="zh-CN" altLang="en-US" sz="2600" i="0" spc="-100" dirty="0">
                <a:ea typeface="楷体_GB2312" pitchFamily="49" charset="-122"/>
              </a:rPr>
              <a:t>铅球</a:t>
            </a:r>
            <a:r>
              <a:rPr lang="en-US" altLang="zh-CN" sz="2600" i="0" spc="-100" dirty="0">
                <a:ea typeface="楷体_GB2312" pitchFamily="49" charset="-122"/>
              </a:rPr>
              <a:t>),(</a:t>
            </a:r>
            <a:r>
              <a:rPr lang="zh-CN" altLang="en-US" sz="2600" i="0" spc="-100" dirty="0">
                <a:ea typeface="楷体_GB2312" pitchFamily="49" charset="-122"/>
              </a:rPr>
              <a:t>张三</a:t>
            </a:r>
            <a:r>
              <a:rPr lang="en-US" altLang="zh-CN" sz="2600" i="0" spc="-100" dirty="0">
                <a:ea typeface="楷体_GB2312" pitchFamily="49" charset="-122"/>
              </a:rPr>
              <a:t>,</a:t>
            </a:r>
            <a:r>
              <a:rPr lang="zh-CN" altLang="en-US" sz="2600" i="0" spc="-100" dirty="0">
                <a:ea typeface="楷体_GB2312" pitchFamily="49" charset="-122"/>
              </a:rPr>
              <a:t>足球</a:t>
            </a:r>
            <a:r>
              <a:rPr lang="en-US" altLang="zh-CN" sz="2600" i="0" spc="-100" dirty="0">
                <a:ea typeface="楷体_GB2312" pitchFamily="49" charset="-122"/>
              </a:rPr>
              <a:t>),(</a:t>
            </a:r>
            <a:r>
              <a:rPr lang="zh-CN" altLang="en-US" sz="2600" i="0" spc="-100" dirty="0">
                <a:ea typeface="楷体_GB2312" pitchFamily="49" charset="-122"/>
              </a:rPr>
              <a:t>李四</a:t>
            </a:r>
            <a:r>
              <a:rPr lang="en-US" altLang="zh-CN" sz="2600" i="0" spc="-100" dirty="0">
                <a:ea typeface="楷体_GB2312" pitchFamily="49" charset="-122"/>
              </a:rPr>
              <a:t>,100</a:t>
            </a:r>
            <a:r>
              <a:rPr lang="zh-CN" altLang="en-US" sz="2600" i="0" spc="-100" dirty="0">
                <a:ea typeface="楷体_GB2312" pitchFamily="49" charset="-122"/>
              </a:rPr>
              <a:t>米</a:t>
            </a:r>
            <a:r>
              <a:rPr lang="en-US" altLang="zh-CN" sz="2600" i="0" spc="-100" dirty="0">
                <a:ea typeface="楷体_GB2312" pitchFamily="49" charset="-122"/>
              </a:rPr>
              <a:t>), (</a:t>
            </a:r>
            <a:r>
              <a:rPr lang="zh-CN" altLang="en-US" sz="2600" i="0" spc="-100" dirty="0">
                <a:ea typeface="楷体_GB2312" pitchFamily="49" charset="-122"/>
              </a:rPr>
              <a:t>李四</a:t>
            </a:r>
            <a:r>
              <a:rPr lang="en-US" altLang="zh-CN" sz="2600" i="0" spc="-100" dirty="0">
                <a:ea typeface="楷体_GB2312" pitchFamily="49" charset="-122"/>
              </a:rPr>
              <a:t>,</a:t>
            </a:r>
            <a:r>
              <a:rPr lang="zh-CN" altLang="en-US" sz="2600" i="0" spc="-100" dirty="0">
                <a:ea typeface="楷体_GB2312" pitchFamily="49" charset="-122"/>
              </a:rPr>
              <a:t>跳高</a:t>
            </a:r>
            <a:r>
              <a:rPr lang="en-US" altLang="zh-CN" sz="2600" i="0" spc="-100" dirty="0">
                <a:ea typeface="楷体_GB2312" pitchFamily="49" charset="-122"/>
              </a:rPr>
              <a:t>), (</a:t>
            </a:r>
            <a:r>
              <a:rPr lang="zh-CN" altLang="en-US" sz="2600" i="0" spc="-100" dirty="0">
                <a:ea typeface="楷体_GB2312" pitchFamily="49" charset="-122"/>
              </a:rPr>
              <a:t>王五</a:t>
            </a:r>
            <a:r>
              <a:rPr lang="en-US" altLang="zh-CN" sz="2600" i="0" spc="-100" dirty="0">
                <a:ea typeface="楷体_GB2312" pitchFamily="49" charset="-122"/>
              </a:rPr>
              <a:t>,</a:t>
            </a:r>
            <a:r>
              <a:rPr lang="zh-CN" altLang="en-US" sz="2600" i="0" spc="-100" dirty="0">
                <a:ea typeface="楷体_GB2312" pitchFamily="49" charset="-122"/>
              </a:rPr>
              <a:t>跨栏</a:t>
            </a:r>
            <a:r>
              <a:rPr lang="en-US" altLang="zh-CN" sz="2600" i="0" spc="-100" dirty="0">
                <a:ea typeface="楷体_GB2312" pitchFamily="49" charset="-122"/>
              </a:rPr>
              <a:t>), (</a:t>
            </a:r>
            <a:r>
              <a:rPr lang="zh-CN" altLang="en-US" sz="2600" i="0" spc="-100" dirty="0">
                <a:ea typeface="楷体_GB2312" pitchFamily="49" charset="-122"/>
              </a:rPr>
              <a:t>赵六</a:t>
            </a:r>
            <a:r>
              <a:rPr lang="en-US" altLang="zh-CN" sz="2600" i="0" spc="-100" dirty="0">
                <a:ea typeface="楷体_GB2312" pitchFamily="49" charset="-122"/>
              </a:rPr>
              <a:t>,100</a:t>
            </a:r>
            <a:r>
              <a:rPr lang="zh-CN" altLang="en-US" sz="2600" i="0" spc="-100" dirty="0">
                <a:ea typeface="楷体_GB2312" pitchFamily="49" charset="-122"/>
              </a:rPr>
              <a:t>米</a:t>
            </a:r>
            <a:r>
              <a:rPr lang="en-US" altLang="zh-CN" sz="2600" i="0" spc="-100" dirty="0">
                <a:ea typeface="楷体_GB2312" pitchFamily="49" charset="-122"/>
              </a:rPr>
              <a:t>)}</a:t>
            </a:r>
            <a:r>
              <a:rPr lang="zh-CN" altLang="en-US" sz="2600" i="0" spc="-100" dirty="0">
                <a:ea typeface="楷体_GB2312" pitchFamily="49" charset="-122"/>
              </a:rPr>
              <a:t>的有向图。</a:t>
            </a:r>
            <a:endParaRPr lang="en-US" altLang="zh-CN" sz="2600" i="0" spc="-100" dirty="0"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600" i="0" spc="-100" dirty="0">
                <a:ea typeface="楷体_GB2312" pitchFamily="49" charset="-122"/>
              </a:rPr>
              <a:t>用字母、数字来分别代替这些元素</a:t>
            </a:r>
            <a:r>
              <a:rPr lang="en-US" altLang="zh-CN" sz="2600" i="0" spc="-100" dirty="0">
                <a:ea typeface="楷体_GB2312" pitchFamily="49" charset="-122"/>
              </a:rPr>
              <a:t>A={</a:t>
            </a:r>
            <a:r>
              <a:rPr lang="en-US" altLang="zh-CN" sz="2600" spc="-100" dirty="0">
                <a:ea typeface="楷体_GB2312" pitchFamily="49" charset="-122"/>
              </a:rPr>
              <a:t>a</a:t>
            </a:r>
            <a:r>
              <a:rPr lang="en-US" altLang="zh-CN" sz="2600" i="0" spc="-100" dirty="0">
                <a:ea typeface="楷体_GB2312" pitchFamily="49" charset="-122"/>
              </a:rPr>
              <a:t>,</a:t>
            </a:r>
            <a:r>
              <a:rPr lang="en-US" altLang="zh-CN" sz="2600" spc="-100" dirty="0">
                <a:ea typeface="楷体_GB2312" pitchFamily="49" charset="-122"/>
              </a:rPr>
              <a:t> b</a:t>
            </a:r>
            <a:r>
              <a:rPr lang="en-US" altLang="zh-CN" sz="2600" i="0" spc="-100" dirty="0">
                <a:ea typeface="楷体_GB2312" pitchFamily="49" charset="-122"/>
              </a:rPr>
              <a:t>,</a:t>
            </a:r>
            <a:r>
              <a:rPr lang="en-US" altLang="zh-CN" sz="2600" spc="-100" dirty="0">
                <a:ea typeface="楷体_GB2312" pitchFamily="49" charset="-122"/>
              </a:rPr>
              <a:t> c</a:t>
            </a:r>
            <a:r>
              <a:rPr lang="en-US" altLang="zh-CN" sz="2600" i="0" spc="-100" dirty="0">
                <a:ea typeface="楷体_GB2312" pitchFamily="49" charset="-122"/>
              </a:rPr>
              <a:t>,</a:t>
            </a:r>
            <a:r>
              <a:rPr lang="en-US" altLang="zh-CN" sz="2600" spc="-100" dirty="0">
                <a:ea typeface="楷体_GB2312" pitchFamily="49" charset="-122"/>
              </a:rPr>
              <a:t> d</a:t>
            </a:r>
            <a:r>
              <a:rPr lang="en-US" altLang="zh-CN" sz="2600" i="0" spc="-100" dirty="0">
                <a:ea typeface="楷体_GB2312" pitchFamily="49" charset="-122"/>
              </a:rPr>
              <a:t>}, B={1,2,3,4,5}</a:t>
            </a:r>
          </a:p>
        </p:txBody>
      </p:sp>
      <p:grpSp>
        <p:nvGrpSpPr>
          <p:cNvPr id="2" name="Group 35">
            <a:extLst>
              <a:ext uri="{FF2B5EF4-FFF2-40B4-BE49-F238E27FC236}">
                <a16:creationId xmlns:a16="http://schemas.microsoft.com/office/drawing/2014/main" id="{6866BF82-CB88-49D8-A590-570FD59EF496}"/>
              </a:ext>
            </a:extLst>
          </p:cNvPr>
          <p:cNvGrpSpPr>
            <a:grpSpLocks/>
          </p:cNvGrpSpPr>
          <p:nvPr/>
        </p:nvGrpSpPr>
        <p:grpSpPr bwMode="auto">
          <a:xfrm>
            <a:off x="6960096" y="4285997"/>
            <a:ext cx="2166937" cy="2132013"/>
            <a:chOff x="1832" y="2753"/>
            <a:chExt cx="1030" cy="974"/>
          </a:xfrm>
        </p:grpSpPr>
        <p:sp>
          <p:nvSpPr>
            <p:cNvPr id="36895" name="Line 9">
              <a:extLst>
                <a:ext uri="{FF2B5EF4-FFF2-40B4-BE49-F238E27FC236}">
                  <a16:creationId xmlns:a16="http://schemas.microsoft.com/office/drawing/2014/main" id="{C1EFE953-ADDD-4893-A981-C419E2BE6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880"/>
              <a:ext cx="663" cy="3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i="0"/>
            </a:p>
          </p:txBody>
        </p:sp>
        <p:sp>
          <p:nvSpPr>
            <p:cNvPr id="36896" name="Line 10">
              <a:extLst>
                <a:ext uri="{FF2B5EF4-FFF2-40B4-BE49-F238E27FC236}">
                  <a16:creationId xmlns:a16="http://schemas.microsoft.com/office/drawing/2014/main" id="{84844C7E-D255-4648-A664-01035261E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880"/>
              <a:ext cx="67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i="0"/>
            </a:p>
          </p:txBody>
        </p:sp>
        <p:sp>
          <p:nvSpPr>
            <p:cNvPr id="36897" name="Line 11">
              <a:extLst>
                <a:ext uri="{FF2B5EF4-FFF2-40B4-BE49-F238E27FC236}">
                  <a16:creationId xmlns:a16="http://schemas.microsoft.com/office/drawing/2014/main" id="{AE42A0A9-E5F7-4707-AA4D-26FC1B713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2880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i="0"/>
            </a:p>
          </p:txBody>
        </p:sp>
        <p:sp>
          <p:nvSpPr>
            <p:cNvPr id="36898" name="Line 12">
              <a:extLst>
                <a:ext uri="{FF2B5EF4-FFF2-40B4-BE49-F238E27FC236}">
                  <a16:creationId xmlns:a16="http://schemas.microsoft.com/office/drawing/2014/main" id="{28D467EA-B85C-42BC-AA69-5D537402C0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i="0"/>
            </a:p>
          </p:txBody>
        </p:sp>
        <p:sp>
          <p:nvSpPr>
            <p:cNvPr id="36899" name="Line 13">
              <a:extLst>
                <a:ext uri="{FF2B5EF4-FFF2-40B4-BE49-F238E27FC236}">
                  <a16:creationId xmlns:a16="http://schemas.microsoft.com/office/drawing/2014/main" id="{24E2B137-7074-4981-8A99-8CC9C642F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264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i="0"/>
            </a:p>
          </p:txBody>
        </p:sp>
        <p:sp>
          <p:nvSpPr>
            <p:cNvPr id="36900" name="Line 14">
              <a:extLst>
                <a:ext uri="{FF2B5EF4-FFF2-40B4-BE49-F238E27FC236}">
                  <a16:creationId xmlns:a16="http://schemas.microsoft.com/office/drawing/2014/main" id="{0F8E6F2A-C1D3-4CEE-92AF-7DA28B6B04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2880"/>
              <a:ext cx="67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i="0"/>
            </a:p>
          </p:txBody>
        </p:sp>
        <p:sp>
          <p:nvSpPr>
            <p:cNvPr id="36901" name="Oval 16">
              <a:extLst>
                <a:ext uri="{FF2B5EF4-FFF2-40B4-BE49-F238E27FC236}">
                  <a16:creationId xmlns:a16="http://schemas.microsoft.com/office/drawing/2014/main" id="{D63A166E-C9D7-4963-903D-2C340CEB4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84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0"/>
            </a:p>
          </p:txBody>
        </p:sp>
        <p:sp>
          <p:nvSpPr>
            <p:cNvPr id="36902" name="Oval 17">
              <a:extLst>
                <a:ext uri="{FF2B5EF4-FFF2-40B4-BE49-F238E27FC236}">
                  <a16:creationId xmlns:a16="http://schemas.microsoft.com/office/drawing/2014/main" id="{0AF78C65-A95D-434F-8E3F-783C19CC3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051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0"/>
            </a:p>
          </p:txBody>
        </p:sp>
        <p:sp>
          <p:nvSpPr>
            <p:cNvPr id="36903" name="Oval 18">
              <a:extLst>
                <a:ext uri="{FF2B5EF4-FFF2-40B4-BE49-F238E27FC236}">
                  <a16:creationId xmlns:a16="http://schemas.microsoft.com/office/drawing/2014/main" id="{0ED562E7-59D2-40C9-8840-63330E9A5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225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0"/>
            </a:p>
          </p:txBody>
        </p:sp>
        <p:sp>
          <p:nvSpPr>
            <p:cNvPr id="36904" name="Oval 19">
              <a:extLst>
                <a:ext uri="{FF2B5EF4-FFF2-40B4-BE49-F238E27FC236}">
                  <a16:creationId xmlns:a16="http://schemas.microsoft.com/office/drawing/2014/main" id="{3B464818-0BE5-4C9C-9AC0-61774C075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45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0"/>
            </a:p>
          </p:txBody>
        </p:sp>
        <p:sp>
          <p:nvSpPr>
            <p:cNvPr id="36905" name="Oval 20">
              <a:extLst>
                <a:ext uri="{FF2B5EF4-FFF2-40B4-BE49-F238E27FC236}">
                  <a16:creationId xmlns:a16="http://schemas.microsoft.com/office/drawing/2014/main" id="{2808BA85-4240-40F3-9BC9-6799D94A1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85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0"/>
            </a:p>
          </p:txBody>
        </p:sp>
        <p:sp>
          <p:nvSpPr>
            <p:cNvPr id="36906" name="Oval 21">
              <a:extLst>
                <a:ext uri="{FF2B5EF4-FFF2-40B4-BE49-F238E27FC236}">
                  <a16:creationId xmlns:a16="http://schemas.microsoft.com/office/drawing/2014/main" id="{8ADD0E1E-F654-4F22-B77C-216F4320A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051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0"/>
            </a:p>
          </p:txBody>
        </p:sp>
        <p:sp>
          <p:nvSpPr>
            <p:cNvPr id="36907" name="Oval 22">
              <a:extLst>
                <a:ext uri="{FF2B5EF4-FFF2-40B4-BE49-F238E27FC236}">
                  <a16:creationId xmlns:a16="http://schemas.microsoft.com/office/drawing/2014/main" id="{95494DC3-2AF9-490D-A2AE-A98FE5E45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225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0"/>
            </a:p>
          </p:txBody>
        </p:sp>
        <p:sp>
          <p:nvSpPr>
            <p:cNvPr id="36908" name="Oval 23">
              <a:extLst>
                <a:ext uri="{FF2B5EF4-FFF2-40B4-BE49-F238E27FC236}">
                  <a16:creationId xmlns:a16="http://schemas.microsoft.com/office/drawing/2014/main" id="{22867245-A700-4BF6-9120-482C8B2A7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4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0"/>
            </a:p>
          </p:txBody>
        </p:sp>
        <p:sp>
          <p:nvSpPr>
            <p:cNvPr id="36909" name="Oval 24">
              <a:extLst>
                <a:ext uri="{FF2B5EF4-FFF2-40B4-BE49-F238E27FC236}">
                  <a16:creationId xmlns:a16="http://schemas.microsoft.com/office/drawing/2014/main" id="{436AE04A-DF49-459D-930D-E84CC7EC2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6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0"/>
            </a:p>
          </p:txBody>
        </p:sp>
        <p:sp>
          <p:nvSpPr>
            <p:cNvPr id="36910" name="Text Box 25">
              <a:extLst>
                <a:ext uri="{FF2B5EF4-FFF2-40B4-BE49-F238E27FC236}">
                  <a16:creationId xmlns:a16="http://schemas.microsoft.com/office/drawing/2014/main" id="{A6A2430A-83E2-4D1F-8086-F2FF36B7A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" y="2753"/>
              <a:ext cx="14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6911" name="Text Box 26">
              <a:extLst>
                <a:ext uri="{FF2B5EF4-FFF2-40B4-BE49-F238E27FC236}">
                  <a16:creationId xmlns:a16="http://schemas.microsoft.com/office/drawing/2014/main" id="{C86866B6-51B6-4876-B3E3-9D5A64DCFD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" y="2960"/>
              <a:ext cx="14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6912" name="Text Box 27">
              <a:extLst>
                <a:ext uri="{FF2B5EF4-FFF2-40B4-BE49-F238E27FC236}">
                  <a16:creationId xmlns:a16="http://schemas.microsoft.com/office/drawing/2014/main" id="{966C0CCF-8937-4971-8F17-B9A578CC8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" y="3155"/>
              <a:ext cx="14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6913" name="Text Box 28">
              <a:extLst>
                <a:ext uri="{FF2B5EF4-FFF2-40B4-BE49-F238E27FC236}">
                  <a16:creationId xmlns:a16="http://schemas.microsoft.com/office/drawing/2014/main" id="{15B5625D-420C-4D3E-92EC-8FFBFE2AA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" y="3383"/>
              <a:ext cx="14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6914" name="Text Box 29">
              <a:extLst>
                <a:ext uri="{FF2B5EF4-FFF2-40B4-BE49-F238E27FC236}">
                  <a16:creationId xmlns:a16="http://schemas.microsoft.com/office/drawing/2014/main" id="{2A64F4A8-DEAA-49C2-B1F6-FB8E01746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3" y="2767"/>
              <a:ext cx="14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915" name="Text Box 30">
              <a:extLst>
                <a:ext uri="{FF2B5EF4-FFF2-40B4-BE49-F238E27FC236}">
                  <a16:creationId xmlns:a16="http://schemas.microsoft.com/office/drawing/2014/main" id="{5368D1D6-B749-432D-89EF-0ED09EC6B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3" y="2977"/>
              <a:ext cx="14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6916" name="Text Box 31">
              <a:extLst>
                <a:ext uri="{FF2B5EF4-FFF2-40B4-BE49-F238E27FC236}">
                  <a16:creationId xmlns:a16="http://schemas.microsoft.com/office/drawing/2014/main" id="{3B091179-99D7-40D2-B23E-A4C6C422B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3" y="3160"/>
              <a:ext cx="14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6917" name="Text Box 32">
              <a:extLst>
                <a:ext uri="{FF2B5EF4-FFF2-40B4-BE49-F238E27FC236}">
                  <a16:creationId xmlns:a16="http://schemas.microsoft.com/office/drawing/2014/main" id="{87F8862A-E8B2-4CC7-B957-7F147B319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3" y="3343"/>
              <a:ext cx="14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6918" name="Text Box 33">
              <a:extLst>
                <a:ext uri="{FF2B5EF4-FFF2-40B4-BE49-F238E27FC236}">
                  <a16:creationId xmlns:a16="http://schemas.microsoft.com/office/drawing/2014/main" id="{A56930D3-AF01-4F88-92A7-AD6D38EE2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3" y="3544"/>
              <a:ext cx="14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0">
                  <a:latin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31" name="Line 9">
            <a:extLst>
              <a:ext uri="{FF2B5EF4-FFF2-40B4-BE49-F238E27FC236}">
                <a16:creationId xmlns:a16="http://schemas.microsoft.com/office/drawing/2014/main" id="{0AB186C5-B0F9-482E-B878-783754BE66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2013" y="4616945"/>
            <a:ext cx="1395412" cy="763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32" name="Line 10">
            <a:extLst>
              <a:ext uri="{FF2B5EF4-FFF2-40B4-BE49-F238E27FC236}">
                <a16:creationId xmlns:a16="http://schemas.microsoft.com/office/drawing/2014/main" id="{F097F27E-9C9D-4E9A-B103-7EAD3B9F9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2013" y="4616945"/>
            <a:ext cx="1414462" cy="1155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33" name="Line 11">
            <a:extLst>
              <a:ext uri="{FF2B5EF4-FFF2-40B4-BE49-F238E27FC236}">
                <a16:creationId xmlns:a16="http://schemas.microsoft.com/office/drawing/2014/main" id="{71B7A706-7BFF-40CC-85F8-AB373C3EA1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2013" y="4616945"/>
            <a:ext cx="1414462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DC8773EF-4D12-4957-AC71-D3F1733F71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2013" y="5037633"/>
            <a:ext cx="141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35" name="Line 13">
            <a:extLst>
              <a:ext uri="{FF2B5EF4-FFF2-40B4-BE49-F238E27FC236}">
                <a16:creationId xmlns:a16="http://schemas.microsoft.com/office/drawing/2014/main" id="{C543A79D-2B7B-43F1-A81D-7589106FBF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2013" y="5456733"/>
            <a:ext cx="1414462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36" name="Line 14">
            <a:extLst>
              <a:ext uri="{FF2B5EF4-FFF2-40B4-BE49-F238E27FC236}">
                <a16:creationId xmlns:a16="http://schemas.microsoft.com/office/drawing/2014/main" id="{D9BCD061-F807-4F71-8D3D-DE7C8F9347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2013" y="4616946"/>
            <a:ext cx="1414462" cy="1260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grpSp>
        <p:nvGrpSpPr>
          <p:cNvPr id="3" name="组合 54">
            <a:extLst>
              <a:ext uri="{FF2B5EF4-FFF2-40B4-BE49-F238E27FC236}">
                <a16:creationId xmlns:a16="http://schemas.microsoft.com/office/drawing/2014/main" id="{CCE22068-5F2E-40E8-BA24-D46572709178}"/>
              </a:ext>
            </a:extLst>
          </p:cNvPr>
          <p:cNvGrpSpPr>
            <a:grpSpLocks/>
          </p:cNvGrpSpPr>
          <p:nvPr/>
        </p:nvGrpSpPr>
        <p:grpSpPr bwMode="auto">
          <a:xfrm>
            <a:off x="2654300" y="4369295"/>
            <a:ext cx="3105150" cy="2101850"/>
            <a:chOff x="1130823" y="4572000"/>
            <a:chExt cx="3103895" cy="2101367"/>
          </a:xfrm>
        </p:grpSpPr>
        <p:sp>
          <p:nvSpPr>
            <p:cNvPr id="36877" name="Oval 16">
              <a:extLst>
                <a:ext uri="{FF2B5EF4-FFF2-40B4-BE49-F238E27FC236}">
                  <a16:creationId xmlns:a16="http://schemas.microsoft.com/office/drawing/2014/main" id="{B7458C30-A0A6-42F0-8B6D-4F88FE9E8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854" y="4740547"/>
              <a:ext cx="101008" cy="1050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0"/>
            </a:p>
          </p:txBody>
        </p:sp>
        <p:sp>
          <p:nvSpPr>
            <p:cNvPr id="36878" name="Oval 17">
              <a:extLst>
                <a:ext uri="{FF2B5EF4-FFF2-40B4-BE49-F238E27FC236}">
                  <a16:creationId xmlns:a16="http://schemas.microsoft.com/office/drawing/2014/main" id="{342D27E8-5D13-4A39-BD2D-F3DBDBA45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854" y="5193654"/>
              <a:ext cx="101008" cy="1050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0"/>
            </a:p>
          </p:txBody>
        </p:sp>
        <p:sp>
          <p:nvSpPr>
            <p:cNvPr id="36879" name="Oval 18">
              <a:extLst>
                <a:ext uri="{FF2B5EF4-FFF2-40B4-BE49-F238E27FC236}">
                  <a16:creationId xmlns:a16="http://schemas.microsoft.com/office/drawing/2014/main" id="{2572159F-9F49-4798-A370-9BC6A2ED6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854" y="5574527"/>
              <a:ext cx="101008" cy="1050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0"/>
            </a:p>
          </p:txBody>
        </p:sp>
        <p:sp>
          <p:nvSpPr>
            <p:cNvPr id="36880" name="Oval 19">
              <a:extLst>
                <a:ext uri="{FF2B5EF4-FFF2-40B4-BE49-F238E27FC236}">
                  <a16:creationId xmlns:a16="http://schemas.microsoft.com/office/drawing/2014/main" id="{0D1E5C32-6CAB-4F77-AFE9-D9B61A8C2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854" y="6080169"/>
              <a:ext cx="101008" cy="1050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0"/>
            </a:p>
          </p:txBody>
        </p:sp>
        <p:sp>
          <p:nvSpPr>
            <p:cNvPr id="36881" name="Oval 20">
              <a:extLst>
                <a:ext uri="{FF2B5EF4-FFF2-40B4-BE49-F238E27FC236}">
                  <a16:creationId xmlns:a16="http://schemas.microsoft.com/office/drawing/2014/main" id="{7B5E0A3D-DD2F-47A9-89C7-36042C161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1976" y="4753681"/>
              <a:ext cx="101008" cy="1050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0"/>
            </a:p>
          </p:txBody>
        </p:sp>
        <p:sp>
          <p:nvSpPr>
            <p:cNvPr id="36882" name="Oval 21">
              <a:extLst>
                <a:ext uri="{FF2B5EF4-FFF2-40B4-BE49-F238E27FC236}">
                  <a16:creationId xmlns:a16="http://schemas.microsoft.com/office/drawing/2014/main" id="{1741A5BB-C9D7-4594-9D07-B55BFA4FB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1976" y="5193654"/>
              <a:ext cx="101008" cy="1050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0"/>
            </a:p>
          </p:txBody>
        </p:sp>
        <p:sp>
          <p:nvSpPr>
            <p:cNvPr id="36883" name="Oval 22">
              <a:extLst>
                <a:ext uri="{FF2B5EF4-FFF2-40B4-BE49-F238E27FC236}">
                  <a16:creationId xmlns:a16="http://schemas.microsoft.com/office/drawing/2014/main" id="{86C920C2-432E-49DC-AD9F-7B5863CDD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1976" y="5574527"/>
              <a:ext cx="101008" cy="1050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0"/>
            </a:p>
          </p:txBody>
        </p:sp>
        <p:sp>
          <p:nvSpPr>
            <p:cNvPr id="36884" name="Oval 23">
              <a:extLst>
                <a:ext uri="{FF2B5EF4-FFF2-40B4-BE49-F238E27FC236}">
                  <a16:creationId xmlns:a16="http://schemas.microsoft.com/office/drawing/2014/main" id="{C8ACEAE8-A852-405E-884E-B0673D9DF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1976" y="5975100"/>
              <a:ext cx="101008" cy="1050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0"/>
            </a:p>
          </p:txBody>
        </p:sp>
        <p:sp>
          <p:nvSpPr>
            <p:cNvPr id="36885" name="Oval 24">
              <a:extLst>
                <a:ext uri="{FF2B5EF4-FFF2-40B4-BE49-F238E27FC236}">
                  <a16:creationId xmlns:a16="http://schemas.microsoft.com/office/drawing/2014/main" id="{8BFE52DD-6605-45E1-9E14-4A56189DA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1976" y="6421641"/>
              <a:ext cx="101008" cy="1050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0"/>
            </a:p>
          </p:txBody>
        </p:sp>
        <p:sp>
          <p:nvSpPr>
            <p:cNvPr id="36886" name="Text Box 25">
              <a:extLst>
                <a:ext uri="{FF2B5EF4-FFF2-40B4-BE49-F238E27FC236}">
                  <a16:creationId xmlns:a16="http://schemas.microsoft.com/office/drawing/2014/main" id="{3B5054ED-F7DA-495B-A494-280EB7576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0823" y="4589511"/>
              <a:ext cx="698639" cy="400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i="0">
                  <a:latin typeface="Times New Roman" panose="02020603050405020304" pitchFamily="18" charset="0"/>
                </a:rPr>
                <a:t>张三</a:t>
              </a:r>
              <a:endParaRPr lang="en-US" altLang="zh-CN" sz="2000" i="0">
                <a:latin typeface="Times New Roman" panose="02020603050405020304" pitchFamily="18" charset="0"/>
              </a:endParaRPr>
            </a:p>
          </p:txBody>
        </p:sp>
        <p:sp>
          <p:nvSpPr>
            <p:cNvPr id="36887" name="Text Box 26">
              <a:extLst>
                <a:ext uri="{FF2B5EF4-FFF2-40B4-BE49-F238E27FC236}">
                  <a16:creationId xmlns:a16="http://schemas.microsoft.com/office/drawing/2014/main" id="{F193D829-4456-464A-891E-12AD8C67A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0823" y="5042619"/>
              <a:ext cx="698639" cy="400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i="0">
                  <a:latin typeface="Times New Roman" panose="02020603050405020304" pitchFamily="18" charset="0"/>
                </a:rPr>
                <a:t>李四</a:t>
              </a:r>
              <a:endParaRPr lang="en-US" altLang="zh-CN" sz="2000" i="0">
                <a:latin typeface="Times New Roman" panose="02020603050405020304" pitchFamily="18" charset="0"/>
              </a:endParaRPr>
            </a:p>
          </p:txBody>
        </p:sp>
        <p:sp>
          <p:nvSpPr>
            <p:cNvPr id="36888" name="Text Box 27">
              <a:extLst>
                <a:ext uri="{FF2B5EF4-FFF2-40B4-BE49-F238E27FC236}">
                  <a16:creationId xmlns:a16="http://schemas.microsoft.com/office/drawing/2014/main" id="{9E835F2D-F9A9-4BD8-90BD-AD5DE89C6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0823" y="5469459"/>
              <a:ext cx="698639" cy="400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i="0">
                  <a:latin typeface="Times New Roman" panose="02020603050405020304" pitchFamily="18" charset="0"/>
                </a:rPr>
                <a:t>王五</a:t>
              </a:r>
              <a:endParaRPr lang="en-US" altLang="zh-CN" sz="2000" i="0">
                <a:latin typeface="Times New Roman" panose="02020603050405020304" pitchFamily="18" charset="0"/>
              </a:endParaRPr>
            </a:p>
          </p:txBody>
        </p:sp>
        <p:sp>
          <p:nvSpPr>
            <p:cNvPr id="36889" name="Text Box 28">
              <a:extLst>
                <a:ext uri="{FF2B5EF4-FFF2-40B4-BE49-F238E27FC236}">
                  <a16:creationId xmlns:a16="http://schemas.microsoft.com/office/drawing/2014/main" id="{24A13B90-F4AE-47FA-B02F-1B87E1A0F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449" y="5968533"/>
              <a:ext cx="698639" cy="400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i="0">
                  <a:latin typeface="Times New Roman" panose="02020603050405020304" pitchFamily="18" charset="0"/>
                </a:rPr>
                <a:t>赵六</a:t>
              </a:r>
              <a:endParaRPr lang="en-US" altLang="zh-CN" sz="2000" i="0">
                <a:latin typeface="Times New Roman" panose="02020603050405020304" pitchFamily="18" charset="0"/>
              </a:endParaRPr>
            </a:p>
          </p:txBody>
        </p:sp>
        <p:sp>
          <p:nvSpPr>
            <p:cNvPr id="36890" name="Text Box 29">
              <a:extLst>
                <a:ext uri="{FF2B5EF4-FFF2-40B4-BE49-F238E27FC236}">
                  <a16:creationId xmlns:a16="http://schemas.microsoft.com/office/drawing/2014/main" id="{5FA6106E-823D-47C6-B9C2-7AAF2AA24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4584" y="4572000"/>
              <a:ext cx="890134" cy="400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0">
                  <a:latin typeface="Times New Roman" panose="02020603050405020304" pitchFamily="18" charset="0"/>
                </a:rPr>
                <a:t>100</a:t>
              </a:r>
              <a:r>
                <a:rPr lang="zh-CN" altLang="en-US" sz="2000" i="0">
                  <a:latin typeface="Times New Roman" panose="02020603050405020304" pitchFamily="18" charset="0"/>
                </a:rPr>
                <a:t>米</a:t>
              </a:r>
              <a:r>
                <a:rPr lang="en-US" altLang="zh-CN" sz="2000" i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6891" name="Text Box 30">
              <a:extLst>
                <a:ext uri="{FF2B5EF4-FFF2-40B4-BE49-F238E27FC236}">
                  <a16:creationId xmlns:a16="http://schemas.microsoft.com/office/drawing/2014/main" id="{708DEC16-A4D4-450E-8AD6-D946E6550C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4584" y="5031674"/>
              <a:ext cx="698639" cy="400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i="0">
                  <a:latin typeface="Times New Roman" panose="02020603050405020304" pitchFamily="18" charset="0"/>
                </a:rPr>
                <a:t>跳高</a:t>
              </a:r>
              <a:endParaRPr lang="en-US" altLang="zh-CN" sz="2000" i="0">
                <a:latin typeface="Times New Roman" panose="02020603050405020304" pitchFamily="18" charset="0"/>
              </a:endParaRPr>
            </a:p>
          </p:txBody>
        </p:sp>
        <p:sp>
          <p:nvSpPr>
            <p:cNvPr id="36892" name="Text Box 31">
              <a:extLst>
                <a:ext uri="{FF2B5EF4-FFF2-40B4-BE49-F238E27FC236}">
                  <a16:creationId xmlns:a16="http://schemas.microsoft.com/office/drawing/2014/main" id="{E47D1FF6-1C46-44FC-A361-180AE324D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4584" y="5432247"/>
              <a:ext cx="698639" cy="400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i="0">
                  <a:latin typeface="Times New Roman" panose="02020603050405020304" pitchFamily="18" charset="0"/>
                </a:rPr>
                <a:t>铅球</a:t>
              </a:r>
              <a:endParaRPr lang="en-US" altLang="zh-CN" sz="2000" i="0">
                <a:latin typeface="Times New Roman" panose="02020603050405020304" pitchFamily="18" charset="0"/>
              </a:endParaRPr>
            </a:p>
          </p:txBody>
        </p:sp>
        <p:sp>
          <p:nvSpPr>
            <p:cNvPr id="36893" name="Text Box 32">
              <a:extLst>
                <a:ext uri="{FF2B5EF4-FFF2-40B4-BE49-F238E27FC236}">
                  <a16:creationId xmlns:a16="http://schemas.microsoft.com/office/drawing/2014/main" id="{F45E0F6B-7F43-4EF9-BA9B-87DF96997F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4584" y="5832820"/>
              <a:ext cx="698639" cy="400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i="0">
                  <a:latin typeface="Times New Roman" panose="02020603050405020304" pitchFamily="18" charset="0"/>
                </a:rPr>
                <a:t>足球</a:t>
              </a:r>
              <a:endParaRPr lang="en-US" altLang="zh-CN" sz="2000" i="0">
                <a:latin typeface="Times New Roman" panose="02020603050405020304" pitchFamily="18" charset="0"/>
              </a:endParaRPr>
            </a:p>
          </p:txBody>
        </p:sp>
        <p:sp>
          <p:nvSpPr>
            <p:cNvPr id="36894" name="Text Box 33">
              <a:extLst>
                <a:ext uri="{FF2B5EF4-FFF2-40B4-BE49-F238E27FC236}">
                  <a16:creationId xmlns:a16="http://schemas.microsoft.com/office/drawing/2014/main" id="{DC2F2B86-B636-440C-A9E2-24C726B48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4584" y="6272794"/>
              <a:ext cx="698639" cy="400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i="0">
                  <a:latin typeface="Times New Roman" panose="02020603050405020304" pitchFamily="18" charset="0"/>
                </a:rPr>
                <a:t>跨栏</a:t>
              </a:r>
              <a:endParaRPr lang="en-US" altLang="zh-CN" sz="2000" i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>
            <a:extLst>
              <a:ext uri="{FF2B5EF4-FFF2-40B4-BE49-F238E27FC236}">
                <a16:creationId xmlns:a16="http://schemas.microsoft.com/office/drawing/2014/main" id="{65839423-407F-4F43-B033-EE383938D6BB}"/>
              </a:ext>
            </a:extLst>
          </p:cNvPr>
          <p:cNvGrpSpPr>
            <a:grpSpLocks/>
          </p:cNvGrpSpPr>
          <p:nvPr/>
        </p:nvGrpSpPr>
        <p:grpSpPr bwMode="auto">
          <a:xfrm>
            <a:off x="6991251" y="4114800"/>
            <a:ext cx="304800" cy="304800"/>
            <a:chOff x="5791200" y="4114800"/>
            <a:chExt cx="304800" cy="304800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0442F6E-73CE-4C09-B6A4-B3A5DBC16CF5}"/>
                </a:ext>
              </a:extLst>
            </p:cNvPr>
            <p:cNvSpPr/>
            <p:nvPr/>
          </p:nvSpPr>
          <p:spPr>
            <a:xfrm>
              <a:off x="5791200" y="4114800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845EF26-CDD5-4CE3-9395-D721AF8F0754}"/>
                </a:ext>
              </a:extLst>
            </p:cNvPr>
            <p:cNvCxnSpPr/>
            <p:nvPr/>
          </p:nvCxnSpPr>
          <p:spPr>
            <a:xfrm rot="16200000" flipV="1">
              <a:off x="5761038" y="4144962"/>
              <a:ext cx="77788" cy="174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2DEE4CB-9A88-424A-B23A-91E13395F5FD}"/>
                </a:ext>
              </a:extLst>
            </p:cNvPr>
            <p:cNvCxnSpPr/>
            <p:nvPr/>
          </p:nvCxnSpPr>
          <p:spPr>
            <a:xfrm>
              <a:off x="5810250" y="4191000"/>
              <a:ext cx="7143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915" name="Rectangle 2">
            <a:extLst>
              <a:ext uri="{FF2B5EF4-FFF2-40B4-BE49-F238E27FC236}">
                <a16:creationId xmlns:a16="http://schemas.microsoft.com/office/drawing/2014/main" id="{2E15A455-B9E8-44DB-A134-E0D720EC62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8120" y="-27384"/>
            <a:ext cx="10058400" cy="129540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3500" dirty="0">
                <a:ea typeface="黑体" panose="02010609060101010101" pitchFamily="49" charset="-122"/>
              </a:rPr>
              <a:t>Relations and their Properties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95C231A-D02C-4AEA-8626-7535546C620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19991" y="1505646"/>
            <a:ext cx="10676609" cy="2243137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300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关系的表示</a:t>
            </a:r>
          </a:p>
          <a:p>
            <a:pPr lvl="1">
              <a:lnSpc>
                <a:spcPct val="115000"/>
              </a:lnSpc>
              <a:defRPr/>
            </a:pPr>
            <a:r>
              <a:rPr kumimoji="1" lang="zh-CN" altLang="en-US" dirty="0">
                <a:latin typeface="Times New Roman" pitchFamily="18" charset="0"/>
              </a:rPr>
              <a:t>有向图法（更形象，易于理解）</a:t>
            </a:r>
            <a:endParaRPr kumimoji="1" lang="en-US" altLang="zh-CN" dirty="0">
              <a:latin typeface="Times New Roman" pitchFamily="18" charset="0"/>
            </a:endParaRPr>
          </a:p>
          <a:p>
            <a:pPr lvl="2">
              <a:lnSpc>
                <a:spcPct val="115000"/>
              </a:lnSpc>
              <a:defRPr/>
            </a:pPr>
            <a:r>
              <a:rPr lang="zh-CN" altLang="en-US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  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绘制集合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A={</a:t>
            </a:r>
            <a:r>
              <a:rPr lang="en-US" altLang="zh-CN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上关系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{(</a:t>
            </a:r>
            <a:r>
              <a:rPr lang="en-US" altLang="zh-CN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),(</a:t>
            </a:r>
            <a:r>
              <a:rPr lang="en-US" altLang="zh-CN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),(</a:t>
            </a:r>
            <a:r>
              <a:rPr lang="en-US" altLang="zh-CN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), (</a:t>
            </a:r>
            <a:r>
              <a:rPr lang="en-US" altLang="zh-CN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), (</a:t>
            </a:r>
            <a:r>
              <a:rPr lang="en-US" altLang="zh-CN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), (</a:t>
            </a:r>
            <a:r>
              <a:rPr lang="en-US" altLang="zh-CN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), (</a:t>
            </a:r>
            <a:r>
              <a:rPr lang="en-US" altLang="zh-CN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)}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的有向图。</a:t>
            </a:r>
          </a:p>
          <a:p>
            <a:pPr lvl="1">
              <a:lnSpc>
                <a:spcPct val="115000"/>
              </a:lnSpc>
              <a:defRPr/>
            </a:pPr>
            <a:endParaRPr kumimoji="1" lang="zh-CN" altLang="en-US" dirty="0">
              <a:latin typeface="Times New Roman" pitchFamily="18" charset="0"/>
            </a:endParaRPr>
          </a:p>
          <a:p>
            <a:pPr lvl="1">
              <a:lnSpc>
                <a:spcPct val="115000"/>
              </a:lnSpc>
              <a:defRPr/>
            </a:pPr>
            <a:endParaRPr kumimoji="1" lang="zh-CN" altLang="en-US" dirty="0">
              <a:latin typeface="Times New Roman" pitchFamily="18" charset="0"/>
            </a:endParaRPr>
          </a:p>
          <a:p>
            <a:pPr lvl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dirty="0">
                <a:latin typeface="Times New Roman" pitchFamily="18" charset="0"/>
              </a:rPr>
              <a:t> 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C84C0A0-A887-4CA8-A66B-EE287DA79A27}"/>
              </a:ext>
            </a:extLst>
          </p:cNvPr>
          <p:cNvSpPr/>
          <p:nvPr/>
        </p:nvSpPr>
        <p:spPr>
          <a:xfrm>
            <a:off x="5391052" y="4267201"/>
            <a:ext cx="125413" cy="125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F340F96-C15E-4714-B06C-519BE5E2807D}"/>
              </a:ext>
            </a:extLst>
          </p:cNvPr>
          <p:cNvSpPr/>
          <p:nvPr/>
        </p:nvSpPr>
        <p:spPr>
          <a:xfrm>
            <a:off x="5391052" y="5589588"/>
            <a:ext cx="125413" cy="125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EC62F13-BC65-46EB-B922-A19A42594840}"/>
              </a:ext>
            </a:extLst>
          </p:cNvPr>
          <p:cNvSpPr/>
          <p:nvPr/>
        </p:nvSpPr>
        <p:spPr>
          <a:xfrm>
            <a:off x="6942039" y="4268788"/>
            <a:ext cx="125412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DAB0D15-9A8C-4460-93ED-65ACA2517922}"/>
              </a:ext>
            </a:extLst>
          </p:cNvPr>
          <p:cNvSpPr/>
          <p:nvPr/>
        </p:nvSpPr>
        <p:spPr>
          <a:xfrm>
            <a:off x="6942039" y="5589588"/>
            <a:ext cx="125412" cy="125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409FB56-CB27-4FED-B4BA-982FC4994858}"/>
              </a:ext>
            </a:extLst>
          </p:cNvPr>
          <p:cNvCxnSpPr>
            <a:stCxn id="4" idx="4"/>
            <a:endCxn id="5" idx="0"/>
          </p:cNvCxnSpPr>
          <p:nvPr/>
        </p:nvCxnSpPr>
        <p:spPr>
          <a:xfrm rot="5400000">
            <a:off x="4856064" y="4991101"/>
            <a:ext cx="1195388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B53F850-9332-4769-8C46-FE668B3D512B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5516465" y="4330700"/>
            <a:ext cx="14255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F30DC10-60F3-4032-B360-2D639DE6D700}"/>
              </a:ext>
            </a:extLst>
          </p:cNvPr>
          <p:cNvCxnSpPr>
            <a:stCxn id="7" idx="1"/>
            <a:endCxn id="4" idx="5"/>
          </p:cNvCxnSpPr>
          <p:nvPr/>
        </p:nvCxnSpPr>
        <p:spPr>
          <a:xfrm rot="16200000" flipV="1">
            <a:off x="5613301" y="4260850"/>
            <a:ext cx="1231900" cy="1460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CD5C032-8D30-49E5-80A5-147DD7C8DDE3}"/>
              </a:ext>
            </a:extLst>
          </p:cNvPr>
          <p:cNvCxnSpPr>
            <a:stCxn id="7" idx="0"/>
            <a:endCxn id="6" idx="4"/>
          </p:cNvCxnSpPr>
          <p:nvPr/>
        </p:nvCxnSpPr>
        <p:spPr>
          <a:xfrm rot="5400000" flipH="1" flipV="1">
            <a:off x="6407845" y="4991894"/>
            <a:ext cx="1193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弧形 41">
            <a:extLst>
              <a:ext uri="{FF2B5EF4-FFF2-40B4-BE49-F238E27FC236}">
                <a16:creationId xmlns:a16="http://schemas.microsoft.com/office/drawing/2014/main" id="{F3BC42FF-BB60-4918-A16B-0DA374F9E2B3}"/>
              </a:ext>
            </a:extLst>
          </p:cNvPr>
          <p:cNvSpPr/>
          <p:nvPr/>
        </p:nvSpPr>
        <p:spPr>
          <a:xfrm rot="16200000">
            <a:off x="5733951" y="4076700"/>
            <a:ext cx="2362200" cy="2895600"/>
          </a:xfrm>
          <a:prstGeom prst="arc">
            <a:avLst/>
          </a:prstGeom>
          <a:ln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3" name="弧形 42">
            <a:extLst>
              <a:ext uri="{FF2B5EF4-FFF2-40B4-BE49-F238E27FC236}">
                <a16:creationId xmlns:a16="http://schemas.microsoft.com/office/drawing/2014/main" id="{6F595EE6-21B0-4B3C-B8DC-43A415EDB719}"/>
              </a:ext>
            </a:extLst>
          </p:cNvPr>
          <p:cNvSpPr/>
          <p:nvPr/>
        </p:nvSpPr>
        <p:spPr>
          <a:xfrm rot="5400000">
            <a:off x="4346476" y="3009900"/>
            <a:ext cx="2362200" cy="2895600"/>
          </a:xfrm>
          <a:prstGeom prst="arc">
            <a:avLst/>
          </a:prstGeom>
          <a:ln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6881" name="TextBox 43">
            <a:extLst>
              <a:ext uri="{FF2B5EF4-FFF2-40B4-BE49-F238E27FC236}">
                <a16:creationId xmlns:a16="http://schemas.microsoft.com/office/drawing/2014/main" id="{96DCA3A8-CD51-4B9E-A040-AB52B5F10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0876" y="3897313"/>
            <a:ext cx="3254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82" name="TextBox 44">
            <a:extLst>
              <a:ext uri="{FF2B5EF4-FFF2-40B4-BE49-F238E27FC236}">
                <a16:creationId xmlns:a16="http://schemas.microsoft.com/office/drawing/2014/main" id="{41EA5492-6625-40A1-B3BB-CBA830739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1990" y="5653088"/>
            <a:ext cx="3254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83" name="TextBox 45">
            <a:extLst>
              <a:ext uri="{FF2B5EF4-FFF2-40B4-BE49-F238E27FC236}">
                <a16:creationId xmlns:a16="http://schemas.microsoft.com/office/drawing/2014/main" id="{CEAD1DF5-18FC-4981-B34E-60C15BED1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740" y="3933826"/>
            <a:ext cx="3254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84" name="TextBox 46">
            <a:extLst>
              <a:ext uri="{FF2B5EF4-FFF2-40B4-BE49-F238E27FC236}">
                <a16:creationId xmlns:a16="http://schemas.microsoft.com/office/drawing/2014/main" id="{5B10EB57-F187-4D1E-B31F-C5F8EE653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852" y="5595938"/>
            <a:ext cx="3095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36881" grpId="0"/>
      <p:bldP spid="36882" grpId="0"/>
      <p:bldP spid="36883" grpId="0"/>
      <p:bldP spid="3688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1222794-5367-4FBF-9656-9C402846E2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8120" y="-27384"/>
            <a:ext cx="10058400" cy="129540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3500" dirty="0">
                <a:ea typeface="黑体" panose="02010609060101010101" pitchFamily="49" charset="-122"/>
              </a:rPr>
              <a:t>Relations and their Properties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B94B263-B48C-4083-B1A7-994945C7235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9416" y="1458615"/>
            <a:ext cx="11017224" cy="5138737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300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关系的表示</a:t>
            </a:r>
          </a:p>
          <a:p>
            <a:pPr lvl="1">
              <a:lnSpc>
                <a:spcPct val="115000"/>
              </a:lnSpc>
              <a:defRPr/>
            </a:pPr>
            <a:r>
              <a:rPr kumimoji="1" lang="zh-CN" altLang="en-US" dirty="0">
                <a:latin typeface="Times New Roman" pitchFamily="18" charset="0"/>
              </a:rPr>
              <a:t> </a:t>
            </a:r>
            <a:r>
              <a:rPr kumimoji="1" lang="en-US" altLang="zh-CN" dirty="0">
                <a:latin typeface="Times New Roman" pitchFamily="18" charset="0"/>
              </a:rPr>
              <a:t>0-1</a:t>
            </a:r>
            <a:r>
              <a:rPr kumimoji="1" lang="zh-CN" altLang="en-US" dirty="0">
                <a:latin typeface="Times New Roman" pitchFamily="18" charset="0"/>
              </a:rPr>
              <a:t>矩阵方法（适用于计算机程序中关系的表示）</a:t>
            </a:r>
            <a:endParaRPr kumimoji="1" lang="en-US" altLang="zh-CN" dirty="0">
              <a:latin typeface="Times New Roman" pitchFamily="18" charset="0"/>
            </a:endParaRPr>
          </a:p>
          <a:p>
            <a:pPr lvl="2">
              <a:lnSpc>
                <a:spcPct val="115000"/>
              </a:lnSpc>
              <a:defRPr/>
            </a:pPr>
            <a:r>
              <a:rPr kumimoji="1" lang="zh-CN" altLang="en-US" dirty="0">
                <a:latin typeface="Times New Roman" pitchFamily="18" charset="0"/>
              </a:rPr>
              <a:t>假设</a:t>
            </a:r>
            <a:r>
              <a:rPr kumimoji="1" lang="en-US" altLang="zh-CN" dirty="0">
                <a:latin typeface="Times New Roman" pitchFamily="18" charset="0"/>
              </a:rPr>
              <a:t>R</a:t>
            </a:r>
            <a:r>
              <a:rPr kumimoji="1" lang="zh-CN" altLang="en-US" dirty="0">
                <a:latin typeface="Times New Roman" pitchFamily="18" charset="0"/>
              </a:rPr>
              <a:t>是从</a:t>
            </a:r>
            <a:r>
              <a:rPr kumimoji="1" lang="en-US" altLang="zh-CN" dirty="0">
                <a:latin typeface="Times New Roman" pitchFamily="18" charset="0"/>
              </a:rPr>
              <a:t>A={</a:t>
            </a:r>
            <a:r>
              <a:rPr kumimoji="1" lang="en-US" altLang="zh-CN" i="1" dirty="0">
                <a:latin typeface="Times New Roman" pitchFamily="18" charset="0"/>
              </a:rPr>
              <a:t>a</a:t>
            </a:r>
            <a:r>
              <a:rPr kumimoji="1" lang="en-US" altLang="zh-CN" baseline="-25000" dirty="0">
                <a:latin typeface="Times New Roman" pitchFamily="18" charset="0"/>
              </a:rPr>
              <a:t>1</a:t>
            </a:r>
            <a:r>
              <a:rPr kumimoji="1" lang="en-US" altLang="zh-CN" dirty="0">
                <a:latin typeface="Times New Roman" pitchFamily="18" charset="0"/>
              </a:rPr>
              <a:t>,</a:t>
            </a:r>
            <a:r>
              <a:rPr kumimoji="1" lang="en-US" altLang="zh-CN" i="1" dirty="0">
                <a:latin typeface="Times New Roman" pitchFamily="18" charset="0"/>
              </a:rPr>
              <a:t>a</a:t>
            </a:r>
            <a:r>
              <a:rPr kumimoji="1" lang="en-US" altLang="zh-CN" baseline="-25000" dirty="0">
                <a:latin typeface="Times New Roman" pitchFamily="18" charset="0"/>
              </a:rPr>
              <a:t>2</a:t>
            </a:r>
            <a:r>
              <a:rPr kumimoji="1" lang="en-US" altLang="zh-CN" dirty="0">
                <a:latin typeface="Times New Roman" pitchFamily="18" charset="0"/>
              </a:rPr>
              <a:t>,…,</a:t>
            </a:r>
            <a:r>
              <a:rPr kumimoji="1" lang="en-US" altLang="zh-CN" i="1" dirty="0">
                <a:latin typeface="Times New Roman" pitchFamily="18" charset="0"/>
              </a:rPr>
              <a:t>a</a:t>
            </a:r>
            <a:r>
              <a:rPr kumimoji="1" lang="en-US" altLang="zh-CN" i="1" baseline="-25000" dirty="0">
                <a:latin typeface="Times New Roman" pitchFamily="18" charset="0"/>
              </a:rPr>
              <a:t>m</a:t>
            </a:r>
            <a:r>
              <a:rPr kumimoji="1" lang="en-US" altLang="zh-CN" dirty="0">
                <a:latin typeface="Times New Roman" pitchFamily="18" charset="0"/>
              </a:rPr>
              <a:t>}</a:t>
            </a:r>
            <a:r>
              <a:rPr kumimoji="1" lang="zh-CN" altLang="en-US" dirty="0">
                <a:latin typeface="Times New Roman" pitchFamily="18" charset="0"/>
              </a:rPr>
              <a:t>到</a:t>
            </a:r>
            <a:r>
              <a:rPr kumimoji="1" lang="en-US" altLang="zh-CN" dirty="0">
                <a:latin typeface="Times New Roman" pitchFamily="18" charset="0"/>
              </a:rPr>
              <a:t>B={</a:t>
            </a:r>
            <a:r>
              <a:rPr kumimoji="1" lang="en-US" altLang="zh-CN" i="1" dirty="0">
                <a:latin typeface="Times New Roman" pitchFamily="18" charset="0"/>
              </a:rPr>
              <a:t>b</a:t>
            </a:r>
            <a:r>
              <a:rPr kumimoji="1" lang="en-US" altLang="zh-CN" baseline="-25000" dirty="0">
                <a:latin typeface="Times New Roman" pitchFamily="18" charset="0"/>
              </a:rPr>
              <a:t>1</a:t>
            </a:r>
            <a:r>
              <a:rPr kumimoji="1" lang="en-US" altLang="zh-CN" dirty="0">
                <a:latin typeface="Times New Roman" pitchFamily="18" charset="0"/>
              </a:rPr>
              <a:t>,</a:t>
            </a:r>
            <a:r>
              <a:rPr kumimoji="1" lang="en-US" altLang="zh-CN" i="1" dirty="0">
                <a:latin typeface="Times New Roman" pitchFamily="18" charset="0"/>
              </a:rPr>
              <a:t>b</a:t>
            </a:r>
            <a:r>
              <a:rPr kumimoji="1" lang="en-US" altLang="zh-CN" baseline="-25000" dirty="0">
                <a:latin typeface="Times New Roman" pitchFamily="18" charset="0"/>
              </a:rPr>
              <a:t>2</a:t>
            </a:r>
            <a:r>
              <a:rPr kumimoji="1" lang="en-US" altLang="zh-CN" dirty="0">
                <a:latin typeface="Times New Roman" pitchFamily="18" charset="0"/>
              </a:rPr>
              <a:t>,…,</a:t>
            </a:r>
            <a:r>
              <a:rPr kumimoji="1" lang="en-US" altLang="zh-CN" i="1" dirty="0" err="1">
                <a:latin typeface="Times New Roman" pitchFamily="18" charset="0"/>
              </a:rPr>
              <a:t>b</a:t>
            </a:r>
            <a:r>
              <a:rPr kumimoji="1" lang="en-US" altLang="zh-CN" i="1" baseline="-25000" dirty="0" err="1">
                <a:latin typeface="Times New Roman" pitchFamily="18" charset="0"/>
              </a:rPr>
              <a:t>n</a:t>
            </a:r>
            <a:r>
              <a:rPr kumimoji="1" lang="en-US" altLang="zh-CN" dirty="0">
                <a:latin typeface="Times New Roman" pitchFamily="18" charset="0"/>
              </a:rPr>
              <a:t>}</a:t>
            </a:r>
            <a:r>
              <a:rPr kumimoji="1" lang="zh-CN" altLang="en-US" dirty="0">
                <a:latin typeface="Times New Roman" pitchFamily="18" charset="0"/>
              </a:rPr>
              <a:t>的关系。（集合中的元素已经按任意指定的次序列出，如</a:t>
            </a:r>
            <a:r>
              <a:rPr kumimoji="1" lang="en-US" altLang="zh-CN" dirty="0">
                <a:latin typeface="Times New Roman" pitchFamily="18" charset="0"/>
              </a:rPr>
              <a:t>A=B</a:t>
            </a:r>
            <a:r>
              <a:rPr kumimoji="1" lang="zh-CN" altLang="en-US" dirty="0">
                <a:latin typeface="Times New Roman" pitchFamily="18" charset="0"/>
              </a:rPr>
              <a:t>，次序应相同）</a:t>
            </a:r>
            <a:endParaRPr kumimoji="1" lang="en-US" altLang="zh-CN" dirty="0">
              <a:latin typeface="Times New Roman" pitchFamily="18" charset="0"/>
            </a:endParaRPr>
          </a:p>
          <a:p>
            <a:pPr lvl="2">
              <a:lnSpc>
                <a:spcPct val="115000"/>
              </a:lnSpc>
              <a:defRPr/>
            </a:pPr>
            <a:r>
              <a:rPr kumimoji="1" lang="zh-CN" altLang="en-US" dirty="0">
                <a:latin typeface="Times New Roman" pitchFamily="18" charset="0"/>
              </a:rPr>
              <a:t>关系</a:t>
            </a:r>
            <a:r>
              <a:rPr kumimoji="1" lang="en-US" altLang="zh-CN" dirty="0">
                <a:latin typeface="Times New Roman" pitchFamily="18" charset="0"/>
              </a:rPr>
              <a:t>R</a:t>
            </a:r>
            <a:r>
              <a:rPr kumimoji="1" lang="zh-CN" altLang="en-US" dirty="0">
                <a:latin typeface="Times New Roman" pitchFamily="18" charset="0"/>
              </a:rPr>
              <a:t>可以用矩阵</a:t>
            </a:r>
            <a:r>
              <a:rPr kumimoji="1" lang="en-US" altLang="zh-CN" b="1" dirty="0">
                <a:latin typeface="Times New Roman" pitchFamily="18" charset="0"/>
              </a:rPr>
              <a:t>M</a:t>
            </a:r>
            <a:r>
              <a:rPr kumimoji="1" lang="en-US" altLang="zh-CN" baseline="-25000" dirty="0">
                <a:latin typeface="Times New Roman" pitchFamily="18" charset="0"/>
              </a:rPr>
              <a:t>R</a:t>
            </a:r>
            <a:r>
              <a:rPr kumimoji="1" lang="en-US" altLang="zh-CN" dirty="0">
                <a:latin typeface="Times New Roman" pitchFamily="18" charset="0"/>
              </a:rPr>
              <a:t>=[</a:t>
            </a:r>
            <a:r>
              <a:rPr kumimoji="1" lang="en-US" altLang="zh-CN" i="1" dirty="0" err="1">
                <a:latin typeface="Times New Roman" pitchFamily="18" charset="0"/>
              </a:rPr>
              <a:t>m</a:t>
            </a:r>
            <a:r>
              <a:rPr kumimoji="1" lang="en-US" altLang="zh-CN" i="1" baseline="-25000" dirty="0" err="1">
                <a:latin typeface="Times New Roman" pitchFamily="18" charset="0"/>
              </a:rPr>
              <a:t>ij</a:t>
            </a:r>
            <a:r>
              <a:rPr kumimoji="1" lang="en-US" altLang="zh-CN" dirty="0">
                <a:latin typeface="Times New Roman" pitchFamily="18" charset="0"/>
              </a:rPr>
              <a:t>]</a:t>
            </a:r>
            <a:r>
              <a:rPr kumimoji="1" lang="en-US" altLang="zh-CN" i="1" baseline="-25000" dirty="0" err="1">
                <a:latin typeface="Times New Roman" pitchFamily="18" charset="0"/>
              </a:rPr>
              <a:t>m</a:t>
            </a:r>
            <a:r>
              <a:rPr kumimoji="1" lang="en-US" altLang="zh-CN" baseline="-25000" dirty="0" err="1">
                <a:latin typeface="Times New Roman" pitchFamily="18" charset="0"/>
              </a:rPr>
              <a:t>×</a:t>
            </a:r>
            <a:r>
              <a:rPr kumimoji="1" lang="en-US" altLang="zh-CN" i="1" baseline="-25000" dirty="0" err="1">
                <a:latin typeface="Times New Roman" pitchFamily="18" charset="0"/>
              </a:rPr>
              <a:t>n</a:t>
            </a:r>
            <a:r>
              <a:rPr kumimoji="1" lang="zh-CN" altLang="en-US" dirty="0">
                <a:latin typeface="Times New Roman" pitchFamily="18" charset="0"/>
              </a:rPr>
              <a:t>来表示，其中</a:t>
            </a:r>
          </a:p>
        </p:txBody>
      </p:sp>
      <p:graphicFrame>
        <p:nvGraphicFramePr>
          <p:cNvPr id="3074" name="Object 3">
            <a:extLst>
              <a:ext uri="{FF2B5EF4-FFF2-40B4-BE49-F238E27FC236}">
                <a16:creationId xmlns:a16="http://schemas.microsoft.com/office/drawing/2014/main" id="{D4CE01EA-D1DE-4492-A3D9-A08CAD6041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319718"/>
              </p:ext>
            </p:extLst>
          </p:nvPr>
        </p:nvGraphicFramePr>
        <p:xfrm>
          <a:off x="3071428" y="4509120"/>
          <a:ext cx="3276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4" imgW="1600200" imgH="533400" progId="Equation.3">
                  <p:embed/>
                </p:oleObj>
              </mc:Choice>
              <mc:Fallback>
                <p:oleObj name="Equation" r:id="rId4" imgW="1600200" imgH="533400" progId="Equation.3">
                  <p:embed/>
                  <p:pic>
                    <p:nvPicPr>
                      <p:cNvPr id="3074" name="Object 3">
                        <a:extLst>
                          <a:ext uri="{FF2B5EF4-FFF2-40B4-BE49-F238E27FC236}">
                            <a16:creationId xmlns:a16="http://schemas.microsoft.com/office/drawing/2014/main" id="{D4CE01EA-D1DE-4492-A3D9-A08CAD6041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428" y="4509120"/>
                        <a:ext cx="32766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9A29F8FE-0F5A-4FD6-8AA7-0F925428A7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8120" y="-27384"/>
            <a:ext cx="10058400" cy="129540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3500" dirty="0">
                <a:ea typeface="黑体" panose="02010609060101010101" pitchFamily="49" charset="-122"/>
              </a:rPr>
              <a:t>Relations and their Properties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47FF9D7-1680-456C-BB84-BC515E925A8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9416" y="1412776"/>
            <a:ext cx="8686800" cy="4833937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300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关系的表示</a:t>
            </a:r>
          </a:p>
          <a:p>
            <a:pPr lvl="1">
              <a:lnSpc>
                <a:spcPct val="115000"/>
              </a:lnSpc>
              <a:defRPr/>
            </a:pPr>
            <a:r>
              <a:rPr kumimoji="1" lang="zh-CN" altLang="en-US" dirty="0">
                <a:latin typeface="Times New Roman" pitchFamily="18" charset="0"/>
              </a:rPr>
              <a:t> </a:t>
            </a:r>
            <a:r>
              <a:rPr kumimoji="1" lang="en-US" altLang="zh-CN" dirty="0">
                <a:latin typeface="Times New Roman" pitchFamily="18" charset="0"/>
              </a:rPr>
              <a:t>0-1</a:t>
            </a:r>
            <a:r>
              <a:rPr kumimoji="1" lang="zh-CN" altLang="en-US" dirty="0">
                <a:latin typeface="Times New Roman" pitchFamily="18" charset="0"/>
              </a:rPr>
              <a:t>矩阵方法（适用于计算机程序中关系的表示）</a:t>
            </a:r>
          </a:p>
        </p:txBody>
      </p:sp>
      <p:sp>
        <p:nvSpPr>
          <p:cNvPr id="43012" name="Rectangle 30">
            <a:extLst>
              <a:ext uri="{FF2B5EF4-FFF2-40B4-BE49-F238E27FC236}">
                <a16:creationId xmlns:a16="http://schemas.microsoft.com/office/drawing/2014/main" id="{B72D584C-1E52-4351-80EA-08764904B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2768071"/>
            <a:ext cx="7572519" cy="53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600" i="0">
                <a:latin typeface="Times New Roman" panose="02020603050405020304" pitchFamily="18" charset="0"/>
                <a:ea typeface="楷体_GB2312" pitchFamily="49" charset="-122"/>
              </a:rPr>
              <a:t>针对运动会报名关系，把</a:t>
            </a:r>
            <a:r>
              <a:rPr lang="en-US" altLang="zh-CN" sz="2600" i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600" i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600" i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600" i="0">
                <a:latin typeface="Times New Roman" panose="02020603050405020304" pitchFamily="18" charset="0"/>
                <a:ea typeface="楷体_GB2312" pitchFamily="49" charset="-122"/>
              </a:rPr>
              <a:t>集合内元素排好序</a:t>
            </a:r>
          </a:p>
        </p:txBody>
      </p:sp>
      <p:graphicFrame>
        <p:nvGraphicFramePr>
          <p:cNvPr id="32799" name="Object 2">
            <a:extLst>
              <a:ext uri="{FF2B5EF4-FFF2-40B4-BE49-F238E27FC236}">
                <a16:creationId xmlns:a16="http://schemas.microsoft.com/office/drawing/2014/main" id="{988C6C04-FD71-4E08-93D1-3554D3138A66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89899038"/>
              </p:ext>
            </p:extLst>
          </p:nvPr>
        </p:nvGraphicFramePr>
        <p:xfrm>
          <a:off x="5919039" y="4040765"/>
          <a:ext cx="3736358" cy="188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Picture" r:id="rId4" imgW="2057400" imgH="1028700" progId="Word.Picture.8">
                  <p:embed/>
                </p:oleObj>
              </mc:Choice>
              <mc:Fallback>
                <p:oleObj name="Picture" r:id="rId4" imgW="2057400" imgH="1028700" progId="Word.Picture.8">
                  <p:embed/>
                  <p:pic>
                    <p:nvPicPr>
                      <p:cNvPr id="32799" name="Object 2">
                        <a:extLst>
                          <a:ext uri="{FF2B5EF4-FFF2-40B4-BE49-F238E27FC236}">
                            <a16:creationId xmlns:a16="http://schemas.microsoft.com/office/drawing/2014/main" id="{988C6C04-FD71-4E08-93D1-3554D3138A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039" y="4040765"/>
                        <a:ext cx="3736358" cy="188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33">
            <a:extLst>
              <a:ext uri="{FF2B5EF4-FFF2-40B4-BE49-F238E27FC236}">
                <a16:creationId xmlns:a16="http://schemas.microsoft.com/office/drawing/2014/main" id="{FEFF6E82-269A-404A-BF22-4B73533E3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4387" y="3645024"/>
            <a:ext cx="19159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0" dirty="0">
                <a:latin typeface="Times New Roman" panose="02020603050405020304" pitchFamily="18" charset="0"/>
              </a:rPr>
              <a:t>1    2    3    4     5</a:t>
            </a:r>
          </a:p>
        </p:txBody>
      </p:sp>
      <p:grpSp>
        <p:nvGrpSpPr>
          <p:cNvPr id="32" name="Group 35">
            <a:extLst>
              <a:ext uri="{FF2B5EF4-FFF2-40B4-BE49-F238E27FC236}">
                <a16:creationId xmlns:a16="http://schemas.microsoft.com/office/drawing/2014/main" id="{C14AC611-664D-4BA6-BA89-12E5B539FE3D}"/>
              </a:ext>
            </a:extLst>
          </p:cNvPr>
          <p:cNvGrpSpPr>
            <a:grpSpLocks/>
          </p:cNvGrpSpPr>
          <p:nvPr/>
        </p:nvGrpSpPr>
        <p:grpSpPr bwMode="auto">
          <a:xfrm>
            <a:off x="2063552" y="3717032"/>
            <a:ext cx="2166937" cy="2132013"/>
            <a:chOff x="1832" y="2753"/>
            <a:chExt cx="1030" cy="974"/>
          </a:xfrm>
        </p:grpSpPr>
        <p:sp>
          <p:nvSpPr>
            <p:cNvPr id="33" name="Line 9">
              <a:extLst>
                <a:ext uri="{FF2B5EF4-FFF2-40B4-BE49-F238E27FC236}">
                  <a16:creationId xmlns:a16="http://schemas.microsoft.com/office/drawing/2014/main" id="{4CF4F26B-D8A0-4550-9649-A0365B8E50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880"/>
              <a:ext cx="663" cy="3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i="0"/>
            </a:p>
          </p:txBody>
        </p:sp>
        <p:sp>
          <p:nvSpPr>
            <p:cNvPr id="34" name="Line 10">
              <a:extLst>
                <a:ext uri="{FF2B5EF4-FFF2-40B4-BE49-F238E27FC236}">
                  <a16:creationId xmlns:a16="http://schemas.microsoft.com/office/drawing/2014/main" id="{705B3265-8FB6-4FA0-89B4-8F02FB2B6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880"/>
              <a:ext cx="67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i="0"/>
            </a:p>
          </p:txBody>
        </p:sp>
        <p:sp>
          <p:nvSpPr>
            <p:cNvPr id="35" name="Line 11">
              <a:extLst>
                <a:ext uri="{FF2B5EF4-FFF2-40B4-BE49-F238E27FC236}">
                  <a16:creationId xmlns:a16="http://schemas.microsoft.com/office/drawing/2014/main" id="{81559E90-3393-4748-951E-8F8278074C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2880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i="0"/>
            </a:p>
          </p:txBody>
        </p:sp>
        <p:sp>
          <p:nvSpPr>
            <p:cNvPr id="36" name="Line 12">
              <a:extLst>
                <a:ext uri="{FF2B5EF4-FFF2-40B4-BE49-F238E27FC236}">
                  <a16:creationId xmlns:a16="http://schemas.microsoft.com/office/drawing/2014/main" id="{13CD4972-9604-4BBC-B2F9-21B47CB9C7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i="0"/>
            </a:p>
          </p:txBody>
        </p:sp>
        <p:sp>
          <p:nvSpPr>
            <p:cNvPr id="37" name="Line 13">
              <a:extLst>
                <a:ext uri="{FF2B5EF4-FFF2-40B4-BE49-F238E27FC236}">
                  <a16:creationId xmlns:a16="http://schemas.microsoft.com/office/drawing/2014/main" id="{6B589352-472C-42EB-9FF8-DEA8A73D6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264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i="0"/>
            </a:p>
          </p:txBody>
        </p:sp>
        <p:sp>
          <p:nvSpPr>
            <p:cNvPr id="38" name="Line 14">
              <a:extLst>
                <a:ext uri="{FF2B5EF4-FFF2-40B4-BE49-F238E27FC236}">
                  <a16:creationId xmlns:a16="http://schemas.microsoft.com/office/drawing/2014/main" id="{F29EF1B5-A5F8-4FD4-B214-C70CC3854F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2880"/>
              <a:ext cx="67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i="0"/>
            </a:p>
          </p:txBody>
        </p:sp>
        <p:sp>
          <p:nvSpPr>
            <p:cNvPr id="39" name="Oval 16">
              <a:extLst>
                <a:ext uri="{FF2B5EF4-FFF2-40B4-BE49-F238E27FC236}">
                  <a16:creationId xmlns:a16="http://schemas.microsoft.com/office/drawing/2014/main" id="{53FC73E5-182F-43BD-A903-68143C0A3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84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0"/>
            </a:p>
          </p:txBody>
        </p:sp>
        <p:sp>
          <p:nvSpPr>
            <p:cNvPr id="40" name="Oval 17">
              <a:extLst>
                <a:ext uri="{FF2B5EF4-FFF2-40B4-BE49-F238E27FC236}">
                  <a16:creationId xmlns:a16="http://schemas.microsoft.com/office/drawing/2014/main" id="{B67924F9-FEA0-4D76-AB22-5218B1AA6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051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0"/>
            </a:p>
          </p:txBody>
        </p:sp>
        <p:sp>
          <p:nvSpPr>
            <p:cNvPr id="41" name="Oval 18">
              <a:extLst>
                <a:ext uri="{FF2B5EF4-FFF2-40B4-BE49-F238E27FC236}">
                  <a16:creationId xmlns:a16="http://schemas.microsoft.com/office/drawing/2014/main" id="{658AEC8B-F25C-4DE3-8010-90977385D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225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0"/>
            </a:p>
          </p:txBody>
        </p:sp>
        <p:sp>
          <p:nvSpPr>
            <p:cNvPr id="42" name="Oval 19">
              <a:extLst>
                <a:ext uri="{FF2B5EF4-FFF2-40B4-BE49-F238E27FC236}">
                  <a16:creationId xmlns:a16="http://schemas.microsoft.com/office/drawing/2014/main" id="{665595CF-2DFD-4467-A753-7FDC3C1E8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45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0"/>
            </a:p>
          </p:txBody>
        </p:sp>
        <p:sp>
          <p:nvSpPr>
            <p:cNvPr id="43" name="Oval 20">
              <a:extLst>
                <a:ext uri="{FF2B5EF4-FFF2-40B4-BE49-F238E27FC236}">
                  <a16:creationId xmlns:a16="http://schemas.microsoft.com/office/drawing/2014/main" id="{71C7B914-1C4A-4C7D-9D9E-5D8E01EF8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85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0"/>
            </a:p>
          </p:txBody>
        </p:sp>
        <p:sp>
          <p:nvSpPr>
            <p:cNvPr id="44" name="Oval 21">
              <a:extLst>
                <a:ext uri="{FF2B5EF4-FFF2-40B4-BE49-F238E27FC236}">
                  <a16:creationId xmlns:a16="http://schemas.microsoft.com/office/drawing/2014/main" id="{478BBF51-8BA9-46C5-A3BF-6062FAE96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051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0"/>
            </a:p>
          </p:txBody>
        </p:sp>
        <p:sp>
          <p:nvSpPr>
            <p:cNvPr id="45" name="Oval 22">
              <a:extLst>
                <a:ext uri="{FF2B5EF4-FFF2-40B4-BE49-F238E27FC236}">
                  <a16:creationId xmlns:a16="http://schemas.microsoft.com/office/drawing/2014/main" id="{8D9F9B1E-B8D8-4DD1-80CF-885A4E781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225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0"/>
            </a:p>
          </p:txBody>
        </p:sp>
        <p:sp>
          <p:nvSpPr>
            <p:cNvPr id="46" name="Oval 23">
              <a:extLst>
                <a:ext uri="{FF2B5EF4-FFF2-40B4-BE49-F238E27FC236}">
                  <a16:creationId xmlns:a16="http://schemas.microsoft.com/office/drawing/2014/main" id="{A949356C-AEF8-4D95-ABCA-43A8074BF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4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0"/>
            </a:p>
          </p:txBody>
        </p:sp>
        <p:sp>
          <p:nvSpPr>
            <p:cNvPr id="47" name="Oval 24">
              <a:extLst>
                <a:ext uri="{FF2B5EF4-FFF2-40B4-BE49-F238E27FC236}">
                  <a16:creationId xmlns:a16="http://schemas.microsoft.com/office/drawing/2014/main" id="{2EFBEE28-24F3-4CEE-B98E-52FDA3E10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6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0"/>
            </a:p>
          </p:txBody>
        </p:sp>
        <p:sp>
          <p:nvSpPr>
            <p:cNvPr id="48" name="Text Box 25">
              <a:extLst>
                <a:ext uri="{FF2B5EF4-FFF2-40B4-BE49-F238E27FC236}">
                  <a16:creationId xmlns:a16="http://schemas.microsoft.com/office/drawing/2014/main" id="{37F0EB2B-41E7-4F38-BD7F-C35910A41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" y="2753"/>
              <a:ext cx="14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9" name="Text Box 26">
              <a:extLst>
                <a:ext uri="{FF2B5EF4-FFF2-40B4-BE49-F238E27FC236}">
                  <a16:creationId xmlns:a16="http://schemas.microsoft.com/office/drawing/2014/main" id="{C06A2EDC-9FF3-44A3-87B8-32C409EE7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" y="2960"/>
              <a:ext cx="14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0" name="Text Box 27">
              <a:extLst>
                <a:ext uri="{FF2B5EF4-FFF2-40B4-BE49-F238E27FC236}">
                  <a16:creationId xmlns:a16="http://schemas.microsoft.com/office/drawing/2014/main" id="{EBC585D6-DC10-4060-846A-FD45F4FDA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" y="3155"/>
              <a:ext cx="14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1" name="Text Box 28">
              <a:extLst>
                <a:ext uri="{FF2B5EF4-FFF2-40B4-BE49-F238E27FC236}">
                  <a16:creationId xmlns:a16="http://schemas.microsoft.com/office/drawing/2014/main" id="{A1E6B28F-A4E2-487E-AB81-DBEBDD771C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" y="3383"/>
              <a:ext cx="14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2" name="Text Box 29">
              <a:extLst>
                <a:ext uri="{FF2B5EF4-FFF2-40B4-BE49-F238E27FC236}">
                  <a16:creationId xmlns:a16="http://schemas.microsoft.com/office/drawing/2014/main" id="{270AF895-A4E4-4975-898A-3F4018224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3" y="2767"/>
              <a:ext cx="14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3" name="Text Box 30">
              <a:extLst>
                <a:ext uri="{FF2B5EF4-FFF2-40B4-BE49-F238E27FC236}">
                  <a16:creationId xmlns:a16="http://schemas.microsoft.com/office/drawing/2014/main" id="{4A5BF55B-E87F-4D25-B1DE-FE730175C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3" y="2977"/>
              <a:ext cx="14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4" name="Text Box 31">
              <a:extLst>
                <a:ext uri="{FF2B5EF4-FFF2-40B4-BE49-F238E27FC236}">
                  <a16:creationId xmlns:a16="http://schemas.microsoft.com/office/drawing/2014/main" id="{6DC9F369-3A0E-49F8-82FA-9D3F64B24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3" y="3160"/>
              <a:ext cx="14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5" name="Text Box 32">
              <a:extLst>
                <a:ext uri="{FF2B5EF4-FFF2-40B4-BE49-F238E27FC236}">
                  <a16:creationId xmlns:a16="http://schemas.microsoft.com/office/drawing/2014/main" id="{AD0BB5A3-1194-49A8-8478-5FADADA3D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3" y="3343"/>
              <a:ext cx="14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6" name="Text Box 33">
              <a:extLst>
                <a:ext uri="{FF2B5EF4-FFF2-40B4-BE49-F238E27FC236}">
                  <a16:creationId xmlns:a16="http://schemas.microsoft.com/office/drawing/2014/main" id="{84C24B05-1CF4-45E9-9858-368BF9622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3" y="3544"/>
              <a:ext cx="14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0">
                  <a:latin typeface="Times New Roman" panose="02020603050405020304" pitchFamily="18" charset="0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5E3F8AF-78FC-4A81-B348-58106C0ACC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关系及其性质 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Relations and their Properties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4ADB2283-4CC3-4B05-8BA4-20C984BCA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1412776"/>
            <a:ext cx="10848942" cy="100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zh-CN" altLang="en-US" i="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i="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i="0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相关</a:t>
            </a:r>
            <a:r>
              <a:rPr lang="en-US" altLang="zh-CN" i="0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/relative</a:t>
            </a:r>
            <a:r>
              <a:rPr lang="zh-CN" altLang="en-US" i="0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i="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如按照某种规则，确定二个对象或多个对象之间有关系，称这二个对象或多个对象是相关的。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630E2FE-D558-4363-9089-271DC1E09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2502539"/>
            <a:ext cx="7397006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zh-CN" alt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注意</a:t>
            </a:r>
            <a:r>
              <a:rPr lang="en-US" altLang="zh-CN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_GB2312" pitchFamily="49" charset="-122"/>
                <a:ea typeface="仿宋_GB2312" pitchFamily="49" charset="-122"/>
              </a:rPr>
              <a:t>:</a:t>
            </a:r>
            <a:r>
              <a:rPr lang="zh-CN" altLang="en-US" i="0" dirty="0">
                <a:latin typeface="仿宋_GB2312" pitchFamily="49" charset="-122"/>
                <a:ea typeface="仿宋_GB2312" pitchFamily="49" charset="-122"/>
              </a:rPr>
              <a:t>相关性与指定的规则有关。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311F3E87-BB30-4A41-8575-E4D1358A9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376" y="3429000"/>
            <a:ext cx="10059928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en-US" altLang="zh-CN" sz="24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1)</a:t>
            </a:r>
            <a:r>
              <a:rPr lang="zh-CN" altLang="en-US" sz="24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扑克牌中的方块</a:t>
            </a:r>
            <a:r>
              <a:rPr lang="en-US" altLang="zh-CN" sz="24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与梅花</a:t>
            </a:r>
            <a:r>
              <a:rPr lang="en-US" altLang="zh-CN" sz="24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</a:t>
            </a:r>
            <a:endParaRPr lang="zh-CN" altLang="en-US" sz="2400" i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4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同花关系：不相关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4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同点关系：相关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4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2)</a:t>
            </a:r>
            <a:r>
              <a:rPr lang="zh-CN" altLang="en-US" sz="24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父子二人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4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同辈关系：不相关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4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父子关系：相关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C6BC1ED-5B56-48A5-A447-10E9E9D255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8120" y="-27384"/>
            <a:ext cx="10058400" cy="129540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3500" dirty="0">
                <a:ea typeface="黑体" panose="02010609060101010101" pitchFamily="49" charset="-122"/>
              </a:rPr>
              <a:t>Relations and their Properties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92FCFB1-D901-42CA-9EAA-048227C9B70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9416" y="1412776"/>
            <a:ext cx="10873208" cy="5138737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300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关系的表示</a:t>
            </a:r>
          </a:p>
          <a:p>
            <a:pPr lvl="1">
              <a:lnSpc>
                <a:spcPct val="115000"/>
              </a:lnSpc>
              <a:defRPr/>
            </a:pPr>
            <a:r>
              <a:rPr kumimoji="1" lang="zh-CN" altLang="en-US" dirty="0">
                <a:latin typeface="Times New Roman" pitchFamily="18" charset="0"/>
              </a:rPr>
              <a:t> </a:t>
            </a:r>
            <a:r>
              <a:rPr kumimoji="1" lang="en-US" altLang="zh-CN" dirty="0">
                <a:latin typeface="Times New Roman" pitchFamily="18" charset="0"/>
              </a:rPr>
              <a:t>0-1</a:t>
            </a:r>
            <a:r>
              <a:rPr kumimoji="1" lang="zh-CN" altLang="en-US" dirty="0">
                <a:latin typeface="Times New Roman" pitchFamily="18" charset="0"/>
              </a:rPr>
              <a:t>矩阵方法（适用于计算机程序中关系的表示）</a:t>
            </a:r>
            <a:endParaRPr kumimoji="1" lang="en-US" altLang="zh-CN" dirty="0">
              <a:latin typeface="Times New Roman" pitchFamily="18" charset="0"/>
            </a:endParaRPr>
          </a:p>
          <a:p>
            <a:pPr lvl="2">
              <a:lnSpc>
                <a:spcPct val="115000"/>
              </a:lnSpc>
              <a:defRPr/>
            </a:pPr>
            <a:r>
              <a:rPr lang="zh-CN" altLang="en-US" kern="1200" dirty="0">
                <a:latin typeface="Times New Roman" pitchFamily="18" charset="0"/>
                <a:ea typeface="楷体_GB2312" pitchFamily="49" charset="-122"/>
                <a:cs typeface="+mn-cs"/>
              </a:rPr>
              <a:t>例</a:t>
            </a:r>
            <a:r>
              <a:rPr lang="en-US" altLang="zh-CN" kern="1200" dirty="0">
                <a:latin typeface="Times New Roman" pitchFamily="18" charset="0"/>
                <a:ea typeface="楷体_GB2312" pitchFamily="49" charset="-122"/>
                <a:cs typeface="+mn-cs"/>
              </a:rPr>
              <a:t>8  </a:t>
            </a:r>
            <a:r>
              <a:rPr lang="zh-CN" altLang="en-US" kern="1200" dirty="0">
                <a:latin typeface="Times New Roman" pitchFamily="18" charset="0"/>
                <a:ea typeface="楷体_GB2312" pitchFamily="49" charset="-122"/>
                <a:cs typeface="+mn-cs"/>
              </a:rPr>
              <a:t>假设</a:t>
            </a:r>
            <a:r>
              <a:rPr lang="en-US" altLang="zh-CN" kern="1200" dirty="0">
                <a:latin typeface="Times New Roman" pitchFamily="18" charset="0"/>
                <a:ea typeface="楷体_GB2312" pitchFamily="49" charset="-122"/>
                <a:cs typeface="+mn-cs"/>
              </a:rPr>
              <a:t>A={1,2,3}</a:t>
            </a:r>
            <a:r>
              <a:rPr lang="zh-CN" altLang="en-US" kern="1200" dirty="0">
                <a:latin typeface="Times New Roman" pitchFamily="18" charset="0"/>
                <a:ea typeface="楷体_GB2312" pitchFamily="49" charset="-122"/>
                <a:cs typeface="+mn-cs"/>
              </a:rPr>
              <a:t>，</a:t>
            </a:r>
            <a:r>
              <a:rPr lang="en-US" altLang="zh-CN" kern="1200" dirty="0">
                <a:latin typeface="Times New Roman" pitchFamily="18" charset="0"/>
                <a:ea typeface="楷体_GB2312" pitchFamily="49" charset="-122"/>
                <a:cs typeface="+mn-cs"/>
              </a:rPr>
              <a:t>B={1,2}</a:t>
            </a:r>
            <a:r>
              <a:rPr lang="zh-CN" altLang="en-US" kern="1200" dirty="0">
                <a:latin typeface="Times New Roman" pitchFamily="18" charset="0"/>
                <a:ea typeface="楷体_GB2312" pitchFamily="49" charset="-122"/>
                <a:cs typeface="+mn-cs"/>
              </a:rPr>
              <a:t>。令</a:t>
            </a:r>
            <a:r>
              <a:rPr lang="en-US" altLang="zh-CN" kern="1200" dirty="0">
                <a:latin typeface="Times New Roman" pitchFamily="18" charset="0"/>
                <a:ea typeface="楷体_GB2312" pitchFamily="49" charset="-122"/>
                <a:cs typeface="+mn-cs"/>
              </a:rPr>
              <a:t>R</a:t>
            </a:r>
            <a:r>
              <a:rPr lang="zh-CN" altLang="en-US" kern="1200" dirty="0">
                <a:latin typeface="Times New Roman" pitchFamily="18" charset="0"/>
                <a:ea typeface="楷体_GB2312" pitchFamily="49" charset="-122"/>
                <a:cs typeface="+mn-cs"/>
              </a:rPr>
              <a:t>是从</a:t>
            </a:r>
            <a:r>
              <a:rPr lang="en-US" altLang="zh-CN" kern="1200" dirty="0"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lang="zh-CN" altLang="en-US" kern="1200" dirty="0">
                <a:latin typeface="Times New Roman" pitchFamily="18" charset="0"/>
                <a:ea typeface="楷体_GB2312" pitchFamily="49" charset="-122"/>
                <a:cs typeface="+mn-cs"/>
              </a:rPr>
              <a:t>到</a:t>
            </a:r>
            <a:r>
              <a:rPr lang="en-US" altLang="zh-CN" kern="1200" dirty="0">
                <a:latin typeface="Times New Roman" pitchFamily="18" charset="0"/>
                <a:ea typeface="楷体_GB2312" pitchFamily="49" charset="-122"/>
                <a:cs typeface="+mn-cs"/>
              </a:rPr>
              <a:t>B</a:t>
            </a:r>
            <a:r>
              <a:rPr lang="zh-CN" altLang="en-US" kern="1200" dirty="0">
                <a:latin typeface="Times New Roman" pitchFamily="18" charset="0"/>
                <a:ea typeface="楷体_GB2312" pitchFamily="49" charset="-122"/>
                <a:cs typeface="+mn-cs"/>
              </a:rPr>
              <a:t>的关系，且如果</a:t>
            </a:r>
            <a:r>
              <a:rPr lang="en-US" altLang="zh-CN" i="1" kern="1200" dirty="0"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lang="zh-CN" altLang="en-US" kern="1200" dirty="0">
                <a:latin typeface="Times New Roman" pitchFamily="18" charset="0"/>
                <a:ea typeface="楷体_GB2312" pitchFamily="49" charset="-122"/>
                <a:cs typeface="+mn-cs"/>
              </a:rPr>
              <a:t>∈</a:t>
            </a:r>
            <a:r>
              <a:rPr lang="en-US" altLang="zh-CN" kern="1200" dirty="0"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lang="zh-CN" altLang="en-US" kern="1200" dirty="0">
                <a:latin typeface="Times New Roman" pitchFamily="18" charset="0"/>
                <a:ea typeface="楷体_GB2312" pitchFamily="49" charset="-122"/>
                <a:cs typeface="+mn-cs"/>
              </a:rPr>
              <a:t>，</a:t>
            </a:r>
            <a:r>
              <a:rPr lang="en-US" altLang="zh-CN" i="1" kern="1200" dirty="0">
                <a:latin typeface="Times New Roman" pitchFamily="18" charset="0"/>
                <a:ea typeface="楷体_GB2312" pitchFamily="49" charset="-122"/>
                <a:cs typeface="+mn-cs"/>
              </a:rPr>
              <a:t>b</a:t>
            </a:r>
            <a:r>
              <a:rPr lang="zh-CN" altLang="en-US" kern="1200" dirty="0">
                <a:latin typeface="Times New Roman" pitchFamily="18" charset="0"/>
                <a:ea typeface="楷体_GB2312" pitchFamily="49" charset="-122"/>
                <a:cs typeface="+mn-cs"/>
              </a:rPr>
              <a:t>∈</a:t>
            </a:r>
            <a:r>
              <a:rPr lang="en-US" altLang="zh-CN" kern="1200" dirty="0">
                <a:latin typeface="Times New Roman" pitchFamily="18" charset="0"/>
                <a:ea typeface="楷体_GB2312" pitchFamily="49" charset="-122"/>
                <a:cs typeface="+mn-cs"/>
              </a:rPr>
              <a:t>B</a:t>
            </a:r>
            <a:r>
              <a:rPr lang="zh-CN" altLang="en-US" kern="1200" dirty="0">
                <a:latin typeface="Times New Roman" pitchFamily="18" charset="0"/>
                <a:ea typeface="楷体_GB2312" pitchFamily="49" charset="-122"/>
                <a:cs typeface="+mn-cs"/>
              </a:rPr>
              <a:t>，</a:t>
            </a:r>
            <a:r>
              <a:rPr lang="en-US" altLang="zh-CN" i="1" kern="1200" dirty="0"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lang="en-US" altLang="zh-CN" kern="1200" dirty="0">
                <a:latin typeface="Times New Roman" pitchFamily="18" charset="0"/>
                <a:ea typeface="楷体_GB2312" pitchFamily="49" charset="-122"/>
                <a:cs typeface="+mn-cs"/>
              </a:rPr>
              <a:t>&gt;</a:t>
            </a:r>
            <a:r>
              <a:rPr lang="en-US" altLang="zh-CN" i="1" kern="1200" dirty="0">
                <a:latin typeface="Times New Roman" pitchFamily="18" charset="0"/>
                <a:ea typeface="楷体_GB2312" pitchFamily="49" charset="-122"/>
                <a:cs typeface="+mn-cs"/>
              </a:rPr>
              <a:t>b</a:t>
            </a:r>
            <a:r>
              <a:rPr lang="zh-CN" altLang="en-US" kern="1200" dirty="0">
                <a:latin typeface="Times New Roman" pitchFamily="18" charset="0"/>
                <a:ea typeface="楷体_GB2312" pitchFamily="49" charset="-122"/>
                <a:cs typeface="+mn-cs"/>
              </a:rPr>
              <a:t>，则</a:t>
            </a:r>
            <a:r>
              <a:rPr lang="en-US" altLang="zh-CN" kern="1200" dirty="0">
                <a:latin typeface="Times New Roman" pitchFamily="18" charset="0"/>
                <a:ea typeface="楷体_GB2312" pitchFamily="49" charset="-122"/>
                <a:cs typeface="+mn-cs"/>
              </a:rPr>
              <a:t>R</a:t>
            </a:r>
            <a:r>
              <a:rPr lang="zh-CN" altLang="en-US" kern="1200" dirty="0">
                <a:latin typeface="Times New Roman" pitchFamily="18" charset="0"/>
                <a:ea typeface="楷体_GB2312" pitchFamily="49" charset="-122"/>
                <a:cs typeface="+mn-cs"/>
              </a:rPr>
              <a:t>包含</a:t>
            </a:r>
            <a:r>
              <a:rPr lang="en-US" altLang="zh-CN" kern="1200" dirty="0">
                <a:latin typeface="Times New Roman" pitchFamily="18" charset="0"/>
                <a:ea typeface="楷体_GB2312" pitchFamily="49" charset="-122"/>
                <a:cs typeface="+mn-cs"/>
              </a:rPr>
              <a:t>(</a:t>
            </a:r>
            <a:r>
              <a:rPr lang="en-US" altLang="zh-CN" i="1" kern="1200" dirty="0" err="1"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lang="en-US" altLang="zh-CN" kern="1200" dirty="0" err="1">
                <a:latin typeface="Times New Roman" pitchFamily="18" charset="0"/>
                <a:ea typeface="楷体_GB2312" pitchFamily="49" charset="-122"/>
                <a:cs typeface="+mn-cs"/>
              </a:rPr>
              <a:t>,</a:t>
            </a:r>
            <a:r>
              <a:rPr lang="en-US" altLang="zh-CN" i="1" kern="1200" dirty="0" err="1">
                <a:latin typeface="Times New Roman" pitchFamily="18" charset="0"/>
                <a:ea typeface="楷体_GB2312" pitchFamily="49" charset="-122"/>
                <a:cs typeface="+mn-cs"/>
              </a:rPr>
              <a:t>b</a:t>
            </a:r>
            <a:r>
              <a:rPr lang="en-US" altLang="zh-CN" kern="1200" dirty="0">
                <a:latin typeface="Times New Roman" pitchFamily="18" charset="0"/>
                <a:ea typeface="楷体_GB2312" pitchFamily="49" charset="-122"/>
                <a:cs typeface="+mn-cs"/>
              </a:rPr>
              <a:t>)</a:t>
            </a:r>
            <a:r>
              <a:rPr lang="zh-CN" altLang="en-US" kern="1200" dirty="0">
                <a:latin typeface="Times New Roman" pitchFamily="18" charset="0"/>
                <a:ea typeface="楷体_GB2312" pitchFamily="49" charset="-122"/>
                <a:cs typeface="+mn-cs"/>
              </a:rPr>
              <a:t>。如果</a:t>
            </a:r>
            <a:r>
              <a:rPr lang="en-US" altLang="zh-CN" i="1" kern="1200" dirty="0"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lang="en-US" altLang="zh-CN" kern="1200" baseline="-25000" dirty="0">
                <a:latin typeface="Times New Roman" pitchFamily="18" charset="0"/>
                <a:ea typeface="楷体_GB2312" pitchFamily="49" charset="-122"/>
                <a:cs typeface="+mn-cs"/>
              </a:rPr>
              <a:t>1</a:t>
            </a:r>
            <a:r>
              <a:rPr lang="en-US" altLang="zh-CN" kern="1200" dirty="0">
                <a:latin typeface="Times New Roman" pitchFamily="18" charset="0"/>
                <a:ea typeface="楷体_GB2312" pitchFamily="49" charset="-122"/>
                <a:cs typeface="+mn-cs"/>
              </a:rPr>
              <a:t>=1,</a:t>
            </a:r>
            <a:r>
              <a:rPr lang="en-US" altLang="zh-CN" i="1" kern="1200" dirty="0"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lang="en-US" altLang="zh-CN" kern="1200" baseline="-25000" dirty="0"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lang="en-US" altLang="zh-CN" kern="1200" dirty="0">
                <a:latin typeface="Times New Roman" pitchFamily="18" charset="0"/>
                <a:ea typeface="楷体_GB2312" pitchFamily="49" charset="-122"/>
                <a:cs typeface="+mn-cs"/>
              </a:rPr>
              <a:t>=2,</a:t>
            </a:r>
            <a:r>
              <a:rPr lang="en-US" altLang="zh-CN" i="1" kern="1200" dirty="0"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lang="en-US" altLang="zh-CN" kern="1200" baseline="-25000" dirty="0">
                <a:latin typeface="Times New Roman" pitchFamily="18" charset="0"/>
                <a:ea typeface="楷体_GB2312" pitchFamily="49" charset="-122"/>
                <a:cs typeface="+mn-cs"/>
              </a:rPr>
              <a:t>3</a:t>
            </a:r>
            <a:r>
              <a:rPr lang="en-US" altLang="zh-CN" kern="1200" dirty="0">
                <a:latin typeface="Times New Roman" pitchFamily="18" charset="0"/>
                <a:ea typeface="楷体_GB2312" pitchFamily="49" charset="-122"/>
                <a:cs typeface="+mn-cs"/>
              </a:rPr>
              <a:t>=3,</a:t>
            </a:r>
            <a:r>
              <a:rPr lang="en-US" altLang="zh-CN" i="1" kern="1200" dirty="0">
                <a:latin typeface="Times New Roman" pitchFamily="18" charset="0"/>
                <a:ea typeface="楷体_GB2312" pitchFamily="49" charset="-122"/>
                <a:cs typeface="+mn-cs"/>
              </a:rPr>
              <a:t>b</a:t>
            </a:r>
            <a:r>
              <a:rPr lang="en-US" altLang="zh-CN" kern="1200" baseline="-25000" dirty="0">
                <a:latin typeface="Times New Roman" pitchFamily="18" charset="0"/>
                <a:ea typeface="楷体_GB2312" pitchFamily="49" charset="-122"/>
                <a:cs typeface="+mn-cs"/>
              </a:rPr>
              <a:t>1</a:t>
            </a:r>
            <a:r>
              <a:rPr lang="en-US" altLang="zh-CN" kern="1200" dirty="0">
                <a:latin typeface="Times New Roman" pitchFamily="18" charset="0"/>
                <a:ea typeface="楷体_GB2312" pitchFamily="49" charset="-122"/>
                <a:cs typeface="+mn-cs"/>
              </a:rPr>
              <a:t>=1,</a:t>
            </a:r>
            <a:r>
              <a:rPr lang="en-US" altLang="zh-CN" i="1" kern="1200" dirty="0">
                <a:latin typeface="Times New Roman" pitchFamily="18" charset="0"/>
                <a:ea typeface="楷体_GB2312" pitchFamily="49" charset="-122"/>
                <a:cs typeface="+mn-cs"/>
              </a:rPr>
              <a:t>b</a:t>
            </a:r>
            <a:r>
              <a:rPr lang="en-US" altLang="zh-CN" kern="1200" baseline="-25000" dirty="0"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lang="en-US" altLang="zh-CN" kern="1200" dirty="0">
                <a:latin typeface="Times New Roman" pitchFamily="18" charset="0"/>
                <a:ea typeface="楷体_GB2312" pitchFamily="49" charset="-122"/>
                <a:cs typeface="+mn-cs"/>
              </a:rPr>
              <a:t>=2</a:t>
            </a:r>
            <a:r>
              <a:rPr lang="zh-CN" altLang="en-US" kern="1200" dirty="0">
                <a:latin typeface="Times New Roman" pitchFamily="18" charset="0"/>
                <a:ea typeface="楷体_GB2312" pitchFamily="49" charset="-122"/>
                <a:cs typeface="+mn-cs"/>
              </a:rPr>
              <a:t>，表示</a:t>
            </a:r>
            <a:r>
              <a:rPr lang="en-US" altLang="zh-CN" kern="1200" dirty="0">
                <a:latin typeface="Times New Roman" pitchFamily="18" charset="0"/>
                <a:ea typeface="楷体_GB2312" pitchFamily="49" charset="-122"/>
                <a:cs typeface="+mn-cs"/>
              </a:rPr>
              <a:t>R</a:t>
            </a:r>
            <a:r>
              <a:rPr lang="zh-CN" altLang="en-US" kern="1200" dirty="0">
                <a:latin typeface="Times New Roman" pitchFamily="18" charset="0"/>
                <a:ea typeface="楷体_GB2312" pitchFamily="49" charset="-122"/>
                <a:cs typeface="+mn-cs"/>
              </a:rPr>
              <a:t>的矩阵是？</a:t>
            </a:r>
            <a:endParaRPr lang="en-US" altLang="zh-CN" kern="1200" dirty="0">
              <a:latin typeface="Times New Roman" pitchFamily="18" charset="0"/>
              <a:ea typeface="楷体_GB2312" pitchFamily="49" charset="-122"/>
              <a:cs typeface="+mn-cs"/>
            </a:endParaRPr>
          </a:p>
          <a:p>
            <a:pPr lvl="2">
              <a:lnSpc>
                <a:spcPct val="115000"/>
              </a:lnSpc>
              <a:defRPr/>
            </a:pPr>
            <a:r>
              <a:rPr lang="zh-CN" altLang="en-US" kern="1200" dirty="0">
                <a:latin typeface="Times New Roman" pitchFamily="18" charset="0"/>
                <a:ea typeface="楷体_GB2312" pitchFamily="49" charset="-122"/>
                <a:cs typeface="+mn-cs"/>
              </a:rPr>
              <a:t>解：因为</a:t>
            </a:r>
            <a:r>
              <a:rPr lang="en-US" altLang="zh-CN" kern="1200" dirty="0">
                <a:latin typeface="Times New Roman" pitchFamily="18" charset="0"/>
                <a:ea typeface="楷体_GB2312" pitchFamily="49" charset="-122"/>
                <a:cs typeface="+mn-cs"/>
              </a:rPr>
              <a:t>R={(2,1),(3,1),(3,2)}</a:t>
            </a:r>
            <a:r>
              <a:rPr lang="zh-CN" altLang="en-US" kern="1200" dirty="0">
                <a:latin typeface="Times New Roman" pitchFamily="18" charset="0"/>
                <a:ea typeface="楷体_GB2312" pitchFamily="49" charset="-122"/>
                <a:cs typeface="+mn-cs"/>
              </a:rPr>
              <a:t>，</a:t>
            </a:r>
            <a:endParaRPr lang="en-US" altLang="zh-CN" kern="1200" dirty="0">
              <a:latin typeface="Times New Roman" pitchFamily="18" charset="0"/>
              <a:ea typeface="楷体_GB2312" pitchFamily="49" charset="-122"/>
              <a:cs typeface="+mn-cs"/>
            </a:endParaRPr>
          </a:p>
          <a:p>
            <a:pPr lvl="2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en-US" altLang="zh-CN" kern="1200" dirty="0">
                <a:latin typeface="Times New Roman" pitchFamily="18" charset="0"/>
                <a:ea typeface="楷体_GB2312" pitchFamily="49" charset="-122"/>
                <a:cs typeface="+mn-cs"/>
              </a:rPr>
              <a:t>    </a:t>
            </a:r>
            <a:r>
              <a:rPr lang="zh-CN" altLang="en-US" kern="1200" dirty="0">
                <a:latin typeface="Times New Roman" pitchFamily="18" charset="0"/>
                <a:ea typeface="楷体_GB2312" pitchFamily="49" charset="-122"/>
                <a:cs typeface="+mn-cs"/>
              </a:rPr>
              <a:t>所以</a:t>
            </a:r>
            <a:r>
              <a:rPr lang="en-US" altLang="zh-CN" kern="1200" dirty="0">
                <a:latin typeface="Times New Roman" pitchFamily="18" charset="0"/>
                <a:ea typeface="楷体_GB2312" pitchFamily="49" charset="-122"/>
                <a:cs typeface="+mn-cs"/>
              </a:rPr>
              <a:t>R</a:t>
            </a:r>
            <a:r>
              <a:rPr lang="zh-CN" altLang="en-US" kern="1200" dirty="0">
                <a:latin typeface="Times New Roman" pitchFamily="18" charset="0"/>
                <a:ea typeface="楷体_GB2312" pitchFamily="49" charset="-122"/>
                <a:cs typeface="+mn-cs"/>
              </a:rPr>
              <a:t>的矩阵是</a:t>
            </a:r>
          </a:p>
        </p:txBody>
      </p:sp>
      <p:graphicFrame>
        <p:nvGraphicFramePr>
          <p:cNvPr id="4098" name="Object 3">
            <a:extLst>
              <a:ext uri="{FF2B5EF4-FFF2-40B4-BE49-F238E27FC236}">
                <a16:creationId xmlns:a16="http://schemas.microsoft.com/office/drawing/2014/main" id="{BC4820CA-F99F-4B97-984F-CFC2C57C93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1" y="5029200"/>
          <a:ext cx="19145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4" imgW="850531" imgH="710891" progId="Equation.3">
                  <p:embed/>
                </p:oleObj>
              </mc:Choice>
              <mc:Fallback>
                <p:oleObj name="Equation" r:id="rId4" imgW="850531" imgH="710891" progId="Equation.3">
                  <p:embed/>
                  <p:pic>
                    <p:nvPicPr>
                      <p:cNvPr id="4098" name="Object 3">
                        <a:extLst>
                          <a:ext uri="{FF2B5EF4-FFF2-40B4-BE49-F238E27FC236}">
                            <a16:creationId xmlns:a16="http://schemas.microsoft.com/office/drawing/2014/main" id="{BC4820CA-F99F-4B97-984F-CFC2C57C93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1" y="5029200"/>
                        <a:ext cx="191452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88FB424A-24D4-47C1-A45D-4661434D7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8120" y="-27384"/>
            <a:ext cx="10058400" cy="129540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3500" dirty="0">
                <a:ea typeface="黑体" panose="02010609060101010101" pitchFamily="49" charset="-122"/>
              </a:rPr>
              <a:t>Relations and their Properties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C7CCEF5-F931-48EA-B354-72786C9812C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9416" y="1484784"/>
            <a:ext cx="10801200" cy="4833937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300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关系的表示</a:t>
            </a:r>
          </a:p>
          <a:p>
            <a:pPr lvl="1">
              <a:lnSpc>
                <a:spcPct val="115000"/>
              </a:lnSpc>
              <a:defRPr/>
            </a:pPr>
            <a:r>
              <a:rPr kumimoji="1" lang="zh-CN" altLang="en-US" dirty="0">
                <a:latin typeface="Times New Roman" pitchFamily="18" charset="0"/>
              </a:rPr>
              <a:t> </a:t>
            </a:r>
            <a:r>
              <a:rPr kumimoji="1" lang="en-US" altLang="zh-CN" dirty="0">
                <a:latin typeface="Times New Roman" pitchFamily="18" charset="0"/>
              </a:rPr>
              <a:t>0-1</a:t>
            </a:r>
            <a:r>
              <a:rPr kumimoji="1" lang="zh-CN" altLang="en-US" dirty="0">
                <a:latin typeface="Times New Roman" pitchFamily="18" charset="0"/>
              </a:rPr>
              <a:t>矩阵方法（适用于计算机程序中关系的表示）</a:t>
            </a:r>
          </a:p>
        </p:txBody>
      </p:sp>
      <p:sp>
        <p:nvSpPr>
          <p:cNvPr id="47108" name="Rectangle 30">
            <a:extLst>
              <a:ext uri="{FF2B5EF4-FFF2-40B4-BE49-F238E27FC236}">
                <a16:creationId xmlns:a16="http://schemas.microsoft.com/office/drawing/2014/main" id="{64915C35-760C-4D96-B17B-6858104D2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2874916"/>
            <a:ext cx="9649072" cy="10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求集合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A={</a:t>
            </a:r>
            <a:r>
              <a:rPr lang="en-US" altLang="zh-CN" sz="26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600" i="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6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600" i="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6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600" i="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6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上关系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{(</a:t>
            </a:r>
            <a:r>
              <a:rPr lang="en-US" altLang="zh-CN" sz="26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600" i="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6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),(</a:t>
            </a:r>
            <a:r>
              <a:rPr lang="en-US" altLang="zh-CN" sz="26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600" i="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6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),(</a:t>
            </a:r>
            <a:r>
              <a:rPr lang="en-US" altLang="zh-CN" sz="26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600" i="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6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), (</a:t>
            </a:r>
            <a:r>
              <a:rPr lang="en-US" altLang="zh-CN" sz="26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600" i="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6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), (</a:t>
            </a:r>
            <a:r>
              <a:rPr lang="en-US" altLang="zh-CN" sz="26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600" i="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6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), (</a:t>
            </a:r>
            <a:r>
              <a:rPr lang="en-US" altLang="zh-CN" sz="26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600" i="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6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), (</a:t>
            </a:r>
            <a:r>
              <a:rPr lang="en-US" altLang="zh-CN" sz="26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600" i="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6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)}</a:t>
            </a: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的关系矩阵</a:t>
            </a:r>
          </a:p>
        </p:txBody>
      </p:sp>
      <p:graphicFrame>
        <p:nvGraphicFramePr>
          <p:cNvPr id="4098" name="Object 3">
            <a:extLst>
              <a:ext uri="{FF2B5EF4-FFF2-40B4-BE49-F238E27FC236}">
                <a16:creationId xmlns:a16="http://schemas.microsoft.com/office/drawing/2014/main" id="{77C77D32-877F-458C-88A7-65ADA9964E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1" y="4038600"/>
          <a:ext cx="28289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公式" r:id="rId4" imgW="1257300" imgH="914400" progId="Equation.3">
                  <p:embed/>
                </p:oleObj>
              </mc:Choice>
              <mc:Fallback>
                <p:oleObj name="公式" r:id="rId4" imgW="1257300" imgH="914400" progId="Equation.3">
                  <p:embed/>
                  <p:pic>
                    <p:nvPicPr>
                      <p:cNvPr id="4098" name="Object 3">
                        <a:extLst>
                          <a:ext uri="{FF2B5EF4-FFF2-40B4-BE49-F238E27FC236}">
                            <a16:creationId xmlns:a16="http://schemas.microsoft.com/office/drawing/2014/main" id="{77C77D32-877F-458C-88A7-65ADA9964E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1" y="4038600"/>
                        <a:ext cx="282892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6F23BECA-56A8-4F21-B0C7-DAFF374B58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8120" y="-27384"/>
            <a:ext cx="10058400" cy="129540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3500" dirty="0">
                <a:ea typeface="黑体" panose="02010609060101010101" pitchFamily="49" charset="-122"/>
              </a:rPr>
              <a:t>Relations and their Properties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2BEC9-8FDB-47FC-8572-55D9A5B4248B}"/>
              </a:ext>
            </a:extLst>
          </p:cNvPr>
          <p:cNvSpPr txBox="1"/>
          <p:nvPr/>
        </p:nvSpPr>
        <p:spPr>
          <a:xfrm>
            <a:off x="1055440" y="1556792"/>
            <a:ext cx="10297144" cy="417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CN" altLang="en-US" i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 特殊的关系</a:t>
            </a:r>
            <a:endParaRPr lang="en-US" altLang="zh-CN" i="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itchFamily="2" charset="-122"/>
              <a:ea typeface="华文细黑" pitchFamily="2" charset="-122"/>
            </a:endParaRPr>
          </a:p>
          <a:p>
            <a:pPr marL="711200" lvl="1" indent="-254000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b="1" i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空关系</a:t>
            </a:r>
            <a:r>
              <a:rPr lang="en-US" b="1" i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Φ</a:t>
            </a:r>
            <a:r>
              <a:rPr lang="zh-CN" altLang="en-US" b="1" i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  </a:t>
            </a:r>
            <a:r>
              <a:rPr lang="zh-CN" altLang="en-US" i="0" dirty="0">
                <a:cs typeface="Times New Roman" pitchFamily="18" charset="0"/>
              </a:rPr>
              <a:t>是无任何元素的关系，它的有向图中只有顶点，无任何边；它的矩阵中全是</a:t>
            </a:r>
            <a:r>
              <a:rPr lang="en-US" i="0" dirty="0">
                <a:cs typeface="Times New Roman" pitchFamily="18" charset="0"/>
              </a:rPr>
              <a:t>0</a:t>
            </a:r>
            <a:r>
              <a:rPr lang="zh-CN" altLang="en-US" i="0" dirty="0">
                <a:cs typeface="Times New Roman" pitchFamily="18" charset="0"/>
              </a:rPr>
              <a:t>。</a:t>
            </a:r>
            <a:endParaRPr lang="en-US" altLang="zh-CN" i="0" dirty="0">
              <a:cs typeface="Times New Roman" pitchFamily="18" charset="0"/>
            </a:endParaRPr>
          </a:p>
          <a:p>
            <a:pPr marL="711200" lvl="1" indent="-254000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b="1" i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全关系</a:t>
            </a:r>
            <a:r>
              <a:rPr lang="en-US" altLang="zh-CN" b="1" i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/</a:t>
            </a:r>
            <a:r>
              <a:rPr lang="zh-CN" altLang="en-US" b="1" i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普遍关系</a:t>
            </a:r>
            <a:r>
              <a:rPr lang="zh-CN" alt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  </a:t>
            </a:r>
            <a:r>
              <a:rPr lang="zh-CN" altLang="en-US" i="0" dirty="0">
                <a:cs typeface="Times New Roman" pitchFamily="18" charset="0"/>
              </a:rPr>
              <a:t>即含有</a:t>
            </a:r>
            <a:r>
              <a:rPr lang="en-US" altLang="zh-CN" i="0" dirty="0">
                <a:cs typeface="Times New Roman" pitchFamily="18" charset="0"/>
              </a:rPr>
              <a:t>A×B</a:t>
            </a:r>
            <a:r>
              <a:rPr lang="zh-CN" altLang="en-US" i="0" dirty="0">
                <a:cs typeface="Times New Roman" pitchFamily="18" charset="0"/>
              </a:rPr>
              <a:t>的全部有序对的关系。它的矩阵中全是</a:t>
            </a:r>
            <a:r>
              <a:rPr lang="en-US" altLang="en-US" i="0" dirty="0">
                <a:cs typeface="Times New Roman" pitchFamily="18" charset="0"/>
              </a:rPr>
              <a:t>1</a:t>
            </a:r>
            <a:r>
              <a:rPr lang="zh-CN" altLang="en-US" i="0" dirty="0">
                <a:cs typeface="Times New Roman" pitchFamily="18" charset="0"/>
              </a:rPr>
              <a:t>。</a:t>
            </a:r>
          </a:p>
          <a:p>
            <a:pPr marL="711200" lvl="1" indent="-254000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b="1" i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</a:t>
            </a:r>
            <a:r>
              <a:rPr lang="zh-CN" altLang="en-US" b="1" i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上的恒等关系</a:t>
            </a:r>
            <a:r>
              <a:rPr lang="en-US" b="1" i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I</a:t>
            </a:r>
            <a:r>
              <a:rPr lang="en-US" b="1" i="0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</a:t>
            </a:r>
            <a:r>
              <a:rPr lang="en-US" altLang="zh-CN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     </a:t>
            </a:r>
            <a:r>
              <a:rPr lang="en-US" i="0" dirty="0" err="1">
                <a:cs typeface="Times New Roman" pitchFamily="18" charset="0"/>
              </a:rPr>
              <a:t>I</a:t>
            </a:r>
            <a:r>
              <a:rPr lang="en-US" i="0" baseline="-25000" dirty="0" err="1">
                <a:cs typeface="Times New Roman" pitchFamily="18" charset="0"/>
              </a:rPr>
              <a:t>A</a:t>
            </a:r>
            <a:r>
              <a:rPr lang="en-US" i="0" baseline="-25000" dirty="0">
                <a:cs typeface="Times New Roman" pitchFamily="18" charset="0"/>
              </a:rPr>
              <a:t> </a:t>
            </a:r>
            <a:r>
              <a:rPr lang="en-US" altLang="zh-CN" i="0" dirty="0">
                <a:cs typeface="Times New Roman" pitchFamily="18" charset="0"/>
              </a:rPr>
              <a:t>={(</a:t>
            </a:r>
            <a:r>
              <a:rPr lang="en-US" altLang="zh-CN" dirty="0" err="1">
                <a:cs typeface="Times New Roman" pitchFamily="18" charset="0"/>
              </a:rPr>
              <a:t>a</a:t>
            </a:r>
            <a:r>
              <a:rPr lang="en-US" altLang="zh-CN" baseline="-25000" dirty="0" err="1">
                <a:cs typeface="Times New Roman" pitchFamily="18" charset="0"/>
              </a:rPr>
              <a:t>i</a:t>
            </a:r>
            <a:r>
              <a:rPr lang="en-US" altLang="zh-CN" i="0" dirty="0">
                <a:cs typeface="Times New Roman" pitchFamily="18" charset="0"/>
              </a:rPr>
              <a:t>, </a:t>
            </a:r>
            <a:r>
              <a:rPr lang="en-US" altLang="zh-CN" dirty="0" err="1">
                <a:cs typeface="Times New Roman" pitchFamily="18" charset="0"/>
              </a:rPr>
              <a:t>a</a:t>
            </a:r>
            <a:r>
              <a:rPr lang="en-US" altLang="zh-CN" baseline="-25000" dirty="0" err="1">
                <a:cs typeface="Times New Roman" pitchFamily="18" charset="0"/>
              </a:rPr>
              <a:t>i</a:t>
            </a:r>
            <a:r>
              <a:rPr lang="en-US" altLang="zh-CN" i="0" dirty="0">
                <a:cs typeface="Times New Roman" pitchFamily="18" charset="0"/>
              </a:rPr>
              <a:t>)| </a:t>
            </a:r>
            <a:r>
              <a:rPr lang="en-US" altLang="zh-CN" dirty="0" err="1">
                <a:cs typeface="Times New Roman" pitchFamily="18" charset="0"/>
              </a:rPr>
              <a:t>a</a:t>
            </a:r>
            <a:r>
              <a:rPr lang="en-US" altLang="zh-CN" baseline="-25000" dirty="0" err="1">
                <a:cs typeface="Times New Roman" pitchFamily="18" charset="0"/>
              </a:rPr>
              <a:t>i</a:t>
            </a:r>
            <a:r>
              <a:rPr lang="en-US" altLang="zh-CN" i="0" dirty="0" err="1">
                <a:cs typeface="Times New Roman" pitchFamily="18" charset="0"/>
              </a:rPr>
              <a:t>∈A</a:t>
            </a:r>
            <a:r>
              <a:rPr lang="en-US" altLang="zh-CN" i="0" dirty="0">
                <a:cs typeface="Times New Roman" pitchFamily="18" charset="0"/>
              </a:rPr>
              <a:t>}</a:t>
            </a:r>
            <a:r>
              <a:rPr lang="zh-CN" altLang="en-US" i="0" dirty="0">
                <a:cs typeface="Times New Roman" pitchFamily="18" charset="0"/>
              </a:rPr>
              <a:t>，它的关系矩阵是单位矩阵。</a:t>
            </a:r>
            <a:endParaRPr lang="zh-CN" altLang="en-US" i="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细黑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C6D9B454-76D6-417A-87F5-4AE491969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8120" y="-27384"/>
            <a:ext cx="10058400" cy="129540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3500" dirty="0">
                <a:ea typeface="黑体" panose="02010609060101010101" pitchFamily="49" charset="-122"/>
              </a:rPr>
              <a:t>Relations and their Properties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3C5495-B8C2-4B8F-8487-A44941D8B59B}"/>
              </a:ext>
            </a:extLst>
          </p:cNvPr>
          <p:cNvSpPr txBox="1"/>
          <p:nvPr/>
        </p:nvSpPr>
        <p:spPr>
          <a:xfrm>
            <a:off x="1073988" y="1503089"/>
            <a:ext cx="8229600" cy="5640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CN" altLang="en-US" i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 特殊的关系</a:t>
            </a:r>
            <a:endParaRPr lang="zh-CN" altLang="en-US" i="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细黑" pitchFamily="2" charset="-122"/>
              <a:cs typeface="Times New Roman" pitchFamily="18" charset="0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DC84732E-446E-4B2F-B77C-58ED753D504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19401" y="2348880"/>
            <a:ext cx="6340475" cy="2057400"/>
            <a:chOff x="2752" y="2464"/>
            <a:chExt cx="6395" cy="2075"/>
          </a:xfrm>
        </p:grpSpPr>
        <p:sp>
          <p:nvSpPr>
            <p:cNvPr id="51208" name="AutoShape 44">
              <a:extLst>
                <a:ext uri="{FF2B5EF4-FFF2-40B4-BE49-F238E27FC236}">
                  <a16:creationId xmlns:a16="http://schemas.microsoft.com/office/drawing/2014/main" id="{494A16AA-7C5D-4061-A6C1-56A1794446C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752" y="2464"/>
              <a:ext cx="6395" cy="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i="0"/>
            </a:p>
          </p:txBody>
        </p:sp>
        <p:grpSp>
          <p:nvGrpSpPr>
            <p:cNvPr id="51209" name="Group 33">
              <a:extLst>
                <a:ext uri="{FF2B5EF4-FFF2-40B4-BE49-F238E27FC236}">
                  <a16:creationId xmlns:a16="http://schemas.microsoft.com/office/drawing/2014/main" id="{72B2F8F0-2942-48D2-866D-77B5668641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33" y="2509"/>
              <a:ext cx="1654" cy="1503"/>
              <a:chOff x="1008" y="2112"/>
              <a:chExt cx="1056" cy="960"/>
            </a:xfrm>
          </p:grpSpPr>
          <p:sp>
            <p:nvSpPr>
              <p:cNvPr id="51239" name="Text Box 43">
                <a:extLst>
                  <a:ext uri="{FF2B5EF4-FFF2-40B4-BE49-F238E27FC236}">
                    <a16:creationId xmlns:a16="http://schemas.microsoft.com/office/drawing/2014/main" id="{D680DE1B-293B-4731-94A4-F26B5660C4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8" y="2177"/>
                <a:ext cx="548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7058" tIns="28530" rIns="57058" bIns="2853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400" i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i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。</a:t>
                </a:r>
                <a:endParaRPr lang="zh-CN" altLang="en-US" sz="4800" i="0"/>
              </a:p>
            </p:txBody>
          </p:sp>
          <p:sp>
            <p:nvSpPr>
              <p:cNvPr id="51240" name="Text Box 42">
                <a:extLst>
                  <a:ext uri="{FF2B5EF4-FFF2-40B4-BE49-F238E27FC236}">
                    <a16:creationId xmlns:a16="http://schemas.microsoft.com/office/drawing/2014/main" id="{0EE8EC02-8ADF-409E-A160-791ECD58CF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5" y="2611"/>
                <a:ext cx="548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7058" tIns="28530" rIns="57058" bIns="2853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400" i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i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。</a:t>
                </a:r>
                <a:endParaRPr lang="zh-CN" altLang="en-US" sz="4800" i="0"/>
              </a:p>
            </p:txBody>
          </p:sp>
          <p:sp>
            <p:nvSpPr>
              <p:cNvPr id="51241" name="Text Box 41">
                <a:extLst>
                  <a:ext uri="{FF2B5EF4-FFF2-40B4-BE49-F238E27FC236}">
                    <a16:creationId xmlns:a16="http://schemas.microsoft.com/office/drawing/2014/main" id="{4BD02DC4-A386-4B66-95E0-9632732107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6" y="2581"/>
                <a:ext cx="43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7058" tIns="28530" rIns="57058" bIns="2853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2400" i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。</a:t>
                </a:r>
                <a:endParaRPr lang="zh-CN" altLang="zh-CN" sz="4800" i="0"/>
              </a:p>
            </p:txBody>
          </p:sp>
          <p:sp>
            <p:nvSpPr>
              <p:cNvPr id="51242" name="Text Box 40">
                <a:extLst>
                  <a:ext uri="{FF2B5EF4-FFF2-40B4-BE49-F238E27FC236}">
                    <a16:creationId xmlns:a16="http://schemas.microsoft.com/office/drawing/2014/main" id="{02EB6C70-D1B8-4526-B0C0-57666FBA72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8" y="275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7058" tIns="28530" rIns="57058" bIns="2853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400" i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altLang="zh-CN" sz="4800" i="0"/>
              </a:p>
            </p:txBody>
          </p:sp>
          <p:sp>
            <p:nvSpPr>
              <p:cNvPr id="51243" name="Arc 39">
                <a:extLst>
                  <a:ext uri="{FF2B5EF4-FFF2-40B4-BE49-F238E27FC236}">
                    <a16:creationId xmlns:a16="http://schemas.microsoft.com/office/drawing/2014/main" id="{4BCC0BA1-4EDE-4A4B-9E84-A3DBB723F01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08" y="2688"/>
                <a:ext cx="336" cy="336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4" y="22053"/>
                    </a:moveTo>
                    <a:cubicBezTo>
                      <a:pt x="1" y="21902"/>
                      <a:pt x="0" y="2175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13019" y="43200"/>
                      <a:pt x="5252" y="38121"/>
                      <a:pt x="1812" y="30260"/>
                    </a:cubicBezTo>
                  </a:path>
                  <a:path w="43200" h="43200" stroke="0" extrusionOk="0">
                    <a:moveTo>
                      <a:pt x="4" y="22053"/>
                    </a:moveTo>
                    <a:cubicBezTo>
                      <a:pt x="1" y="21902"/>
                      <a:pt x="0" y="2175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13019" y="43200"/>
                      <a:pt x="5252" y="38121"/>
                      <a:pt x="1812" y="30260"/>
                    </a:cubicBezTo>
                    <a:lnTo>
                      <a:pt x="21600" y="21600"/>
                    </a:lnTo>
                    <a:lnTo>
                      <a:pt x="4" y="22053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i="0"/>
              </a:p>
            </p:txBody>
          </p:sp>
          <p:sp>
            <p:nvSpPr>
              <p:cNvPr id="51244" name="Arc 38">
                <a:extLst>
                  <a:ext uri="{FF2B5EF4-FFF2-40B4-BE49-F238E27FC236}">
                    <a16:creationId xmlns:a16="http://schemas.microsoft.com/office/drawing/2014/main" id="{F151C956-34B4-4FCA-90FC-D129E13E3DA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1728" y="2736"/>
                <a:ext cx="336" cy="336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4" y="22053"/>
                    </a:moveTo>
                    <a:cubicBezTo>
                      <a:pt x="1" y="21902"/>
                      <a:pt x="0" y="2175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13019" y="43200"/>
                      <a:pt x="5252" y="38121"/>
                      <a:pt x="1812" y="30260"/>
                    </a:cubicBezTo>
                  </a:path>
                  <a:path w="43200" h="43200" stroke="0" extrusionOk="0">
                    <a:moveTo>
                      <a:pt x="4" y="22053"/>
                    </a:moveTo>
                    <a:cubicBezTo>
                      <a:pt x="1" y="21902"/>
                      <a:pt x="0" y="2175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13019" y="43200"/>
                      <a:pt x="5252" y="38121"/>
                      <a:pt x="1812" y="30260"/>
                    </a:cubicBezTo>
                    <a:lnTo>
                      <a:pt x="21600" y="21600"/>
                    </a:lnTo>
                    <a:lnTo>
                      <a:pt x="4" y="22053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i="0"/>
              </a:p>
            </p:txBody>
          </p:sp>
          <p:sp>
            <p:nvSpPr>
              <p:cNvPr id="51245" name="Arc 37">
                <a:extLst>
                  <a:ext uri="{FF2B5EF4-FFF2-40B4-BE49-F238E27FC236}">
                    <a16:creationId xmlns:a16="http://schemas.microsoft.com/office/drawing/2014/main" id="{09A02AF3-BF67-4394-8689-E8866926899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>
                <a:off x="1440" y="2112"/>
                <a:ext cx="336" cy="336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4" y="22053"/>
                    </a:moveTo>
                    <a:cubicBezTo>
                      <a:pt x="1" y="21902"/>
                      <a:pt x="0" y="2175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13019" y="43200"/>
                      <a:pt x="5252" y="38121"/>
                      <a:pt x="1812" y="30260"/>
                    </a:cubicBezTo>
                  </a:path>
                  <a:path w="43200" h="43200" stroke="0" extrusionOk="0">
                    <a:moveTo>
                      <a:pt x="4" y="22053"/>
                    </a:moveTo>
                    <a:cubicBezTo>
                      <a:pt x="1" y="21902"/>
                      <a:pt x="0" y="2175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13019" y="43200"/>
                      <a:pt x="5252" y="38121"/>
                      <a:pt x="1812" y="30260"/>
                    </a:cubicBezTo>
                    <a:lnTo>
                      <a:pt x="21600" y="21600"/>
                    </a:lnTo>
                    <a:lnTo>
                      <a:pt x="4" y="22053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i="0"/>
              </a:p>
            </p:txBody>
          </p:sp>
          <p:sp>
            <p:nvSpPr>
              <p:cNvPr id="51246" name="Line 36">
                <a:extLst>
                  <a:ext uri="{FF2B5EF4-FFF2-40B4-BE49-F238E27FC236}">
                    <a16:creationId xmlns:a16="http://schemas.microsoft.com/office/drawing/2014/main" id="{D494F235-F7C2-467F-81F4-93CCD6E11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8" y="2784"/>
                <a:ext cx="48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i="0"/>
              </a:p>
            </p:txBody>
          </p:sp>
          <p:sp>
            <p:nvSpPr>
              <p:cNvPr id="51247" name="Line 35">
                <a:extLst>
                  <a:ext uri="{FF2B5EF4-FFF2-40B4-BE49-F238E27FC236}">
                    <a16:creationId xmlns:a16="http://schemas.microsoft.com/office/drawing/2014/main" id="{7CA5FA62-702B-4B20-B8AB-BE54942037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2400"/>
                <a:ext cx="48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i="0"/>
              </a:p>
            </p:txBody>
          </p:sp>
          <p:sp>
            <p:nvSpPr>
              <p:cNvPr id="51248" name="Line 34">
                <a:extLst>
                  <a:ext uri="{FF2B5EF4-FFF2-40B4-BE49-F238E27FC236}">
                    <a16:creationId xmlns:a16="http://schemas.microsoft.com/office/drawing/2014/main" id="{5EEA62DA-ACC3-46A0-8576-8B0EC5DC5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2784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i="0"/>
              </a:p>
            </p:txBody>
          </p:sp>
        </p:grpSp>
        <p:sp>
          <p:nvSpPr>
            <p:cNvPr id="51210" name="Text Box 32">
              <a:extLst>
                <a:ext uri="{FF2B5EF4-FFF2-40B4-BE49-F238E27FC236}">
                  <a16:creationId xmlns:a16="http://schemas.microsoft.com/office/drawing/2014/main" id="{EB1593C8-5BFF-4DD0-9657-4D68FB74F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4" y="2541"/>
              <a:ext cx="858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7058" tIns="28530" rIns="57058" bIns="2853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i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400" i="0">
                  <a:solidFill>
                    <a:srgbClr val="FF0000"/>
                  </a:solidFill>
                  <a:latin typeface="Times New Roman" panose="02020603050405020304" pitchFamily="18" charset="0"/>
                </a:rPr>
                <a:t>。</a:t>
              </a:r>
              <a:endParaRPr lang="zh-CN" altLang="en-US" sz="4800" i="0"/>
            </a:p>
          </p:txBody>
        </p:sp>
        <p:sp>
          <p:nvSpPr>
            <p:cNvPr id="51211" name="Text Box 31">
              <a:extLst>
                <a:ext uri="{FF2B5EF4-FFF2-40B4-BE49-F238E27FC236}">
                  <a16:creationId xmlns:a16="http://schemas.microsoft.com/office/drawing/2014/main" id="{29F3F9F3-F412-4936-9476-B5A87FE32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2" y="3309"/>
              <a:ext cx="858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7058" tIns="28530" rIns="57058" bIns="2853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i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400" i="0">
                  <a:solidFill>
                    <a:srgbClr val="FF0000"/>
                  </a:solidFill>
                  <a:latin typeface="Times New Roman" panose="02020603050405020304" pitchFamily="18" charset="0"/>
                </a:rPr>
                <a:t>。</a:t>
              </a:r>
              <a:endParaRPr lang="zh-CN" altLang="en-US" sz="4800" i="0"/>
            </a:p>
          </p:txBody>
        </p:sp>
        <p:sp>
          <p:nvSpPr>
            <p:cNvPr id="51212" name="Text Box 30">
              <a:extLst>
                <a:ext uri="{FF2B5EF4-FFF2-40B4-BE49-F238E27FC236}">
                  <a16:creationId xmlns:a16="http://schemas.microsoft.com/office/drawing/2014/main" id="{0FC365F9-A31B-4D0B-85BB-D6B078413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4" y="3309"/>
              <a:ext cx="683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7058" tIns="28530" rIns="57058" bIns="2853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2400" i="0">
                  <a:solidFill>
                    <a:srgbClr val="FF0000"/>
                  </a:solidFill>
                  <a:latin typeface="Times New Roman" panose="02020603050405020304" pitchFamily="18" charset="0"/>
                </a:rPr>
                <a:t>。</a:t>
              </a:r>
              <a:endParaRPr lang="zh-CN" altLang="zh-CN" sz="4800" i="0"/>
            </a:p>
          </p:txBody>
        </p:sp>
        <p:sp>
          <p:nvSpPr>
            <p:cNvPr id="51213" name="Text Box 29">
              <a:extLst>
                <a:ext uri="{FF2B5EF4-FFF2-40B4-BE49-F238E27FC236}">
                  <a16:creationId xmlns:a16="http://schemas.microsoft.com/office/drawing/2014/main" id="{6DB2889A-BAD7-40B8-9A0C-541F013F6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6" y="3591"/>
              <a:ext cx="376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7058" tIns="28530" rIns="57058" bIns="2853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i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4800" i="0"/>
            </a:p>
          </p:txBody>
        </p:sp>
        <p:sp>
          <p:nvSpPr>
            <p:cNvPr id="51214" name="Arc 28">
              <a:extLst>
                <a:ext uri="{FF2B5EF4-FFF2-40B4-BE49-F238E27FC236}">
                  <a16:creationId xmlns:a16="http://schemas.microsoft.com/office/drawing/2014/main" id="{C33F93AD-152D-4AA8-AE76-F483B30FE2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88" y="3441"/>
              <a:ext cx="526" cy="526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4" y="22053"/>
                  </a:moveTo>
                  <a:cubicBezTo>
                    <a:pt x="1" y="21902"/>
                    <a:pt x="0" y="2175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3019" y="43200"/>
                    <a:pt x="5252" y="38121"/>
                    <a:pt x="1812" y="30260"/>
                  </a:cubicBezTo>
                </a:path>
                <a:path w="43200" h="43200" stroke="0" extrusionOk="0">
                  <a:moveTo>
                    <a:pt x="4" y="22053"/>
                  </a:moveTo>
                  <a:cubicBezTo>
                    <a:pt x="1" y="21902"/>
                    <a:pt x="0" y="2175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3019" y="43200"/>
                    <a:pt x="5252" y="38121"/>
                    <a:pt x="1812" y="30260"/>
                  </a:cubicBezTo>
                  <a:lnTo>
                    <a:pt x="21600" y="21600"/>
                  </a:lnTo>
                  <a:lnTo>
                    <a:pt x="4" y="22053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 i="0"/>
            </a:p>
          </p:txBody>
        </p:sp>
        <p:sp>
          <p:nvSpPr>
            <p:cNvPr id="51215" name="Arc 27">
              <a:extLst>
                <a:ext uri="{FF2B5EF4-FFF2-40B4-BE49-F238E27FC236}">
                  <a16:creationId xmlns:a16="http://schemas.microsoft.com/office/drawing/2014/main" id="{6EE1560C-71DD-4949-BEE1-91DBA21BB08A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6291" y="3516"/>
              <a:ext cx="526" cy="526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4" y="22053"/>
                  </a:moveTo>
                  <a:cubicBezTo>
                    <a:pt x="1" y="21902"/>
                    <a:pt x="0" y="2175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3019" y="43200"/>
                    <a:pt x="5252" y="38121"/>
                    <a:pt x="1812" y="30260"/>
                  </a:cubicBezTo>
                </a:path>
                <a:path w="43200" h="43200" stroke="0" extrusionOk="0">
                  <a:moveTo>
                    <a:pt x="4" y="22053"/>
                  </a:moveTo>
                  <a:cubicBezTo>
                    <a:pt x="1" y="21902"/>
                    <a:pt x="0" y="2175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3019" y="43200"/>
                    <a:pt x="5252" y="38121"/>
                    <a:pt x="1812" y="30260"/>
                  </a:cubicBezTo>
                  <a:lnTo>
                    <a:pt x="21600" y="21600"/>
                  </a:lnTo>
                  <a:lnTo>
                    <a:pt x="4" y="22053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 i="0"/>
            </a:p>
          </p:txBody>
        </p:sp>
        <p:sp>
          <p:nvSpPr>
            <p:cNvPr id="51216" name="Arc 26">
              <a:extLst>
                <a:ext uri="{FF2B5EF4-FFF2-40B4-BE49-F238E27FC236}">
                  <a16:creationId xmlns:a16="http://schemas.microsoft.com/office/drawing/2014/main" id="{8BFCEB28-7E11-41A7-991E-BF1003A6714B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5615" y="2463"/>
              <a:ext cx="526" cy="527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4" y="22053"/>
                  </a:moveTo>
                  <a:cubicBezTo>
                    <a:pt x="1" y="21902"/>
                    <a:pt x="0" y="2175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3019" y="43200"/>
                    <a:pt x="5252" y="38121"/>
                    <a:pt x="1812" y="30260"/>
                  </a:cubicBezTo>
                </a:path>
                <a:path w="43200" h="43200" stroke="0" extrusionOk="0">
                  <a:moveTo>
                    <a:pt x="4" y="22053"/>
                  </a:moveTo>
                  <a:cubicBezTo>
                    <a:pt x="1" y="21902"/>
                    <a:pt x="0" y="2175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3019" y="43200"/>
                    <a:pt x="5252" y="38121"/>
                    <a:pt x="1812" y="30260"/>
                  </a:cubicBezTo>
                  <a:lnTo>
                    <a:pt x="21600" y="21600"/>
                  </a:lnTo>
                  <a:lnTo>
                    <a:pt x="4" y="22053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 i="0"/>
            </a:p>
          </p:txBody>
        </p:sp>
        <p:sp>
          <p:nvSpPr>
            <p:cNvPr id="51217" name="Line 25">
              <a:extLst>
                <a:ext uri="{FF2B5EF4-FFF2-40B4-BE49-F238E27FC236}">
                  <a16:creationId xmlns:a16="http://schemas.microsoft.com/office/drawing/2014/main" id="{453A92C4-8A04-4E61-8391-464F0DE5DD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4" y="3591"/>
              <a:ext cx="0" cy="1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 i="0"/>
            </a:p>
          </p:txBody>
        </p:sp>
        <p:sp>
          <p:nvSpPr>
            <p:cNvPr id="51218" name="Line 24">
              <a:extLst>
                <a:ext uri="{FF2B5EF4-FFF2-40B4-BE49-F238E27FC236}">
                  <a16:creationId xmlns:a16="http://schemas.microsoft.com/office/drawing/2014/main" id="{CAFC6206-64AF-4B37-992C-AE84DF679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0" y="2915"/>
              <a:ext cx="75" cy="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 i="0"/>
            </a:p>
          </p:txBody>
        </p:sp>
        <p:sp>
          <p:nvSpPr>
            <p:cNvPr id="51219" name="Line 23">
              <a:extLst>
                <a:ext uri="{FF2B5EF4-FFF2-40B4-BE49-F238E27FC236}">
                  <a16:creationId xmlns:a16="http://schemas.microsoft.com/office/drawing/2014/main" id="{4F9A3548-F7B3-4117-A372-267CAD3888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91" y="3591"/>
              <a:ext cx="75" cy="1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 i="0"/>
            </a:p>
          </p:txBody>
        </p:sp>
        <p:sp>
          <p:nvSpPr>
            <p:cNvPr id="51220" name="Arc 22">
              <a:extLst>
                <a:ext uri="{FF2B5EF4-FFF2-40B4-BE49-F238E27FC236}">
                  <a16:creationId xmlns:a16="http://schemas.microsoft.com/office/drawing/2014/main" id="{DB19AF49-3DDC-4B57-9D63-773B2DE62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0" y="2990"/>
              <a:ext cx="451" cy="75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 i="0"/>
            </a:p>
          </p:txBody>
        </p:sp>
        <p:sp>
          <p:nvSpPr>
            <p:cNvPr id="51221" name="Arc 21">
              <a:extLst>
                <a:ext uri="{FF2B5EF4-FFF2-40B4-BE49-F238E27FC236}">
                  <a16:creationId xmlns:a16="http://schemas.microsoft.com/office/drawing/2014/main" id="{3B5AB455-0BD9-411B-B127-82DFB9047BD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840" y="2990"/>
              <a:ext cx="451" cy="75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 i="0"/>
            </a:p>
          </p:txBody>
        </p:sp>
        <p:sp>
          <p:nvSpPr>
            <p:cNvPr id="51222" name="Arc 20">
              <a:extLst>
                <a:ext uri="{FF2B5EF4-FFF2-40B4-BE49-F238E27FC236}">
                  <a16:creationId xmlns:a16="http://schemas.microsoft.com/office/drawing/2014/main" id="{2E9FB7DB-1F35-40DD-B12C-319E28A652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14" y="2990"/>
              <a:ext cx="526" cy="8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 i="0"/>
            </a:p>
          </p:txBody>
        </p:sp>
        <p:sp>
          <p:nvSpPr>
            <p:cNvPr id="51223" name="Arc 19">
              <a:extLst>
                <a:ext uri="{FF2B5EF4-FFF2-40B4-BE49-F238E27FC236}">
                  <a16:creationId xmlns:a16="http://schemas.microsoft.com/office/drawing/2014/main" id="{3E2DCCC3-C57B-4AA0-BB35-2B57A3F06848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5314" y="2990"/>
              <a:ext cx="526" cy="8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 i="0"/>
            </a:p>
          </p:txBody>
        </p:sp>
        <p:sp>
          <p:nvSpPr>
            <p:cNvPr id="51224" name="Arc 18">
              <a:extLst>
                <a:ext uri="{FF2B5EF4-FFF2-40B4-BE49-F238E27FC236}">
                  <a16:creationId xmlns:a16="http://schemas.microsoft.com/office/drawing/2014/main" id="{89944B15-12B1-4495-ABDB-6311B12D5D7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314" y="3723"/>
              <a:ext cx="958" cy="319"/>
            </a:xfrm>
            <a:custGeom>
              <a:avLst/>
              <a:gdLst>
                <a:gd name="T0" fmla="*/ 0 w 42353"/>
                <a:gd name="T1" fmla="*/ 0 h 21600"/>
                <a:gd name="T2" fmla="*/ 0 w 42353"/>
                <a:gd name="T3" fmla="*/ 0 h 21600"/>
                <a:gd name="T4" fmla="*/ 0 w 42353"/>
                <a:gd name="T5" fmla="*/ 0 h 21600"/>
                <a:gd name="T6" fmla="*/ 0 60000 65536"/>
                <a:gd name="T7" fmla="*/ 0 60000 65536"/>
                <a:gd name="T8" fmla="*/ 0 60000 65536"/>
                <a:gd name="T9" fmla="*/ 0 w 42353"/>
                <a:gd name="T10" fmla="*/ 0 h 21600"/>
                <a:gd name="T11" fmla="*/ 42353 w 4235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353" h="21600" fill="none" extrusionOk="0">
                  <a:moveTo>
                    <a:pt x="0" y="15610"/>
                  </a:moveTo>
                  <a:cubicBezTo>
                    <a:pt x="2668" y="6365"/>
                    <a:pt x="11130" y="-1"/>
                    <a:pt x="20753" y="0"/>
                  </a:cubicBezTo>
                  <a:cubicBezTo>
                    <a:pt x="32682" y="0"/>
                    <a:pt x="42353" y="9670"/>
                    <a:pt x="42353" y="21600"/>
                  </a:cubicBezTo>
                </a:path>
                <a:path w="42353" h="21600" stroke="0" extrusionOk="0">
                  <a:moveTo>
                    <a:pt x="0" y="15610"/>
                  </a:moveTo>
                  <a:cubicBezTo>
                    <a:pt x="2668" y="6365"/>
                    <a:pt x="11130" y="-1"/>
                    <a:pt x="20753" y="0"/>
                  </a:cubicBezTo>
                  <a:cubicBezTo>
                    <a:pt x="32682" y="0"/>
                    <a:pt x="42353" y="9670"/>
                    <a:pt x="42353" y="21600"/>
                  </a:cubicBezTo>
                  <a:lnTo>
                    <a:pt x="20753" y="21600"/>
                  </a:lnTo>
                  <a:lnTo>
                    <a:pt x="0" y="1561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 i="0"/>
            </a:p>
          </p:txBody>
        </p:sp>
        <p:sp>
          <p:nvSpPr>
            <p:cNvPr id="51225" name="Arc 17">
              <a:extLst>
                <a:ext uri="{FF2B5EF4-FFF2-40B4-BE49-F238E27FC236}">
                  <a16:creationId xmlns:a16="http://schemas.microsoft.com/office/drawing/2014/main" id="{789B0EAF-9BC1-4DFA-A26B-B312B16C8A7D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389" y="3667"/>
              <a:ext cx="930" cy="244"/>
            </a:xfrm>
            <a:custGeom>
              <a:avLst/>
              <a:gdLst>
                <a:gd name="T0" fmla="*/ 0 w 41110"/>
                <a:gd name="T1" fmla="*/ 0 h 21600"/>
                <a:gd name="T2" fmla="*/ 0 w 41110"/>
                <a:gd name="T3" fmla="*/ 0 h 21600"/>
                <a:gd name="T4" fmla="*/ 0 w 41110"/>
                <a:gd name="T5" fmla="*/ 0 h 21600"/>
                <a:gd name="T6" fmla="*/ 0 60000 65536"/>
                <a:gd name="T7" fmla="*/ 0 60000 65536"/>
                <a:gd name="T8" fmla="*/ 0 60000 65536"/>
                <a:gd name="T9" fmla="*/ 0 w 41110"/>
                <a:gd name="T10" fmla="*/ 0 h 21600"/>
                <a:gd name="T11" fmla="*/ 41110 w 4111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110" h="21600" fill="none" extrusionOk="0">
                  <a:moveTo>
                    <a:pt x="0" y="15610"/>
                  </a:moveTo>
                  <a:cubicBezTo>
                    <a:pt x="2668" y="6365"/>
                    <a:pt x="11130" y="-1"/>
                    <a:pt x="20753" y="0"/>
                  </a:cubicBezTo>
                  <a:cubicBezTo>
                    <a:pt x="29898" y="0"/>
                    <a:pt x="38052" y="5759"/>
                    <a:pt x="41110" y="14378"/>
                  </a:cubicBezTo>
                </a:path>
                <a:path w="41110" h="21600" stroke="0" extrusionOk="0">
                  <a:moveTo>
                    <a:pt x="0" y="15610"/>
                  </a:moveTo>
                  <a:cubicBezTo>
                    <a:pt x="2668" y="6365"/>
                    <a:pt x="11130" y="-1"/>
                    <a:pt x="20753" y="0"/>
                  </a:cubicBezTo>
                  <a:cubicBezTo>
                    <a:pt x="29898" y="0"/>
                    <a:pt x="38052" y="5759"/>
                    <a:pt x="41110" y="14378"/>
                  </a:cubicBezTo>
                  <a:lnTo>
                    <a:pt x="20753" y="21600"/>
                  </a:lnTo>
                  <a:lnTo>
                    <a:pt x="0" y="1561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 i="0"/>
            </a:p>
          </p:txBody>
        </p:sp>
        <p:sp>
          <p:nvSpPr>
            <p:cNvPr id="51226" name="Line 16">
              <a:extLst>
                <a:ext uri="{FF2B5EF4-FFF2-40B4-BE49-F238E27FC236}">
                  <a16:creationId xmlns:a16="http://schemas.microsoft.com/office/drawing/2014/main" id="{F7E5633B-3AD0-4265-ADB6-1E61CA6D6A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89" y="3216"/>
              <a:ext cx="75" cy="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 i="0"/>
            </a:p>
          </p:txBody>
        </p:sp>
        <p:sp>
          <p:nvSpPr>
            <p:cNvPr id="51227" name="Line 15">
              <a:extLst>
                <a:ext uri="{FF2B5EF4-FFF2-40B4-BE49-F238E27FC236}">
                  <a16:creationId xmlns:a16="http://schemas.microsoft.com/office/drawing/2014/main" id="{6C280333-ED4C-477B-B6FE-C4A063BC4C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90" y="3441"/>
              <a:ext cx="75" cy="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 i="0"/>
            </a:p>
          </p:txBody>
        </p:sp>
        <p:sp>
          <p:nvSpPr>
            <p:cNvPr id="51228" name="Line 14">
              <a:extLst>
                <a:ext uri="{FF2B5EF4-FFF2-40B4-BE49-F238E27FC236}">
                  <a16:creationId xmlns:a16="http://schemas.microsoft.com/office/drawing/2014/main" id="{9F6A99F0-6D96-46A8-B021-E49DBEBAA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41" y="3216"/>
              <a:ext cx="75" cy="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 i="0"/>
            </a:p>
          </p:txBody>
        </p:sp>
        <p:sp>
          <p:nvSpPr>
            <p:cNvPr id="51229" name="Line 13">
              <a:extLst>
                <a:ext uri="{FF2B5EF4-FFF2-40B4-BE49-F238E27FC236}">
                  <a16:creationId xmlns:a16="http://schemas.microsoft.com/office/drawing/2014/main" id="{0337CA42-6D69-4F9F-AD77-B5A310812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5" y="3667"/>
              <a:ext cx="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 i="0"/>
            </a:p>
          </p:txBody>
        </p:sp>
        <p:sp>
          <p:nvSpPr>
            <p:cNvPr id="51230" name="Line 12">
              <a:extLst>
                <a:ext uri="{FF2B5EF4-FFF2-40B4-BE49-F238E27FC236}">
                  <a16:creationId xmlns:a16="http://schemas.microsoft.com/office/drawing/2014/main" id="{B60BE688-D41D-4774-9E9D-BA7F3FFA32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90" y="4042"/>
              <a:ext cx="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 i="0"/>
            </a:p>
          </p:txBody>
        </p:sp>
        <p:sp>
          <p:nvSpPr>
            <p:cNvPr id="51231" name="Line 11">
              <a:extLst>
                <a:ext uri="{FF2B5EF4-FFF2-40B4-BE49-F238E27FC236}">
                  <a16:creationId xmlns:a16="http://schemas.microsoft.com/office/drawing/2014/main" id="{FAB9092B-ABCF-4D8F-9F33-432936316C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40" y="3216"/>
              <a:ext cx="75" cy="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 i="0"/>
            </a:p>
          </p:txBody>
        </p:sp>
        <p:sp>
          <p:nvSpPr>
            <p:cNvPr id="51232" name="Text Box 10">
              <a:extLst>
                <a:ext uri="{FF2B5EF4-FFF2-40B4-BE49-F238E27FC236}">
                  <a16:creationId xmlns:a16="http://schemas.microsoft.com/office/drawing/2014/main" id="{D460E88C-3825-42A8-BEA2-146DAB8E0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1" y="2494"/>
              <a:ext cx="833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7058" tIns="28530" rIns="57058" bIns="2853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i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400" i="0">
                  <a:solidFill>
                    <a:srgbClr val="FF0000"/>
                  </a:solidFill>
                  <a:latin typeface="Times New Roman" panose="02020603050405020304" pitchFamily="18" charset="0"/>
                </a:rPr>
                <a:t>。</a:t>
              </a:r>
              <a:endParaRPr lang="zh-CN" altLang="en-US" sz="4800" i="0"/>
            </a:p>
          </p:txBody>
        </p:sp>
        <p:sp>
          <p:nvSpPr>
            <p:cNvPr id="51233" name="Text Box 9">
              <a:extLst>
                <a:ext uri="{FF2B5EF4-FFF2-40B4-BE49-F238E27FC236}">
                  <a16:creationId xmlns:a16="http://schemas.microsoft.com/office/drawing/2014/main" id="{9DC57FBD-59E6-45A4-BA65-EED30C8FF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" y="3366"/>
              <a:ext cx="683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7058" tIns="28530" rIns="57058" bIns="2853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2400" i="0">
                  <a:solidFill>
                    <a:srgbClr val="FF0000"/>
                  </a:solidFill>
                  <a:latin typeface="Times New Roman" panose="02020603050405020304" pitchFamily="18" charset="0"/>
                </a:rPr>
                <a:t>。</a:t>
              </a:r>
              <a:endParaRPr lang="zh-CN" altLang="zh-CN" sz="4800" i="0"/>
            </a:p>
          </p:txBody>
        </p:sp>
        <p:sp>
          <p:nvSpPr>
            <p:cNvPr id="51234" name="Text Box 8">
              <a:extLst>
                <a:ext uri="{FF2B5EF4-FFF2-40B4-BE49-F238E27FC236}">
                  <a16:creationId xmlns:a16="http://schemas.microsoft.com/office/drawing/2014/main" id="{33C9EECE-9CDD-415B-A8A6-EB04CF3817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2" y="3366"/>
              <a:ext cx="689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7058" tIns="28530" rIns="57058" bIns="2853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i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400" i="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。</a:t>
              </a:r>
              <a:endParaRPr lang="zh-CN" altLang="en-US" sz="4800" i="0" dirty="0"/>
            </a:p>
          </p:txBody>
        </p:sp>
        <p:sp>
          <p:nvSpPr>
            <p:cNvPr id="51235" name="Text Box 7">
              <a:extLst>
                <a:ext uri="{FF2B5EF4-FFF2-40B4-BE49-F238E27FC236}">
                  <a16:creationId xmlns:a16="http://schemas.microsoft.com/office/drawing/2014/main" id="{9F4B4AE3-230C-4327-B0B6-A863F19DF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2" y="3400"/>
              <a:ext cx="332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7058" tIns="28530" rIns="57058" bIns="2853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i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4800" i="0"/>
            </a:p>
          </p:txBody>
        </p:sp>
        <p:sp>
          <p:nvSpPr>
            <p:cNvPr id="51236" name="Text Box 6">
              <a:extLst>
                <a:ext uri="{FF2B5EF4-FFF2-40B4-BE49-F238E27FC236}">
                  <a16:creationId xmlns:a16="http://schemas.microsoft.com/office/drawing/2014/main" id="{2A51A8DC-7619-460D-B46B-C0C64E4AA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6" y="4083"/>
              <a:ext cx="751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7058" tIns="28530" rIns="57058" bIns="2853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240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Φ</a:t>
              </a:r>
              <a:endParaRPr lang="zh-CN" altLang="zh-CN" sz="4800" i="0"/>
            </a:p>
          </p:txBody>
        </p:sp>
        <p:sp>
          <p:nvSpPr>
            <p:cNvPr id="51237" name="Text Box 5">
              <a:extLst>
                <a:ext uri="{FF2B5EF4-FFF2-40B4-BE49-F238E27FC236}">
                  <a16:creationId xmlns:a16="http://schemas.microsoft.com/office/drawing/2014/main" id="{C4C6B119-DE36-4BC7-B535-A029AAFB2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5" y="4148"/>
              <a:ext cx="1053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7058" tIns="28530" rIns="57058" bIns="2853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i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×</a:t>
              </a:r>
              <a:r>
                <a:rPr lang="en-US" altLang="zh-CN" sz="2400" i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4800" i="0"/>
            </a:p>
          </p:txBody>
        </p:sp>
        <p:sp>
          <p:nvSpPr>
            <p:cNvPr id="51238" name="Text Box 4">
              <a:extLst>
                <a:ext uri="{FF2B5EF4-FFF2-40B4-BE49-F238E27FC236}">
                  <a16:creationId xmlns:a16="http://schemas.microsoft.com/office/drawing/2014/main" id="{5A3E1FBB-3D67-44E9-943E-2D36597A8F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6" y="4080"/>
              <a:ext cx="902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7058" tIns="28530" rIns="57058" bIns="2853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i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i="0" baseline="-30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4800" i="0"/>
            </a:p>
          </p:txBody>
        </p:sp>
      </p:grpSp>
      <p:graphicFrame>
        <p:nvGraphicFramePr>
          <p:cNvPr id="186431" name="Object 63">
            <a:extLst>
              <a:ext uri="{FF2B5EF4-FFF2-40B4-BE49-F238E27FC236}">
                <a16:creationId xmlns:a16="http://schemas.microsoft.com/office/drawing/2014/main" id="{5218FB49-09A6-4610-8CFF-2F653A6572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5714" y="4791076"/>
          <a:ext cx="197167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Equation" r:id="rId4" imgW="1079032" imgH="710891" progId="Equation.3">
                  <p:embed/>
                </p:oleObj>
              </mc:Choice>
              <mc:Fallback>
                <p:oleObj name="Equation" r:id="rId4" imgW="1079032" imgH="710891" progId="Equation.3">
                  <p:embed/>
                  <p:pic>
                    <p:nvPicPr>
                      <p:cNvPr id="186431" name="Object 63">
                        <a:extLst>
                          <a:ext uri="{FF2B5EF4-FFF2-40B4-BE49-F238E27FC236}">
                            <a16:creationId xmlns:a16="http://schemas.microsoft.com/office/drawing/2014/main" id="{5218FB49-09A6-4610-8CFF-2F653A6572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4" y="4791076"/>
                        <a:ext cx="1971675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430" name="Object 62">
            <a:extLst>
              <a:ext uri="{FF2B5EF4-FFF2-40B4-BE49-F238E27FC236}">
                <a16:creationId xmlns:a16="http://schemas.microsoft.com/office/drawing/2014/main" id="{EB7B465C-48FE-4260-8490-7605CDCD29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62526" y="4791075"/>
          <a:ext cx="18192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Equation" r:id="rId6" imgW="1002865" imgH="710891" progId="Equation.3">
                  <p:embed/>
                </p:oleObj>
              </mc:Choice>
              <mc:Fallback>
                <p:oleObj name="Equation" r:id="rId6" imgW="1002865" imgH="710891" progId="Equation.3">
                  <p:embed/>
                  <p:pic>
                    <p:nvPicPr>
                      <p:cNvPr id="186430" name="Object 62">
                        <a:extLst>
                          <a:ext uri="{FF2B5EF4-FFF2-40B4-BE49-F238E27FC236}">
                            <a16:creationId xmlns:a16="http://schemas.microsoft.com/office/drawing/2014/main" id="{EB7B465C-48FE-4260-8490-7605CDCD29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526" y="4791075"/>
                        <a:ext cx="181927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429" name="Object 61">
            <a:extLst>
              <a:ext uri="{FF2B5EF4-FFF2-40B4-BE49-F238E27FC236}">
                <a16:creationId xmlns:a16="http://schemas.microsoft.com/office/drawing/2014/main" id="{C70C28B8-76CA-4B50-BCC4-A13C6C3305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08864" y="4791075"/>
          <a:ext cx="1963737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Equation" r:id="rId8" imgW="1104900" imgH="711200" progId="Equation.3">
                  <p:embed/>
                </p:oleObj>
              </mc:Choice>
              <mc:Fallback>
                <p:oleObj name="Equation" r:id="rId8" imgW="1104900" imgH="711200" progId="Equation.3">
                  <p:embed/>
                  <p:pic>
                    <p:nvPicPr>
                      <p:cNvPr id="186429" name="Object 61">
                        <a:extLst>
                          <a:ext uri="{FF2B5EF4-FFF2-40B4-BE49-F238E27FC236}">
                            <a16:creationId xmlns:a16="http://schemas.microsoft.com/office/drawing/2014/main" id="{C70C28B8-76CA-4B50-BCC4-A13C6C3305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8864" y="4791075"/>
                        <a:ext cx="1963737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76368318-8579-4E59-B042-9A2E1E1B6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-27384"/>
            <a:ext cx="10058400" cy="129540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3500" dirty="0">
                <a:ea typeface="黑体" panose="02010609060101010101" pitchFamily="49" charset="-122"/>
              </a:rPr>
              <a:t>Relations and their Properties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B2FA3E6-88D3-45D6-BDF2-E29368D2A33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95400" y="1412776"/>
            <a:ext cx="11029800" cy="5138737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300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关系的性质</a:t>
            </a:r>
          </a:p>
          <a:p>
            <a:pPr lvl="1">
              <a:lnSpc>
                <a:spcPct val="130000"/>
              </a:lnSpc>
              <a:defRPr/>
            </a:pPr>
            <a:r>
              <a:rPr kumimoji="1"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定义</a:t>
            </a:r>
            <a:r>
              <a:rPr kumimoji="1"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</a:t>
            </a:r>
            <a:r>
              <a:rPr kumimoji="1" lang="en-US" altLang="zh-CN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</a:t>
            </a:r>
            <a:r>
              <a:rPr kumimoji="1" lang="zh-CN" altLang="en-US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如果对</a:t>
            </a:r>
            <a:r>
              <a:rPr kumimoji="1"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每个元素</a:t>
            </a:r>
            <a:r>
              <a:rPr kumimoji="1" lang="en-US" altLang="zh-CN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kumimoji="1" lang="zh-CN" altLang="en-US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∈</a:t>
            </a:r>
            <a:r>
              <a:rPr kumimoji="1" lang="en-US" altLang="zh-CN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kumimoji="1" lang="zh-CN" altLang="en-US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有</a:t>
            </a:r>
            <a:r>
              <a:rPr kumimoji="1"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</a:t>
            </a:r>
            <a:r>
              <a:rPr kumimoji="1" lang="en-US" altLang="zh-CN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kumimoji="1" lang="en-US" altLang="zh-CN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,</a:t>
            </a:r>
            <a:r>
              <a:rPr kumimoji="1" lang="en-US" altLang="zh-CN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kumimoji="1"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</a:t>
            </a:r>
            <a:r>
              <a:rPr kumimoji="1"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∈</a:t>
            </a:r>
            <a:r>
              <a:rPr kumimoji="1"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R</a:t>
            </a:r>
            <a:r>
              <a:rPr kumimoji="1" lang="zh-CN" altLang="en-US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，那么</a:t>
            </a:r>
            <a:r>
              <a:rPr kumimoji="1"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集合</a:t>
            </a:r>
            <a:r>
              <a:rPr kumimoji="1"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kumimoji="1"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上关系</a:t>
            </a:r>
            <a:r>
              <a:rPr kumimoji="1"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R</a:t>
            </a:r>
            <a:r>
              <a:rPr kumimoji="1"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叫做自反的</a:t>
            </a:r>
            <a:r>
              <a:rPr kumimoji="1" lang="en-US" altLang="zh-CN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(reflexive) </a:t>
            </a:r>
            <a:r>
              <a:rPr kumimoji="1" lang="zh-CN" altLang="en-US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</a:t>
            </a:r>
            <a:endParaRPr kumimoji="1" lang="en-US" altLang="zh-CN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endParaRPr kumimoji="1" lang="en-US" altLang="zh-CN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>
              <a:lnSpc>
                <a:spcPct val="130000"/>
              </a:lnSpc>
              <a:defRPr/>
            </a:pPr>
            <a:r>
              <a:rPr kumimoji="1" lang="zh-CN" altLang="en-US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对于具有自反性的关系</a:t>
            </a:r>
            <a:r>
              <a:rPr kumimoji="1" lang="en-US" altLang="zh-CN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zh-CN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lang="zh-CN" altLang="en-US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的有向图中，每个顶点都存在环</a:t>
            </a:r>
            <a:endParaRPr lang="en-US" altLang="zh-CN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zh-CN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lang="zh-CN" altLang="en-US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的关系矩阵中，</a:t>
            </a:r>
            <a:r>
              <a:rPr lang="en-US" altLang="zh-CN" i="1" dirty="0" err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m</a:t>
            </a:r>
            <a:r>
              <a:rPr lang="en-US" altLang="zh-CN" i="1" baseline="-25000" dirty="0" err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ii</a:t>
            </a:r>
            <a:r>
              <a:rPr lang="en-US" altLang="zh-CN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=1</a:t>
            </a:r>
            <a:r>
              <a:rPr lang="zh-CN" altLang="en-US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</a:t>
            </a:r>
            <a:r>
              <a:rPr lang="en-US" altLang="zh-CN" i="1" dirty="0" err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=1,2,…,</a:t>
            </a:r>
            <a:r>
              <a:rPr lang="en-US" altLang="zh-CN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</a:t>
            </a:r>
            <a:endParaRPr lang="zh-CN" altLang="en-US" i="1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  <p:pic>
        <p:nvPicPr>
          <p:cNvPr id="38916" name="Picture 3">
            <a:extLst>
              <a:ext uri="{FF2B5EF4-FFF2-40B4-BE49-F238E27FC236}">
                <a16:creationId xmlns:a16="http://schemas.microsoft.com/office/drawing/2014/main" id="{F20A1D4A-328F-45A6-AB9F-81C0302E7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4023365"/>
            <a:ext cx="2016224" cy="200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FD3FA0CD-06B9-436A-A6B9-437CC2BB07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380529"/>
              </p:ext>
            </p:extLst>
          </p:nvPr>
        </p:nvGraphicFramePr>
        <p:xfrm>
          <a:off x="3886200" y="3212976"/>
          <a:ext cx="53213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quation" r:id="rId5" imgW="2349500" imgH="215900" progId="Equation.3">
                  <p:embed/>
                </p:oleObj>
              </mc:Choice>
              <mc:Fallback>
                <p:oleObj name="Equation" r:id="rId5" imgW="2349500" imgH="215900" progId="Equation.3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FD3FA0CD-06B9-436A-A6B9-437CC2BB07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212976"/>
                        <a:ext cx="53213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70C486E1-A534-46E3-8642-CFE489C25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-27384"/>
            <a:ext cx="10058400" cy="129540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3500" dirty="0">
                <a:ea typeface="黑体" panose="02010609060101010101" pitchFamily="49" charset="-122"/>
              </a:rPr>
              <a:t>Relations and their Properties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1F6CBC1-A99E-4351-ADA2-DEB083FF42D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7166" y="1466081"/>
            <a:ext cx="10667426" cy="5138737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300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关系的性质</a:t>
            </a:r>
          </a:p>
          <a:p>
            <a:pPr lvl="1">
              <a:lnSpc>
                <a:spcPct val="120000"/>
              </a:lnSpc>
              <a:defRPr/>
            </a:pPr>
            <a:r>
              <a:rPr kumimoji="1" lang="zh-CN" altLang="en-US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 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考虑下面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{1,2,3,4}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上的关系</a:t>
            </a:r>
            <a:endParaRPr kumimoji="1" lang="en-US" altLang="zh-CN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R</a:t>
            </a:r>
            <a:r>
              <a:rPr kumimoji="1" lang="en-US" altLang="zh-CN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={(1,1),(1,2),(2,1),(2,2),(3,4),(4,1),(4,4)}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R</a:t>
            </a:r>
            <a:r>
              <a:rPr kumimoji="1" lang="en-US" altLang="zh-CN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={(1,1),(1,2),(2,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)}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R</a:t>
            </a:r>
            <a:r>
              <a:rPr kumimoji="1" lang="en-US" altLang="zh-CN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={(1,1),(1,2),(1,4),(2,1),(2,2),(3,3),(4,1),(4,4)}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R</a:t>
            </a:r>
            <a:r>
              <a:rPr kumimoji="1" lang="en-US" altLang="zh-CN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={(2,1),(3,1),(3,2),(4,1),(4,2),(4,3)}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R</a:t>
            </a:r>
            <a:r>
              <a:rPr kumimoji="1" lang="en-US" altLang="zh-CN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={(1,1),(1,2),(1,3),(1,4),(2,2),(2,3),(2,4),(3,3),(3,4), (4,4)}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R</a:t>
            </a:r>
            <a:r>
              <a:rPr kumimoji="1" lang="en-US" altLang="zh-CN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={(3,4)}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1" lang="zh-CN" altLang="en-US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哪些关系是自反的？</a:t>
            </a:r>
          </a:p>
        </p:txBody>
      </p:sp>
      <p:sp>
        <p:nvSpPr>
          <p:cNvPr id="4" name="圆角矩形标注 3">
            <a:extLst>
              <a:ext uri="{FF2B5EF4-FFF2-40B4-BE49-F238E27FC236}">
                <a16:creationId xmlns:a16="http://schemas.microsoft.com/office/drawing/2014/main" id="{FB1BBBA0-9DE0-487E-8D31-7E30076294B0}"/>
              </a:ext>
            </a:extLst>
          </p:cNvPr>
          <p:cNvSpPr/>
          <p:nvPr/>
        </p:nvSpPr>
        <p:spPr>
          <a:xfrm>
            <a:off x="9395247" y="5334000"/>
            <a:ext cx="2057400" cy="685800"/>
          </a:xfrm>
          <a:prstGeom prst="wedgeRoundRectCallout">
            <a:avLst>
              <a:gd name="adj1" fmla="val -75067"/>
              <a:gd name="adj2" fmla="val -5837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圆角矩形标注 4">
            <a:extLst>
              <a:ext uri="{FF2B5EF4-FFF2-40B4-BE49-F238E27FC236}">
                <a16:creationId xmlns:a16="http://schemas.microsoft.com/office/drawing/2014/main" id="{BDE454AD-8172-4D48-BDD7-20E010E155EA}"/>
              </a:ext>
            </a:extLst>
          </p:cNvPr>
          <p:cNvSpPr/>
          <p:nvPr/>
        </p:nvSpPr>
        <p:spPr>
          <a:xfrm>
            <a:off x="8112224" y="2438400"/>
            <a:ext cx="2743200" cy="990600"/>
          </a:xfrm>
          <a:prstGeom prst="wedgeRoundRectCallout">
            <a:avLst>
              <a:gd name="adj1" fmla="val -75834"/>
              <a:gd name="adj2" fmla="val 3232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anchor="ctr" anchorCtr="1"/>
          <a:lstStyle/>
          <a:p>
            <a:pPr algn="ctr" eaLnBrk="1" hangingPunct="1">
              <a:defRPr/>
            </a:pPr>
            <a:r>
              <a:rPr lang="zh-CN" altLang="en-US" sz="2400" i="0" dirty="0">
                <a:latin typeface="Times New Roman" pitchFamily="18" charset="0"/>
                <a:cs typeface="Times New Roman" pitchFamily="18" charset="0"/>
              </a:rPr>
              <a:t>关系一定是相对于某个集合而言的</a:t>
            </a:r>
          </a:p>
        </p:txBody>
      </p:sp>
      <p:sp>
        <p:nvSpPr>
          <p:cNvPr id="6" name="圆角矩形标注 5">
            <a:extLst>
              <a:ext uri="{FF2B5EF4-FFF2-40B4-BE49-F238E27FC236}">
                <a16:creationId xmlns:a16="http://schemas.microsoft.com/office/drawing/2014/main" id="{EB43B2B9-177E-4D46-8610-738A314404FD}"/>
              </a:ext>
            </a:extLst>
          </p:cNvPr>
          <p:cNvSpPr/>
          <p:nvPr/>
        </p:nvSpPr>
        <p:spPr>
          <a:xfrm>
            <a:off x="5951984" y="5801072"/>
            <a:ext cx="2955032" cy="685800"/>
          </a:xfrm>
          <a:prstGeom prst="wedgeRoundRectCallout">
            <a:avLst>
              <a:gd name="adj1" fmla="val -51009"/>
              <a:gd name="adj2" fmla="val -13382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anchor="ctr"/>
          <a:lstStyle/>
          <a:p>
            <a:pPr algn="ctr" eaLnBrk="1" hangingPunct="1">
              <a:defRPr/>
            </a:pPr>
            <a:r>
              <a:rPr lang="zh-CN" altLang="en-US" sz="2400" i="0" dirty="0">
                <a:latin typeface="Times New Roman" pitchFamily="18" charset="0"/>
                <a:cs typeface="Times New Roman" pitchFamily="18" charset="0"/>
              </a:rPr>
              <a:t>反自反性</a:t>
            </a:r>
            <a:r>
              <a:rPr lang="en-US" altLang="zh-CN" sz="2400" i="0" dirty="0">
                <a:latin typeface="Times New Roman" pitchFamily="18" charset="0"/>
                <a:cs typeface="Times New Roman" pitchFamily="18" charset="0"/>
              </a:rPr>
              <a:t>\</a:t>
            </a:r>
            <a:r>
              <a:rPr lang="zh-CN" altLang="en-US" sz="2400" i="0" dirty="0">
                <a:latin typeface="Times New Roman" pitchFamily="18" charset="0"/>
                <a:cs typeface="Times New Roman" pitchFamily="18" charset="0"/>
              </a:rPr>
              <a:t>非自反性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64ED7BE3-2463-444D-B0B5-228BCB650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-27384"/>
            <a:ext cx="10058400" cy="129540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3500" dirty="0">
                <a:ea typeface="黑体" panose="02010609060101010101" pitchFamily="49" charset="-122"/>
              </a:rPr>
              <a:t>Relations and their Properties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6F89CA69-676A-4F87-BBD5-7A9B00593B9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7408" y="1484784"/>
            <a:ext cx="8458200" cy="5138737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300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关系的性质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  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右图是否具有自反性？</a:t>
            </a:r>
            <a:endParaRPr lang="en-US" altLang="zh-CN" sz="24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11  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正整数集合上的整除关系呢？</a:t>
            </a:r>
            <a:endParaRPr lang="en-US" altLang="zh-CN" sz="24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lvl="1" algn="just">
              <a:lnSpc>
                <a:spcPct val="120000"/>
              </a:lnSpc>
              <a:spcBef>
                <a:spcPts val="1800"/>
              </a:spcBef>
              <a:defRPr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12  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考虑这些整数集合上的关系是否具有自反性：</a:t>
            </a:r>
            <a:endParaRPr lang="en-US" altLang="zh-CN" sz="24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     R</a:t>
            </a:r>
            <a:r>
              <a:rPr lang="en-US" altLang="zh-CN" sz="240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={(</a:t>
            </a:r>
            <a:r>
              <a:rPr lang="en-US" altLang="zh-CN" sz="2400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400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)|</a:t>
            </a:r>
            <a:r>
              <a:rPr lang="zh-CN" altLang="en-US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≤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     R</a:t>
            </a:r>
            <a:r>
              <a:rPr lang="en-US" altLang="zh-CN" sz="240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={(</a:t>
            </a:r>
            <a:r>
              <a:rPr lang="en-US" altLang="zh-CN" sz="2400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400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)|</a:t>
            </a:r>
            <a:r>
              <a:rPr lang="zh-CN" altLang="en-US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     R</a:t>
            </a:r>
            <a:r>
              <a:rPr lang="en-US" altLang="zh-CN" sz="240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={(</a:t>
            </a:r>
            <a:r>
              <a:rPr lang="en-US" altLang="zh-CN" sz="2400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400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)|</a:t>
            </a:r>
            <a:r>
              <a:rPr lang="zh-CN" altLang="en-US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 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或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=-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     R</a:t>
            </a:r>
            <a:r>
              <a:rPr lang="en-US" altLang="zh-CN" sz="240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={(</a:t>
            </a:r>
            <a:r>
              <a:rPr lang="en-US" altLang="zh-CN" sz="2400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400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)|</a:t>
            </a:r>
            <a:r>
              <a:rPr lang="zh-CN" altLang="en-US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     R</a:t>
            </a:r>
            <a:r>
              <a:rPr lang="en-US" altLang="zh-CN" sz="240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={(</a:t>
            </a:r>
            <a:r>
              <a:rPr lang="en-US" altLang="zh-CN" sz="2400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400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)|</a:t>
            </a:r>
            <a:r>
              <a:rPr lang="zh-CN" altLang="en-US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 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+1}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     R</a:t>
            </a:r>
            <a:r>
              <a:rPr lang="en-US" altLang="zh-CN" sz="2400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={(</a:t>
            </a:r>
            <a:r>
              <a:rPr lang="en-US" altLang="zh-CN" sz="2400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400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)|</a:t>
            </a:r>
            <a:r>
              <a:rPr lang="zh-CN" altLang="en-US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400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≤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3}</a:t>
            </a:r>
          </a:p>
          <a:p>
            <a:pPr lvl="1">
              <a:lnSpc>
                <a:spcPct val="120000"/>
              </a:lnSpc>
              <a:defRPr/>
            </a:pPr>
            <a:endParaRPr kumimoji="1" lang="en-US" altLang="zh-CN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pSp>
        <p:nvGrpSpPr>
          <p:cNvPr id="57348" name="组合 36">
            <a:extLst>
              <a:ext uri="{FF2B5EF4-FFF2-40B4-BE49-F238E27FC236}">
                <a16:creationId xmlns:a16="http://schemas.microsoft.com/office/drawing/2014/main" id="{18357002-714C-433B-8932-2353F013C9E7}"/>
              </a:ext>
            </a:extLst>
          </p:cNvPr>
          <p:cNvGrpSpPr>
            <a:grpSpLocks/>
          </p:cNvGrpSpPr>
          <p:nvPr/>
        </p:nvGrpSpPr>
        <p:grpSpPr bwMode="auto">
          <a:xfrm>
            <a:off x="6156326" y="671513"/>
            <a:ext cx="4283075" cy="3429000"/>
            <a:chOff x="2743200" y="1981200"/>
            <a:chExt cx="4282353" cy="342952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0747093-75E6-432B-B15A-BA0C23505CEB}"/>
                </a:ext>
              </a:extLst>
            </p:cNvPr>
            <p:cNvSpPr/>
            <p:nvPr/>
          </p:nvSpPr>
          <p:spPr>
            <a:xfrm>
              <a:off x="5654184" y="2819528"/>
              <a:ext cx="304749" cy="3048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A7EFB943-9222-4723-B1E8-5CC399F5B400}"/>
                </a:ext>
              </a:extLst>
            </p:cNvPr>
            <p:cNvSpPr/>
            <p:nvPr/>
          </p:nvSpPr>
          <p:spPr>
            <a:xfrm>
              <a:off x="4054254" y="2971951"/>
              <a:ext cx="125392" cy="127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5C51358F-3D6C-4E51-A42D-ADE5D3930161}"/>
                </a:ext>
              </a:extLst>
            </p:cNvPr>
            <p:cNvSpPr/>
            <p:nvPr/>
          </p:nvSpPr>
          <p:spPr>
            <a:xfrm>
              <a:off x="4054254" y="4294539"/>
              <a:ext cx="125392" cy="1254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2EA9ABE7-9F3B-4103-A7C0-CC87A7F737A3}"/>
                </a:ext>
              </a:extLst>
            </p:cNvPr>
            <p:cNvSpPr/>
            <p:nvPr/>
          </p:nvSpPr>
          <p:spPr>
            <a:xfrm>
              <a:off x="5603393" y="2975126"/>
              <a:ext cx="126979" cy="1254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69E298D-74AD-4236-B5C3-250C786820F1}"/>
                </a:ext>
              </a:extLst>
            </p:cNvPr>
            <p:cNvSpPr/>
            <p:nvPr/>
          </p:nvSpPr>
          <p:spPr>
            <a:xfrm>
              <a:off x="5603393" y="4294539"/>
              <a:ext cx="126979" cy="1254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D54C35B-60DF-4732-AF51-18E665D207B3}"/>
                </a:ext>
              </a:extLst>
            </p:cNvPr>
            <p:cNvCxnSpPr>
              <a:stCxn id="21" idx="4"/>
              <a:endCxn id="22" idx="0"/>
            </p:cNvCxnSpPr>
            <p:nvPr/>
          </p:nvCxnSpPr>
          <p:spPr>
            <a:xfrm rot="5400000">
              <a:off x="3519165" y="3695961"/>
              <a:ext cx="1195569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BB54E40A-CC4F-496E-9968-5AC084410892}"/>
                </a:ext>
              </a:extLst>
            </p:cNvPr>
            <p:cNvCxnSpPr>
              <a:stCxn id="21" idx="6"/>
              <a:endCxn id="23" idx="2"/>
            </p:cNvCxnSpPr>
            <p:nvPr/>
          </p:nvCxnSpPr>
          <p:spPr>
            <a:xfrm>
              <a:off x="4179646" y="3035460"/>
              <a:ext cx="1423747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A2DE0167-EC88-4933-8730-72824BDF1014}"/>
                </a:ext>
              </a:extLst>
            </p:cNvPr>
            <p:cNvCxnSpPr>
              <a:stCxn id="24" idx="1"/>
              <a:endCxn id="21" idx="5"/>
            </p:cNvCxnSpPr>
            <p:nvPr/>
          </p:nvCxnSpPr>
          <p:spPr>
            <a:xfrm rot="16200000" flipV="1">
              <a:off x="4275476" y="2965040"/>
              <a:ext cx="1232088" cy="14618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3F9B891-C2E5-4C72-AB0F-A8F51A472046}"/>
                </a:ext>
              </a:extLst>
            </p:cNvPr>
            <p:cNvCxnSpPr>
              <a:stCxn id="24" idx="0"/>
              <a:endCxn id="23" idx="4"/>
            </p:cNvCxnSpPr>
            <p:nvPr/>
          </p:nvCxnSpPr>
          <p:spPr>
            <a:xfrm rot="5400000" flipH="1" flipV="1">
              <a:off x="5070685" y="3696754"/>
              <a:ext cx="119398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D3283C7C-6E66-4A05-B80A-3BD5716F2A53}"/>
                </a:ext>
              </a:extLst>
            </p:cNvPr>
            <p:cNvCxnSpPr/>
            <p:nvPr/>
          </p:nvCxnSpPr>
          <p:spPr>
            <a:xfrm rot="16200000" flipV="1">
              <a:off x="5624015" y="2849697"/>
              <a:ext cx="77799" cy="17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AA25E56C-A795-4406-82D3-5CD4C7CECDB8}"/>
                </a:ext>
              </a:extLst>
            </p:cNvPr>
            <p:cNvCxnSpPr/>
            <p:nvPr/>
          </p:nvCxnSpPr>
          <p:spPr>
            <a:xfrm>
              <a:off x="5673231" y="2895739"/>
              <a:ext cx="71426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弧形 30">
              <a:extLst>
                <a:ext uri="{FF2B5EF4-FFF2-40B4-BE49-F238E27FC236}">
                  <a16:creationId xmlns:a16="http://schemas.microsoft.com/office/drawing/2014/main" id="{D253ACFB-8557-40DA-B755-94F4E894057F}"/>
                </a:ext>
              </a:extLst>
            </p:cNvPr>
            <p:cNvSpPr/>
            <p:nvPr/>
          </p:nvSpPr>
          <p:spPr>
            <a:xfrm rot="16200000">
              <a:off x="4396717" y="2781886"/>
              <a:ext cx="2362560" cy="2895112"/>
            </a:xfrm>
            <a:prstGeom prst="arc">
              <a:avLst/>
            </a:prstGeom>
            <a:ln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" name="弧形 31">
              <a:extLst>
                <a:ext uri="{FF2B5EF4-FFF2-40B4-BE49-F238E27FC236}">
                  <a16:creationId xmlns:a16="http://schemas.microsoft.com/office/drawing/2014/main" id="{2747EBC0-EA0F-430F-A66E-A0F8A64A0F60}"/>
                </a:ext>
              </a:extLst>
            </p:cNvPr>
            <p:cNvSpPr/>
            <p:nvPr/>
          </p:nvSpPr>
          <p:spPr>
            <a:xfrm rot="5400000">
              <a:off x="3009476" y="1714924"/>
              <a:ext cx="2362560" cy="2895112"/>
            </a:xfrm>
            <a:prstGeom prst="arc">
              <a:avLst/>
            </a:prstGeom>
            <a:ln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7363" name="TextBox 32">
              <a:extLst>
                <a:ext uri="{FF2B5EF4-FFF2-40B4-BE49-F238E27FC236}">
                  <a16:creationId xmlns:a16="http://schemas.microsoft.com/office/drawing/2014/main" id="{7AC81BED-B5EE-4CD5-A088-E6AEC4299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965" y="2603120"/>
              <a:ext cx="32573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364" name="TextBox 33">
              <a:extLst>
                <a:ext uri="{FF2B5EF4-FFF2-40B4-BE49-F238E27FC236}">
                  <a16:creationId xmlns:a16="http://schemas.microsoft.com/office/drawing/2014/main" id="{10A298E0-254C-4B28-A7CA-C48758FD2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4011" y="4358435"/>
              <a:ext cx="32573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365" name="TextBox 34">
              <a:extLst>
                <a:ext uri="{FF2B5EF4-FFF2-40B4-BE49-F238E27FC236}">
                  <a16:creationId xmlns:a16="http://schemas.microsoft.com/office/drawing/2014/main" id="{25CFAB8C-AB59-4038-AFDB-EE6B6174E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3667" y="2638493"/>
              <a:ext cx="32573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366" name="TextBox 35">
              <a:extLst>
                <a:ext uri="{FF2B5EF4-FFF2-40B4-BE49-F238E27FC236}">
                  <a16:creationId xmlns:a16="http://schemas.microsoft.com/office/drawing/2014/main" id="{A4793189-5503-48CF-B9A5-E2E1FA7B7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1553" y="4300379"/>
              <a:ext cx="3097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圆角矩形标注 37">
            <a:extLst>
              <a:ext uri="{FF2B5EF4-FFF2-40B4-BE49-F238E27FC236}">
                <a16:creationId xmlns:a16="http://schemas.microsoft.com/office/drawing/2014/main" id="{E98A8151-66A5-4824-A665-11E478868D17}"/>
              </a:ext>
            </a:extLst>
          </p:cNvPr>
          <p:cNvSpPr/>
          <p:nvPr/>
        </p:nvSpPr>
        <p:spPr>
          <a:xfrm>
            <a:off x="7010400" y="4648200"/>
            <a:ext cx="2057400" cy="685800"/>
          </a:xfrm>
          <a:prstGeom prst="wedgeRoundRectCallout">
            <a:avLst>
              <a:gd name="adj1" fmla="val -92388"/>
              <a:gd name="adj2" fmla="val 6477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400" i="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i="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i="0" dirty="0">
                <a:latin typeface="Times New Roman" pitchFamily="18" charset="0"/>
                <a:cs typeface="Times New Roman" pitchFamily="18" charset="0"/>
              </a:rPr>
              <a:t>, R</a:t>
            </a:r>
            <a:r>
              <a:rPr lang="en-US" altLang="zh-CN" sz="2400" i="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i="0" dirty="0">
                <a:latin typeface="Times New Roman" pitchFamily="18" charset="0"/>
                <a:cs typeface="Times New Roman" pitchFamily="18" charset="0"/>
              </a:rPr>
              <a:t>, R</a:t>
            </a:r>
            <a:r>
              <a:rPr lang="en-US" altLang="zh-CN" sz="2400" i="0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400" i="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5F75D24A-000B-46B8-9B12-9A89F3D05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-27384"/>
            <a:ext cx="10058400" cy="129540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3500" dirty="0">
                <a:ea typeface="黑体" panose="02010609060101010101" pitchFamily="49" charset="-122"/>
              </a:rPr>
              <a:t>Relations and their Properties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2581B6DF-E87C-4F71-9057-109B8507D39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7408" y="1484784"/>
            <a:ext cx="10873208" cy="5138737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300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关系的性质</a:t>
            </a:r>
          </a:p>
          <a:p>
            <a:pPr lvl="1">
              <a:lnSpc>
                <a:spcPct val="120000"/>
              </a:lnSpc>
              <a:defRPr/>
            </a:pPr>
            <a:r>
              <a:rPr kumimoji="1"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定义</a:t>
            </a:r>
            <a:r>
              <a:rPr kumimoji="1"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4</a:t>
            </a:r>
            <a:r>
              <a:rPr kumimoji="1" lang="en-US" altLang="zh-CN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</a:t>
            </a:r>
            <a:r>
              <a:rPr kumimoji="1" lang="zh-CN" altLang="en-US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对</a:t>
            </a:r>
            <a:r>
              <a:rPr kumimoji="1" lang="en-US" altLang="zh-CN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kumimoji="1"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, </a:t>
            </a:r>
            <a:r>
              <a:rPr kumimoji="1" lang="en-US" altLang="zh-CN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</a:t>
            </a:r>
            <a:r>
              <a:rPr kumimoji="1" lang="zh-CN" altLang="en-US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∈</a:t>
            </a:r>
            <a:r>
              <a:rPr kumimoji="1" lang="en-US" altLang="zh-CN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kumimoji="1" lang="zh-CN" altLang="en-US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，如只要有</a:t>
            </a:r>
            <a:r>
              <a:rPr kumimoji="1"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kumimoji="1"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, </a:t>
            </a:r>
            <a:r>
              <a:rPr kumimoji="1" lang="en-US" altLang="zh-CN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</a:t>
            </a:r>
            <a:r>
              <a:rPr kumimoji="1"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</a:t>
            </a:r>
            <a:r>
              <a:rPr kumimoji="1"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∈</a:t>
            </a:r>
            <a:r>
              <a:rPr kumimoji="1"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R</a:t>
            </a:r>
            <a:r>
              <a:rPr kumimoji="1"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就有</a:t>
            </a:r>
            <a:r>
              <a:rPr kumimoji="1"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</a:t>
            </a:r>
            <a:r>
              <a:rPr kumimoji="1"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, </a:t>
            </a:r>
            <a:r>
              <a:rPr kumimoji="1" lang="en-US" altLang="zh-CN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kumimoji="1"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</a:t>
            </a:r>
            <a:r>
              <a:rPr kumimoji="1"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∈</a:t>
            </a:r>
            <a:r>
              <a:rPr kumimoji="1"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R </a:t>
            </a:r>
            <a:r>
              <a:rPr kumimoji="1" lang="zh-CN" altLang="en-US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，则称</a:t>
            </a:r>
            <a:r>
              <a:rPr kumimoji="1"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集合</a:t>
            </a:r>
            <a:r>
              <a:rPr kumimoji="1"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kumimoji="1"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上关系</a:t>
            </a:r>
            <a:r>
              <a:rPr kumimoji="1"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R</a:t>
            </a:r>
            <a:r>
              <a:rPr kumimoji="1"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叫做对称的</a:t>
            </a:r>
            <a:r>
              <a:rPr kumimoji="1" lang="en-US" altLang="zh-CN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(symmetric) </a:t>
            </a:r>
            <a:r>
              <a:rPr kumimoji="1" lang="zh-CN" altLang="en-US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。如果对</a:t>
            </a:r>
            <a:r>
              <a:rPr kumimoji="1"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, </a:t>
            </a:r>
            <a:r>
              <a:rPr kumimoji="1"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</a:t>
            </a:r>
            <a:r>
              <a:rPr kumimoji="1" lang="zh-CN" altLang="en-US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∈</a:t>
            </a:r>
            <a:r>
              <a:rPr kumimoji="1" lang="en-US" altLang="zh-CN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kumimoji="1" lang="zh-CN" altLang="en-US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</a:t>
            </a:r>
            <a:r>
              <a:rPr kumimoji="1"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仅当</a:t>
            </a:r>
            <a:r>
              <a:rPr kumimoji="1" lang="en-US" altLang="zh-CN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kumimoji="1"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=</a:t>
            </a:r>
            <a:r>
              <a:rPr kumimoji="1" lang="en-US" altLang="zh-CN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</a:t>
            </a:r>
            <a:r>
              <a:rPr kumimoji="1" lang="zh-CN" altLang="en-US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时</a:t>
            </a:r>
            <a:r>
              <a:rPr kumimoji="1"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kumimoji="1"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, </a:t>
            </a:r>
            <a:r>
              <a:rPr kumimoji="1" lang="en-US" altLang="zh-CN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</a:t>
            </a:r>
            <a:r>
              <a:rPr kumimoji="1"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</a:t>
            </a:r>
            <a:r>
              <a:rPr kumimoji="1"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∈</a:t>
            </a:r>
            <a:r>
              <a:rPr kumimoji="1"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R</a:t>
            </a:r>
            <a:r>
              <a:rPr kumimoji="1"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和</a:t>
            </a:r>
            <a:r>
              <a:rPr kumimoji="1"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</a:t>
            </a:r>
            <a:r>
              <a:rPr kumimoji="1"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, </a:t>
            </a:r>
            <a:r>
              <a:rPr kumimoji="1" lang="en-US" altLang="zh-CN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kumimoji="1"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</a:t>
            </a:r>
            <a:r>
              <a:rPr kumimoji="1"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∈</a:t>
            </a:r>
            <a:r>
              <a:rPr kumimoji="1"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R </a:t>
            </a:r>
            <a:r>
              <a:rPr kumimoji="1"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</a:t>
            </a:r>
            <a:r>
              <a:rPr kumimoji="1" lang="zh-CN" altLang="en-US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则集合</a:t>
            </a:r>
            <a:r>
              <a:rPr kumimoji="1" lang="en-US" altLang="zh-CN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kumimoji="1" lang="zh-CN" altLang="en-US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上的关系</a:t>
            </a:r>
            <a:r>
              <a:rPr kumimoji="1"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R </a:t>
            </a:r>
            <a:r>
              <a:rPr kumimoji="1"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叫做反对称的</a:t>
            </a:r>
            <a:r>
              <a:rPr kumimoji="1" lang="zh-CN" altLang="en-US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</a:t>
            </a:r>
            <a:endParaRPr kumimoji="1" lang="en-US" altLang="zh-CN" i="1" dirty="0">
              <a:solidFill>
                <a:srgbClr val="C0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</p:txBody>
      </p:sp>
      <p:graphicFrame>
        <p:nvGraphicFramePr>
          <p:cNvPr id="47109" name="Object 5">
            <a:extLst>
              <a:ext uri="{FF2B5EF4-FFF2-40B4-BE49-F238E27FC236}">
                <a16:creationId xmlns:a16="http://schemas.microsoft.com/office/drawing/2014/main" id="{870DD892-8EDC-4346-8C6C-C3013BB33C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915021"/>
              </p:ext>
            </p:extLst>
          </p:nvPr>
        </p:nvGraphicFramePr>
        <p:xfrm>
          <a:off x="2207568" y="4005064"/>
          <a:ext cx="7593012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4" imgW="3352800" imgH="457200" progId="Equation.3">
                  <p:embed/>
                </p:oleObj>
              </mc:Choice>
              <mc:Fallback>
                <p:oleObj name="Equation" r:id="rId4" imgW="3352800" imgH="457200" progId="Equation.3">
                  <p:embed/>
                  <p:pic>
                    <p:nvPicPr>
                      <p:cNvPr id="47109" name="Object 5">
                        <a:extLst>
                          <a:ext uri="{FF2B5EF4-FFF2-40B4-BE49-F238E27FC236}">
                            <a16:creationId xmlns:a16="http://schemas.microsoft.com/office/drawing/2014/main" id="{870DD892-8EDC-4346-8C6C-C3013BB33C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4005064"/>
                        <a:ext cx="7593012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F2719780-FE8E-40E0-8E67-1F4F0CBADE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-27384"/>
            <a:ext cx="10058400" cy="129540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3500" dirty="0">
                <a:ea typeface="黑体" panose="02010609060101010101" pitchFamily="49" charset="-122"/>
              </a:rPr>
              <a:t>Relations and their Properties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0854350A-7C7E-48E0-8643-FB3D8CADCBF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7408" y="1484784"/>
            <a:ext cx="10801200" cy="5138737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300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关系的性质</a:t>
            </a:r>
          </a:p>
          <a:p>
            <a:pPr lvl="1">
              <a:lnSpc>
                <a:spcPct val="120000"/>
              </a:lnSpc>
              <a:defRPr/>
            </a:pPr>
            <a:r>
              <a:rPr kumimoji="1" lang="zh-CN" altLang="en-US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对于具有对称性、反对称性的关系</a:t>
            </a:r>
            <a:r>
              <a:rPr kumimoji="1" lang="en-US" altLang="zh-CN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zh-CN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lang="zh-CN" altLang="en-US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的有向图中，如存在顶点</a:t>
            </a:r>
            <a:r>
              <a:rPr lang="en-US" altLang="zh-CN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到</a:t>
            </a:r>
            <a:r>
              <a:rPr lang="en-US" altLang="zh-CN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b</a:t>
            </a:r>
            <a:r>
              <a:rPr lang="zh-CN" altLang="en-US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的边，则一定存在</a:t>
            </a:r>
            <a:r>
              <a:rPr lang="en-US" altLang="zh-CN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b</a:t>
            </a:r>
            <a:r>
              <a:rPr lang="zh-CN" altLang="en-US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到</a:t>
            </a:r>
            <a:r>
              <a:rPr lang="en-US" altLang="zh-CN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的边，则是对称的；如果存在顶点</a:t>
            </a:r>
            <a:r>
              <a:rPr lang="en-US" altLang="zh-CN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到</a:t>
            </a:r>
            <a:r>
              <a:rPr lang="en-US" altLang="zh-CN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b</a:t>
            </a:r>
            <a:r>
              <a:rPr lang="zh-CN" altLang="en-US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的边，也存在</a:t>
            </a:r>
            <a:r>
              <a:rPr lang="en-US" altLang="zh-CN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b</a:t>
            </a:r>
            <a:r>
              <a:rPr lang="zh-CN" altLang="en-US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到</a:t>
            </a:r>
            <a:r>
              <a:rPr lang="en-US" altLang="zh-CN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的边，则一定有</a:t>
            </a:r>
            <a:r>
              <a:rPr lang="en-US" altLang="zh-CN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和</a:t>
            </a:r>
            <a:r>
              <a:rPr lang="en-US" altLang="zh-CN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b</a:t>
            </a:r>
            <a:r>
              <a:rPr lang="zh-CN" altLang="en-US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为同一顶点，则</a:t>
            </a:r>
            <a:r>
              <a:rPr lang="en-US" altLang="zh-CN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lang="zh-CN" altLang="en-US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为反对称的，对称的和反对称都允许存在环</a:t>
            </a:r>
            <a:endParaRPr lang="en-US" altLang="zh-CN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lvl="2">
              <a:lnSpc>
                <a:spcPct val="120000"/>
              </a:lnSpc>
              <a:defRPr/>
            </a:pPr>
            <a:r>
              <a:rPr lang="en-US" altLang="zh-CN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lang="zh-CN" altLang="en-US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的关系矩阵中，如</a:t>
            </a:r>
            <a:r>
              <a:rPr lang="en-US" altLang="zh-CN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M</a:t>
            </a:r>
            <a:r>
              <a:rPr lang="en-US" altLang="zh-CN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=(</a:t>
            </a:r>
            <a:r>
              <a:rPr lang="en-US" altLang="zh-CN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M</a:t>
            </a:r>
            <a:r>
              <a:rPr lang="en-US" altLang="zh-CN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lang="en-US" altLang="zh-CN" i="1" baseline="30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</a:t>
            </a:r>
            <a:r>
              <a:rPr lang="zh-CN" altLang="en-US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，则</a:t>
            </a:r>
            <a:r>
              <a:rPr lang="en-US" altLang="zh-CN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lang="zh-CN" altLang="en-US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是对称的</a:t>
            </a:r>
            <a:endParaRPr lang="en-US" altLang="zh-CN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  <p:pic>
        <p:nvPicPr>
          <p:cNvPr id="47108" name="Picture 2">
            <a:extLst>
              <a:ext uri="{FF2B5EF4-FFF2-40B4-BE49-F238E27FC236}">
                <a16:creationId xmlns:a16="http://schemas.microsoft.com/office/drawing/2014/main" id="{18B9AB42-F824-4B2F-AC07-55B2649E1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574" y="4869159"/>
            <a:ext cx="3714601" cy="169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864230E8-6D13-4BAC-A8F3-901DEA5632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-27384"/>
            <a:ext cx="10058400" cy="129540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3500" dirty="0">
                <a:ea typeface="黑体" panose="02010609060101010101" pitchFamily="49" charset="-122"/>
              </a:rPr>
              <a:t>Relations and their Properties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5513A79-F74B-45B8-9C88-74BBCCCE83B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95400" y="1458615"/>
            <a:ext cx="11089232" cy="5138737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300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关系的性质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1" lang="zh-CN" altLang="en-US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例</a:t>
            </a:r>
            <a:r>
              <a:rPr kumimoji="1" lang="en-US" altLang="zh-CN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13  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考虑下面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{1,2,3,4}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上的关系</a:t>
            </a:r>
            <a:endParaRPr kumimoji="1" lang="en-US" altLang="zh-CN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</a:t>
            </a:r>
            <a:r>
              <a:rPr kumimoji="1" lang="en-US" altLang="zh-CN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={(1,1),(1,2),(2,1),(2,2),(3,4),(4,1),(4,4)}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R</a:t>
            </a:r>
            <a:r>
              <a:rPr kumimoji="1" lang="en-US" altLang="zh-CN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={(1,1),(1,2),(2,1)}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R</a:t>
            </a:r>
            <a:r>
              <a:rPr kumimoji="1" lang="en-US" altLang="zh-CN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={(1,1),(1,2),(1,4),(2,1),(2,2),(3,3),(4,1),(4,4)}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R</a:t>
            </a:r>
            <a:r>
              <a:rPr kumimoji="1" lang="en-US" altLang="zh-CN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={(2,1),(3,1),(3,2),(4,1),(4,2),(4,3)}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R</a:t>
            </a:r>
            <a:r>
              <a:rPr kumimoji="1" lang="en-US" altLang="zh-CN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={(1,1),(1,2),(1,3),(1,4),(2,2),(2,3),(2,4),(3,3),(3,4), (4,4)}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R</a:t>
            </a:r>
            <a:r>
              <a:rPr kumimoji="1" lang="en-US" altLang="zh-CN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={(3,4)}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1" lang="zh-CN" altLang="en-US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哪些关系是对称的，哪些是反对称的？</a:t>
            </a:r>
            <a:r>
              <a:rPr kumimoji="1" lang="en-US" altLang="zh-CN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</a:t>
            </a:r>
          </a:p>
        </p:txBody>
      </p:sp>
      <p:sp>
        <p:nvSpPr>
          <p:cNvPr id="4" name="圆角矩形标注 3">
            <a:extLst>
              <a:ext uri="{FF2B5EF4-FFF2-40B4-BE49-F238E27FC236}">
                <a16:creationId xmlns:a16="http://schemas.microsoft.com/office/drawing/2014/main" id="{4E4D019D-2784-4BF9-B4B2-9AB20A584D2C}"/>
              </a:ext>
            </a:extLst>
          </p:cNvPr>
          <p:cNvSpPr/>
          <p:nvPr/>
        </p:nvSpPr>
        <p:spPr>
          <a:xfrm>
            <a:off x="8400256" y="2809546"/>
            <a:ext cx="1219200" cy="533400"/>
          </a:xfrm>
          <a:prstGeom prst="wedgeRoundRectCallout">
            <a:avLst>
              <a:gd name="adj1" fmla="val -90448"/>
              <a:gd name="adj2" fmla="val 2168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i="0" dirty="0"/>
              <a:t>对称</a:t>
            </a:r>
          </a:p>
        </p:txBody>
      </p:sp>
      <p:sp>
        <p:nvSpPr>
          <p:cNvPr id="5" name="圆角矩形标注 4">
            <a:extLst>
              <a:ext uri="{FF2B5EF4-FFF2-40B4-BE49-F238E27FC236}">
                <a16:creationId xmlns:a16="http://schemas.microsoft.com/office/drawing/2014/main" id="{A78B0E42-C9B9-4C3E-8DBA-90FDE2195453}"/>
              </a:ext>
            </a:extLst>
          </p:cNvPr>
          <p:cNvSpPr/>
          <p:nvPr/>
        </p:nvSpPr>
        <p:spPr>
          <a:xfrm>
            <a:off x="9320122" y="3390801"/>
            <a:ext cx="1219200" cy="533400"/>
          </a:xfrm>
          <a:prstGeom prst="wedgeRoundRectCallout">
            <a:avLst>
              <a:gd name="adj1" fmla="val -76163"/>
              <a:gd name="adj2" fmla="val 807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i="0" dirty="0"/>
              <a:t>对称</a:t>
            </a:r>
          </a:p>
        </p:txBody>
      </p:sp>
      <p:sp>
        <p:nvSpPr>
          <p:cNvPr id="6" name="圆角矩形标注 5">
            <a:extLst>
              <a:ext uri="{FF2B5EF4-FFF2-40B4-BE49-F238E27FC236}">
                <a16:creationId xmlns:a16="http://schemas.microsoft.com/office/drawing/2014/main" id="{23B8C8C5-6D76-4A27-8837-970FC65EAB2A}"/>
              </a:ext>
            </a:extLst>
          </p:cNvPr>
          <p:cNvSpPr/>
          <p:nvPr/>
        </p:nvSpPr>
        <p:spPr>
          <a:xfrm>
            <a:off x="8100922" y="4105708"/>
            <a:ext cx="1219200" cy="533400"/>
          </a:xfrm>
          <a:prstGeom prst="wedgeRoundRectCallout">
            <a:avLst>
              <a:gd name="adj1" fmla="val -84496"/>
              <a:gd name="adj2" fmla="val -2729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i="0" dirty="0"/>
              <a:t>反对称</a:t>
            </a:r>
          </a:p>
        </p:txBody>
      </p:sp>
      <p:sp>
        <p:nvSpPr>
          <p:cNvPr id="7" name="圆角矩形标注 6">
            <a:extLst>
              <a:ext uri="{FF2B5EF4-FFF2-40B4-BE49-F238E27FC236}">
                <a16:creationId xmlns:a16="http://schemas.microsoft.com/office/drawing/2014/main" id="{FB8EDAF3-B502-4EF1-969A-BB2A01B20A76}"/>
              </a:ext>
            </a:extLst>
          </p:cNvPr>
          <p:cNvSpPr/>
          <p:nvPr/>
        </p:nvSpPr>
        <p:spPr>
          <a:xfrm>
            <a:off x="10651798" y="4648200"/>
            <a:ext cx="1219200" cy="533400"/>
          </a:xfrm>
          <a:prstGeom prst="wedgeRoundRectCallout">
            <a:avLst>
              <a:gd name="adj1" fmla="val -84496"/>
              <a:gd name="adj2" fmla="val -2729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i="0" dirty="0"/>
              <a:t>反对称</a:t>
            </a:r>
          </a:p>
        </p:txBody>
      </p:sp>
      <p:sp>
        <p:nvSpPr>
          <p:cNvPr id="9" name="圆角矩形标注 8">
            <a:extLst>
              <a:ext uri="{FF2B5EF4-FFF2-40B4-BE49-F238E27FC236}">
                <a16:creationId xmlns:a16="http://schemas.microsoft.com/office/drawing/2014/main" id="{816FBCCD-8552-4603-8BF9-82FC23D4B250}"/>
              </a:ext>
            </a:extLst>
          </p:cNvPr>
          <p:cNvSpPr/>
          <p:nvPr/>
        </p:nvSpPr>
        <p:spPr>
          <a:xfrm>
            <a:off x="4583832" y="5061473"/>
            <a:ext cx="1219200" cy="533400"/>
          </a:xfrm>
          <a:prstGeom prst="wedgeRoundRectCallout">
            <a:avLst>
              <a:gd name="adj1" fmla="val -85686"/>
              <a:gd name="adj2" fmla="val 2440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i="0" dirty="0"/>
              <a:t>反对称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AEF3637-53BE-42C9-B020-A82BD81F7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1" y="207084"/>
            <a:ext cx="1072303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Relations and their Properties</a:t>
            </a:r>
            <a:endParaRPr lang="zh-CN" altLang="en-US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390EDEC-EFFA-4562-B496-6D7FEEBAC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456" y="1484784"/>
            <a:ext cx="86868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i="0" dirty="0">
                <a:ea typeface="黑体" pitchFamily="2" charset="-122"/>
                <a:cs typeface="Times New Roman" pitchFamily="18" charset="0"/>
              </a:rPr>
              <a:t>注：</a:t>
            </a:r>
            <a:r>
              <a:rPr lang="zh-CN" altLang="en-US" sz="2400" b="1" i="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itchFamily="18" charset="0"/>
              </a:rPr>
              <a:t>二元关系</a:t>
            </a:r>
            <a:r>
              <a:rPr lang="zh-CN" altLang="en-US" sz="2400" i="0" dirty="0">
                <a:ea typeface="黑体" pitchFamily="2" charset="-122"/>
                <a:cs typeface="Times New Roman" pitchFamily="18" charset="0"/>
              </a:rPr>
              <a:t>：二个对象之间</a:t>
            </a:r>
            <a:r>
              <a:rPr lang="zh-CN" altLang="en-US" sz="2400" i="0" u="sng" dirty="0">
                <a:ea typeface="黑体" pitchFamily="2" charset="-122"/>
                <a:cs typeface="Times New Roman" pitchFamily="18" charset="0"/>
              </a:rPr>
              <a:t>相关</a:t>
            </a:r>
            <a:r>
              <a:rPr lang="zh-CN" altLang="en-US" sz="2400" i="0" dirty="0">
                <a:ea typeface="黑体" pitchFamily="2" charset="-122"/>
                <a:cs typeface="Times New Roman" pitchFamily="18" charset="0"/>
              </a:rPr>
              <a:t>的关系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i="0" dirty="0">
                <a:ea typeface="黑体" pitchFamily="2" charset="-122"/>
                <a:cs typeface="Times New Roman" pitchFamily="18" charset="0"/>
              </a:rPr>
              <a:t>        </a:t>
            </a:r>
            <a:r>
              <a:rPr lang="zh-CN" altLang="en-US" sz="2400" b="1" i="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itchFamily="18" charset="0"/>
              </a:rPr>
              <a:t>多元关系</a:t>
            </a:r>
            <a:r>
              <a:rPr lang="zh-CN" altLang="en-US" sz="2400" i="0" dirty="0">
                <a:ea typeface="黑体" pitchFamily="2" charset="-122"/>
                <a:cs typeface="Times New Roman" pitchFamily="18" charset="0"/>
              </a:rPr>
              <a:t>：多个对象之间的关系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i="0" dirty="0">
                <a:ea typeface="黑体" pitchFamily="2" charset="-122"/>
                <a:cs typeface="Times New Roman" pitchFamily="18" charset="0"/>
              </a:rPr>
              <a:t>        多元关系常化成二元关系来研究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i="0" dirty="0">
                <a:ea typeface="黑体" pitchFamily="2" charset="-122"/>
                <a:cs typeface="Times New Roman" pitchFamily="18" charset="0"/>
              </a:rPr>
              <a:t>        </a:t>
            </a:r>
            <a:r>
              <a:rPr lang="zh-CN" altLang="en-US" sz="2400" b="1" i="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itchFamily="18" charset="0"/>
              </a:rPr>
              <a:t>无序的</a:t>
            </a:r>
            <a:r>
              <a:rPr lang="zh-CN" altLang="en-US" sz="2400" i="0" dirty="0">
                <a:ea typeface="黑体" pitchFamily="2" charset="-122"/>
                <a:cs typeface="Times New Roman" pitchFamily="18" charset="0"/>
              </a:rPr>
              <a:t>二元关系：方块</a:t>
            </a:r>
            <a:r>
              <a:rPr lang="en-US" altLang="zh-CN" sz="2400" i="0" dirty="0">
                <a:ea typeface="黑体" pitchFamily="2" charset="-122"/>
                <a:cs typeface="Times New Roman" pitchFamily="18" charset="0"/>
              </a:rPr>
              <a:t>K</a:t>
            </a:r>
            <a:r>
              <a:rPr lang="zh-CN" altLang="en-US" sz="2400" i="0" dirty="0">
                <a:ea typeface="黑体" pitchFamily="2" charset="-122"/>
                <a:cs typeface="Times New Roman" pitchFamily="18" charset="0"/>
              </a:rPr>
              <a:t>与梅花</a:t>
            </a:r>
            <a:r>
              <a:rPr lang="en-US" altLang="zh-CN" sz="2400" i="0" dirty="0">
                <a:ea typeface="黑体" pitchFamily="2" charset="-122"/>
                <a:cs typeface="Times New Roman" pitchFamily="18" charset="0"/>
              </a:rPr>
              <a:t>K</a:t>
            </a:r>
            <a:r>
              <a:rPr lang="zh-CN" altLang="en-US" sz="2400" i="0" dirty="0">
                <a:ea typeface="黑体" pitchFamily="2" charset="-122"/>
                <a:cs typeface="Times New Roman" pitchFamily="18" charset="0"/>
              </a:rPr>
              <a:t>谁在前谁在后都是同点的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i="0" dirty="0">
                <a:ea typeface="黑体" pitchFamily="2" charset="-122"/>
                <a:cs typeface="Times New Roman" pitchFamily="18" charset="0"/>
              </a:rPr>
              <a:t>        </a:t>
            </a:r>
            <a:r>
              <a:rPr lang="zh-CN" altLang="en-US" sz="2400" b="1" i="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itchFamily="18" charset="0"/>
              </a:rPr>
              <a:t>有序的</a:t>
            </a:r>
            <a:r>
              <a:rPr lang="zh-CN" altLang="en-US" sz="2400" i="0" dirty="0">
                <a:ea typeface="黑体" pitchFamily="2" charset="-122"/>
                <a:cs typeface="Times New Roman" pitchFamily="18" charset="0"/>
              </a:rPr>
              <a:t>二元关系：父子关系，不能交换父与子的次序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9BA6799-66AE-4254-AE4F-F96304716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456" y="3770783"/>
            <a:ext cx="10513168" cy="275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sz="2400" i="0" dirty="0">
                <a:cs typeface="Times New Roman" pitchFamily="18" charset="0"/>
              </a:rPr>
              <a:t>如</a:t>
            </a:r>
            <a:r>
              <a:rPr lang="en-US" altLang="zh-CN" sz="2400" i="0" dirty="0">
                <a:cs typeface="Times New Roman" pitchFamily="18" charset="0"/>
              </a:rPr>
              <a:t>: </a:t>
            </a:r>
          </a:p>
          <a:p>
            <a:pPr algn="just" eaLnBrk="1" hangingPunct="1">
              <a:lnSpc>
                <a:spcPct val="120000"/>
              </a:lnSpc>
              <a:defRPr/>
            </a:pPr>
            <a:r>
              <a:rPr lang="en-US" altLang="zh-CN" sz="2400" i="0" dirty="0">
                <a:cs typeface="Times New Roman" pitchFamily="18" charset="0"/>
              </a:rPr>
              <a:t> </a:t>
            </a:r>
            <a:r>
              <a:rPr lang="zh-CN" altLang="en-US" sz="2400" i="0" dirty="0">
                <a:cs typeface="Times New Roman" pitchFamily="18" charset="0"/>
              </a:rPr>
              <a:t>   </a:t>
            </a:r>
            <a:r>
              <a:rPr lang="en-US" altLang="zh-CN" sz="2400" i="0" dirty="0">
                <a:cs typeface="Times New Roman" pitchFamily="18" charset="0"/>
              </a:rPr>
              <a:t>1</a:t>
            </a:r>
            <a:r>
              <a:rPr lang="zh-CN" altLang="en-US" sz="2400" i="0" dirty="0">
                <a:cs typeface="Times New Roman" pitchFamily="18" charset="0"/>
              </a:rPr>
              <a:t>）</a:t>
            </a:r>
            <a:r>
              <a:rPr lang="en-US" altLang="zh-CN" sz="2400" i="0" dirty="0">
                <a:cs typeface="Times New Roman" pitchFamily="18" charset="0"/>
              </a:rPr>
              <a:t>a</a:t>
            </a:r>
            <a:r>
              <a:rPr lang="zh-CN" altLang="en-US" sz="2400" i="0" dirty="0">
                <a:cs typeface="Times New Roman" pitchFamily="18" charset="0"/>
              </a:rPr>
              <a:t>＋</a:t>
            </a:r>
            <a:r>
              <a:rPr lang="en-US" altLang="zh-CN" sz="2400" i="0" dirty="0">
                <a:cs typeface="Times New Roman" pitchFamily="18" charset="0"/>
              </a:rPr>
              <a:t>b</a:t>
            </a:r>
            <a:r>
              <a:rPr lang="zh-CN" altLang="en-US" sz="2400" i="0" dirty="0">
                <a:cs typeface="Times New Roman" pitchFamily="18" charset="0"/>
              </a:rPr>
              <a:t>＝偶数，</a:t>
            </a:r>
            <a:r>
              <a:rPr lang="en-US" altLang="zh-CN" sz="2400" i="0" dirty="0">
                <a:cs typeface="Times New Roman" pitchFamily="18" charset="0"/>
              </a:rPr>
              <a:t> a</a:t>
            </a:r>
            <a:r>
              <a:rPr lang="zh-CN" altLang="en-US" sz="2400" i="0" dirty="0">
                <a:cs typeface="Times New Roman" pitchFamily="18" charset="0"/>
              </a:rPr>
              <a:t>与</a:t>
            </a:r>
            <a:r>
              <a:rPr lang="en-US" altLang="zh-CN" sz="2400" i="0" dirty="0">
                <a:cs typeface="Times New Roman" pitchFamily="18" charset="0"/>
              </a:rPr>
              <a:t>b</a:t>
            </a:r>
            <a:r>
              <a:rPr lang="zh-CN" altLang="en-US" sz="2400" i="0" dirty="0">
                <a:cs typeface="Times New Roman" pitchFamily="18" charset="0"/>
              </a:rPr>
              <a:t>是无序的，用</a:t>
            </a:r>
            <a:r>
              <a:rPr lang="en-US" altLang="zh-CN" sz="240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[</a:t>
            </a:r>
            <a:r>
              <a:rPr lang="en-US" altLang="zh-CN" sz="2400" i="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a,b</a:t>
            </a:r>
            <a:r>
              <a:rPr lang="en-US" altLang="zh-CN" sz="240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]</a:t>
            </a:r>
            <a:r>
              <a:rPr lang="zh-CN" altLang="en-US" sz="240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表示无序对</a:t>
            </a:r>
          </a:p>
          <a:p>
            <a:pPr marL="711200" indent="-711200">
              <a:lnSpc>
                <a:spcPct val="120000"/>
              </a:lnSpc>
              <a:defRPr/>
            </a:pPr>
            <a:r>
              <a:rPr lang="zh-CN" altLang="en-US" sz="2400" i="0" dirty="0">
                <a:cs typeface="Times New Roman" pitchFamily="18" charset="0"/>
              </a:rPr>
              <a:t>    </a:t>
            </a:r>
            <a:r>
              <a:rPr lang="en-US" altLang="zh-CN" sz="2400" i="0" dirty="0">
                <a:cs typeface="Times New Roman" pitchFamily="18" charset="0"/>
              </a:rPr>
              <a:t>2</a:t>
            </a:r>
            <a:r>
              <a:rPr lang="zh-CN" altLang="en-US" sz="2400" i="0" dirty="0">
                <a:cs typeface="Times New Roman" pitchFamily="18" charset="0"/>
              </a:rPr>
              <a:t>）</a:t>
            </a:r>
            <a:r>
              <a:rPr lang="en-US" altLang="zh-CN" sz="2400" i="0" dirty="0">
                <a:cs typeface="Times New Roman" pitchFamily="18" charset="0"/>
              </a:rPr>
              <a:t>a</a:t>
            </a:r>
            <a:r>
              <a:rPr lang="zh-CN" altLang="en-US" sz="2400" i="0" dirty="0">
                <a:cs typeface="Times New Roman" pitchFamily="18" charset="0"/>
              </a:rPr>
              <a:t>≤</a:t>
            </a:r>
            <a:r>
              <a:rPr lang="en-US" altLang="zh-CN" sz="2400" i="0" dirty="0">
                <a:cs typeface="Times New Roman" pitchFamily="18" charset="0"/>
              </a:rPr>
              <a:t>b</a:t>
            </a:r>
            <a:r>
              <a:rPr lang="zh-CN" altLang="en-US" sz="2400" i="0" dirty="0">
                <a:cs typeface="Times New Roman" pitchFamily="18" charset="0"/>
              </a:rPr>
              <a:t>，</a:t>
            </a:r>
            <a:r>
              <a:rPr lang="en-US" altLang="zh-CN" sz="2400" i="0" dirty="0">
                <a:cs typeface="Times New Roman" pitchFamily="18" charset="0"/>
              </a:rPr>
              <a:t>a</a:t>
            </a:r>
            <a:r>
              <a:rPr lang="zh-CN" altLang="en-US" sz="2400" i="0" dirty="0">
                <a:cs typeface="Times New Roman" pitchFamily="18" charset="0"/>
              </a:rPr>
              <a:t>与</a:t>
            </a:r>
            <a:r>
              <a:rPr lang="en-US" altLang="zh-CN" sz="2400" i="0" dirty="0">
                <a:cs typeface="Times New Roman" pitchFamily="18" charset="0"/>
              </a:rPr>
              <a:t>b</a:t>
            </a:r>
            <a:r>
              <a:rPr lang="zh-CN" altLang="en-US" sz="2400" i="0" dirty="0">
                <a:cs typeface="Times New Roman" pitchFamily="18" charset="0"/>
              </a:rPr>
              <a:t>是有序的二元关系，叫作</a:t>
            </a:r>
            <a:r>
              <a:rPr lang="en-US" altLang="zh-CN" sz="2400" i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</a:t>
            </a:r>
            <a:r>
              <a:rPr lang="zh-CN" altLang="en-US" sz="2400" i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相关于</a:t>
            </a:r>
            <a:r>
              <a:rPr lang="en-US" altLang="zh-CN" sz="2400" i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b</a:t>
            </a:r>
            <a:r>
              <a:rPr lang="zh-CN" altLang="en-US" sz="2400" i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，记成 </a:t>
            </a:r>
            <a:r>
              <a:rPr lang="en-US" altLang="zh-CN" sz="2400" i="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aRb</a:t>
            </a:r>
            <a:r>
              <a:rPr lang="en-US" altLang="zh-CN" sz="2400" i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</a:t>
            </a:r>
            <a:r>
              <a:rPr lang="zh-CN" altLang="en-US" sz="2400" i="0" dirty="0">
                <a:cs typeface="Times New Roman" pitchFamily="18" charset="0"/>
              </a:rPr>
              <a:t>，</a:t>
            </a:r>
            <a:r>
              <a:rPr lang="zh-CN" altLang="en-US" sz="240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用 </a:t>
            </a:r>
            <a:r>
              <a:rPr lang="en-US" altLang="zh-CN" sz="240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(</a:t>
            </a:r>
            <a:r>
              <a:rPr lang="en-US" altLang="zh-CN" sz="2400" i="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a,b</a:t>
            </a:r>
            <a:r>
              <a:rPr lang="en-US" altLang="zh-CN" sz="240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) </a:t>
            </a:r>
            <a:r>
              <a:rPr lang="zh-CN" altLang="en-US" sz="240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表示有序对</a:t>
            </a:r>
          </a:p>
          <a:p>
            <a:pPr marL="711200" indent="-711200">
              <a:lnSpc>
                <a:spcPct val="120000"/>
              </a:lnSpc>
              <a:defRPr/>
            </a:pPr>
            <a:r>
              <a:rPr lang="zh-CN" altLang="en-US" sz="2400" i="0" dirty="0">
                <a:cs typeface="Times New Roman" pitchFamily="18" charset="0"/>
              </a:rPr>
              <a:t>    </a:t>
            </a:r>
            <a:r>
              <a:rPr lang="en-US" altLang="zh-CN" sz="2400" i="0" dirty="0">
                <a:cs typeface="Times New Roman" pitchFamily="18" charset="0"/>
              </a:rPr>
              <a:t>3</a:t>
            </a:r>
            <a:r>
              <a:rPr lang="zh-CN" altLang="en-US" sz="2400" i="0" dirty="0">
                <a:cs typeface="Times New Roman" pitchFamily="18" charset="0"/>
              </a:rPr>
              <a:t>）无序的二元关系可用有序的二元关系表示。即</a:t>
            </a:r>
            <a:r>
              <a:rPr lang="en-US" altLang="zh-CN" sz="2400" i="0" dirty="0">
                <a:cs typeface="Times New Roman" pitchFamily="18" charset="0"/>
              </a:rPr>
              <a:t>(</a:t>
            </a:r>
            <a:r>
              <a:rPr lang="en-US" altLang="zh-CN" sz="2400" i="0" dirty="0" err="1">
                <a:cs typeface="Times New Roman" pitchFamily="18" charset="0"/>
              </a:rPr>
              <a:t>a,b</a:t>
            </a:r>
            <a:r>
              <a:rPr lang="en-US" altLang="zh-CN" sz="2400" i="0" dirty="0">
                <a:cs typeface="Times New Roman" pitchFamily="18" charset="0"/>
              </a:rPr>
              <a:t>)</a:t>
            </a:r>
            <a:r>
              <a:rPr lang="zh-CN" altLang="en-US" sz="2400" i="0" dirty="0">
                <a:cs typeface="Times New Roman" pitchFamily="18" charset="0"/>
              </a:rPr>
              <a:t>与</a:t>
            </a:r>
            <a:r>
              <a:rPr lang="en-US" altLang="zh-CN" sz="2400" i="0" dirty="0">
                <a:cs typeface="Times New Roman" pitchFamily="18" charset="0"/>
              </a:rPr>
              <a:t>(</a:t>
            </a:r>
            <a:r>
              <a:rPr lang="en-US" altLang="zh-CN" sz="2400" i="0" dirty="0" err="1">
                <a:cs typeface="Times New Roman" pitchFamily="18" charset="0"/>
              </a:rPr>
              <a:t>b,a</a:t>
            </a:r>
            <a:r>
              <a:rPr lang="en-US" altLang="zh-CN" sz="2400" i="0" dirty="0">
                <a:cs typeface="Times New Roman" pitchFamily="18" charset="0"/>
              </a:rPr>
              <a:t>) </a:t>
            </a:r>
            <a:r>
              <a:rPr lang="zh-CN" altLang="en-US" sz="2400" i="0" dirty="0">
                <a:cs typeface="Times New Roman" pitchFamily="18" charset="0"/>
              </a:rPr>
              <a:t>都属于这种二元关系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0A040913-2771-420D-90FF-561B4FBDD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-27384"/>
            <a:ext cx="10058400" cy="129540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3500" dirty="0">
                <a:ea typeface="黑体" panose="02010609060101010101" pitchFamily="49" charset="-122"/>
              </a:rPr>
              <a:t>Relations and their Properties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5E2B941-223D-4970-B1B1-873D60EC3C4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95400" y="1458615"/>
            <a:ext cx="8458200" cy="5138737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300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关系的性质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1" lang="zh-CN" altLang="en-US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例</a:t>
            </a:r>
            <a:r>
              <a:rPr kumimoji="1" lang="en-US" altLang="zh-CN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14</a:t>
            </a:r>
          </a:p>
        </p:txBody>
      </p:sp>
      <p:sp>
        <p:nvSpPr>
          <p:cNvPr id="4" name="圆角矩形标注 3">
            <a:extLst>
              <a:ext uri="{FF2B5EF4-FFF2-40B4-BE49-F238E27FC236}">
                <a16:creationId xmlns:a16="http://schemas.microsoft.com/office/drawing/2014/main" id="{20A5B47F-0981-4E04-BFE4-8564DB60C2CD}"/>
              </a:ext>
            </a:extLst>
          </p:cNvPr>
          <p:cNvSpPr/>
          <p:nvPr/>
        </p:nvSpPr>
        <p:spPr>
          <a:xfrm>
            <a:off x="7467600" y="2348880"/>
            <a:ext cx="1508720" cy="533400"/>
          </a:xfrm>
          <a:prstGeom prst="wedgeRoundRectCallout">
            <a:avLst>
              <a:gd name="adj1" fmla="val -96400"/>
              <a:gd name="adj2" fmla="val -8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i="0" dirty="0"/>
              <a:t>反对称</a:t>
            </a:r>
          </a:p>
        </p:txBody>
      </p:sp>
      <p:sp>
        <p:nvSpPr>
          <p:cNvPr id="5" name="圆角矩形标注 4">
            <a:extLst>
              <a:ext uri="{FF2B5EF4-FFF2-40B4-BE49-F238E27FC236}">
                <a16:creationId xmlns:a16="http://schemas.microsoft.com/office/drawing/2014/main" id="{C86C9393-7963-432A-8FB3-EB20743C5D9A}"/>
              </a:ext>
            </a:extLst>
          </p:cNvPr>
          <p:cNvSpPr/>
          <p:nvPr/>
        </p:nvSpPr>
        <p:spPr>
          <a:xfrm>
            <a:off x="8229600" y="2882280"/>
            <a:ext cx="1508720" cy="533400"/>
          </a:xfrm>
          <a:prstGeom prst="wedgeRoundRectCallout">
            <a:avLst>
              <a:gd name="adj1" fmla="val -86877"/>
              <a:gd name="adj2" fmla="val -552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i="0" dirty="0"/>
              <a:t>反对称</a:t>
            </a:r>
          </a:p>
        </p:txBody>
      </p:sp>
      <p:sp>
        <p:nvSpPr>
          <p:cNvPr id="6" name="圆角矩形标注 5">
            <a:extLst>
              <a:ext uri="{FF2B5EF4-FFF2-40B4-BE49-F238E27FC236}">
                <a16:creationId xmlns:a16="http://schemas.microsoft.com/office/drawing/2014/main" id="{5D158406-5DB3-4E21-8BEF-BFEBA626284A}"/>
              </a:ext>
            </a:extLst>
          </p:cNvPr>
          <p:cNvSpPr/>
          <p:nvPr/>
        </p:nvSpPr>
        <p:spPr>
          <a:xfrm>
            <a:off x="8305800" y="3339480"/>
            <a:ext cx="1508720" cy="533400"/>
          </a:xfrm>
          <a:prstGeom prst="wedgeRoundRectCallout">
            <a:avLst>
              <a:gd name="adj1" fmla="val -84496"/>
              <a:gd name="adj2" fmla="val -2729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i="0" dirty="0"/>
              <a:t>对称</a:t>
            </a:r>
          </a:p>
        </p:txBody>
      </p:sp>
      <p:sp>
        <p:nvSpPr>
          <p:cNvPr id="7" name="圆角矩形标注 6">
            <a:extLst>
              <a:ext uri="{FF2B5EF4-FFF2-40B4-BE49-F238E27FC236}">
                <a16:creationId xmlns:a16="http://schemas.microsoft.com/office/drawing/2014/main" id="{C1D58A2D-A6A4-4C68-BEAD-96E6F6F8AFC8}"/>
              </a:ext>
            </a:extLst>
          </p:cNvPr>
          <p:cNvSpPr/>
          <p:nvPr/>
        </p:nvSpPr>
        <p:spPr>
          <a:xfrm>
            <a:off x="8153400" y="3796680"/>
            <a:ext cx="2263080" cy="533400"/>
          </a:xfrm>
          <a:prstGeom prst="wedgeRoundRectCallout">
            <a:avLst>
              <a:gd name="adj1" fmla="val -89258"/>
              <a:gd name="adj2" fmla="val -1096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i="0" dirty="0"/>
              <a:t>对称、反对称</a:t>
            </a:r>
          </a:p>
        </p:txBody>
      </p:sp>
      <p:sp>
        <p:nvSpPr>
          <p:cNvPr id="65544" name="矩形 9">
            <a:extLst>
              <a:ext uri="{FF2B5EF4-FFF2-40B4-BE49-F238E27FC236}">
                <a16:creationId xmlns:a16="http://schemas.microsoft.com/office/drawing/2014/main" id="{8C43BAFF-DA84-4BD2-9739-B0B9DED9F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933" y="1988840"/>
            <a:ext cx="5245211" cy="3411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考虑下面这些整数集合上的关系：</a:t>
            </a:r>
            <a:endParaRPr lang="en-US" altLang="zh-CN" sz="2600" i="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R</a:t>
            </a:r>
            <a:r>
              <a:rPr lang="en-US" altLang="zh-CN" sz="2600" i="0" kern="0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={(</a:t>
            </a:r>
            <a:r>
              <a:rPr lang="en-US" altLang="zh-CN" sz="2600" kern="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600" i="0" kern="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600" kern="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)|</a:t>
            </a:r>
            <a:r>
              <a:rPr lang="zh-CN" altLang="en-US" sz="260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0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≤</a:t>
            </a:r>
            <a:r>
              <a:rPr lang="en-US" altLang="zh-CN" sz="260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342900" lvl="0" indent="-342900" algn="just" eaLnBrk="0" hangingPunct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     R</a:t>
            </a:r>
            <a:r>
              <a:rPr lang="en-US" altLang="zh-CN" sz="2600" i="0" kern="0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={(</a:t>
            </a:r>
            <a:r>
              <a:rPr lang="en-US" altLang="zh-CN" sz="2600" kern="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600" i="0" kern="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600" kern="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)|</a:t>
            </a:r>
            <a:r>
              <a:rPr lang="zh-CN" altLang="en-US" sz="260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0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</a:t>
            </a:r>
            <a:r>
              <a:rPr lang="en-US" altLang="zh-CN" sz="260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342900" lvl="0" indent="-342900" algn="just" eaLnBrk="0" hangingPunct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     R</a:t>
            </a:r>
            <a:r>
              <a:rPr lang="en-US" altLang="zh-CN" sz="2600" i="0" kern="0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={(</a:t>
            </a:r>
            <a:r>
              <a:rPr lang="en-US" altLang="zh-CN" sz="2600" kern="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600" i="0" kern="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600" kern="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)|</a:t>
            </a:r>
            <a:r>
              <a:rPr lang="zh-CN" altLang="en-US" sz="260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0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60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 </a:t>
            </a:r>
            <a:r>
              <a:rPr lang="zh-CN" altLang="en-US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或</a:t>
            </a:r>
            <a:r>
              <a:rPr lang="en-US" altLang="zh-CN" sz="260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=-</a:t>
            </a:r>
            <a:r>
              <a:rPr lang="en-US" altLang="zh-CN" sz="260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342900" lvl="0" indent="-342900" algn="just" eaLnBrk="0" hangingPunct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     R</a:t>
            </a:r>
            <a:r>
              <a:rPr lang="en-US" altLang="zh-CN" sz="2600" i="0" kern="0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={(</a:t>
            </a:r>
            <a:r>
              <a:rPr lang="en-US" altLang="zh-CN" sz="2600" kern="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600" i="0" kern="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600" kern="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)|</a:t>
            </a:r>
            <a:r>
              <a:rPr lang="zh-CN" altLang="en-US" sz="260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0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60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342900" lvl="0" indent="-342900" algn="just" eaLnBrk="0" hangingPunct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     R</a:t>
            </a:r>
            <a:r>
              <a:rPr lang="en-US" altLang="zh-CN" sz="2600" i="0" kern="0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={(</a:t>
            </a:r>
            <a:r>
              <a:rPr lang="en-US" altLang="zh-CN" sz="2600" kern="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600" i="0" kern="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600" kern="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)|</a:t>
            </a:r>
            <a:r>
              <a:rPr lang="zh-CN" altLang="en-US" sz="260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0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60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 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+1}</a:t>
            </a:r>
          </a:p>
          <a:p>
            <a:pPr marL="342900" lvl="0" indent="-342900" algn="just" eaLnBrk="0" hangingPunct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     R</a:t>
            </a:r>
            <a:r>
              <a:rPr lang="en-US" altLang="zh-CN" sz="2600" i="0" kern="0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={(</a:t>
            </a:r>
            <a:r>
              <a:rPr lang="en-US" altLang="zh-CN" sz="2600" kern="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600" i="0" kern="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600" kern="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)|</a:t>
            </a:r>
            <a:r>
              <a:rPr lang="zh-CN" altLang="en-US" sz="260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00" kern="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600" i="0" kern="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600" kern="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≤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3}</a:t>
            </a:r>
          </a:p>
        </p:txBody>
      </p:sp>
      <p:sp>
        <p:nvSpPr>
          <p:cNvPr id="11" name="圆角矩形标注 10">
            <a:extLst>
              <a:ext uri="{FF2B5EF4-FFF2-40B4-BE49-F238E27FC236}">
                <a16:creationId xmlns:a16="http://schemas.microsoft.com/office/drawing/2014/main" id="{0CAC76CA-4165-47E8-B823-B3DFC377CAF4}"/>
              </a:ext>
            </a:extLst>
          </p:cNvPr>
          <p:cNvSpPr/>
          <p:nvPr/>
        </p:nvSpPr>
        <p:spPr>
          <a:xfrm>
            <a:off x="7162800" y="4406280"/>
            <a:ext cx="1508720" cy="533400"/>
          </a:xfrm>
          <a:prstGeom prst="wedgeRoundRectCallout">
            <a:avLst>
              <a:gd name="adj1" fmla="val -84496"/>
              <a:gd name="adj2" fmla="val -2729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i="0" dirty="0"/>
              <a:t>反对称</a:t>
            </a:r>
          </a:p>
        </p:txBody>
      </p:sp>
      <p:sp>
        <p:nvSpPr>
          <p:cNvPr id="12" name="圆角矩形标注 11">
            <a:extLst>
              <a:ext uri="{FF2B5EF4-FFF2-40B4-BE49-F238E27FC236}">
                <a16:creationId xmlns:a16="http://schemas.microsoft.com/office/drawing/2014/main" id="{DC451D81-615B-4CEE-9500-75F7A13E8DDD}"/>
              </a:ext>
            </a:extLst>
          </p:cNvPr>
          <p:cNvSpPr/>
          <p:nvPr/>
        </p:nvSpPr>
        <p:spPr>
          <a:xfrm>
            <a:off x="6858000" y="4939680"/>
            <a:ext cx="1508720" cy="533400"/>
          </a:xfrm>
          <a:prstGeom prst="wedgeRoundRectCallout">
            <a:avLst>
              <a:gd name="adj1" fmla="val -84496"/>
              <a:gd name="adj2" fmla="val -2729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i="0" dirty="0"/>
              <a:t>对称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0D9C33-7A1D-49CE-91FA-349B64456835}"/>
              </a:ext>
            </a:extLst>
          </p:cNvPr>
          <p:cNvSpPr/>
          <p:nvPr/>
        </p:nvSpPr>
        <p:spPr>
          <a:xfrm>
            <a:off x="2438400" y="5867401"/>
            <a:ext cx="6629400" cy="5238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b="1" i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华文隶书" pitchFamily="2" charset="-122"/>
                <a:ea typeface="华文隶书" pitchFamily="2" charset="-122"/>
              </a:rPr>
              <a:t>对称性与反对称性既不互斥，又不互补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FC544AA9-2594-45A3-B93B-81CF053F48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-27384"/>
            <a:ext cx="10058400" cy="129540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3500" dirty="0">
                <a:ea typeface="黑体" panose="02010609060101010101" pitchFamily="49" charset="-122"/>
              </a:rPr>
              <a:t>Relations and their Properties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FA100CA-C4AD-4A0C-B431-BB9E20B4B49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95400" y="1458615"/>
            <a:ext cx="8458200" cy="5138737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300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关系的性质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26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例</a:t>
            </a:r>
            <a:r>
              <a:rPr lang="en-US" altLang="zh-CN" sz="26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15</a:t>
            </a:r>
          </a:p>
        </p:txBody>
      </p:sp>
      <p:sp>
        <p:nvSpPr>
          <p:cNvPr id="67588" name="矩形 9">
            <a:extLst>
              <a:ext uri="{FF2B5EF4-FFF2-40B4-BE49-F238E27FC236}">
                <a16:creationId xmlns:a16="http://schemas.microsoft.com/office/drawing/2014/main" id="{D5562655-3B88-40FA-938F-86C2718B5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544" y="1982787"/>
            <a:ext cx="8136904" cy="531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整数集合上的整除关系是对称的吗？是反对称的吗？</a:t>
            </a:r>
            <a:endParaRPr lang="zh-CN" altLang="en-US" sz="2600" i="0" dirty="0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6085" name="矩形 12">
            <a:extLst>
              <a:ext uri="{FF2B5EF4-FFF2-40B4-BE49-F238E27FC236}">
                <a16:creationId xmlns:a16="http://schemas.microsoft.com/office/drawing/2014/main" id="{CCEF3EFD-EE2E-4C77-82B1-C910177F1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544" y="2590800"/>
            <a:ext cx="8136904" cy="531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解：是反对称的</a:t>
            </a:r>
            <a:endParaRPr lang="zh-CN" altLang="en-US" sz="2600" i="0" dirty="0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6086" name="矩形 13">
            <a:extLst>
              <a:ext uri="{FF2B5EF4-FFF2-40B4-BE49-F238E27FC236}">
                <a16:creationId xmlns:a16="http://schemas.microsoft.com/office/drawing/2014/main" id="{EABB20BA-B67E-4662-8C44-979ED88D6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455" y="3329941"/>
            <a:ext cx="8749359" cy="531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  </a:t>
            </a: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从下面的关系矩阵判断关系性质</a:t>
            </a:r>
            <a:endParaRPr lang="zh-CN" altLang="en-US" sz="2600" i="0" dirty="0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6087" name="矩形 14">
            <a:extLst>
              <a:ext uri="{FF2B5EF4-FFF2-40B4-BE49-F238E27FC236}">
                <a16:creationId xmlns:a16="http://schemas.microsoft.com/office/drawing/2014/main" id="{FBFF3F81-3643-4370-801B-4FC0DBF91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552" y="5517232"/>
            <a:ext cx="8136904" cy="531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解：是自反的、对称的</a:t>
            </a:r>
            <a:endParaRPr lang="zh-CN" altLang="en-US" sz="2600" i="0" dirty="0"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6088" name="Picture 2">
            <a:extLst>
              <a:ext uri="{FF2B5EF4-FFF2-40B4-BE49-F238E27FC236}">
                <a16:creationId xmlns:a16="http://schemas.microsoft.com/office/drawing/2014/main" id="{DFBE7EF8-560B-40F3-86BD-607E24DD2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921224"/>
            <a:ext cx="27114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/>
      <p:bldP spid="46086" grpId="0"/>
      <p:bldP spid="4608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4DCB3259-2156-4EDA-8D8D-D83A35F1F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-27384"/>
            <a:ext cx="10058400" cy="129540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3500" dirty="0">
                <a:ea typeface="黑体" panose="02010609060101010101" pitchFamily="49" charset="-122"/>
              </a:rPr>
              <a:t>Relations and their Properties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6BFDA91-0F6B-48F7-8BAF-690AD99735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95400" y="1412776"/>
            <a:ext cx="10369152" cy="5138737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300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关系的性质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kumimoji="1" lang="zh-CN" altLang="en-US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定义</a:t>
            </a:r>
            <a:r>
              <a:rPr kumimoji="1" lang="en-US" altLang="zh-CN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5  </a:t>
            </a:r>
            <a:r>
              <a:rPr kumimoji="1" lang="zh-CN" altLang="en-US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如果对于</a:t>
            </a:r>
            <a:r>
              <a:rPr kumimoji="1" lang="en-US" altLang="zh-CN" i="1" dirty="0" err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kumimoji="1" lang="en-US" altLang="zh-CN" dirty="0" err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,</a:t>
            </a:r>
            <a:r>
              <a:rPr kumimoji="1" lang="en-US" altLang="zh-CN" i="1" dirty="0" err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</a:t>
            </a:r>
            <a:r>
              <a:rPr kumimoji="1" lang="en-US" altLang="zh-CN" dirty="0" err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,</a:t>
            </a:r>
            <a:r>
              <a:rPr kumimoji="1" lang="en-US" altLang="zh-CN" i="1" dirty="0" err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c</a:t>
            </a:r>
            <a:r>
              <a:rPr kumimoji="1" lang="zh-CN" altLang="en-US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∈</a:t>
            </a:r>
            <a:r>
              <a:rPr kumimoji="1" lang="en-US" altLang="zh-CN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kumimoji="1" lang="zh-CN" altLang="en-US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</a:t>
            </a: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</a:t>
            </a:r>
            <a:r>
              <a:rPr kumimoji="1" lang="en-US" altLang="zh-CN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kumimoji="1" lang="en-US" altLang="zh-CN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,</a:t>
            </a:r>
            <a:r>
              <a:rPr kumimoji="1" lang="en-US" altLang="zh-CN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</a:t>
            </a: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∈</a:t>
            </a: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R</a:t>
            </a:r>
            <a:r>
              <a:rPr kumimoji="1"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且</a:t>
            </a: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</a:t>
            </a:r>
            <a:r>
              <a:rPr kumimoji="1" lang="en-US" altLang="zh-CN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</a:t>
            </a:r>
            <a:r>
              <a:rPr kumimoji="1" lang="en-US" altLang="zh-CN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,</a:t>
            </a:r>
            <a:r>
              <a:rPr kumimoji="1" lang="en-US" altLang="zh-CN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c</a:t>
            </a: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∈</a:t>
            </a: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R</a:t>
            </a:r>
            <a:r>
              <a:rPr kumimoji="1"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，则</a:t>
            </a: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</a:t>
            </a:r>
            <a:r>
              <a:rPr kumimoji="1" lang="en-US" altLang="zh-CN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kumimoji="1" lang="en-US" altLang="zh-CN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,</a:t>
            </a:r>
            <a:r>
              <a:rPr kumimoji="1" lang="en-US" altLang="zh-CN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c</a:t>
            </a: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∈</a:t>
            </a: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R</a:t>
            </a:r>
            <a:r>
              <a:rPr kumimoji="1" lang="zh-CN" altLang="en-US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，那么集合</a:t>
            </a:r>
            <a:r>
              <a:rPr kumimoji="1" lang="en-US" altLang="zh-CN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A</a:t>
            </a:r>
            <a:r>
              <a:rPr kumimoji="1" lang="zh-CN" altLang="en-US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上的</a:t>
            </a:r>
            <a:r>
              <a:rPr kumimoji="1" lang="zh-CN" altLang="en-US" dirty="0">
                <a:solidFill>
                  <a:srgbClr val="C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关系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R</a:t>
            </a:r>
            <a:r>
              <a:rPr kumimoji="1" lang="zh-CN" altLang="en-US" dirty="0">
                <a:solidFill>
                  <a:srgbClr val="C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叫做传递的</a:t>
            </a:r>
            <a:r>
              <a:rPr kumimoji="1" lang="zh-CN" altLang="en-US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</a:t>
            </a:r>
            <a:endParaRPr kumimoji="1" lang="en-US" altLang="zh-CN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None/>
              <a:defRPr/>
            </a:pPr>
            <a:endParaRPr kumimoji="1" lang="en-US" altLang="zh-CN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kumimoji="1" lang="zh-CN" altLang="en-US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思考：</a:t>
            </a:r>
            <a:endParaRPr kumimoji="1" lang="en-US" altLang="zh-CN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如果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b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∈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和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b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∈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有一个不成立，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(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属不属于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对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的传递性有影响吗？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那什么时候才不具有传递性呢？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kumimoji="1" lang="zh-CN" altLang="en-US" dirty="0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具有传递性的关系的有向图特点</a:t>
            </a:r>
            <a:endParaRPr kumimoji="1" lang="en-US" altLang="zh-CN" dirty="0">
              <a:latin typeface="仿宋_GB2312" pitchFamily="49" charset="-122"/>
              <a:ea typeface="仿宋_GB2312" pitchFamily="49" charset="-122"/>
              <a:cs typeface="Times New Roman" pitchFamily="18" charset="0"/>
            </a:endParaRPr>
          </a:p>
          <a:p>
            <a:pPr lvl="2" algn="just">
              <a:lnSpc>
                <a:spcPct val="120000"/>
              </a:lnSpc>
              <a:spcBef>
                <a:spcPts val="0"/>
              </a:spcBef>
              <a:defRPr/>
            </a:pPr>
            <a:r>
              <a:rPr kumimoji="1" lang="zh-CN" altLang="en-US" dirty="0"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有</a:t>
            </a:r>
            <a:r>
              <a:rPr lang="zh-CN" altLang="en-US" dirty="0">
                <a:latin typeface="Times New Roman" pitchFamily="18" charset="0"/>
              </a:rPr>
              <a:t>若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</a:rPr>
              <a:t>到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zh-CN" altLang="en-US" dirty="0">
                <a:latin typeface="Times New Roman" pitchFamily="18" charset="0"/>
              </a:rPr>
              <a:t>有边，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zh-CN" altLang="en-US" dirty="0">
                <a:latin typeface="Times New Roman" pitchFamily="18" charset="0"/>
              </a:rPr>
              <a:t>到</a:t>
            </a:r>
            <a:r>
              <a:rPr lang="en-US" altLang="zh-CN" i="1" dirty="0">
                <a:latin typeface="Times New Roman" pitchFamily="18" charset="0"/>
              </a:rPr>
              <a:t>c</a:t>
            </a:r>
            <a:r>
              <a:rPr lang="zh-CN" altLang="en-US" dirty="0">
                <a:latin typeface="Times New Roman" pitchFamily="18" charset="0"/>
              </a:rPr>
              <a:t>有边，则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</a:rPr>
              <a:t>到</a:t>
            </a:r>
            <a:r>
              <a:rPr lang="en-US" altLang="zh-CN" i="1" dirty="0">
                <a:latin typeface="Times New Roman" pitchFamily="18" charset="0"/>
              </a:rPr>
              <a:t>c</a:t>
            </a:r>
            <a:r>
              <a:rPr lang="zh-CN" altLang="en-US" dirty="0">
                <a:latin typeface="Times New Roman" pitchFamily="18" charset="0"/>
              </a:rPr>
              <a:t>必有边。</a:t>
            </a:r>
            <a:endParaRPr kumimoji="1" lang="en-US" altLang="zh-CN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</p:txBody>
      </p:sp>
      <p:graphicFrame>
        <p:nvGraphicFramePr>
          <p:cNvPr id="51204" name="Object 4">
            <a:extLst>
              <a:ext uri="{FF2B5EF4-FFF2-40B4-BE49-F238E27FC236}">
                <a16:creationId xmlns:a16="http://schemas.microsoft.com/office/drawing/2014/main" id="{4D9389AD-1A8B-4B0E-8876-968307D254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1551" y="3168650"/>
          <a:ext cx="81391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Equation" r:id="rId4" imgW="3594100" imgH="215900" progId="Equation.3">
                  <p:embed/>
                </p:oleObj>
              </mc:Choice>
              <mc:Fallback>
                <p:oleObj name="Equation" r:id="rId4" imgW="3594100" imgH="215900" progId="Equation.3">
                  <p:embed/>
                  <p:pic>
                    <p:nvPicPr>
                      <p:cNvPr id="51204" name="Object 4">
                        <a:extLst>
                          <a:ext uri="{FF2B5EF4-FFF2-40B4-BE49-F238E27FC236}">
                            <a16:creationId xmlns:a16="http://schemas.microsoft.com/office/drawing/2014/main" id="{4D9389AD-1A8B-4B0E-8876-968307D254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1" y="3168650"/>
                        <a:ext cx="81391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F6F801BA-B260-42A4-AB43-72FF9D454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-27384"/>
            <a:ext cx="10058400" cy="129540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3500" dirty="0">
                <a:ea typeface="黑体" panose="02010609060101010101" pitchFamily="49" charset="-122"/>
              </a:rPr>
              <a:t>Relations and their Properties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4644C4C-BE0F-488B-8DAF-86052677985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34144" y="1484784"/>
            <a:ext cx="10258400" cy="5138737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300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关系的性质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1" lang="zh-CN" altLang="en-US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例</a:t>
            </a:r>
            <a:r>
              <a:rPr kumimoji="1" lang="en-US" altLang="zh-CN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17  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考虑下面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{1,2,3,4}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上的关系</a:t>
            </a:r>
            <a:endParaRPr kumimoji="1" lang="en-US" altLang="zh-CN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</a:t>
            </a:r>
            <a:r>
              <a:rPr kumimoji="1" lang="en-US" altLang="zh-CN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={(1,1),(1,2),(2,1),(2,2),(3,4),(4,1),(4,4)}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R</a:t>
            </a:r>
            <a:r>
              <a:rPr kumimoji="1" lang="en-US" altLang="zh-CN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={(1,1),(1,2),(2,1)}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R</a:t>
            </a:r>
            <a:r>
              <a:rPr kumimoji="1" lang="en-US" altLang="zh-CN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={(1,1),(1,2),(1,4),(2,1),(2,2),(3,3),(4,1),(4,4)}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R</a:t>
            </a:r>
            <a:r>
              <a:rPr kumimoji="1" lang="en-US" altLang="zh-CN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={(2,1),(3,1),(3,2),(4,1),(4,2),(4,3)}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R</a:t>
            </a:r>
            <a:r>
              <a:rPr kumimoji="1" lang="en-US" altLang="zh-CN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={(1,1),(1,2),(1,3),(1,4),(2,2),(2,3),(2,4),(3,3),(3,4), (4,4)}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R</a:t>
            </a:r>
            <a:r>
              <a:rPr kumimoji="1" lang="en-US" altLang="zh-CN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={(3,4)}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1" lang="zh-CN" altLang="en-US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哪些关系是传递的？</a:t>
            </a:r>
            <a:r>
              <a:rPr kumimoji="1" lang="en-US" altLang="zh-CN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</a:t>
            </a:r>
          </a:p>
        </p:txBody>
      </p:sp>
      <p:sp>
        <p:nvSpPr>
          <p:cNvPr id="6" name="圆角矩形标注 5">
            <a:extLst>
              <a:ext uri="{FF2B5EF4-FFF2-40B4-BE49-F238E27FC236}">
                <a16:creationId xmlns:a16="http://schemas.microsoft.com/office/drawing/2014/main" id="{9580DA0D-C20F-41A0-96EA-01BAF4778184}"/>
              </a:ext>
            </a:extLst>
          </p:cNvPr>
          <p:cNvSpPr/>
          <p:nvPr/>
        </p:nvSpPr>
        <p:spPr>
          <a:xfrm>
            <a:off x="8686800" y="4114800"/>
            <a:ext cx="1219200" cy="533400"/>
          </a:xfrm>
          <a:prstGeom prst="wedgeRoundRectCallout">
            <a:avLst>
              <a:gd name="adj1" fmla="val -84496"/>
              <a:gd name="adj2" fmla="val -2729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i="0" dirty="0"/>
              <a:t>传递的</a:t>
            </a:r>
          </a:p>
        </p:txBody>
      </p:sp>
      <p:sp>
        <p:nvSpPr>
          <p:cNvPr id="7" name="圆角矩形标注 6">
            <a:extLst>
              <a:ext uri="{FF2B5EF4-FFF2-40B4-BE49-F238E27FC236}">
                <a16:creationId xmlns:a16="http://schemas.microsoft.com/office/drawing/2014/main" id="{6F789049-CB40-46CA-944A-FE9C7F299216}"/>
              </a:ext>
            </a:extLst>
          </p:cNvPr>
          <p:cNvSpPr/>
          <p:nvPr/>
        </p:nvSpPr>
        <p:spPr>
          <a:xfrm>
            <a:off x="10238656" y="5105400"/>
            <a:ext cx="1219200" cy="533400"/>
          </a:xfrm>
          <a:prstGeom prst="wedgeRoundRectCallout">
            <a:avLst>
              <a:gd name="adj1" fmla="val -84496"/>
              <a:gd name="adj2" fmla="val -2729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i="0" dirty="0"/>
              <a:t>传递的</a:t>
            </a:r>
          </a:p>
        </p:txBody>
      </p:sp>
      <p:sp>
        <p:nvSpPr>
          <p:cNvPr id="9" name="圆角矩形标注 8">
            <a:extLst>
              <a:ext uri="{FF2B5EF4-FFF2-40B4-BE49-F238E27FC236}">
                <a16:creationId xmlns:a16="http://schemas.microsoft.com/office/drawing/2014/main" id="{340238BC-F00C-413F-B4D3-D25BCD703BB2}"/>
              </a:ext>
            </a:extLst>
          </p:cNvPr>
          <p:cNvSpPr/>
          <p:nvPr/>
        </p:nvSpPr>
        <p:spPr>
          <a:xfrm>
            <a:off x="4511824" y="5105400"/>
            <a:ext cx="1219200" cy="533400"/>
          </a:xfrm>
          <a:prstGeom prst="wedgeRoundRectCallout">
            <a:avLst>
              <a:gd name="adj1" fmla="val -83039"/>
              <a:gd name="adj2" fmla="val 827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i="0" dirty="0"/>
              <a:t>传递的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3ED5A7CE-FD6F-47AA-831B-9B3B750FF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-27384"/>
            <a:ext cx="10058400" cy="129540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3500" dirty="0">
                <a:ea typeface="黑体" panose="02010609060101010101" pitchFamily="49" charset="-122"/>
              </a:rPr>
              <a:t>Relations and their Properties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904403D-D24A-4DAF-9E28-7910C3F7344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95400" y="1484784"/>
            <a:ext cx="8458200" cy="5138737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300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关系的性质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1" lang="zh-CN" altLang="en-US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例</a:t>
            </a:r>
            <a:r>
              <a:rPr kumimoji="1" lang="en-US" altLang="zh-CN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18</a:t>
            </a:r>
          </a:p>
        </p:txBody>
      </p:sp>
      <p:sp>
        <p:nvSpPr>
          <p:cNvPr id="73732" name="矩形 9">
            <a:extLst>
              <a:ext uri="{FF2B5EF4-FFF2-40B4-BE49-F238E27FC236}">
                <a16:creationId xmlns:a16="http://schemas.microsoft.com/office/drawing/2014/main" id="{D998D617-00E6-462F-A11E-399272591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568" y="5418173"/>
            <a:ext cx="4572000" cy="531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哪些关系是传递的？</a:t>
            </a:r>
            <a:endParaRPr lang="zh-CN" altLang="en-US" sz="2600" i="0" dirty="0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圆角矩形标注 3">
            <a:extLst>
              <a:ext uri="{FF2B5EF4-FFF2-40B4-BE49-F238E27FC236}">
                <a16:creationId xmlns:a16="http://schemas.microsoft.com/office/drawing/2014/main" id="{0B42C883-BBB1-45A7-A150-F80F04DF8866}"/>
              </a:ext>
            </a:extLst>
          </p:cNvPr>
          <p:cNvSpPr/>
          <p:nvPr/>
        </p:nvSpPr>
        <p:spPr>
          <a:xfrm>
            <a:off x="6169968" y="2446178"/>
            <a:ext cx="1219200" cy="533400"/>
          </a:xfrm>
          <a:prstGeom prst="wedgeRoundRectCallout">
            <a:avLst>
              <a:gd name="adj1" fmla="val -96400"/>
              <a:gd name="adj2" fmla="val -8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i="0" dirty="0"/>
              <a:t>传递的</a:t>
            </a:r>
          </a:p>
        </p:txBody>
      </p:sp>
      <p:sp>
        <p:nvSpPr>
          <p:cNvPr id="5" name="圆角矩形标注 4">
            <a:extLst>
              <a:ext uri="{FF2B5EF4-FFF2-40B4-BE49-F238E27FC236}">
                <a16:creationId xmlns:a16="http://schemas.microsoft.com/office/drawing/2014/main" id="{F4488DC4-CA78-455F-995B-32F7867901AB}"/>
              </a:ext>
            </a:extLst>
          </p:cNvPr>
          <p:cNvSpPr/>
          <p:nvPr/>
        </p:nvSpPr>
        <p:spPr>
          <a:xfrm>
            <a:off x="6867600" y="2979578"/>
            <a:ext cx="1219200" cy="533400"/>
          </a:xfrm>
          <a:prstGeom prst="wedgeRoundRectCallout">
            <a:avLst>
              <a:gd name="adj1" fmla="val -86877"/>
              <a:gd name="adj2" fmla="val -552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i="0" dirty="0"/>
              <a:t>传递的</a:t>
            </a:r>
          </a:p>
        </p:txBody>
      </p:sp>
      <p:sp>
        <p:nvSpPr>
          <p:cNvPr id="6" name="圆角矩形标注 5">
            <a:extLst>
              <a:ext uri="{FF2B5EF4-FFF2-40B4-BE49-F238E27FC236}">
                <a16:creationId xmlns:a16="http://schemas.microsoft.com/office/drawing/2014/main" id="{987F1021-3656-49EC-8FF6-2175E2902133}"/>
              </a:ext>
            </a:extLst>
          </p:cNvPr>
          <p:cNvSpPr/>
          <p:nvPr/>
        </p:nvSpPr>
        <p:spPr>
          <a:xfrm>
            <a:off x="7164063" y="3512978"/>
            <a:ext cx="1219200" cy="533400"/>
          </a:xfrm>
          <a:prstGeom prst="wedgeRoundRectCallout">
            <a:avLst>
              <a:gd name="adj1" fmla="val -84496"/>
              <a:gd name="adj2" fmla="val -2729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i="0" dirty="0"/>
              <a:t>传递的</a:t>
            </a:r>
          </a:p>
        </p:txBody>
      </p:sp>
      <p:sp>
        <p:nvSpPr>
          <p:cNvPr id="7" name="圆角矩形标注 6">
            <a:extLst>
              <a:ext uri="{FF2B5EF4-FFF2-40B4-BE49-F238E27FC236}">
                <a16:creationId xmlns:a16="http://schemas.microsoft.com/office/drawing/2014/main" id="{EAE1922A-1D45-4F5F-B60B-E3AD54937C46}"/>
              </a:ext>
            </a:extLst>
          </p:cNvPr>
          <p:cNvSpPr/>
          <p:nvPr/>
        </p:nvSpPr>
        <p:spPr>
          <a:xfrm>
            <a:off x="6399238" y="4037942"/>
            <a:ext cx="1219200" cy="533400"/>
          </a:xfrm>
          <a:prstGeom prst="wedgeRoundRectCallout">
            <a:avLst>
              <a:gd name="adj1" fmla="val -89258"/>
              <a:gd name="adj2" fmla="val -1096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i="0" dirty="0"/>
              <a:t>传递的</a:t>
            </a:r>
          </a:p>
        </p:txBody>
      </p:sp>
      <p:sp>
        <p:nvSpPr>
          <p:cNvPr id="9" name="矩形 9">
            <a:extLst>
              <a:ext uri="{FF2B5EF4-FFF2-40B4-BE49-F238E27FC236}">
                <a16:creationId xmlns:a16="http://schemas.microsoft.com/office/drawing/2014/main" id="{1FE75C76-0605-46E5-8AC0-A18C1B045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933" y="2033841"/>
            <a:ext cx="5245211" cy="3411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考虑下面这些整数集合上的关系：</a:t>
            </a:r>
            <a:endParaRPr lang="en-US" altLang="zh-CN" sz="2600" i="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lvl="0" indent="-342900" algn="just" eaLnBrk="0" hangingPunct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R</a:t>
            </a:r>
            <a:r>
              <a:rPr lang="en-US" altLang="zh-CN" sz="2600" i="0" kern="0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={(</a:t>
            </a:r>
            <a:r>
              <a:rPr lang="en-US" altLang="zh-CN" sz="2600" kern="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600" i="0" kern="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600" kern="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)|</a:t>
            </a:r>
            <a:r>
              <a:rPr lang="zh-CN" altLang="en-US" sz="260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0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≤</a:t>
            </a:r>
            <a:r>
              <a:rPr lang="en-US" altLang="zh-CN" sz="260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342900" lvl="0" indent="-342900" algn="just" eaLnBrk="0" hangingPunct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     R</a:t>
            </a:r>
            <a:r>
              <a:rPr lang="en-US" altLang="zh-CN" sz="2600" i="0" kern="0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={(</a:t>
            </a:r>
            <a:r>
              <a:rPr lang="en-US" altLang="zh-CN" sz="2600" kern="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600" i="0" kern="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600" kern="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)|</a:t>
            </a:r>
            <a:r>
              <a:rPr lang="zh-CN" altLang="en-US" sz="260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0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</a:t>
            </a:r>
            <a:r>
              <a:rPr lang="en-US" altLang="zh-CN" sz="260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342900" lvl="0" indent="-342900" algn="just" eaLnBrk="0" hangingPunct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     R</a:t>
            </a:r>
            <a:r>
              <a:rPr lang="en-US" altLang="zh-CN" sz="2600" i="0" kern="0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={(</a:t>
            </a:r>
            <a:r>
              <a:rPr lang="en-US" altLang="zh-CN" sz="2600" kern="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600" i="0" kern="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600" kern="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)|</a:t>
            </a:r>
            <a:r>
              <a:rPr lang="zh-CN" altLang="en-US" sz="260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0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60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 </a:t>
            </a:r>
            <a:r>
              <a:rPr lang="zh-CN" altLang="en-US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或</a:t>
            </a:r>
            <a:r>
              <a:rPr lang="en-US" altLang="zh-CN" sz="260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=-</a:t>
            </a:r>
            <a:r>
              <a:rPr lang="en-US" altLang="zh-CN" sz="260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342900" lvl="0" indent="-342900" algn="just" eaLnBrk="0" hangingPunct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     R</a:t>
            </a:r>
            <a:r>
              <a:rPr lang="en-US" altLang="zh-CN" sz="2600" i="0" kern="0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={(</a:t>
            </a:r>
            <a:r>
              <a:rPr lang="en-US" altLang="zh-CN" sz="2600" kern="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600" i="0" kern="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600" kern="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)|</a:t>
            </a:r>
            <a:r>
              <a:rPr lang="zh-CN" altLang="en-US" sz="260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0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60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342900" lvl="0" indent="-342900" algn="just" eaLnBrk="0" hangingPunct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     R</a:t>
            </a:r>
            <a:r>
              <a:rPr lang="en-US" altLang="zh-CN" sz="2600" i="0" kern="0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={(</a:t>
            </a:r>
            <a:r>
              <a:rPr lang="en-US" altLang="zh-CN" sz="2600" kern="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600" i="0" kern="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600" kern="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)|</a:t>
            </a:r>
            <a:r>
              <a:rPr lang="zh-CN" altLang="en-US" sz="260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0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60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 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+1}</a:t>
            </a:r>
          </a:p>
          <a:p>
            <a:pPr marL="342900" lvl="0" indent="-342900" algn="just" eaLnBrk="0" hangingPunct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	     R</a:t>
            </a:r>
            <a:r>
              <a:rPr lang="en-US" altLang="zh-CN" sz="2600" i="0" kern="0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={(</a:t>
            </a:r>
            <a:r>
              <a:rPr lang="en-US" altLang="zh-CN" sz="2600" kern="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600" i="0" kern="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600" kern="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)|</a:t>
            </a:r>
            <a:r>
              <a:rPr lang="zh-CN" altLang="en-US" sz="260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00" kern="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600" i="0" kern="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600" kern="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≤</a:t>
            </a:r>
            <a:r>
              <a:rPr lang="en-US" altLang="zh-CN" sz="2600" i="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CBC80B61-ED15-45E8-A4FA-9400EF952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-27384"/>
            <a:ext cx="10058400" cy="129540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3500" dirty="0">
                <a:ea typeface="黑体" panose="02010609060101010101" pitchFamily="49" charset="-122"/>
              </a:rPr>
              <a:t>Relations and their Properties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27320642-1A84-41E0-A7F0-37EFB863A40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95400" y="1484784"/>
            <a:ext cx="8458200" cy="5138737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300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关系的性质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>
                <a:cs typeface="Times New Roman" pitchFamily="18" charset="0"/>
              </a:rPr>
              <a:t>例</a:t>
            </a:r>
            <a:r>
              <a:rPr lang="en-US" altLang="zh-CN" sz="2400" dirty="0">
                <a:cs typeface="Times New Roman" pitchFamily="18" charset="0"/>
              </a:rPr>
              <a:t>19</a:t>
            </a:r>
          </a:p>
        </p:txBody>
      </p:sp>
      <p:sp>
        <p:nvSpPr>
          <p:cNvPr id="75780" name="矩形 9">
            <a:extLst>
              <a:ext uri="{FF2B5EF4-FFF2-40B4-BE49-F238E27FC236}">
                <a16:creationId xmlns:a16="http://schemas.microsoft.com/office/drawing/2014/main" id="{17AF3AA9-059B-42F6-B86B-40304D5F5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722" y="2061592"/>
            <a:ext cx="7086600" cy="531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整数集合上的整除关系是传递的吗？</a:t>
            </a:r>
            <a:endParaRPr lang="zh-CN" altLang="en-US" sz="2600" i="0" dirty="0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205" name="矩形 12">
            <a:extLst>
              <a:ext uri="{FF2B5EF4-FFF2-40B4-BE49-F238E27FC236}">
                <a16:creationId xmlns:a16="http://schemas.microsoft.com/office/drawing/2014/main" id="{2074D954-95C9-4FC2-919C-0FB137563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456" y="2564904"/>
            <a:ext cx="7086600" cy="531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解：是传递的</a:t>
            </a:r>
            <a:endParaRPr lang="zh-CN" altLang="en-US" sz="2600" i="0" dirty="0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206" name="矩形 13">
            <a:extLst>
              <a:ext uri="{FF2B5EF4-FFF2-40B4-BE49-F238E27FC236}">
                <a16:creationId xmlns:a16="http://schemas.microsoft.com/office/drawing/2014/main" id="{E98ACE3A-90F6-4A85-89D8-BA6494A58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304" y="3257933"/>
            <a:ext cx="7620000" cy="531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   n</a:t>
            </a: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元素的集合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上有多少个自反的关系？</a:t>
            </a:r>
            <a:endParaRPr lang="zh-CN" altLang="en-US" sz="2600" i="0" dirty="0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207" name="矩形 14">
            <a:extLst>
              <a:ext uri="{FF2B5EF4-FFF2-40B4-BE49-F238E27FC236}">
                <a16:creationId xmlns:a16="http://schemas.microsoft.com/office/drawing/2014/main" id="{0545C70D-1BBC-452B-ACE1-6269106A1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64" y="3816330"/>
            <a:ext cx="10225136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0238" indent="-630238">
              <a:defRPr/>
            </a:pPr>
            <a:r>
              <a:rPr lang="zh-CN" altLang="en-US" sz="2600" i="0" spc="-100" dirty="0">
                <a:ea typeface="楷体_GB2312" pitchFamily="49" charset="-122"/>
                <a:cs typeface="Times New Roman" pitchFamily="18" charset="0"/>
              </a:rPr>
              <a:t>解：</a:t>
            </a:r>
            <a:r>
              <a:rPr lang="en-US" altLang="zh-CN" sz="2600" i="0" spc="-100" dirty="0">
                <a:ea typeface="楷体_GB2312" pitchFamily="49" charset="-122"/>
                <a:cs typeface="Times New Roman" pitchFamily="18" charset="0"/>
              </a:rPr>
              <a:t> A </a:t>
            </a:r>
            <a:r>
              <a:rPr lang="zh-CN" altLang="en-US" sz="2600" i="0" spc="-100" dirty="0">
                <a:ea typeface="楷体_GB2312" pitchFamily="49" charset="-122"/>
                <a:cs typeface="Times New Roman" pitchFamily="18" charset="0"/>
              </a:rPr>
              <a:t>上的关系</a:t>
            </a:r>
            <a:r>
              <a:rPr lang="en-US" altLang="zh-CN" sz="2600" i="0" spc="-100" dirty="0">
                <a:ea typeface="楷体_GB2312" pitchFamily="49" charset="-122"/>
                <a:cs typeface="Times New Roman" pitchFamily="18" charset="0"/>
              </a:rPr>
              <a:t>R </a:t>
            </a:r>
            <a:r>
              <a:rPr lang="zh-CN" altLang="en-US" sz="2600" i="0" spc="-100" dirty="0">
                <a:ea typeface="楷体_GB2312" pitchFamily="49" charset="-122"/>
                <a:cs typeface="Times New Roman" pitchFamily="18" charset="0"/>
              </a:rPr>
              <a:t>是</a:t>
            </a:r>
            <a:r>
              <a:rPr lang="en-US" altLang="zh-CN" sz="2600" i="0" spc="-100" dirty="0">
                <a:ea typeface="楷体_GB2312" pitchFamily="49" charset="-122"/>
                <a:cs typeface="Times New Roman" pitchFamily="18" charset="0"/>
              </a:rPr>
              <a:t>A×A </a:t>
            </a:r>
            <a:r>
              <a:rPr lang="zh-CN" altLang="en-US" sz="2600" i="0" spc="-100" dirty="0">
                <a:ea typeface="楷体_GB2312" pitchFamily="49" charset="-122"/>
                <a:cs typeface="Times New Roman" pitchFamily="18" charset="0"/>
              </a:rPr>
              <a:t>的子集，</a:t>
            </a:r>
            <a:r>
              <a:rPr lang="en-US" altLang="zh-CN" sz="2600" i="0" spc="-100" dirty="0"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600" i="0" spc="-100" dirty="0">
                <a:ea typeface="楷体_GB2312" pitchFamily="49" charset="-122"/>
                <a:cs typeface="Times New Roman" pitchFamily="18" charset="0"/>
              </a:rPr>
              <a:t>因此，</a:t>
            </a:r>
            <a:r>
              <a:rPr lang="en-US" altLang="zh-CN" sz="2600" i="0" spc="-100" dirty="0"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600" i="0" spc="-100" dirty="0">
                <a:ea typeface="楷体_GB2312" pitchFamily="49" charset="-122"/>
                <a:cs typeface="Times New Roman" pitchFamily="18" charset="0"/>
              </a:rPr>
              <a:t>要通过指定</a:t>
            </a:r>
            <a:r>
              <a:rPr lang="en-US" altLang="zh-CN" sz="2600" i="0" spc="-100" dirty="0">
                <a:ea typeface="楷体_GB2312" pitchFamily="49" charset="-122"/>
                <a:cs typeface="Times New Roman" pitchFamily="18" charset="0"/>
              </a:rPr>
              <a:t>A×A </a:t>
            </a:r>
            <a:r>
              <a:rPr lang="zh-CN" altLang="en-US" sz="2600" i="0" spc="-100" dirty="0">
                <a:ea typeface="楷体_GB2312" pitchFamily="49" charset="-122"/>
                <a:cs typeface="Times New Roman" pitchFamily="18" charset="0"/>
              </a:rPr>
              <a:t>中</a:t>
            </a:r>
            <a:r>
              <a:rPr lang="en-US" altLang="zh-CN" sz="2600" i="0" spc="-100" dirty="0"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600" i="0" spc="-100" baseline="30000" dirty="0"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600" i="0" spc="-100" dirty="0">
                <a:ea typeface="楷体_GB2312" pitchFamily="49" charset="-122"/>
                <a:cs typeface="Times New Roman" pitchFamily="18" charset="0"/>
              </a:rPr>
              <a:t>个有序对中的每个是否在</a:t>
            </a:r>
            <a:r>
              <a:rPr lang="en-US" altLang="zh-CN" sz="2600" i="0" spc="-100" dirty="0"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600" i="0" spc="-100" dirty="0">
                <a:ea typeface="楷体_GB2312" pitchFamily="49" charset="-122"/>
                <a:cs typeface="Times New Roman" pitchFamily="18" charset="0"/>
              </a:rPr>
              <a:t>中来确定关系。</a:t>
            </a:r>
            <a:r>
              <a:rPr lang="en-US" altLang="zh-CN" sz="2600" i="0" spc="-100" dirty="0"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630238" indent="-630238">
              <a:defRPr/>
            </a:pPr>
            <a:r>
              <a:rPr lang="zh-CN" altLang="en-US" sz="2600" i="0" spc="-100" dirty="0">
                <a:ea typeface="楷体_GB2312" pitchFamily="49" charset="-122"/>
                <a:cs typeface="Times New Roman" pitchFamily="18" charset="0"/>
              </a:rPr>
              <a:t>          因而，如果</a:t>
            </a:r>
            <a:r>
              <a:rPr lang="en-US" altLang="zh-CN" sz="2600" i="0" spc="-100" dirty="0"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600" i="0" spc="-100" dirty="0">
                <a:ea typeface="楷体_GB2312" pitchFamily="49" charset="-122"/>
                <a:cs typeface="Times New Roman" pitchFamily="18" charset="0"/>
              </a:rPr>
              <a:t>是自反的，对于</a:t>
            </a:r>
            <a:r>
              <a:rPr lang="en-US" altLang="zh-CN" sz="2600" i="0" spc="-100" dirty="0"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600" i="0" spc="-100" dirty="0">
                <a:ea typeface="楷体_GB2312" pitchFamily="49" charset="-122"/>
                <a:cs typeface="Times New Roman" pitchFamily="18" charset="0"/>
              </a:rPr>
              <a:t>∈</a:t>
            </a:r>
            <a:r>
              <a:rPr lang="en-US" altLang="zh-CN" sz="2600" i="0" spc="-100" dirty="0">
                <a:ea typeface="楷体_GB2312" pitchFamily="49" charset="-122"/>
                <a:cs typeface="Times New Roman" pitchFamily="18" charset="0"/>
              </a:rPr>
              <a:t>A </a:t>
            </a:r>
            <a:r>
              <a:rPr lang="zh-CN" altLang="en-US" sz="2600" i="0" spc="-100" dirty="0"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600" i="0" spc="-100" dirty="0"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600" i="0" spc="-100" dirty="0">
                <a:ea typeface="楷体_GB2312" pitchFamily="49" charset="-122"/>
                <a:cs typeface="Times New Roman" pitchFamily="18" charset="0"/>
              </a:rPr>
              <a:t>个有序对</a:t>
            </a:r>
            <a:r>
              <a:rPr lang="en-US" altLang="zh-CN" sz="2600" i="0" spc="-100" dirty="0"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600" i="0" spc="-100" dirty="0" err="1">
                <a:ea typeface="楷体_GB2312" pitchFamily="49" charset="-122"/>
                <a:cs typeface="Times New Roman" pitchFamily="18" charset="0"/>
              </a:rPr>
              <a:t>a,a</a:t>
            </a:r>
            <a:r>
              <a:rPr lang="en-US" altLang="zh-CN" sz="2600" i="0" spc="-100" dirty="0">
                <a:ea typeface="楷体_GB2312" pitchFamily="49" charset="-122"/>
                <a:cs typeface="Times New Roman" pitchFamily="18" charset="0"/>
              </a:rPr>
              <a:t>) </a:t>
            </a:r>
            <a:r>
              <a:rPr lang="zh-CN" altLang="en-US" sz="2600" i="0" spc="-100" dirty="0">
                <a:ea typeface="楷体_GB2312" pitchFamily="49" charset="-122"/>
                <a:cs typeface="Times New Roman" pitchFamily="18" charset="0"/>
              </a:rPr>
              <a:t>中的每一个都必须在</a:t>
            </a:r>
            <a:r>
              <a:rPr lang="en-US" altLang="zh-CN" sz="2600" i="0" spc="-100" dirty="0">
                <a:ea typeface="楷体_GB2312" pitchFamily="49" charset="-122"/>
                <a:cs typeface="Times New Roman" pitchFamily="18" charset="0"/>
              </a:rPr>
              <a:t>R </a:t>
            </a:r>
            <a:r>
              <a:rPr lang="zh-CN" altLang="en-US" sz="2600" i="0" spc="-100" dirty="0">
                <a:ea typeface="楷体_GB2312" pitchFamily="49" charset="-122"/>
                <a:cs typeface="Times New Roman" pitchFamily="18" charset="0"/>
              </a:rPr>
              <a:t>中，其他</a:t>
            </a:r>
            <a:r>
              <a:rPr lang="en-US" altLang="zh-CN" sz="2600" i="0" spc="-100" dirty="0">
                <a:ea typeface="楷体_GB2312" pitchFamily="49" charset="-122"/>
                <a:cs typeface="Times New Roman" pitchFamily="18" charset="0"/>
              </a:rPr>
              <a:t>n(n - 1) </a:t>
            </a:r>
            <a:r>
              <a:rPr lang="zh-CN" altLang="en-US" sz="2600" i="0" spc="-100" dirty="0">
                <a:ea typeface="楷体_GB2312" pitchFamily="49" charset="-122"/>
                <a:cs typeface="Times New Roman" pitchFamily="18" charset="0"/>
              </a:rPr>
              <a:t>个形如</a:t>
            </a:r>
            <a:r>
              <a:rPr lang="en-US" altLang="zh-CN" sz="2600" i="0" spc="-100" dirty="0"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600" i="0" spc="-100" dirty="0" err="1">
                <a:ea typeface="楷体_GB2312" pitchFamily="49" charset="-122"/>
                <a:cs typeface="Times New Roman" pitchFamily="18" charset="0"/>
              </a:rPr>
              <a:t>a,b</a:t>
            </a:r>
            <a:r>
              <a:rPr lang="en-US" altLang="zh-CN" sz="2600" i="0" spc="-100" dirty="0"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600" i="0" spc="-100" dirty="0">
                <a:ea typeface="楷体_GB2312" pitchFamily="49" charset="-122"/>
                <a:cs typeface="Times New Roman" pitchFamily="18" charset="0"/>
              </a:rPr>
              <a:t>的有序对，</a:t>
            </a:r>
            <a:r>
              <a:rPr lang="en-US" altLang="zh-CN" sz="2600" i="0" spc="-100" dirty="0"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600" i="0" spc="-100" dirty="0">
                <a:ea typeface="楷体_GB2312" pitchFamily="49" charset="-122"/>
                <a:cs typeface="Times New Roman" pitchFamily="18" charset="0"/>
              </a:rPr>
              <a:t>≠</a:t>
            </a:r>
            <a:r>
              <a:rPr lang="en-US" altLang="zh-CN" sz="2600" i="0" spc="-100" dirty="0">
                <a:ea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600" i="0" spc="-100" dirty="0">
                <a:ea typeface="楷体_GB2312" pitchFamily="49" charset="-122"/>
                <a:cs typeface="Times New Roman" pitchFamily="18" charset="0"/>
              </a:rPr>
              <a:t>，可能在也可能不在</a:t>
            </a:r>
            <a:r>
              <a:rPr lang="en-US" altLang="zh-CN" sz="2600" i="0" spc="-100" dirty="0">
                <a:ea typeface="楷体_GB2312" pitchFamily="49" charset="-122"/>
                <a:cs typeface="Times New Roman" pitchFamily="18" charset="0"/>
              </a:rPr>
              <a:t>R </a:t>
            </a:r>
            <a:r>
              <a:rPr lang="zh-CN" altLang="en-US" sz="2600" i="0" spc="-100" dirty="0">
                <a:ea typeface="楷体_GB2312" pitchFamily="49" charset="-122"/>
                <a:cs typeface="Times New Roman" pitchFamily="18" charset="0"/>
              </a:rPr>
              <a:t>中。</a:t>
            </a:r>
            <a:endParaRPr lang="en-US" altLang="zh-CN" sz="2600" i="0" spc="-100" dirty="0">
              <a:ea typeface="楷体_GB2312" pitchFamily="49" charset="-122"/>
              <a:cs typeface="Times New Roman" pitchFamily="18" charset="0"/>
            </a:endParaRPr>
          </a:p>
          <a:p>
            <a:pPr marL="630238" indent="-630238">
              <a:defRPr/>
            </a:pPr>
            <a:r>
              <a:rPr lang="zh-CN" altLang="en-US" sz="2600" i="0" spc="-100" dirty="0">
                <a:ea typeface="楷体_GB2312" pitchFamily="49" charset="-122"/>
                <a:cs typeface="Times New Roman" pitchFamily="18" charset="0"/>
              </a:rPr>
              <a:t>         因此，由计数的乘积法则，存在</a:t>
            </a:r>
            <a:r>
              <a:rPr lang="en-US" altLang="zh-CN" sz="2600" i="0" spc="-100" dirty="0"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600" i="0" spc="-100" baseline="30000" dirty="0">
                <a:ea typeface="楷体_GB2312" pitchFamily="49" charset="-122"/>
                <a:cs typeface="Times New Roman" pitchFamily="18" charset="0"/>
              </a:rPr>
              <a:t>n(n-1)</a:t>
            </a:r>
            <a:r>
              <a:rPr lang="en-US" altLang="zh-CN" sz="2600" i="0" spc="-100" dirty="0"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600" i="0" spc="-100" dirty="0">
                <a:ea typeface="楷体_GB2312" pitchFamily="49" charset="-122"/>
                <a:cs typeface="Times New Roman" pitchFamily="18" charset="0"/>
              </a:rPr>
              <a:t>个自反的关系。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/>
      <p:bldP spid="51206" grpId="0"/>
      <p:bldP spid="5120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D839167A-A64F-4C8D-836E-184D4D286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-27384"/>
            <a:ext cx="10058400" cy="129540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3500" dirty="0">
                <a:ea typeface="黑体" panose="02010609060101010101" pitchFamily="49" charset="-122"/>
              </a:rPr>
              <a:t>Relations and their Properties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F7455D3-22FF-48BE-8980-6FCE05781F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7408" y="1423986"/>
            <a:ext cx="10729192" cy="5138737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30000"/>
              </a:spcBef>
              <a:defRPr/>
            </a:pPr>
            <a:r>
              <a:rPr lang="zh-CN" altLang="en-US" sz="26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关系的性质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kumimoji="1" lang="zh-CN" altLang="en-US" sz="26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思考：</a:t>
            </a:r>
            <a:endParaRPr kumimoji="1" lang="en-US" altLang="zh-CN" sz="2600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2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由对称性与传递性可推出自反性？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Times New Roman" pitchFamily="18" charset="0"/>
              </a:rPr>
              <a:t>    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理由：若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∈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，由对称性，有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∈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，由传递性，有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∈</a:t>
            </a:r>
            <a:r>
              <a:rPr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 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EB3C1F7-AE21-4DA2-8ACA-11DF2C25B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4548" y="4603751"/>
            <a:ext cx="907000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6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如：</a:t>
            </a:r>
            <a:r>
              <a:rPr lang="en-US" altLang="zh-CN" sz="26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6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的相关矩阵是全</a:t>
            </a:r>
            <a:r>
              <a:rPr lang="en-US" altLang="zh-CN" sz="26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6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矩阵，是对称的，传递的，但不是自反的。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DED1A54-ED1F-48D0-912B-538E54EC1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544" y="3762372"/>
            <a:ext cx="5562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zh-CN" altLang="en-US" sz="2600" i="0" dirty="0">
                <a:ea typeface="楷体_GB2312" pitchFamily="49" charset="-122"/>
                <a:cs typeface="Times New Roman" pitchFamily="18" charset="0"/>
              </a:rPr>
              <a:t>错误原因：不是</a:t>
            </a:r>
            <a:r>
              <a:rPr lang="zh-CN" altLang="en-US" sz="2600" i="0" dirty="0">
                <a:ea typeface="楷体_GB2312" pitchFamily="49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2600" i="0" dirty="0">
                <a:ea typeface="楷体_GB2312" pitchFamily="49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zh-CN" altLang="en-US" sz="2600" i="0" dirty="0">
                <a:ea typeface="楷体_GB2312" pitchFamily="49" charset="-122"/>
                <a:cs typeface="Times New Roman" pitchFamily="18" charset="0"/>
              </a:rPr>
              <a:t>，</a:t>
            </a:r>
            <a:r>
              <a:rPr lang="zh-CN" altLang="en-US" sz="2600" i="0" dirty="0">
                <a:ea typeface="楷体_GB2312" pitchFamily="49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2600" i="0" dirty="0">
                <a:ea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600" i="0" dirty="0">
                <a:ea typeface="楷体_GB2312" pitchFamily="49" charset="-122"/>
                <a:cs typeface="Times New Roman" pitchFamily="18" charset="0"/>
              </a:rPr>
              <a:t>， 使</a:t>
            </a:r>
            <a:r>
              <a:rPr lang="en-US" altLang="zh-CN" sz="2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a,b</a:t>
            </a:r>
            <a:r>
              <a:rPr lang="en-US" altLang="zh-CN" sz="2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∈</a:t>
            </a:r>
            <a:r>
              <a:rPr lang="en-US" altLang="zh-CN" sz="2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R </a:t>
            </a:r>
            <a:r>
              <a:rPr lang="zh-CN" altLang="en-US" sz="2600" i="0" dirty="0">
                <a:ea typeface="楷体_GB2312" pitchFamily="49" charset="-122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5ED14BC7-24C7-40E0-8555-C6ED4537D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5400" y="-27384"/>
            <a:ext cx="10225136" cy="129540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3500" dirty="0">
                <a:ea typeface="黑体" panose="02010609060101010101" pitchFamily="49" charset="-122"/>
              </a:rPr>
              <a:t>Relations and their Properties</a:t>
            </a:r>
          </a:p>
        </p:txBody>
      </p:sp>
      <p:sp>
        <p:nvSpPr>
          <p:cNvPr id="79875" name="TextBox 6">
            <a:extLst>
              <a:ext uri="{FF2B5EF4-FFF2-40B4-BE49-F238E27FC236}">
                <a16:creationId xmlns:a16="http://schemas.microsoft.com/office/drawing/2014/main" id="{894409B1-5AF3-4FCD-81D2-AFC314985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056" y="1518939"/>
            <a:ext cx="57150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600" b="1" i="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性质的总结：</a:t>
            </a:r>
            <a:endParaRPr lang="en-US" altLang="zh-CN" sz="2600" b="1" i="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i="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定义</a:t>
            </a:r>
            <a:endParaRPr lang="en-US" altLang="zh-CN" sz="2400" i="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i="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i="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i="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i="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i="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endParaRPr lang="en-US" altLang="zh-CN" sz="1100" i="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i="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2400" i="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有向图的特点</a:t>
            </a:r>
            <a:endParaRPr lang="en-US" altLang="zh-CN" sz="2400" i="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i="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2400" i="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矩阵的特点</a:t>
            </a:r>
          </a:p>
        </p:txBody>
      </p:sp>
      <p:graphicFrame>
        <p:nvGraphicFramePr>
          <p:cNvPr id="56325" name="Object 5">
            <a:extLst>
              <a:ext uri="{FF2B5EF4-FFF2-40B4-BE49-F238E27FC236}">
                <a16:creationId xmlns:a16="http://schemas.microsoft.com/office/drawing/2014/main" id="{2C1631BA-A92A-40C5-9E2F-35358F0158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899801"/>
              </p:ext>
            </p:extLst>
          </p:nvPr>
        </p:nvGraphicFramePr>
        <p:xfrm>
          <a:off x="2495601" y="2706092"/>
          <a:ext cx="51212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Equation" r:id="rId4" imgW="2349500" imgH="215900" progId="Equation.3">
                  <p:embed/>
                </p:oleObj>
              </mc:Choice>
              <mc:Fallback>
                <p:oleObj name="Equation" r:id="rId4" imgW="2349500" imgH="215900" progId="Equation.3">
                  <p:embed/>
                  <p:pic>
                    <p:nvPicPr>
                      <p:cNvPr id="56325" name="Object 5">
                        <a:extLst>
                          <a:ext uri="{FF2B5EF4-FFF2-40B4-BE49-F238E27FC236}">
                            <a16:creationId xmlns:a16="http://schemas.microsoft.com/office/drawing/2014/main" id="{2C1631BA-A92A-40C5-9E2F-35358F0158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1" y="2706092"/>
                        <a:ext cx="51212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>
            <a:extLst>
              <a:ext uri="{FF2B5EF4-FFF2-40B4-BE49-F238E27FC236}">
                <a16:creationId xmlns:a16="http://schemas.microsoft.com/office/drawing/2014/main" id="{547AEEF2-40AC-4F48-AA1E-101BC73309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839132"/>
              </p:ext>
            </p:extLst>
          </p:nvPr>
        </p:nvGraphicFramePr>
        <p:xfrm>
          <a:off x="2495600" y="3423642"/>
          <a:ext cx="73088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Equation" r:id="rId6" imgW="3352800" imgH="457200" progId="Equation.3">
                  <p:embed/>
                </p:oleObj>
              </mc:Choice>
              <mc:Fallback>
                <p:oleObj name="Equation" r:id="rId6" imgW="3352800" imgH="457200" progId="Equation.3">
                  <p:embed/>
                  <p:pic>
                    <p:nvPicPr>
                      <p:cNvPr id="56326" name="Object 6">
                        <a:extLst>
                          <a:ext uri="{FF2B5EF4-FFF2-40B4-BE49-F238E27FC236}">
                            <a16:creationId xmlns:a16="http://schemas.microsoft.com/office/drawing/2014/main" id="{547AEEF2-40AC-4F48-AA1E-101BC73309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3423642"/>
                        <a:ext cx="730885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7">
            <a:extLst>
              <a:ext uri="{FF2B5EF4-FFF2-40B4-BE49-F238E27FC236}">
                <a16:creationId xmlns:a16="http://schemas.microsoft.com/office/drawing/2014/main" id="{521886F3-79AA-4FFF-AAEA-D9F0FBF984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543051"/>
              </p:ext>
            </p:extLst>
          </p:nvPr>
        </p:nvGraphicFramePr>
        <p:xfrm>
          <a:off x="2509888" y="4687292"/>
          <a:ext cx="78343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Equation" r:id="rId8" imgW="3594100" imgH="215900" progId="Equation.3">
                  <p:embed/>
                </p:oleObj>
              </mc:Choice>
              <mc:Fallback>
                <p:oleObj name="Equation" r:id="rId8" imgW="3594100" imgH="215900" progId="Equation.3">
                  <p:embed/>
                  <p:pic>
                    <p:nvPicPr>
                      <p:cNvPr id="56327" name="Object 7">
                        <a:extLst>
                          <a:ext uri="{FF2B5EF4-FFF2-40B4-BE49-F238E27FC236}">
                            <a16:creationId xmlns:a16="http://schemas.microsoft.com/office/drawing/2014/main" id="{521886F3-79AA-4FFF-AAEA-D9F0FBF984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88" y="4687292"/>
                        <a:ext cx="78343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066132C8-ED50-4B8C-A8B1-A1F1CF521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3362326"/>
            <a:ext cx="9577064" cy="196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zh-CN" sz="24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）自反性：每个顶点都有环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zh-CN" sz="24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）对称性：任二个顶点间或没有边，或有二条相对而指的有向边；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zh-CN" sz="24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）反对称性：任二个顶点至多只有一条有向边；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zh-CN" sz="24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）传递性：若</a:t>
            </a:r>
            <a:r>
              <a:rPr lang="en-US" altLang="zh-CN" sz="24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4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有边，</a:t>
            </a:r>
            <a:r>
              <a:rPr lang="en-US" altLang="zh-CN" sz="24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4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有边，则</a:t>
            </a:r>
            <a:r>
              <a:rPr lang="en-US" altLang="zh-CN" sz="24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4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必有边。</a:t>
            </a: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D53C88B2-6EE7-47A7-AB3B-FCC41DDC4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5400" y="-27384"/>
            <a:ext cx="9875440" cy="129540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3500" dirty="0">
                <a:ea typeface="黑体" panose="02010609060101010101" pitchFamily="49" charset="-122"/>
              </a:rPr>
              <a:t>Relations and their Properties</a:t>
            </a:r>
          </a:p>
        </p:txBody>
      </p:sp>
      <p:sp>
        <p:nvSpPr>
          <p:cNvPr id="81924" name="TextBox 6">
            <a:extLst>
              <a:ext uri="{FF2B5EF4-FFF2-40B4-BE49-F238E27FC236}">
                <a16:creationId xmlns:a16="http://schemas.microsoft.com/office/drawing/2014/main" id="{4A82FD0C-C534-4BE8-AED9-D897DD4A3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056" y="1484784"/>
            <a:ext cx="5715000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600" b="1" i="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性质的总结：</a:t>
            </a:r>
            <a:endParaRPr lang="en-US" altLang="zh-CN" sz="2600" b="1" i="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i="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定义</a:t>
            </a:r>
            <a:endParaRPr lang="en-US" altLang="zh-CN" sz="2400" i="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i="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2400" i="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有向图的特点</a:t>
            </a:r>
            <a:endParaRPr lang="en-US" altLang="zh-CN" sz="2400" i="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i="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i="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i="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i="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i="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矩阵的特点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0A3D5E48-9505-4C37-8547-C3A1DA238C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5400" y="-27384"/>
            <a:ext cx="9803432" cy="129540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3500" dirty="0">
                <a:ea typeface="黑体" panose="02010609060101010101" pitchFamily="49" charset="-122"/>
              </a:rPr>
              <a:t>Relations and their Properties</a:t>
            </a:r>
          </a:p>
        </p:txBody>
      </p:sp>
      <p:sp>
        <p:nvSpPr>
          <p:cNvPr id="52228" name="TextBox 6">
            <a:extLst>
              <a:ext uri="{FF2B5EF4-FFF2-40B4-BE49-F238E27FC236}">
                <a16:creationId xmlns:a16="http://schemas.microsoft.com/office/drawing/2014/main" id="{F8FDF123-6706-4B0D-B1F9-C0FC23FEC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1556792"/>
            <a:ext cx="10801200" cy="417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600" i="0" spc="-100" dirty="0">
                <a:ea typeface="楷体_GB2312" pitchFamily="49" charset="-122"/>
                <a:cs typeface="Times New Roman" pitchFamily="18" charset="0"/>
              </a:rPr>
              <a:t>练习：令</a:t>
            </a:r>
            <a:r>
              <a:rPr lang="en-US" sz="2600" b="1" i="0" spc="-100" dirty="0">
                <a:ea typeface="楷体_GB2312" pitchFamily="49" charset="-122"/>
                <a:cs typeface="Times New Roman" pitchFamily="18" charset="0"/>
              </a:rPr>
              <a:t>I</a:t>
            </a:r>
            <a:r>
              <a:rPr lang="zh-CN" altLang="en-US" sz="2600" i="0" spc="-100" dirty="0">
                <a:ea typeface="楷体_GB2312" pitchFamily="49" charset="-122"/>
                <a:cs typeface="Times New Roman" pitchFamily="18" charset="0"/>
              </a:rPr>
              <a:t>是整数集合，</a:t>
            </a:r>
            <a:r>
              <a:rPr lang="en-US" sz="2600" b="1" i="0" spc="-100" dirty="0">
                <a:ea typeface="楷体_GB2312" pitchFamily="49" charset="-122"/>
                <a:cs typeface="Times New Roman" pitchFamily="18" charset="0"/>
              </a:rPr>
              <a:t>I</a:t>
            </a:r>
            <a:r>
              <a:rPr lang="zh-CN" altLang="en-US" sz="2600" i="0" spc="-100" dirty="0">
                <a:ea typeface="楷体_GB2312" pitchFamily="49" charset="-122"/>
                <a:cs typeface="Times New Roman" pitchFamily="18" charset="0"/>
              </a:rPr>
              <a:t>上关系</a:t>
            </a:r>
            <a:r>
              <a:rPr lang="en-US" sz="2600" i="0" spc="-100" dirty="0"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600" i="0" spc="-100" dirty="0">
                <a:ea typeface="楷体_GB2312" pitchFamily="49" charset="-122"/>
                <a:cs typeface="Times New Roman" pitchFamily="18" charset="0"/>
              </a:rPr>
              <a:t>定义为</a:t>
            </a:r>
            <a:r>
              <a:rPr lang="en-US" sz="2600" i="0" spc="-100" dirty="0">
                <a:ea typeface="楷体_GB2312" pitchFamily="49" charset="-122"/>
                <a:cs typeface="Times New Roman" pitchFamily="18" charset="0"/>
              </a:rPr>
              <a:t>R={(</a:t>
            </a:r>
            <a:r>
              <a:rPr lang="en-US" sz="2600" i="0" spc="-100" dirty="0" err="1">
                <a:ea typeface="楷体_GB2312" pitchFamily="49" charset="-122"/>
                <a:cs typeface="Times New Roman" pitchFamily="18" charset="0"/>
              </a:rPr>
              <a:t>x,y</a:t>
            </a:r>
            <a:r>
              <a:rPr lang="en-US" sz="2600" i="0" spc="-100" dirty="0">
                <a:ea typeface="楷体_GB2312" pitchFamily="49" charset="-122"/>
                <a:cs typeface="Times New Roman" pitchFamily="18" charset="0"/>
              </a:rPr>
              <a:t>)|x-y</a:t>
            </a:r>
            <a:r>
              <a:rPr lang="zh-CN" altLang="en-US" sz="2600" i="0" spc="-100" dirty="0">
                <a:ea typeface="楷体_GB2312" pitchFamily="49" charset="-122"/>
                <a:cs typeface="Times New Roman" pitchFamily="18" charset="0"/>
              </a:rPr>
              <a:t>可被</a:t>
            </a:r>
            <a:r>
              <a:rPr lang="en-US" sz="2600" i="0" spc="-100" dirty="0"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2600" i="0" spc="-100" dirty="0">
                <a:ea typeface="楷体_GB2312" pitchFamily="49" charset="-122"/>
                <a:cs typeface="Times New Roman" pitchFamily="18" charset="0"/>
              </a:rPr>
              <a:t>整除</a:t>
            </a:r>
            <a:r>
              <a:rPr lang="en-US" sz="2600" i="0" spc="-100" dirty="0">
                <a:ea typeface="楷体_GB2312" pitchFamily="49" charset="-122"/>
                <a:cs typeface="Times New Roman" pitchFamily="18" charset="0"/>
              </a:rPr>
              <a:t>}</a:t>
            </a:r>
            <a:r>
              <a:rPr lang="zh-CN" altLang="en-US" sz="2600" i="0" spc="-100" dirty="0">
                <a:ea typeface="楷体_GB2312" pitchFamily="49" charset="-122"/>
                <a:cs typeface="Times New Roman" pitchFamily="18" charset="0"/>
              </a:rPr>
              <a:t>，求证</a:t>
            </a:r>
            <a:r>
              <a:rPr lang="en-US" sz="2600" i="0" spc="-100" dirty="0"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600" i="0" spc="-100" dirty="0">
                <a:ea typeface="楷体_GB2312" pitchFamily="49" charset="-122"/>
                <a:cs typeface="Times New Roman" pitchFamily="18" charset="0"/>
              </a:rPr>
              <a:t>是自反、对称和传递的。</a:t>
            </a:r>
          </a:p>
          <a:p>
            <a:pPr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2400" i="0" spc="-100" dirty="0">
                <a:ea typeface="楷体_GB2312" pitchFamily="49" charset="-122"/>
                <a:cs typeface="Times New Roman" pitchFamily="18" charset="0"/>
              </a:rPr>
              <a:t>证明：</a:t>
            </a:r>
          </a:p>
          <a:p>
            <a:pPr marL="268288" indent="-268288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2400" i="0" spc="-100" dirty="0">
                <a:ea typeface="楷体_GB2312" pitchFamily="49" charset="-122"/>
                <a:cs typeface="Times New Roman" pitchFamily="18" charset="0"/>
              </a:rPr>
              <a:t>⑴证自反性：任取</a:t>
            </a:r>
            <a:r>
              <a:rPr lang="en-US" sz="2400" i="0" spc="-100" dirty="0" err="1">
                <a:ea typeface="楷体_GB2312" pitchFamily="49" charset="-122"/>
                <a:cs typeface="Times New Roman" pitchFamily="18" charset="0"/>
              </a:rPr>
              <a:t>x∈I</a:t>
            </a:r>
            <a:r>
              <a:rPr lang="en-US" sz="2400" i="0" spc="-100" dirty="0">
                <a:ea typeface="楷体_GB2312" pitchFamily="49" charset="-122"/>
                <a:cs typeface="Times New Roman" pitchFamily="18" charset="0"/>
              </a:rPr>
              <a:t>, (</a:t>
            </a:r>
            <a:r>
              <a:rPr lang="zh-CN" altLang="en-US" sz="2400" i="0" spc="-100" dirty="0">
                <a:ea typeface="楷体_GB2312" pitchFamily="49" charset="-122"/>
                <a:cs typeface="Times New Roman" pitchFamily="18" charset="0"/>
              </a:rPr>
              <a:t>要证出</a:t>
            </a:r>
            <a:r>
              <a:rPr lang="en-US" sz="2400" i="0" spc="-100" dirty="0"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sz="2400" i="0" spc="-100" dirty="0" err="1">
                <a:ea typeface="楷体_GB2312" pitchFamily="49" charset="-122"/>
                <a:cs typeface="Times New Roman" pitchFamily="18" charset="0"/>
              </a:rPr>
              <a:t>x,x</a:t>
            </a:r>
            <a:r>
              <a:rPr lang="en-US" sz="2400" i="0" spc="-100" dirty="0">
                <a:ea typeface="楷体_GB2312" pitchFamily="49" charset="-122"/>
                <a:cs typeface="Times New Roman" pitchFamily="18" charset="0"/>
              </a:rPr>
              <a:t>)</a:t>
            </a:r>
            <a:r>
              <a:rPr lang="en-US" sz="2400" i="0" spc="-100" dirty="0">
                <a:ea typeface="楷体_GB2312" pitchFamily="49" charset="-122"/>
                <a:cs typeface="Times New Roman" pitchFamily="18" charset="0"/>
                <a:sym typeface="Symbol"/>
              </a:rPr>
              <a:t></a:t>
            </a:r>
            <a:r>
              <a:rPr lang="en-US" sz="2400" i="0" spc="-100" dirty="0">
                <a:ea typeface="楷体_GB2312" pitchFamily="49" charset="-122"/>
                <a:cs typeface="Times New Roman" pitchFamily="18" charset="0"/>
              </a:rPr>
              <a:t>R ), </a:t>
            </a:r>
            <a:r>
              <a:rPr lang="zh-CN" altLang="en-US" sz="2400" i="0" spc="-100" dirty="0">
                <a:ea typeface="楷体_GB2312" pitchFamily="49" charset="-122"/>
                <a:cs typeface="Times New Roman" pitchFamily="18" charset="0"/>
              </a:rPr>
              <a:t>因</a:t>
            </a:r>
            <a:r>
              <a:rPr lang="en-US" sz="2400" i="0" spc="-100" dirty="0">
                <a:ea typeface="楷体_GB2312" pitchFamily="49" charset="-122"/>
                <a:cs typeface="Times New Roman" pitchFamily="18" charset="0"/>
              </a:rPr>
              <a:t> x-x=0, 0</a:t>
            </a:r>
            <a:r>
              <a:rPr lang="zh-CN" altLang="en-US" sz="2400" i="0" spc="-100" dirty="0">
                <a:ea typeface="楷体_GB2312" pitchFamily="49" charset="-122"/>
                <a:cs typeface="Times New Roman" pitchFamily="18" charset="0"/>
              </a:rPr>
              <a:t>可被</a:t>
            </a:r>
            <a:r>
              <a:rPr lang="en-US" sz="2400" i="0" spc="-100" dirty="0"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2400" i="0" spc="-100" dirty="0">
                <a:ea typeface="楷体_GB2312" pitchFamily="49" charset="-122"/>
                <a:cs typeface="Times New Roman" pitchFamily="18" charset="0"/>
              </a:rPr>
              <a:t>整除</a:t>
            </a:r>
            <a:r>
              <a:rPr lang="en-US" sz="2400" i="0" spc="-100" dirty="0">
                <a:ea typeface="楷体_GB2312" pitchFamily="49" charset="-122"/>
                <a:cs typeface="Times New Roman" pitchFamily="18" charset="0"/>
              </a:rPr>
              <a:t>,</a:t>
            </a:r>
            <a:r>
              <a:rPr lang="zh-CN" altLang="en-US" sz="2400" i="0" spc="-100" dirty="0">
                <a:ea typeface="楷体_GB2312" pitchFamily="49" charset="-122"/>
                <a:cs typeface="Times New Roman" pitchFamily="18" charset="0"/>
              </a:rPr>
              <a:t>所以有</a:t>
            </a:r>
            <a:r>
              <a:rPr lang="en-US" sz="2400" i="0" spc="-100" dirty="0"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sz="2400" i="0" spc="-100" dirty="0" err="1">
                <a:ea typeface="楷体_GB2312" pitchFamily="49" charset="-122"/>
                <a:cs typeface="Times New Roman" pitchFamily="18" charset="0"/>
              </a:rPr>
              <a:t>x,x</a:t>
            </a:r>
            <a:r>
              <a:rPr lang="en-US" sz="2400" i="0" spc="-100" dirty="0">
                <a:ea typeface="楷体_GB2312" pitchFamily="49" charset="-122"/>
                <a:cs typeface="Times New Roman" pitchFamily="18" charset="0"/>
              </a:rPr>
              <a:t>)∈R, </a:t>
            </a:r>
            <a:r>
              <a:rPr lang="zh-CN" altLang="en-US" sz="2400" i="0" spc="-100" dirty="0">
                <a:ea typeface="楷体_GB2312" pitchFamily="49" charset="-122"/>
                <a:cs typeface="Times New Roman" pitchFamily="18" charset="0"/>
              </a:rPr>
              <a:t>故</a:t>
            </a:r>
            <a:r>
              <a:rPr lang="en-US" sz="2400" i="0" spc="-100" dirty="0"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400" i="0" spc="-100" dirty="0">
                <a:ea typeface="楷体_GB2312" pitchFamily="49" charset="-122"/>
                <a:cs typeface="Times New Roman" pitchFamily="18" charset="0"/>
              </a:rPr>
              <a:t>自反。</a:t>
            </a:r>
          </a:p>
          <a:p>
            <a:pPr marL="268288" indent="-268288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sz="2400" i="0" spc="-100" dirty="0">
                <a:ea typeface="楷体_GB2312" pitchFamily="49" charset="-122"/>
                <a:cs typeface="Times New Roman" pitchFamily="18" charset="0"/>
              </a:rPr>
              <a:t>⑵</a:t>
            </a:r>
            <a:r>
              <a:rPr lang="zh-CN" altLang="en-US" sz="2400" i="0" spc="-100" dirty="0">
                <a:ea typeface="楷体_GB2312" pitchFamily="49" charset="-122"/>
                <a:cs typeface="Times New Roman" pitchFamily="18" charset="0"/>
              </a:rPr>
              <a:t>证对称性：任取</a:t>
            </a:r>
            <a:r>
              <a:rPr lang="en-US" sz="2400" i="0" spc="-100" dirty="0" err="1">
                <a:ea typeface="楷体_GB2312" pitchFamily="49" charset="-122"/>
                <a:cs typeface="Times New Roman" pitchFamily="18" charset="0"/>
              </a:rPr>
              <a:t>x,y∈I</a:t>
            </a:r>
            <a:r>
              <a:rPr lang="en-US" sz="2400" i="0" spc="-100" dirty="0">
                <a:ea typeface="楷体_GB2312" pitchFamily="49" charset="-122"/>
                <a:cs typeface="Times New Roman" pitchFamily="18" charset="0"/>
              </a:rPr>
              <a:t>,</a:t>
            </a:r>
            <a:r>
              <a:rPr lang="zh-CN" altLang="en-US" sz="2400" i="0" spc="-100" dirty="0">
                <a:ea typeface="楷体_GB2312" pitchFamily="49" charset="-122"/>
                <a:cs typeface="Times New Roman" pitchFamily="18" charset="0"/>
              </a:rPr>
              <a:t>设</a:t>
            </a:r>
            <a:r>
              <a:rPr lang="en-US" sz="2400" i="0" spc="-100" dirty="0"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sz="2400" i="0" spc="-100" dirty="0" err="1">
                <a:ea typeface="楷体_GB2312" pitchFamily="49" charset="-122"/>
                <a:cs typeface="Times New Roman" pitchFamily="18" charset="0"/>
              </a:rPr>
              <a:t>x,y</a:t>
            </a:r>
            <a:r>
              <a:rPr lang="en-US" sz="2400" i="0" spc="-100" dirty="0">
                <a:ea typeface="楷体_GB2312" pitchFamily="49" charset="-122"/>
                <a:cs typeface="Times New Roman" pitchFamily="18" charset="0"/>
              </a:rPr>
              <a:t>)∈R, (</a:t>
            </a:r>
            <a:r>
              <a:rPr lang="zh-CN" altLang="en-US" sz="2400" i="0" spc="-100" dirty="0">
                <a:ea typeface="楷体_GB2312" pitchFamily="49" charset="-122"/>
                <a:cs typeface="Times New Roman" pitchFamily="18" charset="0"/>
              </a:rPr>
              <a:t>要证出</a:t>
            </a:r>
            <a:r>
              <a:rPr lang="en-US" sz="2400" i="0" spc="-100" dirty="0">
                <a:ea typeface="楷体_GB2312" pitchFamily="49" charset="-122"/>
                <a:cs typeface="Times New Roman" pitchFamily="18" charset="0"/>
              </a:rPr>
              <a:t> (</a:t>
            </a:r>
            <a:r>
              <a:rPr lang="en-US" sz="2400" i="0" spc="-100" dirty="0" err="1">
                <a:ea typeface="楷体_GB2312" pitchFamily="49" charset="-122"/>
                <a:cs typeface="Times New Roman" pitchFamily="18" charset="0"/>
              </a:rPr>
              <a:t>y,x</a:t>
            </a:r>
            <a:r>
              <a:rPr lang="en-US" sz="2400" i="0" spc="-100" dirty="0">
                <a:ea typeface="楷体_GB2312" pitchFamily="49" charset="-122"/>
                <a:cs typeface="Times New Roman" pitchFamily="18" charset="0"/>
              </a:rPr>
              <a:t>)</a:t>
            </a:r>
            <a:r>
              <a:rPr lang="en-US" sz="2400" i="0" spc="-100" dirty="0">
                <a:ea typeface="楷体_GB2312" pitchFamily="49" charset="-122"/>
                <a:cs typeface="Times New Roman" pitchFamily="18" charset="0"/>
                <a:sym typeface="Symbol"/>
              </a:rPr>
              <a:t></a:t>
            </a:r>
            <a:r>
              <a:rPr lang="en-US" sz="2400" i="0" spc="-100" dirty="0">
                <a:ea typeface="楷体_GB2312" pitchFamily="49" charset="-122"/>
                <a:cs typeface="Times New Roman" pitchFamily="18" charset="0"/>
              </a:rPr>
              <a:t>R )  </a:t>
            </a:r>
            <a:r>
              <a:rPr lang="zh-CN" altLang="en-US" sz="2400" i="0" spc="-100" dirty="0">
                <a:ea typeface="楷体_GB2312" pitchFamily="49" charset="-122"/>
                <a:cs typeface="Times New Roman" pitchFamily="18" charset="0"/>
              </a:rPr>
              <a:t>由</a:t>
            </a:r>
            <a:r>
              <a:rPr lang="en-US" sz="2400" i="0" spc="-100" dirty="0"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400" i="0" spc="-100" dirty="0">
                <a:ea typeface="楷体_GB2312" pitchFamily="49" charset="-122"/>
                <a:cs typeface="Times New Roman" pitchFamily="18" charset="0"/>
              </a:rPr>
              <a:t>定义得</a:t>
            </a:r>
            <a:r>
              <a:rPr lang="en-US" sz="2400" i="0" spc="-100" dirty="0">
                <a:ea typeface="楷体_GB2312" pitchFamily="49" charset="-122"/>
                <a:cs typeface="Times New Roman" pitchFamily="18" charset="0"/>
              </a:rPr>
              <a:t> x-y</a:t>
            </a:r>
            <a:r>
              <a:rPr lang="zh-CN" altLang="en-US" sz="2400" i="0" spc="-100" dirty="0">
                <a:ea typeface="楷体_GB2312" pitchFamily="49" charset="-122"/>
                <a:cs typeface="Times New Roman" pitchFamily="18" charset="0"/>
              </a:rPr>
              <a:t>可被</a:t>
            </a:r>
            <a:r>
              <a:rPr lang="en-US" sz="2400" i="0" spc="-100" dirty="0"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2400" i="0" spc="-100" dirty="0">
                <a:ea typeface="楷体_GB2312" pitchFamily="49" charset="-122"/>
                <a:cs typeface="Times New Roman" pitchFamily="18" charset="0"/>
              </a:rPr>
              <a:t>整除</a:t>
            </a:r>
            <a:r>
              <a:rPr lang="en-US" sz="2400" i="0" spc="-100" dirty="0">
                <a:ea typeface="楷体_GB2312" pitchFamily="49" charset="-122"/>
                <a:cs typeface="Times New Roman" pitchFamily="18" charset="0"/>
              </a:rPr>
              <a:t>, </a:t>
            </a:r>
            <a:r>
              <a:rPr lang="zh-CN" altLang="en-US" sz="2400" i="0" spc="-100" dirty="0">
                <a:ea typeface="楷体_GB2312" pitchFamily="49" charset="-122"/>
                <a:cs typeface="Times New Roman" pitchFamily="18" charset="0"/>
              </a:rPr>
              <a:t>即</a:t>
            </a:r>
            <a:r>
              <a:rPr lang="en-US" sz="2400" i="0" spc="-100" dirty="0">
                <a:ea typeface="楷体_GB2312" pitchFamily="49" charset="-122"/>
                <a:cs typeface="Times New Roman" pitchFamily="18" charset="0"/>
              </a:rPr>
              <a:t>x-y=3n(</a:t>
            </a:r>
            <a:r>
              <a:rPr lang="en-US" sz="2400" i="0" spc="-100" dirty="0" err="1">
                <a:ea typeface="楷体_GB2312" pitchFamily="49" charset="-122"/>
                <a:cs typeface="Times New Roman" pitchFamily="18" charset="0"/>
              </a:rPr>
              <a:t>n∈I</a:t>
            </a:r>
            <a:r>
              <a:rPr lang="en-US" sz="2400" i="0" spc="-100" dirty="0"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400" i="0" spc="-100" dirty="0"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sz="2400" i="0" spc="-100" dirty="0">
                <a:ea typeface="楷体_GB2312" pitchFamily="49" charset="-122"/>
                <a:cs typeface="Times New Roman" pitchFamily="18" charset="0"/>
              </a:rPr>
              <a:t>y-x=-(</a:t>
            </a:r>
            <a:r>
              <a:rPr lang="en-US" sz="2400" i="0" spc="-100" dirty="0" err="1"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sz="2400" i="0" spc="-100" dirty="0">
                <a:ea typeface="楷体_GB2312" pitchFamily="49" charset="-122"/>
                <a:cs typeface="Times New Roman" pitchFamily="18" charset="0"/>
              </a:rPr>
              <a:t>-y)=-3n=3(-n),   </a:t>
            </a:r>
            <a:r>
              <a:rPr lang="zh-CN" altLang="en-US" sz="2400" i="0" spc="-100" dirty="0">
                <a:ea typeface="楷体_GB2312" pitchFamily="49" charset="-122"/>
                <a:cs typeface="Times New Roman" pitchFamily="18" charset="0"/>
              </a:rPr>
              <a:t>因</a:t>
            </a:r>
            <a:r>
              <a:rPr lang="en-US" sz="2400" i="0" spc="-100" dirty="0">
                <a:ea typeface="楷体_GB2312" pitchFamily="49" charset="-122"/>
                <a:cs typeface="Times New Roman" pitchFamily="18" charset="0"/>
              </a:rPr>
              <a:t>-</a:t>
            </a:r>
            <a:r>
              <a:rPr lang="en-US" sz="2400" i="0" spc="-100" dirty="0" err="1">
                <a:ea typeface="楷体_GB2312" pitchFamily="49" charset="-122"/>
                <a:cs typeface="Times New Roman" pitchFamily="18" charset="0"/>
              </a:rPr>
              <a:t>n∈I</a:t>
            </a:r>
            <a:r>
              <a:rPr lang="en-US" sz="2400" i="0" spc="-100" dirty="0">
                <a:ea typeface="楷体_GB2312" pitchFamily="49" charset="-122"/>
                <a:cs typeface="Times New Roman" pitchFamily="18" charset="0"/>
              </a:rPr>
              <a:t>, ∴(</a:t>
            </a:r>
            <a:r>
              <a:rPr lang="en-US" sz="2400" i="0" spc="-100" dirty="0" err="1">
                <a:ea typeface="楷体_GB2312" pitchFamily="49" charset="-122"/>
                <a:cs typeface="Times New Roman" pitchFamily="18" charset="0"/>
              </a:rPr>
              <a:t>y,x</a:t>
            </a:r>
            <a:r>
              <a:rPr lang="en-US" sz="2400" i="0" spc="-100" dirty="0">
                <a:ea typeface="楷体_GB2312" pitchFamily="49" charset="-122"/>
                <a:cs typeface="Times New Roman" pitchFamily="18" charset="0"/>
              </a:rPr>
              <a:t>)∈R, </a:t>
            </a:r>
            <a:r>
              <a:rPr lang="zh-CN" altLang="en-US" sz="2400" i="0" spc="-100" dirty="0">
                <a:ea typeface="楷体_GB2312" pitchFamily="49" charset="-122"/>
                <a:cs typeface="Times New Roman" pitchFamily="18" charset="0"/>
              </a:rPr>
              <a:t>所以</a:t>
            </a:r>
            <a:r>
              <a:rPr lang="en-US" sz="2400" i="0" spc="-100" dirty="0"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400" i="0" spc="-100" dirty="0">
                <a:ea typeface="楷体_GB2312" pitchFamily="49" charset="-122"/>
                <a:cs typeface="Times New Roman" pitchFamily="18" charset="0"/>
              </a:rPr>
              <a:t>对称。</a:t>
            </a:r>
          </a:p>
          <a:p>
            <a:pPr marL="268288" indent="-268288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sz="2400" i="0" spc="-100" dirty="0">
                <a:ea typeface="楷体_GB2312" pitchFamily="49" charset="-122"/>
                <a:cs typeface="Times New Roman" pitchFamily="18" charset="0"/>
              </a:rPr>
              <a:t>⑶</a:t>
            </a:r>
            <a:r>
              <a:rPr lang="zh-CN" altLang="en-US" sz="2400" i="0" spc="-100" dirty="0">
                <a:ea typeface="楷体_GB2312" pitchFamily="49" charset="-122"/>
                <a:cs typeface="Times New Roman" pitchFamily="18" charset="0"/>
              </a:rPr>
              <a:t>证传递性：任取</a:t>
            </a:r>
            <a:r>
              <a:rPr lang="en-US" sz="2400" i="0" spc="-100" dirty="0" err="1">
                <a:ea typeface="楷体_GB2312" pitchFamily="49" charset="-122"/>
                <a:cs typeface="Times New Roman" pitchFamily="18" charset="0"/>
              </a:rPr>
              <a:t>x,y,z∈I</a:t>
            </a:r>
            <a:r>
              <a:rPr lang="en-US" sz="2400" i="0" spc="-100" dirty="0">
                <a:ea typeface="楷体_GB2312" pitchFamily="49" charset="-122"/>
                <a:cs typeface="Times New Roman" pitchFamily="18" charset="0"/>
              </a:rPr>
              <a:t>,</a:t>
            </a:r>
            <a:r>
              <a:rPr lang="zh-CN" altLang="en-US" sz="2400" i="0" spc="-100" dirty="0">
                <a:ea typeface="楷体_GB2312" pitchFamily="49" charset="-122"/>
                <a:cs typeface="Times New Roman" pitchFamily="18" charset="0"/>
              </a:rPr>
              <a:t>设</a:t>
            </a:r>
            <a:r>
              <a:rPr lang="en-US" sz="2400" i="0" spc="-100" dirty="0" err="1">
                <a:ea typeface="楷体_GB2312" pitchFamily="49" charset="-122"/>
                <a:cs typeface="Times New Roman" pitchFamily="18" charset="0"/>
              </a:rPr>
              <a:t>xRy</a:t>
            </a:r>
            <a:r>
              <a:rPr lang="en-US" sz="2400" i="0" spc="-100" dirty="0"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sz="2400" i="0" spc="-100" dirty="0" err="1">
                <a:ea typeface="楷体_GB2312" pitchFamily="49" charset="-122"/>
                <a:cs typeface="Times New Roman" pitchFamily="18" charset="0"/>
              </a:rPr>
              <a:t>yRz</a:t>
            </a:r>
            <a:r>
              <a:rPr lang="en-US" sz="2400" i="0" spc="-100" dirty="0">
                <a:ea typeface="楷体_GB2312" pitchFamily="49" charset="-122"/>
                <a:cs typeface="Times New Roman" pitchFamily="18" charset="0"/>
              </a:rPr>
              <a:t>, (</a:t>
            </a:r>
            <a:r>
              <a:rPr lang="zh-CN" altLang="en-US" sz="2400" i="0" spc="-100" dirty="0">
                <a:ea typeface="楷体_GB2312" pitchFamily="49" charset="-122"/>
                <a:cs typeface="Times New Roman" pitchFamily="18" charset="0"/>
              </a:rPr>
              <a:t>要证出</a:t>
            </a:r>
            <a:r>
              <a:rPr lang="en-US" sz="2400" i="0" spc="-100" dirty="0" err="1">
                <a:ea typeface="楷体_GB2312" pitchFamily="49" charset="-122"/>
                <a:cs typeface="Times New Roman" pitchFamily="18" charset="0"/>
              </a:rPr>
              <a:t>xRz</a:t>
            </a:r>
            <a:r>
              <a:rPr lang="en-US" sz="2400" i="0" spc="-100" dirty="0"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400" i="0" spc="-100" dirty="0">
                <a:ea typeface="楷体_GB2312" pitchFamily="49" charset="-122"/>
                <a:cs typeface="Times New Roman" pitchFamily="18" charset="0"/>
              </a:rPr>
              <a:t>，由</a:t>
            </a:r>
            <a:r>
              <a:rPr lang="en-US" sz="2400" i="0" spc="-100" dirty="0"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400" i="0" spc="-100" dirty="0">
                <a:ea typeface="楷体_GB2312" pitchFamily="49" charset="-122"/>
                <a:cs typeface="Times New Roman" pitchFamily="18" charset="0"/>
              </a:rPr>
              <a:t>定义得</a:t>
            </a:r>
            <a:r>
              <a:rPr lang="en-US" sz="2400" i="0" spc="-100" dirty="0">
                <a:ea typeface="楷体_GB2312" pitchFamily="49" charset="-122"/>
                <a:cs typeface="Times New Roman" pitchFamily="18" charset="0"/>
              </a:rPr>
              <a:t>  x-y=3m,   y-z=3n (</a:t>
            </a:r>
            <a:r>
              <a:rPr lang="en-US" sz="2400" i="0" spc="-100" dirty="0" err="1">
                <a:ea typeface="楷体_GB2312" pitchFamily="49" charset="-122"/>
                <a:cs typeface="Times New Roman" pitchFamily="18" charset="0"/>
              </a:rPr>
              <a:t>m.n∈I</a:t>
            </a:r>
            <a:r>
              <a:rPr lang="en-US" sz="2400" i="0" spc="-100" dirty="0"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400" i="0" spc="-100" dirty="0"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sz="2400" i="0" spc="-100" dirty="0">
                <a:ea typeface="楷体_GB2312" pitchFamily="49" charset="-122"/>
                <a:cs typeface="Times New Roman" pitchFamily="18" charset="0"/>
              </a:rPr>
              <a:t>x-z= (x-y)+(y-z)=3m+3n=3(</a:t>
            </a:r>
            <a:r>
              <a:rPr lang="en-US" sz="2400" i="0" spc="-100" dirty="0" err="1">
                <a:ea typeface="楷体_GB2312" pitchFamily="49" charset="-122"/>
                <a:cs typeface="Times New Roman" pitchFamily="18" charset="0"/>
              </a:rPr>
              <a:t>m+n</a:t>
            </a:r>
            <a:r>
              <a:rPr lang="en-US" sz="2400" i="0" spc="-100" dirty="0">
                <a:ea typeface="楷体_GB2312" pitchFamily="49" charset="-122"/>
                <a:cs typeface="Times New Roman" pitchFamily="18" charset="0"/>
              </a:rPr>
              <a:t>),  </a:t>
            </a:r>
            <a:r>
              <a:rPr lang="zh-CN" altLang="en-US" sz="2400" i="0" spc="-100" dirty="0">
                <a:ea typeface="楷体_GB2312" pitchFamily="49" charset="-122"/>
                <a:cs typeface="Times New Roman" pitchFamily="18" charset="0"/>
              </a:rPr>
              <a:t>因</a:t>
            </a:r>
            <a:r>
              <a:rPr lang="en-US" sz="2400" i="0" spc="-100" dirty="0" err="1">
                <a:ea typeface="楷体_GB2312" pitchFamily="49" charset="-122"/>
                <a:cs typeface="Times New Roman" pitchFamily="18" charset="0"/>
              </a:rPr>
              <a:t>m+n∈I</a:t>
            </a:r>
            <a:r>
              <a:rPr lang="en-US" sz="2400" i="0" spc="-100" dirty="0">
                <a:ea typeface="楷体_GB2312" pitchFamily="49" charset="-122"/>
                <a:cs typeface="Times New Roman" pitchFamily="18" charset="0"/>
              </a:rPr>
              <a:t>, </a:t>
            </a:r>
            <a:r>
              <a:rPr lang="zh-CN" altLang="en-US" sz="2400" i="0" spc="-100" dirty="0">
                <a:ea typeface="楷体_GB2312" pitchFamily="49" charset="-122"/>
                <a:cs typeface="Times New Roman" pitchFamily="18" charset="0"/>
              </a:rPr>
              <a:t>所以</a:t>
            </a:r>
            <a:r>
              <a:rPr lang="en-US" sz="2400" i="0" spc="-100" dirty="0" err="1">
                <a:ea typeface="楷体_GB2312" pitchFamily="49" charset="-122"/>
                <a:cs typeface="Times New Roman" pitchFamily="18" charset="0"/>
              </a:rPr>
              <a:t>xRz</a:t>
            </a:r>
            <a:r>
              <a:rPr lang="en-US" sz="2400" i="0" spc="-100" dirty="0">
                <a:ea typeface="楷体_GB2312" pitchFamily="49" charset="-122"/>
                <a:cs typeface="Times New Roman" pitchFamily="18" charset="0"/>
              </a:rPr>
              <a:t>, </a:t>
            </a:r>
            <a:r>
              <a:rPr lang="zh-CN" altLang="en-US" sz="2400" i="0" spc="-100" dirty="0">
                <a:ea typeface="楷体_GB2312" pitchFamily="49" charset="-122"/>
                <a:cs typeface="Times New Roman" pitchFamily="18" charset="0"/>
              </a:rPr>
              <a:t>所以</a:t>
            </a:r>
            <a:r>
              <a:rPr lang="en-US" sz="2400" i="0" spc="-100" dirty="0"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400" i="0" spc="-100" dirty="0">
                <a:ea typeface="楷体_GB2312" pitchFamily="49" charset="-122"/>
                <a:cs typeface="Times New Roman" pitchFamily="18" charset="0"/>
              </a:rPr>
              <a:t>传递。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DC4801C-9DA6-4F7C-BF86-A577FB2A5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1" y="207084"/>
            <a:ext cx="1072303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Relations and their Properties</a:t>
            </a:r>
            <a:endParaRPr lang="zh-CN" alt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7EC1C6D9-E6C2-4B06-A2F0-CEC1C2658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1" y="1412776"/>
            <a:ext cx="1072303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zh-CN" altLang="en-US" b="1" i="0" dirty="0">
                <a:ea typeface="黑体" pitchFamily="2" charset="-122"/>
                <a:cs typeface="Times New Roman" pitchFamily="18" charset="0"/>
              </a:rPr>
              <a:t>定义</a:t>
            </a:r>
            <a:r>
              <a:rPr lang="en-US" altLang="zh-CN" b="1" i="0" dirty="0"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i="0" dirty="0">
                <a:ea typeface="黑体" pitchFamily="2" charset="-122"/>
                <a:cs typeface="Times New Roman" pitchFamily="18" charset="0"/>
              </a:rPr>
              <a:t>    </a:t>
            </a:r>
            <a:r>
              <a:rPr lang="zh-CN" altLang="en-US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二元关系</a:t>
            </a:r>
            <a:r>
              <a:rPr lang="en-US" altLang="zh-CN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/binary relation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i="0" dirty="0">
                <a:cs typeface="Times New Roman" pitchFamily="18" charset="0"/>
              </a:rPr>
              <a:t>——</a:t>
            </a:r>
            <a:r>
              <a:rPr lang="zh-CN" altLang="en-US" i="0" dirty="0">
                <a:cs typeface="Times New Roman" pitchFamily="18" charset="0"/>
              </a:rPr>
              <a:t>按照某种规定，定义了一个</a:t>
            </a:r>
            <a:r>
              <a:rPr lang="zh-CN" altLang="en-US" i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有序对</a:t>
            </a:r>
            <a:r>
              <a:rPr lang="en-US" altLang="zh-CN" i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(</a:t>
            </a:r>
            <a:r>
              <a:rPr lang="en-US" altLang="zh-CN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</a:t>
            </a:r>
            <a:r>
              <a:rPr lang="en-US" altLang="zh-CN" i="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,</a:t>
            </a:r>
            <a:r>
              <a:rPr lang="en-US" altLang="zh-CN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b</a:t>
            </a:r>
            <a:r>
              <a:rPr lang="en-US" altLang="zh-CN" i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)</a:t>
            </a:r>
            <a:r>
              <a:rPr lang="zh-CN" altLang="en-US" i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的集合</a:t>
            </a:r>
            <a:r>
              <a:rPr lang="en-US" altLang="zh-CN" i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R</a:t>
            </a:r>
            <a:r>
              <a:rPr lang="zh-CN" altLang="en-US" i="0" dirty="0">
                <a:cs typeface="Times New Roman" pitchFamily="18" charset="0"/>
              </a:rPr>
              <a:t>，其中</a:t>
            </a:r>
            <a:r>
              <a:rPr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</a:t>
            </a:r>
            <a:r>
              <a:rPr lang="zh-CN" altLang="en-US" i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∈</a:t>
            </a:r>
            <a:r>
              <a:rPr lang="en-US" altLang="zh-CN" i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</a:t>
            </a:r>
            <a:r>
              <a:rPr lang="zh-CN" altLang="en-US" i="0" dirty="0">
                <a:solidFill>
                  <a:srgbClr val="00B050"/>
                </a:solidFill>
                <a:cs typeface="Times New Roman" pitchFamily="18" charset="0"/>
              </a:rPr>
              <a:t>，</a:t>
            </a:r>
            <a:r>
              <a:rPr lang="en-US" altLang="zh-CN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b</a:t>
            </a:r>
            <a:r>
              <a:rPr lang="zh-CN" altLang="en-US" i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∈</a:t>
            </a:r>
            <a:r>
              <a:rPr lang="en-US" altLang="zh-CN" i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B</a:t>
            </a:r>
            <a:r>
              <a:rPr lang="zh-CN" altLang="en-US" i="0" dirty="0">
                <a:cs typeface="Times New Roman" pitchFamily="18" charset="0"/>
              </a:rPr>
              <a:t>，称</a:t>
            </a:r>
            <a:r>
              <a:rPr lang="en-US" altLang="zh-CN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R</a:t>
            </a:r>
            <a:r>
              <a:rPr lang="zh-CN" altLang="en-US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为</a:t>
            </a:r>
            <a:r>
              <a:rPr lang="en-US" altLang="zh-CN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</a:t>
            </a:r>
            <a:r>
              <a:rPr lang="zh-CN" altLang="en-US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到</a:t>
            </a:r>
            <a:r>
              <a:rPr lang="en-US" altLang="zh-CN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B</a:t>
            </a:r>
            <a:r>
              <a:rPr lang="zh-CN" altLang="en-US" i="0" dirty="0">
                <a:solidFill>
                  <a:srgbClr val="C00000"/>
                </a:solidFill>
                <a:cs typeface="Times New Roman" pitchFamily="18" charset="0"/>
              </a:rPr>
              <a:t>的</a:t>
            </a:r>
            <a:r>
              <a:rPr lang="zh-CN" altLang="en-US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一个二元关系</a:t>
            </a:r>
            <a:r>
              <a:rPr lang="zh-CN" altLang="en-US" i="0" dirty="0">
                <a:cs typeface="Times New Roman" pitchFamily="18" charset="0"/>
              </a:rPr>
              <a:t>。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BDD5FE9E-64F5-485E-B9E0-86FB82C57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5146576"/>
            <a:ext cx="10623745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i="0">
                <a:latin typeface="Times New Roman" panose="02020603050405020304" pitchFamily="18" charset="0"/>
                <a:cs typeface="Times New Roman" panose="02020603050405020304" pitchFamily="18" charset="0"/>
              </a:rPr>
              <a:t>aRb</a:t>
            </a:r>
            <a:r>
              <a:rPr lang="zh-CN" altLang="en-US" sz="2400" i="0">
                <a:latin typeface="Times New Roman" panose="02020603050405020304" pitchFamily="18" charset="0"/>
                <a:cs typeface="Times New Roman" panose="02020603050405020304" pitchFamily="18" charset="0"/>
              </a:rPr>
              <a:t>表明</a:t>
            </a:r>
            <a:r>
              <a:rPr lang="en-US" altLang="zh-CN" sz="2400" i="0">
                <a:latin typeface="Times New Roman" panose="02020603050405020304" pitchFamily="18" charset="0"/>
                <a:cs typeface="Times New Roman" panose="02020603050405020304" pitchFamily="18" charset="0"/>
              </a:rPr>
              <a:t>(a, b)</a:t>
            </a:r>
            <a:r>
              <a:rPr lang="zh-CN" altLang="en-US" sz="2400" i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i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i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0">
                <a:latin typeface="Times New Roman" panose="02020603050405020304" pitchFamily="18" charset="0"/>
                <a:cs typeface="Times New Roman" panose="02020603050405020304" pitchFamily="18" charset="0"/>
              </a:rPr>
              <a:t> aRb</a:t>
            </a:r>
            <a:r>
              <a:rPr lang="zh-CN" altLang="en-US" sz="2400" i="0">
                <a:latin typeface="Times New Roman" panose="02020603050405020304" pitchFamily="18" charset="0"/>
                <a:cs typeface="Times New Roman" panose="02020603050405020304" pitchFamily="18" charset="0"/>
              </a:rPr>
              <a:t>表明</a:t>
            </a:r>
            <a:r>
              <a:rPr lang="en-US" altLang="zh-CN" sz="2400" i="0">
                <a:latin typeface="Times New Roman" panose="02020603050405020304" pitchFamily="18" charset="0"/>
                <a:cs typeface="Times New Roman" panose="02020603050405020304" pitchFamily="18" charset="0"/>
              </a:rPr>
              <a:t>(a, b)</a:t>
            </a:r>
            <a:r>
              <a:rPr lang="en-US" altLang="zh-CN" sz="2400" i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400" i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i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i="0">
                <a:latin typeface="Times New Roman" panose="02020603050405020304" pitchFamily="18" charset="0"/>
                <a:cs typeface="Times New Roman" panose="02020603050405020304" pitchFamily="18" charset="0"/>
              </a:rPr>
              <a:t>aRb</a:t>
            </a:r>
            <a:r>
              <a:rPr lang="zh-CN" altLang="en-US" sz="2400" i="0">
                <a:latin typeface="Times New Roman" panose="02020603050405020304" pitchFamily="18" charset="0"/>
                <a:cs typeface="Times New Roman" panose="02020603050405020304" pitchFamily="18" charset="0"/>
              </a:rPr>
              <a:t>读作</a:t>
            </a:r>
            <a:r>
              <a:rPr lang="en-US" altLang="zh-CN" sz="2400" i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i="0">
                <a:latin typeface="Times New Roman" panose="02020603050405020304" pitchFamily="18" charset="0"/>
                <a:cs typeface="Times New Roman" panose="02020603050405020304" pitchFamily="18" charset="0"/>
              </a:rPr>
              <a:t>相关于</a:t>
            </a:r>
            <a:r>
              <a:rPr lang="en-US" altLang="zh-CN" sz="2400" i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i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zh-CN" altLang="en-US" sz="2400" i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i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i="0">
                <a:latin typeface="Times New Roman" panose="02020603050405020304" pitchFamily="18" charset="0"/>
                <a:cs typeface="Times New Roman" panose="02020603050405020304" pitchFamily="18" charset="0"/>
              </a:rPr>
              <a:t>有关系</a:t>
            </a:r>
            <a:r>
              <a:rPr lang="en-US" altLang="zh-CN" sz="2400" i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i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C77180F-F7EC-4669-9773-0E9E0AC93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4211935"/>
            <a:ext cx="10524457" cy="65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  从</a:t>
            </a:r>
            <a:r>
              <a:rPr lang="en-US" altLang="zh-CN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A</a:t>
            </a:r>
            <a:r>
              <a:rPr lang="zh-CN" altLang="en-US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到</a:t>
            </a:r>
            <a:r>
              <a:rPr lang="en-US" altLang="zh-CN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B</a:t>
            </a:r>
            <a:r>
              <a:rPr lang="zh-CN" altLang="en-US" i="0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的</a:t>
            </a:r>
            <a:r>
              <a:rPr lang="zh-CN" altLang="en-US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二元关系</a:t>
            </a:r>
            <a:r>
              <a:rPr lang="en-US" altLang="zh-CN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R</a:t>
            </a:r>
            <a:r>
              <a:rPr lang="zh-CN" altLang="en-US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是</a:t>
            </a:r>
            <a:r>
              <a:rPr lang="en-US" altLang="zh-CN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A×B</a:t>
            </a:r>
            <a:r>
              <a:rPr lang="zh-CN" altLang="en-US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的子集：   </a:t>
            </a:r>
            <a:r>
              <a:rPr lang="en-US" altLang="zh-CN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R</a:t>
            </a:r>
            <a:r>
              <a:rPr lang="en-US" altLang="zh-CN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  <a:sym typeface="Symbol" panose="05050102010706020507" pitchFamily="18" charset="2"/>
              </a:rPr>
              <a:t></a:t>
            </a:r>
            <a:r>
              <a:rPr lang="en-US" altLang="zh-CN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 A×B</a:t>
            </a:r>
            <a:r>
              <a:rPr lang="en-US" altLang="zh-CN" i="0" dirty="0">
                <a:latin typeface="+mn-lt"/>
                <a:ea typeface="黑体" panose="02010609060101010101" pitchFamily="49" charset="-122"/>
              </a:rPr>
              <a:t> 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F006494-3ECD-4B3F-8CAD-3B38A8D47CDC}"/>
              </a:ext>
            </a:extLst>
          </p:cNvPr>
          <p:cNvCxnSpPr/>
          <p:nvPr/>
        </p:nvCxnSpPr>
        <p:spPr>
          <a:xfrm rot="5400000">
            <a:off x="3808983" y="5427576"/>
            <a:ext cx="252413" cy="142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4">
            <a:extLst>
              <a:ext uri="{FF2B5EF4-FFF2-40B4-BE49-F238E27FC236}">
                <a16:creationId xmlns:a16="http://schemas.microsoft.com/office/drawing/2014/main" id="{E190BD2D-5962-40D6-835B-0073EE17786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981200" y="3200401"/>
            <a:ext cx="8153400" cy="657225"/>
          </a:xfrm>
          <a:prstGeom prst="rect">
            <a:avLst/>
          </a:prstGeom>
          <a:blipFill rotWithShape="1">
            <a:blip r:embed="rId3"/>
            <a:stretch>
              <a:fillRect b="-25926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zh-CN" altLang="en-US" i="0">
                <a:noFill/>
                <a:latin typeface="Arial" charset="0"/>
                <a:ea typeface="宋体" charset="-122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9F0666BC-C106-4C2E-A4C0-B5BA328C54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5400" y="-27384"/>
            <a:ext cx="10187408" cy="129540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3500" dirty="0">
                <a:ea typeface="黑体" panose="02010609060101010101" pitchFamily="49" charset="-122"/>
              </a:rPr>
              <a:t>Relations and their Properties</a:t>
            </a:r>
          </a:p>
        </p:txBody>
      </p:sp>
      <p:sp>
        <p:nvSpPr>
          <p:cNvPr id="37892" name="TextBox 6">
            <a:extLst>
              <a:ext uri="{FF2B5EF4-FFF2-40B4-BE49-F238E27FC236}">
                <a16:creationId xmlns:a16="http://schemas.microsoft.com/office/drawing/2014/main" id="{A25420FC-EE21-48DA-B063-CCFFBB1F0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08" y="1340768"/>
            <a:ext cx="10657184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i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 关系的组合</a:t>
            </a:r>
            <a:endParaRPr lang="en-US" altLang="zh-CN" i="0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marL="536575" lvl="1" indent="-174625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CN" altLang="en-US" sz="2600" i="0" dirty="0">
                <a:cs typeface="Times New Roman" pitchFamily="18" charset="0"/>
              </a:rPr>
              <a:t>因为从</a:t>
            </a:r>
            <a:r>
              <a:rPr lang="en-US" altLang="zh-CN" sz="2600" i="0" dirty="0">
                <a:cs typeface="Times New Roman" pitchFamily="18" charset="0"/>
              </a:rPr>
              <a:t>A</a:t>
            </a:r>
            <a:r>
              <a:rPr lang="zh-CN" altLang="en-US" sz="2600" i="0" dirty="0">
                <a:cs typeface="Times New Roman" pitchFamily="18" charset="0"/>
              </a:rPr>
              <a:t>到</a:t>
            </a:r>
            <a:r>
              <a:rPr lang="en-US" altLang="zh-CN" sz="2600" i="0" dirty="0">
                <a:cs typeface="Times New Roman" pitchFamily="18" charset="0"/>
              </a:rPr>
              <a:t>B</a:t>
            </a:r>
            <a:r>
              <a:rPr lang="zh-CN" altLang="en-US" sz="2600" i="0" dirty="0">
                <a:cs typeface="Times New Roman" pitchFamily="18" charset="0"/>
              </a:rPr>
              <a:t>的关系是</a:t>
            </a:r>
            <a:r>
              <a:rPr lang="en-US" altLang="zh-CN" sz="2600" i="0" dirty="0">
                <a:cs typeface="Times New Roman" pitchFamily="18" charset="0"/>
              </a:rPr>
              <a:t>A×B</a:t>
            </a:r>
            <a:r>
              <a:rPr lang="zh-CN" altLang="en-US" sz="2600" i="0" dirty="0">
                <a:cs typeface="Times New Roman" pitchFamily="18" charset="0"/>
              </a:rPr>
              <a:t>的子集，可以按照两个集合组合的任何方式来组合两个从</a:t>
            </a:r>
            <a:r>
              <a:rPr lang="en-US" altLang="zh-CN" sz="2600" i="0" dirty="0">
                <a:cs typeface="Times New Roman" pitchFamily="18" charset="0"/>
              </a:rPr>
              <a:t>A</a:t>
            </a:r>
            <a:r>
              <a:rPr lang="zh-CN" altLang="en-US" sz="2600" i="0" dirty="0">
                <a:cs typeface="Times New Roman" pitchFamily="18" charset="0"/>
              </a:rPr>
              <a:t>到</a:t>
            </a:r>
            <a:r>
              <a:rPr lang="en-US" altLang="zh-CN" sz="2600" i="0" dirty="0">
                <a:cs typeface="Times New Roman" pitchFamily="18" charset="0"/>
              </a:rPr>
              <a:t>B</a:t>
            </a:r>
            <a:r>
              <a:rPr lang="zh-CN" altLang="en-US" sz="2600" i="0" dirty="0">
                <a:cs typeface="Times New Roman" pitchFamily="18" charset="0"/>
              </a:rPr>
              <a:t>的关系</a:t>
            </a:r>
            <a:endParaRPr lang="en-US" altLang="zh-CN" sz="2600" i="0" dirty="0">
              <a:cs typeface="Times New Roman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A414D6-482F-4B37-BFF7-1748F8841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989144"/>
            <a:ext cx="8305800" cy="297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302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i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i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 </a:t>
            </a:r>
            <a:r>
              <a:rPr lang="zh-CN" altLang="en-US" sz="2400" i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i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A={ l,</a:t>
            </a:r>
            <a:r>
              <a:rPr lang="zh-CN" altLang="en-US" sz="2400" i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3}</a:t>
            </a:r>
            <a:r>
              <a:rPr lang="zh-CN" altLang="en-US" sz="2400" i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i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B={1, 2, 3, 4}</a:t>
            </a:r>
            <a:r>
              <a:rPr lang="zh-CN" altLang="en-US" sz="2400" i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，关系</a:t>
            </a:r>
            <a:r>
              <a:rPr lang="en-US" altLang="zh-CN" sz="2400" i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={(1,1),(2,2), (3,3)} </a:t>
            </a:r>
            <a:r>
              <a:rPr lang="zh-CN" altLang="en-US" sz="2400" i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i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 (1,1),(1,2),(1,3),(1,4)}</a:t>
            </a:r>
            <a:r>
              <a:rPr lang="zh-CN" altLang="en-US" sz="2400" i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endParaRPr lang="en-US" altLang="zh-CN" sz="2400" i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30000"/>
              </a:lnSpc>
            </a:pPr>
            <a:r>
              <a:rPr lang="en-US" altLang="zh-CN" sz="2400" i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i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∪</a:t>
            </a:r>
            <a:r>
              <a:rPr lang="en-US" altLang="zh-CN" sz="2400" i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i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{(1,1),(2,2), (3,3) ,(1,2),(1,3),(1,4)}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zh-CN" sz="2400" i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i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∩ </a:t>
            </a:r>
            <a:r>
              <a:rPr lang="en-US" altLang="zh-CN" sz="2400" i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i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{(1,1)}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zh-CN" sz="2400" i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 </a:t>
            </a:r>
            <a:r>
              <a:rPr lang="en-US" altLang="zh-CN" sz="2400" i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i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{(2,2), (3,3)}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zh-CN" sz="2400" i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 </a:t>
            </a:r>
            <a:r>
              <a:rPr lang="en-US" altLang="zh-CN" sz="2400" i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i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{(1,2),(1,3),(1,4)}</a:t>
            </a:r>
          </a:p>
        </p:txBody>
      </p:sp>
      <p:sp>
        <p:nvSpPr>
          <p:cNvPr id="5" name="圆角矩形标注 4">
            <a:extLst>
              <a:ext uri="{FF2B5EF4-FFF2-40B4-BE49-F238E27FC236}">
                <a16:creationId xmlns:a16="http://schemas.microsoft.com/office/drawing/2014/main" id="{B5C16624-73F9-4CD4-ABEE-231963F4536D}"/>
              </a:ext>
            </a:extLst>
          </p:cNvPr>
          <p:cNvSpPr/>
          <p:nvPr/>
        </p:nvSpPr>
        <p:spPr>
          <a:xfrm>
            <a:off x="8534400" y="3574504"/>
            <a:ext cx="2530152" cy="1219200"/>
          </a:xfrm>
          <a:prstGeom prst="wedgeRoundRectCallout">
            <a:avLst>
              <a:gd name="adj1" fmla="val -67198"/>
              <a:gd name="adj2" fmla="val 4439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3600" i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zh-CN" i="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∪</a:t>
            </a:r>
            <a:r>
              <a:rPr lang="en-US" altLang="zh-CN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i="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600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=?</a:t>
            </a:r>
          </a:p>
          <a:p>
            <a:pPr algn="ctr" eaLnBrk="1" hangingPunct="1">
              <a:defRPr/>
            </a:pPr>
            <a:r>
              <a:rPr lang="en-US" altLang="zh-CN" i="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i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zh-CN" i="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∩ </a:t>
            </a:r>
            <a:r>
              <a:rPr lang="en-US" altLang="zh-CN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i="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600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=?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14DDE0-165B-4A78-ABAF-5A46077FF0F8}"/>
              </a:ext>
            </a:extLst>
          </p:cNvPr>
          <p:cNvSpPr/>
          <p:nvPr/>
        </p:nvSpPr>
        <p:spPr>
          <a:xfrm>
            <a:off x="6553199" y="4946104"/>
            <a:ext cx="4518129" cy="1219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3600" i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zh-CN" i="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∪</a:t>
            </a:r>
            <a:r>
              <a:rPr lang="en-US" altLang="zh-CN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i="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600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4000" i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i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zh-CN" i="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3200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∨</a:t>
            </a:r>
            <a:r>
              <a:rPr lang="en-US" altLang="zh-CN" i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i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i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i="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3600" i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r>
              <a:rPr lang="en-US" altLang="zh-CN" i="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i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zh-CN" i="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∩ </a:t>
            </a:r>
            <a:r>
              <a:rPr lang="en-US" altLang="zh-CN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i="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600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3600" i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zh-CN" i="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3200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∧</a:t>
            </a:r>
            <a:r>
              <a:rPr lang="en-US" altLang="zh-CN" i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i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i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i="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3600" i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3214EEB6-38A3-4DE9-A71E-8B537C32A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1462" y="-27384"/>
            <a:ext cx="10190856" cy="129540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3500" dirty="0">
                <a:ea typeface="黑体" panose="02010609060101010101" pitchFamily="49" charset="-122"/>
              </a:rPr>
              <a:t>Relations and their Properties</a:t>
            </a:r>
          </a:p>
        </p:txBody>
      </p:sp>
      <p:sp>
        <p:nvSpPr>
          <p:cNvPr id="37892" name="TextBox 6">
            <a:extLst>
              <a:ext uri="{FF2B5EF4-FFF2-40B4-BE49-F238E27FC236}">
                <a16:creationId xmlns:a16="http://schemas.microsoft.com/office/drawing/2014/main" id="{D87F2D6E-5547-4306-B82A-27139C44C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08" y="1412776"/>
            <a:ext cx="10801200" cy="484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2400" i="0" dirty="0"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22   </a:t>
            </a:r>
            <a:r>
              <a:rPr lang="zh-CN" altLang="en-US" sz="2400" i="0" dirty="0">
                <a:ea typeface="楷体_GB2312" pitchFamily="49" charset="-122"/>
                <a:cs typeface="Times New Roman" pitchFamily="18" charset="0"/>
              </a:rPr>
              <a:t>设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A </a:t>
            </a:r>
            <a:r>
              <a:rPr lang="zh-CN" altLang="en-US" sz="2400" i="0" dirty="0">
                <a:ea typeface="楷体_GB2312" pitchFamily="49" charset="-122"/>
                <a:cs typeface="Times New Roman" pitchFamily="18" charset="0"/>
              </a:rPr>
              <a:t>和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B </a:t>
            </a:r>
            <a:r>
              <a:rPr lang="zh-CN" altLang="en-US" sz="2400" i="0" dirty="0">
                <a:ea typeface="楷体_GB2312" pitchFamily="49" charset="-122"/>
                <a:cs typeface="Times New Roman" pitchFamily="18" charset="0"/>
              </a:rPr>
              <a:t>分别是学校的所有学生和所有课程的集合。假设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sz="2400" i="0" baseline="-25000" dirty="0"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400" i="0" dirty="0">
                <a:ea typeface="楷体_GB2312" pitchFamily="49" charset="-122"/>
                <a:cs typeface="Times New Roman" pitchFamily="18" charset="0"/>
              </a:rPr>
              <a:t>由所有有序对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400" i="0" dirty="0" err="1">
                <a:ea typeface="楷体_GB2312" pitchFamily="49" charset="-122"/>
                <a:cs typeface="Times New Roman" pitchFamily="18" charset="0"/>
              </a:rPr>
              <a:t>a,b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400" i="0" dirty="0">
                <a:ea typeface="楷体_GB2312" pitchFamily="49" charset="-122"/>
                <a:cs typeface="Times New Roman" pitchFamily="18" charset="0"/>
              </a:rPr>
              <a:t>的组成，其中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400" i="0" dirty="0">
                <a:ea typeface="楷体_GB2312" pitchFamily="49" charset="-122"/>
                <a:cs typeface="Times New Roman" pitchFamily="18" charset="0"/>
              </a:rPr>
              <a:t>是选修课程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400" i="0" dirty="0">
                <a:ea typeface="楷体_GB2312" pitchFamily="49" charset="-122"/>
                <a:cs typeface="Times New Roman" pitchFamily="18" charset="0"/>
              </a:rPr>
              <a:t>的学生。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 R</a:t>
            </a:r>
            <a:r>
              <a:rPr lang="en-US" altLang="zh-CN" sz="2400" i="0" baseline="-25000" dirty="0"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400" i="0" dirty="0">
                <a:ea typeface="楷体_GB2312" pitchFamily="49" charset="-122"/>
                <a:cs typeface="Times New Roman" pitchFamily="18" charset="0"/>
              </a:rPr>
              <a:t>由所有的有序对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400" i="0" dirty="0" err="1">
                <a:ea typeface="楷体_GB2312" pitchFamily="49" charset="-122"/>
                <a:cs typeface="Times New Roman" pitchFamily="18" charset="0"/>
              </a:rPr>
              <a:t>a,b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400" i="0" dirty="0">
                <a:ea typeface="楷体_GB2312" pitchFamily="49" charset="-122"/>
                <a:cs typeface="Times New Roman" pitchFamily="18" charset="0"/>
              </a:rPr>
              <a:t>的构成，其中课程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b </a:t>
            </a:r>
            <a:r>
              <a:rPr lang="zh-CN" altLang="en-US" sz="2400" i="0" dirty="0">
                <a:ea typeface="楷体_GB2312" pitchFamily="49" charset="-122"/>
                <a:cs typeface="Times New Roman" pitchFamily="18" charset="0"/>
              </a:rPr>
              <a:t>是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a </a:t>
            </a:r>
            <a:r>
              <a:rPr lang="zh-CN" altLang="en-US" sz="2400" i="0" dirty="0">
                <a:ea typeface="楷体_GB2312" pitchFamily="49" charset="-122"/>
                <a:cs typeface="Times New Roman" pitchFamily="18" charset="0"/>
              </a:rPr>
              <a:t>的必修课。关系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sz="2400" i="0" baseline="-25000" dirty="0"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400" i="0" dirty="0">
                <a:ea typeface="楷体_GB2312" pitchFamily="49" charset="-122"/>
                <a:cs typeface="Times New Roman" pitchFamily="18" charset="0"/>
                <a:sym typeface="Symbol"/>
              </a:rPr>
              <a:t>∪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sz="2400" i="0" baseline="-25000" dirty="0"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400" i="0" dirty="0"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sz="2400" i="0" baseline="-25000" dirty="0"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400" i="0" dirty="0">
                <a:ea typeface="楷体_GB2312" pitchFamily="49" charset="-122"/>
                <a:cs typeface="Times New Roman" pitchFamily="18" charset="0"/>
                <a:sym typeface="Symbol"/>
              </a:rPr>
              <a:t>∩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sz="2400" i="0" baseline="-25000" dirty="0"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400" i="0" dirty="0"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sz="2400" i="0" baseline="-25000" dirty="0"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  <a:sym typeface="Symbol"/>
              </a:rPr>
              <a:t>-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sz="2400" i="0" baseline="-25000" dirty="0"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400" i="0" dirty="0"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sz="2400" i="0" baseline="-25000" dirty="0"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  <a:sym typeface="Symbol"/>
              </a:rPr>
              <a:t>-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sz="2400" i="0" baseline="-25000" dirty="0"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400" i="0" dirty="0">
                <a:ea typeface="楷体_GB2312" pitchFamily="49" charset="-122"/>
                <a:cs typeface="Times New Roman" pitchFamily="18" charset="0"/>
              </a:rPr>
              <a:t> 、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sz="2400" i="0" baseline="-25000" dirty="0"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  <a:sym typeface="Symbol"/>
              </a:rPr>
              <a:t>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sz="2400" i="0" baseline="-25000" dirty="0"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400" i="0" dirty="0">
                <a:ea typeface="楷体_GB2312" pitchFamily="49" charset="-122"/>
                <a:cs typeface="Times New Roman" pitchFamily="18" charset="0"/>
              </a:rPr>
              <a:t>是什么？</a:t>
            </a:r>
            <a:endParaRPr lang="en-US" altLang="zh-CN" sz="2400" i="0" dirty="0"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2400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解：关系</a:t>
            </a:r>
            <a:r>
              <a:rPr lang="en-US" altLang="zh-CN" sz="2400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sz="2400" i="0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400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  <a:sym typeface="Symbol"/>
              </a:rPr>
              <a:t>∪</a:t>
            </a:r>
            <a:r>
              <a:rPr lang="en-US" altLang="zh-CN" sz="2400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sz="2400" i="0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400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2400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sz="2400" i="0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400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  <a:sym typeface="Symbol"/>
              </a:rPr>
              <a:t>∩</a:t>
            </a:r>
            <a:r>
              <a:rPr lang="en-US" altLang="zh-CN" sz="2400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sz="2400" i="0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400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2400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sz="2400" i="0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400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  <a:sym typeface="Symbol"/>
              </a:rPr>
              <a:t>-</a:t>
            </a:r>
            <a:r>
              <a:rPr lang="en-US" altLang="zh-CN" sz="2400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sz="2400" i="0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400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2400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sz="2400" i="0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400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  <a:sym typeface="Symbol"/>
              </a:rPr>
              <a:t>-</a:t>
            </a:r>
            <a:r>
              <a:rPr lang="en-US" altLang="zh-CN" sz="2400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sz="2400" i="0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400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 、</a:t>
            </a:r>
            <a:r>
              <a:rPr lang="en-US" altLang="zh-CN" sz="2400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sz="2400" i="0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400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  <a:sym typeface="Symbol"/>
              </a:rPr>
              <a:t></a:t>
            </a:r>
            <a:r>
              <a:rPr lang="en-US" altLang="zh-CN" sz="2400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sz="2400" i="0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400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是有序对</a:t>
            </a:r>
            <a:r>
              <a:rPr lang="en-US" altLang="zh-CN" sz="2400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400" i="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a,b</a:t>
            </a:r>
            <a:r>
              <a:rPr lang="en-US" altLang="zh-CN" sz="2400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400" i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组成，分别代表：</a:t>
            </a:r>
            <a:endParaRPr lang="en-US" altLang="zh-CN" sz="2400" i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  <a:cs typeface="Times New Roman" pitchFamily="18" charset="0"/>
            </a:endParaRPr>
          </a:p>
          <a:p>
            <a:pPr marL="174625" indent="-174625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400" i="0" dirty="0">
                <a:ea typeface="楷体_GB2312" pitchFamily="49" charset="-122"/>
                <a:cs typeface="Times New Roman" pitchFamily="18" charset="0"/>
              </a:rPr>
              <a:t>课程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b </a:t>
            </a:r>
            <a:r>
              <a:rPr lang="zh-CN" altLang="en-US" sz="2400" i="0" dirty="0">
                <a:ea typeface="楷体_GB2312" pitchFamily="49" charset="-122"/>
                <a:cs typeface="Times New Roman" pitchFamily="18" charset="0"/>
              </a:rPr>
              <a:t>要么是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400" i="0" dirty="0">
                <a:ea typeface="楷体_GB2312" pitchFamily="49" charset="-122"/>
                <a:cs typeface="Times New Roman" pitchFamily="18" charset="0"/>
              </a:rPr>
              <a:t>的选修课，要么是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400" i="0" dirty="0">
                <a:ea typeface="楷体_GB2312" pitchFamily="49" charset="-122"/>
                <a:cs typeface="Times New Roman" pitchFamily="18" charset="0"/>
              </a:rPr>
              <a:t>的必修课；</a:t>
            </a:r>
            <a:endParaRPr lang="en-US" altLang="zh-CN" sz="2400" i="0" dirty="0">
              <a:ea typeface="楷体_GB2312" pitchFamily="49" charset="-122"/>
              <a:cs typeface="Times New Roman" pitchFamily="18" charset="0"/>
            </a:endParaRPr>
          </a:p>
          <a:p>
            <a:pPr marL="174625" indent="-174625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400" i="0" dirty="0">
                <a:ea typeface="楷体_GB2312" pitchFamily="49" charset="-122"/>
                <a:cs typeface="Times New Roman" pitchFamily="18" charset="0"/>
              </a:rPr>
              <a:t>选修了课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400" i="0" dirty="0">
                <a:ea typeface="楷体_GB2312" pitchFamily="49" charset="-122"/>
                <a:cs typeface="Times New Roman" pitchFamily="18" charset="0"/>
              </a:rPr>
              <a:t>并且课程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400" i="0" dirty="0">
                <a:ea typeface="楷体_GB2312" pitchFamily="49" charset="-122"/>
                <a:cs typeface="Times New Roman" pitchFamily="18" charset="0"/>
              </a:rPr>
              <a:t>也是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a </a:t>
            </a:r>
            <a:r>
              <a:rPr lang="zh-CN" altLang="en-US" sz="2400" i="0" dirty="0">
                <a:ea typeface="楷体_GB2312" pitchFamily="49" charset="-122"/>
                <a:cs typeface="Times New Roman" pitchFamily="18" charset="0"/>
              </a:rPr>
              <a:t>的必修课；</a:t>
            </a:r>
            <a:endParaRPr lang="en-US" altLang="zh-CN" sz="2400" i="0" dirty="0">
              <a:ea typeface="楷体_GB2312" pitchFamily="49" charset="-122"/>
              <a:cs typeface="Times New Roman" pitchFamily="18" charset="0"/>
            </a:endParaRPr>
          </a:p>
          <a:p>
            <a:pPr marL="174625" indent="-174625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400" i="0" dirty="0">
                <a:ea typeface="楷体_GB2312" pitchFamily="49" charset="-122"/>
                <a:cs typeface="Times New Roman" pitchFamily="18" charset="0"/>
              </a:rPr>
              <a:t>已经选修了课程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400" i="0" dirty="0">
                <a:ea typeface="楷体_GB2312" pitchFamily="49" charset="-122"/>
                <a:cs typeface="Times New Roman" pitchFamily="18" charset="0"/>
              </a:rPr>
              <a:t>，但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b </a:t>
            </a:r>
            <a:r>
              <a:rPr lang="zh-CN" altLang="en-US" sz="2400" i="0" dirty="0">
                <a:ea typeface="楷体_GB2312" pitchFamily="49" charset="-122"/>
                <a:cs typeface="Times New Roman" pitchFamily="18" charset="0"/>
              </a:rPr>
              <a:t>不是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400" i="0" dirty="0">
                <a:ea typeface="楷体_GB2312" pitchFamily="49" charset="-122"/>
                <a:cs typeface="Times New Roman" pitchFamily="18" charset="0"/>
              </a:rPr>
              <a:t>的必修课，即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b </a:t>
            </a:r>
            <a:r>
              <a:rPr lang="zh-CN" altLang="en-US" sz="2400" i="0" dirty="0">
                <a:ea typeface="楷体_GB2312" pitchFamily="49" charset="-122"/>
                <a:cs typeface="Times New Roman" pitchFamily="18" charset="0"/>
              </a:rPr>
              <a:t>是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400" i="0" dirty="0">
                <a:ea typeface="楷体_GB2312" pitchFamily="49" charset="-122"/>
                <a:cs typeface="Times New Roman" pitchFamily="18" charset="0"/>
              </a:rPr>
              <a:t>的选修课；</a:t>
            </a:r>
            <a:endParaRPr lang="en-US" altLang="zh-CN" sz="2400" i="0" dirty="0">
              <a:ea typeface="楷体_GB2312" pitchFamily="49" charset="-122"/>
              <a:cs typeface="Times New Roman" pitchFamily="18" charset="0"/>
            </a:endParaRPr>
          </a:p>
          <a:p>
            <a:pPr marL="174625" indent="-174625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400" i="0" dirty="0">
                <a:ea typeface="楷体_GB2312" pitchFamily="49" charset="-122"/>
                <a:cs typeface="Times New Roman" pitchFamily="18" charset="0"/>
              </a:rPr>
              <a:t>是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400" i="0" dirty="0">
                <a:ea typeface="楷体_GB2312" pitchFamily="49" charset="-122"/>
                <a:cs typeface="Times New Roman" pitchFamily="18" charset="0"/>
              </a:rPr>
              <a:t>的必修课，但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a </a:t>
            </a:r>
            <a:r>
              <a:rPr lang="zh-CN" altLang="en-US" sz="2400" i="0" dirty="0">
                <a:ea typeface="楷体_GB2312" pitchFamily="49" charset="-122"/>
                <a:cs typeface="Times New Roman" pitchFamily="18" charset="0"/>
              </a:rPr>
              <a:t>没有选修它；</a:t>
            </a:r>
            <a:endParaRPr lang="en-US" altLang="zh-CN" sz="2400" i="0" dirty="0">
              <a:ea typeface="楷体_GB2312" pitchFamily="49" charset="-122"/>
              <a:cs typeface="Times New Roman" pitchFamily="18" charset="0"/>
            </a:endParaRPr>
          </a:p>
          <a:p>
            <a:pPr marL="174625" indent="-174625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2400" i="0" dirty="0">
                <a:ea typeface="楷体_GB2312" pitchFamily="49" charset="-122"/>
                <a:cs typeface="Times New Roman" pitchFamily="18" charset="0"/>
              </a:rPr>
              <a:t>学生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a </a:t>
            </a:r>
            <a:r>
              <a:rPr lang="zh-CN" altLang="en-US" sz="2400" i="0" dirty="0">
                <a:ea typeface="楷体_GB2312" pitchFamily="49" charset="-122"/>
                <a:cs typeface="Times New Roman" pitchFamily="18" charset="0"/>
              </a:rPr>
              <a:t>已经选修了课程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400" i="0" dirty="0">
                <a:ea typeface="楷体_GB2312" pitchFamily="49" charset="-122"/>
                <a:cs typeface="Times New Roman" pitchFamily="18" charset="0"/>
              </a:rPr>
              <a:t>，但课程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b </a:t>
            </a:r>
            <a:r>
              <a:rPr lang="zh-CN" altLang="en-US" sz="2400" i="0" dirty="0">
                <a:ea typeface="楷体_GB2312" pitchFamily="49" charset="-122"/>
                <a:cs typeface="Times New Roman" pitchFamily="18" charset="0"/>
              </a:rPr>
              <a:t>不是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a </a:t>
            </a:r>
            <a:r>
              <a:rPr lang="zh-CN" altLang="en-US" sz="2400" i="0" dirty="0">
                <a:ea typeface="楷体_GB2312" pitchFamily="49" charset="-122"/>
                <a:cs typeface="Times New Roman" pitchFamily="18" charset="0"/>
              </a:rPr>
              <a:t>的必修课， 或者课程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b </a:t>
            </a:r>
            <a:r>
              <a:rPr lang="zh-CN" altLang="en-US" sz="2400" i="0" dirty="0">
                <a:ea typeface="楷体_GB2312" pitchFamily="49" charset="-122"/>
                <a:cs typeface="Times New Roman" pitchFamily="18" charset="0"/>
              </a:rPr>
              <a:t>是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a </a:t>
            </a:r>
            <a:r>
              <a:rPr lang="zh-CN" altLang="en-US" sz="2400" i="0" dirty="0">
                <a:ea typeface="楷体_GB2312" pitchFamily="49" charset="-122"/>
                <a:cs typeface="Times New Roman" pitchFamily="18" charset="0"/>
              </a:rPr>
              <a:t>的必修课， 但是</a:t>
            </a:r>
            <a:r>
              <a:rPr lang="en-US" altLang="zh-CN" sz="2400" i="0" dirty="0">
                <a:ea typeface="楷体_GB2312" pitchFamily="49" charset="-122"/>
                <a:cs typeface="Times New Roman" pitchFamily="18" charset="0"/>
              </a:rPr>
              <a:t>a </a:t>
            </a:r>
            <a:r>
              <a:rPr lang="zh-CN" altLang="en-US" sz="2400" i="0" dirty="0">
                <a:ea typeface="楷体_GB2312" pitchFamily="49" charset="-122"/>
                <a:cs typeface="Times New Roman" pitchFamily="18" charset="0"/>
              </a:rPr>
              <a:t>没有选修它。</a:t>
            </a:r>
            <a:endParaRPr lang="en-US" altLang="zh-CN" sz="2400" i="0" dirty="0"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3B744BE2-AD6E-48C9-9ACF-FEAFF223B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5400" y="-27384"/>
            <a:ext cx="10115400" cy="129540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3500" dirty="0">
                <a:ea typeface="黑体" panose="02010609060101010101" pitchFamily="49" charset="-122"/>
              </a:rPr>
              <a:t>Relations and their Properties</a:t>
            </a:r>
          </a:p>
        </p:txBody>
      </p:sp>
      <p:sp>
        <p:nvSpPr>
          <p:cNvPr id="37892" name="TextBox 6">
            <a:extLst>
              <a:ext uri="{FF2B5EF4-FFF2-40B4-BE49-F238E27FC236}">
                <a16:creationId xmlns:a16="http://schemas.microsoft.com/office/drawing/2014/main" id="{0EB14014-09B5-4F56-AD41-AA376D286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1412776"/>
            <a:ext cx="10710018" cy="263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i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 关系的组合</a:t>
            </a:r>
            <a:endParaRPr lang="en-US" altLang="zh-CN" i="0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b="1" i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定义</a:t>
            </a:r>
            <a:r>
              <a:rPr lang="en-US" altLang="zh-CN" b="1" i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6   </a:t>
            </a:r>
            <a:r>
              <a:rPr lang="zh-CN" altLang="en-US" i="0" dirty="0">
                <a:ea typeface="华文细黑" pitchFamily="2" charset="-122"/>
                <a:cs typeface="Times New Roman" pitchFamily="18" charset="0"/>
              </a:rPr>
              <a:t>设</a:t>
            </a:r>
            <a:r>
              <a:rPr lang="en-US" altLang="zh-CN" b="1" i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R</a:t>
            </a:r>
            <a:r>
              <a:rPr lang="zh-CN" altLang="en-US" b="1" i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是从集合</a:t>
            </a:r>
            <a:r>
              <a:rPr lang="en-US" altLang="zh-CN" b="1" i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A </a:t>
            </a:r>
            <a:r>
              <a:rPr lang="zh-CN" altLang="en-US" b="1" i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到集合</a:t>
            </a:r>
            <a:r>
              <a:rPr lang="en-US" altLang="zh-CN" b="1" i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B </a:t>
            </a:r>
            <a:r>
              <a:rPr lang="zh-CN" altLang="en-US" i="0" dirty="0">
                <a:ea typeface="华文细黑" pitchFamily="2" charset="-122"/>
                <a:cs typeface="Times New Roman" pitchFamily="18" charset="0"/>
              </a:rPr>
              <a:t>的关系，</a:t>
            </a:r>
            <a:r>
              <a:rPr lang="en-US" altLang="zh-CN" b="1" i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S </a:t>
            </a:r>
            <a:r>
              <a:rPr lang="zh-CN" altLang="en-US" b="1" i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是从集合</a:t>
            </a:r>
            <a:r>
              <a:rPr lang="en-US" altLang="zh-CN" b="1" i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B </a:t>
            </a:r>
            <a:r>
              <a:rPr lang="zh-CN" altLang="en-US" b="1" i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到集合</a:t>
            </a:r>
            <a:r>
              <a:rPr lang="en-US" altLang="zh-CN" b="1" i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C</a:t>
            </a:r>
            <a:r>
              <a:rPr lang="en-US" altLang="zh-CN" b="1" i="0" dirty="0">
                <a:solidFill>
                  <a:srgbClr val="000099"/>
                </a:solidFill>
                <a:ea typeface="华文细黑" pitchFamily="2" charset="-122"/>
                <a:cs typeface="Times New Roman" pitchFamily="18" charset="0"/>
              </a:rPr>
              <a:t> </a:t>
            </a:r>
            <a:r>
              <a:rPr lang="zh-CN" altLang="en-US" i="0" dirty="0">
                <a:ea typeface="华文细黑" pitchFamily="2" charset="-122"/>
                <a:cs typeface="Times New Roman" pitchFamily="18" charset="0"/>
              </a:rPr>
              <a:t>的关系。</a:t>
            </a:r>
            <a:r>
              <a:rPr lang="en-US" altLang="zh-CN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R</a:t>
            </a:r>
            <a:r>
              <a:rPr lang="zh-CN" altLang="en-US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和</a:t>
            </a:r>
            <a:r>
              <a:rPr lang="en-US" altLang="zh-CN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S</a:t>
            </a:r>
            <a:r>
              <a:rPr lang="zh-CN" altLang="en-US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的合成</a:t>
            </a:r>
            <a:r>
              <a:rPr lang="zh-CN" altLang="en-US" i="0" dirty="0">
                <a:ea typeface="华文细黑" pitchFamily="2" charset="-122"/>
                <a:cs typeface="Times New Roman" pitchFamily="18" charset="0"/>
              </a:rPr>
              <a:t>是由有序对</a:t>
            </a:r>
            <a:r>
              <a:rPr lang="en-US" altLang="zh-CN" b="1" i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(</a:t>
            </a:r>
            <a:r>
              <a:rPr lang="en-US" altLang="zh-CN" b="1" i="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a,c</a:t>
            </a:r>
            <a:r>
              <a:rPr lang="en-US" altLang="zh-CN" b="1" i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)</a:t>
            </a:r>
            <a:r>
              <a:rPr lang="zh-CN" altLang="en-US" b="1" i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构成</a:t>
            </a:r>
            <a:r>
              <a:rPr lang="zh-CN" altLang="en-US" i="0" dirty="0">
                <a:ea typeface="华文细黑" pitchFamily="2" charset="-122"/>
                <a:cs typeface="Times New Roman" pitchFamily="18" charset="0"/>
              </a:rPr>
              <a:t>的关系，其中</a:t>
            </a:r>
            <a:r>
              <a:rPr lang="en-US" altLang="zh-CN" i="0" dirty="0">
                <a:ea typeface="华文细黑" pitchFamily="2" charset="-122"/>
                <a:cs typeface="Times New Roman" pitchFamily="18" charset="0"/>
              </a:rPr>
              <a:t>a</a:t>
            </a:r>
            <a:r>
              <a:rPr lang="zh-CN" altLang="en-US" i="0" dirty="0">
                <a:ea typeface="华文细黑" pitchFamily="2" charset="-122"/>
                <a:cs typeface="Times New Roman" pitchFamily="18" charset="0"/>
              </a:rPr>
              <a:t>∈</a:t>
            </a:r>
            <a:r>
              <a:rPr lang="en-US" altLang="zh-CN" i="0" dirty="0">
                <a:ea typeface="华文细黑" pitchFamily="2" charset="-122"/>
                <a:cs typeface="Times New Roman" pitchFamily="18" charset="0"/>
              </a:rPr>
              <a:t>A</a:t>
            </a:r>
            <a:r>
              <a:rPr lang="zh-CN" altLang="en-US" i="0" dirty="0">
                <a:ea typeface="华文细黑" pitchFamily="2" charset="-122"/>
                <a:cs typeface="Times New Roman" pitchFamily="18" charset="0"/>
              </a:rPr>
              <a:t>，</a:t>
            </a:r>
            <a:r>
              <a:rPr lang="en-US" altLang="zh-CN" i="0" dirty="0">
                <a:ea typeface="华文细黑" pitchFamily="2" charset="-122"/>
                <a:cs typeface="Times New Roman" pitchFamily="18" charset="0"/>
              </a:rPr>
              <a:t>c</a:t>
            </a:r>
            <a:r>
              <a:rPr lang="zh-CN" altLang="en-US" i="0" dirty="0">
                <a:ea typeface="华文细黑" pitchFamily="2" charset="-122"/>
                <a:cs typeface="Times New Roman" pitchFamily="18" charset="0"/>
              </a:rPr>
              <a:t>∈</a:t>
            </a:r>
            <a:r>
              <a:rPr lang="en-US" altLang="zh-CN" i="0" dirty="0">
                <a:ea typeface="华文细黑" pitchFamily="2" charset="-122"/>
                <a:cs typeface="Times New Roman" pitchFamily="18" charset="0"/>
              </a:rPr>
              <a:t>C</a:t>
            </a:r>
            <a:r>
              <a:rPr lang="zh-CN" altLang="en-US" i="0" dirty="0">
                <a:ea typeface="华文细黑" pitchFamily="2" charset="-122"/>
                <a:cs typeface="Times New Roman" pitchFamily="18" charset="0"/>
              </a:rPr>
              <a:t>，并且对于它们存在一个元素</a:t>
            </a:r>
            <a:r>
              <a:rPr lang="en-US" altLang="zh-CN" i="0" dirty="0">
                <a:ea typeface="华文细黑" pitchFamily="2" charset="-122"/>
                <a:cs typeface="Times New Roman" pitchFamily="18" charset="0"/>
              </a:rPr>
              <a:t>b</a:t>
            </a:r>
            <a:r>
              <a:rPr lang="zh-CN" altLang="en-US" i="0" dirty="0">
                <a:ea typeface="华文细黑" pitchFamily="2" charset="-122"/>
                <a:cs typeface="Times New Roman" pitchFamily="18" charset="0"/>
              </a:rPr>
              <a:t>∈</a:t>
            </a:r>
            <a:r>
              <a:rPr lang="en-US" altLang="zh-CN" i="0" dirty="0">
                <a:ea typeface="华文细黑" pitchFamily="2" charset="-122"/>
                <a:cs typeface="Times New Roman" pitchFamily="18" charset="0"/>
              </a:rPr>
              <a:t>B </a:t>
            </a:r>
            <a:r>
              <a:rPr lang="zh-CN" altLang="en-US" i="0" dirty="0">
                <a:ea typeface="华文细黑" pitchFamily="2" charset="-122"/>
                <a:cs typeface="Times New Roman" pitchFamily="18" charset="0"/>
              </a:rPr>
              <a:t>使得</a:t>
            </a:r>
            <a:r>
              <a:rPr lang="en-US" altLang="zh-CN" b="1" i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(</a:t>
            </a:r>
            <a:r>
              <a:rPr lang="en-US" altLang="zh-CN" b="1" i="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a,b</a:t>
            </a:r>
            <a:r>
              <a:rPr lang="en-US" altLang="zh-CN" b="1" i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)</a:t>
            </a:r>
            <a:r>
              <a:rPr lang="zh-CN" altLang="en-US" b="1" i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∈</a:t>
            </a:r>
            <a:r>
              <a:rPr lang="en-US" altLang="zh-CN" b="1" i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R</a:t>
            </a:r>
            <a:r>
              <a:rPr lang="zh-CN" altLang="en-US" b="1" i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，</a:t>
            </a:r>
            <a:r>
              <a:rPr lang="en-US" altLang="zh-CN" b="1" i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(</a:t>
            </a:r>
            <a:r>
              <a:rPr lang="en-US" altLang="zh-CN" b="1" i="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b,c</a:t>
            </a:r>
            <a:r>
              <a:rPr lang="en-US" altLang="zh-CN" b="1" i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)</a:t>
            </a:r>
            <a:r>
              <a:rPr lang="zh-CN" altLang="en-US" b="1" i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∈</a:t>
            </a:r>
            <a:r>
              <a:rPr lang="en-US" altLang="zh-CN" b="1" i="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S</a:t>
            </a:r>
            <a:r>
              <a:rPr lang="zh-CN" altLang="en-US" i="0" dirty="0">
                <a:ea typeface="华文细黑" pitchFamily="2" charset="-122"/>
                <a:cs typeface="Times New Roman" pitchFamily="18" charset="0"/>
              </a:rPr>
              <a:t>，用</a:t>
            </a:r>
            <a:r>
              <a:rPr lang="en-US" altLang="zh-CN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 R◦S </a:t>
            </a:r>
            <a:r>
              <a:rPr lang="zh-CN" altLang="en-US" i="0" dirty="0">
                <a:ea typeface="华文细黑" pitchFamily="2" charset="-122"/>
                <a:cs typeface="Times New Roman" pitchFamily="18" charset="0"/>
              </a:rPr>
              <a:t>表示</a:t>
            </a:r>
            <a:r>
              <a:rPr lang="en-US" altLang="zh-CN" i="0" dirty="0">
                <a:ea typeface="华文细黑" pitchFamily="2" charset="-122"/>
                <a:cs typeface="Times New Roman" pitchFamily="18" charset="0"/>
              </a:rPr>
              <a:t>R</a:t>
            </a:r>
            <a:r>
              <a:rPr lang="zh-CN" altLang="en-US" i="0" dirty="0">
                <a:ea typeface="华文细黑" pitchFamily="2" charset="-122"/>
                <a:cs typeface="Times New Roman" pitchFamily="18" charset="0"/>
              </a:rPr>
              <a:t>与</a:t>
            </a:r>
            <a:r>
              <a:rPr lang="en-US" altLang="zh-CN" i="0" dirty="0">
                <a:ea typeface="华文细黑" pitchFamily="2" charset="-122"/>
                <a:cs typeface="Times New Roman" pitchFamily="18" charset="0"/>
              </a:rPr>
              <a:t>S </a:t>
            </a:r>
            <a:r>
              <a:rPr lang="zh-CN" altLang="en-US" i="0" dirty="0">
                <a:ea typeface="华文细黑" pitchFamily="2" charset="-122"/>
                <a:cs typeface="Times New Roman" pitchFamily="18" charset="0"/>
              </a:rPr>
              <a:t>的合成。</a:t>
            </a:r>
            <a:endParaRPr lang="en-US" altLang="zh-CN" i="0" dirty="0">
              <a:ea typeface="华文细黑" pitchFamily="2" charset="-122"/>
              <a:cs typeface="Times New Roman" pitchFamily="18" charset="0"/>
            </a:endParaRPr>
          </a:p>
        </p:txBody>
      </p:sp>
      <p:sp>
        <p:nvSpPr>
          <p:cNvPr id="57348" name="TextBox 3">
            <a:extLst>
              <a:ext uri="{FF2B5EF4-FFF2-40B4-BE49-F238E27FC236}">
                <a16:creationId xmlns:a16="http://schemas.microsoft.com/office/drawing/2014/main" id="{44DDCB58-3626-47E6-A68B-2A2DD7927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34" y="4208777"/>
            <a:ext cx="6557403" cy="1821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23  </a:t>
            </a: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是从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{1,2,3}</a:t>
            </a: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{1,2,3,4}</a:t>
            </a: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的关系，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R={(1,1),(1,4),(2,3), (3,1),(3,4)}, S</a:t>
            </a: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是从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{1,2,3,4}</a:t>
            </a: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{0,1,2}</a:t>
            </a: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的关系，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S={(1,0),(2,0), (3,1), (3,2),(4,1)}</a:t>
            </a: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的合成是什么？</a:t>
            </a:r>
          </a:p>
        </p:txBody>
      </p:sp>
      <p:sp>
        <p:nvSpPr>
          <p:cNvPr id="57349" name="TextBox 4">
            <a:extLst>
              <a:ext uri="{FF2B5EF4-FFF2-40B4-BE49-F238E27FC236}">
                <a16:creationId xmlns:a16="http://schemas.microsoft.com/office/drawing/2014/main" id="{67291820-6983-4EEF-B8F7-8D2FDD10E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35" y="5951852"/>
            <a:ext cx="6639800" cy="501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解：</a:t>
            </a:r>
            <a:r>
              <a:rPr lang="en-US" altLang="zh-CN" sz="2600" i="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R◦S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={(1,0), (1,1),(2,1),(2,2),(3,0),(3,1)}</a:t>
            </a:r>
            <a:endParaRPr lang="zh-CN" altLang="en-US" sz="2600" i="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56">
            <a:extLst>
              <a:ext uri="{FF2B5EF4-FFF2-40B4-BE49-F238E27FC236}">
                <a16:creationId xmlns:a16="http://schemas.microsoft.com/office/drawing/2014/main" id="{075A947B-745B-4470-BD77-A7448F2FC4C7}"/>
              </a:ext>
            </a:extLst>
          </p:cNvPr>
          <p:cNvGrpSpPr>
            <a:grpSpLocks/>
          </p:cNvGrpSpPr>
          <p:nvPr/>
        </p:nvGrpSpPr>
        <p:grpSpPr bwMode="auto">
          <a:xfrm>
            <a:off x="8040216" y="4281159"/>
            <a:ext cx="2964930" cy="1596113"/>
            <a:chOff x="6521668" y="4511566"/>
            <a:chExt cx="2180898" cy="117442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B4C52C4-FB29-4F13-A1A9-02ED40F97BEE}"/>
                </a:ext>
              </a:extLst>
            </p:cNvPr>
            <p:cNvSpPr/>
            <p:nvPr/>
          </p:nvSpPr>
          <p:spPr>
            <a:xfrm>
              <a:off x="6721663" y="4800541"/>
              <a:ext cx="76189" cy="76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i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EAA370B-CACA-4425-8DA9-85ADF298CC80}"/>
                </a:ext>
              </a:extLst>
            </p:cNvPr>
            <p:cNvSpPr/>
            <p:nvPr/>
          </p:nvSpPr>
          <p:spPr>
            <a:xfrm>
              <a:off x="6721663" y="5105393"/>
              <a:ext cx="76189" cy="76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i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FF6C1E2-796A-4780-ADA6-12F87F4A0713}"/>
                </a:ext>
              </a:extLst>
            </p:cNvPr>
            <p:cNvSpPr/>
            <p:nvPr/>
          </p:nvSpPr>
          <p:spPr>
            <a:xfrm>
              <a:off x="6721663" y="5410246"/>
              <a:ext cx="76189" cy="76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i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608D1D3-AC12-4F26-99EC-900E73472CF8}"/>
                </a:ext>
              </a:extLst>
            </p:cNvPr>
            <p:cNvSpPr/>
            <p:nvPr/>
          </p:nvSpPr>
          <p:spPr>
            <a:xfrm>
              <a:off x="7620053" y="4648115"/>
              <a:ext cx="76189" cy="76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i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5FAC09B-7881-4A58-B01F-CFC8AE97514D}"/>
                </a:ext>
              </a:extLst>
            </p:cNvPr>
            <p:cNvSpPr/>
            <p:nvPr/>
          </p:nvSpPr>
          <p:spPr>
            <a:xfrm>
              <a:off x="7620053" y="4952967"/>
              <a:ext cx="76189" cy="76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i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41E0F65-775B-4BF0-B400-1AB8D845D51B}"/>
                </a:ext>
              </a:extLst>
            </p:cNvPr>
            <p:cNvSpPr/>
            <p:nvPr/>
          </p:nvSpPr>
          <p:spPr>
            <a:xfrm>
              <a:off x="7620053" y="5257820"/>
              <a:ext cx="76189" cy="76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i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FC26960-7C09-4A2F-AF06-C7805B42BEA1}"/>
                </a:ext>
              </a:extLst>
            </p:cNvPr>
            <p:cNvSpPr/>
            <p:nvPr/>
          </p:nvSpPr>
          <p:spPr>
            <a:xfrm>
              <a:off x="8534316" y="4800541"/>
              <a:ext cx="76189" cy="76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i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FC8ADBB-5EC1-4C45-B0F1-3501B7968F10}"/>
                </a:ext>
              </a:extLst>
            </p:cNvPr>
            <p:cNvSpPr/>
            <p:nvPr/>
          </p:nvSpPr>
          <p:spPr>
            <a:xfrm>
              <a:off x="8534316" y="5105393"/>
              <a:ext cx="76189" cy="76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i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5135A90-85A7-4C7C-B2DF-C71924A0C14D}"/>
                </a:ext>
              </a:extLst>
            </p:cNvPr>
            <p:cNvSpPr/>
            <p:nvPr/>
          </p:nvSpPr>
          <p:spPr>
            <a:xfrm>
              <a:off x="8534316" y="5410246"/>
              <a:ext cx="76189" cy="76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i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94762970-1937-4A49-9E8B-51D7A385FC79}"/>
                </a:ext>
              </a:extLst>
            </p:cNvPr>
            <p:cNvSpPr/>
            <p:nvPr/>
          </p:nvSpPr>
          <p:spPr>
            <a:xfrm>
              <a:off x="7620053" y="5562672"/>
              <a:ext cx="76189" cy="76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i="0"/>
            </a:p>
          </p:txBody>
        </p:sp>
        <p:sp>
          <p:nvSpPr>
            <p:cNvPr id="90129" name="TextBox 15">
              <a:extLst>
                <a:ext uri="{FF2B5EF4-FFF2-40B4-BE49-F238E27FC236}">
                  <a16:creationId xmlns:a16="http://schemas.microsoft.com/office/drawing/2014/main" id="{DC540729-EE99-47C0-ABC6-EAFD5912F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4298" y="4690238"/>
              <a:ext cx="76200" cy="249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i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i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130" name="TextBox 16">
              <a:extLst>
                <a:ext uri="{FF2B5EF4-FFF2-40B4-BE49-F238E27FC236}">
                  <a16:creationId xmlns:a16="http://schemas.microsoft.com/office/drawing/2014/main" id="{E06EA6D4-8418-41A8-93C5-A17076C31D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1668" y="4979680"/>
              <a:ext cx="76200" cy="249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i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600" i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131" name="TextBox 17">
              <a:extLst>
                <a:ext uri="{FF2B5EF4-FFF2-40B4-BE49-F238E27FC236}">
                  <a16:creationId xmlns:a16="http://schemas.microsoft.com/office/drawing/2014/main" id="{99F2C142-6F8F-447A-BCB6-5773F319B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7434" y="5284480"/>
              <a:ext cx="76200" cy="249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i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600" i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132" name="TextBox 18">
              <a:extLst>
                <a:ext uri="{FF2B5EF4-FFF2-40B4-BE49-F238E27FC236}">
                  <a16:creationId xmlns:a16="http://schemas.microsoft.com/office/drawing/2014/main" id="{EA27BB83-F7FC-478A-B27B-1529035BD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3230" y="4690238"/>
              <a:ext cx="76200" cy="249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i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600" i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133" name="TextBox 19">
              <a:extLst>
                <a:ext uri="{FF2B5EF4-FFF2-40B4-BE49-F238E27FC236}">
                  <a16:creationId xmlns:a16="http://schemas.microsoft.com/office/drawing/2014/main" id="{75507B68-8745-4B39-9A8A-50358B1DE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0600" y="4979680"/>
              <a:ext cx="76200" cy="249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i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i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134" name="TextBox 20">
              <a:extLst>
                <a:ext uri="{FF2B5EF4-FFF2-40B4-BE49-F238E27FC236}">
                  <a16:creationId xmlns:a16="http://schemas.microsoft.com/office/drawing/2014/main" id="{2735B97C-D157-4509-BAD9-68314EEB9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6366" y="5284480"/>
              <a:ext cx="76200" cy="249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i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600" i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135" name="TextBox 21">
              <a:extLst>
                <a:ext uri="{FF2B5EF4-FFF2-40B4-BE49-F238E27FC236}">
                  <a16:creationId xmlns:a16="http://schemas.microsoft.com/office/drawing/2014/main" id="{463818DD-9E09-4BF7-A89E-C0A84F71A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3064" y="4511566"/>
              <a:ext cx="76200" cy="249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i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i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136" name="TextBox 22">
              <a:extLst>
                <a:ext uri="{FF2B5EF4-FFF2-40B4-BE49-F238E27FC236}">
                  <a16:creationId xmlns:a16="http://schemas.microsoft.com/office/drawing/2014/main" id="{18426DFF-7614-4EC0-9876-7053570DF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0434" y="4801008"/>
              <a:ext cx="76200" cy="249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i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600" i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137" name="TextBox 23">
              <a:extLst>
                <a:ext uri="{FF2B5EF4-FFF2-40B4-BE49-F238E27FC236}">
                  <a16:creationId xmlns:a16="http://schemas.microsoft.com/office/drawing/2014/main" id="{D3319A8A-941F-4AEE-8269-A14AA0790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6200" y="5105808"/>
              <a:ext cx="76200" cy="249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i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600" i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138" name="TextBox 24">
              <a:extLst>
                <a:ext uri="{FF2B5EF4-FFF2-40B4-BE49-F238E27FC236}">
                  <a16:creationId xmlns:a16="http://schemas.microsoft.com/office/drawing/2014/main" id="{5101062A-BEA1-46CD-AB7F-311AF5CCC9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6200" y="5436880"/>
              <a:ext cx="76200" cy="249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i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600" i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B05B081D-AD2D-401D-AEB8-896B144041BA}"/>
                </a:ext>
              </a:extLst>
            </p:cNvPr>
            <p:cNvCxnSpPr>
              <a:stCxn id="6" idx="7"/>
              <a:endCxn id="9" idx="2"/>
            </p:cNvCxnSpPr>
            <p:nvPr/>
          </p:nvCxnSpPr>
          <p:spPr>
            <a:xfrm rot="5400000" flipH="1" flipV="1">
              <a:off x="7140680" y="4332282"/>
              <a:ext cx="125435" cy="8333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BDFA74B-6D8B-4DC3-8187-AA396D3FB9E0}"/>
                </a:ext>
              </a:extLst>
            </p:cNvPr>
            <p:cNvCxnSpPr>
              <a:stCxn id="6" idx="5"/>
              <a:endCxn id="15" idx="1"/>
            </p:cNvCxnSpPr>
            <p:nvPr/>
          </p:nvCxnSpPr>
          <p:spPr>
            <a:xfrm rot="16200000" flipH="1">
              <a:off x="6854879" y="4797502"/>
              <a:ext cx="708147" cy="8444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2985B16-DEDC-464D-AE6D-5DFB69D8ACA6}"/>
                </a:ext>
              </a:extLst>
            </p:cNvPr>
            <p:cNvCxnSpPr>
              <a:stCxn id="7" idx="5"/>
              <a:endCxn id="11" idx="2"/>
            </p:cNvCxnSpPr>
            <p:nvPr/>
          </p:nvCxnSpPr>
          <p:spPr>
            <a:xfrm rot="16200000" flipH="1">
              <a:off x="7140681" y="4816553"/>
              <a:ext cx="125434" cy="8333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BCD5E4DE-DEBF-4AC8-8252-71010E69A080}"/>
                </a:ext>
              </a:extLst>
            </p:cNvPr>
            <p:cNvCxnSpPr>
              <a:stCxn id="8" idx="7"/>
              <a:endCxn id="9" idx="2"/>
            </p:cNvCxnSpPr>
            <p:nvPr/>
          </p:nvCxnSpPr>
          <p:spPr>
            <a:xfrm rot="5400000" flipH="1" flipV="1">
              <a:off x="6835827" y="4637135"/>
              <a:ext cx="735140" cy="8333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6F206FF1-AD4C-4456-8283-44196D8FFB82}"/>
                </a:ext>
              </a:extLst>
            </p:cNvPr>
            <p:cNvCxnSpPr>
              <a:stCxn id="8" idx="5"/>
              <a:endCxn id="15" idx="2"/>
            </p:cNvCxnSpPr>
            <p:nvPr/>
          </p:nvCxnSpPr>
          <p:spPr>
            <a:xfrm rot="16200000" flipH="1">
              <a:off x="7140681" y="5121406"/>
              <a:ext cx="125434" cy="8333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E6672286-F518-4020-B86A-8169D4FE52FE}"/>
                </a:ext>
              </a:extLst>
            </p:cNvPr>
            <p:cNvCxnSpPr>
              <a:stCxn id="90135" idx="1"/>
              <a:endCxn id="12" idx="2"/>
            </p:cNvCxnSpPr>
            <p:nvPr/>
          </p:nvCxnSpPr>
          <p:spPr>
            <a:xfrm>
              <a:off x="7683064" y="4636120"/>
              <a:ext cx="851252" cy="20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E71207C1-232F-415B-A79F-E8F113210811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7642177" y="4865593"/>
              <a:ext cx="903296" cy="124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78D4BF2F-526A-49F3-8D50-0CB57FF49CB2}"/>
                </a:ext>
              </a:extLst>
            </p:cNvPr>
            <p:cNvCxnSpPr>
              <a:stCxn id="11" idx="0"/>
              <a:endCxn id="13" idx="2"/>
            </p:cNvCxnSpPr>
            <p:nvPr/>
          </p:nvCxnSpPr>
          <p:spPr>
            <a:xfrm rot="5400000" flipH="1" flipV="1">
              <a:off x="8039072" y="4762576"/>
              <a:ext cx="114320" cy="87616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82362E9E-ED19-4A5C-8995-ACE29D472AAC}"/>
                </a:ext>
              </a:extLst>
            </p:cNvPr>
            <p:cNvCxnSpPr>
              <a:stCxn id="11" idx="5"/>
              <a:endCxn id="14" idx="2"/>
            </p:cNvCxnSpPr>
            <p:nvPr/>
          </p:nvCxnSpPr>
          <p:spPr>
            <a:xfrm rot="16200000" flipH="1">
              <a:off x="8047007" y="4961043"/>
              <a:ext cx="125434" cy="8491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2EEB53E1-A011-4A21-9B2E-C6A2DB45C3FE}"/>
                </a:ext>
              </a:extLst>
            </p:cNvPr>
            <p:cNvCxnSpPr>
              <a:stCxn id="15" idx="7"/>
              <a:endCxn id="13" idx="2"/>
            </p:cNvCxnSpPr>
            <p:nvPr/>
          </p:nvCxnSpPr>
          <p:spPr>
            <a:xfrm rot="5400000" flipH="1" flipV="1">
              <a:off x="7894580" y="4934052"/>
              <a:ext cx="430287" cy="8491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/>
      <p:bldP spid="5734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389730C-AE7E-41F3-82C4-51F90827D7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5400" y="-27384"/>
            <a:ext cx="10801200" cy="129540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3500" dirty="0">
                <a:ea typeface="黑体" panose="02010609060101010101" pitchFamily="49" charset="-122"/>
              </a:rPr>
              <a:t>Relations and their Properties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42745C7-ED72-447F-A0C2-613B151DB05C}"/>
              </a:ext>
            </a:extLst>
          </p:cNvPr>
          <p:cNvSpPr/>
          <p:nvPr/>
        </p:nvSpPr>
        <p:spPr>
          <a:xfrm>
            <a:off x="2133600" y="1676400"/>
            <a:ext cx="2133600" cy="838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3600" i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R◦S </a:t>
            </a:r>
            <a:r>
              <a:rPr lang="en-US" altLang="zh-CN" sz="3600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=?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D2AE60F-57B3-4919-A0C8-57C72BBED1A2}"/>
              </a:ext>
            </a:extLst>
          </p:cNvPr>
          <p:cNvSpPr/>
          <p:nvPr/>
        </p:nvSpPr>
        <p:spPr>
          <a:xfrm>
            <a:off x="4572000" y="1676400"/>
            <a:ext cx="3657600" cy="838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3600" i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R◦S </a:t>
            </a:r>
            <a:r>
              <a:rPr lang="en-US" altLang="zh-CN" sz="3600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5400" i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i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i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R</a:t>
            </a:r>
            <a:r>
              <a:rPr lang="en-US" altLang="zh-CN" sz="4400" i="0" dirty="0">
                <a:solidFill>
                  <a:schemeClr val="tx1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☉</a:t>
            </a:r>
            <a:r>
              <a:rPr lang="en-US" altLang="zh-CN" sz="3600" i="0" dirty="0">
                <a:solidFill>
                  <a:schemeClr val="tx1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M</a:t>
            </a:r>
            <a:r>
              <a:rPr lang="en-US" altLang="zh-CN" sz="200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 </a:t>
            </a:r>
            <a:endParaRPr lang="en-US" altLang="zh-CN" sz="3600" i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">
            <a:extLst>
              <a:ext uri="{FF2B5EF4-FFF2-40B4-BE49-F238E27FC236}">
                <a16:creationId xmlns:a16="http://schemas.microsoft.com/office/drawing/2014/main" id="{4E3EE5B4-5C52-43B5-92AB-B9931CAEB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24" y="2895601"/>
            <a:ext cx="10673952" cy="1221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是从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{1,2,3}</a:t>
            </a: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{1,2,3,4}</a:t>
            </a: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的关系，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R={(1,1),(1,4),(2,3),(3,1), (3,4)}, S</a:t>
            </a: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是从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{1,2,3,4}</a:t>
            </a: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{0,1,2}</a:t>
            </a: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的关系，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S={(1,0),(2,0), (3,1), (3,2),(4,1)}</a:t>
            </a:r>
            <a:endParaRPr lang="zh-CN" altLang="en-US" sz="2600" i="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0836" name="Object 3">
            <a:extLst>
              <a:ext uri="{FF2B5EF4-FFF2-40B4-BE49-F238E27FC236}">
                <a16:creationId xmlns:a16="http://schemas.microsoft.com/office/drawing/2014/main" id="{6FA55FB6-CD42-47A0-8649-6BA8553A8D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453343"/>
              </p:ext>
            </p:extLst>
          </p:nvPr>
        </p:nvGraphicFramePr>
        <p:xfrm>
          <a:off x="1775520" y="4221088"/>
          <a:ext cx="5943600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公式" r:id="rId4" imgW="3035300" imgH="914400" progId="Equation.3">
                  <p:embed/>
                </p:oleObj>
              </mc:Choice>
              <mc:Fallback>
                <p:oleObj name="公式" r:id="rId4" imgW="3035300" imgH="914400" progId="Equation.3">
                  <p:embed/>
                  <p:pic>
                    <p:nvPicPr>
                      <p:cNvPr id="120836" name="Object 3">
                        <a:extLst>
                          <a:ext uri="{FF2B5EF4-FFF2-40B4-BE49-F238E27FC236}">
                            <a16:creationId xmlns:a16="http://schemas.microsoft.com/office/drawing/2014/main" id="{6FA55FB6-CD42-47A0-8649-6BA8553A8D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0" y="4221088"/>
                        <a:ext cx="5943600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7" name="Object 5">
            <a:extLst>
              <a:ext uri="{FF2B5EF4-FFF2-40B4-BE49-F238E27FC236}">
                <a16:creationId xmlns:a16="http://schemas.microsoft.com/office/drawing/2014/main" id="{A2D7A6D3-25B8-4689-BEC0-77380BBEFE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467031"/>
              </p:ext>
            </p:extLst>
          </p:nvPr>
        </p:nvGraphicFramePr>
        <p:xfrm>
          <a:off x="7719121" y="4433814"/>
          <a:ext cx="1293813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公式" r:id="rId6" imgW="660113" imgH="710891" progId="Equation.3">
                  <p:embed/>
                </p:oleObj>
              </mc:Choice>
              <mc:Fallback>
                <p:oleObj name="公式" r:id="rId6" imgW="660113" imgH="710891" progId="Equation.3">
                  <p:embed/>
                  <p:pic>
                    <p:nvPicPr>
                      <p:cNvPr id="120837" name="Object 5">
                        <a:extLst>
                          <a:ext uri="{FF2B5EF4-FFF2-40B4-BE49-F238E27FC236}">
                            <a16:creationId xmlns:a16="http://schemas.microsoft.com/office/drawing/2014/main" id="{A2D7A6D3-25B8-4689-BEC0-77380BBEFE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9121" y="4433814"/>
                        <a:ext cx="1293813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0CD672E2-3169-4645-8F29-E54EE8270D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5400" y="-27384"/>
            <a:ext cx="10115400" cy="129540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3500" dirty="0">
                <a:ea typeface="黑体" panose="02010609060101010101" pitchFamily="49" charset="-122"/>
              </a:rPr>
              <a:t>Relations and their Properties</a:t>
            </a:r>
          </a:p>
        </p:txBody>
      </p:sp>
      <p:sp>
        <p:nvSpPr>
          <p:cNvPr id="37892" name="TextBox 6">
            <a:extLst>
              <a:ext uri="{FF2B5EF4-FFF2-40B4-BE49-F238E27FC236}">
                <a16:creationId xmlns:a16="http://schemas.microsoft.com/office/drawing/2014/main" id="{650DBBAA-726F-4F30-AF82-4903E3902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20" y="1403871"/>
            <a:ext cx="822960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i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 关系的组合</a:t>
            </a:r>
            <a:endParaRPr lang="en-US" altLang="zh-CN" i="0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60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   自身的合成 </a:t>
            </a:r>
            <a:r>
              <a:rPr lang="en-US" altLang="zh-CN" sz="260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R◦R</a:t>
            </a:r>
            <a:endParaRPr lang="en-US" altLang="zh-CN" sz="2600" i="0" dirty="0">
              <a:ea typeface="华文细黑" pitchFamily="2" charset="-122"/>
              <a:cs typeface="Times New Roman" pitchFamily="18" charset="0"/>
            </a:endParaRPr>
          </a:p>
        </p:txBody>
      </p:sp>
      <p:sp>
        <p:nvSpPr>
          <p:cNvPr id="58372" name="TextBox 3">
            <a:extLst>
              <a:ext uri="{FF2B5EF4-FFF2-40B4-BE49-F238E27FC236}">
                <a16:creationId xmlns:a16="http://schemas.microsoft.com/office/drawing/2014/main" id="{DF4F4E3B-AD19-47A1-B64B-BD18EC237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40" y="2708920"/>
            <a:ext cx="10297144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例 双亲关系</a:t>
            </a:r>
            <a:r>
              <a:rPr lang="en-US" altLang="zh-CN" sz="2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自身的合成</a:t>
            </a:r>
          </a:p>
        </p:txBody>
      </p:sp>
      <p:sp>
        <p:nvSpPr>
          <p:cNvPr id="58373" name="TextBox 4">
            <a:extLst>
              <a:ext uri="{FF2B5EF4-FFF2-40B4-BE49-F238E27FC236}">
                <a16:creationId xmlns:a16="http://schemas.microsoft.com/office/drawing/2014/main" id="{E4793ACF-1110-4BA2-84F7-34159C230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40" y="3318520"/>
            <a:ext cx="10297144" cy="181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6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解：如果</a:t>
            </a:r>
            <a:r>
              <a:rPr lang="en-US" altLang="zh-CN" sz="26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6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是所有人集合上的双亲关系，即如</a:t>
            </a:r>
            <a:r>
              <a:rPr lang="en-US" altLang="zh-CN" sz="26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(a,b)</a:t>
            </a:r>
            <a:r>
              <a:rPr lang="zh-CN" altLang="en-US" sz="26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sz="26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6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sz="26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6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6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6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的父母，</a:t>
            </a:r>
            <a:r>
              <a:rPr lang="en-US" altLang="zh-CN" sz="26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R◦R=</a:t>
            </a:r>
            <a:r>
              <a:rPr lang="zh-CN" altLang="en-US" sz="26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？</a:t>
            </a:r>
            <a:endParaRPr lang="en-US" altLang="zh-CN" sz="2600" i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6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</a:t>
            </a:r>
            <a:r>
              <a:rPr lang="en-US" altLang="zh-CN" sz="26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(a,c)</a:t>
            </a:r>
            <a:r>
              <a:rPr lang="zh-CN" altLang="en-US" sz="26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sz="26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R◦R</a:t>
            </a:r>
            <a:r>
              <a:rPr lang="zh-CN" altLang="en-US" sz="26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，则表明存在一人</a:t>
            </a:r>
            <a:r>
              <a:rPr lang="en-US" altLang="zh-CN" sz="26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6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6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6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6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的父母，</a:t>
            </a:r>
            <a:r>
              <a:rPr lang="en-US" altLang="zh-CN" sz="26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6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6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 </a:t>
            </a:r>
            <a:r>
              <a:rPr lang="zh-CN" altLang="en-US" sz="26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的父母，因此</a:t>
            </a:r>
            <a:r>
              <a:rPr lang="en-US" altLang="zh-CN" sz="26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6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6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6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的祖父母，即</a:t>
            </a:r>
            <a:r>
              <a:rPr lang="en-US" altLang="zh-CN" sz="26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R◦R</a:t>
            </a:r>
            <a:r>
              <a:rPr lang="zh-CN" altLang="en-US" sz="2600" i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表示祖父母关系。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AFB9B77E-584D-4703-9621-37AC25E99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5400" y="-27384"/>
            <a:ext cx="10115400" cy="129540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3500" dirty="0">
                <a:ea typeface="黑体" panose="02010609060101010101" pitchFamily="49" charset="-122"/>
              </a:rPr>
              <a:t>Relations and their Properties</a:t>
            </a:r>
          </a:p>
        </p:txBody>
      </p:sp>
      <p:sp>
        <p:nvSpPr>
          <p:cNvPr id="37892" name="TextBox 6">
            <a:extLst>
              <a:ext uri="{FF2B5EF4-FFF2-40B4-BE49-F238E27FC236}">
                <a16:creationId xmlns:a16="http://schemas.microsoft.com/office/drawing/2014/main" id="{0A78966E-5C26-46A4-828E-BE4EB22C3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1340768"/>
            <a:ext cx="10684618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i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 关系的组合</a:t>
            </a:r>
            <a:endParaRPr lang="en-US" altLang="zh-CN" i="0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600" i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定义</a:t>
            </a:r>
            <a:r>
              <a:rPr lang="en-US" altLang="zh-CN" sz="2600" i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7  </a:t>
            </a:r>
            <a:r>
              <a:rPr lang="zh-CN" altLang="en-US" sz="2600" i="0" dirty="0">
                <a:ea typeface="华文细黑" pitchFamily="2" charset="-122"/>
                <a:cs typeface="Times New Roman" pitchFamily="18" charset="0"/>
              </a:rPr>
              <a:t>设</a:t>
            </a:r>
            <a:r>
              <a:rPr lang="en-US" altLang="zh-CN" sz="2600" i="0" u="sng" dirty="0">
                <a:ea typeface="华文细黑" pitchFamily="2" charset="-122"/>
                <a:cs typeface="Times New Roman" pitchFamily="18" charset="0"/>
              </a:rPr>
              <a:t>R</a:t>
            </a:r>
            <a:r>
              <a:rPr lang="zh-CN" altLang="en-US" sz="2600" i="0" u="sng" dirty="0">
                <a:ea typeface="华文细黑" pitchFamily="2" charset="-122"/>
                <a:cs typeface="Times New Roman" pitchFamily="18" charset="0"/>
              </a:rPr>
              <a:t>是集合</a:t>
            </a:r>
            <a:r>
              <a:rPr lang="en-US" altLang="zh-CN" sz="2600" i="0" u="sng" dirty="0">
                <a:ea typeface="华文细黑" pitchFamily="2" charset="-122"/>
                <a:cs typeface="Times New Roman" pitchFamily="18" charset="0"/>
              </a:rPr>
              <a:t>A</a:t>
            </a:r>
            <a:r>
              <a:rPr lang="zh-CN" altLang="en-US" sz="2600" i="0" u="sng" dirty="0">
                <a:ea typeface="华文细黑" pitchFamily="2" charset="-122"/>
                <a:cs typeface="Times New Roman" pitchFamily="18" charset="0"/>
              </a:rPr>
              <a:t>上的关系</a:t>
            </a:r>
            <a:r>
              <a:rPr lang="zh-CN" altLang="en-US" sz="2600" i="0" dirty="0">
                <a:ea typeface="华文细黑" pitchFamily="2" charset="-122"/>
                <a:cs typeface="Times New Roman" pitchFamily="18" charset="0"/>
              </a:rPr>
              <a:t>。</a:t>
            </a:r>
            <a:r>
              <a:rPr lang="zh-CN" altLang="en-US" sz="260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幂</a:t>
            </a:r>
            <a:r>
              <a:rPr lang="en-US" altLang="zh-CN" sz="2600" i="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R</a:t>
            </a:r>
            <a:r>
              <a:rPr lang="en-US" altLang="zh-CN" sz="2600" i="0" baseline="30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n</a:t>
            </a:r>
            <a:r>
              <a:rPr lang="zh-CN" altLang="en-US" sz="2600" i="0" dirty="0">
                <a:ea typeface="华文细黑" pitchFamily="2" charset="-122"/>
                <a:cs typeface="Times New Roman" pitchFamily="18" charset="0"/>
              </a:rPr>
              <a:t>，</a:t>
            </a:r>
            <a:r>
              <a:rPr lang="en-US" altLang="zh-CN" sz="2600" i="0" dirty="0">
                <a:ea typeface="华文细黑" pitchFamily="2" charset="-122"/>
                <a:cs typeface="Times New Roman" pitchFamily="18" charset="0"/>
              </a:rPr>
              <a:t>n=1,2,3,…</a:t>
            </a:r>
            <a:r>
              <a:rPr lang="zh-CN" altLang="en-US" sz="2600" i="0" dirty="0">
                <a:ea typeface="华文细黑" pitchFamily="2" charset="-122"/>
                <a:cs typeface="Times New Roman" pitchFamily="18" charset="0"/>
              </a:rPr>
              <a:t>，递归定义</a:t>
            </a:r>
            <a:r>
              <a:rPr lang="zh-CN" altLang="en-US" sz="260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为  </a:t>
            </a:r>
            <a:r>
              <a:rPr lang="en-US" altLang="zh-CN" sz="260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R</a:t>
            </a:r>
            <a:r>
              <a:rPr lang="en-US" altLang="zh-CN" sz="2600" i="0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1</a:t>
            </a:r>
            <a:r>
              <a:rPr lang="en-US" altLang="zh-CN" sz="260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=R </a:t>
            </a:r>
            <a:r>
              <a:rPr lang="zh-CN" altLang="en-US" sz="2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和</a:t>
            </a:r>
            <a:r>
              <a:rPr lang="zh-CN" altLang="en-US" sz="260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 </a:t>
            </a:r>
            <a:r>
              <a:rPr lang="en-US" altLang="zh-CN" sz="260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R</a:t>
            </a:r>
            <a:r>
              <a:rPr lang="en-US" altLang="zh-CN" sz="2600" i="0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n+1</a:t>
            </a:r>
            <a:r>
              <a:rPr lang="en-US" altLang="zh-CN" sz="260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=</a:t>
            </a:r>
            <a:r>
              <a:rPr lang="en-US" altLang="zh-CN" sz="2600" i="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R◦R</a:t>
            </a:r>
            <a:r>
              <a:rPr lang="en-US" altLang="zh-CN" sz="2600" i="0" baseline="30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n</a:t>
            </a:r>
            <a:r>
              <a:rPr lang="en-US" altLang="zh-CN" sz="260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 </a:t>
            </a:r>
            <a:r>
              <a:rPr lang="zh-CN" altLang="en-US" sz="2600" i="0" dirty="0">
                <a:ea typeface="华文细黑" pitchFamily="2" charset="-122"/>
                <a:cs typeface="Times New Roman" pitchFamily="18" charset="0"/>
              </a:rPr>
              <a:t>。</a:t>
            </a:r>
            <a:endParaRPr lang="en-US" altLang="zh-CN" sz="2600" i="0" dirty="0">
              <a:ea typeface="华文细黑" pitchFamily="2" charset="-122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FE107-88E6-45F1-8AF6-43599F513BBB}"/>
              </a:ext>
            </a:extLst>
          </p:cNvPr>
          <p:cNvSpPr txBox="1"/>
          <p:nvPr/>
        </p:nvSpPr>
        <p:spPr>
          <a:xfrm>
            <a:off x="911425" y="3017445"/>
            <a:ext cx="9655224" cy="501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600" i="0" dirty="0"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600" i="0" dirty="0">
                <a:ea typeface="楷体_GB2312" pitchFamily="49" charset="-122"/>
                <a:cs typeface="Times New Roman" pitchFamily="18" charset="0"/>
              </a:rPr>
              <a:t>25  </a:t>
            </a:r>
            <a:r>
              <a:rPr lang="zh-CN" altLang="en-US" sz="2600" i="0" dirty="0">
                <a:ea typeface="楷体_GB2312" pitchFamily="49" charset="-122"/>
                <a:cs typeface="Times New Roman" pitchFamily="18" charset="0"/>
              </a:rPr>
              <a:t>设</a:t>
            </a:r>
            <a:r>
              <a:rPr lang="en-US" altLang="zh-CN" sz="2600" i="0" dirty="0">
                <a:ea typeface="楷体_GB2312" pitchFamily="49" charset="-122"/>
                <a:cs typeface="Times New Roman" pitchFamily="18" charset="0"/>
              </a:rPr>
              <a:t>R={(1,1),(2,1),(3,2), (4,3)}, </a:t>
            </a:r>
            <a:r>
              <a:rPr lang="zh-CN" altLang="en-US" sz="2600" i="0" dirty="0">
                <a:ea typeface="楷体_GB2312" pitchFamily="49" charset="-122"/>
                <a:cs typeface="Times New Roman" pitchFamily="18" charset="0"/>
              </a:rPr>
              <a:t>求幂</a:t>
            </a:r>
            <a:r>
              <a:rPr lang="en-US" altLang="zh-CN" sz="2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R</a:t>
            </a:r>
            <a:r>
              <a:rPr lang="en-US" altLang="zh-CN" sz="2600" i="0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n</a:t>
            </a:r>
            <a:r>
              <a:rPr lang="zh-CN" altLang="en-US" sz="2600" i="0" dirty="0">
                <a:ea typeface="华文细黑" pitchFamily="2" charset="-122"/>
                <a:cs typeface="Times New Roman" pitchFamily="18" charset="0"/>
              </a:rPr>
              <a:t>，</a:t>
            </a:r>
            <a:r>
              <a:rPr lang="en-US" altLang="zh-CN" sz="2600" i="0" dirty="0">
                <a:ea typeface="华文细黑" pitchFamily="2" charset="-122"/>
                <a:cs typeface="Times New Roman" pitchFamily="18" charset="0"/>
              </a:rPr>
              <a:t>n=2,3,… </a:t>
            </a:r>
            <a:endParaRPr lang="zh-CN" altLang="en-US" sz="2600" i="0" dirty="0"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59397" name="TextBox 6">
            <a:extLst>
              <a:ext uri="{FF2B5EF4-FFF2-40B4-BE49-F238E27FC236}">
                <a16:creationId xmlns:a16="http://schemas.microsoft.com/office/drawing/2014/main" id="{CADDC64C-AD62-4E76-B3F5-EDC7C00F5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25" y="3482583"/>
            <a:ext cx="9655224" cy="197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解：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600" i="0" baseline="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R◦R={(1,1),(2,1),(3,1), (4,2)}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R</a:t>
            </a:r>
            <a:r>
              <a:rPr lang="en-US" altLang="zh-CN" sz="2600" i="0" baseline="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R◦R</a:t>
            </a:r>
            <a:r>
              <a:rPr lang="en-US" altLang="zh-CN" sz="2600" i="0" baseline="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={(1,1),(2,1),(3,1), (4,1)}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R</a:t>
            </a:r>
            <a:r>
              <a:rPr lang="en-US" altLang="zh-CN" sz="2600" i="0" baseline="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R◦R</a:t>
            </a:r>
            <a:r>
              <a:rPr lang="en-US" altLang="zh-CN" sz="2600" i="0" baseline="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={(1,1),(2,1),(3,1), (4,1)} = R</a:t>
            </a:r>
            <a:r>
              <a:rPr lang="en-US" altLang="zh-CN" sz="2600" i="0" baseline="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R</a:t>
            </a:r>
            <a:r>
              <a:rPr lang="en-US" altLang="zh-CN" sz="2600" i="0" baseline="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 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R</a:t>
            </a:r>
            <a:r>
              <a:rPr lang="en-US" altLang="zh-CN" sz="2600" i="0" baseline="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   </a:t>
            </a:r>
            <a:r>
              <a:rPr lang="en-US" altLang="zh-CN" sz="2600" i="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n=5,6,7 …</a:t>
            </a:r>
            <a:endParaRPr lang="zh-CN" altLang="en-US" sz="2600" i="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61F392-EBE2-43B6-9DFB-F18AFA3E62D7}"/>
              </a:ext>
            </a:extLst>
          </p:cNvPr>
          <p:cNvSpPr/>
          <p:nvPr/>
        </p:nvSpPr>
        <p:spPr>
          <a:xfrm>
            <a:off x="911424" y="5491912"/>
            <a:ext cx="10801200" cy="5629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i="0" dirty="0">
                <a:solidFill>
                  <a:srgbClr val="CCCC00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定理</a:t>
            </a:r>
            <a:r>
              <a:rPr lang="en-US" altLang="zh-CN" i="0" dirty="0">
                <a:solidFill>
                  <a:srgbClr val="CCCC00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1 </a:t>
            </a:r>
            <a:r>
              <a:rPr lang="zh-CN" altLang="en-US" i="0" dirty="0">
                <a:ea typeface="华文细黑" pitchFamily="2" charset="-122"/>
                <a:cs typeface="Times New Roman" pitchFamily="18" charset="0"/>
              </a:rPr>
              <a:t>集合</a:t>
            </a:r>
            <a:r>
              <a:rPr lang="en-US" altLang="zh-CN" i="0" dirty="0">
                <a:ea typeface="华文细黑" pitchFamily="2" charset="-122"/>
                <a:cs typeface="Times New Roman" pitchFamily="18" charset="0"/>
              </a:rPr>
              <a:t>A</a:t>
            </a:r>
            <a:r>
              <a:rPr lang="zh-CN" altLang="en-US" i="0" dirty="0">
                <a:ea typeface="华文细黑" pitchFamily="2" charset="-122"/>
                <a:cs typeface="Times New Roman" pitchFamily="18" charset="0"/>
              </a:rPr>
              <a:t>上的关系</a:t>
            </a:r>
            <a:r>
              <a:rPr lang="en-US" altLang="zh-CN" i="0" dirty="0">
                <a:ea typeface="华文细黑" pitchFamily="2" charset="-122"/>
                <a:cs typeface="Times New Roman" pitchFamily="18" charset="0"/>
              </a:rPr>
              <a:t>R</a:t>
            </a:r>
            <a:r>
              <a:rPr lang="zh-CN" altLang="en-US" i="0" dirty="0">
                <a:solidFill>
                  <a:srgbClr val="000000"/>
                </a:solidFill>
                <a:ea typeface="华文细黑" pitchFamily="2" charset="-122"/>
                <a:cs typeface="Times New Roman" pitchFamily="18" charset="0"/>
              </a:rPr>
              <a:t>是传递的，当且仅当</a:t>
            </a:r>
            <a:r>
              <a:rPr lang="en-US" altLang="zh-CN" i="0" dirty="0">
                <a:solidFill>
                  <a:srgbClr val="000000"/>
                </a:solidFill>
                <a:ea typeface="华文细黑" pitchFamily="2" charset="-122"/>
                <a:cs typeface="Times New Roman" pitchFamily="18" charset="0"/>
              </a:rPr>
              <a:t>n=1,2,3</a:t>
            </a:r>
            <a:r>
              <a:rPr lang="zh-CN" altLang="en-US" i="0" dirty="0">
                <a:solidFill>
                  <a:srgbClr val="000000"/>
                </a:solidFill>
                <a:ea typeface="华文细黑" pitchFamily="2" charset="-122"/>
                <a:cs typeface="Times New Roman" pitchFamily="18" charset="0"/>
              </a:rPr>
              <a:t>，</a:t>
            </a:r>
            <a:r>
              <a:rPr lang="en-US" altLang="zh-CN" i="0" dirty="0">
                <a:solidFill>
                  <a:srgbClr val="000000"/>
                </a:solidFill>
                <a:ea typeface="华文细黑" pitchFamily="2" charset="-122"/>
                <a:cs typeface="Times New Roman" pitchFamily="18" charset="0"/>
              </a:rPr>
              <a:t>…</a:t>
            </a:r>
            <a:r>
              <a:rPr lang="zh-CN" altLang="en-US" i="0" dirty="0">
                <a:solidFill>
                  <a:srgbClr val="000000"/>
                </a:solidFill>
                <a:ea typeface="华文细黑" pitchFamily="2" charset="-122"/>
                <a:cs typeface="Times New Roman" pitchFamily="18" charset="0"/>
              </a:rPr>
              <a:t>有</a:t>
            </a:r>
            <a:r>
              <a:rPr lang="en-US" altLang="zh-CN" i="0" dirty="0" err="1">
                <a:ea typeface="华文细黑" pitchFamily="2" charset="-122"/>
                <a:cs typeface="Times New Roman" pitchFamily="18" charset="0"/>
              </a:rPr>
              <a:t>R</a:t>
            </a:r>
            <a:r>
              <a:rPr lang="en-US" altLang="zh-CN" i="0" baseline="30000" dirty="0" err="1">
                <a:ea typeface="华文细黑" pitchFamily="2" charset="-122"/>
                <a:cs typeface="Times New Roman" pitchFamily="18" charset="0"/>
              </a:rPr>
              <a:t>n</a:t>
            </a:r>
            <a:r>
              <a:rPr lang="en-US" altLang="zh-CN" i="0" dirty="0" err="1">
                <a:ea typeface="华文细黑" pitchFamily="2" charset="-122"/>
                <a:cs typeface="Times New Roman" pitchFamily="18" charset="0"/>
                <a:sym typeface="Symbol"/>
              </a:rPr>
              <a:t></a:t>
            </a:r>
            <a:r>
              <a:rPr lang="en-US" altLang="zh-CN" i="0" dirty="0" err="1">
                <a:ea typeface="华文细黑" pitchFamily="2" charset="-122"/>
                <a:cs typeface="Times New Roman" pitchFamily="18" charset="0"/>
              </a:rPr>
              <a:t>R</a:t>
            </a:r>
            <a:r>
              <a:rPr lang="en-US" altLang="zh-CN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itchFamily="2" charset="-122"/>
                <a:cs typeface="Times New Roman" pitchFamily="18" charset="0"/>
              </a:rPr>
              <a:t> </a:t>
            </a:r>
            <a:r>
              <a:rPr lang="zh-CN" altLang="en-US" i="0" dirty="0">
                <a:solidFill>
                  <a:srgbClr val="000000"/>
                </a:solidFill>
                <a:ea typeface="华文细黑" pitchFamily="2" charset="-122"/>
                <a:cs typeface="Times New Roman" pitchFamily="18" charset="0"/>
              </a:rPr>
              <a:t>。</a:t>
            </a:r>
            <a:endParaRPr lang="en-US" altLang="zh-CN" i="0" dirty="0">
              <a:solidFill>
                <a:srgbClr val="000000"/>
              </a:solidFill>
              <a:ea typeface="华文细黑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94CA360B-AA73-4FE5-A703-CCE0F8EF79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8922" y="-27384"/>
            <a:ext cx="10046840" cy="129540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3500" dirty="0">
                <a:ea typeface="黑体" panose="02010609060101010101" pitchFamily="49" charset="-122"/>
              </a:rPr>
              <a:t>Relations and their Properties</a:t>
            </a:r>
          </a:p>
        </p:txBody>
      </p:sp>
      <p:sp>
        <p:nvSpPr>
          <p:cNvPr id="37892" name="TextBox 6">
            <a:extLst>
              <a:ext uri="{FF2B5EF4-FFF2-40B4-BE49-F238E27FC236}">
                <a16:creationId xmlns:a16="http://schemas.microsoft.com/office/drawing/2014/main" id="{14B6E737-1748-49B5-92BA-E2A5BCD70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08" y="1340768"/>
            <a:ext cx="8305800" cy="563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i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 关系组合的性质</a:t>
            </a:r>
            <a:endParaRPr lang="en-US" altLang="zh-CN" i="0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98308" name="矩形 6">
            <a:extLst>
              <a:ext uri="{FF2B5EF4-FFF2-40B4-BE49-F238E27FC236}">
                <a16:creationId xmlns:a16="http://schemas.microsoft.com/office/drawing/2014/main" id="{2276BD3E-C8BC-49E7-B76C-0CFE27EF0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48" y="1988840"/>
            <a:ext cx="80486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i="0">
                <a:latin typeface="宋体" panose="02010600030101010101" pitchFamily="2" charset="-122"/>
              </a:rPr>
              <a:t>设二元关系                                 </a:t>
            </a:r>
            <a:r>
              <a:rPr lang="en-US" altLang="zh-CN" sz="2600" i="0">
                <a:latin typeface="宋体" panose="02010600030101010101" pitchFamily="2" charset="-122"/>
              </a:rPr>
              <a:t>,</a:t>
            </a:r>
            <a:r>
              <a:rPr lang="zh-CN" altLang="en-US" sz="2600" i="0">
                <a:latin typeface="宋体" panose="02010600030101010101" pitchFamily="2" charset="-122"/>
              </a:rPr>
              <a:t>则</a:t>
            </a:r>
          </a:p>
        </p:txBody>
      </p:sp>
      <p:graphicFrame>
        <p:nvGraphicFramePr>
          <p:cNvPr id="98309" name="Object 3">
            <a:extLst>
              <a:ext uri="{FF2B5EF4-FFF2-40B4-BE49-F238E27FC236}">
                <a16:creationId xmlns:a16="http://schemas.microsoft.com/office/drawing/2014/main" id="{F92AA19B-CAAB-422A-B00B-E0323C963B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297224"/>
              </p:ext>
            </p:extLst>
          </p:nvPr>
        </p:nvGraphicFramePr>
        <p:xfrm>
          <a:off x="2851472" y="2049164"/>
          <a:ext cx="53848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6" name="Equation" r:id="rId4" imgW="2540000" imgH="228600" progId="Equation.3">
                  <p:embed/>
                </p:oleObj>
              </mc:Choice>
              <mc:Fallback>
                <p:oleObj name="Equation" r:id="rId4" imgW="2540000" imgH="228600" progId="Equation.3">
                  <p:embed/>
                  <p:pic>
                    <p:nvPicPr>
                      <p:cNvPr id="98309" name="Object 3">
                        <a:extLst>
                          <a:ext uri="{FF2B5EF4-FFF2-40B4-BE49-F238E27FC236}">
                            <a16:creationId xmlns:a16="http://schemas.microsoft.com/office/drawing/2014/main" id="{F92AA19B-CAAB-422A-B00B-E0323C963B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472" y="2049164"/>
                        <a:ext cx="53848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14CC89AD-6677-42C5-BD81-EADF7141F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5072" y="2506364"/>
            <a:ext cx="10753576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结合律：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单位元：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分配律：</a:t>
            </a:r>
          </a:p>
          <a:p>
            <a:pPr>
              <a:buFontTx/>
              <a:buNone/>
            </a:pP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None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上的关系，定义幂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                                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0473" name="Object 9">
            <a:extLst>
              <a:ext uri="{FF2B5EF4-FFF2-40B4-BE49-F238E27FC236}">
                <a16:creationId xmlns:a16="http://schemas.microsoft.com/office/drawing/2014/main" id="{C05840AB-FC82-4F29-A8B1-97359F3A33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37983"/>
              </p:ext>
            </p:extLst>
          </p:nvPr>
        </p:nvGraphicFramePr>
        <p:xfrm>
          <a:off x="2945135" y="2618457"/>
          <a:ext cx="357981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7" name="Equation" r:id="rId6" imgW="1689100" imgH="228600" progId="Equation.3">
                  <p:embed/>
                </p:oleObj>
              </mc:Choice>
              <mc:Fallback>
                <p:oleObj name="Equation" r:id="rId6" imgW="1689100" imgH="228600" progId="Equation.3">
                  <p:embed/>
                  <p:pic>
                    <p:nvPicPr>
                      <p:cNvPr id="190473" name="Object 9">
                        <a:extLst>
                          <a:ext uri="{FF2B5EF4-FFF2-40B4-BE49-F238E27FC236}">
                            <a16:creationId xmlns:a16="http://schemas.microsoft.com/office/drawing/2014/main" id="{C05840AB-FC82-4F29-A8B1-97359F3A33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5135" y="2618457"/>
                        <a:ext cx="3579812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E91D609C-A3E5-4213-88AC-E9708B5C00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800058"/>
              </p:ext>
            </p:extLst>
          </p:nvPr>
        </p:nvGraphicFramePr>
        <p:xfrm>
          <a:off x="2935610" y="3104232"/>
          <a:ext cx="3257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8" name="Equation" r:id="rId8" imgW="1536033" imgH="215806" progId="Equation.3">
                  <p:embed/>
                </p:oleObj>
              </mc:Choice>
              <mc:Fallback>
                <p:oleObj name="Equation" r:id="rId8" imgW="1536033" imgH="215806" progId="Equation.3">
                  <p:embed/>
                  <p:pic>
                    <p:nvPicPr>
                      <p:cNvPr id="17" name="Object 4">
                        <a:extLst>
                          <a:ext uri="{FF2B5EF4-FFF2-40B4-BE49-F238E27FC236}">
                            <a16:creationId xmlns:a16="http://schemas.microsoft.com/office/drawing/2014/main" id="{E91D609C-A3E5-4213-88AC-E9708B5C00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610" y="3104232"/>
                        <a:ext cx="32575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5" name="Object 5">
            <a:extLst>
              <a:ext uri="{FF2B5EF4-FFF2-40B4-BE49-F238E27FC236}">
                <a16:creationId xmlns:a16="http://schemas.microsoft.com/office/drawing/2014/main" id="{186D92F0-D519-40CF-B720-834954F35B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433727"/>
              </p:ext>
            </p:extLst>
          </p:nvPr>
        </p:nvGraphicFramePr>
        <p:xfrm>
          <a:off x="2900686" y="3580482"/>
          <a:ext cx="4549775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9" name="Equation" r:id="rId10" imgW="2146300" imgH="914400" progId="Equation.3">
                  <p:embed/>
                </p:oleObj>
              </mc:Choice>
              <mc:Fallback>
                <p:oleObj name="Equation" r:id="rId10" imgW="2146300" imgH="914400" progId="Equation.3">
                  <p:embed/>
                  <p:pic>
                    <p:nvPicPr>
                      <p:cNvPr id="190475" name="Object 5">
                        <a:extLst>
                          <a:ext uri="{FF2B5EF4-FFF2-40B4-BE49-F238E27FC236}">
                            <a16:creationId xmlns:a16="http://schemas.microsoft.com/office/drawing/2014/main" id="{186D92F0-D519-40CF-B720-834954F35B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686" y="3580482"/>
                        <a:ext cx="4549775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>
            <a:extLst>
              <a:ext uri="{FF2B5EF4-FFF2-40B4-BE49-F238E27FC236}">
                <a16:creationId xmlns:a16="http://schemas.microsoft.com/office/drawing/2014/main" id="{1B3D5D15-B686-4E73-9872-B55A98BA2A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26182"/>
              </p:ext>
            </p:extLst>
          </p:nvPr>
        </p:nvGraphicFramePr>
        <p:xfrm>
          <a:off x="5763073" y="5685332"/>
          <a:ext cx="28527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0" name="公式" r:id="rId12" imgW="1346200" imgH="228600" progId="Equation.3">
                  <p:embed/>
                </p:oleObj>
              </mc:Choice>
              <mc:Fallback>
                <p:oleObj name="公式" r:id="rId12" imgW="1346200" imgH="228600" progId="Equation.3">
                  <p:embed/>
                  <p:pic>
                    <p:nvPicPr>
                      <p:cNvPr id="19" name="Object 6">
                        <a:extLst>
                          <a:ext uri="{FF2B5EF4-FFF2-40B4-BE49-F238E27FC236}">
                            <a16:creationId xmlns:a16="http://schemas.microsoft.com/office/drawing/2014/main" id="{1B3D5D15-B686-4E73-9872-B55A98BA2A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3073" y="5685332"/>
                        <a:ext cx="285273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>
            <a:extLst>
              <a:ext uri="{FF2B5EF4-FFF2-40B4-BE49-F238E27FC236}">
                <a16:creationId xmlns:a16="http://schemas.microsoft.com/office/drawing/2014/main" id="{1F86A002-F518-4C1F-9650-EB3A696851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160794"/>
              </p:ext>
            </p:extLst>
          </p:nvPr>
        </p:nvGraphicFramePr>
        <p:xfrm>
          <a:off x="1908982" y="6081413"/>
          <a:ext cx="36607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1" name="Equation" r:id="rId14" imgW="1726451" imgH="266584" progId="Equation.3">
                  <p:embed/>
                </p:oleObj>
              </mc:Choice>
              <mc:Fallback>
                <p:oleObj name="Equation" r:id="rId14" imgW="1726451" imgH="266584" progId="Equation.3">
                  <p:embed/>
                  <p:pic>
                    <p:nvPicPr>
                      <p:cNvPr id="20" name="Object 7">
                        <a:extLst>
                          <a:ext uri="{FF2B5EF4-FFF2-40B4-BE49-F238E27FC236}">
                            <a16:creationId xmlns:a16="http://schemas.microsoft.com/office/drawing/2014/main" id="{1F86A002-F518-4C1F-9650-EB3A696851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982" y="6081413"/>
                        <a:ext cx="36607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DA749E2-0757-4974-B562-F01F0510248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7408" y="1196925"/>
            <a:ext cx="8291512" cy="58324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dirty="0"/>
              <a:t>例</a:t>
            </a:r>
            <a:r>
              <a:rPr lang="en-US" altLang="zh-CN" dirty="0">
                <a:latin typeface="宋体" panose="02010600030101010101" pitchFamily="2" charset="-122"/>
              </a:rPr>
              <a:t>.</a:t>
            </a:r>
            <a:r>
              <a:rPr lang="en-US" altLang="zh-CN" dirty="0"/>
              <a:t> </a:t>
            </a:r>
            <a:r>
              <a:rPr lang="zh-CN" altLang="en-US" dirty="0"/>
              <a:t>设二元关系                                        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证明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证：设                              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则存在</a:t>
            </a:r>
            <a:r>
              <a:rPr lang="en-US" altLang="zh-CN" i="1" dirty="0">
                <a:latin typeface="Times New Roman" panose="02020603050405020304" pitchFamily="18" charset="0"/>
              </a:rPr>
              <a:t>b ,</a:t>
            </a:r>
            <a:r>
              <a:rPr lang="zh-CN" altLang="en-US" dirty="0">
                <a:latin typeface="Times New Roman" panose="02020603050405020304" pitchFamily="18" charset="0"/>
              </a:rPr>
              <a:t>使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于是                         即存在</a:t>
            </a:r>
            <a:r>
              <a:rPr lang="en-US" altLang="zh-CN" i="1" dirty="0">
                <a:latin typeface="Times New Roman" panose="02020603050405020304" pitchFamily="18" charset="0"/>
              </a:rPr>
              <a:t>b ,</a:t>
            </a:r>
            <a:r>
              <a:rPr lang="zh-CN" altLang="en-US" dirty="0">
                <a:latin typeface="Times New Roman" panose="02020603050405020304" pitchFamily="18" charset="0"/>
              </a:rPr>
              <a:t>使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也即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反之则不一定</a:t>
            </a:r>
            <a:r>
              <a:rPr lang="zh-CN" altLang="en-US" dirty="0">
                <a:latin typeface="Times New Roman" panose="02020603050405020304" pitchFamily="18" charset="0"/>
              </a:rPr>
              <a:t>。例如取                      上的关系如下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则                         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而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故</a:t>
            </a:r>
          </a:p>
        </p:txBody>
      </p:sp>
      <p:graphicFrame>
        <p:nvGraphicFramePr>
          <p:cNvPr id="100355" name="Object 2">
            <a:extLst>
              <a:ext uri="{FF2B5EF4-FFF2-40B4-BE49-F238E27FC236}">
                <a16:creationId xmlns:a16="http://schemas.microsoft.com/office/drawing/2014/main" id="{C4006582-B97A-46F4-89F7-9DC5956749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178461"/>
              </p:ext>
            </p:extLst>
          </p:nvPr>
        </p:nvGraphicFramePr>
        <p:xfrm>
          <a:off x="3530451" y="1813719"/>
          <a:ext cx="45688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1" name="Equation" r:id="rId3" imgW="2202136" imgH="175057" progId="Equation.DSMT4">
                  <p:embed/>
                </p:oleObj>
              </mc:Choice>
              <mc:Fallback>
                <p:oleObj name="Equation" r:id="rId3" imgW="2202136" imgH="175057" progId="Equation.DSMT4">
                  <p:embed/>
                  <p:pic>
                    <p:nvPicPr>
                      <p:cNvPr id="100355" name="Object 2">
                        <a:extLst>
                          <a:ext uri="{FF2B5EF4-FFF2-40B4-BE49-F238E27FC236}">
                            <a16:creationId xmlns:a16="http://schemas.microsoft.com/office/drawing/2014/main" id="{C4006582-B97A-46F4-89F7-9DC5956749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451" y="1813719"/>
                        <a:ext cx="45688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3">
            <a:extLst>
              <a:ext uri="{FF2B5EF4-FFF2-40B4-BE49-F238E27FC236}">
                <a16:creationId xmlns:a16="http://schemas.microsoft.com/office/drawing/2014/main" id="{D49DE987-CE1D-424F-839B-C09EAC1E24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160837"/>
              </p:ext>
            </p:extLst>
          </p:nvPr>
        </p:nvGraphicFramePr>
        <p:xfrm>
          <a:off x="1910409" y="2636786"/>
          <a:ext cx="26638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2" name="Equation" r:id="rId5" imgW="1287854" imgH="175057" progId="Equation.DSMT4">
                  <p:embed/>
                </p:oleObj>
              </mc:Choice>
              <mc:Fallback>
                <p:oleObj name="Equation" r:id="rId5" imgW="1287854" imgH="175057" progId="Equation.DSMT4">
                  <p:embed/>
                  <p:pic>
                    <p:nvPicPr>
                      <p:cNvPr id="20485" name="Object 3">
                        <a:extLst>
                          <a:ext uri="{FF2B5EF4-FFF2-40B4-BE49-F238E27FC236}">
                            <a16:creationId xmlns:a16="http://schemas.microsoft.com/office/drawing/2014/main" id="{D49DE987-CE1D-424F-839B-C09EAC1E24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409" y="2636786"/>
                        <a:ext cx="266382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4">
            <a:extLst>
              <a:ext uri="{FF2B5EF4-FFF2-40B4-BE49-F238E27FC236}">
                <a16:creationId xmlns:a16="http://schemas.microsoft.com/office/drawing/2014/main" id="{3250E087-4E8C-481D-BC97-D18168B609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325204"/>
              </p:ext>
            </p:extLst>
          </p:nvPr>
        </p:nvGraphicFramePr>
        <p:xfrm>
          <a:off x="6600056" y="2638423"/>
          <a:ext cx="341788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3" name="Equation" r:id="rId7" imgW="1585197" imgH="175057" progId="Equation.DSMT4">
                  <p:embed/>
                </p:oleObj>
              </mc:Choice>
              <mc:Fallback>
                <p:oleObj name="Equation" r:id="rId7" imgW="1585197" imgH="175057" progId="Equation.DSMT4">
                  <p:embed/>
                  <p:pic>
                    <p:nvPicPr>
                      <p:cNvPr id="20486" name="Object 4">
                        <a:extLst>
                          <a:ext uri="{FF2B5EF4-FFF2-40B4-BE49-F238E27FC236}">
                            <a16:creationId xmlns:a16="http://schemas.microsoft.com/office/drawing/2014/main" id="{3250E087-4E8C-481D-BC97-D18168B609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056" y="2638423"/>
                        <a:ext cx="3417888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5">
            <a:extLst>
              <a:ext uri="{FF2B5EF4-FFF2-40B4-BE49-F238E27FC236}">
                <a16:creationId xmlns:a16="http://schemas.microsoft.com/office/drawing/2014/main" id="{DDAB5CBF-67F3-4CC2-9D9D-E1AB0F5CA9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627470"/>
              </p:ext>
            </p:extLst>
          </p:nvPr>
        </p:nvGraphicFramePr>
        <p:xfrm>
          <a:off x="1594496" y="3068960"/>
          <a:ext cx="21240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4" name="Equation" r:id="rId9" imgW="899130" imgH="175057" progId="Equation.DSMT4">
                  <p:embed/>
                </p:oleObj>
              </mc:Choice>
              <mc:Fallback>
                <p:oleObj name="Equation" r:id="rId9" imgW="899130" imgH="175057" progId="Equation.DSMT4">
                  <p:embed/>
                  <p:pic>
                    <p:nvPicPr>
                      <p:cNvPr id="20487" name="Object 5">
                        <a:extLst>
                          <a:ext uri="{FF2B5EF4-FFF2-40B4-BE49-F238E27FC236}">
                            <a16:creationId xmlns:a16="http://schemas.microsoft.com/office/drawing/2014/main" id="{DDAB5CBF-67F3-4CC2-9D9D-E1AB0F5CA9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4496" y="3068960"/>
                        <a:ext cx="21240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6">
            <a:extLst>
              <a:ext uri="{FF2B5EF4-FFF2-40B4-BE49-F238E27FC236}">
                <a16:creationId xmlns:a16="http://schemas.microsoft.com/office/drawing/2014/main" id="{3B2F7084-0FA7-4EBA-8224-E12A3D8647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329318"/>
              </p:ext>
            </p:extLst>
          </p:nvPr>
        </p:nvGraphicFramePr>
        <p:xfrm>
          <a:off x="1991370" y="3535685"/>
          <a:ext cx="64468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5" name="Equation" r:id="rId11" imgW="2926080" imgH="175057" progId="Equation.DSMT4">
                  <p:embed/>
                </p:oleObj>
              </mc:Choice>
              <mc:Fallback>
                <p:oleObj name="Equation" r:id="rId11" imgW="2926080" imgH="175057" progId="Equation.DSMT4">
                  <p:embed/>
                  <p:pic>
                    <p:nvPicPr>
                      <p:cNvPr id="20488" name="Object 6">
                        <a:extLst>
                          <a:ext uri="{FF2B5EF4-FFF2-40B4-BE49-F238E27FC236}">
                            <a16:creationId xmlns:a16="http://schemas.microsoft.com/office/drawing/2014/main" id="{3B2F7084-0FA7-4EBA-8224-E12A3D8647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370" y="3535685"/>
                        <a:ext cx="644683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0" name="Object 7">
            <a:extLst>
              <a:ext uri="{FF2B5EF4-FFF2-40B4-BE49-F238E27FC236}">
                <a16:creationId xmlns:a16="http://schemas.microsoft.com/office/drawing/2014/main" id="{F387D742-3A9B-41D4-83A0-EEA4EB2B8F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6" name="Equation" r:id="rId13" imgW="435285" imgH="677109" progId="Equation.DSMT4">
                  <p:embed/>
                </p:oleObj>
              </mc:Choice>
              <mc:Fallback>
                <p:oleObj name="Equation" r:id="rId13" imgW="435285" imgH="677109" progId="Equation.DSMT4">
                  <p:embed/>
                  <p:pic>
                    <p:nvPicPr>
                      <p:cNvPr id="100360" name="Object 7">
                        <a:extLst>
                          <a:ext uri="{FF2B5EF4-FFF2-40B4-BE49-F238E27FC236}">
                            <a16:creationId xmlns:a16="http://schemas.microsoft.com/office/drawing/2014/main" id="{F387D742-3A9B-41D4-83A0-EEA4EB2B8F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8">
            <a:extLst>
              <a:ext uri="{FF2B5EF4-FFF2-40B4-BE49-F238E27FC236}">
                <a16:creationId xmlns:a16="http://schemas.microsoft.com/office/drawing/2014/main" id="{09062DD3-44CF-41B3-BC04-38D8545B08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442237"/>
              </p:ext>
            </p:extLst>
          </p:nvPr>
        </p:nvGraphicFramePr>
        <p:xfrm>
          <a:off x="1702445" y="4038922"/>
          <a:ext cx="34671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7" name="Equation" r:id="rId15" imgW="1660953" imgH="175057" progId="Equation.DSMT4">
                  <p:embed/>
                </p:oleObj>
              </mc:Choice>
              <mc:Fallback>
                <p:oleObj name="Equation" r:id="rId15" imgW="1660953" imgH="175057" progId="Equation.DSMT4">
                  <p:embed/>
                  <p:pic>
                    <p:nvPicPr>
                      <p:cNvPr id="20492" name="Object 8">
                        <a:extLst>
                          <a:ext uri="{FF2B5EF4-FFF2-40B4-BE49-F238E27FC236}">
                            <a16:creationId xmlns:a16="http://schemas.microsoft.com/office/drawing/2014/main" id="{09062DD3-44CF-41B3-BC04-38D8545B08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2445" y="4038922"/>
                        <a:ext cx="34671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0">
            <a:extLst>
              <a:ext uri="{FF2B5EF4-FFF2-40B4-BE49-F238E27FC236}">
                <a16:creationId xmlns:a16="http://schemas.microsoft.com/office/drawing/2014/main" id="{7D9EBD5C-ADE5-4BD0-B1C8-3087D5ACB3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649668"/>
              </p:ext>
            </p:extLst>
          </p:nvPr>
        </p:nvGraphicFramePr>
        <p:xfrm>
          <a:off x="4459934" y="4511998"/>
          <a:ext cx="195103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8" name="Equation" r:id="rId17" imgW="815325" imgH="152224" progId="Equation.DSMT4">
                  <p:embed/>
                </p:oleObj>
              </mc:Choice>
              <mc:Fallback>
                <p:oleObj name="Equation" r:id="rId17" imgW="815325" imgH="152224" progId="Equation.DSMT4">
                  <p:embed/>
                  <p:pic>
                    <p:nvPicPr>
                      <p:cNvPr id="20493" name="Object 10">
                        <a:extLst>
                          <a:ext uri="{FF2B5EF4-FFF2-40B4-BE49-F238E27FC236}">
                            <a16:creationId xmlns:a16="http://schemas.microsoft.com/office/drawing/2014/main" id="{7D9EBD5C-ADE5-4BD0-B1C8-3087D5ACB3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934" y="4511998"/>
                        <a:ext cx="1951037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11">
            <a:extLst>
              <a:ext uri="{FF2B5EF4-FFF2-40B4-BE49-F238E27FC236}">
                <a16:creationId xmlns:a16="http://schemas.microsoft.com/office/drawing/2014/main" id="{99817138-F87E-4A0C-A00E-8E12D196C6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63519"/>
              </p:ext>
            </p:extLst>
          </p:nvPr>
        </p:nvGraphicFramePr>
        <p:xfrm>
          <a:off x="1918345" y="4975548"/>
          <a:ext cx="55451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9" name="Equation" r:id="rId19" imgW="2621162" imgH="175057" progId="Equation.DSMT4">
                  <p:embed/>
                </p:oleObj>
              </mc:Choice>
              <mc:Fallback>
                <p:oleObj name="Equation" r:id="rId19" imgW="2621162" imgH="175057" progId="Equation.DSMT4">
                  <p:embed/>
                  <p:pic>
                    <p:nvPicPr>
                      <p:cNvPr id="20494" name="Object 11">
                        <a:extLst>
                          <a:ext uri="{FF2B5EF4-FFF2-40B4-BE49-F238E27FC236}">
                            <a16:creationId xmlns:a16="http://schemas.microsoft.com/office/drawing/2014/main" id="{99817138-F87E-4A0C-A00E-8E12D196C6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345" y="4975548"/>
                        <a:ext cx="554513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Object 12">
            <a:extLst>
              <a:ext uri="{FF2B5EF4-FFF2-40B4-BE49-F238E27FC236}">
                <a16:creationId xmlns:a16="http://schemas.microsoft.com/office/drawing/2014/main" id="{71448B0A-E8BB-48C8-AD09-1FAA324B00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059510"/>
              </p:ext>
            </p:extLst>
          </p:nvPr>
        </p:nvGraphicFramePr>
        <p:xfrm>
          <a:off x="1164283" y="5480373"/>
          <a:ext cx="22590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0" name="Equation" r:id="rId21" imgW="1120244" imgH="175057" progId="Equation.DSMT4">
                  <p:embed/>
                </p:oleObj>
              </mc:Choice>
              <mc:Fallback>
                <p:oleObj name="Equation" r:id="rId21" imgW="1120244" imgH="175057" progId="Equation.DSMT4">
                  <p:embed/>
                  <p:pic>
                    <p:nvPicPr>
                      <p:cNvPr id="20495" name="Object 12">
                        <a:extLst>
                          <a:ext uri="{FF2B5EF4-FFF2-40B4-BE49-F238E27FC236}">
                            <a16:creationId xmlns:a16="http://schemas.microsoft.com/office/drawing/2014/main" id="{71448B0A-E8BB-48C8-AD09-1FAA324B00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4283" y="5480373"/>
                        <a:ext cx="225901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6" name="Object 13">
            <a:extLst>
              <a:ext uri="{FF2B5EF4-FFF2-40B4-BE49-F238E27FC236}">
                <a16:creationId xmlns:a16="http://schemas.microsoft.com/office/drawing/2014/main" id="{1698A968-D431-4310-A43B-103704F346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056385"/>
              </p:ext>
            </p:extLst>
          </p:nvPr>
        </p:nvGraphicFramePr>
        <p:xfrm>
          <a:off x="3939233" y="5427984"/>
          <a:ext cx="375126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1" name="Equation" r:id="rId23" imgW="1737182" imgH="175057" progId="Equation.DSMT4">
                  <p:embed/>
                </p:oleObj>
              </mc:Choice>
              <mc:Fallback>
                <p:oleObj name="Equation" r:id="rId23" imgW="1737182" imgH="175057" progId="Equation.DSMT4">
                  <p:embed/>
                  <p:pic>
                    <p:nvPicPr>
                      <p:cNvPr id="20496" name="Object 13">
                        <a:extLst>
                          <a:ext uri="{FF2B5EF4-FFF2-40B4-BE49-F238E27FC236}">
                            <a16:creationId xmlns:a16="http://schemas.microsoft.com/office/drawing/2014/main" id="{1698A968-D431-4310-A43B-103704F346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9233" y="5427984"/>
                        <a:ext cx="3751262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6" name="Object 9">
            <a:extLst>
              <a:ext uri="{FF2B5EF4-FFF2-40B4-BE49-F238E27FC236}">
                <a16:creationId xmlns:a16="http://schemas.microsoft.com/office/drawing/2014/main" id="{94AA83F1-D59C-48CD-AFE4-2A735636A6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27911"/>
              </p:ext>
            </p:extLst>
          </p:nvPr>
        </p:nvGraphicFramePr>
        <p:xfrm>
          <a:off x="3205163" y="1235075"/>
          <a:ext cx="36004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2" name="Equation" r:id="rId25" imgW="1645802" imgH="175057" progId="Equation.DSMT4">
                  <p:embed/>
                </p:oleObj>
              </mc:Choice>
              <mc:Fallback>
                <p:oleObj name="Equation" r:id="rId25" imgW="1645802" imgH="175057" progId="Equation.DSMT4">
                  <p:embed/>
                  <p:pic>
                    <p:nvPicPr>
                      <p:cNvPr id="100366" name="Object 9">
                        <a:extLst>
                          <a:ext uri="{FF2B5EF4-FFF2-40B4-BE49-F238E27FC236}">
                            <a16:creationId xmlns:a16="http://schemas.microsoft.com/office/drawing/2014/main" id="{94AA83F1-D59C-48CD-AFE4-2A735636A6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1235075"/>
                        <a:ext cx="36004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4">
            <a:extLst>
              <a:ext uri="{FF2B5EF4-FFF2-40B4-BE49-F238E27FC236}">
                <a16:creationId xmlns:a16="http://schemas.microsoft.com/office/drawing/2014/main" id="{C93A38E5-C49D-4589-9C3C-33542C092C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120511"/>
              </p:ext>
            </p:extLst>
          </p:nvPr>
        </p:nvGraphicFramePr>
        <p:xfrm>
          <a:off x="1289696" y="5916935"/>
          <a:ext cx="45688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3" name="Equation" r:id="rId27" imgW="2202136" imgH="175057" progId="Equation.DSMT4">
                  <p:embed/>
                </p:oleObj>
              </mc:Choice>
              <mc:Fallback>
                <p:oleObj name="Equation" r:id="rId27" imgW="2202136" imgH="175057" progId="Equation.DSMT4">
                  <p:embed/>
                  <p:pic>
                    <p:nvPicPr>
                      <p:cNvPr id="17" name="Object 14">
                        <a:extLst>
                          <a:ext uri="{FF2B5EF4-FFF2-40B4-BE49-F238E27FC236}">
                            <a16:creationId xmlns:a16="http://schemas.microsoft.com/office/drawing/2014/main" id="{C93A38E5-C49D-4589-9C3C-33542C092C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696" y="5916935"/>
                        <a:ext cx="45688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503416C7-1EFA-4851-A8D6-D0C3714F47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5400" y="-27384"/>
            <a:ext cx="10115400" cy="129540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3500" dirty="0">
                <a:ea typeface="黑体" panose="02010609060101010101" pitchFamily="49" charset="-122"/>
              </a:rPr>
              <a:t>Relations and their Properties</a:t>
            </a:r>
          </a:p>
        </p:txBody>
      </p:sp>
      <p:sp>
        <p:nvSpPr>
          <p:cNvPr id="101379" name="Text Box 3">
            <a:extLst>
              <a:ext uri="{FF2B5EF4-FFF2-40B4-BE49-F238E27FC236}">
                <a16:creationId xmlns:a16="http://schemas.microsoft.com/office/drawing/2014/main" id="{958B32B5-3DA8-49A8-8475-CA50E361E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24" y="1828801"/>
            <a:ext cx="10369152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i="0" baseline="3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的关系图的构造：</a:t>
            </a:r>
          </a:p>
          <a:p>
            <a:pPr eaLnBrk="1" hangingPunct="1">
              <a:lnSpc>
                <a:spcPct val="110000"/>
              </a:lnSpc>
            </a:pPr>
            <a:endParaRPr lang="zh-CN" altLang="en-US" sz="2600" b="1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600" i="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可由</a:t>
            </a:r>
            <a:r>
              <a:rPr lang="en-US" altLang="zh-CN" sz="2600" i="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R </a:t>
            </a:r>
            <a:r>
              <a:rPr lang="zh-CN" altLang="en-US" sz="2600" i="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的关系图来构造，从</a:t>
            </a:r>
            <a:r>
              <a:rPr lang="en-US" altLang="zh-CN" sz="2600" i="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R </a:t>
            </a:r>
            <a:r>
              <a:rPr lang="zh-CN" altLang="en-US" sz="2600" i="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的每个结点</a:t>
            </a:r>
            <a:r>
              <a:rPr lang="en-US" altLang="zh-CN" sz="2600" i="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600" i="0" baseline="-38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600" i="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出发，数</a:t>
            </a:r>
            <a:r>
              <a:rPr lang="en-US" altLang="zh-CN" sz="2600" i="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600" i="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条边。凡通过数</a:t>
            </a:r>
            <a:r>
              <a:rPr lang="en-US" altLang="zh-CN" sz="2600" i="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600" i="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条边能到达的结点</a:t>
            </a:r>
            <a:r>
              <a:rPr lang="en-US" altLang="zh-CN" sz="2600" i="0" dirty="0" err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600" i="0" baseline="-25000" dirty="0" err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600" i="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，则有</a:t>
            </a:r>
            <a:r>
              <a:rPr lang="en-US" altLang="zh-CN" sz="2600" i="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(a</a:t>
            </a:r>
            <a:r>
              <a:rPr lang="en-US" altLang="zh-CN" sz="2600" i="0" baseline="-25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600" i="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600" i="0" dirty="0" err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600" i="0" baseline="-25000" dirty="0" err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600" i="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600" i="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sz="2600" i="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600" i="0" baseline="30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600" i="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。关系图中从</a:t>
            </a:r>
            <a:r>
              <a:rPr lang="en-US" altLang="zh-CN" sz="2600" i="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600" i="0" baseline="-250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600" i="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出发到</a:t>
            </a:r>
            <a:r>
              <a:rPr lang="en-US" altLang="zh-CN" sz="2600" i="0" dirty="0" err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600" i="0" baseline="-25000" dirty="0" err="1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600" i="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的边是存在的。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600" i="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这样处理容易出错，用</a:t>
            </a:r>
            <a:r>
              <a:rPr lang="en-US" altLang="zh-CN" sz="2600" i="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600" i="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的关系矩阵的布尔积来求      ，简单，又不容易错，还适宜于计算机处理。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600" i="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graphicFrame>
        <p:nvGraphicFramePr>
          <p:cNvPr id="101380" name="Object 4">
            <a:extLst>
              <a:ext uri="{FF2B5EF4-FFF2-40B4-BE49-F238E27FC236}">
                <a16:creationId xmlns:a16="http://schemas.microsoft.com/office/drawing/2014/main" id="{F17797A4-DD09-4320-AA31-ACB9B68F94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496496"/>
              </p:ext>
            </p:extLst>
          </p:nvPr>
        </p:nvGraphicFramePr>
        <p:xfrm>
          <a:off x="8112224" y="4221088"/>
          <a:ext cx="609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公式" r:id="rId4" imgW="304536" imgH="266469" progId="Equation.3">
                  <p:embed/>
                </p:oleObj>
              </mc:Choice>
              <mc:Fallback>
                <p:oleObj name="公式" r:id="rId4" imgW="304536" imgH="266469" progId="Equation.3">
                  <p:embed/>
                  <p:pic>
                    <p:nvPicPr>
                      <p:cNvPr id="101380" name="Object 4">
                        <a:extLst>
                          <a:ext uri="{FF2B5EF4-FFF2-40B4-BE49-F238E27FC236}">
                            <a16:creationId xmlns:a16="http://schemas.microsoft.com/office/drawing/2014/main" id="{F17797A4-DD09-4320-AA31-ACB9B68F94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224" y="4221088"/>
                        <a:ext cx="609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620AB29-036D-43AF-BAD2-C26F50E7C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152" y="1528435"/>
            <a:ext cx="6781800" cy="533400"/>
          </a:xfrm>
        </p:spPr>
        <p:txBody>
          <a:bodyPr/>
          <a:lstStyle/>
          <a:p>
            <a:pPr>
              <a:buClr>
                <a:srgbClr val="C00000"/>
              </a:buClr>
              <a:buSzPct val="80000"/>
              <a:buFont typeface="Wingdings" pitchFamily="2" charset="2"/>
              <a:buChar char="l"/>
              <a:defRPr/>
            </a:pPr>
            <a:r>
              <a:rPr lang="zh-CN" altLang="en-US" sz="2800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  <a:cs typeface="+mn-cs"/>
              </a:rPr>
              <a:t> 逆关系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93C86DC-FEBA-480D-B6F1-BD169A62DE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4752" y="2138036"/>
            <a:ext cx="10461848" cy="152399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定义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zh-CN" alt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的二元关系，则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的逆关系，记为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baseline="30000" dirty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-1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，定义为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B×A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的子集：</a:t>
            </a:r>
          </a:p>
          <a:p>
            <a:pPr>
              <a:buFontTx/>
              <a:buNone/>
              <a:defRPr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3428" name="Object 2">
            <a:extLst>
              <a:ext uri="{FF2B5EF4-FFF2-40B4-BE49-F238E27FC236}">
                <a16:creationId xmlns:a16="http://schemas.microsoft.com/office/drawing/2014/main" id="{0647795E-399B-4D91-A565-1423BE3848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611776"/>
              </p:ext>
            </p:extLst>
          </p:nvPr>
        </p:nvGraphicFramePr>
        <p:xfrm>
          <a:off x="2330153" y="3052435"/>
          <a:ext cx="46704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Equation" r:id="rId3" imgW="1965871" imgH="213589" progId="Equation.DSMT4">
                  <p:embed/>
                </p:oleObj>
              </mc:Choice>
              <mc:Fallback>
                <p:oleObj name="Equation" r:id="rId3" imgW="1965871" imgH="213589" progId="Equation.DSMT4">
                  <p:embed/>
                  <p:pic>
                    <p:nvPicPr>
                      <p:cNvPr id="103428" name="Object 2">
                        <a:extLst>
                          <a:ext uri="{FF2B5EF4-FFF2-40B4-BE49-F238E27FC236}">
                            <a16:creationId xmlns:a16="http://schemas.microsoft.com/office/drawing/2014/main" id="{0647795E-399B-4D91-A565-1423BE3848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153" y="3052435"/>
                        <a:ext cx="46704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31">
            <a:extLst>
              <a:ext uri="{FF2B5EF4-FFF2-40B4-BE49-F238E27FC236}">
                <a16:creationId xmlns:a16="http://schemas.microsoft.com/office/drawing/2014/main" id="{DFC8541B-111C-410F-BD60-C1462902A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137" y="4006523"/>
            <a:ext cx="10232439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A={1,2,3,4}</a:t>
            </a: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上关系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R={(1,1),(1,2),(1,3),(1,4),(2,2), (2,4),(3,3),(4,4)}</a:t>
            </a: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sz="2600" i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600" i="0" baseline="300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-1 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？</a:t>
            </a:r>
            <a:endParaRPr lang="en-US" altLang="zh-CN" sz="2600" i="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004AF7-B416-48D1-92D1-5AD8A0051D4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62201" y="5603273"/>
            <a:ext cx="1576137" cy="433004"/>
          </a:xfrm>
          <a:prstGeom prst="rect">
            <a:avLst/>
          </a:prstGeom>
          <a:blipFill>
            <a:blip r:embed="rId5"/>
            <a:stretch>
              <a:fillRect b="-140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4C4C8C3-1603-4F56-9C3C-E44576A2897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60231" y="5603273"/>
            <a:ext cx="716222" cy="45147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14C5478-0A5E-4A22-9345-7E05B32D3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00" y="-27384"/>
            <a:ext cx="1011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</a:defRPr>
            </a:lvl9pPr>
          </a:lstStyle>
          <a:p>
            <a:r>
              <a:rPr lang="en-US" altLang="zh-CN" i="0" kern="0"/>
              <a:t>5.1 </a:t>
            </a:r>
            <a:r>
              <a:rPr lang="zh-CN" altLang="en-US" i="0" kern="0"/>
              <a:t>关系及其性质 </a:t>
            </a:r>
            <a:r>
              <a:rPr lang="en-US" altLang="zh-CN" sz="3500" i="0" kern="0">
                <a:ea typeface="黑体" panose="02010609060101010101" pitchFamily="49" charset="-122"/>
              </a:rPr>
              <a:t>Relations and their Properties</a:t>
            </a:r>
            <a:endParaRPr lang="en-US" altLang="zh-CN" sz="3500" i="0" kern="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019741F-66FE-4F15-90B7-7C614CC1E83D}"/>
              </a:ext>
            </a:extLst>
          </p:cNvPr>
          <p:cNvSpPr/>
          <p:nvPr/>
        </p:nvSpPr>
        <p:spPr>
          <a:xfrm>
            <a:off x="1055440" y="4437112"/>
            <a:ext cx="4724400" cy="12961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EFBD8CCF-110D-4958-832A-B01CA393A9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1" y="207084"/>
            <a:ext cx="1072303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Relations and their Properties</a:t>
            </a:r>
            <a:endParaRPr lang="zh-CN" alt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EA9B72FA-1924-4BE0-91AC-6EDC6C34F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40" y="1676400"/>
            <a:ext cx="10233520" cy="391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600" i="0" dirty="0"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2600" i="0" dirty="0">
                <a:ea typeface="黑体" pitchFamily="2" charset="-122"/>
                <a:cs typeface="Times New Roman" pitchFamily="18" charset="0"/>
              </a:rPr>
              <a:t>1    </a:t>
            </a:r>
            <a:r>
              <a:rPr lang="zh-CN" altLang="en-US" sz="2600" i="0" dirty="0">
                <a:ea typeface="楷体_GB2312" pitchFamily="49" charset="-122"/>
                <a:cs typeface="Times New Roman" pitchFamily="18" charset="0"/>
              </a:rPr>
              <a:t>设</a:t>
            </a:r>
            <a:r>
              <a:rPr lang="en-US" altLang="zh-CN" sz="2600" i="0" dirty="0"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600" i="0" dirty="0">
                <a:ea typeface="楷体_GB2312" pitchFamily="49" charset="-122"/>
                <a:cs typeface="Times New Roman" pitchFamily="18" charset="0"/>
              </a:rPr>
              <a:t>是学生的集合，</a:t>
            </a:r>
            <a:r>
              <a:rPr lang="en-US" altLang="zh-CN" sz="2600" i="0" dirty="0">
                <a:ea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600" i="0" dirty="0">
                <a:ea typeface="楷体_GB2312" pitchFamily="49" charset="-122"/>
                <a:cs typeface="Times New Roman" pitchFamily="18" charset="0"/>
              </a:rPr>
              <a:t>是课程的集合。</a:t>
            </a:r>
            <a:r>
              <a:rPr lang="en-US" altLang="zh-CN" sz="2600" i="0" dirty="0"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600" i="0" dirty="0">
                <a:ea typeface="楷体_GB2312" pitchFamily="49" charset="-122"/>
                <a:cs typeface="Times New Roman" pitchFamily="18" charset="0"/>
              </a:rPr>
              <a:t>是由</a:t>
            </a:r>
            <a:r>
              <a:rPr lang="en-US" altLang="zh-CN" sz="2600" i="0" dirty="0"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600" dirty="0" err="1"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600" i="0" dirty="0" err="1"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600" dirty="0" err="1"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600" i="0" dirty="0"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600" i="0" dirty="0">
                <a:ea typeface="楷体_GB2312" pitchFamily="49" charset="-122"/>
                <a:cs typeface="Times New Roman" pitchFamily="18" charset="0"/>
              </a:rPr>
              <a:t>对构成的关系，表示学生</a:t>
            </a:r>
            <a:r>
              <a:rPr lang="en-US" altLang="zh-CN" sz="2600" dirty="0"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600" i="0" dirty="0">
                <a:ea typeface="楷体_GB2312" pitchFamily="49" charset="-122"/>
                <a:cs typeface="Times New Roman" pitchFamily="18" charset="0"/>
              </a:rPr>
              <a:t>选修了课程</a:t>
            </a:r>
            <a:r>
              <a:rPr lang="en-US" altLang="zh-CN" sz="2600" dirty="0">
                <a:ea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600" i="0" dirty="0">
                <a:ea typeface="楷体_GB2312" pitchFamily="49" charset="-122"/>
                <a:cs typeface="Times New Roman" pitchFamily="18" charset="0"/>
              </a:rPr>
              <a:t>。</a:t>
            </a:r>
            <a:endParaRPr lang="en-US" altLang="zh-CN" sz="2600" i="0" dirty="0"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600" i="0" spc="-100" dirty="0">
                <a:solidFill>
                  <a:srgbClr val="002060"/>
                </a:solidFill>
                <a:ea typeface="楷体_GB2312" pitchFamily="49" charset="-122"/>
                <a:cs typeface="Times New Roman" pitchFamily="18" charset="0"/>
              </a:rPr>
              <a:t>如张三、李四选修了离散数学课程，张三和王五选修了数据结构课程，那么</a:t>
            </a:r>
            <a:r>
              <a:rPr lang="en-US" altLang="zh-CN" sz="2600" i="0" spc="-1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zh-CN" altLang="en-US" sz="2600" i="0" spc="-1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张三，离散数学</a:t>
            </a:r>
            <a:r>
              <a:rPr lang="en-US" altLang="zh-CN" sz="2600" i="0" spc="-1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600" i="0" spc="-1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2600" i="0" spc="-1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(</a:t>
            </a:r>
            <a:r>
              <a:rPr lang="zh-CN" altLang="en-US" sz="2600" i="0" spc="-1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李四，离散数学</a:t>
            </a:r>
            <a:r>
              <a:rPr lang="en-US" altLang="zh-CN" sz="2600" i="0" spc="-1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600" i="0" spc="-1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∈</a:t>
            </a:r>
            <a:r>
              <a:rPr lang="en-US" altLang="zh-CN" sz="2600" i="0" spc="-1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600" i="0" spc="-1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600" i="0" spc="-1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(</a:t>
            </a:r>
            <a:r>
              <a:rPr lang="zh-CN" altLang="en-US" sz="2600" i="0" spc="-1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张三，数据结构</a:t>
            </a:r>
            <a:r>
              <a:rPr lang="en-US" altLang="zh-CN" sz="2600" i="0" spc="-1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600" i="0" spc="-1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2600" i="0" spc="-1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 (</a:t>
            </a:r>
            <a:r>
              <a:rPr lang="zh-CN" altLang="en-US" sz="2600" i="0" spc="-1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王五，数据结构</a:t>
            </a:r>
            <a:r>
              <a:rPr lang="en-US" altLang="zh-CN" sz="2600" i="0" spc="-1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600" i="0" spc="-1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∈</a:t>
            </a:r>
            <a:r>
              <a:rPr lang="en-US" altLang="zh-CN" sz="2600" i="0" spc="-1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600" i="0" spc="-100" dirty="0">
                <a:solidFill>
                  <a:srgbClr val="002060"/>
                </a:solidFill>
                <a:ea typeface="楷体_GB2312" pitchFamily="49" charset="-122"/>
                <a:cs typeface="Times New Roman" pitchFamily="18" charset="0"/>
              </a:rPr>
              <a:t>，但是</a:t>
            </a:r>
            <a:r>
              <a:rPr lang="en-US" altLang="zh-CN" sz="2600" i="0" spc="-1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zh-CN" altLang="en-US" sz="2600" i="0" spc="-1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李四，数据结构</a:t>
            </a:r>
            <a:r>
              <a:rPr lang="en-US" altLang="zh-CN" sz="2600" i="0" spc="-1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r>
              <a:rPr lang="en-US" altLang="zh-CN" sz="2600" i="0" spc="-100" dirty="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  </a:t>
            </a:r>
            <a:r>
              <a:rPr lang="en-US" altLang="zh-CN" sz="2600" i="0" spc="-100" dirty="0">
                <a:solidFill>
                  <a:srgbClr val="0000FF"/>
                </a:solidFill>
                <a:ea typeface="楷体_GB2312" pitchFamily="49" charset="-122"/>
              </a:rPr>
              <a:t>R</a:t>
            </a:r>
            <a:r>
              <a:rPr lang="zh-CN" altLang="en-US" sz="2600" i="0" spc="-100" dirty="0">
                <a:solidFill>
                  <a:srgbClr val="002060"/>
                </a:solidFill>
                <a:ea typeface="楷体_GB2312" pitchFamily="49" charset="-122"/>
              </a:rPr>
              <a:t>。</a:t>
            </a:r>
            <a:endParaRPr lang="en-US" altLang="zh-CN" sz="2600" i="0" spc="-100" dirty="0">
              <a:solidFill>
                <a:srgbClr val="002060"/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40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如果一个学生没有选修任何课程？</a:t>
            </a:r>
            <a:endParaRPr lang="en-US" altLang="zh-CN" sz="2400" i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40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如果一个课程目前没有开设？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allAtOnce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9B030A3-5C8F-46FB-B23D-36BD63AC8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0736" y="1412776"/>
            <a:ext cx="8229600" cy="533400"/>
          </a:xfrm>
        </p:spPr>
        <p:txBody>
          <a:bodyPr/>
          <a:lstStyle/>
          <a:p>
            <a:pPr>
              <a:defRPr/>
            </a:pPr>
            <a:r>
              <a:rPr lang="zh-CN" altLang="en-US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逆关系的性质</a:t>
            </a:r>
          </a:p>
        </p:txBody>
      </p:sp>
      <p:sp>
        <p:nvSpPr>
          <p:cNvPr id="104451" name="Rectangle 4">
            <a:extLst>
              <a:ext uri="{FF2B5EF4-FFF2-40B4-BE49-F238E27FC236}">
                <a16:creationId xmlns:a16="http://schemas.microsoft.com/office/drawing/2014/main" id="{74211E2F-4CDF-4FEF-81FA-84A1DCC79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543503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4452" name="Object 2">
            <a:extLst>
              <a:ext uri="{FF2B5EF4-FFF2-40B4-BE49-F238E27FC236}">
                <a16:creationId xmlns:a16="http://schemas.microsoft.com/office/drawing/2014/main" id="{CB88B909-3B48-47FB-A3BB-231FC4BC04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107621"/>
              </p:ext>
            </p:extLst>
          </p:nvPr>
        </p:nvGraphicFramePr>
        <p:xfrm>
          <a:off x="1413024" y="2081114"/>
          <a:ext cx="4049712" cy="268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name="Equation" r:id="rId3" imgW="1851764" imgH="1203995" progId="Equation.DSMT4">
                  <p:embed/>
                </p:oleObj>
              </mc:Choice>
              <mc:Fallback>
                <p:oleObj name="Equation" r:id="rId3" imgW="1851764" imgH="1203995" progId="Equation.DSMT4">
                  <p:embed/>
                  <p:pic>
                    <p:nvPicPr>
                      <p:cNvPr id="104452" name="Object 2">
                        <a:extLst>
                          <a:ext uri="{FF2B5EF4-FFF2-40B4-BE49-F238E27FC236}">
                            <a16:creationId xmlns:a16="http://schemas.microsoft.com/office/drawing/2014/main" id="{CB88B909-3B48-47FB-A3BB-231FC4BC04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3024" y="2081114"/>
                        <a:ext cx="4049712" cy="268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4" name="Object 3">
            <a:extLst>
              <a:ext uri="{FF2B5EF4-FFF2-40B4-BE49-F238E27FC236}">
                <a16:creationId xmlns:a16="http://schemas.microsoft.com/office/drawing/2014/main" id="{B921F9F0-4BF0-465F-ABC8-1EB943DC08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708696"/>
              </p:ext>
            </p:extLst>
          </p:nvPr>
        </p:nvGraphicFramePr>
        <p:xfrm>
          <a:off x="2368699" y="4840979"/>
          <a:ext cx="3094037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name="Equation" r:id="rId5" imgW="1401962" imgH="175057" progId="Equation.DSMT4">
                  <p:embed/>
                </p:oleObj>
              </mc:Choice>
              <mc:Fallback>
                <p:oleObj name="Equation" r:id="rId5" imgW="1401962" imgH="175057" progId="Equation.DSMT4">
                  <p:embed/>
                  <p:pic>
                    <p:nvPicPr>
                      <p:cNvPr id="104454" name="Object 3">
                        <a:extLst>
                          <a:ext uri="{FF2B5EF4-FFF2-40B4-BE49-F238E27FC236}">
                            <a16:creationId xmlns:a16="http://schemas.microsoft.com/office/drawing/2014/main" id="{B921F9F0-4BF0-465F-ABC8-1EB943DC08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699" y="4840979"/>
                        <a:ext cx="3094037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4">
            <a:extLst>
              <a:ext uri="{FF2B5EF4-FFF2-40B4-BE49-F238E27FC236}">
                <a16:creationId xmlns:a16="http://schemas.microsoft.com/office/drawing/2014/main" id="{E8F973B5-F900-4C09-BB7C-B8C6F96AFA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23347"/>
              </p:ext>
            </p:extLst>
          </p:nvPr>
        </p:nvGraphicFramePr>
        <p:xfrm>
          <a:off x="6091386" y="4765577"/>
          <a:ext cx="28765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name="Equation" r:id="rId7" imgW="1318156" imgH="190280" progId="Equation.DSMT4">
                  <p:embed/>
                </p:oleObj>
              </mc:Choice>
              <mc:Fallback>
                <p:oleObj name="Equation" r:id="rId7" imgW="1318156" imgH="190280" progId="Equation.DSMT4">
                  <p:embed/>
                  <p:pic>
                    <p:nvPicPr>
                      <p:cNvPr id="104455" name="Object 4">
                        <a:extLst>
                          <a:ext uri="{FF2B5EF4-FFF2-40B4-BE49-F238E27FC236}">
                            <a16:creationId xmlns:a16="http://schemas.microsoft.com/office/drawing/2014/main" id="{E8F973B5-F900-4C09-BB7C-B8C6F96AFA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1386" y="4765577"/>
                        <a:ext cx="28765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6" name="文本框 1">
            <a:extLst>
              <a:ext uri="{FF2B5EF4-FFF2-40B4-BE49-F238E27FC236}">
                <a16:creationId xmlns:a16="http://schemas.microsoft.com/office/drawing/2014/main" id="{63346CC7-A0CA-49E5-A15E-23D1BA3BE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0162" y="4806852"/>
            <a:ext cx="47863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</a:t>
            </a:r>
            <a:r>
              <a:rPr lang="zh-CN" altLang="en-US" sz="2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                                     ，则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9FE7F3F-F2E9-4D4C-A984-7C1F901CE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5400" y="-27384"/>
            <a:ext cx="10115400" cy="129540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3500" dirty="0">
                <a:ea typeface="黑体" panose="02010609060101010101" pitchFamily="49" charset="-122"/>
              </a:rPr>
              <a:t>Relations and their Properties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DC9D539-C908-4371-B111-D978A7EB64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4752" y="1556792"/>
            <a:ext cx="8229600" cy="839787"/>
          </a:xfrm>
        </p:spPr>
        <p:txBody>
          <a:bodyPr/>
          <a:lstStyle/>
          <a:p>
            <a:pPr>
              <a:defRPr/>
            </a:pPr>
            <a:r>
              <a:rPr lang="zh-CN" altLang="en-US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关系矩阵的运算</a:t>
            </a:r>
            <a:endParaRPr lang="zh-CN" altLang="en-US" sz="2400" b="1" kern="12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itchFamily="2" charset="-122"/>
              <a:ea typeface="华文细黑" pitchFamily="2" charset="-122"/>
            </a:endParaRPr>
          </a:p>
        </p:txBody>
      </p:sp>
      <p:graphicFrame>
        <p:nvGraphicFramePr>
          <p:cNvPr id="105477" name="Object 3">
            <a:extLst>
              <a:ext uri="{FF2B5EF4-FFF2-40B4-BE49-F238E27FC236}">
                <a16:creationId xmlns:a16="http://schemas.microsoft.com/office/drawing/2014/main" id="{40A16C7B-AAC1-4663-A7D8-8FCF82B0FB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131741"/>
              </p:ext>
            </p:extLst>
          </p:nvPr>
        </p:nvGraphicFramePr>
        <p:xfrm>
          <a:off x="1644352" y="2320068"/>
          <a:ext cx="3278188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公式" r:id="rId4" imgW="1295400" imgH="1016000" progId="Equation.3">
                  <p:embed/>
                </p:oleObj>
              </mc:Choice>
              <mc:Fallback>
                <p:oleObj name="公式" r:id="rId4" imgW="1295400" imgH="1016000" progId="Equation.3">
                  <p:embed/>
                  <p:pic>
                    <p:nvPicPr>
                      <p:cNvPr id="105477" name="Object 3">
                        <a:extLst>
                          <a:ext uri="{FF2B5EF4-FFF2-40B4-BE49-F238E27FC236}">
                            <a16:creationId xmlns:a16="http://schemas.microsoft.com/office/drawing/2014/main" id="{40A16C7B-AAC1-4663-A7D8-8FCF82B0FB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352" y="2320068"/>
                        <a:ext cx="3278188" cy="257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373FF007-D42F-42FD-A874-712B18E2F3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5400" y="-27384"/>
            <a:ext cx="10115400" cy="129540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3500" dirty="0">
                <a:ea typeface="黑体" panose="02010609060101010101" pitchFamily="49" charset="-122"/>
              </a:rPr>
              <a:t>Relations and their Properties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CB56F6BC-CA26-4F64-9B08-1A473C94C5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    结</a:t>
            </a:r>
            <a:endParaRPr lang="zh-CN" altLang="zh-CN"/>
          </a:p>
        </p:txBody>
      </p:sp>
      <p:sp>
        <p:nvSpPr>
          <p:cNvPr id="267268" name="Text Box 4">
            <a:extLst>
              <a:ext uri="{FF2B5EF4-FFF2-40B4-BE49-F238E27FC236}">
                <a16:creationId xmlns:a16="http://schemas.microsoft.com/office/drawing/2014/main" id="{796256E4-07F5-463F-ABCB-D7AD5E2C7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965326"/>
            <a:ext cx="6705600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¶"/>
            </a:pPr>
            <a:r>
              <a:rPr lang="zh-CN" altLang="en-US" b="1" i="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二元关系的概念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¶"/>
            </a:pPr>
            <a:r>
              <a:rPr lang="zh-CN" altLang="en-US" b="1" i="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二元关系的表示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¶"/>
            </a:pPr>
            <a:r>
              <a:rPr lang="zh-CN" altLang="en-US" b="1" i="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二元关系的性质（反自反、非对称）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¶"/>
            </a:pPr>
            <a:r>
              <a:rPr lang="zh-CN" altLang="en-US" b="1" i="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二元关系的运算（合成、幂、逆）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7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FC786850-8C0F-4F28-9C2C-45DD503D86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endParaRPr lang="zh-CN" altLang="zh-CN"/>
          </a:p>
        </p:txBody>
      </p:sp>
      <p:sp>
        <p:nvSpPr>
          <p:cNvPr id="108547" name="Text Box 4">
            <a:extLst>
              <a:ext uri="{FF2B5EF4-FFF2-40B4-BE49-F238E27FC236}">
                <a16:creationId xmlns:a16="http://schemas.microsoft.com/office/drawing/2014/main" id="{7AEDF414-EC06-436F-9228-216648E1A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447800"/>
            <a:ext cx="6705600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</a:pPr>
            <a:r>
              <a:rPr lang="en-US" altLang="zh-CN" sz="2000" b="1" i="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1.ace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</a:pPr>
            <a:endParaRPr lang="en-US" altLang="zh-CN" sz="2000" b="1" i="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</a:pPr>
            <a:endParaRPr lang="en-US" altLang="zh-CN" sz="2000" b="1" i="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</a:pPr>
            <a:endParaRPr lang="en-US" altLang="zh-CN" sz="2000" b="1" i="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</a:pPr>
            <a:r>
              <a:rPr lang="en-US" altLang="zh-CN" sz="2000" b="1" i="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2.b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</a:pPr>
            <a:endParaRPr lang="en-US" altLang="zh-CN" sz="2000" b="1" i="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Clr>
                <a:srgbClr val="C00000"/>
              </a:buClr>
              <a:buSzPct val="100000"/>
            </a:pPr>
            <a:r>
              <a:rPr lang="en-US" altLang="zh-CN" sz="2000" b="1" i="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3.ace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</a:pPr>
            <a:endParaRPr lang="en-US" altLang="zh-CN" sz="2000" b="1" i="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</a:pPr>
            <a:endParaRPr lang="en-US" altLang="zh-CN" sz="2000" b="1" i="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rgbClr val="C00000"/>
              </a:buClr>
              <a:buSzPct val="100000"/>
            </a:pPr>
            <a:r>
              <a:rPr lang="en-US" altLang="zh-CN" sz="2000" b="1" i="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4.</a:t>
            </a:r>
          </a:p>
        </p:txBody>
      </p:sp>
      <p:pic>
        <p:nvPicPr>
          <p:cNvPr id="108548" name="Picture 4">
            <a:extLst>
              <a:ext uri="{FF2B5EF4-FFF2-40B4-BE49-F238E27FC236}">
                <a16:creationId xmlns:a16="http://schemas.microsoft.com/office/drawing/2014/main" id="{8C272114-25D6-4275-9047-A743EEAAF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76400"/>
            <a:ext cx="7772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549" name="Picture 5" descr="C:\Users\Lenvov\AppData\Roaming\Tencent\Users\109535\QQ\WinTemp\RichOle\RL313J$T8`LBXY]%00B96CS.png">
            <a:extLst>
              <a:ext uri="{FF2B5EF4-FFF2-40B4-BE49-F238E27FC236}">
                <a16:creationId xmlns:a16="http://schemas.microsoft.com/office/drawing/2014/main" id="{51D160A3-9419-4A42-ABCD-EC35FF00E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8" y="3810000"/>
            <a:ext cx="78851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50" name="Picture 6" descr="C:\Users\Lenvov\AppData\Roaming\Tencent\Users\109535\QQ\WinTemp\RichOle\5T6YHJ4C[@BY9S02A9YJ@RN.png">
            <a:extLst>
              <a:ext uri="{FF2B5EF4-FFF2-40B4-BE49-F238E27FC236}">
                <a16:creationId xmlns:a16="http://schemas.microsoft.com/office/drawing/2014/main" id="{3F161537-F60F-4B5B-A7F9-7A0A72451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8" y="4343400"/>
            <a:ext cx="2819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51" name="Picture 7">
            <a:extLst>
              <a:ext uri="{FF2B5EF4-FFF2-40B4-BE49-F238E27FC236}">
                <a16:creationId xmlns:a16="http://schemas.microsoft.com/office/drawing/2014/main" id="{9BCEC4E3-E2D2-46E3-9347-3A2449B0D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843463"/>
            <a:ext cx="7412038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552" name="Picture 8" descr="C:\Users\Lenvov\AppData\Roaming\Tencent\Users\109535\QQ\WinTemp\RichOle\ZUXNV4[B1PP21YMGVO_8%U9.png">
            <a:extLst>
              <a:ext uri="{FF2B5EF4-FFF2-40B4-BE49-F238E27FC236}">
                <a16:creationId xmlns:a16="http://schemas.microsoft.com/office/drawing/2014/main" id="{4875A5AF-CE7D-487F-9AEE-7ADAC4CBB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5083176"/>
            <a:ext cx="20653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53" name="Picture 9" descr="C:\Users\Lenvov\AppData\Roaming\Tencent\Users\109535\QQ\WinTemp\RichOle\M%YFV5]5TRP)4CSK49VC{3E.png">
            <a:extLst>
              <a:ext uri="{FF2B5EF4-FFF2-40B4-BE49-F238E27FC236}">
                <a16:creationId xmlns:a16="http://schemas.microsoft.com/office/drawing/2014/main" id="{E119183C-64C6-45ED-9375-3EB2A44CA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75" y="6059489"/>
            <a:ext cx="6019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12EB66E6-4964-4AA1-ABB8-BCD57EDFCD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endParaRPr lang="zh-CN" altLang="zh-CN"/>
          </a:p>
        </p:txBody>
      </p:sp>
      <p:sp>
        <p:nvSpPr>
          <p:cNvPr id="110595" name="Text Box 4">
            <a:extLst>
              <a:ext uri="{FF2B5EF4-FFF2-40B4-BE49-F238E27FC236}">
                <a16:creationId xmlns:a16="http://schemas.microsoft.com/office/drawing/2014/main" id="{F4092869-C14B-4E1E-854C-C0E0EDBCE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447800"/>
            <a:ext cx="6705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</a:pPr>
            <a:r>
              <a:rPr lang="en-US" altLang="zh-CN" sz="2000" b="1" i="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5. </a:t>
            </a:r>
            <a:r>
              <a:rPr lang="zh-CN" altLang="en-US" sz="1400" b="1" i="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sz="1400" b="1" i="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{1,2,3}</a:t>
            </a:r>
            <a:r>
              <a:rPr lang="zh-CN" altLang="en-US" sz="1400" b="1" i="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上的关系</a:t>
            </a:r>
            <a:r>
              <a:rPr lang="en-US" altLang="zh-CN" sz="1400" b="1" i="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1400" b="1" i="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的关系矩阵，判断关系</a:t>
            </a:r>
            <a:r>
              <a:rPr lang="en-US" altLang="zh-CN" sz="1400" b="1" i="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1400" b="1" i="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的性质</a:t>
            </a:r>
            <a:endParaRPr lang="en-US" altLang="zh-CN" sz="1400" b="1" i="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</a:pPr>
            <a:endParaRPr lang="en-US" altLang="zh-CN" sz="2000" b="1" i="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</a:pPr>
            <a:endParaRPr lang="en-US" altLang="zh-CN" sz="2000" b="1" i="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</a:pPr>
            <a:r>
              <a:rPr lang="en-US" altLang="zh-CN" sz="2000" b="1" i="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6. </a:t>
            </a:r>
            <a:r>
              <a:rPr lang="zh-CN" altLang="en-US" sz="1400" b="1" i="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判断图中关系的性质</a:t>
            </a:r>
            <a:endParaRPr lang="en-US" altLang="zh-CN" sz="2000" b="1" i="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</a:pPr>
            <a:endParaRPr lang="en-US" altLang="zh-CN" sz="2000" b="1" i="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</a:pPr>
            <a:endParaRPr lang="en-US" altLang="zh-CN" sz="2000" b="1" i="0" dirty="0"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Clr>
                <a:srgbClr val="C00000"/>
              </a:buClr>
              <a:buSzPct val="100000"/>
            </a:pPr>
            <a:r>
              <a:rPr lang="en-US" altLang="zh-CN" sz="2000" b="1" i="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7.ac </a:t>
            </a:r>
          </a:p>
        </p:txBody>
      </p:sp>
      <p:pic>
        <p:nvPicPr>
          <p:cNvPr id="110596" name="Picture 2">
            <a:extLst>
              <a:ext uri="{FF2B5EF4-FFF2-40B4-BE49-F238E27FC236}">
                <a16:creationId xmlns:a16="http://schemas.microsoft.com/office/drawing/2014/main" id="{6C85C208-03A4-4B91-B6DD-DD3BBBB8D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0" y="1981200"/>
            <a:ext cx="1098550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597" name="Picture 3" descr="C:\Users\Lenvov\AppData\Roaming\Tencent\Users\109535\QQ\WinTemp\RichOle\H5VO53B7U2_C0IDJCF(B$Q4.png">
            <a:extLst>
              <a:ext uri="{FF2B5EF4-FFF2-40B4-BE49-F238E27FC236}">
                <a16:creationId xmlns:a16="http://schemas.microsoft.com/office/drawing/2014/main" id="{7430AAF7-5A16-41B0-BE3D-E32D32A48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200400"/>
            <a:ext cx="153193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8" name="Picture 4">
            <a:extLst>
              <a:ext uri="{FF2B5EF4-FFF2-40B4-BE49-F238E27FC236}">
                <a16:creationId xmlns:a16="http://schemas.microsoft.com/office/drawing/2014/main" id="{18B5EA45-25E7-4A15-AB53-734964DF2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96"/>
          <a:stretch>
            <a:fillRect/>
          </a:stretch>
        </p:blipFill>
        <p:spPr bwMode="auto">
          <a:xfrm>
            <a:off x="3048000" y="4724400"/>
            <a:ext cx="3665538" cy="143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599" name="Picture 4">
            <a:extLst>
              <a:ext uri="{FF2B5EF4-FFF2-40B4-BE49-F238E27FC236}">
                <a16:creationId xmlns:a16="http://schemas.microsoft.com/office/drawing/2014/main" id="{87EA1CFA-B1BE-43D0-803A-BBA3A30DE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44" t="19011" b="18814"/>
          <a:stretch>
            <a:fillRect/>
          </a:stretch>
        </p:blipFill>
        <p:spPr bwMode="auto">
          <a:xfrm>
            <a:off x="4819651" y="4929189"/>
            <a:ext cx="1666875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600" name="Picture 5" descr="C:\Users\Lenvov\AppData\Roaming\Tencent\Users\109535\QQ\WinTemp\RichOle\0M9DQQ6VV)VY)4M3GX~C660.png">
            <a:extLst>
              <a:ext uri="{FF2B5EF4-FFF2-40B4-BE49-F238E27FC236}">
                <a16:creationId xmlns:a16="http://schemas.microsoft.com/office/drawing/2014/main" id="{1DCF55E7-6C77-48B2-AB89-DF2B83BC8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806"/>
          <a:stretch>
            <a:fillRect/>
          </a:stretch>
        </p:blipFill>
        <p:spPr bwMode="auto">
          <a:xfrm>
            <a:off x="3048000" y="6248400"/>
            <a:ext cx="66198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601" name="Picture 5" descr="C:\Users\Lenvov\AppData\Roaming\Tencent\Users\109535\QQ\WinTemp\RichOle\0M9DQQ6VV)VY)4M3GX~C660.png">
            <a:extLst>
              <a:ext uri="{FF2B5EF4-FFF2-40B4-BE49-F238E27FC236}">
                <a16:creationId xmlns:a16="http://schemas.microsoft.com/office/drawing/2014/main" id="{589960DC-7C8F-4589-B7E1-557CFCFD5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81"/>
          <a:stretch>
            <a:fillRect/>
          </a:stretch>
        </p:blipFill>
        <p:spPr bwMode="auto">
          <a:xfrm>
            <a:off x="4879976" y="6248400"/>
            <a:ext cx="7731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FFB0E43-A502-4B68-9E18-24D4CBC91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1" y="188640"/>
            <a:ext cx="1072303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Relations and their Properties</a:t>
            </a:r>
            <a:endParaRPr lang="zh-CN" alt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F84B135A-EE77-4BF7-965B-CB8797052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464" y="1676400"/>
            <a:ext cx="9015536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600" i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600" i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    </a:t>
            </a: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A={0, 1, 2}</a:t>
            </a: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B={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600" i="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{(0,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600" i="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),(0,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600" i="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),(1,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600" i="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),(2,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600" i="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)}</a:t>
            </a:r>
            <a:r>
              <a:rPr lang="zh-CN" altLang="en-US" sz="2600" i="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是从</a:t>
            </a:r>
            <a:r>
              <a:rPr lang="en-US" altLang="zh-CN" sz="2600" i="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600" i="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600" i="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600" i="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上的一个二元关系</a:t>
            </a:r>
            <a:endParaRPr lang="zh-CN" altLang="en-US" sz="2600" i="0" dirty="0">
              <a:solidFill>
                <a:srgbClr val="C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3FFF8F5-E768-4071-B586-555F14919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1" y="188640"/>
            <a:ext cx="1072303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Relations and their Properties</a:t>
            </a:r>
            <a:endParaRPr lang="zh-CN" altLang="en-US" dirty="0"/>
          </a:p>
        </p:txBody>
      </p:sp>
      <p:sp>
        <p:nvSpPr>
          <p:cNvPr id="4" name="Text Box 1029">
            <a:extLst>
              <a:ext uri="{FF2B5EF4-FFF2-40B4-BE49-F238E27FC236}">
                <a16:creationId xmlns:a16="http://schemas.microsoft.com/office/drawing/2014/main" id="{98A9ABF3-401A-4E92-85EB-1FB87659C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24" y="1412776"/>
            <a:ext cx="10319560" cy="1222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b="1" i="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sz="3200" b="1" i="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3  </a:t>
            </a:r>
            <a:r>
              <a:rPr lang="zh-CN" altLang="en-US" sz="3200" i="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3200" i="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A=B</a:t>
            </a:r>
            <a:r>
              <a:rPr lang="zh-CN" altLang="en-US" sz="3200" i="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时，</a:t>
            </a:r>
            <a:r>
              <a:rPr lang="en-US" altLang="zh-CN" sz="3200" i="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3200" i="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200" i="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200" i="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3200" i="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200" i="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的二元关系，称</a:t>
            </a:r>
            <a:r>
              <a:rPr lang="en-US" altLang="zh-CN" sz="3200" i="0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3200" i="0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3200" i="0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200" i="0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上的二元关系</a:t>
            </a:r>
            <a:r>
              <a:rPr lang="zh-CN" altLang="en-US" sz="3200" i="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910751C1-7224-4A58-82CB-E83FC42E0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806824"/>
            <a:ext cx="79248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/>
          <a:lstStyle>
            <a:lvl1pPr indent="1873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i="0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i="0" dirty="0">
                <a:latin typeface="Times New Roman" panose="02020603050405020304" pitchFamily="18" charset="0"/>
                <a:ea typeface="黑体" panose="02010609060101010101" pitchFamily="49" charset="-122"/>
              </a:rPr>
              <a:t>上的</a:t>
            </a:r>
            <a:r>
              <a:rPr lang="en-US" altLang="zh-CN" i="0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zh-CN" altLang="en-US" i="0" dirty="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i="0" dirty="0">
                <a:latin typeface="Times New Roman" panose="02020603050405020304" pitchFamily="18" charset="0"/>
                <a:ea typeface="黑体" panose="02010609060101010101" pitchFamily="49" charset="-122"/>
              </a:rPr>
              <a:t>A×A</a:t>
            </a:r>
            <a:r>
              <a:rPr lang="zh-CN" altLang="en-US" i="0" dirty="0">
                <a:latin typeface="Times New Roman" panose="02020603050405020304" pitchFamily="18" charset="0"/>
                <a:ea typeface="黑体" panose="02010609060101010101" pitchFamily="49" charset="-122"/>
              </a:rPr>
              <a:t>的子集</a:t>
            </a:r>
            <a:r>
              <a:rPr lang="zh-CN" altLang="en-US" i="0" dirty="0">
                <a:latin typeface="+mn-lt"/>
                <a:ea typeface="黑体" panose="02010609060101010101" pitchFamily="49" charset="-122"/>
              </a:rPr>
              <a:t>：</a:t>
            </a:r>
            <a:r>
              <a:rPr lang="en-US" altLang="zh-CN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 R</a:t>
            </a:r>
            <a:r>
              <a:rPr lang="en-US" altLang="zh-CN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  <a:sym typeface="Symbol" panose="05050102010706020507" pitchFamily="18" charset="2"/>
              </a:rPr>
              <a:t></a:t>
            </a:r>
            <a:r>
              <a:rPr lang="en-US" altLang="zh-CN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 A×A</a:t>
            </a:r>
            <a:r>
              <a:rPr lang="en-US" altLang="zh-CN" i="0" dirty="0">
                <a:latin typeface="+mn-lt"/>
                <a:ea typeface="黑体" panose="02010609060101010101" pitchFamily="49" charset="-122"/>
              </a:rPr>
              <a:t> </a:t>
            </a:r>
            <a:endParaRPr lang="en-US" altLang="zh-CN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7" name="Text Box 1031">
            <a:extLst>
              <a:ext uri="{FF2B5EF4-FFF2-40B4-BE49-F238E27FC236}">
                <a16:creationId xmlns:a16="http://schemas.microsoft.com/office/drawing/2014/main" id="{0BB15C4D-308A-46F6-9C5F-AA9F35A61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919" y="4044950"/>
            <a:ext cx="10465162" cy="52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  </a:t>
            </a:r>
            <a:r>
              <a:rPr lang="en-US" altLang="zh-CN" sz="2600" i="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={(</a:t>
            </a:r>
            <a:r>
              <a:rPr lang="en-US" altLang="zh-CN" sz="26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600" i="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6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)|</a:t>
            </a: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600" i="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6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600" i="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6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N}</a:t>
            </a:r>
            <a:r>
              <a:rPr lang="zh-CN" altLang="en-US" sz="2600" i="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自然数集</a:t>
            </a:r>
            <a:r>
              <a:rPr lang="en-US" altLang="zh-CN" sz="2600" b="1" i="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600" i="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上的二元关系</a:t>
            </a:r>
          </a:p>
        </p:txBody>
      </p:sp>
      <p:sp>
        <p:nvSpPr>
          <p:cNvPr id="8" name="Text Box 1031">
            <a:extLst>
              <a:ext uri="{FF2B5EF4-FFF2-40B4-BE49-F238E27FC236}">
                <a16:creationId xmlns:a16="http://schemas.microsoft.com/office/drawing/2014/main" id="{089EF5C1-0D32-4EEA-B828-2152CE657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919" y="4891088"/>
            <a:ext cx="10465162" cy="53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  </a:t>
            </a: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是集合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{1,2,3,4}</a:t>
            </a: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 i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600" i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上的关系</a:t>
            </a:r>
            <a:r>
              <a:rPr lang="en-US" altLang="zh-CN" sz="2600" i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={(</a:t>
            </a:r>
            <a:r>
              <a:rPr lang="en-US" altLang="zh-CN" sz="26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600" i="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6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)|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整除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中有哪些有序对？</a:t>
            </a:r>
            <a:endParaRPr lang="en-US" altLang="zh-CN" sz="2600" i="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1031">
            <a:extLst>
              <a:ext uri="{FF2B5EF4-FFF2-40B4-BE49-F238E27FC236}">
                <a16:creationId xmlns:a16="http://schemas.microsoft.com/office/drawing/2014/main" id="{55218899-EF2F-4CEF-984F-A35D90A08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919" y="5589240"/>
            <a:ext cx="10465162" cy="530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zh-CN" sz="2600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{(1,1),(1,2),(1,3),(1,4),(2,2)(2,4),(3,3),(4,4)}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nimBg="1"/>
      <p:bldP spid="7" grpId="0" autoUpdateAnimBg="0"/>
      <p:bldP spid="8" grpId="0" autoUpdateAnimBg="0"/>
      <p:bldP spid="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395A0AA-F2D2-46BD-AA7E-4872BC914A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1" y="188640"/>
            <a:ext cx="1072303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Relations and their Properties</a:t>
            </a:r>
            <a:endParaRPr lang="zh-CN" altLang="en-US" dirty="0"/>
          </a:p>
        </p:txBody>
      </p:sp>
      <p:sp>
        <p:nvSpPr>
          <p:cNvPr id="20483" name="Text Box 1031">
            <a:extLst>
              <a:ext uri="{FF2B5EF4-FFF2-40B4-BE49-F238E27FC236}">
                <a16:creationId xmlns:a16="http://schemas.microsoft.com/office/drawing/2014/main" id="{E23EB339-69E3-495C-B65E-55DB3E51A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32" y="1462087"/>
            <a:ext cx="8343448" cy="41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  </a:t>
            </a:r>
            <a:r>
              <a:rPr lang="zh-CN" altLang="en-US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考虑下面这些</a:t>
            </a:r>
            <a:r>
              <a:rPr lang="zh-CN" altLang="en-US" i="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整数集合上的关系</a:t>
            </a:r>
            <a:r>
              <a:rPr lang="zh-CN" altLang="en-US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endParaRPr lang="en-US" altLang="zh-CN" i="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R</a:t>
            </a:r>
            <a:r>
              <a:rPr lang="en-US" altLang="zh-CN" i="0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={(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)|</a:t>
            </a:r>
            <a:r>
              <a:rPr lang="zh-CN" altLang="en-US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≤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R</a:t>
            </a:r>
            <a:r>
              <a:rPr lang="en-US" altLang="zh-CN" i="0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={(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)|</a:t>
            </a:r>
            <a:r>
              <a:rPr lang="zh-CN" altLang="en-US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R</a:t>
            </a:r>
            <a:r>
              <a:rPr lang="en-US" altLang="zh-CN" i="0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={(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)|</a:t>
            </a:r>
            <a:r>
              <a:rPr lang="zh-CN" altLang="en-US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=-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R</a:t>
            </a:r>
            <a:r>
              <a:rPr lang="en-US" altLang="zh-CN" i="0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={(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)|</a:t>
            </a:r>
            <a:r>
              <a:rPr lang="zh-CN" altLang="en-US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R</a:t>
            </a:r>
            <a:r>
              <a:rPr lang="en-US" altLang="zh-CN" i="0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={(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)|</a:t>
            </a:r>
            <a:r>
              <a:rPr lang="zh-CN" altLang="en-US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+1}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R</a:t>
            </a:r>
            <a:r>
              <a:rPr lang="en-US" altLang="zh-CN" i="0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={(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)|</a:t>
            </a:r>
            <a:r>
              <a:rPr lang="zh-CN" altLang="en-US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≤</a:t>
            </a: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3}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有序对</a:t>
            </a: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(1,1) (1,2) (2,1) (1,-1) (2,2) </a:t>
            </a:r>
            <a:r>
              <a:rPr lang="zh-CN" altLang="en-US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出现在哪些关系中？</a:t>
            </a:r>
            <a:endParaRPr lang="en-US" altLang="zh-CN" i="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2C4F4214-2835-44A9-AB55-7D5CCFC70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1" y="188640"/>
            <a:ext cx="1072303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5.1 </a:t>
            </a:r>
            <a:r>
              <a:rPr lang="zh-CN" altLang="en-US" dirty="0"/>
              <a:t>关系及其性质 </a:t>
            </a:r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Relations and their Properties</a:t>
            </a:r>
            <a:endParaRPr lang="zh-CN" altLang="en-US" dirty="0"/>
          </a:p>
        </p:txBody>
      </p:sp>
      <p:sp>
        <p:nvSpPr>
          <p:cNvPr id="22531" name="Text Box 1031">
            <a:extLst>
              <a:ext uri="{FF2B5EF4-FFF2-40B4-BE49-F238E27FC236}">
                <a16:creationId xmlns:a16="http://schemas.microsoft.com/office/drawing/2014/main" id="{4D273B0B-ED86-4AAF-8281-55A741B1E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447" y="1484784"/>
            <a:ext cx="9561353" cy="56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   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元素的集合</a:t>
            </a: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上有多少个关系？</a:t>
            </a:r>
            <a:endParaRPr lang="en-US" altLang="zh-CN" i="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1" name="Text Box 1031">
            <a:extLst>
              <a:ext uri="{FF2B5EF4-FFF2-40B4-BE49-F238E27FC236}">
                <a16:creationId xmlns:a16="http://schemas.microsoft.com/office/drawing/2014/main" id="{FEADD953-9B01-418C-9414-43D172CE5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448" y="2170585"/>
            <a:ext cx="9649072" cy="287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2000"/>
              </a:lnSpc>
            </a:pPr>
            <a:r>
              <a:rPr lang="zh-CN" altLang="en-US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解：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元素的集合</a:t>
            </a: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上的关系是其笛卡尔积</a:t>
            </a: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A×A</a:t>
            </a:r>
            <a:r>
              <a:rPr lang="zh-CN" altLang="en-US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的子集</a:t>
            </a:r>
            <a:endParaRPr lang="en-US" altLang="zh-CN" i="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32000"/>
              </a:lnSpc>
            </a:pP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en-US" i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关系的个数</a:t>
            </a:r>
            <a:r>
              <a:rPr lang="en-US" altLang="zh-CN" i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A×A</a:t>
            </a:r>
            <a:r>
              <a:rPr lang="zh-CN" altLang="en-US" i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的子集个数</a:t>
            </a:r>
            <a:endParaRPr lang="en-US" altLang="zh-CN" i="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32000"/>
              </a:lnSpc>
            </a:pP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                 = 2^ (A×A</a:t>
            </a:r>
            <a:r>
              <a:rPr lang="zh-CN" altLang="en-US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的元素个数</a:t>
            </a: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132000"/>
              </a:lnSpc>
            </a:pP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                 = 2^ (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0" baseline="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132000"/>
              </a:lnSpc>
            </a:pP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                 =</a:t>
            </a: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4F4BD05C-E3D3-4DEA-A435-0EE49F7EEA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520286"/>
              </p:ext>
            </p:extLst>
          </p:nvPr>
        </p:nvGraphicFramePr>
        <p:xfrm>
          <a:off x="4151783" y="4440007"/>
          <a:ext cx="576065" cy="54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4" imgW="228501" imgH="215806" progId="Equation.3">
                  <p:embed/>
                </p:oleObj>
              </mc:Choice>
              <mc:Fallback>
                <p:oleObj name="Equation" r:id="rId4" imgW="228501" imgH="215806" progId="Equation.3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4F4BD05C-E3D3-4DEA-A435-0EE49F7EEA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783" y="4440007"/>
                        <a:ext cx="576065" cy="54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31">
            <a:extLst>
              <a:ext uri="{FF2B5EF4-FFF2-40B4-BE49-F238E27FC236}">
                <a16:creationId xmlns:a16="http://schemas.microsoft.com/office/drawing/2014/main" id="{C79D102A-A7FF-479A-B89F-96CB3A1D2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448" y="5207472"/>
            <a:ext cx="9649072" cy="60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2000"/>
              </a:lnSpc>
            </a:pPr>
            <a:r>
              <a:rPr lang="zh-CN" altLang="en-US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比如</a:t>
            </a: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集合上的关系有</a:t>
            </a: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0" baseline="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  <a:r>
              <a:rPr lang="en-US" altLang="zh-CN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=512</a:t>
            </a:r>
            <a:r>
              <a:rPr lang="zh-CN" altLang="en-US" i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i="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078">
  <a:themeElements>
    <a:clrScheme name="B078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FF"/>
      </a:accent1>
      <a:accent2>
        <a:srgbClr val="6699FF"/>
      </a:accent2>
      <a:accent3>
        <a:srgbClr val="FFFFFF"/>
      </a:accent3>
      <a:accent4>
        <a:srgbClr val="000000"/>
      </a:accent4>
      <a:accent5>
        <a:srgbClr val="ADCAFF"/>
      </a:accent5>
      <a:accent6>
        <a:srgbClr val="5C8AE7"/>
      </a:accent6>
      <a:hlink>
        <a:srgbClr val="99CCFF"/>
      </a:hlink>
      <a:folHlink>
        <a:srgbClr val="3366CC"/>
      </a:folHlink>
    </a:clrScheme>
    <a:fontScheme name="B078">
      <a:majorFont>
        <a:latin typeface="Times New Roman"/>
        <a:ea typeface="华文细黑"/>
        <a:cs typeface=""/>
      </a:majorFont>
      <a:minorFont>
        <a:latin typeface="Times New Roman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细黑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i="0" dirty="0" smtClean="0">
            <a:latin typeface="楷体_GB2312" pitchFamily="49" charset="-122"/>
            <a:ea typeface="楷体_GB2312" pitchFamily="49" charset="-122"/>
          </a:defRPr>
        </a:defPPr>
      </a:lstStyle>
    </a:txDef>
  </a:objectDefaults>
  <a:extraClrSchemeLst>
    <a:extraClrScheme>
      <a:clrScheme name="B078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78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8">
        <a:dk1>
          <a:srgbClr val="000000"/>
        </a:dk1>
        <a:lt1>
          <a:srgbClr val="FFFFCC"/>
        </a:lt1>
        <a:dk2>
          <a:srgbClr val="000798"/>
        </a:dk2>
        <a:lt2>
          <a:srgbClr val="B2B2B2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9">
        <a:dk1>
          <a:srgbClr val="000000"/>
        </a:dk1>
        <a:lt1>
          <a:srgbClr val="FFFFCC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BADF1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C:\coolpt\TempSlide\B078.POT</Template>
  <TotalTime>24019</TotalTime>
  <Words>7000</Words>
  <Application>Microsoft Office PowerPoint</Application>
  <PresentationFormat>宽屏</PresentationFormat>
  <Paragraphs>625</Paragraphs>
  <Slides>54</Slides>
  <Notes>51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54</vt:i4>
      </vt:variant>
    </vt:vector>
  </HeadingPairs>
  <TitlesOfParts>
    <vt:vector size="72" baseType="lpstr">
      <vt:lpstr>宋体</vt:lpstr>
      <vt:lpstr>仿宋_GB2312</vt:lpstr>
      <vt:lpstr>Times New Roman</vt:lpstr>
      <vt:lpstr>楷体_GB2312</vt:lpstr>
      <vt:lpstr>华文细黑</vt:lpstr>
      <vt:lpstr>Symbol</vt:lpstr>
      <vt:lpstr>黑体</vt:lpstr>
      <vt:lpstr>Arial</vt:lpstr>
      <vt:lpstr>Arial Unicode MS</vt:lpstr>
      <vt:lpstr>华文隶书</vt:lpstr>
      <vt:lpstr>华文中宋</vt:lpstr>
      <vt:lpstr>Gulim</vt:lpstr>
      <vt:lpstr>Wingdings</vt:lpstr>
      <vt:lpstr>B078</vt:lpstr>
      <vt:lpstr>Equation</vt:lpstr>
      <vt:lpstr>公式</vt:lpstr>
      <vt:lpstr>图片</vt:lpstr>
      <vt:lpstr>Picture</vt:lpstr>
      <vt:lpstr>第5章 关系（Relations）</vt:lpstr>
      <vt:lpstr>5.1 关系及其性质 Relations and their Properties</vt:lpstr>
      <vt:lpstr>5.1 关系及其性质 Relations and their Properties</vt:lpstr>
      <vt:lpstr>5.1 关系及其性质 Relations and their Properties</vt:lpstr>
      <vt:lpstr>5.1 关系及其性质 Relations and their Properties</vt:lpstr>
      <vt:lpstr>5.1 关系及其性质 Relations and their Properties</vt:lpstr>
      <vt:lpstr>5.1 关系及其性质 Relations and their Properties</vt:lpstr>
      <vt:lpstr>5.1 关系及其性质 Relations and their Properties</vt:lpstr>
      <vt:lpstr>5.1 关系及其性质 Relations and their Properties</vt:lpstr>
      <vt:lpstr>5.1 关系及其性质 Relations and their Properties</vt:lpstr>
      <vt:lpstr>5.1 关系及其性质 Relations and their Properties</vt:lpstr>
      <vt:lpstr>5.1 关系及其性质 Relations and their Properties</vt:lpstr>
      <vt:lpstr>5.1 关系及其性质 Relations and their Properties</vt:lpstr>
      <vt:lpstr>5.1 关系及其性质 Relations and their Properties</vt:lpstr>
      <vt:lpstr>5.1 关系及其性质 Relations and their Properties</vt:lpstr>
      <vt:lpstr>5.1 关系及其性质 Relations and their Properties</vt:lpstr>
      <vt:lpstr>5.1 关系及其性质 Relations and their Properties</vt:lpstr>
      <vt:lpstr>5.1 关系及其性质 Relations and their Properties</vt:lpstr>
      <vt:lpstr>5.1 关系及其性质 Relations and their Properties</vt:lpstr>
      <vt:lpstr>5.1 关系及其性质 Relations and their Properties</vt:lpstr>
      <vt:lpstr>5.1 关系及其性质 Relations and their Properties</vt:lpstr>
      <vt:lpstr>5.1 关系及其性质 Relations and their Properties</vt:lpstr>
      <vt:lpstr>5.1 关系及其性质 Relations and their Properties</vt:lpstr>
      <vt:lpstr>5.1 关系及其性质 Relations and their Properties</vt:lpstr>
      <vt:lpstr>5.1 关系及其性质 Relations and their Properties</vt:lpstr>
      <vt:lpstr>5.1 关系及其性质 Relations and their Properties</vt:lpstr>
      <vt:lpstr>5.1 关系及其性质 Relations and their Properties</vt:lpstr>
      <vt:lpstr>5.1 关系及其性质 Relations and their Properties</vt:lpstr>
      <vt:lpstr>5.1 关系及其性质 Relations and their Properties</vt:lpstr>
      <vt:lpstr>5.1 关系及其性质 Relations and their Properties</vt:lpstr>
      <vt:lpstr>5.1 关系及其性质 Relations and their Properties</vt:lpstr>
      <vt:lpstr>5.1 关系及其性质 Relations and their Properties</vt:lpstr>
      <vt:lpstr>5.1 关系及其性质 Relations and their Properties</vt:lpstr>
      <vt:lpstr>5.1 关系及其性质 Relations and their Properties</vt:lpstr>
      <vt:lpstr>5.1 关系及其性质 Relations and their Properties</vt:lpstr>
      <vt:lpstr>5.1 关系及其性质 Relations and their Properties</vt:lpstr>
      <vt:lpstr>5.1 关系及其性质 Relations and their Properties</vt:lpstr>
      <vt:lpstr>5.1 关系及其性质 Relations and their Properties</vt:lpstr>
      <vt:lpstr>5.1 关系及其性质 Relations and their Properties</vt:lpstr>
      <vt:lpstr>5.1 关系及其性质 Relations and their Properties</vt:lpstr>
      <vt:lpstr>5.1 关系及其性质 Relations and their Properties</vt:lpstr>
      <vt:lpstr>5.1 关系及其性质 Relations and their Properties</vt:lpstr>
      <vt:lpstr>5.1 关系及其性质 Relations and their Properties</vt:lpstr>
      <vt:lpstr>5.1 关系及其性质 Relations and their Properties</vt:lpstr>
      <vt:lpstr>5.1 关系及其性质 Relations and their Properties</vt:lpstr>
      <vt:lpstr>5.1 关系及其性质 Relations and their Properties</vt:lpstr>
      <vt:lpstr>PowerPoint 演示文稿</vt:lpstr>
      <vt:lpstr>5.1 关系及其性质 Relations and their Properties</vt:lpstr>
      <vt:lpstr> 逆关系</vt:lpstr>
      <vt:lpstr>5.1 关系及其性质 Relations and their Properties</vt:lpstr>
      <vt:lpstr>5.1 关系及其性质 Relations and their Properties</vt:lpstr>
      <vt:lpstr>小    结</vt:lpstr>
      <vt:lpstr>作业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deadlocks</dc:title>
  <dc:creator>rdm</dc:creator>
  <cp:lastModifiedBy>dm Ren</cp:lastModifiedBy>
  <cp:revision>1474</cp:revision>
  <dcterms:created xsi:type="dcterms:W3CDTF">2001-07-18T23:57:34Z</dcterms:created>
  <dcterms:modified xsi:type="dcterms:W3CDTF">2022-04-17T05:53:17Z</dcterms:modified>
</cp:coreProperties>
</file>